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94" r:id="rId2"/>
    <p:sldId id="298" r:id="rId3"/>
    <p:sldId id="323" r:id="rId4"/>
    <p:sldId id="304" r:id="rId5"/>
    <p:sldId id="319" r:id="rId6"/>
    <p:sldId id="321" r:id="rId7"/>
    <p:sldId id="301" r:id="rId8"/>
    <p:sldId id="322" r:id="rId9"/>
    <p:sldId id="324" r:id="rId10"/>
    <p:sldId id="32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98D3"/>
    <a:srgbClr val="FF40FF"/>
    <a:srgbClr val="666666"/>
    <a:srgbClr val="1D4690"/>
    <a:srgbClr val="575757"/>
    <a:srgbClr val="168DCF"/>
    <a:srgbClr val="0432FF"/>
    <a:srgbClr val="F2F5F7"/>
    <a:srgbClr val="DADDE0"/>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9"/>
    <p:restoredTop sz="80160"/>
  </p:normalViewPr>
  <p:slideViewPr>
    <p:cSldViewPr snapToObjects="1">
      <p:cViewPr varScale="1">
        <p:scale>
          <a:sx n="104" d="100"/>
          <a:sy n="104" d="100"/>
        </p:scale>
        <p:origin x="180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p:cViewPr varScale="1">
        <p:scale>
          <a:sx n="163" d="100"/>
          <a:sy n="163" d="100"/>
        </p:scale>
        <p:origin x="388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11/12/19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rontiersin.org/articles/10.3389/fmars.2019.00260/ful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esearchgate.net/publication/333704627_Interannual_sea_level_variability_along_the_southeastern_seaboard_of_the_United_States_in_relation_to_the_gyre-scale_heat_divergence_in_the_North_Atlantic"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journals.ametsoc.org/doi/abs/10.1175/JCLI-D-18-0474.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122270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and study the MOC, because MOC carries water, heat, salt, carbon, nutrients and other substances around the globe. The focus of our lab is on the Atlantic MOC or the AMOC. The Atlantic Ocean is unique as it is the only oceanic basin where heat is carried northward in both hemispheres, and the AMOC is responsible for about 2/3 of the oceanic northward heat transport. So, AMOC plays an important role in global and regional climate with impacts on sea level, extreme weather events, ecosystems, and fisheries.</a:t>
            </a:r>
          </a:p>
        </p:txBody>
      </p:sp>
      <p:sp>
        <p:nvSpPr>
          <p:cNvPr id="4" name="Slide Number Placeholder 3"/>
          <p:cNvSpPr>
            <a:spLocks noGrp="1"/>
          </p:cNvSpPr>
          <p:nvPr>
            <p:ph type="sldNum" sz="quarter" idx="5"/>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216196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the AMOC in both the North and South Atlantic. One of the main AOML’s contributions to the AMOC monitoring is by measuring the Florida Current transport by a submarine cable that started back in 1982, and now we provide the longest continuous record of a boundary current transport. The advent of new technology, in particular satellite altimetry and Argo, and multi-year observations have made it possible to combine satellite and in situ data to derive the MOC and Meridional Heat Transport at different latitudes.</a:t>
            </a:r>
          </a:p>
        </p:txBody>
      </p:sp>
      <p:sp>
        <p:nvSpPr>
          <p:cNvPr id="4" name="Slide Number Placeholder 3"/>
          <p:cNvSpPr>
            <a:spLocks noGrp="1"/>
          </p:cNvSpPr>
          <p:nvPr>
            <p:ph type="sldNum" sz="quarter" idx="5"/>
          </p:nvPr>
        </p:nvSpPr>
        <p:spPr/>
        <p:txBody>
          <a:bodyPr/>
          <a:lstStyle/>
          <a:p>
            <a:fld id="{A679663B-47F3-AE4A-92C7-367FE9E30D9D}" type="slidenum">
              <a:rPr lang="en-US" smtClean="0"/>
              <a:t>3</a:t>
            </a:fld>
            <a:endParaRPr lang="en-US"/>
          </a:p>
        </p:txBody>
      </p:sp>
    </p:spTree>
    <p:extLst>
      <p:ext uri="{BB962C8B-B14F-4D97-AF65-F5344CB8AC3E}">
        <p14:creationId xmlns:p14="http://schemas.microsoft.com/office/powerpoint/2010/main" val="172641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direct and continuous measurements of the AMOC led to the establishment of the first ever trans-basin AMOC observing array at 26.5N in the North Atlantic in 2004, in partnership with colleagues from the University of Miami and National Oceanographic Centre in the UK. This latitude was selected to leverage the already existing measurements of the Florida Current with the cable and because 26.5N is approximately the latitude of the maximum oceanic northward heat transport.</a:t>
            </a:r>
          </a:p>
        </p:txBody>
      </p:sp>
      <p:sp>
        <p:nvSpPr>
          <p:cNvPr id="4" name="Slide Number Placeholder 3"/>
          <p:cNvSpPr>
            <a:spLocks noGrp="1"/>
          </p:cNvSpPr>
          <p:nvPr>
            <p:ph type="sldNum" sz="quarter" idx="5"/>
          </p:nvPr>
        </p:nvSpPr>
        <p:spPr/>
        <p:txBody>
          <a:bodyPr/>
          <a:lstStyle/>
          <a:p>
            <a:fld id="{A679663B-47F3-AE4A-92C7-367FE9E30D9D}" type="slidenum">
              <a:rPr lang="en-US" smtClean="0"/>
              <a:t>4</a:t>
            </a:fld>
            <a:endParaRPr lang="en-US"/>
          </a:p>
        </p:txBody>
      </p:sp>
    </p:spTree>
    <p:extLst>
      <p:ext uri="{BB962C8B-B14F-4D97-AF65-F5344CB8AC3E}">
        <p14:creationId xmlns:p14="http://schemas.microsoft.com/office/powerpoint/2010/main" val="195611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AMOC anomalies that we observe in the North Atlantic can originate in the South Atlantic and beyond, in the Southern and Indian Oceans. It has been reported that freshwater flux into the South Atlantic may control the AMOC stability. In order to monitor inter-ocean exchanges the South Atlantic MOC Basin-wide Array or SAMBA at 34.5S was established in 2009 in partnership with France, Brazil, Argentina, and South Africa. </a:t>
            </a:r>
          </a:p>
        </p:txBody>
      </p:sp>
      <p:sp>
        <p:nvSpPr>
          <p:cNvPr id="4" name="Slide Number Placeholder 3"/>
          <p:cNvSpPr>
            <a:spLocks noGrp="1"/>
          </p:cNvSpPr>
          <p:nvPr>
            <p:ph type="sldNum" sz="quarter" idx="5"/>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254031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AMOC appeared to be highly variable, changing on time scales from a few days to interannual. As you can see in these plots, there is lack of coherency between the North and South Atlantic MOC. In 2009/2010, we observed a 30% reduction in the AMOC transport at 26.5N, which exceeded the range of interannual variability found in climate models. Continuous monitoring of the AMOC is necessary to avoid aliasing of high-frequency variability and to identify any climate-related trends.</a:t>
            </a:r>
          </a:p>
          <a:p>
            <a:endParaRPr lang="en-US" dirty="0"/>
          </a:p>
          <a:p>
            <a:r>
              <a:rPr lang="en-US" dirty="0"/>
              <a:t>Thanks to the multi-year observations of the AMOC at 26.5N, it became possible to determine that since 2008 the North Atlantic Ocean is in a state of reduced overturning compared to the preceding 4 years of observations. This reduction was found to be consistent with other key climate parameters, such as heat content, SST, sea level, and air-sea latent heat flux.</a:t>
            </a:r>
          </a:p>
          <a:p>
            <a:endParaRPr lang="en-US" dirty="0"/>
          </a:p>
          <a:p>
            <a:r>
              <a:rPr lang="en-US" b="1" dirty="0"/>
              <a:t>References:</a:t>
            </a:r>
          </a:p>
          <a:p>
            <a:endParaRPr lang="en-US" dirty="0"/>
          </a:p>
          <a:p>
            <a:r>
              <a:rPr lang="en-US" sz="1200" b="0" i="0" kern="1200" dirty="0" err="1">
                <a:solidFill>
                  <a:schemeClr val="tx1"/>
                </a:solidFill>
                <a:effectLst/>
                <a:latin typeface="+mn-lt"/>
                <a:ea typeface="+mn-ea"/>
                <a:cs typeface="+mn-cs"/>
              </a:rPr>
              <a:t>Frajka</a:t>
            </a:r>
            <a:r>
              <a:rPr lang="en-US" sz="1200" b="0" i="0" kern="1200" dirty="0">
                <a:solidFill>
                  <a:schemeClr val="tx1"/>
                </a:solidFill>
                <a:effectLst/>
                <a:latin typeface="+mn-lt"/>
                <a:ea typeface="+mn-ea"/>
                <a:cs typeface="+mn-cs"/>
              </a:rPr>
              <a:t>-Williams, E., I.J. Ansorge, J. </a:t>
            </a:r>
            <a:r>
              <a:rPr lang="en-US" sz="1200" b="0" i="0" kern="1200" dirty="0" err="1">
                <a:solidFill>
                  <a:schemeClr val="tx1"/>
                </a:solidFill>
                <a:effectLst/>
                <a:latin typeface="+mn-lt"/>
                <a:ea typeface="+mn-ea"/>
                <a:cs typeface="+mn-cs"/>
              </a:rPr>
              <a:t>Baehr</a:t>
            </a:r>
            <a:r>
              <a:rPr lang="en-US" sz="1200" b="0" i="0" kern="1200" dirty="0">
                <a:solidFill>
                  <a:schemeClr val="tx1"/>
                </a:solidFill>
                <a:effectLst/>
                <a:latin typeface="+mn-lt"/>
                <a:ea typeface="+mn-ea"/>
                <a:cs typeface="+mn-cs"/>
              </a:rPr>
              <a:t>, H.L. Bryden, [...], D. Volkov, C. Wilson (2019), </a:t>
            </a:r>
            <a:r>
              <a:rPr lang="en-US" sz="1200" b="0" i="0" u="none" strike="noStrike" kern="1200" dirty="0">
                <a:solidFill>
                  <a:schemeClr val="tx1"/>
                </a:solidFill>
                <a:effectLst/>
                <a:latin typeface="+mn-lt"/>
                <a:ea typeface="+mn-ea"/>
                <a:cs typeface="+mn-cs"/>
                <a:hlinkClick r:id="rId3"/>
              </a:rPr>
              <a:t>Atlantic Meridional Overturning Circulation: Observed transports and variability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Front. Mar. Sci.</a:t>
            </a:r>
            <a:r>
              <a:rPr lang="en-US" sz="1200" b="0" i="0" kern="1200" dirty="0">
                <a:solidFill>
                  <a:schemeClr val="tx1"/>
                </a:solidFill>
                <a:effectLst/>
                <a:latin typeface="+mn-lt"/>
                <a:ea typeface="+mn-ea"/>
                <a:cs typeface="+mn-cs"/>
              </a:rPr>
              <a:t>, doi:10.3389/fmars.2019.00260.</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Meinen</a:t>
            </a:r>
            <a:r>
              <a:rPr lang="en-US" sz="1200" b="0" i="0" kern="1200" dirty="0">
                <a:solidFill>
                  <a:schemeClr val="tx1"/>
                </a:solidFill>
                <a:effectLst/>
                <a:latin typeface="+mn-lt"/>
                <a:ea typeface="+mn-ea"/>
                <a:cs typeface="+mn-cs"/>
              </a:rPr>
              <a:t>, C.S., </a:t>
            </a:r>
            <a:r>
              <a:rPr lang="en-US" sz="1200" b="0" i="0" kern="1200" dirty="0" err="1">
                <a:solidFill>
                  <a:schemeClr val="tx1"/>
                </a:solidFill>
                <a:effectLst/>
                <a:latin typeface="+mn-lt"/>
                <a:ea typeface="+mn-ea"/>
                <a:cs typeface="+mn-cs"/>
              </a:rPr>
              <a:t>Speich</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Piola</a:t>
            </a:r>
            <a:r>
              <a:rPr lang="en-US" sz="1200" b="0" i="0" kern="1200" dirty="0">
                <a:solidFill>
                  <a:schemeClr val="tx1"/>
                </a:solidFill>
                <a:effectLst/>
                <a:latin typeface="+mn-lt"/>
                <a:ea typeface="+mn-ea"/>
                <a:cs typeface="+mn-cs"/>
              </a:rPr>
              <a:t>, A.R., Ansorge, I., Campos, E., </a:t>
            </a:r>
            <a:r>
              <a:rPr lang="en-US" sz="1200" b="0" i="0" kern="1200" dirty="0" err="1">
                <a:solidFill>
                  <a:schemeClr val="tx1"/>
                </a:solidFill>
                <a:effectLst/>
                <a:latin typeface="+mn-lt"/>
                <a:ea typeface="+mn-ea"/>
                <a:cs typeface="+mn-cs"/>
              </a:rPr>
              <a:t>Kersalé</a:t>
            </a:r>
            <a:r>
              <a:rPr lang="en-US" sz="1200" b="0" i="0" kern="1200" dirty="0">
                <a:solidFill>
                  <a:schemeClr val="tx1"/>
                </a:solidFill>
                <a:effectLst/>
                <a:latin typeface="+mn-lt"/>
                <a:ea typeface="+mn-ea"/>
                <a:cs typeface="+mn-cs"/>
              </a:rPr>
              <a:t>, M., Terre, T., </a:t>
            </a:r>
            <a:r>
              <a:rPr lang="en-US" sz="1200" b="0" i="0" kern="1200" dirty="0" err="1">
                <a:solidFill>
                  <a:schemeClr val="tx1"/>
                </a:solidFill>
                <a:effectLst/>
                <a:latin typeface="+mn-lt"/>
                <a:ea typeface="+mn-ea"/>
                <a:cs typeface="+mn-cs"/>
              </a:rPr>
              <a:t>Chidichimo</a:t>
            </a:r>
            <a:r>
              <a:rPr lang="en-US" sz="1200" b="0" i="0" kern="1200" dirty="0">
                <a:solidFill>
                  <a:schemeClr val="tx1"/>
                </a:solidFill>
                <a:effectLst/>
                <a:latin typeface="+mn-lt"/>
                <a:ea typeface="+mn-ea"/>
                <a:cs typeface="+mn-cs"/>
              </a:rPr>
              <a:t>, M.P., Lamont, T., Sato, O.T., Perez, R.C., Valla, D., Van den Berg, M., Le </a:t>
            </a:r>
            <a:r>
              <a:rPr lang="en-US" sz="1200" b="0" i="0" kern="1200" dirty="0" err="1">
                <a:solidFill>
                  <a:schemeClr val="tx1"/>
                </a:solidFill>
                <a:effectLst/>
                <a:latin typeface="+mn-lt"/>
                <a:ea typeface="+mn-ea"/>
                <a:cs typeface="+mn-cs"/>
              </a:rPr>
              <a:t>Hénaff</a:t>
            </a:r>
            <a:r>
              <a:rPr lang="en-US" sz="1200" b="0" i="0" kern="1200" dirty="0">
                <a:solidFill>
                  <a:schemeClr val="tx1"/>
                </a:solidFill>
                <a:effectLst/>
                <a:latin typeface="+mn-lt"/>
                <a:ea typeface="+mn-ea"/>
                <a:cs typeface="+mn-cs"/>
              </a:rPr>
              <a:t>, M., Dong, S., and </a:t>
            </a:r>
            <a:r>
              <a:rPr lang="en-US" sz="1200" b="0" i="0" kern="1200" dirty="0" err="1">
                <a:solidFill>
                  <a:schemeClr val="tx1"/>
                </a:solidFill>
                <a:effectLst/>
                <a:latin typeface="+mn-lt"/>
                <a:ea typeface="+mn-ea"/>
                <a:cs typeface="+mn-cs"/>
              </a:rPr>
              <a:t>Garzoli</a:t>
            </a:r>
            <a:r>
              <a:rPr lang="en-US" sz="1200" b="0" i="0" kern="1200" dirty="0">
                <a:solidFill>
                  <a:schemeClr val="tx1"/>
                </a:solidFill>
                <a:effectLst/>
                <a:latin typeface="+mn-lt"/>
                <a:ea typeface="+mn-ea"/>
                <a:cs typeface="+mn-cs"/>
              </a:rPr>
              <a:t>, S.L., 2018: Meridional Overturning Circulation transport variability at 34.5°S during 2009-2017: Baroclinic and barotropic flows and the dueling influence of the boundaries. </a:t>
            </a:r>
            <a:r>
              <a:rPr lang="en-US" sz="1200" b="0" i="1" kern="1200" dirty="0">
                <a:solidFill>
                  <a:schemeClr val="tx1"/>
                </a:solidFill>
                <a:effectLst/>
                <a:latin typeface="+mn-lt"/>
                <a:ea typeface="+mn-ea"/>
                <a:cs typeface="+mn-cs"/>
              </a:rPr>
              <a:t>Geophysical Research Letters</a:t>
            </a:r>
            <a:r>
              <a:rPr lang="en-US" sz="1200" b="0" i="0" kern="1200" dirty="0">
                <a:solidFill>
                  <a:schemeClr val="tx1"/>
                </a:solidFill>
                <a:effectLst/>
                <a:latin typeface="+mn-lt"/>
                <a:ea typeface="+mn-ea"/>
                <a:cs typeface="+mn-cs"/>
              </a:rPr>
              <a:t>, 45(9):4180-4188 (doi:10.1029/2018GL077408).</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Smeed</a:t>
            </a:r>
            <a:r>
              <a:rPr lang="en-US" sz="1200" b="0" i="0" kern="1200" dirty="0">
                <a:solidFill>
                  <a:schemeClr val="tx1"/>
                </a:solidFill>
                <a:effectLst/>
                <a:latin typeface="+mn-lt"/>
                <a:ea typeface="+mn-ea"/>
                <a:cs typeface="+mn-cs"/>
              </a:rPr>
              <a:t>, D.A., Josey, S.A., Beaulieu, C., Johns, W.E., Moat, B.I., </a:t>
            </a:r>
            <a:r>
              <a:rPr lang="en-US" sz="1200" b="0" i="0" kern="1200" dirty="0" err="1">
                <a:solidFill>
                  <a:schemeClr val="tx1"/>
                </a:solidFill>
                <a:effectLst/>
                <a:latin typeface="+mn-lt"/>
                <a:ea typeface="+mn-ea"/>
                <a:cs typeface="+mn-cs"/>
              </a:rPr>
              <a:t>Frajka</a:t>
            </a:r>
            <a:r>
              <a:rPr lang="en-US" sz="1200" b="0" i="0" kern="1200" dirty="0">
                <a:solidFill>
                  <a:schemeClr val="tx1"/>
                </a:solidFill>
                <a:effectLst/>
                <a:latin typeface="+mn-lt"/>
                <a:ea typeface="+mn-ea"/>
                <a:cs typeface="+mn-cs"/>
              </a:rPr>
              <a:t>-Williams, E., Rayner, D., </a:t>
            </a:r>
            <a:r>
              <a:rPr lang="en-US" sz="1200" b="0" i="0" kern="1200" dirty="0" err="1">
                <a:solidFill>
                  <a:schemeClr val="tx1"/>
                </a:solidFill>
                <a:effectLst/>
                <a:latin typeface="+mn-lt"/>
                <a:ea typeface="+mn-ea"/>
                <a:cs typeface="+mn-cs"/>
              </a:rPr>
              <a:t>Meinen</a:t>
            </a:r>
            <a:r>
              <a:rPr lang="en-US" sz="1200" b="0" i="0" kern="1200" dirty="0">
                <a:solidFill>
                  <a:schemeClr val="tx1"/>
                </a:solidFill>
                <a:effectLst/>
                <a:latin typeface="+mn-lt"/>
                <a:ea typeface="+mn-ea"/>
                <a:cs typeface="+mn-cs"/>
              </a:rPr>
              <a:t>, C.S., </a:t>
            </a:r>
            <a:r>
              <a:rPr lang="en-US" sz="1200" b="0" i="0" kern="1200" dirty="0" err="1">
                <a:solidFill>
                  <a:schemeClr val="tx1"/>
                </a:solidFill>
                <a:effectLst/>
                <a:latin typeface="+mn-lt"/>
                <a:ea typeface="+mn-ea"/>
                <a:cs typeface="+mn-cs"/>
              </a:rPr>
              <a:t>Baringer</a:t>
            </a:r>
            <a:r>
              <a:rPr lang="en-US" sz="1200" b="0" i="0" kern="1200" dirty="0">
                <a:solidFill>
                  <a:schemeClr val="tx1"/>
                </a:solidFill>
                <a:effectLst/>
                <a:latin typeface="+mn-lt"/>
                <a:ea typeface="+mn-ea"/>
                <a:cs typeface="+mn-cs"/>
              </a:rPr>
              <a:t>, M.O., Bryden, H.L. and McCarthy, G.D., 2018: The North Atlantic Ocean is in a state of reduced overturning. Geophysical Research Letters, 45(3):1527-1533 (doi:10.1002/GL076350).</a:t>
            </a:r>
            <a:endParaRPr lang="en-US" b="0" i="0" dirty="0"/>
          </a:p>
        </p:txBody>
      </p:sp>
      <p:sp>
        <p:nvSpPr>
          <p:cNvPr id="4" name="Slide Number Placeholder 3"/>
          <p:cNvSpPr>
            <a:spLocks noGrp="1"/>
          </p:cNvSpPr>
          <p:nvPr>
            <p:ph type="sldNum" sz="quarter" idx="5"/>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395592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AMOC-driven heat divergence largely controls heat content in the North Atlantic subtropical gyre and in tropics, It has recently been shown that AMOC also impacts interannual variability of sea level along the U.S. southeast coast, and along the eastern boundary of the subtropical North Atlantic, including the Mediterranean Sea. The continuous AMOC observations at 26.5N can potentially be used to develop or improve coastal sea level predictions.</a:t>
            </a:r>
          </a:p>
          <a:p>
            <a:endParaRPr lang="en-US" dirty="0"/>
          </a:p>
          <a:p>
            <a:r>
              <a:rPr lang="en-US" dirty="0"/>
              <a:t>References:</a:t>
            </a:r>
          </a:p>
          <a:p>
            <a:endParaRPr lang="en-US" dirty="0"/>
          </a:p>
          <a:p>
            <a:r>
              <a:rPr lang="en-US" sz="1200" b="0" i="0" kern="1200" dirty="0">
                <a:solidFill>
                  <a:schemeClr val="tx1"/>
                </a:solidFill>
                <a:effectLst/>
                <a:latin typeface="+mn-lt"/>
                <a:ea typeface="+mn-ea"/>
                <a:cs typeface="+mn-cs"/>
              </a:rPr>
              <a:t>Volkov D.L. , S.-K. Lee, R. </a:t>
            </a:r>
            <a:r>
              <a:rPr lang="en-US" sz="1200" b="0" i="0" kern="1200" dirty="0" err="1">
                <a:solidFill>
                  <a:schemeClr val="tx1"/>
                </a:solidFill>
                <a:effectLst/>
                <a:latin typeface="+mn-lt"/>
                <a:ea typeface="+mn-ea"/>
                <a:cs typeface="+mn-cs"/>
              </a:rPr>
              <a:t>Domingues</a:t>
            </a:r>
            <a:r>
              <a:rPr lang="en-US" sz="1200" b="0" i="0" kern="1200" dirty="0">
                <a:solidFill>
                  <a:schemeClr val="tx1"/>
                </a:solidFill>
                <a:effectLst/>
                <a:latin typeface="+mn-lt"/>
                <a:ea typeface="+mn-ea"/>
                <a:cs typeface="+mn-cs"/>
              </a:rPr>
              <a:t>, H. Zhang, M. Goes (2019), </a:t>
            </a:r>
            <a:r>
              <a:rPr lang="en-US" sz="1200" b="0" i="0" u="none" strike="noStrike" kern="1200" dirty="0">
                <a:solidFill>
                  <a:schemeClr val="tx1"/>
                </a:solidFill>
                <a:effectLst/>
                <a:latin typeface="+mn-lt"/>
                <a:ea typeface="+mn-ea"/>
                <a:cs typeface="+mn-cs"/>
                <a:hlinkClick r:id="rId3"/>
              </a:rPr>
              <a:t>Interannual sea level variability along the southeastern seaboard of the United States in relation to the gyre-scale heat divergence in the North Atlantic</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Geophys</a:t>
            </a:r>
            <a:r>
              <a:rPr lang="en-US" sz="1200" b="0" i="1" kern="1200" dirty="0">
                <a:solidFill>
                  <a:schemeClr val="tx1"/>
                </a:solidFill>
                <a:effectLst/>
                <a:latin typeface="+mn-lt"/>
                <a:ea typeface="+mn-ea"/>
                <a:cs typeface="+mn-cs"/>
              </a:rPr>
              <a:t>. Res. Lett.</a:t>
            </a:r>
            <a:r>
              <a:rPr lang="en-US" sz="1200" b="0" i="0" kern="1200" dirty="0">
                <a:solidFill>
                  <a:schemeClr val="tx1"/>
                </a:solidFill>
                <a:effectLst/>
                <a:latin typeface="+mn-lt"/>
                <a:ea typeface="+mn-ea"/>
                <a:cs typeface="+mn-cs"/>
              </a:rPr>
              <a:t>, doi:10.1029/2019GL083596.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Volkov D.L. , M. </a:t>
            </a:r>
            <a:r>
              <a:rPr lang="en-US" sz="1200" b="0" i="0" kern="1200" dirty="0" err="1">
                <a:solidFill>
                  <a:schemeClr val="tx1"/>
                </a:solidFill>
                <a:effectLst/>
                <a:latin typeface="+mn-lt"/>
                <a:ea typeface="+mn-ea"/>
                <a:cs typeface="+mn-cs"/>
              </a:rPr>
              <a:t>Baringer</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Smeed</a:t>
            </a:r>
            <a:r>
              <a:rPr lang="en-US" sz="1200" b="0" i="0" kern="1200" dirty="0">
                <a:solidFill>
                  <a:schemeClr val="tx1"/>
                </a:solidFill>
                <a:effectLst/>
                <a:latin typeface="+mn-lt"/>
                <a:ea typeface="+mn-ea"/>
                <a:cs typeface="+mn-cs"/>
              </a:rPr>
              <a:t>, W. Johns, F. </a:t>
            </a:r>
            <a:r>
              <a:rPr lang="en-US" sz="1200" b="0" i="0" kern="1200" dirty="0" err="1">
                <a:solidFill>
                  <a:schemeClr val="tx1"/>
                </a:solidFill>
                <a:effectLst/>
                <a:latin typeface="+mn-lt"/>
                <a:ea typeface="+mn-ea"/>
                <a:cs typeface="+mn-cs"/>
              </a:rPr>
              <a:t>Landerer</a:t>
            </a:r>
            <a:r>
              <a:rPr lang="en-US" sz="1200" b="0" i="0" kern="1200" dirty="0">
                <a:solidFill>
                  <a:schemeClr val="tx1"/>
                </a:solidFill>
                <a:effectLst/>
                <a:latin typeface="+mn-lt"/>
                <a:ea typeface="+mn-ea"/>
                <a:cs typeface="+mn-cs"/>
              </a:rPr>
              <a:t> (2019), </a:t>
            </a:r>
            <a:r>
              <a:rPr lang="en-US" sz="1200" b="0" i="0" u="none" strike="noStrike" kern="1200" dirty="0">
                <a:solidFill>
                  <a:schemeClr val="tx1"/>
                </a:solidFill>
                <a:effectLst/>
                <a:latin typeface="+mn-lt"/>
                <a:ea typeface="+mn-ea"/>
                <a:cs typeface="+mn-cs"/>
                <a:hlinkClick r:id="rId4"/>
              </a:rPr>
              <a:t>Teleconnection between the Atlantic Meridional Overturning Circulation and sea level in the Mediterranean Sea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Journal of Climate </a:t>
            </a:r>
            <a:r>
              <a:rPr lang="en-US" sz="1200" b="0" i="0" kern="1200" dirty="0">
                <a:solidFill>
                  <a:schemeClr val="tx1"/>
                </a:solidFill>
                <a:effectLst/>
                <a:latin typeface="+mn-lt"/>
                <a:ea typeface="+mn-ea"/>
                <a:cs typeface="+mn-cs"/>
              </a:rPr>
              <a:t>, 32, 935-955, doi:10.1175/JCLI-D-18-0474.1.</a:t>
            </a:r>
            <a:endParaRPr lang="en-US" b="0" dirty="0"/>
          </a:p>
        </p:txBody>
      </p:sp>
      <p:sp>
        <p:nvSpPr>
          <p:cNvPr id="4" name="Slide Number Placeholder 3"/>
          <p:cNvSpPr>
            <a:spLocks noGrp="1"/>
          </p:cNvSpPr>
          <p:nvPr>
            <p:ph type="sldNum" sz="quarter" idx="5"/>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77208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South Atlantic, combining in situ and satellite data we have obtained the first estimates of the meridional heat transport at several latitudes. It has been shown that density and wind components are both important contributors to the variability of the meridional heat transport, but their individual contribution can vary with time and latitude. </a:t>
            </a:r>
          </a:p>
          <a:p>
            <a:endParaRPr lang="en-US" dirty="0"/>
          </a:p>
          <a:p>
            <a:r>
              <a:rPr lang="en-US" dirty="0"/>
              <a:t>References:</a:t>
            </a:r>
          </a:p>
          <a:p>
            <a:r>
              <a:rPr lang="en-US" sz="1200" b="0" i="0" kern="1200" dirty="0">
                <a:solidFill>
                  <a:schemeClr val="tx1"/>
                </a:solidFill>
                <a:effectLst/>
                <a:latin typeface="+mn-lt"/>
                <a:ea typeface="+mn-ea"/>
                <a:cs typeface="+mn-cs"/>
              </a:rPr>
              <a:t>Dong, S ., G. </a:t>
            </a:r>
            <a:r>
              <a:rPr lang="en-US" sz="1200" b="0" i="0" kern="1200" dirty="0" err="1">
                <a:solidFill>
                  <a:schemeClr val="tx1"/>
                </a:solidFill>
                <a:effectLst/>
                <a:latin typeface="+mn-lt"/>
                <a:ea typeface="+mn-ea"/>
                <a:cs typeface="+mn-cs"/>
              </a:rPr>
              <a:t>Goni</a:t>
            </a:r>
            <a:r>
              <a:rPr lang="en-US" sz="1200" b="0" i="0" kern="1200" dirty="0">
                <a:solidFill>
                  <a:schemeClr val="tx1"/>
                </a:solidFill>
                <a:effectLst/>
                <a:latin typeface="+mn-lt"/>
                <a:ea typeface="+mn-ea"/>
                <a:cs typeface="+mn-cs"/>
              </a:rPr>
              <a:t> , and F. </a:t>
            </a:r>
            <a:r>
              <a:rPr lang="en-US" sz="1200" b="0" i="0" kern="1200" dirty="0" err="1">
                <a:solidFill>
                  <a:schemeClr val="tx1"/>
                </a:solidFill>
                <a:effectLst/>
                <a:latin typeface="+mn-lt"/>
                <a:ea typeface="+mn-ea"/>
                <a:cs typeface="+mn-cs"/>
              </a:rPr>
              <a:t>Bringas</a:t>
            </a:r>
            <a:r>
              <a:rPr lang="en-US" sz="1200" b="0" i="0" kern="1200" dirty="0">
                <a:solidFill>
                  <a:schemeClr val="tx1"/>
                </a:solidFill>
                <a:effectLst/>
                <a:latin typeface="+mn-lt"/>
                <a:ea typeface="+mn-ea"/>
                <a:cs typeface="+mn-cs"/>
              </a:rPr>
              <a:t>, 2015: Temporal variability of the Meridional Overturning Circulation in the South Atlantic between 20S and 35S. </a:t>
            </a:r>
            <a:r>
              <a:rPr lang="en-US" sz="1200" b="0" i="1" kern="1200" dirty="0" err="1">
                <a:solidFill>
                  <a:schemeClr val="tx1"/>
                </a:solidFill>
                <a:effectLst/>
                <a:latin typeface="+mn-lt"/>
                <a:ea typeface="+mn-ea"/>
                <a:cs typeface="+mn-cs"/>
              </a:rPr>
              <a:t>Geophys</a:t>
            </a:r>
            <a:r>
              <a:rPr lang="en-US" sz="1200" b="0" i="1" kern="1200" dirty="0">
                <a:solidFill>
                  <a:schemeClr val="tx1"/>
                </a:solidFill>
                <a:effectLst/>
                <a:latin typeface="+mn-lt"/>
                <a:ea typeface="+mn-ea"/>
                <a:cs typeface="+mn-cs"/>
              </a:rPr>
              <a:t>. Res. Lett., </a:t>
            </a:r>
            <a:r>
              <a:rPr lang="en-US" sz="1200" b="0" i="0" kern="1200" dirty="0">
                <a:solidFill>
                  <a:schemeClr val="tx1"/>
                </a:solidFill>
                <a:effectLst/>
                <a:latin typeface="+mn-lt"/>
                <a:ea typeface="+mn-ea"/>
                <a:cs typeface="+mn-cs"/>
              </a:rPr>
              <a:t>42</a:t>
            </a:r>
            <a:r>
              <a:rPr lang="en-US" sz="1200" b="0" i="1" kern="1200" dirty="0">
                <a:solidFill>
                  <a:schemeClr val="tx1"/>
                </a:solidFill>
                <a:effectLst/>
                <a:latin typeface="+mn-lt"/>
                <a:ea typeface="+mn-ea"/>
                <a:cs typeface="+mn-cs"/>
              </a:rPr>
              <a:t>, 7655 - 7662, </a:t>
            </a:r>
            <a:r>
              <a:rPr lang="en-US" sz="1200" b="0" i="0" kern="1200" dirty="0">
                <a:solidFill>
                  <a:schemeClr val="tx1"/>
                </a:solidFill>
                <a:effectLst/>
                <a:latin typeface="+mn-lt"/>
                <a:ea typeface="+mn-ea"/>
                <a:cs typeface="+mn-cs"/>
              </a:rPr>
              <a:t>(doi:10.1002/2015GL065603).</a:t>
            </a:r>
            <a:endParaRPr lang="en-US" b="0" dirty="0"/>
          </a:p>
        </p:txBody>
      </p:sp>
      <p:sp>
        <p:nvSpPr>
          <p:cNvPr id="4" name="Slide Number Placeholder 3"/>
          <p:cNvSpPr>
            <a:spLocks noGrp="1"/>
          </p:cNvSpPr>
          <p:nvPr>
            <p:ph type="sldNum" sz="quarter" idx="5"/>
          </p:nvPr>
        </p:nvSpPr>
        <p:spPr/>
        <p:txBody>
          <a:bodyPr/>
          <a:lstStyle/>
          <a:p>
            <a:fld id="{A679663B-47F3-AE4A-92C7-367FE9E30D9D}" type="slidenum">
              <a:rPr lang="en-US" smtClean="0"/>
              <a:t>8</a:t>
            </a:fld>
            <a:endParaRPr lang="en-US"/>
          </a:p>
        </p:txBody>
      </p:sp>
    </p:spTree>
    <p:extLst>
      <p:ext uri="{BB962C8B-B14F-4D97-AF65-F5344CB8AC3E}">
        <p14:creationId xmlns:p14="http://schemas.microsoft.com/office/powerpoint/2010/main" val="5079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important reasons why our observations are valuable is because they are widely used to validate and eventually improve ocean and climate models.  Models often fail to reproduce the mean and the variability of the AMOC and its components as illustrated in these plots. So continuous monitoring is necessary to improve model’s physics.</a:t>
            </a:r>
          </a:p>
          <a:p>
            <a:endParaRPr lang="en-US" dirty="0"/>
          </a:p>
          <a:p>
            <a:r>
              <a:rPr lang="en-US" dirty="0"/>
              <a:t>References:</a:t>
            </a:r>
          </a:p>
          <a:p>
            <a:endParaRPr lang="en-US" dirty="0"/>
          </a:p>
          <a:p>
            <a:r>
              <a:rPr lang="en-US" sz="1200" b="0" i="0" kern="1200" dirty="0">
                <a:solidFill>
                  <a:schemeClr val="tx1"/>
                </a:solidFill>
                <a:effectLst/>
                <a:latin typeface="+mn-lt"/>
                <a:ea typeface="+mn-ea"/>
                <a:cs typeface="+mn-cs"/>
              </a:rPr>
              <a:t>Dong, S. , M. O. </a:t>
            </a:r>
            <a:r>
              <a:rPr lang="en-US" sz="1200" b="0" i="0" kern="1200" dirty="0" err="1">
                <a:solidFill>
                  <a:schemeClr val="tx1"/>
                </a:solidFill>
                <a:effectLst/>
                <a:latin typeface="+mn-lt"/>
                <a:ea typeface="+mn-ea"/>
                <a:cs typeface="+mn-cs"/>
              </a:rPr>
              <a:t>Baringer</a:t>
            </a:r>
            <a:r>
              <a:rPr lang="en-US" sz="1200" b="0" i="0" kern="1200" dirty="0">
                <a:solidFill>
                  <a:schemeClr val="tx1"/>
                </a:solidFill>
                <a:effectLst/>
                <a:latin typeface="+mn-lt"/>
                <a:ea typeface="+mn-ea"/>
                <a:cs typeface="+mn-cs"/>
              </a:rPr>
              <a:t> , G. J. </a:t>
            </a:r>
            <a:r>
              <a:rPr lang="en-US" sz="1200" b="0" i="0" kern="1200" dirty="0" err="1">
                <a:solidFill>
                  <a:schemeClr val="tx1"/>
                </a:solidFill>
                <a:effectLst/>
                <a:latin typeface="+mn-lt"/>
                <a:ea typeface="+mn-ea"/>
                <a:cs typeface="+mn-cs"/>
              </a:rPr>
              <a:t>Goni</a:t>
            </a:r>
            <a:r>
              <a:rPr lang="en-US" sz="1200" b="0" i="0" kern="1200" dirty="0">
                <a:solidFill>
                  <a:schemeClr val="tx1"/>
                </a:solidFill>
                <a:effectLst/>
                <a:latin typeface="+mn-lt"/>
                <a:ea typeface="+mn-ea"/>
                <a:cs typeface="+mn-cs"/>
              </a:rPr>
              <a:t> , C. S. </a:t>
            </a:r>
            <a:r>
              <a:rPr lang="en-US" sz="1200" b="0" i="0" kern="1200" dirty="0" err="1">
                <a:solidFill>
                  <a:schemeClr val="tx1"/>
                </a:solidFill>
                <a:effectLst/>
                <a:latin typeface="+mn-lt"/>
                <a:ea typeface="+mn-ea"/>
                <a:cs typeface="+mn-cs"/>
              </a:rPr>
              <a:t>Meinen</a:t>
            </a:r>
            <a:r>
              <a:rPr lang="en-US" sz="1200" b="0" i="0" kern="1200" dirty="0">
                <a:solidFill>
                  <a:schemeClr val="tx1"/>
                </a:solidFill>
                <a:effectLst/>
                <a:latin typeface="+mn-lt"/>
                <a:ea typeface="+mn-ea"/>
                <a:cs typeface="+mn-cs"/>
              </a:rPr>
              <a:t> , and S. L. </a:t>
            </a:r>
            <a:r>
              <a:rPr lang="en-US" sz="1200" b="0" i="0" kern="1200" dirty="0" err="1">
                <a:solidFill>
                  <a:schemeClr val="tx1"/>
                </a:solidFill>
                <a:effectLst/>
                <a:latin typeface="+mn-lt"/>
                <a:ea typeface="+mn-ea"/>
                <a:cs typeface="+mn-cs"/>
              </a:rPr>
              <a:t>Garzoli</a:t>
            </a:r>
            <a:r>
              <a:rPr lang="en-US" sz="1200" b="0" i="0" kern="1200" dirty="0">
                <a:solidFill>
                  <a:schemeClr val="tx1"/>
                </a:solidFill>
                <a:effectLst/>
                <a:latin typeface="+mn-lt"/>
                <a:ea typeface="+mn-ea"/>
                <a:cs typeface="+mn-cs"/>
              </a:rPr>
              <a:t>, 2014: Seasonal variations in the South Atlantic Meridional Overturning Circulation from observations and numerical models , </a:t>
            </a:r>
            <a:r>
              <a:rPr lang="en-US" sz="1200" b="0" i="0" kern="1200" dirty="0" err="1">
                <a:solidFill>
                  <a:schemeClr val="tx1"/>
                </a:solidFill>
                <a:effectLst/>
                <a:latin typeface="+mn-lt"/>
                <a:ea typeface="+mn-ea"/>
                <a:cs typeface="+mn-cs"/>
              </a:rPr>
              <a:t>Geophys</a:t>
            </a:r>
            <a:r>
              <a:rPr lang="en-US" sz="1200" b="0" i="0" kern="1200" dirty="0">
                <a:solidFill>
                  <a:schemeClr val="tx1"/>
                </a:solidFill>
                <a:effectLst/>
                <a:latin typeface="+mn-lt"/>
                <a:ea typeface="+mn-ea"/>
                <a:cs typeface="+mn-cs"/>
              </a:rPr>
              <a:t>. Res. Lett., 41 , 4611 - 4618 ,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10.1002/2014GL060428.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Msadek</a:t>
            </a:r>
            <a:r>
              <a:rPr lang="en-US" dirty="0"/>
              <a:t>, R., W.E. Johns, S.G. Yeager, G. </a:t>
            </a:r>
            <a:r>
              <a:rPr lang="en-US" dirty="0" err="1"/>
              <a:t>Danabasoglu</a:t>
            </a:r>
            <a:r>
              <a:rPr lang="en-US" dirty="0"/>
              <a:t>, T.L. </a:t>
            </a:r>
            <a:r>
              <a:rPr lang="en-US" dirty="0" err="1"/>
              <a:t>Delworth</a:t>
            </a:r>
            <a:r>
              <a:rPr lang="en-US" dirty="0"/>
              <a:t>, and A. Rosati, 2013: The Atlantic Meridional Heat Transport at 26.5°N and Its Relationship with the MOC in the RAPID Array and the GFDL and NCAR Coupled Models. J. Climate, 26, 4335–4356, https://</a:t>
            </a:r>
            <a:r>
              <a:rPr lang="en-US" dirty="0" err="1"/>
              <a:t>doi.org</a:t>
            </a:r>
            <a:r>
              <a:rPr lang="en-US" dirty="0"/>
              <a:t>/10.1175/JCLI-D-12-00081.</a:t>
            </a:r>
          </a:p>
        </p:txBody>
      </p:sp>
      <p:sp>
        <p:nvSpPr>
          <p:cNvPr id="4" name="Slide Number Placeholder 3"/>
          <p:cNvSpPr>
            <a:spLocks noGrp="1"/>
          </p:cNvSpPr>
          <p:nvPr>
            <p:ph type="sldNum" sz="quarter" idx="5"/>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2701472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C87DC2C1-AFF5-E743-A642-EB85D9C475AB}"/>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A8D0F53F-CADD-9448-BE3D-0E40DD004CA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893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9322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2775A5CF-DFF2-ED41-8EDA-C2F50538DC89}"/>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
        <p:nvSpPr>
          <p:cNvPr id="9" name="Rectangle 8">
            <a:extLst>
              <a:ext uri="{FF2B5EF4-FFF2-40B4-BE49-F238E27FC236}">
                <a16:creationId xmlns:a16="http://schemas.microsoft.com/office/drawing/2014/main" id="{C2C6D735-227C-7540-8FA0-77882C681B48}"/>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sp>
        <p:nvSpPr>
          <p:cNvPr id="7" name="Rectangle 6">
            <a:extLst>
              <a:ext uri="{FF2B5EF4-FFF2-40B4-BE49-F238E27FC236}">
                <a16:creationId xmlns:a16="http://schemas.microsoft.com/office/drawing/2014/main" id="{D2282955-A045-E541-ACDA-2C4A285E770A}"/>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70" r:id="rId3"/>
    <p:sldLayoutId id="2147483658" r:id="rId4"/>
    <p:sldLayoutId id="2147483650" r:id="rId5"/>
    <p:sldLayoutId id="2147483660" r:id="rId6"/>
    <p:sldLayoutId id="2147483657" r:id="rId7"/>
    <p:sldLayoutId id="2147483656" r:id="rId8"/>
    <p:sldLayoutId id="2147483661" r:id="rId9"/>
    <p:sldLayoutId id="2147483662" r:id="rId10"/>
    <p:sldLayoutId id="2147483653" r:id="rId11"/>
    <p:sldLayoutId id="2147483654" r:id="rId12"/>
    <p:sldLayoutId id="2147483655" r:id="rId13"/>
    <p:sldLayoutId id="2147483663" r:id="rId14"/>
    <p:sldLayoutId id="2147483659" r:id="rId15"/>
    <p:sldLayoutId id="2147483664" r:id="rId16"/>
    <p:sldLayoutId id="2147483672" r:id="rId17"/>
    <p:sldLayoutId id="2147483669" r:id="rId18"/>
    <p:sldLayoutId id="2147483665" r:id="rId19"/>
    <p:sldLayoutId id="2147483666" r:id="rId20"/>
    <p:sldLayoutId id="2147483667" r:id="rId21"/>
  </p:sldLayoutIdLst>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7"/>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File:Flag_of_Brazil.svg" TargetMode="External"/><Relationship Id="rId13"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4.png"/><Relationship Id="rId12" Type="http://schemas.openxmlformats.org/officeDocument/2006/relationships/hyperlink" Target="http://www.all-flags-world.com/country-flag/flag-argentina.php" TargetMode="External"/><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hyperlink" Target="http://en.wikipedia.org/wiki/File:Flag_of_the_United_Kingdom.png" TargetMode="External"/><Relationship Id="rId11" Type="http://schemas.openxmlformats.org/officeDocument/2006/relationships/image" Target="../media/image36.jpeg"/><Relationship Id="rId5" Type="http://schemas.openxmlformats.org/officeDocument/2006/relationships/image" Target="../media/image33.png"/><Relationship Id="rId10" Type="http://schemas.openxmlformats.org/officeDocument/2006/relationships/hyperlink" Target="https://pool.wikifur.com/wiki/File:Flag_of_South_Africa.svg" TargetMode="External"/><Relationship Id="rId4" Type="http://schemas.openxmlformats.org/officeDocument/2006/relationships/hyperlink" Target="http://www.all-flags-world.com/country-flag/flag-usa.php" TargetMode="External"/><Relationship Id="rId9" Type="http://schemas.openxmlformats.org/officeDocument/2006/relationships/image" Target="../media/image35.png"/><Relationship Id="rId14" Type="http://schemas.openxmlformats.org/officeDocument/2006/relationships/hyperlink" Target="http://commons.wikimedia.org/wiki/file:flag_of_france.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 Id="rId9" Type="http://schemas.openxmlformats.org/officeDocument/2006/relationships/image" Target="../media/image15.tif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hyperlink" Target="http://www.all-flags-world.com/country-flag/flag-usa.ph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15.tiff"/><Relationship Id="rId4" Type="http://schemas.openxmlformats.org/officeDocument/2006/relationships/image" Target="../media/image10.png"/><Relationship Id="rId9" Type="http://schemas.openxmlformats.org/officeDocument/2006/relationships/hyperlink" Target="http://en.wikipedia.org/wiki/File:Flag_of_the_United_Kingdom.pn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24.tiff"/><Relationship Id="rId3" Type="http://schemas.openxmlformats.org/officeDocument/2006/relationships/image" Target="../media/image9.jpeg"/><Relationship Id="rId7" Type="http://schemas.openxmlformats.org/officeDocument/2006/relationships/hyperlink" Target="http://www.all-flags-world.com/country-flag/flag-usa.php" TargetMode="External"/><Relationship Id="rId12" Type="http://schemas.openxmlformats.org/officeDocument/2006/relationships/hyperlink" Target="https://creativecommons.org/licenses/by-nc-sa/3.0/" TargetMode="External"/><Relationship Id="rId17" Type="http://schemas.openxmlformats.org/officeDocument/2006/relationships/hyperlink" Target="https://creativecommons.org/licenses/by-sa/3.0/" TargetMode="External"/><Relationship Id="rId2" Type="http://schemas.openxmlformats.org/officeDocument/2006/relationships/notesSlide" Target="../notesSlides/notesSlide5.xml"/><Relationship Id="rId16" Type="http://schemas.openxmlformats.org/officeDocument/2006/relationships/hyperlink" Target="https://pool.wikifur.com/wiki/File:Flag_of_South_Africa.svg" TargetMode="Externa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hyperlink" Target="http://www.all-flags-world.com/country-flag/flag-argentina.php" TargetMode="External"/><Relationship Id="rId5" Type="http://schemas.openxmlformats.org/officeDocument/2006/relationships/image" Target="../media/image10.png"/><Relationship Id="rId15" Type="http://schemas.openxmlformats.org/officeDocument/2006/relationships/image" Target="../media/image23.png"/><Relationship Id="rId10" Type="http://schemas.openxmlformats.org/officeDocument/2006/relationships/image" Target="../media/image21.jpeg"/><Relationship Id="rId4" Type="http://schemas.openxmlformats.org/officeDocument/2006/relationships/image" Target="../media/image19.jpeg"/><Relationship Id="rId9" Type="http://schemas.openxmlformats.org/officeDocument/2006/relationships/hyperlink" Target="http://commons.wikimedia.org/wiki/file:flag_of_france.png" TargetMode="External"/><Relationship Id="rId14" Type="http://schemas.openxmlformats.org/officeDocument/2006/relationships/hyperlink" Target="https://en.wikipedia.org/wiki/File:Flag_of_Brazil.sv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E259-B6F9-D34A-90C1-7F8C3901D048}"/>
              </a:ext>
            </a:extLst>
          </p:cNvPr>
          <p:cNvSpPr>
            <a:spLocks noGrp="1"/>
          </p:cNvSpPr>
          <p:nvPr>
            <p:ph type="title"/>
          </p:nvPr>
        </p:nvSpPr>
        <p:spPr>
          <a:xfrm>
            <a:off x="762000" y="533399"/>
            <a:ext cx="10439400" cy="2852737"/>
          </a:xfrm>
        </p:spPr>
        <p:txBody>
          <a:bodyPr>
            <a:normAutofit/>
          </a:bodyPr>
          <a:lstStyle/>
          <a:p>
            <a:pPr algn="ctr"/>
            <a:r>
              <a:rPr lang="en-US" sz="5400" dirty="0"/>
              <a:t>MERIDIONAL OVERTURNING CIRCULATION (MOC)</a:t>
            </a:r>
          </a:p>
        </p:txBody>
      </p:sp>
      <p:sp>
        <p:nvSpPr>
          <p:cNvPr id="3" name="Text Placeholder 2">
            <a:extLst>
              <a:ext uri="{FF2B5EF4-FFF2-40B4-BE49-F238E27FC236}">
                <a16:creationId xmlns:a16="http://schemas.microsoft.com/office/drawing/2014/main" id="{5D367A49-99D7-5A42-B537-2A69CFDC9448}"/>
              </a:ext>
            </a:extLst>
          </p:cNvPr>
          <p:cNvSpPr>
            <a:spLocks noGrp="1"/>
          </p:cNvSpPr>
          <p:nvPr>
            <p:ph type="body" idx="1"/>
          </p:nvPr>
        </p:nvSpPr>
        <p:spPr>
          <a:xfrm>
            <a:off x="3886200" y="3589752"/>
            <a:ext cx="5264150" cy="439737"/>
          </a:xfrm>
        </p:spPr>
        <p:txBody>
          <a:bodyPr/>
          <a:lstStyle/>
          <a:p>
            <a:r>
              <a:rPr lang="en-US" b="1" dirty="0">
                <a:solidFill>
                  <a:srgbClr val="666666"/>
                </a:solidFill>
              </a:rPr>
              <a:t>IN THE ATLANTIC OCEAN</a:t>
            </a:r>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sp>
        <p:nvSpPr>
          <p:cNvPr id="6" name="Text Placeholder 2">
            <a:extLst>
              <a:ext uri="{FF2B5EF4-FFF2-40B4-BE49-F238E27FC236}">
                <a16:creationId xmlns:a16="http://schemas.microsoft.com/office/drawing/2014/main" id="{42C0CCBD-6CFA-5E4F-A142-E52ED631E7CB}"/>
              </a:ext>
            </a:extLst>
          </p:cNvPr>
          <p:cNvSpPr txBox="1">
            <a:spLocks/>
          </p:cNvSpPr>
          <p:nvPr/>
        </p:nvSpPr>
        <p:spPr>
          <a:xfrm>
            <a:off x="3200400" y="4302918"/>
            <a:ext cx="5264150"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5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666666"/>
                </a:solidFill>
              </a:rPr>
              <a:t>Denis Volkov</a:t>
            </a:r>
          </a:p>
          <a:p>
            <a:pPr algn="ctr"/>
            <a:r>
              <a:rPr lang="en-US" dirty="0">
                <a:solidFill>
                  <a:srgbClr val="666666"/>
                </a:solidFill>
              </a:rPr>
              <a:t>NOAA-AOML / CIMAS-UM</a:t>
            </a:r>
          </a:p>
        </p:txBody>
      </p:sp>
      <p:sp>
        <p:nvSpPr>
          <p:cNvPr id="7" name="Text Placeholder 2">
            <a:extLst>
              <a:ext uri="{FF2B5EF4-FFF2-40B4-BE49-F238E27FC236}">
                <a16:creationId xmlns:a16="http://schemas.microsoft.com/office/drawing/2014/main" id="{9BC47DCE-2D49-D84A-8DBB-DD2600D682A1}"/>
              </a:ext>
            </a:extLst>
          </p:cNvPr>
          <p:cNvSpPr txBox="1">
            <a:spLocks/>
          </p:cNvSpPr>
          <p:nvPr/>
        </p:nvSpPr>
        <p:spPr>
          <a:xfrm>
            <a:off x="478465" y="6134100"/>
            <a:ext cx="5264150" cy="381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5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dirty="0">
                <a:solidFill>
                  <a:srgbClr val="666666"/>
                </a:solidFill>
              </a:rPr>
              <a:t>Laboratory Review 2019</a:t>
            </a:r>
          </a:p>
        </p:txBody>
      </p:sp>
      <p:pic>
        <p:nvPicPr>
          <p:cNvPr id="17" name="Picture 16">
            <a:extLst>
              <a:ext uri="{FF2B5EF4-FFF2-40B4-BE49-F238E27FC236}">
                <a16:creationId xmlns:a16="http://schemas.microsoft.com/office/drawing/2014/main" id="{9799B037-42F1-804C-970A-4098EE107A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8811" y="5638800"/>
            <a:ext cx="1411562" cy="1371600"/>
          </a:xfrm>
          <a:prstGeom prst="rect">
            <a:avLst/>
          </a:prstGeom>
        </p:spPr>
      </p:pic>
    </p:spTree>
    <p:extLst>
      <p:ext uri="{BB962C8B-B14F-4D97-AF65-F5344CB8AC3E}">
        <p14:creationId xmlns:p14="http://schemas.microsoft.com/office/powerpoint/2010/main" val="1973058083"/>
      </p:ext>
    </p:extLst>
  </p:cSld>
  <p:clrMapOvr>
    <a:masterClrMapping/>
  </p:clrMapOvr>
  <mc:AlternateContent xmlns:mc="http://schemas.openxmlformats.org/markup-compatibility/2006" xmlns:p14="http://schemas.microsoft.com/office/powerpoint/2010/main">
    <mc:Choice Requires="p14">
      <p:transition p14:dur="0" advClick="0" advTm="3115"/>
    </mc:Choice>
    <mc:Fallback xmlns="">
      <p:transition advClick="0" advTm="31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DDDE9D-6032-4141-ABA4-4D7C34CD565E}"/>
              </a:ext>
            </a:extLst>
          </p:cNvPr>
          <p:cNvSpPr>
            <a:spLocks noGrp="1"/>
          </p:cNvSpPr>
          <p:nvPr>
            <p:ph type="sldNum" sz="quarter" idx="12"/>
          </p:nvPr>
        </p:nvSpPr>
        <p:spPr/>
        <p:txBody>
          <a:bodyPr/>
          <a:lstStyle/>
          <a:p>
            <a:fld id="{1CA897ED-F933-F140-B965-41326E641414}" type="slidenum">
              <a:rPr lang="en-US" smtClean="0"/>
              <a:t>10</a:t>
            </a:fld>
            <a:endParaRPr lang="en-US"/>
          </a:p>
        </p:txBody>
      </p:sp>
      <p:pic>
        <p:nvPicPr>
          <p:cNvPr id="6" name="Picture 5">
            <a:extLst>
              <a:ext uri="{FF2B5EF4-FFF2-40B4-BE49-F238E27FC236}">
                <a16:creationId xmlns:a16="http://schemas.microsoft.com/office/drawing/2014/main" id="{123415A5-37A7-DC45-BCC1-380A0DBD60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928331"/>
            <a:ext cx="7680723" cy="3323885"/>
          </a:xfrm>
          <a:prstGeom prst="rect">
            <a:avLst/>
          </a:prstGeom>
        </p:spPr>
      </p:pic>
      <p:grpSp>
        <p:nvGrpSpPr>
          <p:cNvPr id="15" name="Group 14">
            <a:extLst>
              <a:ext uri="{FF2B5EF4-FFF2-40B4-BE49-F238E27FC236}">
                <a16:creationId xmlns:a16="http://schemas.microsoft.com/office/drawing/2014/main" id="{ACF7CF2C-C3C2-9444-A73D-0BDFAFE5B697}"/>
              </a:ext>
            </a:extLst>
          </p:cNvPr>
          <p:cNvGrpSpPr/>
          <p:nvPr/>
        </p:nvGrpSpPr>
        <p:grpSpPr>
          <a:xfrm>
            <a:off x="8534400" y="3200400"/>
            <a:ext cx="3228830" cy="2721934"/>
            <a:chOff x="389955" y="2786357"/>
            <a:chExt cx="3228830" cy="2721934"/>
          </a:xfrm>
        </p:grpSpPr>
        <p:pic>
          <p:nvPicPr>
            <p:cNvPr id="7" name="Picture 6" descr="Flag of USA | Find the best design for American Flag">
              <a:extLst>
                <a:ext uri="{FF2B5EF4-FFF2-40B4-BE49-F238E27FC236}">
                  <a16:creationId xmlns:a16="http://schemas.microsoft.com/office/drawing/2014/main" id="{F6AB185D-7B37-7D4C-BC11-FD4ADE39B0AC}"/>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9955" y="2812976"/>
              <a:ext cx="1207008" cy="731293"/>
            </a:xfrm>
            <a:prstGeom prst="rect">
              <a:avLst/>
            </a:prstGeom>
          </p:spPr>
        </p:pic>
        <p:pic>
          <p:nvPicPr>
            <p:cNvPr id="8" name="Picture 7" descr="File:Flag of the United Kingdom.png - Wikipedia">
              <a:extLst>
                <a:ext uri="{FF2B5EF4-FFF2-40B4-BE49-F238E27FC236}">
                  <a16:creationId xmlns:a16="http://schemas.microsoft.com/office/drawing/2014/main" id="{5A420170-E56C-E941-BCA4-C9DABC2D0C60}"/>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89955" y="3794760"/>
              <a:ext cx="1207008" cy="731520"/>
            </a:xfrm>
            <a:prstGeom prst="rect">
              <a:avLst/>
            </a:prstGeom>
          </p:spPr>
        </p:pic>
        <p:pic>
          <p:nvPicPr>
            <p:cNvPr id="9" name="Picture 8" descr="File:Flag of Brazil.svg - Wikipedia">
              <a:extLst>
                <a:ext uri="{FF2B5EF4-FFF2-40B4-BE49-F238E27FC236}">
                  <a16:creationId xmlns:a16="http://schemas.microsoft.com/office/drawing/2014/main" id="{B7021C79-9987-3D4A-A4CB-53F70C24FCA8}"/>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2411776" y="4776771"/>
              <a:ext cx="1201509" cy="731520"/>
            </a:xfrm>
            <a:prstGeom prst="rect">
              <a:avLst/>
            </a:prstGeom>
          </p:spPr>
        </p:pic>
        <p:pic>
          <p:nvPicPr>
            <p:cNvPr id="10" name="Picture 9" descr="File:Flag of South Africa.svg - WikiFur">
              <a:extLst>
                <a:ext uri="{FF2B5EF4-FFF2-40B4-BE49-F238E27FC236}">
                  <a16:creationId xmlns:a16="http://schemas.microsoft.com/office/drawing/2014/main" id="{5870DA12-86E7-1A4C-84F1-00FC6BC6FD89}"/>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389955" y="4776771"/>
              <a:ext cx="1207008" cy="731520"/>
            </a:xfrm>
            <a:prstGeom prst="rect">
              <a:avLst/>
            </a:prstGeom>
          </p:spPr>
        </p:pic>
        <p:pic>
          <p:nvPicPr>
            <p:cNvPr id="12" name="Picture 11" descr="Flag of Argentina | Find the best design for Argentinian Flag">
              <a:extLst>
                <a:ext uri="{FF2B5EF4-FFF2-40B4-BE49-F238E27FC236}">
                  <a16:creationId xmlns:a16="http://schemas.microsoft.com/office/drawing/2014/main" id="{08339083-EA59-034E-ABDD-B0FCC4FD9806}"/>
                </a:ext>
              </a:extLst>
            </p:cNvPr>
            <p:cNvPicPr>
              <a:picLocks noChangeAspect="1"/>
            </p:cNvPicPr>
            <p:nvPr/>
          </p:nvPicPr>
          <p:blipFill>
            <a:blip r:embed="rId11" cstate="screen">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2417275" y="3810471"/>
              <a:ext cx="1201509" cy="731520"/>
            </a:xfrm>
            <a:prstGeom prst="rect">
              <a:avLst/>
            </a:prstGeom>
          </p:spPr>
        </p:pic>
        <p:pic>
          <p:nvPicPr>
            <p:cNvPr id="14" name="Picture 13" descr="File:Flag of France.png - Wikimedia Commons">
              <a:extLst>
                <a:ext uri="{FF2B5EF4-FFF2-40B4-BE49-F238E27FC236}">
                  <a16:creationId xmlns:a16="http://schemas.microsoft.com/office/drawing/2014/main" id="{086DB22C-9EC9-E947-85CB-4DD8BA86CB4F}"/>
                </a:ext>
              </a:extLst>
            </p:cNvPr>
            <p:cNvPicPr>
              <a:picLocks noChangeAspect="1"/>
            </p:cNvPicPr>
            <p:nvPr/>
          </p:nvPicPr>
          <p:blipFill>
            <a:blip r:embed="rId13" cstate="screen">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2411777" y="2786357"/>
              <a:ext cx="1207008" cy="732208"/>
            </a:xfrm>
            <a:prstGeom prst="rect">
              <a:avLst/>
            </a:prstGeom>
          </p:spPr>
        </p:pic>
      </p:grpSp>
      <p:sp>
        <p:nvSpPr>
          <p:cNvPr id="16" name="TextBox 15">
            <a:extLst>
              <a:ext uri="{FF2B5EF4-FFF2-40B4-BE49-F238E27FC236}">
                <a16:creationId xmlns:a16="http://schemas.microsoft.com/office/drawing/2014/main" id="{C3BA89EE-3390-034A-9138-5B60553C08BE}"/>
              </a:ext>
            </a:extLst>
          </p:cNvPr>
          <p:cNvSpPr txBox="1"/>
          <p:nvPr/>
        </p:nvSpPr>
        <p:spPr>
          <a:xfrm>
            <a:off x="2547546" y="1120831"/>
            <a:ext cx="2634054" cy="369332"/>
          </a:xfrm>
          <a:prstGeom prst="rect">
            <a:avLst/>
          </a:prstGeom>
          <a:noFill/>
        </p:spPr>
        <p:txBody>
          <a:bodyPr wrap="none" rtlCol="0">
            <a:spAutoFit/>
          </a:bodyPr>
          <a:lstStyle/>
          <a:p>
            <a:r>
              <a:rPr lang="en-US" dirty="0">
                <a:solidFill>
                  <a:srgbClr val="4298D3"/>
                </a:solidFill>
              </a:rPr>
              <a:t>Number of MOC papers</a:t>
            </a:r>
          </a:p>
        </p:txBody>
      </p:sp>
      <p:sp>
        <p:nvSpPr>
          <p:cNvPr id="17" name="TextBox 16">
            <a:extLst>
              <a:ext uri="{FF2B5EF4-FFF2-40B4-BE49-F238E27FC236}">
                <a16:creationId xmlns:a16="http://schemas.microsoft.com/office/drawing/2014/main" id="{A1567B3D-3599-624E-A602-5DE020485E18}"/>
              </a:ext>
            </a:extLst>
          </p:cNvPr>
          <p:cNvSpPr txBox="1"/>
          <p:nvPr/>
        </p:nvSpPr>
        <p:spPr>
          <a:xfrm>
            <a:off x="2905415" y="1530429"/>
            <a:ext cx="1742785" cy="923330"/>
          </a:xfrm>
          <a:prstGeom prst="rect">
            <a:avLst/>
          </a:prstGeom>
          <a:noFill/>
        </p:spPr>
        <p:txBody>
          <a:bodyPr wrap="none" rtlCol="0">
            <a:spAutoFit/>
          </a:bodyPr>
          <a:lstStyle/>
          <a:p>
            <a:r>
              <a:rPr lang="en-US" sz="5400" b="1" dirty="0">
                <a:solidFill>
                  <a:srgbClr val="4298D3"/>
                </a:solidFill>
              </a:rPr>
              <a:t>~180</a:t>
            </a:r>
          </a:p>
        </p:txBody>
      </p:sp>
      <p:sp>
        <p:nvSpPr>
          <p:cNvPr id="18" name="TextBox 17">
            <a:extLst>
              <a:ext uri="{FF2B5EF4-FFF2-40B4-BE49-F238E27FC236}">
                <a16:creationId xmlns:a16="http://schemas.microsoft.com/office/drawing/2014/main" id="{2D32DD63-4F2B-B74A-9453-6FD3559F96AF}"/>
              </a:ext>
            </a:extLst>
          </p:cNvPr>
          <p:cNvSpPr txBox="1"/>
          <p:nvPr/>
        </p:nvSpPr>
        <p:spPr>
          <a:xfrm>
            <a:off x="1699015" y="2399795"/>
            <a:ext cx="4288353" cy="369332"/>
          </a:xfrm>
          <a:prstGeom prst="rect">
            <a:avLst/>
          </a:prstGeom>
          <a:noFill/>
        </p:spPr>
        <p:txBody>
          <a:bodyPr wrap="none" rtlCol="0">
            <a:spAutoFit/>
          </a:bodyPr>
          <a:lstStyle/>
          <a:p>
            <a:r>
              <a:rPr lang="en-US" dirty="0">
                <a:solidFill>
                  <a:srgbClr val="4298D3"/>
                </a:solidFill>
              </a:rPr>
              <a:t>by </a:t>
            </a:r>
            <a:r>
              <a:rPr lang="en-US" dirty="0" err="1">
                <a:solidFill>
                  <a:srgbClr val="4298D3"/>
                </a:solidFill>
              </a:rPr>
              <a:t>PhOD</a:t>
            </a:r>
            <a:r>
              <a:rPr lang="en-US" dirty="0">
                <a:solidFill>
                  <a:srgbClr val="4298D3"/>
                </a:solidFill>
              </a:rPr>
              <a:t> authors/co-authors since 1982</a:t>
            </a:r>
          </a:p>
        </p:txBody>
      </p:sp>
      <p:sp>
        <p:nvSpPr>
          <p:cNvPr id="19" name="TextBox 18">
            <a:extLst>
              <a:ext uri="{FF2B5EF4-FFF2-40B4-BE49-F238E27FC236}">
                <a16:creationId xmlns:a16="http://schemas.microsoft.com/office/drawing/2014/main" id="{359C10D5-7B2A-EE48-AB74-11AEF82E5277}"/>
              </a:ext>
            </a:extLst>
          </p:cNvPr>
          <p:cNvSpPr txBox="1"/>
          <p:nvPr/>
        </p:nvSpPr>
        <p:spPr>
          <a:xfrm>
            <a:off x="8139688" y="1136695"/>
            <a:ext cx="3518912" cy="369332"/>
          </a:xfrm>
          <a:prstGeom prst="rect">
            <a:avLst/>
          </a:prstGeom>
          <a:noFill/>
        </p:spPr>
        <p:txBody>
          <a:bodyPr wrap="none" rtlCol="0">
            <a:spAutoFit/>
          </a:bodyPr>
          <a:lstStyle/>
          <a:p>
            <a:r>
              <a:rPr lang="en-US" dirty="0">
                <a:solidFill>
                  <a:srgbClr val="4298D3"/>
                </a:solidFill>
              </a:rPr>
              <a:t>Partnership with institutions from</a:t>
            </a:r>
          </a:p>
        </p:txBody>
      </p:sp>
      <p:sp>
        <p:nvSpPr>
          <p:cNvPr id="20" name="TextBox 19">
            <a:extLst>
              <a:ext uri="{FF2B5EF4-FFF2-40B4-BE49-F238E27FC236}">
                <a16:creationId xmlns:a16="http://schemas.microsoft.com/office/drawing/2014/main" id="{D1ACD199-F98E-A74B-B464-848C1DBC5B59}"/>
              </a:ext>
            </a:extLst>
          </p:cNvPr>
          <p:cNvSpPr txBox="1"/>
          <p:nvPr/>
        </p:nvSpPr>
        <p:spPr>
          <a:xfrm>
            <a:off x="9687079" y="1565526"/>
            <a:ext cx="569387" cy="923330"/>
          </a:xfrm>
          <a:prstGeom prst="rect">
            <a:avLst/>
          </a:prstGeom>
          <a:noFill/>
        </p:spPr>
        <p:txBody>
          <a:bodyPr wrap="none" rtlCol="0">
            <a:spAutoFit/>
          </a:bodyPr>
          <a:lstStyle/>
          <a:p>
            <a:r>
              <a:rPr lang="en-US" sz="5400" b="1" dirty="0">
                <a:solidFill>
                  <a:srgbClr val="4298D3"/>
                </a:solidFill>
              </a:rPr>
              <a:t>6</a:t>
            </a:r>
          </a:p>
        </p:txBody>
      </p:sp>
      <p:sp>
        <p:nvSpPr>
          <p:cNvPr id="21" name="TextBox 20">
            <a:extLst>
              <a:ext uri="{FF2B5EF4-FFF2-40B4-BE49-F238E27FC236}">
                <a16:creationId xmlns:a16="http://schemas.microsoft.com/office/drawing/2014/main" id="{6C73C623-A1ED-BE4A-B79B-1D2BD9E0611E}"/>
              </a:ext>
            </a:extLst>
          </p:cNvPr>
          <p:cNvSpPr txBox="1"/>
          <p:nvPr/>
        </p:nvSpPr>
        <p:spPr>
          <a:xfrm>
            <a:off x="8443148" y="2399795"/>
            <a:ext cx="3057247" cy="369332"/>
          </a:xfrm>
          <a:prstGeom prst="rect">
            <a:avLst/>
          </a:prstGeom>
          <a:noFill/>
        </p:spPr>
        <p:txBody>
          <a:bodyPr wrap="none" rtlCol="0">
            <a:spAutoFit/>
          </a:bodyPr>
          <a:lstStyle/>
          <a:p>
            <a:r>
              <a:rPr lang="en-US" dirty="0">
                <a:solidFill>
                  <a:srgbClr val="4298D3"/>
                </a:solidFill>
              </a:rPr>
              <a:t>countries including the U. S.</a:t>
            </a:r>
          </a:p>
        </p:txBody>
      </p:sp>
    </p:spTree>
    <p:extLst>
      <p:ext uri="{BB962C8B-B14F-4D97-AF65-F5344CB8AC3E}">
        <p14:creationId xmlns:p14="http://schemas.microsoft.com/office/powerpoint/2010/main" val="285060858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6" name="Picture 5" descr="Figure2.eps">
            <a:extLst>
              <a:ext uri="{FF2B5EF4-FFF2-40B4-BE49-F238E27FC236}">
                <a16:creationId xmlns:a16="http://schemas.microsoft.com/office/drawing/2014/main" id="{6B60DDB6-ED2B-484C-99AC-5E57BB6899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7000" y="1493140"/>
            <a:ext cx="5495723" cy="4298060"/>
          </a:xfrm>
          <a:prstGeom prst="rect">
            <a:avLst/>
          </a:prstGeom>
          <a:solidFill>
            <a:schemeClr val="bg1"/>
          </a:solidFill>
        </p:spPr>
      </p:pic>
      <p:sp>
        <p:nvSpPr>
          <p:cNvPr id="7" name="Rectangle 6">
            <a:extLst>
              <a:ext uri="{FF2B5EF4-FFF2-40B4-BE49-F238E27FC236}">
                <a16:creationId xmlns:a16="http://schemas.microsoft.com/office/drawing/2014/main" id="{C9ACD29A-9696-9A41-9AC2-3AAD1A948BC5}"/>
              </a:ext>
            </a:extLst>
          </p:cNvPr>
          <p:cNvSpPr/>
          <p:nvPr/>
        </p:nvSpPr>
        <p:spPr>
          <a:xfrm>
            <a:off x="7804486" y="5483423"/>
            <a:ext cx="4275046" cy="307777"/>
          </a:xfrm>
          <a:prstGeom prst="rect">
            <a:avLst/>
          </a:prstGeom>
        </p:spPr>
        <p:txBody>
          <a:bodyPr wrap="square">
            <a:spAutoFit/>
          </a:bodyPr>
          <a:lstStyle/>
          <a:p>
            <a:pPr algn="r"/>
            <a:r>
              <a:rPr lang="en-US" sz="1400" i="1" dirty="0">
                <a:solidFill>
                  <a:srgbClr val="666666"/>
                </a:solidFill>
                <a:latin typeface="+mj-lt"/>
              </a:rPr>
              <a:t>Perez et al. (2015), created by R. Lumpkin</a:t>
            </a:r>
            <a:endParaRPr lang="en-US" sz="1400" dirty="0">
              <a:solidFill>
                <a:srgbClr val="666666"/>
              </a:solidFill>
              <a:latin typeface="+mj-lt"/>
            </a:endParaRPr>
          </a:p>
        </p:txBody>
      </p:sp>
      <p:sp>
        <p:nvSpPr>
          <p:cNvPr id="9" name="Text Placeholder 2">
            <a:extLst>
              <a:ext uri="{FF2B5EF4-FFF2-40B4-BE49-F238E27FC236}">
                <a16:creationId xmlns:a16="http://schemas.microsoft.com/office/drawing/2014/main" id="{F0F12B8A-7161-784E-85F8-9A9B7D46C22D}"/>
              </a:ext>
            </a:extLst>
          </p:cNvPr>
          <p:cNvSpPr>
            <a:spLocks noGrp="1"/>
          </p:cNvSpPr>
          <p:nvPr>
            <p:ph type="body" idx="13" hasCustomPrompt="1"/>
          </p:nvPr>
        </p:nvSpPr>
        <p:spPr>
          <a:xfrm>
            <a:off x="152400" y="2705101"/>
            <a:ext cx="6016947" cy="3429000"/>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285750" indent="-285750">
              <a:spcBef>
                <a:spcPts val="1600"/>
              </a:spcBef>
              <a:buFont typeface="Courier New" panose="02070309020205020404" pitchFamily="49" charset="0"/>
              <a:buChar char="o"/>
            </a:pPr>
            <a:r>
              <a:rPr lang="en-US" dirty="0">
                <a:solidFill>
                  <a:srgbClr val="666666"/>
                </a:solidFill>
              </a:rPr>
              <a:t>MOC carries large amounts of water, heat, salt, carbon, nutrients and other substances around the globe</a:t>
            </a:r>
          </a:p>
          <a:p>
            <a:pPr marL="285750" indent="-285750">
              <a:spcBef>
                <a:spcPts val="1600"/>
              </a:spcBef>
              <a:buFont typeface="Courier New" panose="02070309020205020404" pitchFamily="49" charset="0"/>
              <a:buChar char="o"/>
            </a:pPr>
            <a:r>
              <a:rPr lang="en-US" dirty="0">
                <a:solidFill>
                  <a:srgbClr val="666666"/>
                </a:solidFill>
              </a:rPr>
              <a:t>Atlantic MOC (AMOC) is responsible for ~2/3 of the oceanic northward heat transport</a:t>
            </a:r>
          </a:p>
          <a:p>
            <a:pPr marL="285750" indent="-285750">
              <a:spcBef>
                <a:spcPts val="1600"/>
              </a:spcBef>
              <a:buFont typeface="Courier New" panose="02070309020205020404" pitchFamily="49" charset="0"/>
              <a:buChar char="o"/>
            </a:pPr>
            <a:r>
              <a:rPr lang="en-US" dirty="0">
                <a:solidFill>
                  <a:srgbClr val="666666"/>
                </a:solidFill>
              </a:rPr>
              <a:t>AMOC impacts global and regional climate, sea level, extreme weather events, ecosystems, and fisheries</a:t>
            </a:r>
          </a:p>
          <a:p>
            <a:pPr marL="285750" indent="-285750">
              <a:spcBef>
                <a:spcPts val="1600"/>
              </a:spcBef>
              <a:buFont typeface="Courier New" panose="02070309020205020404" pitchFamily="49" charset="0"/>
              <a:buChar char="o"/>
            </a:pPr>
            <a:endParaRPr lang="en-US" dirty="0">
              <a:solidFill>
                <a:srgbClr val="666666"/>
              </a:solidFill>
            </a:endParaRPr>
          </a:p>
        </p:txBody>
      </p:sp>
      <p:sp>
        <p:nvSpPr>
          <p:cNvPr id="10" name="Rectangle 9">
            <a:extLst>
              <a:ext uri="{FF2B5EF4-FFF2-40B4-BE49-F238E27FC236}">
                <a16:creationId xmlns:a16="http://schemas.microsoft.com/office/drawing/2014/main" id="{59BA70C5-8245-CB44-9368-588653A21998}"/>
              </a:ext>
            </a:extLst>
          </p:cNvPr>
          <p:cNvSpPr/>
          <p:nvPr/>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8AFF7D0D-50A0-554C-888B-86DAB42086CF}"/>
              </a:ext>
            </a:extLst>
          </p:cNvPr>
          <p:cNvSpPr>
            <a:spLocks noGrp="1"/>
          </p:cNvSpPr>
          <p:nvPr>
            <p:ph type="title"/>
          </p:nvPr>
        </p:nvSpPr>
        <p:spPr>
          <a:xfrm>
            <a:off x="350391" y="990600"/>
            <a:ext cx="5495724" cy="1447800"/>
          </a:xfrm>
        </p:spPr>
        <p:txBody>
          <a:bodyPr>
            <a:normAutofit fontScale="90000"/>
          </a:bodyPr>
          <a:lstStyle/>
          <a:p>
            <a:r>
              <a:rPr lang="en-US" sz="3600" dirty="0"/>
              <a:t>Why do we need to observe the Meridional Overturning Circulation (MOC)?</a:t>
            </a:r>
          </a:p>
        </p:txBody>
      </p:sp>
    </p:spTree>
    <p:extLst>
      <p:ext uri="{BB962C8B-B14F-4D97-AF65-F5344CB8AC3E}">
        <p14:creationId xmlns:p14="http://schemas.microsoft.com/office/powerpoint/2010/main" val="328626534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0"/>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618C2-984F-C343-BD5B-353DDE56AC71}"/>
              </a:ext>
            </a:extLst>
          </p:cNvPr>
          <p:cNvSpPr>
            <a:spLocks noGrp="1"/>
          </p:cNvSpPr>
          <p:nvPr>
            <p:ph type="sldNum" sz="quarter" idx="12"/>
          </p:nvPr>
        </p:nvSpPr>
        <p:spPr/>
        <p:txBody>
          <a:bodyPr/>
          <a:lstStyle/>
          <a:p>
            <a:fld id="{1CA897ED-F933-F140-B965-41326E641414}" type="slidenum">
              <a:rPr lang="en-US" smtClean="0"/>
              <a:t>3</a:t>
            </a:fld>
            <a:endParaRPr lang="en-US"/>
          </a:p>
        </p:txBody>
      </p:sp>
      <p:sp>
        <p:nvSpPr>
          <p:cNvPr id="5" name="Text Placeholder 4">
            <a:extLst>
              <a:ext uri="{FF2B5EF4-FFF2-40B4-BE49-F238E27FC236}">
                <a16:creationId xmlns:a16="http://schemas.microsoft.com/office/drawing/2014/main" id="{A94F382B-1D6E-4F43-A952-F6E227B798DE}"/>
              </a:ext>
            </a:extLst>
          </p:cNvPr>
          <p:cNvSpPr>
            <a:spLocks noGrp="1"/>
          </p:cNvSpPr>
          <p:nvPr>
            <p:ph type="body" idx="13"/>
          </p:nvPr>
        </p:nvSpPr>
        <p:spPr>
          <a:xfrm>
            <a:off x="116665" y="2101376"/>
            <a:ext cx="5773400" cy="2767458"/>
          </a:xfrm>
        </p:spPr>
        <p:txBody>
          <a:bodyPr/>
          <a:lstStyle/>
          <a:p>
            <a:pPr marL="342900" indent="-342900">
              <a:spcBef>
                <a:spcPts val="2200"/>
              </a:spcBef>
              <a:buClr>
                <a:srgbClr val="575757"/>
              </a:buClr>
              <a:buSzPct val="100000"/>
              <a:buFont typeface="Wingdings" pitchFamily="2" charset="2"/>
              <a:buChar char="q"/>
              <a:defRPr/>
            </a:pPr>
            <a:r>
              <a:rPr lang="en-US" sz="1800" dirty="0">
                <a:solidFill>
                  <a:srgbClr val="666666"/>
                </a:solidFill>
              </a:rPr>
              <a:t>Continuous measurements of the Florida Current transport with a submarine cable supplemented with hydrographic surveys since 1982;</a:t>
            </a:r>
          </a:p>
          <a:p>
            <a:pPr marL="342900" indent="-342900">
              <a:spcBef>
                <a:spcPts val="2200"/>
              </a:spcBef>
              <a:buClr>
                <a:srgbClr val="575757"/>
              </a:buClr>
              <a:buSzPct val="100000"/>
              <a:buFont typeface="Wingdings" pitchFamily="2" charset="2"/>
              <a:buChar char="q"/>
              <a:defRPr/>
            </a:pPr>
            <a:r>
              <a:rPr lang="en-US" sz="1800" dirty="0">
                <a:solidFill>
                  <a:srgbClr val="666666"/>
                </a:solidFill>
              </a:rPr>
              <a:t>Multi-year in situ observations (XBT and Argo) and the advent of satellite altimetry made it possible to combine satellite and in situ observations to derive the AMOC and Meridional Heat Transport estimates at different latitudes.</a:t>
            </a:r>
          </a:p>
        </p:txBody>
      </p:sp>
      <p:pic>
        <p:nvPicPr>
          <p:cNvPr id="19" name="Picture 18">
            <a:extLst>
              <a:ext uri="{FF2B5EF4-FFF2-40B4-BE49-F238E27FC236}">
                <a16:creationId xmlns:a16="http://schemas.microsoft.com/office/drawing/2014/main" id="{E95F2476-A68C-FD4F-8D0A-29C91BE04A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8349" y="228600"/>
            <a:ext cx="4495800" cy="6553200"/>
          </a:xfrm>
          <a:prstGeom prst="rect">
            <a:avLst/>
          </a:prstGeom>
          <a:scene3d>
            <a:camera prst="orthographicFront">
              <a:rot lat="2832355" lon="20116603" rev="20502282"/>
            </a:camera>
            <a:lightRig rig="threePt" dir="t"/>
          </a:scene3d>
          <a:sp3d prstMaterial="matte"/>
        </p:spPr>
      </p:pic>
      <p:sp>
        <p:nvSpPr>
          <p:cNvPr id="4" name="TextBox 3">
            <a:extLst>
              <a:ext uri="{FF2B5EF4-FFF2-40B4-BE49-F238E27FC236}">
                <a16:creationId xmlns:a16="http://schemas.microsoft.com/office/drawing/2014/main" id="{8E859120-D235-344A-B0CA-F2E6A1072DCA}"/>
              </a:ext>
            </a:extLst>
          </p:cNvPr>
          <p:cNvSpPr txBox="1"/>
          <p:nvPr/>
        </p:nvSpPr>
        <p:spPr>
          <a:xfrm>
            <a:off x="713473" y="5334000"/>
            <a:ext cx="1648727" cy="738664"/>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Florida Current</a:t>
            </a:r>
          </a:p>
          <a:p>
            <a:r>
              <a:rPr lang="en-US" sz="1400" b="1" dirty="0">
                <a:solidFill>
                  <a:srgbClr val="666666"/>
                </a:solidFill>
              </a:rPr>
              <a:t>Transport with submarine cable</a:t>
            </a:r>
          </a:p>
        </p:txBody>
      </p:sp>
      <p:pic>
        <p:nvPicPr>
          <p:cNvPr id="58" name="Picture 57">
            <a:extLst>
              <a:ext uri="{FF2B5EF4-FFF2-40B4-BE49-F238E27FC236}">
                <a16:creationId xmlns:a16="http://schemas.microsoft.com/office/drawing/2014/main" id="{75F2EDE3-4203-CC48-86BC-0DC5F5E8D5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86" y="6297475"/>
            <a:ext cx="11353800" cy="157116"/>
          </a:xfrm>
          <a:prstGeom prst="rect">
            <a:avLst/>
          </a:prstGeom>
          <a:effectLst>
            <a:outerShdw blurRad="292100" dist="63500" dir="2700000" sx="98000" sy="98000" algn="t" rotWithShape="0">
              <a:prstClr val="black">
                <a:alpha val="15000"/>
              </a:prstClr>
            </a:outerShdw>
          </a:effectLst>
        </p:spPr>
      </p:pic>
      <p:grpSp>
        <p:nvGrpSpPr>
          <p:cNvPr id="79" name="Group 78">
            <a:extLst>
              <a:ext uri="{FF2B5EF4-FFF2-40B4-BE49-F238E27FC236}">
                <a16:creationId xmlns:a16="http://schemas.microsoft.com/office/drawing/2014/main" id="{7570D734-4A42-B443-B3BD-5D4E441209B0}"/>
              </a:ext>
            </a:extLst>
          </p:cNvPr>
          <p:cNvGrpSpPr/>
          <p:nvPr/>
        </p:nvGrpSpPr>
        <p:grpSpPr>
          <a:xfrm>
            <a:off x="493104" y="5943600"/>
            <a:ext cx="152400" cy="501203"/>
            <a:chOff x="762000" y="3197683"/>
            <a:chExt cx="152400" cy="501203"/>
          </a:xfrm>
        </p:grpSpPr>
        <p:sp>
          <p:nvSpPr>
            <p:cNvPr id="80" name="Oval 79">
              <a:extLst>
                <a:ext uri="{FF2B5EF4-FFF2-40B4-BE49-F238E27FC236}">
                  <a16:creationId xmlns:a16="http://schemas.microsoft.com/office/drawing/2014/main" id="{70EADBE3-AFD9-3741-ABD3-2B8EB6A49469}"/>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EFCF9EF2-2751-7143-ABDF-CB6A4B1F36E5}"/>
                </a:ext>
              </a:extLst>
            </p:cNvPr>
            <p:cNvCxnSpPr>
              <a:cxnSpLocks/>
              <a:stCxn id="80"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82" name="Text Placeholder 24">
            <a:extLst>
              <a:ext uri="{FF2B5EF4-FFF2-40B4-BE49-F238E27FC236}">
                <a16:creationId xmlns:a16="http://schemas.microsoft.com/office/drawing/2014/main" id="{BB7262BB-DCF5-7049-830F-D9E1F0E8D704}"/>
              </a:ext>
            </a:extLst>
          </p:cNvPr>
          <p:cNvSpPr txBox="1">
            <a:spLocks/>
          </p:cNvSpPr>
          <p:nvPr/>
        </p:nvSpPr>
        <p:spPr>
          <a:xfrm>
            <a:off x="98275" y="6534628"/>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1982</a:t>
            </a:r>
          </a:p>
        </p:txBody>
      </p:sp>
      <p:grpSp>
        <p:nvGrpSpPr>
          <p:cNvPr id="2" name="Group 1">
            <a:extLst>
              <a:ext uri="{FF2B5EF4-FFF2-40B4-BE49-F238E27FC236}">
                <a16:creationId xmlns:a16="http://schemas.microsoft.com/office/drawing/2014/main" id="{96FAF68C-EE76-8A48-B691-11B2079BC2EC}"/>
              </a:ext>
            </a:extLst>
          </p:cNvPr>
          <p:cNvGrpSpPr/>
          <p:nvPr/>
        </p:nvGrpSpPr>
        <p:grpSpPr>
          <a:xfrm>
            <a:off x="3444909" y="5324381"/>
            <a:ext cx="5106334" cy="1533619"/>
            <a:chOff x="3444909" y="5324381"/>
            <a:chExt cx="5106334" cy="1533619"/>
          </a:xfrm>
        </p:grpSpPr>
        <p:sp>
          <p:nvSpPr>
            <p:cNvPr id="62" name="Text Placeholder 24">
              <a:extLst>
                <a:ext uri="{FF2B5EF4-FFF2-40B4-BE49-F238E27FC236}">
                  <a16:creationId xmlns:a16="http://schemas.microsoft.com/office/drawing/2014/main" id="{52B73C5C-4C87-694E-BF99-F7744C0EA0D2}"/>
                </a:ext>
              </a:extLst>
            </p:cNvPr>
            <p:cNvSpPr txBox="1">
              <a:spLocks/>
            </p:cNvSpPr>
            <p:nvPr/>
          </p:nvSpPr>
          <p:spPr>
            <a:xfrm>
              <a:off x="3444909" y="6538586"/>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1992</a:t>
              </a:r>
            </a:p>
          </p:txBody>
        </p:sp>
        <p:sp>
          <p:nvSpPr>
            <p:cNvPr id="65" name="Text Placeholder 24">
              <a:extLst>
                <a:ext uri="{FF2B5EF4-FFF2-40B4-BE49-F238E27FC236}">
                  <a16:creationId xmlns:a16="http://schemas.microsoft.com/office/drawing/2014/main" id="{8DE979BD-E7B9-024E-B369-676963DE511B}"/>
                </a:ext>
              </a:extLst>
            </p:cNvPr>
            <p:cNvSpPr txBox="1">
              <a:spLocks/>
            </p:cNvSpPr>
            <p:nvPr/>
          </p:nvSpPr>
          <p:spPr>
            <a:xfrm>
              <a:off x="6040536" y="6538586"/>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2002</a:t>
              </a:r>
            </a:p>
          </p:txBody>
        </p:sp>
        <p:sp>
          <p:nvSpPr>
            <p:cNvPr id="85" name="Text Placeholder 24">
              <a:extLst>
                <a:ext uri="{FF2B5EF4-FFF2-40B4-BE49-F238E27FC236}">
                  <a16:creationId xmlns:a16="http://schemas.microsoft.com/office/drawing/2014/main" id="{E49807FF-F17A-7844-9522-11548B2F2A9C}"/>
                </a:ext>
              </a:extLst>
            </p:cNvPr>
            <p:cNvSpPr txBox="1">
              <a:spLocks/>
            </p:cNvSpPr>
            <p:nvPr/>
          </p:nvSpPr>
          <p:spPr>
            <a:xfrm>
              <a:off x="7228002" y="6511589"/>
              <a:ext cx="969693"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2004</a:t>
              </a:r>
            </a:p>
          </p:txBody>
        </p:sp>
        <p:grpSp>
          <p:nvGrpSpPr>
            <p:cNvPr id="100" name="Group 99">
              <a:extLst>
                <a:ext uri="{FF2B5EF4-FFF2-40B4-BE49-F238E27FC236}">
                  <a16:creationId xmlns:a16="http://schemas.microsoft.com/office/drawing/2014/main" id="{6F2E6BBA-34B3-1A4A-9095-10141EB4AE89}"/>
                </a:ext>
              </a:extLst>
            </p:cNvPr>
            <p:cNvGrpSpPr/>
            <p:nvPr/>
          </p:nvGrpSpPr>
          <p:grpSpPr>
            <a:xfrm>
              <a:off x="3844959" y="5948338"/>
              <a:ext cx="152400" cy="501203"/>
              <a:chOff x="762000" y="3197683"/>
              <a:chExt cx="152400" cy="501203"/>
            </a:xfrm>
          </p:grpSpPr>
          <p:sp>
            <p:nvSpPr>
              <p:cNvPr id="101" name="Oval 100">
                <a:extLst>
                  <a:ext uri="{FF2B5EF4-FFF2-40B4-BE49-F238E27FC236}">
                    <a16:creationId xmlns:a16="http://schemas.microsoft.com/office/drawing/2014/main" id="{EE7F2C6F-82DA-3842-9F6B-8748577A6ED1}"/>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 name="Straight Connector 101">
                <a:extLst>
                  <a:ext uri="{FF2B5EF4-FFF2-40B4-BE49-F238E27FC236}">
                    <a16:creationId xmlns:a16="http://schemas.microsoft.com/office/drawing/2014/main" id="{AF87A058-11C6-7D49-BF73-2DBFF5F1DFA3}"/>
                  </a:ext>
                </a:extLst>
              </p:cNvPr>
              <p:cNvCxnSpPr>
                <a:cxnSpLocks/>
                <a:stCxn id="101"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A354B879-1D27-4A40-9D54-A617D516B35A}"/>
                </a:ext>
              </a:extLst>
            </p:cNvPr>
            <p:cNvGrpSpPr/>
            <p:nvPr/>
          </p:nvGrpSpPr>
          <p:grpSpPr>
            <a:xfrm>
              <a:off x="6440586" y="5948338"/>
              <a:ext cx="152400" cy="501203"/>
              <a:chOff x="762000" y="3197683"/>
              <a:chExt cx="152400" cy="501203"/>
            </a:xfrm>
          </p:grpSpPr>
          <p:sp>
            <p:nvSpPr>
              <p:cNvPr id="104" name="Oval 103">
                <a:extLst>
                  <a:ext uri="{FF2B5EF4-FFF2-40B4-BE49-F238E27FC236}">
                    <a16:creationId xmlns:a16="http://schemas.microsoft.com/office/drawing/2014/main" id="{F4203DE7-47B4-1848-BC92-FDFF93D9FD1A}"/>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Connector 104">
                <a:extLst>
                  <a:ext uri="{FF2B5EF4-FFF2-40B4-BE49-F238E27FC236}">
                    <a16:creationId xmlns:a16="http://schemas.microsoft.com/office/drawing/2014/main" id="{420DFBB2-B9B6-BC4B-8828-5DECDA459226}"/>
                  </a:ext>
                </a:extLst>
              </p:cNvPr>
              <p:cNvCxnSpPr>
                <a:cxnSpLocks/>
                <a:stCxn id="104"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A09A5448-3E41-9841-99AF-106DBD7E131A}"/>
                </a:ext>
              </a:extLst>
            </p:cNvPr>
            <p:cNvGrpSpPr/>
            <p:nvPr/>
          </p:nvGrpSpPr>
          <p:grpSpPr>
            <a:xfrm>
              <a:off x="7622204" y="5951030"/>
              <a:ext cx="152400" cy="501203"/>
              <a:chOff x="762000" y="3197683"/>
              <a:chExt cx="152400" cy="501203"/>
            </a:xfrm>
          </p:grpSpPr>
          <p:sp>
            <p:nvSpPr>
              <p:cNvPr id="107" name="Oval 106">
                <a:extLst>
                  <a:ext uri="{FF2B5EF4-FFF2-40B4-BE49-F238E27FC236}">
                    <a16:creationId xmlns:a16="http://schemas.microsoft.com/office/drawing/2014/main" id="{683143B8-E16C-7A4E-A9AD-8C1BC4E4BB38}"/>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8" name="Straight Connector 107">
                <a:extLst>
                  <a:ext uri="{FF2B5EF4-FFF2-40B4-BE49-F238E27FC236}">
                    <a16:creationId xmlns:a16="http://schemas.microsoft.com/office/drawing/2014/main" id="{2441D246-D3B8-2A43-BDA8-B58799783D00}"/>
                  </a:ext>
                </a:extLst>
              </p:cNvPr>
              <p:cNvCxnSpPr>
                <a:cxnSpLocks/>
                <a:stCxn id="107"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112" name="TextBox 111">
              <a:extLst>
                <a:ext uri="{FF2B5EF4-FFF2-40B4-BE49-F238E27FC236}">
                  <a16:creationId xmlns:a16="http://schemas.microsoft.com/office/drawing/2014/main" id="{10FDCF07-A97B-3E49-B71B-1929733F3F37}"/>
                </a:ext>
              </a:extLst>
            </p:cNvPr>
            <p:cNvSpPr txBox="1"/>
            <p:nvPr/>
          </p:nvSpPr>
          <p:spPr>
            <a:xfrm>
              <a:off x="3444909" y="5324381"/>
              <a:ext cx="995491" cy="523220"/>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Satellite Altimetry</a:t>
              </a:r>
            </a:p>
          </p:txBody>
        </p:sp>
        <p:grpSp>
          <p:nvGrpSpPr>
            <p:cNvPr id="113" name="Group 112">
              <a:extLst>
                <a:ext uri="{FF2B5EF4-FFF2-40B4-BE49-F238E27FC236}">
                  <a16:creationId xmlns:a16="http://schemas.microsoft.com/office/drawing/2014/main" id="{CDB3999C-1906-C242-935E-AFBB06DF5FE1}"/>
                </a:ext>
              </a:extLst>
            </p:cNvPr>
            <p:cNvGrpSpPr/>
            <p:nvPr/>
          </p:nvGrpSpPr>
          <p:grpSpPr>
            <a:xfrm>
              <a:off x="4879656" y="5942591"/>
              <a:ext cx="152400" cy="501203"/>
              <a:chOff x="762000" y="3197683"/>
              <a:chExt cx="152400" cy="501203"/>
            </a:xfrm>
          </p:grpSpPr>
          <p:sp>
            <p:nvSpPr>
              <p:cNvPr id="114" name="Oval 113">
                <a:extLst>
                  <a:ext uri="{FF2B5EF4-FFF2-40B4-BE49-F238E27FC236}">
                    <a16:creationId xmlns:a16="http://schemas.microsoft.com/office/drawing/2014/main" id="{3D28FF07-9E1B-024B-B568-ACE67ABAAECA}"/>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5" name="Straight Connector 114">
                <a:extLst>
                  <a:ext uri="{FF2B5EF4-FFF2-40B4-BE49-F238E27FC236}">
                    <a16:creationId xmlns:a16="http://schemas.microsoft.com/office/drawing/2014/main" id="{EE39F91F-D085-0745-B239-CEFC9C8AE7A0}"/>
                  </a:ext>
                </a:extLst>
              </p:cNvPr>
              <p:cNvCxnSpPr>
                <a:cxnSpLocks/>
                <a:stCxn id="114"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116" name="Text Placeholder 24">
              <a:extLst>
                <a:ext uri="{FF2B5EF4-FFF2-40B4-BE49-F238E27FC236}">
                  <a16:creationId xmlns:a16="http://schemas.microsoft.com/office/drawing/2014/main" id="{E1F518B2-D6C3-C742-85D3-C76ED2DA267E}"/>
                </a:ext>
              </a:extLst>
            </p:cNvPr>
            <p:cNvSpPr txBox="1">
              <a:spLocks/>
            </p:cNvSpPr>
            <p:nvPr/>
          </p:nvSpPr>
          <p:spPr>
            <a:xfrm>
              <a:off x="4481504" y="6536422"/>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1995</a:t>
              </a:r>
            </a:p>
          </p:txBody>
        </p:sp>
        <p:sp>
          <p:nvSpPr>
            <p:cNvPr id="117" name="TextBox 116">
              <a:extLst>
                <a:ext uri="{FF2B5EF4-FFF2-40B4-BE49-F238E27FC236}">
                  <a16:creationId xmlns:a16="http://schemas.microsoft.com/office/drawing/2014/main" id="{C08B0379-5D57-F640-9355-8F63AD58FEDC}"/>
                </a:ext>
              </a:extLst>
            </p:cNvPr>
            <p:cNvSpPr txBox="1"/>
            <p:nvPr/>
          </p:nvSpPr>
          <p:spPr>
            <a:xfrm>
              <a:off x="5116025" y="5907331"/>
              <a:ext cx="609487" cy="307777"/>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AX7</a:t>
              </a:r>
            </a:p>
          </p:txBody>
        </p:sp>
        <p:sp>
          <p:nvSpPr>
            <p:cNvPr id="118" name="TextBox 117">
              <a:extLst>
                <a:ext uri="{FF2B5EF4-FFF2-40B4-BE49-F238E27FC236}">
                  <a16:creationId xmlns:a16="http://schemas.microsoft.com/office/drawing/2014/main" id="{1A77156C-796C-F742-A8F3-A116423F2E78}"/>
                </a:ext>
              </a:extLst>
            </p:cNvPr>
            <p:cNvSpPr txBox="1"/>
            <p:nvPr/>
          </p:nvSpPr>
          <p:spPr>
            <a:xfrm>
              <a:off x="6665088" y="5864902"/>
              <a:ext cx="659261" cy="307777"/>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AX18</a:t>
              </a:r>
            </a:p>
          </p:txBody>
        </p:sp>
        <p:sp>
          <p:nvSpPr>
            <p:cNvPr id="119" name="TextBox 118">
              <a:extLst>
                <a:ext uri="{FF2B5EF4-FFF2-40B4-BE49-F238E27FC236}">
                  <a16:creationId xmlns:a16="http://schemas.microsoft.com/office/drawing/2014/main" id="{5EF1149F-6ED2-AC49-97B4-DADD782A73C3}"/>
                </a:ext>
              </a:extLst>
            </p:cNvPr>
            <p:cNvSpPr txBox="1"/>
            <p:nvPr/>
          </p:nvSpPr>
          <p:spPr>
            <a:xfrm>
              <a:off x="7850805" y="5847601"/>
              <a:ext cx="700438" cy="307777"/>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Argo</a:t>
              </a:r>
            </a:p>
          </p:txBody>
        </p:sp>
      </p:grpSp>
      <p:grpSp>
        <p:nvGrpSpPr>
          <p:cNvPr id="7" name="Group 6">
            <a:extLst>
              <a:ext uri="{FF2B5EF4-FFF2-40B4-BE49-F238E27FC236}">
                <a16:creationId xmlns:a16="http://schemas.microsoft.com/office/drawing/2014/main" id="{7CEED483-068C-8F49-A257-E2C7391862DA}"/>
              </a:ext>
            </a:extLst>
          </p:cNvPr>
          <p:cNvGrpSpPr/>
          <p:nvPr/>
        </p:nvGrpSpPr>
        <p:grpSpPr>
          <a:xfrm>
            <a:off x="7452685" y="849543"/>
            <a:ext cx="4586915" cy="4252171"/>
            <a:chOff x="7452685" y="849543"/>
            <a:chExt cx="4586915" cy="4252171"/>
          </a:xfrm>
        </p:grpSpPr>
        <p:pic>
          <p:nvPicPr>
            <p:cNvPr id="6" name="Picture 5">
              <a:extLst>
                <a:ext uri="{FF2B5EF4-FFF2-40B4-BE49-F238E27FC236}">
                  <a16:creationId xmlns:a16="http://schemas.microsoft.com/office/drawing/2014/main" id="{C51E95C8-103B-FE43-9005-2E67F72D8F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08028" y="1441741"/>
              <a:ext cx="917910" cy="1119849"/>
            </a:xfrm>
            <a:prstGeom prst="rect">
              <a:avLst/>
            </a:prstGeom>
          </p:spPr>
        </p:pic>
        <p:pic>
          <p:nvPicPr>
            <p:cNvPr id="10" name="Picture 9">
              <a:extLst>
                <a:ext uri="{FF2B5EF4-FFF2-40B4-BE49-F238E27FC236}">
                  <a16:creationId xmlns:a16="http://schemas.microsoft.com/office/drawing/2014/main" id="{E7316746-73AB-2D4C-B677-9ED0512F1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8255" y="1123812"/>
              <a:ext cx="1452179" cy="934879"/>
            </a:xfrm>
            <a:prstGeom prst="rect">
              <a:avLst/>
            </a:prstGeom>
          </p:spPr>
        </p:pic>
        <p:sp>
          <p:nvSpPr>
            <p:cNvPr id="12" name="Triangle 11">
              <a:extLst>
                <a:ext uri="{FF2B5EF4-FFF2-40B4-BE49-F238E27FC236}">
                  <a16:creationId xmlns:a16="http://schemas.microsoft.com/office/drawing/2014/main" id="{1350617D-937C-6340-ACAA-9DA814BE5016}"/>
                </a:ext>
              </a:extLst>
            </p:cNvPr>
            <p:cNvSpPr/>
            <p:nvPr/>
          </p:nvSpPr>
          <p:spPr>
            <a:xfrm>
              <a:off x="8686800" y="1660828"/>
              <a:ext cx="152400" cy="1158572"/>
            </a:xfrm>
            <a:prstGeom prst="triangle">
              <a:avLst/>
            </a:prstGeom>
            <a:gradFill>
              <a:gsLst>
                <a:gs pos="0">
                  <a:schemeClr val="accent1">
                    <a:lumMod val="5000"/>
                    <a:lumOff val="95000"/>
                  </a:schemeClr>
                </a:gs>
                <a:gs pos="35000">
                  <a:schemeClr val="bg2">
                    <a:lumMod val="90000"/>
                  </a:schemeClr>
                </a:gs>
                <a:gs pos="15000">
                  <a:schemeClr val="bg1"/>
                </a:gs>
                <a:gs pos="100000">
                  <a:schemeClr val="bg2">
                    <a:lumMod val="90000"/>
                    <a:alpha val="3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2BCC035-34F0-2D4B-8748-E1E41C073C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39400" y="3836050"/>
              <a:ext cx="851343" cy="1265664"/>
            </a:xfrm>
            <a:prstGeom prst="rect">
              <a:avLst/>
            </a:prstGeom>
          </p:spPr>
        </p:pic>
        <p:sp>
          <p:nvSpPr>
            <p:cNvPr id="14" name="TextBox 13">
              <a:extLst>
                <a:ext uri="{FF2B5EF4-FFF2-40B4-BE49-F238E27FC236}">
                  <a16:creationId xmlns:a16="http://schemas.microsoft.com/office/drawing/2014/main" id="{CC99A2D0-3190-3546-87FC-7F684C53E66D}"/>
                </a:ext>
              </a:extLst>
            </p:cNvPr>
            <p:cNvSpPr txBox="1"/>
            <p:nvPr/>
          </p:nvSpPr>
          <p:spPr>
            <a:xfrm>
              <a:off x="7452685" y="849543"/>
              <a:ext cx="1691232" cy="307777"/>
            </a:xfrm>
            <a:prstGeom prst="rect">
              <a:avLst/>
            </a:prstGeom>
            <a:noFill/>
          </p:spPr>
          <p:txBody>
            <a:bodyPr wrap="none" rtlCol="0">
              <a:spAutoFit/>
            </a:bodyPr>
            <a:lstStyle/>
            <a:p>
              <a:r>
                <a:rPr lang="en-US" sz="1400" b="1" dirty="0"/>
                <a:t>Satellite Altimetry</a:t>
              </a:r>
            </a:p>
          </p:txBody>
        </p:sp>
        <p:sp>
          <p:nvSpPr>
            <p:cNvPr id="26" name="TextBox 25">
              <a:extLst>
                <a:ext uri="{FF2B5EF4-FFF2-40B4-BE49-F238E27FC236}">
                  <a16:creationId xmlns:a16="http://schemas.microsoft.com/office/drawing/2014/main" id="{EA7DB4F1-72C6-A846-AC74-C4AA0DF60A5B}"/>
                </a:ext>
              </a:extLst>
            </p:cNvPr>
            <p:cNvSpPr txBox="1"/>
            <p:nvPr/>
          </p:nvSpPr>
          <p:spPr>
            <a:xfrm>
              <a:off x="9372600" y="1103187"/>
              <a:ext cx="662361" cy="338554"/>
            </a:xfrm>
            <a:prstGeom prst="rect">
              <a:avLst/>
            </a:prstGeom>
            <a:noFill/>
          </p:spPr>
          <p:txBody>
            <a:bodyPr wrap="none" rtlCol="0">
              <a:spAutoFit/>
            </a:bodyPr>
            <a:lstStyle/>
            <a:p>
              <a:r>
                <a:rPr lang="en-US" sz="1600" b="1" dirty="0"/>
                <a:t>Argo</a:t>
              </a:r>
            </a:p>
          </p:txBody>
        </p:sp>
        <p:sp>
          <p:nvSpPr>
            <p:cNvPr id="27" name="TextBox 26">
              <a:extLst>
                <a:ext uri="{FF2B5EF4-FFF2-40B4-BE49-F238E27FC236}">
                  <a16:creationId xmlns:a16="http://schemas.microsoft.com/office/drawing/2014/main" id="{94D02160-6A2A-064E-A408-D6F814443DD4}"/>
                </a:ext>
              </a:extLst>
            </p:cNvPr>
            <p:cNvSpPr txBox="1"/>
            <p:nvPr/>
          </p:nvSpPr>
          <p:spPr>
            <a:xfrm>
              <a:off x="11252903" y="4242560"/>
              <a:ext cx="674083" cy="338554"/>
            </a:xfrm>
            <a:prstGeom prst="rect">
              <a:avLst/>
            </a:prstGeom>
            <a:noFill/>
          </p:spPr>
          <p:txBody>
            <a:bodyPr wrap="square" rtlCol="0">
              <a:spAutoFit/>
            </a:bodyPr>
            <a:lstStyle/>
            <a:p>
              <a:r>
                <a:rPr lang="en-US" sz="1600" b="1" dirty="0"/>
                <a:t>XBT</a:t>
              </a:r>
            </a:p>
          </p:txBody>
        </p:sp>
        <p:cxnSp>
          <p:nvCxnSpPr>
            <p:cNvPr id="39" name="Straight Connector 38">
              <a:extLst>
                <a:ext uri="{FF2B5EF4-FFF2-40B4-BE49-F238E27FC236}">
                  <a16:creationId xmlns:a16="http://schemas.microsoft.com/office/drawing/2014/main" id="{43B2D10D-E22B-6E49-BBE4-CB60E91E0CAD}"/>
                </a:ext>
              </a:extLst>
            </p:cNvPr>
            <p:cNvCxnSpPr>
              <a:cxnSpLocks/>
            </p:cNvCxnSpPr>
            <p:nvPr/>
          </p:nvCxnSpPr>
          <p:spPr>
            <a:xfrm>
              <a:off x="8147768" y="4404888"/>
              <a:ext cx="2260851" cy="6069"/>
            </a:xfrm>
            <a:prstGeom prst="line">
              <a:avLst/>
            </a:prstGeom>
            <a:ln w="76200">
              <a:solidFill>
                <a:srgbClr val="FF40FF">
                  <a:alpha val="39000"/>
                </a:srgbClr>
              </a:solidFill>
              <a:prstDash val="solid"/>
            </a:ln>
          </p:spPr>
          <p:style>
            <a:lnRef idx="1">
              <a:schemeClr val="accent1"/>
            </a:lnRef>
            <a:fillRef idx="0">
              <a:schemeClr val="accent1"/>
            </a:fillRef>
            <a:effectRef idx="0">
              <a:schemeClr val="accent1"/>
            </a:effectRef>
            <a:fontRef idx="minor">
              <a:schemeClr val="tx1"/>
            </a:fontRef>
          </p:style>
        </p:cxnSp>
        <p:pic>
          <p:nvPicPr>
            <p:cNvPr id="121" name="Picture 120">
              <a:extLst>
                <a:ext uri="{FF2B5EF4-FFF2-40B4-BE49-F238E27FC236}">
                  <a16:creationId xmlns:a16="http://schemas.microsoft.com/office/drawing/2014/main" id="{75262A8A-6BDB-A145-AD8B-DB30E86E1D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73778" y="2927627"/>
              <a:ext cx="1316965" cy="987724"/>
            </a:xfrm>
            <a:prstGeom prst="rect">
              <a:avLst/>
            </a:prstGeom>
          </p:spPr>
        </p:pic>
        <p:sp>
          <p:nvSpPr>
            <p:cNvPr id="122" name="TextBox 121">
              <a:extLst>
                <a:ext uri="{FF2B5EF4-FFF2-40B4-BE49-F238E27FC236}">
                  <a16:creationId xmlns:a16="http://schemas.microsoft.com/office/drawing/2014/main" id="{6DB4E6D6-D21C-2F40-AE0C-D3D3A5E24044}"/>
                </a:ext>
              </a:extLst>
            </p:cNvPr>
            <p:cNvSpPr txBox="1"/>
            <p:nvPr/>
          </p:nvSpPr>
          <p:spPr>
            <a:xfrm>
              <a:off x="11237436" y="3103209"/>
              <a:ext cx="802164" cy="584775"/>
            </a:xfrm>
            <a:prstGeom prst="rect">
              <a:avLst/>
            </a:prstGeom>
            <a:noFill/>
          </p:spPr>
          <p:txBody>
            <a:bodyPr wrap="square" rtlCol="0">
              <a:spAutoFit/>
            </a:bodyPr>
            <a:lstStyle/>
            <a:p>
              <a:r>
                <a:rPr lang="en-US" sz="1600" b="1" dirty="0"/>
                <a:t>CTD</a:t>
              </a:r>
            </a:p>
            <a:p>
              <a:r>
                <a:rPr lang="en-US" sz="1600" b="1" dirty="0"/>
                <a:t>ADCP</a:t>
              </a:r>
            </a:p>
          </p:txBody>
        </p:sp>
        <p:cxnSp>
          <p:nvCxnSpPr>
            <p:cNvPr id="124" name="Straight Connector 123">
              <a:extLst>
                <a:ext uri="{FF2B5EF4-FFF2-40B4-BE49-F238E27FC236}">
                  <a16:creationId xmlns:a16="http://schemas.microsoft.com/office/drawing/2014/main" id="{D56B4026-6896-8B4A-9D49-9EE11ED9E39A}"/>
                </a:ext>
              </a:extLst>
            </p:cNvPr>
            <p:cNvCxnSpPr>
              <a:cxnSpLocks/>
            </p:cNvCxnSpPr>
            <p:nvPr/>
          </p:nvCxnSpPr>
          <p:spPr>
            <a:xfrm>
              <a:off x="7845463" y="2819219"/>
              <a:ext cx="2063862" cy="3034"/>
            </a:xfrm>
            <a:prstGeom prst="line">
              <a:avLst/>
            </a:prstGeom>
            <a:ln w="76200">
              <a:solidFill>
                <a:srgbClr val="FF40FF">
                  <a:alpha val="39000"/>
                </a:srgbClr>
              </a:solidFill>
              <a:prstDash val="soli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2671DA08-676E-A341-881E-628A3889D024}"/>
              </a:ext>
            </a:extLst>
          </p:cNvPr>
          <p:cNvSpPr txBox="1"/>
          <p:nvPr/>
        </p:nvSpPr>
        <p:spPr>
          <a:xfrm>
            <a:off x="6477000" y="2880932"/>
            <a:ext cx="788420" cy="338554"/>
          </a:xfrm>
          <a:prstGeom prst="rect">
            <a:avLst/>
          </a:prstGeom>
          <a:noFill/>
        </p:spPr>
        <p:txBody>
          <a:bodyPr wrap="square" rtlCol="0">
            <a:spAutoFit/>
          </a:bodyPr>
          <a:lstStyle/>
          <a:p>
            <a:r>
              <a:rPr lang="en-US" sz="1600" b="1" dirty="0"/>
              <a:t>Cable</a:t>
            </a:r>
          </a:p>
        </p:txBody>
      </p:sp>
      <p:cxnSp>
        <p:nvCxnSpPr>
          <p:cNvPr id="49" name="Straight Arrow Connector 48">
            <a:extLst>
              <a:ext uri="{FF2B5EF4-FFF2-40B4-BE49-F238E27FC236}">
                <a16:creationId xmlns:a16="http://schemas.microsoft.com/office/drawing/2014/main" id="{679C2107-7FDE-3646-9F1B-7E232FF3B05B}"/>
              </a:ext>
            </a:extLst>
          </p:cNvPr>
          <p:cNvCxnSpPr>
            <a:cxnSpLocks/>
          </p:cNvCxnSpPr>
          <p:nvPr/>
        </p:nvCxnSpPr>
        <p:spPr>
          <a:xfrm flipV="1">
            <a:off x="7139199" y="2792275"/>
            <a:ext cx="753613" cy="3955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61FEBF03-6C98-DF49-9108-51F15D39EC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3197" y="3186578"/>
            <a:ext cx="1395024" cy="902255"/>
          </a:xfrm>
          <a:prstGeom prst="rect">
            <a:avLst/>
          </a:prstGeom>
          <a:ln>
            <a:solidFill>
              <a:schemeClr val="tx1"/>
            </a:solidFill>
          </a:ln>
        </p:spPr>
      </p:pic>
      <p:sp>
        <p:nvSpPr>
          <p:cNvPr id="51" name="Title 3">
            <a:extLst>
              <a:ext uri="{FF2B5EF4-FFF2-40B4-BE49-F238E27FC236}">
                <a16:creationId xmlns:a16="http://schemas.microsoft.com/office/drawing/2014/main" id="{091A4E59-9D1C-E547-BD49-A9E4F294D065}"/>
              </a:ext>
            </a:extLst>
          </p:cNvPr>
          <p:cNvSpPr>
            <a:spLocks noGrp="1"/>
          </p:cNvSpPr>
          <p:nvPr>
            <p:ph type="title"/>
          </p:nvPr>
        </p:nvSpPr>
        <p:spPr>
          <a:xfrm>
            <a:off x="76200" y="500843"/>
            <a:ext cx="7001957" cy="1404157"/>
          </a:xfrm>
          <a:noFill/>
        </p:spPr>
        <p:txBody>
          <a:bodyPr>
            <a:normAutofit/>
          </a:bodyPr>
          <a:lstStyle/>
          <a:p>
            <a:r>
              <a:rPr lang="en-US" sz="3200" dirty="0"/>
              <a:t>AOML is monitoring AMOC in both the North and South Atlantic</a:t>
            </a:r>
          </a:p>
        </p:txBody>
      </p:sp>
    </p:spTree>
    <p:extLst>
      <p:ext uri="{BB962C8B-B14F-4D97-AF65-F5344CB8AC3E}">
        <p14:creationId xmlns:p14="http://schemas.microsoft.com/office/powerpoint/2010/main" val="391693563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618C2-984F-C343-BD5B-353DDE56AC71}"/>
              </a:ext>
            </a:extLst>
          </p:cNvPr>
          <p:cNvSpPr>
            <a:spLocks noGrp="1"/>
          </p:cNvSpPr>
          <p:nvPr>
            <p:ph type="sldNum" sz="quarter" idx="12"/>
          </p:nvPr>
        </p:nvSpPr>
        <p:spPr/>
        <p:txBody>
          <a:bodyPr/>
          <a:lstStyle/>
          <a:p>
            <a:fld id="{1CA897ED-F933-F140-B965-41326E641414}" type="slidenum">
              <a:rPr lang="en-US" smtClean="0"/>
              <a:t>4</a:t>
            </a:fld>
            <a:endParaRPr lang="en-US"/>
          </a:p>
        </p:txBody>
      </p:sp>
      <p:sp>
        <p:nvSpPr>
          <p:cNvPr id="5" name="Text Placeholder 4">
            <a:extLst>
              <a:ext uri="{FF2B5EF4-FFF2-40B4-BE49-F238E27FC236}">
                <a16:creationId xmlns:a16="http://schemas.microsoft.com/office/drawing/2014/main" id="{A94F382B-1D6E-4F43-A952-F6E227B798DE}"/>
              </a:ext>
            </a:extLst>
          </p:cNvPr>
          <p:cNvSpPr>
            <a:spLocks noGrp="1"/>
          </p:cNvSpPr>
          <p:nvPr>
            <p:ph type="body" idx="13"/>
          </p:nvPr>
        </p:nvSpPr>
        <p:spPr>
          <a:xfrm>
            <a:off x="89170" y="2050400"/>
            <a:ext cx="5893339" cy="2925178"/>
          </a:xfrm>
        </p:spPr>
        <p:txBody>
          <a:bodyPr/>
          <a:lstStyle/>
          <a:p>
            <a:pPr marL="285750" indent="-285750">
              <a:spcBef>
                <a:spcPts val="1600"/>
              </a:spcBef>
              <a:buClr>
                <a:srgbClr val="575757"/>
              </a:buClr>
              <a:buSzPct val="95000"/>
              <a:buFont typeface="Wingdings" pitchFamily="2" charset="2"/>
              <a:buChar char="q"/>
              <a:defRPr/>
            </a:pPr>
            <a:r>
              <a:rPr lang="en-US" sz="1800" dirty="0">
                <a:solidFill>
                  <a:srgbClr val="666666"/>
                </a:solidFill>
              </a:rPr>
              <a:t>North Atlantic: RAPID-MOCHA-WBTS moored array at 26.5N since 2004</a:t>
            </a:r>
            <a:endParaRPr lang="en-US" sz="1400" dirty="0">
              <a:solidFill>
                <a:srgbClr val="666666"/>
              </a:solidFill>
            </a:endParaRPr>
          </a:p>
          <a:p>
            <a:pPr marL="742950" lvl="1" indent="-285750">
              <a:spcBef>
                <a:spcPts val="1600"/>
              </a:spcBef>
              <a:buClr>
                <a:srgbClr val="575757"/>
              </a:buClr>
              <a:buSzPct val="95000"/>
              <a:buFont typeface="Courier New" panose="02070309020205020404" pitchFamily="49" charset="0"/>
              <a:buChar char="o"/>
              <a:defRPr/>
            </a:pPr>
            <a:r>
              <a:rPr lang="en-US" sz="1600" b="1" dirty="0">
                <a:solidFill>
                  <a:srgbClr val="666666"/>
                </a:solidFill>
              </a:rPr>
              <a:t>Why at this latitude:</a:t>
            </a:r>
            <a:r>
              <a:rPr lang="en-US" sz="1600" dirty="0">
                <a:solidFill>
                  <a:srgbClr val="666666"/>
                </a:solidFill>
              </a:rPr>
              <a:t> (</a:t>
            </a:r>
            <a:r>
              <a:rPr lang="en-US" sz="1600" dirty="0" err="1">
                <a:solidFill>
                  <a:srgbClr val="666666"/>
                </a:solidFill>
              </a:rPr>
              <a:t>i</a:t>
            </a:r>
            <a:r>
              <a:rPr lang="en-US" sz="1600" dirty="0">
                <a:solidFill>
                  <a:srgbClr val="666666"/>
                </a:solidFill>
              </a:rPr>
              <a:t>) Leveraging the already existing measurements of the Florida Current, (ii) targeting the latitude of the maximum northward oceanic heat transport in the Atlantic Ocean;</a:t>
            </a:r>
          </a:p>
          <a:p>
            <a:pPr marL="742950" lvl="1" indent="-285750">
              <a:spcBef>
                <a:spcPts val="1600"/>
              </a:spcBef>
              <a:buClr>
                <a:srgbClr val="575757"/>
              </a:buClr>
              <a:buSzPct val="95000"/>
              <a:buFont typeface="Courier New" panose="02070309020205020404" pitchFamily="49" charset="0"/>
              <a:buChar char="o"/>
              <a:defRPr/>
            </a:pPr>
            <a:r>
              <a:rPr lang="en-US" sz="1600" b="1" dirty="0">
                <a:solidFill>
                  <a:srgbClr val="666666"/>
                </a:solidFill>
              </a:rPr>
              <a:t>Observing platforms: </a:t>
            </a:r>
            <a:r>
              <a:rPr lang="en-US" sz="1600" dirty="0">
                <a:solidFill>
                  <a:srgbClr val="666666"/>
                </a:solidFill>
              </a:rPr>
              <a:t>cable, tall moorings, Pressure Inverted Echo Sounders (PIES), Argo, hydrography;</a:t>
            </a:r>
            <a:endParaRPr lang="en-US" sz="1600" b="1" dirty="0">
              <a:solidFill>
                <a:srgbClr val="666666"/>
              </a:solidFill>
            </a:endParaRPr>
          </a:p>
          <a:p>
            <a:pPr marL="742950" lvl="1" indent="-285750">
              <a:spcBef>
                <a:spcPts val="1600"/>
              </a:spcBef>
              <a:buClr>
                <a:srgbClr val="575757"/>
              </a:buClr>
              <a:buSzPct val="95000"/>
              <a:buFont typeface="Courier New" panose="02070309020205020404" pitchFamily="49" charset="0"/>
              <a:buChar char="o"/>
              <a:defRPr/>
            </a:pPr>
            <a:r>
              <a:rPr lang="en-US" sz="1600" b="1" dirty="0">
                <a:solidFill>
                  <a:srgbClr val="666666"/>
                </a:solidFill>
              </a:rPr>
              <a:t>Partners:</a:t>
            </a:r>
            <a:r>
              <a:rPr lang="en-US" sz="1600" dirty="0">
                <a:solidFill>
                  <a:srgbClr val="666666"/>
                </a:solidFill>
              </a:rPr>
              <a:t> RSMAS-UM and National Oceanographic Centre (UK).</a:t>
            </a:r>
          </a:p>
          <a:p>
            <a:pPr lvl="1">
              <a:spcBef>
                <a:spcPts val="400"/>
              </a:spcBef>
              <a:buClr>
                <a:schemeClr val="tx1"/>
              </a:buClr>
              <a:buSzPct val="95000"/>
              <a:defRPr/>
            </a:pPr>
            <a:endParaRPr lang="en-US" sz="1400" dirty="0">
              <a:solidFill>
                <a:srgbClr val="666666"/>
              </a:solidFill>
            </a:endParaRPr>
          </a:p>
        </p:txBody>
      </p:sp>
      <p:pic>
        <p:nvPicPr>
          <p:cNvPr id="19" name="Picture 18">
            <a:extLst>
              <a:ext uri="{FF2B5EF4-FFF2-40B4-BE49-F238E27FC236}">
                <a16:creationId xmlns:a16="http://schemas.microsoft.com/office/drawing/2014/main" id="{E95F2476-A68C-FD4F-8D0A-29C91BE04A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8349" y="228600"/>
            <a:ext cx="4495800" cy="6553200"/>
          </a:xfrm>
          <a:prstGeom prst="rect">
            <a:avLst/>
          </a:prstGeom>
          <a:scene3d>
            <a:camera prst="orthographicFront">
              <a:rot lat="2832355" lon="20116603" rev="20502282"/>
            </a:camera>
            <a:lightRig rig="threePt" dir="t"/>
          </a:scene3d>
          <a:sp3d prstMaterial="matte"/>
        </p:spPr>
      </p:pic>
      <p:sp>
        <p:nvSpPr>
          <p:cNvPr id="4" name="TextBox 3">
            <a:extLst>
              <a:ext uri="{FF2B5EF4-FFF2-40B4-BE49-F238E27FC236}">
                <a16:creationId xmlns:a16="http://schemas.microsoft.com/office/drawing/2014/main" id="{8E859120-D235-344A-B0CA-F2E6A1072DCA}"/>
              </a:ext>
            </a:extLst>
          </p:cNvPr>
          <p:cNvSpPr txBox="1"/>
          <p:nvPr/>
        </p:nvSpPr>
        <p:spPr>
          <a:xfrm>
            <a:off x="713473" y="5334000"/>
            <a:ext cx="1648727" cy="738664"/>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Florida Current</a:t>
            </a:r>
          </a:p>
          <a:p>
            <a:r>
              <a:rPr lang="en-US" sz="1400" b="1" dirty="0">
                <a:solidFill>
                  <a:srgbClr val="666666"/>
                </a:solidFill>
              </a:rPr>
              <a:t>Transport with submarine cable</a:t>
            </a:r>
          </a:p>
        </p:txBody>
      </p:sp>
      <p:sp>
        <p:nvSpPr>
          <p:cNvPr id="37" name="TextBox 36">
            <a:extLst>
              <a:ext uri="{FF2B5EF4-FFF2-40B4-BE49-F238E27FC236}">
                <a16:creationId xmlns:a16="http://schemas.microsoft.com/office/drawing/2014/main" id="{E60B3948-D145-0D4B-8522-2B386BCA87BE}"/>
              </a:ext>
            </a:extLst>
          </p:cNvPr>
          <p:cNvSpPr txBox="1"/>
          <p:nvPr/>
        </p:nvSpPr>
        <p:spPr>
          <a:xfrm>
            <a:off x="6477000" y="2880932"/>
            <a:ext cx="788420" cy="338554"/>
          </a:xfrm>
          <a:prstGeom prst="rect">
            <a:avLst/>
          </a:prstGeom>
          <a:noFill/>
        </p:spPr>
        <p:txBody>
          <a:bodyPr wrap="square" rtlCol="0">
            <a:spAutoFit/>
          </a:bodyPr>
          <a:lstStyle/>
          <a:p>
            <a:r>
              <a:rPr lang="en-US" sz="1600" b="1" dirty="0"/>
              <a:t>Cable</a:t>
            </a:r>
          </a:p>
        </p:txBody>
      </p:sp>
      <p:cxnSp>
        <p:nvCxnSpPr>
          <p:cNvPr id="22" name="Straight Arrow Connector 21">
            <a:extLst>
              <a:ext uri="{FF2B5EF4-FFF2-40B4-BE49-F238E27FC236}">
                <a16:creationId xmlns:a16="http://schemas.microsoft.com/office/drawing/2014/main" id="{9F0A974E-A86D-0541-8AAF-770479782091}"/>
              </a:ext>
            </a:extLst>
          </p:cNvPr>
          <p:cNvCxnSpPr>
            <a:cxnSpLocks/>
          </p:cNvCxnSpPr>
          <p:nvPr/>
        </p:nvCxnSpPr>
        <p:spPr>
          <a:xfrm flipV="1">
            <a:off x="7139199" y="2792275"/>
            <a:ext cx="753613" cy="3955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75F2EDE3-4203-CC48-86BC-0DC5F5E8D5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86" y="6297475"/>
            <a:ext cx="11353800" cy="157116"/>
          </a:xfrm>
          <a:prstGeom prst="rect">
            <a:avLst/>
          </a:prstGeom>
          <a:effectLst>
            <a:outerShdw blurRad="292100" dist="63500" dir="2700000" sx="98000" sy="98000" algn="t" rotWithShape="0">
              <a:prstClr val="black">
                <a:alpha val="15000"/>
              </a:prstClr>
            </a:outerShdw>
          </a:effectLst>
        </p:spPr>
      </p:pic>
      <p:grpSp>
        <p:nvGrpSpPr>
          <p:cNvPr id="79" name="Group 78">
            <a:extLst>
              <a:ext uri="{FF2B5EF4-FFF2-40B4-BE49-F238E27FC236}">
                <a16:creationId xmlns:a16="http://schemas.microsoft.com/office/drawing/2014/main" id="{7570D734-4A42-B443-B3BD-5D4E441209B0}"/>
              </a:ext>
            </a:extLst>
          </p:cNvPr>
          <p:cNvGrpSpPr/>
          <p:nvPr/>
        </p:nvGrpSpPr>
        <p:grpSpPr>
          <a:xfrm>
            <a:off x="493104" y="5943600"/>
            <a:ext cx="152400" cy="501203"/>
            <a:chOff x="762000" y="3197683"/>
            <a:chExt cx="152400" cy="501203"/>
          </a:xfrm>
        </p:grpSpPr>
        <p:sp>
          <p:nvSpPr>
            <p:cNvPr id="80" name="Oval 79">
              <a:extLst>
                <a:ext uri="{FF2B5EF4-FFF2-40B4-BE49-F238E27FC236}">
                  <a16:creationId xmlns:a16="http://schemas.microsoft.com/office/drawing/2014/main" id="{70EADBE3-AFD9-3741-ABD3-2B8EB6A49469}"/>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EFCF9EF2-2751-7143-ABDF-CB6A4B1F36E5}"/>
                </a:ext>
              </a:extLst>
            </p:cNvPr>
            <p:cNvCxnSpPr>
              <a:cxnSpLocks/>
              <a:stCxn id="80"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82" name="Text Placeholder 24">
            <a:extLst>
              <a:ext uri="{FF2B5EF4-FFF2-40B4-BE49-F238E27FC236}">
                <a16:creationId xmlns:a16="http://schemas.microsoft.com/office/drawing/2014/main" id="{BB7262BB-DCF5-7049-830F-D9E1F0E8D704}"/>
              </a:ext>
            </a:extLst>
          </p:cNvPr>
          <p:cNvSpPr txBox="1">
            <a:spLocks/>
          </p:cNvSpPr>
          <p:nvPr/>
        </p:nvSpPr>
        <p:spPr>
          <a:xfrm>
            <a:off x="98275" y="6534628"/>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1982</a:t>
            </a:r>
          </a:p>
        </p:txBody>
      </p:sp>
      <p:sp>
        <p:nvSpPr>
          <p:cNvPr id="85" name="Text Placeholder 24">
            <a:extLst>
              <a:ext uri="{FF2B5EF4-FFF2-40B4-BE49-F238E27FC236}">
                <a16:creationId xmlns:a16="http://schemas.microsoft.com/office/drawing/2014/main" id="{E49807FF-F17A-7844-9522-11548B2F2A9C}"/>
              </a:ext>
            </a:extLst>
          </p:cNvPr>
          <p:cNvSpPr txBox="1">
            <a:spLocks/>
          </p:cNvSpPr>
          <p:nvPr/>
        </p:nvSpPr>
        <p:spPr>
          <a:xfrm>
            <a:off x="7228002" y="6511589"/>
            <a:ext cx="969693"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2004</a:t>
            </a:r>
          </a:p>
        </p:txBody>
      </p:sp>
      <p:grpSp>
        <p:nvGrpSpPr>
          <p:cNvPr id="106" name="Group 105">
            <a:extLst>
              <a:ext uri="{FF2B5EF4-FFF2-40B4-BE49-F238E27FC236}">
                <a16:creationId xmlns:a16="http://schemas.microsoft.com/office/drawing/2014/main" id="{A09A5448-3E41-9841-99AF-106DBD7E131A}"/>
              </a:ext>
            </a:extLst>
          </p:cNvPr>
          <p:cNvGrpSpPr/>
          <p:nvPr/>
        </p:nvGrpSpPr>
        <p:grpSpPr>
          <a:xfrm>
            <a:off x="7622204" y="5951030"/>
            <a:ext cx="152400" cy="501203"/>
            <a:chOff x="762000" y="3197683"/>
            <a:chExt cx="152400" cy="501203"/>
          </a:xfrm>
        </p:grpSpPr>
        <p:sp>
          <p:nvSpPr>
            <p:cNvPr id="107" name="Oval 106">
              <a:extLst>
                <a:ext uri="{FF2B5EF4-FFF2-40B4-BE49-F238E27FC236}">
                  <a16:creationId xmlns:a16="http://schemas.microsoft.com/office/drawing/2014/main" id="{683143B8-E16C-7A4E-A9AD-8C1BC4E4BB38}"/>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8" name="Straight Connector 107">
              <a:extLst>
                <a:ext uri="{FF2B5EF4-FFF2-40B4-BE49-F238E27FC236}">
                  <a16:creationId xmlns:a16="http://schemas.microsoft.com/office/drawing/2014/main" id="{2441D246-D3B8-2A43-BDA8-B58799783D00}"/>
                </a:ext>
              </a:extLst>
            </p:cNvPr>
            <p:cNvCxnSpPr>
              <a:cxnSpLocks/>
              <a:stCxn id="107"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cxnSp>
        <p:nvCxnSpPr>
          <p:cNvPr id="124" name="Straight Connector 123">
            <a:extLst>
              <a:ext uri="{FF2B5EF4-FFF2-40B4-BE49-F238E27FC236}">
                <a16:creationId xmlns:a16="http://schemas.microsoft.com/office/drawing/2014/main" id="{D56B4026-6896-8B4A-9D49-9EE11ED9E39A}"/>
              </a:ext>
            </a:extLst>
          </p:cNvPr>
          <p:cNvCxnSpPr>
            <a:cxnSpLocks/>
          </p:cNvCxnSpPr>
          <p:nvPr/>
        </p:nvCxnSpPr>
        <p:spPr>
          <a:xfrm>
            <a:off x="7845463" y="2819219"/>
            <a:ext cx="2063862" cy="3034"/>
          </a:xfrm>
          <a:prstGeom prst="line">
            <a:avLst/>
          </a:prstGeom>
          <a:ln w="76200">
            <a:solidFill>
              <a:srgbClr val="FF40FF">
                <a:alpha val="39000"/>
              </a:srgbClr>
            </a:solidFill>
            <a:prstDash val="solid"/>
          </a:ln>
        </p:spPr>
        <p:style>
          <a:lnRef idx="1">
            <a:schemeClr val="accent1"/>
          </a:lnRef>
          <a:fillRef idx="0">
            <a:schemeClr val="accent1"/>
          </a:fillRef>
          <a:effectRef idx="0">
            <a:schemeClr val="accent1"/>
          </a:effectRef>
          <a:fontRef idx="minor">
            <a:schemeClr val="tx1"/>
          </a:fontRef>
        </p:style>
      </p:cxnSp>
      <p:pic>
        <p:nvPicPr>
          <p:cNvPr id="50" name="Picture 4" descr="https://lh5.googleusercontent.com/POj_RRskzs5mDylVglyvJGGsOetSQTr52WfxyJohbogNEEvn1Go2xARc5RHsDhdSKoZH9FteloX6HGSB3HUGYQASi-tPqJIKblyKjutBKdie5cpqbrrOI6WtLf-KaRNuN0c0ZZ0TDw">
            <a:extLst>
              <a:ext uri="{FF2B5EF4-FFF2-40B4-BE49-F238E27FC236}">
                <a16:creationId xmlns:a16="http://schemas.microsoft.com/office/drawing/2014/main" id="{4440BE6F-8921-AA41-A49B-774FC1493F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381877"/>
            <a:ext cx="5260830" cy="2333123"/>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id="{B089FBAB-FAE5-CC4F-B3F4-494B73497F2D}"/>
              </a:ext>
            </a:extLst>
          </p:cNvPr>
          <p:cNvSpPr/>
          <p:nvPr/>
        </p:nvSpPr>
        <p:spPr>
          <a:xfrm>
            <a:off x="6553200" y="4404476"/>
            <a:ext cx="3748342" cy="155824"/>
          </a:xfrm>
          <a:custGeom>
            <a:avLst/>
            <a:gdLst>
              <a:gd name="connsiteX0" fmla="*/ 0 w 3748342"/>
              <a:gd name="connsiteY0" fmla="*/ 0 h 155824"/>
              <a:gd name="connsiteX1" fmla="*/ 516531 w 3748342"/>
              <a:gd name="connsiteY1" fmla="*/ 76782 h 155824"/>
              <a:gd name="connsiteX2" fmla="*/ 1368110 w 3748342"/>
              <a:gd name="connsiteY2" fmla="*/ 146584 h 155824"/>
              <a:gd name="connsiteX3" fmla="*/ 2457014 w 3748342"/>
              <a:gd name="connsiteY3" fmla="*/ 153564 h 155824"/>
              <a:gd name="connsiteX4" fmla="*/ 3175969 w 3748342"/>
              <a:gd name="connsiteY4" fmla="*/ 132623 h 155824"/>
              <a:gd name="connsiteX5" fmla="*/ 3748342 w 3748342"/>
              <a:gd name="connsiteY5" fmla="*/ 90742 h 15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342" h="155824">
                <a:moveTo>
                  <a:pt x="0" y="0"/>
                </a:moveTo>
                <a:cubicBezTo>
                  <a:pt x="144256" y="26175"/>
                  <a:pt x="288513" y="52351"/>
                  <a:pt x="516531" y="76782"/>
                </a:cubicBezTo>
                <a:cubicBezTo>
                  <a:pt x="744549" y="101213"/>
                  <a:pt x="1044696" y="133787"/>
                  <a:pt x="1368110" y="146584"/>
                </a:cubicBezTo>
                <a:cubicBezTo>
                  <a:pt x="1691524" y="159381"/>
                  <a:pt x="2155704" y="155891"/>
                  <a:pt x="2457014" y="153564"/>
                </a:cubicBezTo>
                <a:cubicBezTo>
                  <a:pt x="2758324" y="151237"/>
                  <a:pt x="2960748" y="143093"/>
                  <a:pt x="3175969" y="132623"/>
                </a:cubicBezTo>
                <a:cubicBezTo>
                  <a:pt x="3391190" y="122153"/>
                  <a:pt x="3569766" y="106447"/>
                  <a:pt x="3748342" y="90742"/>
                </a:cubicBezTo>
              </a:path>
            </a:pathLst>
          </a:custGeom>
          <a:noFill/>
          <a:ln w="76200">
            <a:solidFill>
              <a:srgbClr val="FF4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A865196-A424-7742-AB42-6E9E5C3F4F83}"/>
              </a:ext>
            </a:extLst>
          </p:cNvPr>
          <p:cNvSpPr/>
          <p:nvPr/>
        </p:nvSpPr>
        <p:spPr>
          <a:xfrm>
            <a:off x="8973593" y="5555438"/>
            <a:ext cx="2837407" cy="215444"/>
          </a:xfrm>
          <a:prstGeom prst="rect">
            <a:avLst/>
          </a:prstGeom>
        </p:spPr>
        <p:txBody>
          <a:bodyPr wrap="square">
            <a:spAutoFit/>
          </a:bodyPr>
          <a:lstStyle/>
          <a:p>
            <a:r>
              <a:rPr lang="en-US" sz="800" dirty="0">
                <a:solidFill>
                  <a:srgbClr val="000000"/>
                </a:solidFill>
                <a:latin typeface="Arial" panose="020B0604020202020204" pitchFamily="34" charset="0"/>
              </a:rPr>
              <a:t>https://</a:t>
            </a:r>
            <a:r>
              <a:rPr lang="en-US" sz="800" dirty="0" err="1">
                <a:solidFill>
                  <a:srgbClr val="000000"/>
                </a:solidFill>
                <a:latin typeface="Arial" panose="020B0604020202020204" pitchFamily="34" charset="0"/>
              </a:rPr>
              <a:t>mocha.rsmas.miami.edu</a:t>
            </a:r>
            <a:r>
              <a:rPr lang="en-US" sz="800" dirty="0">
                <a:solidFill>
                  <a:srgbClr val="000000"/>
                </a:solidFill>
                <a:latin typeface="Arial" panose="020B0604020202020204" pitchFamily="34" charset="0"/>
              </a:rPr>
              <a:t>/methods/</a:t>
            </a:r>
            <a:r>
              <a:rPr lang="en-US" sz="800" dirty="0" err="1">
                <a:solidFill>
                  <a:srgbClr val="000000"/>
                </a:solidFill>
                <a:latin typeface="Arial" panose="020B0604020202020204" pitchFamily="34" charset="0"/>
              </a:rPr>
              <a:t>index.html</a:t>
            </a:r>
            <a:endParaRPr lang="en-US" sz="800" dirty="0"/>
          </a:p>
        </p:txBody>
      </p:sp>
      <p:pic>
        <p:nvPicPr>
          <p:cNvPr id="59" name="Picture 58" descr="Flag of USA | Find the best design for American Flag">
            <a:extLst>
              <a:ext uri="{FF2B5EF4-FFF2-40B4-BE49-F238E27FC236}">
                <a16:creationId xmlns:a16="http://schemas.microsoft.com/office/drawing/2014/main" id="{D7964646-FC13-D34F-98BF-1146D0891926}"/>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696200" y="2500797"/>
            <a:ext cx="274320" cy="166203"/>
          </a:xfrm>
          <a:prstGeom prst="rect">
            <a:avLst/>
          </a:prstGeom>
        </p:spPr>
      </p:pic>
      <p:pic>
        <p:nvPicPr>
          <p:cNvPr id="13" name="Picture 12" descr="File:Flag of the United Kingdom.png - Wikipedia">
            <a:extLst>
              <a:ext uri="{FF2B5EF4-FFF2-40B4-BE49-F238E27FC236}">
                <a16:creationId xmlns:a16="http://schemas.microsoft.com/office/drawing/2014/main" id="{44C477E4-A2DA-6545-BDA8-F9591FF6AE3C}"/>
              </a:ext>
            </a:extLst>
          </p:cNvPr>
          <p:cNvPicPr>
            <a:picLocks/>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10354577" y="1981200"/>
            <a:ext cx="274320" cy="182880"/>
          </a:xfrm>
          <a:prstGeom prst="rect">
            <a:avLst/>
          </a:prstGeom>
        </p:spPr>
      </p:pic>
      <p:pic>
        <p:nvPicPr>
          <p:cNvPr id="36" name="Picture 35">
            <a:extLst>
              <a:ext uri="{FF2B5EF4-FFF2-40B4-BE49-F238E27FC236}">
                <a16:creationId xmlns:a16="http://schemas.microsoft.com/office/drawing/2014/main" id="{FEEA7A84-FC94-6047-83CA-A9C7B7A8B9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58799" y="3208141"/>
            <a:ext cx="1395024" cy="902255"/>
          </a:xfrm>
          <a:prstGeom prst="rect">
            <a:avLst/>
          </a:prstGeom>
          <a:ln>
            <a:solidFill>
              <a:schemeClr val="tx1"/>
            </a:solidFill>
          </a:ln>
        </p:spPr>
      </p:pic>
      <p:sp>
        <p:nvSpPr>
          <p:cNvPr id="29" name="TextBox 28">
            <a:extLst>
              <a:ext uri="{FF2B5EF4-FFF2-40B4-BE49-F238E27FC236}">
                <a16:creationId xmlns:a16="http://schemas.microsoft.com/office/drawing/2014/main" id="{71910107-FBCA-E245-956B-90041EBAA34B}"/>
              </a:ext>
            </a:extLst>
          </p:cNvPr>
          <p:cNvSpPr txBox="1"/>
          <p:nvPr/>
        </p:nvSpPr>
        <p:spPr>
          <a:xfrm>
            <a:off x="7850804" y="5724956"/>
            <a:ext cx="2082425" cy="523220"/>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Argo,</a:t>
            </a:r>
          </a:p>
          <a:p>
            <a:r>
              <a:rPr lang="en-US" sz="1400" b="1" dirty="0">
                <a:solidFill>
                  <a:srgbClr val="666666"/>
                </a:solidFill>
              </a:rPr>
              <a:t>RAPID-MOCHA-WBTS</a:t>
            </a:r>
          </a:p>
        </p:txBody>
      </p:sp>
      <p:sp>
        <p:nvSpPr>
          <p:cNvPr id="30" name="Text Placeholder 24">
            <a:extLst>
              <a:ext uri="{FF2B5EF4-FFF2-40B4-BE49-F238E27FC236}">
                <a16:creationId xmlns:a16="http://schemas.microsoft.com/office/drawing/2014/main" id="{80CC84DB-B1A7-3C4C-8ED8-16944EE0D20E}"/>
              </a:ext>
            </a:extLst>
          </p:cNvPr>
          <p:cNvSpPr txBox="1">
            <a:spLocks/>
          </p:cNvSpPr>
          <p:nvPr/>
        </p:nvSpPr>
        <p:spPr>
          <a:xfrm>
            <a:off x="3444909" y="6538586"/>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1992</a:t>
            </a:r>
          </a:p>
        </p:txBody>
      </p:sp>
      <p:sp>
        <p:nvSpPr>
          <p:cNvPr id="31" name="Text Placeholder 24">
            <a:extLst>
              <a:ext uri="{FF2B5EF4-FFF2-40B4-BE49-F238E27FC236}">
                <a16:creationId xmlns:a16="http://schemas.microsoft.com/office/drawing/2014/main" id="{A7D666E4-D85A-DC4A-A25A-E7D3919C9484}"/>
              </a:ext>
            </a:extLst>
          </p:cNvPr>
          <p:cNvSpPr txBox="1">
            <a:spLocks/>
          </p:cNvSpPr>
          <p:nvPr/>
        </p:nvSpPr>
        <p:spPr>
          <a:xfrm>
            <a:off x="6040536" y="6538586"/>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2002</a:t>
            </a:r>
          </a:p>
        </p:txBody>
      </p:sp>
      <p:grpSp>
        <p:nvGrpSpPr>
          <p:cNvPr id="32" name="Group 31">
            <a:extLst>
              <a:ext uri="{FF2B5EF4-FFF2-40B4-BE49-F238E27FC236}">
                <a16:creationId xmlns:a16="http://schemas.microsoft.com/office/drawing/2014/main" id="{59F00AA0-667D-484F-939A-F7F373EFB8ED}"/>
              </a:ext>
            </a:extLst>
          </p:cNvPr>
          <p:cNvGrpSpPr/>
          <p:nvPr/>
        </p:nvGrpSpPr>
        <p:grpSpPr>
          <a:xfrm>
            <a:off x="3844959" y="5948338"/>
            <a:ext cx="152400" cy="501203"/>
            <a:chOff x="762000" y="3197683"/>
            <a:chExt cx="152400" cy="501203"/>
          </a:xfrm>
        </p:grpSpPr>
        <p:sp>
          <p:nvSpPr>
            <p:cNvPr id="33" name="Oval 32">
              <a:extLst>
                <a:ext uri="{FF2B5EF4-FFF2-40B4-BE49-F238E27FC236}">
                  <a16:creationId xmlns:a16="http://schemas.microsoft.com/office/drawing/2014/main" id="{B98E9EF4-470A-144C-9D9D-84E0977CB1D8}"/>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4AAC01F1-980B-BE48-AF9C-26648EF8F484}"/>
                </a:ext>
              </a:extLst>
            </p:cNvPr>
            <p:cNvCxnSpPr>
              <a:cxnSpLocks/>
              <a:stCxn id="33"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4EA97C04-8E9B-D84B-AB07-8C0AB3C68BC8}"/>
              </a:ext>
            </a:extLst>
          </p:cNvPr>
          <p:cNvGrpSpPr/>
          <p:nvPr/>
        </p:nvGrpSpPr>
        <p:grpSpPr>
          <a:xfrm>
            <a:off x="6440586" y="5948338"/>
            <a:ext cx="152400" cy="501203"/>
            <a:chOff x="762000" y="3197683"/>
            <a:chExt cx="152400" cy="501203"/>
          </a:xfrm>
        </p:grpSpPr>
        <p:sp>
          <p:nvSpPr>
            <p:cNvPr id="38" name="Oval 37">
              <a:extLst>
                <a:ext uri="{FF2B5EF4-FFF2-40B4-BE49-F238E27FC236}">
                  <a16:creationId xmlns:a16="http://schemas.microsoft.com/office/drawing/2014/main" id="{B64522EA-88D0-E34A-A79A-4E263FEA343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A6C14A51-C049-404D-9431-191CC80837A0}"/>
                </a:ext>
              </a:extLst>
            </p:cNvPr>
            <p:cNvCxnSpPr>
              <a:cxnSpLocks/>
              <a:stCxn id="38"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5B187E54-80CD-CD48-87B6-8DCBFD964114}"/>
              </a:ext>
            </a:extLst>
          </p:cNvPr>
          <p:cNvSpPr txBox="1"/>
          <p:nvPr/>
        </p:nvSpPr>
        <p:spPr>
          <a:xfrm>
            <a:off x="3444909" y="5324381"/>
            <a:ext cx="995491" cy="523220"/>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Satellite Altimetry</a:t>
            </a:r>
          </a:p>
        </p:txBody>
      </p:sp>
      <p:grpSp>
        <p:nvGrpSpPr>
          <p:cNvPr id="41" name="Group 40">
            <a:extLst>
              <a:ext uri="{FF2B5EF4-FFF2-40B4-BE49-F238E27FC236}">
                <a16:creationId xmlns:a16="http://schemas.microsoft.com/office/drawing/2014/main" id="{67C6E692-9F07-204E-BD0D-2640F540E9B0}"/>
              </a:ext>
            </a:extLst>
          </p:cNvPr>
          <p:cNvGrpSpPr/>
          <p:nvPr/>
        </p:nvGrpSpPr>
        <p:grpSpPr>
          <a:xfrm>
            <a:off x="4879656" y="5942591"/>
            <a:ext cx="152400" cy="501203"/>
            <a:chOff x="762000" y="3197683"/>
            <a:chExt cx="152400" cy="501203"/>
          </a:xfrm>
        </p:grpSpPr>
        <p:sp>
          <p:nvSpPr>
            <p:cNvPr id="42" name="Oval 41">
              <a:extLst>
                <a:ext uri="{FF2B5EF4-FFF2-40B4-BE49-F238E27FC236}">
                  <a16:creationId xmlns:a16="http://schemas.microsoft.com/office/drawing/2014/main" id="{565DD6B7-2AE8-9741-83A2-E8F21D04F7E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F316A6A4-C134-F64A-AEBC-309434A6CA9A}"/>
                </a:ext>
              </a:extLst>
            </p:cNvPr>
            <p:cNvCxnSpPr>
              <a:cxnSpLocks/>
              <a:stCxn id="42"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4" name="Text Placeholder 24">
            <a:extLst>
              <a:ext uri="{FF2B5EF4-FFF2-40B4-BE49-F238E27FC236}">
                <a16:creationId xmlns:a16="http://schemas.microsoft.com/office/drawing/2014/main" id="{D34A53FC-B8DB-DF42-97B1-A86B5F6704EC}"/>
              </a:ext>
            </a:extLst>
          </p:cNvPr>
          <p:cNvSpPr txBox="1">
            <a:spLocks/>
          </p:cNvSpPr>
          <p:nvPr/>
        </p:nvSpPr>
        <p:spPr>
          <a:xfrm>
            <a:off x="4481504" y="6536422"/>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1995</a:t>
            </a:r>
          </a:p>
        </p:txBody>
      </p:sp>
      <p:sp>
        <p:nvSpPr>
          <p:cNvPr id="45" name="TextBox 44">
            <a:extLst>
              <a:ext uri="{FF2B5EF4-FFF2-40B4-BE49-F238E27FC236}">
                <a16:creationId xmlns:a16="http://schemas.microsoft.com/office/drawing/2014/main" id="{DCCF0696-FC1E-4042-8067-57FC5A543AA3}"/>
              </a:ext>
            </a:extLst>
          </p:cNvPr>
          <p:cNvSpPr txBox="1"/>
          <p:nvPr/>
        </p:nvSpPr>
        <p:spPr>
          <a:xfrm>
            <a:off x="5116025" y="5907331"/>
            <a:ext cx="609487" cy="307777"/>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AX7</a:t>
            </a:r>
          </a:p>
        </p:txBody>
      </p:sp>
      <p:sp>
        <p:nvSpPr>
          <p:cNvPr id="46" name="TextBox 45">
            <a:extLst>
              <a:ext uri="{FF2B5EF4-FFF2-40B4-BE49-F238E27FC236}">
                <a16:creationId xmlns:a16="http://schemas.microsoft.com/office/drawing/2014/main" id="{8A48DBC7-96A8-6E42-BB21-FE65DCD52FC3}"/>
              </a:ext>
            </a:extLst>
          </p:cNvPr>
          <p:cNvSpPr txBox="1"/>
          <p:nvPr/>
        </p:nvSpPr>
        <p:spPr>
          <a:xfrm>
            <a:off x="6665088" y="5864902"/>
            <a:ext cx="659261" cy="307777"/>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AX18</a:t>
            </a:r>
          </a:p>
        </p:txBody>
      </p:sp>
      <p:sp>
        <p:nvSpPr>
          <p:cNvPr id="47" name="Title 3">
            <a:extLst>
              <a:ext uri="{FF2B5EF4-FFF2-40B4-BE49-F238E27FC236}">
                <a16:creationId xmlns:a16="http://schemas.microsoft.com/office/drawing/2014/main" id="{207A0FC9-5FCD-7343-8BE7-CA0C8D6CF503}"/>
              </a:ext>
            </a:extLst>
          </p:cNvPr>
          <p:cNvSpPr txBox="1">
            <a:spLocks/>
          </p:cNvSpPr>
          <p:nvPr/>
        </p:nvSpPr>
        <p:spPr>
          <a:xfrm>
            <a:off x="76200" y="500843"/>
            <a:ext cx="7001957" cy="1404157"/>
          </a:xfrm>
          <a:prstGeom prst="rect">
            <a:avLst/>
          </a:prstGeom>
          <a:noFill/>
        </p:spPr>
        <p:txBody>
          <a:bodyPr anchor="b">
            <a:normAutofit/>
          </a:bodyPr>
          <a:lstStyle>
            <a:lvl1pPr algn="l" defTabSz="914400" rtl="0" eaLnBrk="1" latinLnBrk="0" hangingPunct="1">
              <a:lnSpc>
                <a:spcPct val="90000"/>
              </a:lnSpc>
              <a:spcBef>
                <a:spcPct val="0"/>
              </a:spcBef>
              <a:buNone/>
              <a:defRPr sz="4400" kern="1200">
                <a:solidFill>
                  <a:srgbClr val="666666"/>
                </a:solidFill>
                <a:latin typeface="Arial" panose="020B0604020202020204" pitchFamily="34" charset="0"/>
                <a:ea typeface="+mj-ea"/>
                <a:cs typeface="Arial" panose="020B0604020202020204" pitchFamily="34" charset="0"/>
              </a:defRPr>
            </a:lvl1pPr>
          </a:lstStyle>
          <a:p>
            <a:r>
              <a:rPr lang="en-US" sz="3200" dirty="0"/>
              <a:t>AOML is monitoring AMOC in both the North and South Atlantic</a:t>
            </a:r>
          </a:p>
        </p:txBody>
      </p:sp>
    </p:spTree>
    <p:extLst>
      <p:ext uri="{BB962C8B-B14F-4D97-AF65-F5344CB8AC3E}">
        <p14:creationId xmlns:p14="http://schemas.microsoft.com/office/powerpoint/2010/main" val="355795868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618C2-984F-C343-BD5B-353DDE56AC71}"/>
              </a:ext>
            </a:extLst>
          </p:cNvPr>
          <p:cNvSpPr>
            <a:spLocks noGrp="1"/>
          </p:cNvSpPr>
          <p:nvPr>
            <p:ph type="sldNum" sz="quarter" idx="12"/>
          </p:nvPr>
        </p:nvSpPr>
        <p:spPr/>
        <p:txBody>
          <a:bodyPr/>
          <a:lstStyle/>
          <a:p>
            <a:fld id="{1CA897ED-F933-F140-B965-41326E641414}" type="slidenum">
              <a:rPr lang="en-US" smtClean="0"/>
              <a:t>5</a:t>
            </a:fld>
            <a:endParaRPr lang="en-US"/>
          </a:p>
        </p:txBody>
      </p:sp>
      <p:pic>
        <p:nvPicPr>
          <p:cNvPr id="19" name="Picture 18">
            <a:extLst>
              <a:ext uri="{FF2B5EF4-FFF2-40B4-BE49-F238E27FC236}">
                <a16:creationId xmlns:a16="http://schemas.microsoft.com/office/drawing/2014/main" id="{E95F2476-A68C-FD4F-8D0A-29C91BE04A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8349" y="228600"/>
            <a:ext cx="4495800" cy="6553200"/>
          </a:xfrm>
          <a:prstGeom prst="rect">
            <a:avLst/>
          </a:prstGeom>
          <a:scene3d>
            <a:camera prst="orthographicFront">
              <a:rot lat="2832355" lon="20116603" rev="20502282"/>
            </a:camera>
            <a:lightRig rig="threePt" dir="t"/>
          </a:scene3d>
          <a:sp3d prstMaterial="matte"/>
        </p:spPr>
      </p:pic>
      <p:sp>
        <p:nvSpPr>
          <p:cNvPr id="4" name="TextBox 3">
            <a:extLst>
              <a:ext uri="{FF2B5EF4-FFF2-40B4-BE49-F238E27FC236}">
                <a16:creationId xmlns:a16="http://schemas.microsoft.com/office/drawing/2014/main" id="{8E859120-D235-344A-B0CA-F2E6A1072DCA}"/>
              </a:ext>
            </a:extLst>
          </p:cNvPr>
          <p:cNvSpPr txBox="1"/>
          <p:nvPr/>
        </p:nvSpPr>
        <p:spPr>
          <a:xfrm>
            <a:off x="713473" y="5334000"/>
            <a:ext cx="1648727" cy="738664"/>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Florida Current</a:t>
            </a:r>
          </a:p>
          <a:p>
            <a:r>
              <a:rPr lang="en-US" sz="1400" b="1" dirty="0">
                <a:solidFill>
                  <a:srgbClr val="666666"/>
                </a:solidFill>
              </a:rPr>
              <a:t>Transport with submarine cable</a:t>
            </a:r>
          </a:p>
        </p:txBody>
      </p:sp>
      <p:pic>
        <p:nvPicPr>
          <p:cNvPr id="29" name="Picture 28" descr="IMG_4413.JPG">
            <a:extLst>
              <a:ext uri="{FF2B5EF4-FFF2-40B4-BE49-F238E27FC236}">
                <a16:creationId xmlns:a16="http://schemas.microsoft.com/office/drawing/2014/main" id="{C2024E59-BEE9-5E48-B7F2-9E21C1F6F2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03027" y="2930998"/>
            <a:ext cx="978024" cy="1564802"/>
          </a:xfrm>
          <a:prstGeom prst="rect">
            <a:avLst/>
          </a:prstGeom>
        </p:spPr>
      </p:pic>
      <p:sp>
        <p:nvSpPr>
          <p:cNvPr id="35" name="TextBox 34">
            <a:extLst>
              <a:ext uri="{FF2B5EF4-FFF2-40B4-BE49-F238E27FC236}">
                <a16:creationId xmlns:a16="http://schemas.microsoft.com/office/drawing/2014/main" id="{590BF957-1F2C-8A40-9272-A9C3448CF85D}"/>
              </a:ext>
            </a:extLst>
          </p:cNvPr>
          <p:cNvSpPr txBox="1"/>
          <p:nvPr/>
        </p:nvSpPr>
        <p:spPr>
          <a:xfrm>
            <a:off x="10679717" y="4462046"/>
            <a:ext cx="674083" cy="338554"/>
          </a:xfrm>
          <a:prstGeom prst="rect">
            <a:avLst/>
          </a:prstGeom>
          <a:noFill/>
        </p:spPr>
        <p:txBody>
          <a:bodyPr wrap="square" rtlCol="0">
            <a:spAutoFit/>
          </a:bodyPr>
          <a:lstStyle/>
          <a:p>
            <a:r>
              <a:rPr lang="en-US" sz="1600" b="1" dirty="0">
                <a:solidFill>
                  <a:srgbClr val="666666"/>
                </a:solidFill>
              </a:rPr>
              <a:t>PIES</a:t>
            </a:r>
          </a:p>
        </p:txBody>
      </p:sp>
      <p:cxnSp>
        <p:nvCxnSpPr>
          <p:cNvPr id="39" name="Straight Connector 38">
            <a:extLst>
              <a:ext uri="{FF2B5EF4-FFF2-40B4-BE49-F238E27FC236}">
                <a16:creationId xmlns:a16="http://schemas.microsoft.com/office/drawing/2014/main" id="{43B2D10D-E22B-6E49-BBE4-CB60E91E0CAD}"/>
              </a:ext>
            </a:extLst>
          </p:cNvPr>
          <p:cNvCxnSpPr>
            <a:cxnSpLocks/>
          </p:cNvCxnSpPr>
          <p:nvPr/>
        </p:nvCxnSpPr>
        <p:spPr>
          <a:xfrm>
            <a:off x="8147768" y="4404888"/>
            <a:ext cx="2260851" cy="6069"/>
          </a:xfrm>
          <a:prstGeom prst="line">
            <a:avLst/>
          </a:prstGeom>
          <a:ln w="76200">
            <a:solidFill>
              <a:srgbClr val="FF40FF">
                <a:alpha val="39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EA960A1-0309-B448-959F-F944470DA469}"/>
              </a:ext>
            </a:extLst>
          </p:cNvPr>
          <p:cNvCxnSpPr>
            <a:cxnSpLocks/>
            <a:stCxn id="29" idx="1"/>
          </p:cNvCxnSpPr>
          <p:nvPr/>
        </p:nvCxnSpPr>
        <p:spPr>
          <a:xfrm flipH="1">
            <a:off x="9906001" y="3713399"/>
            <a:ext cx="597026" cy="720505"/>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75F2EDE3-4203-CC48-86BC-0DC5F5E8D5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3186" y="6297475"/>
            <a:ext cx="11353800" cy="157116"/>
          </a:xfrm>
          <a:prstGeom prst="rect">
            <a:avLst/>
          </a:prstGeom>
          <a:effectLst>
            <a:outerShdw blurRad="292100" dist="63500" dir="2700000" sx="98000" sy="98000" algn="t" rotWithShape="0">
              <a:prstClr val="black">
                <a:alpha val="15000"/>
              </a:prstClr>
            </a:outerShdw>
          </a:effectLst>
        </p:spPr>
      </p:pic>
      <p:sp>
        <p:nvSpPr>
          <p:cNvPr id="73" name="Text Placeholder 24">
            <a:extLst>
              <a:ext uri="{FF2B5EF4-FFF2-40B4-BE49-F238E27FC236}">
                <a16:creationId xmlns:a16="http://schemas.microsoft.com/office/drawing/2014/main" id="{6DB92DD1-6EDC-9945-A3F5-605F6DF14DF3}"/>
              </a:ext>
            </a:extLst>
          </p:cNvPr>
          <p:cNvSpPr txBox="1">
            <a:spLocks/>
          </p:cNvSpPr>
          <p:nvPr/>
        </p:nvSpPr>
        <p:spPr>
          <a:xfrm>
            <a:off x="9789168" y="6503890"/>
            <a:ext cx="894289"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2009</a:t>
            </a:r>
          </a:p>
        </p:txBody>
      </p:sp>
      <p:grpSp>
        <p:nvGrpSpPr>
          <p:cNvPr id="79" name="Group 78">
            <a:extLst>
              <a:ext uri="{FF2B5EF4-FFF2-40B4-BE49-F238E27FC236}">
                <a16:creationId xmlns:a16="http://schemas.microsoft.com/office/drawing/2014/main" id="{7570D734-4A42-B443-B3BD-5D4E441209B0}"/>
              </a:ext>
            </a:extLst>
          </p:cNvPr>
          <p:cNvGrpSpPr/>
          <p:nvPr/>
        </p:nvGrpSpPr>
        <p:grpSpPr>
          <a:xfrm>
            <a:off x="493104" y="5943600"/>
            <a:ext cx="152400" cy="501203"/>
            <a:chOff x="762000" y="3197683"/>
            <a:chExt cx="152400" cy="501203"/>
          </a:xfrm>
        </p:grpSpPr>
        <p:sp>
          <p:nvSpPr>
            <p:cNvPr id="80" name="Oval 79">
              <a:extLst>
                <a:ext uri="{FF2B5EF4-FFF2-40B4-BE49-F238E27FC236}">
                  <a16:creationId xmlns:a16="http://schemas.microsoft.com/office/drawing/2014/main" id="{70EADBE3-AFD9-3741-ABD3-2B8EB6A49469}"/>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EFCF9EF2-2751-7143-ABDF-CB6A4B1F36E5}"/>
                </a:ext>
              </a:extLst>
            </p:cNvPr>
            <p:cNvCxnSpPr>
              <a:cxnSpLocks/>
              <a:stCxn id="80"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82" name="Text Placeholder 24">
            <a:extLst>
              <a:ext uri="{FF2B5EF4-FFF2-40B4-BE49-F238E27FC236}">
                <a16:creationId xmlns:a16="http://schemas.microsoft.com/office/drawing/2014/main" id="{BB7262BB-DCF5-7049-830F-D9E1F0E8D704}"/>
              </a:ext>
            </a:extLst>
          </p:cNvPr>
          <p:cNvSpPr txBox="1">
            <a:spLocks/>
          </p:cNvSpPr>
          <p:nvPr/>
        </p:nvSpPr>
        <p:spPr>
          <a:xfrm>
            <a:off x="98275" y="6534628"/>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1982</a:t>
            </a:r>
          </a:p>
        </p:txBody>
      </p:sp>
      <p:grpSp>
        <p:nvGrpSpPr>
          <p:cNvPr id="109" name="Group 108">
            <a:extLst>
              <a:ext uri="{FF2B5EF4-FFF2-40B4-BE49-F238E27FC236}">
                <a16:creationId xmlns:a16="http://schemas.microsoft.com/office/drawing/2014/main" id="{5A8CEC09-2D68-F747-B5C2-000EB2FD5F00}"/>
              </a:ext>
            </a:extLst>
          </p:cNvPr>
          <p:cNvGrpSpPr/>
          <p:nvPr/>
        </p:nvGrpSpPr>
        <p:grpSpPr>
          <a:xfrm>
            <a:off x="10160113" y="5953388"/>
            <a:ext cx="152400" cy="501203"/>
            <a:chOff x="762000" y="3197683"/>
            <a:chExt cx="152400" cy="501203"/>
          </a:xfrm>
        </p:grpSpPr>
        <p:sp>
          <p:nvSpPr>
            <p:cNvPr id="110" name="Oval 109">
              <a:extLst>
                <a:ext uri="{FF2B5EF4-FFF2-40B4-BE49-F238E27FC236}">
                  <a16:creationId xmlns:a16="http://schemas.microsoft.com/office/drawing/2014/main" id="{21E9D9F6-DA03-AA49-A4CA-A53F01AB9C2B}"/>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1" name="Straight Connector 110">
              <a:extLst>
                <a:ext uri="{FF2B5EF4-FFF2-40B4-BE49-F238E27FC236}">
                  <a16:creationId xmlns:a16="http://schemas.microsoft.com/office/drawing/2014/main" id="{E3D09C8C-CE15-DF45-AFC2-AA1AE9B2ED16}"/>
                </a:ext>
              </a:extLst>
            </p:cNvPr>
            <p:cNvCxnSpPr>
              <a:cxnSpLocks/>
              <a:stCxn id="110"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id="{7F623A21-1ACF-CD43-870C-4CC115AB98BF}"/>
              </a:ext>
            </a:extLst>
          </p:cNvPr>
          <p:cNvSpPr txBox="1"/>
          <p:nvPr/>
        </p:nvSpPr>
        <p:spPr>
          <a:xfrm>
            <a:off x="10382332" y="5875699"/>
            <a:ext cx="1410975" cy="307777"/>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SAMBA</a:t>
            </a:r>
          </a:p>
        </p:txBody>
      </p:sp>
      <p:sp>
        <p:nvSpPr>
          <p:cNvPr id="64" name="Text Placeholder 4">
            <a:extLst>
              <a:ext uri="{FF2B5EF4-FFF2-40B4-BE49-F238E27FC236}">
                <a16:creationId xmlns:a16="http://schemas.microsoft.com/office/drawing/2014/main" id="{5E28408C-94A3-2B48-A246-BB0FEB2604D5}"/>
              </a:ext>
            </a:extLst>
          </p:cNvPr>
          <p:cNvSpPr>
            <a:spLocks noGrp="1"/>
          </p:cNvSpPr>
          <p:nvPr>
            <p:ph type="body" idx="13"/>
          </p:nvPr>
        </p:nvSpPr>
        <p:spPr>
          <a:xfrm>
            <a:off x="98275" y="1981200"/>
            <a:ext cx="6592688" cy="2411134"/>
          </a:xfrm>
        </p:spPr>
        <p:txBody>
          <a:bodyPr/>
          <a:lstStyle/>
          <a:p>
            <a:pPr marL="285750" indent="-285750">
              <a:spcBef>
                <a:spcPts val="1600"/>
              </a:spcBef>
              <a:buClr>
                <a:srgbClr val="575757"/>
              </a:buClr>
              <a:buSzPct val="95000"/>
              <a:buFont typeface="Wingdings" pitchFamily="2" charset="2"/>
              <a:buChar char="q"/>
              <a:defRPr/>
            </a:pPr>
            <a:r>
              <a:rPr lang="en-US" sz="1800" dirty="0">
                <a:solidFill>
                  <a:srgbClr val="666666"/>
                </a:solidFill>
              </a:rPr>
              <a:t>South Atlantic: MOC Basin-wide moored Array (SAMBA) at 34.5S since 2009</a:t>
            </a:r>
            <a:endParaRPr lang="en-US" sz="1400" dirty="0">
              <a:solidFill>
                <a:srgbClr val="666666"/>
              </a:solidFill>
            </a:endParaRPr>
          </a:p>
          <a:p>
            <a:pPr marL="746125" lvl="1" indent="-488950">
              <a:spcBef>
                <a:spcPts val="1000"/>
              </a:spcBef>
              <a:buClr>
                <a:srgbClr val="575757"/>
              </a:buClr>
              <a:buSzPct val="95000"/>
              <a:buFont typeface="Courier New" panose="02070309020205020404" pitchFamily="49" charset="0"/>
              <a:buChar char="o"/>
              <a:defRPr/>
            </a:pPr>
            <a:r>
              <a:rPr lang="en-US" sz="1600" b="1" dirty="0">
                <a:solidFill>
                  <a:srgbClr val="666666"/>
                </a:solidFill>
              </a:rPr>
              <a:t>Why in the South Atlantic: </a:t>
            </a:r>
            <a:r>
              <a:rPr lang="en-US" sz="1600" dirty="0">
                <a:solidFill>
                  <a:srgbClr val="666666"/>
                </a:solidFill>
              </a:rPr>
              <a:t>(</a:t>
            </a:r>
            <a:r>
              <a:rPr lang="en-US" sz="1600" dirty="0" err="1">
                <a:solidFill>
                  <a:srgbClr val="666666"/>
                </a:solidFill>
              </a:rPr>
              <a:t>i</a:t>
            </a:r>
            <a:r>
              <a:rPr lang="en-US" sz="1600" dirty="0">
                <a:solidFill>
                  <a:srgbClr val="666666"/>
                </a:solidFill>
              </a:rPr>
              <a:t>) Convenient to monitor inter-ocean exchanges, (ii) freshwater flux into the South Atlantic may control the AMOC stability, (iii) South Atlantic is the only basin with equatorward heat transport</a:t>
            </a:r>
          </a:p>
          <a:p>
            <a:pPr marL="746125" lvl="1" indent="-488950">
              <a:spcBef>
                <a:spcPts val="1000"/>
              </a:spcBef>
              <a:buClr>
                <a:srgbClr val="575757"/>
              </a:buClr>
              <a:buSzPct val="95000"/>
              <a:buFont typeface="Courier New" panose="02070309020205020404" pitchFamily="49" charset="0"/>
              <a:buChar char="o"/>
              <a:defRPr/>
            </a:pPr>
            <a:r>
              <a:rPr lang="en-US" sz="1600" b="1" dirty="0">
                <a:solidFill>
                  <a:srgbClr val="666666"/>
                </a:solidFill>
              </a:rPr>
              <a:t>Observing platforms: </a:t>
            </a:r>
            <a:r>
              <a:rPr lang="en-US" sz="1600" dirty="0">
                <a:solidFill>
                  <a:srgbClr val="666666"/>
                </a:solidFill>
              </a:rPr>
              <a:t>PIES, tall moorings</a:t>
            </a:r>
          </a:p>
          <a:p>
            <a:pPr marL="746125" lvl="1" indent="-488950">
              <a:spcBef>
                <a:spcPts val="1000"/>
              </a:spcBef>
              <a:buClr>
                <a:srgbClr val="575757"/>
              </a:buClr>
              <a:buSzPct val="95000"/>
              <a:buFont typeface="Courier New" panose="02070309020205020404" pitchFamily="49" charset="0"/>
              <a:buChar char="o"/>
              <a:defRPr/>
            </a:pPr>
            <a:r>
              <a:rPr lang="en-US" sz="1600" b="1" dirty="0">
                <a:solidFill>
                  <a:srgbClr val="666666"/>
                </a:solidFill>
              </a:rPr>
              <a:t>Partners:</a:t>
            </a:r>
            <a:r>
              <a:rPr lang="en-US" sz="1600" dirty="0">
                <a:solidFill>
                  <a:srgbClr val="666666"/>
                </a:solidFill>
              </a:rPr>
              <a:t> France, South Africa, Argentine, and Brazil.</a:t>
            </a:r>
          </a:p>
        </p:txBody>
      </p:sp>
      <p:cxnSp>
        <p:nvCxnSpPr>
          <p:cNvPr id="69" name="Straight Connector 68">
            <a:extLst>
              <a:ext uri="{FF2B5EF4-FFF2-40B4-BE49-F238E27FC236}">
                <a16:creationId xmlns:a16="http://schemas.microsoft.com/office/drawing/2014/main" id="{298509A4-0E6D-304A-AFA8-10A80CD98B1C}"/>
              </a:ext>
            </a:extLst>
          </p:cNvPr>
          <p:cNvCxnSpPr>
            <a:cxnSpLocks/>
          </p:cNvCxnSpPr>
          <p:nvPr/>
        </p:nvCxnSpPr>
        <p:spPr>
          <a:xfrm>
            <a:off x="4056134" y="5196632"/>
            <a:ext cx="2519931" cy="0"/>
          </a:xfrm>
          <a:prstGeom prst="line">
            <a:avLst/>
          </a:prstGeom>
          <a:ln w="101600">
            <a:solidFill>
              <a:srgbClr val="FF40FF">
                <a:alpha val="39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239201E-61EC-1146-8969-71E2D5273B88}"/>
              </a:ext>
            </a:extLst>
          </p:cNvPr>
          <p:cNvCxnSpPr>
            <a:cxnSpLocks/>
          </p:cNvCxnSpPr>
          <p:nvPr/>
        </p:nvCxnSpPr>
        <p:spPr>
          <a:xfrm flipV="1">
            <a:off x="6576065" y="4418748"/>
            <a:ext cx="1571703" cy="777884"/>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Flag of USA | Find the best design for American Flag">
            <a:extLst>
              <a:ext uri="{FF2B5EF4-FFF2-40B4-BE49-F238E27FC236}">
                <a16:creationId xmlns:a16="http://schemas.microsoft.com/office/drawing/2014/main" id="{09B5572E-69E1-4141-8B54-2B32E27A1438}"/>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619916" y="2485418"/>
            <a:ext cx="274320" cy="166203"/>
          </a:xfrm>
          <a:prstGeom prst="rect">
            <a:avLst/>
          </a:prstGeom>
        </p:spPr>
      </p:pic>
      <p:pic>
        <p:nvPicPr>
          <p:cNvPr id="44" name="Picture 43" descr="File:Flag of France.png - Wikimedia Commons">
            <a:extLst>
              <a:ext uri="{FF2B5EF4-FFF2-40B4-BE49-F238E27FC236}">
                <a16:creationId xmlns:a16="http://schemas.microsoft.com/office/drawing/2014/main" id="{FA0B1763-EF11-574C-9E0C-90B39A4FE1D3}"/>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10464090" y="2179317"/>
            <a:ext cx="274320" cy="146441"/>
          </a:xfrm>
          <a:prstGeom prst="rect">
            <a:avLst/>
          </a:prstGeom>
        </p:spPr>
      </p:pic>
      <p:pic>
        <p:nvPicPr>
          <p:cNvPr id="47" name="Picture 46" descr="Flag of Argentina | Find the best design for Argentinian Flag">
            <a:extLst>
              <a:ext uri="{FF2B5EF4-FFF2-40B4-BE49-F238E27FC236}">
                <a16:creationId xmlns:a16="http://schemas.microsoft.com/office/drawing/2014/main" id="{8E369CE5-679A-914F-9043-E45B09B8376C}"/>
              </a:ext>
            </a:extLst>
          </p:cNvPr>
          <p:cNvPicPr>
            <a:picLocks noChangeAspect="1"/>
          </p:cNvPicPr>
          <p:nvPr/>
        </p:nvPicPr>
        <p:blipFill>
          <a:blip r:embed="rId10" cstate="screen">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7543800" y="4322360"/>
            <a:ext cx="274320" cy="182880"/>
          </a:xfrm>
          <a:prstGeom prst="rect">
            <a:avLst/>
          </a:prstGeom>
        </p:spPr>
      </p:pic>
      <p:sp>
        <p:nvSpPr>
          <p:cNvPr id="48" name="TextBox 47">
            <a:extLst>
              <a:ext uri="{FF2B5EF4-FFF2-40B4-BE49-F238E27FC236}">
                <a16:creationId xmlns:a16="http://schemas.microsoft.com/office/drawing/2014/main" id="{A8933F4E-2BD7-0248-81EB-15454574E419}"/>
              </a:ext>
            </a:extLst>
          </p:cNvPr>
          <p:cNvSpPr txBox="1"/>
          <p:nvPr/>
        </p:nvSpPr>
        <p:spPr>
          <a:xfrm>
            <a:off x="7838863" y="8439303"/>
            <a:ext cx="45719" cy="6878806"/>
          </a:xfrm>
          <a:prstGeom prst="rect">
            <a:avLst/>
          </a:prstGeom>
          <a:noFill/>
        </p:spPr>
        <p:txBody>
          <a:bodyPr wrap="square" rtlCol="0">
            <a:spAutoFit/>
          </a:bodyPr>
          <a:lstStyle/>
          <a:p>
            <a:r>
              <a:rPr lang="en-US" sz="900">
                <a:hlinkClick r:id="rId11" tooltip="http://www.all-flags-world.com/country-flag/flag-argentina.php"/>
              </a:rPr>
              <a:t>This Photo</a:t>
            </a:r>
            <a:r>
              <a:rPr lang="en-US" sz="900"/>
              <a:t> by Unknown Author is licensed under </a:t>
            </a:r>
            <a:r>
              <a:rPr lang="en-US" sz="900">
                <a:hlinkClick r:id="rId12" tooltip="https://creativecommons.org/licenses/by-nc-sa/3.0/"/>
              </a:rPr>
              <a:t>CC BY-SA-NC</a:t>
            </a:r>
            <a:endParaRPr lang="en-US" sz="900"/>
          </a:p>
        </p:txBody>
      </p:sp>
      <p:pic>
        <p:nvPicPr>
          <p:cNvPr id="50" name="Picture 49" descr="File:Flag of Brazil.svg - Wikipedia">
            <a:extLst>
              <a:ext uri="{FF2B5EF4-FFF2-40B4-BE49-F238E27FC236}">
                <a16:creationId xmlns:a16="http://schemas.microsoft.com/office/drawing/2014/main" id="{343D4647-5C7F-FC40-864B-D4F80DCB2720}"/>
              </a:ext>
            </a:extLst>
          </p:cNvPr>
          <p:cNvPicPr>
            <a:picLocks/>
          </p:cNvPicPr>
          <p:nvPr/>
        </p:nvPicPr>
        <p:blipFill>
          <a:blip r:embed="rId13" cstate="screen">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8387333" y="3744220"/>
            <a:ext cx="274320" cy="182880"/>
          </a:xfrm>
          <a:prstGeom prst="rect">
            <a:avLst/>
          </a:prstGeom>
        </p:spPr>
      </p:pic>
      <p:pic>
        <p:nvPicPr>
          <p:cNvPr id="53" name="Picture 52" descr="File:Flag of South Africa.svg - WikiFur">
            <a:extLst>
              <a:ext uri="{FF2B5EF4-FFF2-40B4-BE49-F238E27FC236}">
                <a16:creationId xmlns:a16="http://schemas.microsoft.com/office/drawing/2014/main" id="{48CC3BFF-BB22-A14F-95D8-5760AEAD8AEB}"/>
              </a:ext>
            </a:extLst>
          </p:cNvPr>
          <p:cNvPicPr>
            <a:picLocks/>
          </p:cNvPicPr>
          <p:nvPr/>
        </p:nvPicPr>
        <p:blipFill>
          <a:blip r:embed="rId15" cstate="screen">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10241280" y="4139480"/>
            <a:ext cx="274320" cy="182880"/>
          </a:xfrm>
          <a:prstGeom prst="rect">
            <a:avLst/>
          </a:prstGeom>
        </p:spPr>
      </p:pic>
      <p:sp>
        <p:nvSpPr>
          <p:cNvPr id="54" name="TextBox 53">
            <a:extLst>
              <a:ext uri="{FF2B5EF4-FFF2-40B4-BE49-F238E27FC236}">
                <a16:creationId xmlns:a16="http://schemas.microsoft.com/office/drawing/2014/main" id="{65233791-2B82-E940-A991-AFBF71C6783D}"/>
              </a:ext>
            </a:extLst>
          </p:cNvPr>
          <p:cNvSpPr txBox="1">
            <a:spLocks/>
          </p:cNvSpPr>
          <p:nvPr/>
        </p:nvSpPr>
        <p:spPr>
          <a:xfrm>
            <a:off x="10222813" y="9206780"/>
            <a:ext cx="274320" cy="182880"/>
          </a:xfrm>
          <a:prstGeom prst="rect">
            <a:avLst/>
          </a:prstGeom>
          <a:noFill/>
        </p:spPr>
        <p:txBody>
          <a:bodyPr wrap="square" rtlCol="0">
            <a:noAutofit/>
          </a:bodyPr>
          <a:lstStyle/>
          <a:p>
            <a:r>
              <a:rPr lang="en-US" sz="900">
                <a:hlinkClick r:id="rId16" tooltip="https://pool.wikifur.com/wiki/File:Flag_of_South_Africa.svg"/>
              </a:rPr>
              <a:t>This Photo</a:t>
            </a:r>
            <a:r>
              <a:rPr lang="en-US" sz="900"/>
              <a:t> by Unknown Author is licensed under </a:t>
            </a:r>
            <a:r>
              <a:rPr lang="en-US" sz="900">
                <a:hlinkClick r:id="rId17" tooltip="https://creativecommons.org/licenses/by-sa/3.0/"/>
              </a:rPr>
              <a:t>CC BY-SA</a:t>
            </a:r>
            <a:endParaRPr lang="en-US" sz="900"/>
          </a:p>
        </p:txBody>
      </p:sp>
      <p:sp>
        <p:nvSpPr>
          <p:cNvPr id="41" name="Text Placeholder 24">
            <a:extLst>
              <a:ext uri="{FF2B5EF4-FFF2-40B4-BE49-F238E27FC236}">
                <a16:creationId xmlns:a16="http://schemas.microsoft.com/office/drawing/2014/main" id="{75778A27-8A6F-2445-940C-1D786B4F69A3}"/>
              </a:ext>
            </a:extLst>
          </p:cNvPr>
          <p:cNvSpPr txBox="1">
            <a:spLocks/>
          </p:cNvSpPr>
          <p:nvPr/>
        </p:nvSpPr>
        <p:spPr>
          <a:xfrm>
            <a:off x="7228002" y="6511589"/>
            <a:ext cx="969693"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2004</a:t>
            </a:r>
          </a:p>
        </p:txBody>
      </p:sp>
      <p:grpSp>
        <p:nvGrpSpPr>
          <p:cNvPr id="42" name="Group 41">
            <a:extLst>
              <a:ext uri="{FF2B5EF4-FFF2-40B4-BE49-F238E27FC236}">
                <a16:creationId xmlns:a16="http://schemas.microsoft.com/office/drawing/2014/main" id="{0C637E05-0F74-B447-AD28-3022DCB041BF}"/>
              </a:ext>
            </a:extLst>
          </p:cNvPr>
          <p:cNvGrpSpPr/>
          <p:nvPr/>
        </p:nvGrpSpPr>
        <p:grpSpPr>
          <a:xfrm>
            <a:off x="7622204" y="5951030"/>
            <a:ext cx="152400" cy="501203"/>
            <a:chOff x="762000" y="3197683"/>
            <a:chExt cx="152400" cy="501203"/>
          </a:xfrm>
        </p:grpSpPr>
        <p:sp>
          <p:nvSpPr>
            <p:cNvPr id="43" name="Oval 42">
              <a:extLst>
                <a:ext uri="{FF2B5EF4-FFF2-40B4-BE49-F238E27FC236}">
                  <a16:creationId xmlns:a16="http://schemas.microsoft.com/office/drawing/2014/main" id="{F621DC7E-C472-7C4A-A9A2-FDF109DF7DBE}"/>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C377BA7E-BB82-5342-B897-8366EE81C0B7}"/>
                </a:ext>
              </a:extLst>
            </p:cNvPr>
            <p:cNvCxnSpPr>
              <a:cxnSpLocks/>
              <a:stCxn id="43"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C6CB0359-5B11-EB4E-973C-85E846EB004A}"/>
              </a:ext>
            </a:extLst>
          </p:cNvPr>
          <p:cNvSpPr txBox="1"/>
          <p:nvPr/>
        </p:nvSpPr>
        <p:spPr>
          <a:xfrm>
            <a:off x="7850804" y="5724956"/>
            <a:ext cx="2082425" cy="523220"/>
          </a:xfrm>
          <a:prstGeom prst="rect">
            <a:avLst/>
          </a:prstGeom>
          <a:solidFill>
            <a:schemeClr val="bg2">
              <a:lumMod val="90000"/>
            </a:schemeClr>
          </a:solidFill>
          <a:ln w="28575">
            <a:solidFill>
              <a:srgbClr val="1D4690"/>
            </a:solidFill>
          </a:ln>
        </p:spPr>
        <p:txBody>
          <a:bodyPr wrap="square" rtlCol="0">
            <a:spAutoFit/>
          </a:bodyPr>
          <a:lstStyle/>
          <a:p>
            <a:r>
              <a:rPr lang="en-US" sz="1400" b="1" dirty="0">
                <a:solidFill>
                  <a:srgbClr val="666666"/>
                </a:solidFill>
              </a:rPr>
              <a:t>Argo,</a:t>
            </a:r>
          </a:p>
          <a:p>
            <a:r>
              <a:rPr lang="en-US" sz="1400" b="1" dirty="0">
                <a:solidFill>
                  <a:srgbClr val="666666"/>
                </a:solidFill>
              </a:rPr>
              <a:t>RAPID-MOCHA-WBTS</a:t>
            </a:r>
          </a:p>
        </p:txBody>
      </p:sp>
      <p:sp>
        <p:nvSpPr>
          <p:cNvPr id="51" name="Text Placeholder 24">
            <a:extLst>
              <a:ext uri="{FF2B5EF4-FFF2-40B4-BE49-F238E27FC236}">
                <a16:creationId xmlns:a16="http://schemas.microsoft.com/office/drawing/2014/main" id="{E7820110-2978-A442-A1FA-34BFAB112848}"/>
              </a:ext>
            </a:extLst>
          </p:cNvPr>
          <p:cNvSpPr txBox="1">
            <a:spLocks/>
          </p:cNvSpPr>
          <p:nvPr/>
        </p:nvSpPr>
        <p:spPr>
          <a:xfrm>
            <a:off x="3444909" y="6538586"/>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1992</a:t>
            </a:r>
          </a:p>
        </p:txBody>
      </p:sp>
      <p:sp>
        <p:nvSpPr>
          <p:cNvPr id="52" name="Text Placeholder 24">
            <a:extLst>
              <a:ext uri="{FF2B5EF4-FFF2-40B4-BE49-F238E27FC236}">
                <a16:creationId xmlns:a16="http://schemas.microsoft.com/office/drawing/2014/main" id="{EAE2D3A2-9003-144C-B9BC-C05CC7BC6191}"/>
              </a:ext>
            </a:extLst>
          </p:cNvPr>
          <p:cNvSpPr txBox="1">
            <a:spLocks/>
          </p:cNvSpPr>
          <p:nvPr/>
        </p:nvSpPr>
        <p:spPr>
          <a:xfrm>
            <a:off x="6040536" y="6538586"/>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2002</a:t>
            </a:r>
          </a:p>
        </p:txBody>
      </p:sp>
      <p:grpSp>
        <p:nvGrpSpPr>
          <p:cNvPr id="55" name="Group 54">
            <a:extLst>
              <a:ext uri="{FF2B5EF4-FFF2-40B4-BE49-F238E27FC236}">
                <a16:creationId xmlns:a16="http://schemas.microsoft.com/office/drawing/2014/main" id="{82C3AD4C-01D6-BF42-AF08-0A8B548CD48C}"/>
              </a:ext>
            </a:extLst>
          </p:cNvPr>
          <p:cNvGrpSpPr/>
          <p:nvPr/>
        </p:nvGrpSpPr>
        <p:grpSpPr>
          <a:xfrm>
            <a:off x="3844959" y="5948338"/>
            <a:ext cx="152400" cy="501203"/>
            <a:chOff x="762000" y="3197683"/>
            <a:chExt cx="152400" cy="501203"/>
          </a:xfrm>
        </p:grpSpPr>
        <p:sp>
          <p:nvSpPr>
            <p:cNvPr id="62" name="Oval 61">
              <a:extLst>
                <a:ext uri="{FF2B5EF4-FFF2-40B4-BE49-F238E27FC236}">
                  <a16:creationId xmlns:a16="http://schemas.microsoft.com/office/drawing/2014/main" id="{607A6B42-2DD6-E84D-84CF-AAFC533B3D9F}"/>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9E242DC8-007C-AC4B-BA61-FC748351ECF0}"/>
                </a:ext>
              </a:extLst>
            </p:cNvPr>
            <p:cNvCxnSpPr>
              <a:cxnSpLocks/>
              <a:stCxn id="62"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53255F56-37EC-874D-9D07-62AC3CF03C4C}"/>
              </a:ext>
            </a:extLst>
          </p:cNvPr>
          <p:cNvGrpSpPr/>
          <p:nvPr/>
        </p:nvGrpSpPr>
        <p:grpSpPr>
          <a:xfrm>
            <a:off x="6440586" y="5948338"/>
            <a:ext cx="152400" cy="501203"/>
            <a:chOff x="762000" y="3197683"/>
            <a:chExt cx="152400" cy="501203"/>
          </a:xfrm>
        </p:grpSpPr>
        <p:sp>
          <p:nvSpPr>
            <p:cNvPr id="66" name="Oval 65">
              <a:extLst>
                <a:ext uri="{FF2B5EF4-FFF2-40B4-BE49-F238E27FC236}">
                  <a16:creationId xmlns:a16="http://schemas.microsoft.com/office/drawing/2014/main" id="{D01C7860-FAA3-E74C-85D9-FCD9498D778A}"/>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B7B79532-72E1-A44B-BC8F-2F4CDD94EA0C}"/>
                </a:ext>
              </a:extLst>
            </p:cNvPr>
            <p:cNvCxnSpPr>
              <a:cxnSpLocks/>
              <a:stCxn id="66"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B9CB8FC1-BC56-1244-93AE-28EA7A9C2627}"/>
              </a:ext>
            </a:extLst>
          </p:cNvPr>
          <p:cNvGrpSpPr/>
          <p:nvPr/>
        </p:nvGrpSpPr>
        <p:grpSpPr>
          <a:xfrm>
            <a:off x="4879656" y="5942591"/>
            <a:ext cx="152400" cy="501203"/>
            <a:chOff x="762000" y="3197683"/>
            <a:chExt cx="152400" cy="501203"/>
          </a:xfrm>
        </p:grpSpPr>
        <p:sp>
          <p:nvSpPr>
            <p:cNvPr id="75" name="Oval 74">
              <a:extLst>
                <a:ext uri="{FF2B5EF4-FFF2-40B4-BE49-F238E27FC236}">
                  <a16:creationId xmlns:a16="http://schemas.microsoft.com/office/drawing/2014/main" id="{A3D54852-9142-6642-9FF1-95F5F9863EF8}"/>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89E74822-018D-CE48-BB85-73412B47A785}"/>
                </a:ext>
              </a:extLst>
            </p:cNvPr>
            <p:cNvCxnSpPr>
              <a:cxnSpLocks/>
              <a:stCxn id="75" idx="4"/>
            </p:cNvCxnSpPr>
            <p:nvPr userDrawn="1"/>
          </p:nvCxnSpPr>
          <p:spPr>
            <a:xfrm>
              <a:off x="838200" y="3350083"/>
              <a:ext cx="0" cy="348803"/>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77" name="Text Placeholder 24">
            <a:extLst>
              <a:ext uri="{FF2B5EF4-FFF2-40B4-BE49-F238E27FC236}">
                <a16:creationId xmlns:a16="http://schemas.microsoft.com/office/drawing/2014/main" id="{A7E62FE8-AFB7-D346-B363-216CBBBE0553}"/>
              </a:ext>
            </a:extLst>
          </p:cNvPr>
          <p:cNvSpPr txBox="1">
            <a:spLocks/>
          </p:cNvSpPr>
          <p:nvPr/>
        </p:nvSpPr>
        <p:spPr>
          <a:xfrm>
            <a:off x="4481504" y="6536422"/>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1995</a:t>
            </a:r>
          </a:p>
        </p:txBody>
      </p:sp>
      <p:pic>
        <p:nvPicPr>
          <p:cNvPr id="68" name="Picture 67">
            <a:extLst>
              <a:ext uri="{FF2B5EF4-FFF2-40B4-BE49-F238E27FC236}">
                <a16:creationId xmlns:a16="http://schemas.microsoft.com/office/drawing/2014/main" id="{B4C5DBBF-5CC3-C645-A52A-9E9868B62FE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95600" y="4750426"/>
            <a:ext cx="4180508" cy="1355406"/>
          </a:xfrm>
          <a:prstGeom prst="rect">
            <a:avLst/>
          </a:prstGeom>
        </p:spPr>
      </p:pic>
      <p:sp>
        <p:nvSpPr>
          <p:cNvPr id="17" name="TextBox 16">
            <a:extLst>
              <a:ext uri="{FF2B5EF4-FFF2-40B4-BE49-F238E27FC236}">
                <a16:creationId xmlns:a16="http://schemas.microsoft.com/office/drawing/2014/main" id="{D355384B-38C2-1B4F-9B6D-F5CD0760F511}"/>
              </a:ext>
            </a:extLst>
          </p:cNvPr>
          <p:cNvSpPr txBox="1"/>
          <p:nvPr/>
        </p:nvSpPr>
        <p:spPr>
          <a:xfrm>
            <a:off x="3716714" y="4495800"/>
            <a:ext cx="2571538" cy="307777"/>
          </a:xfrm>
          <a:prstGeom prst="rect">
            <a:avLst/>
          </a:prstGeom>
          <a:solidFill>
            <a:schemeClr val="bg1"/>
          </a:solidFill>
          <a:ln w="28575">
            <a:solidFill>
              <a:srgbClr val="1D4690"/>
            </a:solidFill>
          </a:ln>
        </p:spPr>
        <p:txBody>
          <a:bodyPr wrap="none" rtlCol="0">
            <a:spAutoFit/>
          </a:bodyPr>
          <a:lstStyle/>
          <a:p>
            <a:r>
              <a:rPr lang="en-US" sz="1400" b="1" dirty="0">
                <a:solidFill>
                  <a:srgbClr val="666666"/>
                </a:solidFill>
              </a:rPr>
              <a:t>Locations of PIES moorings</a:t>
            </a:r>
          </a:p>
        </p:txBody>
      </p:sp>
      <p:sp>
        <p:nvSpPr>
          <p:cNvPr id="56" name="Title 3">
            <a:extLst>
              <a:ext uri="{FF2B5EF4-FFF2-40B4-BE49-F238E27FC236}">
                <a16:creationId xmlns:a16="http://schemas.microsoft.com/office/drawing/2014/main" id="{3B36367C-C6A9-2847-8E5E-2C464263A4CF}"/>
              </a:ext>
            </a:extLst>
          </p:cNvPr>
          <p:cNvSpPr>
            <a:spLocks noGrp="1"/>
          </p:cNvSpPr>
          <p:nvPr>
            <p:ph type="title"/>
          </p:nvPr>
        </p:nvSpPr>
        <p:spPr>
          <a:xfrm>
            <a:off x="76200" y="500843"/>
            <a:ext cx="7001957" cy="1404157"/>
          </a:xfrm>
          <a:noFill/>
        </p:spPr>
        <p:txBody>
          <a:bodyPr>
            <a:normAutofit/>
          </a:bodyPr>
          <a:lstStyle/>
          <a:p>
            <a:r>
              <a:rPr lang="en-US" sz="3200" dirty="0"/>
              <a:t>AOML is monitoring AMOC in both the North and South Atlantic</a:t>
            </a:r>
          </a:p>
        </p:txBody>
      </p:sp>
    </p:spTree>
    <p:extLst>
      <p:ext uri="{BB962C8B-B14F-4D97-AF65-F5344CB8AC3E}">
        <p14:creationId xmlns:p14="http://schemas.microsoft.com/office/powerpoint/2010/main" val="162013720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F447AE-65E9-0E41-9F3A-2BB495969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295400"/>
            <a:ext cx="5879113" cy="4800600"/>
          </a:xfrm>
          <a:prstGeom prst="rect">
            <a:avLst/>
          </a:prstGeom>
        </p:spPr>
      </p:pic>
      <p:sp>
        <p:nvSpPr>
          <p:cNvPr id="21" name="Rectangle 20">
            <a:extLst>
              <a:ext uri="{FF2B5EF4-FFF2-40B4-BE49-F238E27FC236}">
                <a16:creationId xmlns:a16="http://schemas.microsoft.com/office/drawing/2014/main" id="{0C24D223-ED48-FC4C-A2F0-A54A1081C52B}"/>
              </a:ext>
            </a:extLst>
          </p:cNvPr>
          <p:cNvSpPr/>
          <p:nvPr/>
        </p:nvSpPr>
        <p:spPr>
          <a:xfrm>
            <a:off x="8534400" y="1371600"/>
            <a:ext cx="533868" cy="19812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EE5E83B-A494-7C40-9501-C88D79047F71}"/>
              </a:ext>
            </a:extLst>
          </p:cNvPr>
          <p:cNvSpPr>
            <a:spLocks noGrp="1"/>
          </p:cNvSpPr>
          <p:nvPr>
            <p:ph type="sldNum" sz="quarter" idx="12"/>
          </p:nvPr>
        </p:nvSpPr>
        <p:spPr/>
        <p:txBody>
          <a:bodyPr/>
          <a:lstStyle/>
          <a:p>
            <a:fld id="{1CA897ED-F933-F140-B965-41326E641414}" type="slidenum">
              <a:rPr lang="en-US" smtClean="0"/>
              <a:t>6</a:t>
            </a:fld>
            <a:endParaRPr lang="en-US"/>
          </a:p>
        </p:txBody>
      </p:sp>
      <p:sp>
        <p:nvSpPr>
          <p:cNvPr id="8" name="TextBox 7">
            <a:extLst>
              <a:ext uri="{FF2B5EF4-FFF2-40B4-BE49-F238E27FC236}">
                <a16:creationId xmlns:a16="http://schemas.microsoft.com/office/drawing/2014/main" id="{EFC6AB1A-1B1E-F347-9133-CED954AAC1B7}"/>
              </a:ext>
            </a:extLst>
          </p:cNvPr>
          <p:cNvSpPr txBox="1"/>
          <p:nvPr/>
        </p:nvSpPr>
        <p:spPr>
          <a:xfrm>
            <a:off x="7696200" y="926068"/>
            <a:ext cx="3159839" cy="369332"/>
          </a:xfrm>
          <a:prstGeom prst="rect">
            <a:avLst/>
          </a:prstGeom>
          <a:noFill/>
        </p:spPr>
        <p:txBody>
          <a:bodyPr wrap="none" rtlCol="0">
            <a:spAutoFit/>
          </a:bodyPr>
          <a:lstStyle/>
          <a:p>
            <a:r>
              <a:rPr lang="en-US" b="1" dirty="0"/>
              <a:t>AMOC northward transport</a:t>
            </a:r>
          </a:p>
        </p:txBody>
      </p:sp>
      <p:sp>
        <p:nvSpPr>
          <p:cNvPr id="9" name="TextBox 8">
            <a:extLst>
              <a:ext uri="{FF2B5EF4-FFF2-40B4-BE49-F238E27FC236}">
                <a16:creationId xmlns:a16="http://schemas.microsoft.com/office/drawing/2014/main" id="{6DA97B63-8D8E-FB43-BCF2-C5EBDE61C3BF}"/>
              </a:ext>
            </a:extLst>
          </p:cNvPr>
          <p:cNvSpPr txBox="1"/>
          <p:nvPr/>
        </p:nvSpPr>
        <p:spPr>
          <a:xfrm>
            <a:off x="6705600" y="2983468"/>
            <a:ext cx="800219" cy="369332"/>
          </a:xfrm>
          <a:prstGeom prst="rect">
            <a:avLst/>
          </a:prstGeom>
          <a:noFill/>
        </p:spPr>
        <p:txBody>
          <a:bodyPr wrap="none" rtlCol="0">
            <a:spAutoFit/>
          </a:bodyPr>
          <a:lstStyle/>
          <a:p>
            <a:r>
              <a:rPr lang="en-US" b="1" dirty="0"/>
              <a:t>26.5N</a:t>
            </a:r>
          </a:p>
        </p:txBody>
      </p:sp>
      <p:sp>
        <p:nvSpPr>
          <p:cNvPr id="10" name="TextBox 9">
            <a:extLst>
              <a:ext uri="{FF2B5EF4-FFF2-40B4-BE49-F238E27FC236}">
                <a16:creationId xmlns:a16="http://schemas.microsoft.com/office/drawing/2014/main" id="{D4E18183-E0F6-2F49-A399-D2D8DEC9BEEE}"/>
              </a:ext>
            </a:extLst>
          </p:cNvPr>
          <p:cNvSpPr txBox="1"/>
          <p:nvPr/>
        </p:nvSpPr>
        <p:spPr>
          <a:xfrm>
            <a:off x="6692537" y="5181600"/>
            <a:ext cx="787395" cy="369332"/>
          </a:xfrm>
          <a:prstGeom prst="rect">
            <a:avLst/>
          </a:prstGeom>
          <a:noFill/>
        </p:spPr>
        <p:txBody>
          <a:bodyPr wrap="none" rtlCol="0">
            <a:spAutoFit/>
          </a:bodyPr>
          <a:lstStyle/>
          <a:p>
            <a:r>
              <a:rPr lang="en-US" b="1" dirty="0"/>
              <a:t>34.5S</a:t>
            </a:r>
          </a:p>
        </p:txBody>
      </p:sp>
      <p:sp>
        <p:nvSpPr>
          <p:cNvPr id="12" name="Text Placeholder 4">
            <a:extLst>
              <a:ext uri="{FF2B5EF4-FFF2-40B4-BE49-F238E27FC236}">
                <a16:creationId xmlns:a16="http://schemas.microsoft.com/office/drawing/2014/main" id="{0DDE06C7-7E1B-EC4C-B90B-1B4F48185F2A}"/>
              </a:ext>
            </a:extLst>
          </p:cNvPr>
          <p:cNvSpPr>
            <a:spLocks noGrp="1"/>
          </p:cNvSpPr>
          <p:nvPr>
            <p:ph type="body" idx="13"/>
          </p:nvPr>
        </p:nvSpPr>
        <p:spPr>
          <a:xfrm>
            <a:off x="98573" y="1567044"/>
            <a:ext cx="5791200" cy="4495800"/>
          </a:xfrm>
        </p:spPr>
        <p:txBody>
          <a:bodyPr/>
          <a:lstStyle/>
          <a:p>
            <a:pPr marL="285750" indent="-285750">
              <a:spcBef>
                <a:spcPts val="1600"/>
              </a:spcBef>
              <a:buClr>
                <a:srgbClr val="575757"/>
              </a:buClr>
              <a:buSzPct val="95000"/>
              <a:buFont typeface="Wingdings" pitchFamily="2" charset="2"/>
              <a:buChar char="q"/>
              <a:defRPr/>
            </a:pPr>
            <a:r>
              <a:rPr lang="en-US" sz="1800" b="1" dirty="0">
                <a:solidFill>
                  <a:srgbClr val="666666"/>
                </a:solidFill>
              </a:rPr>
              <a:t>AMOC is highly variable!</a:t>
            </a:r>
            <a:endParaRPr lang="en-US" sz="1800" dirty="0">
              <a:solidFill>
                <a:srgbClr val="666666"/>
              </a:solidFill>
            </a:endParaRPr>
          </a:p>
          <a:p>
            <a:pPr marL="742950" lvl="1" indent="-285750">
              <a:spcBef>
                <a:spcPts val="1000"/>
              </a:spcBef>
              <a:buClr>
                <a:srgbClr val="575757"/>
              </a:buClr>
              <a:buSzPct val="95000"/>
              <a:buFont typeface="Courier New" panose="02070309020205020404" pitchFamily="49" charset="0"/>
              <a:buChar char="o"/>
              <a:defRPr/>
            </a:pPr>
            <a:r>
              <a:rPr lang="en-US" sz="1600" dirty="0">
                <a:solidFill>
                  <a:srgbClr val="666666"/>
                </a:solidFill>
              </a:rPr>
              <a:t>Time scales from a few days to interannual</a:t>
            </a:r>
          </a:p>
          <a:p>
            <a:pPr marL="742950" lvl="1" indent="-285750">
              <a:spcBef>
                <a:spcPts val="1000"/>
              </a:spcBef>
              <a:buClr>
                <a:srgbClr val="575757"/>
              </a:buClr>
              <a:buSzPct val="95000"/>
              <a:buFont typeface="Courier New" panose="02070309020205020404" pitchFamily="49" charset="0"/>
              <a:buChar char="o"/>
              <a:defRPr/>
            </a:pPr>
            <a:r>
              <a:rPr lang="en-US" sz="1600" dirty="0">
                <a:solidFill>
                  <a:srgbClr val="575757"/>
                </a:solidFill>
              </a:rPr>
              <a:t>Lack of coherency between the North and South Atlantic MOC</a:t>
            </a:r>
          </a:p>
          <a:p>
            <a:pPr marL="742950" lvl="1" indent="-285750">
              <a:spcBef>
                <a:spcPts val="1000"/>
              </a:spcBef>
              <a:buClr>
                <a:srgbClr val="575757"/>
              </a:buClr>
              <a:buSzPct val="95000"/>
              <a:buFont typeface="Courier New" panose="02070309020205020404" pitchFamily="49" charset="0"/>
              <a:buChar char="o"/>
              <a:defRPr/>
            </a:pPr>
            <a:r>
              <a:rPr lang="en-US" sz="1600" dirty="0">
                <a:solidFill>
                  <a:srgbClr val="575757"/>
                </a:solidFill>
              </a:rPr>
              <a:t>The dip of 30% in 2009/10 at 26.5N exceeded the range of interannual variability found in climate models</a:t>
            </a:r>
          </a:p>
          <a:p>
            <a:pPr marL="742950" lvl="1" indent="-285750">
              <a:spcBef>
                <a:spcPts val="1000"/>
              </a:spcBef>
              <a:buClr>
                <a:srgbClr val="575757"/>
              </a:buClr>
              <a:buSzPct val="95000"/>
              <a:buFont typeface="Courier New" panose="02070309020205020404" pitchFamily="49" charset="0"/>
              <a:buChar char="o"/>
              <a:defRPr/>
            </a:pPr>
            <a:r>
              <a:rPr lang="en-US" sz="1600" dirty="0">
                <a:solidFill>
                  <a:srgbClr val="575757"/>
                </a:solidFill>
              </a:rPr>
              <a:t>Continuous monitoring is necessary to avoid aliasing of high-frequency variability, and to identify any climate-related trends</a:t>
            </a:r>
          </a:p>
          <a:p>
            <a:pPr marL="295275" lvl="1" indent="-285750">
              <a:spcBef>
                <a:spcPts val="1600"/>
              </a:spcBef>
              <a:buClr>
                <a:srgbClr val="575757"/>
              </a:buClr>
              <a:buSzPct val="95000"/>
              <a:buFont typeface="Wingdings" pitchFamily="2" charset="2"/>
              <a:buChar char="q"/>
              <a:defRPr/>
            </a:pPr>
            <a:r>
              <a:rPr lang="en-US" sz="1800" b="1" dirty="0">
                <a:solidFill>
                  <a:srgbClr val="666666"/>
                </a:solidFill>
              </a:rPr>
              <a:t>The North Atlantic Ocean is in a state of reduced overturning since 2008</a:t>
            </a:r>
          </a:p>
          <a:p>
            <a:pPr marL="752475" lvl="2" indent="-285750">
              <a:spcBef>
                <a:spcPts val="1000"/>
              </a:spcBef>
              <a:buClr>
                <a:srgbClr val="575757"/>
              </a:buClr>
              <a:buSzPct val="95000"/>
              <a:buFont typeface="Courier New" panose="02070309020205020404" pitchFamily="49" charset="0"/>
              <a:buChar char="o"/>
              <a:defRPr/>
            </a:pPr>
            <a:r>
              <a:rPr lang="en-US" sz="1600" dirty="0">
                <a:solidFill>
                  <a:srgbClr val="666666"/>
                </a:solidFill>
              </a:rPr>
              <a:t>Between 2004-2008 and 2008-2012, the AMOC reduced by 2.9 </a:t>
            </a:r>
            <a:r>
              <a:rPr lang="en-US" sz="1600" dirty="0" err="1">
                <a:solidFill>
                  <a:srgbClr val="666666"/>
                </a:solidFill>
              </a:rPr>
              <a:t>Sv</a:t>
            </a:r>
            <a:r>
              <a:rPr lang="en-US" sz="1600" dirty="0">
                <a:solidFill>
                  <a:srgbClr val="666666"/>
                </a:solidFill>
              </a:rPr>
              <a:t> (significant at the 95% level)</a:t>
            </a:r>
          </a:p>
          <a:p>
            <a:pPr marL="752475" lvl="2" indent="-285750">
              <a:spcBef>
                <a:spcPts val="1000"/>
              </a:spcBef>
              <a:buClr>
                <a:srgbClr val="575757"/>
              </a:buClr>
              <a:buSzPct val="95000"/>
              <a:buFont typeface="Courier New" panose="02070309020205020404" pitchFamily="49" charset="0"/>
              <a:buChar char="o"/>
              <a:defRPr/>
            </a:pPr>
            <a:r>
              <a:rPr lang="en-US" sz="1600" dirty="0">
                <a:solidFill>
                  <a:srgbClr val="666666"/>
                </a:solidFill>
              </a:rPr>
              <a:t>Consistent with the concurrent change in other key climate parameters, such as heat content, SSH, SST, and air-sea latent heat flux</a:t>
            </a:r>
          </a:p>
          <a:p>
            <a:pPr marL="752475" lvl="2" indent="-285750">
              <a:spcBef>
                <a:spcPts val="1600"/>
              </a:spcBef>
              <a:buClr>
                <a:srgbClr val="575757"/>
              </a:buClr>
              <a:buSzPct val="95000"/>
              <a:buFont typeface="Wingdings" pitchFamily="2" charset="2"/>
              <a:buChar char="q"/>
              <a:defRPr/>
            </a:pPr>
            <a:endParaRPr lang="en-US" sz="1600" dirty="0">
              <a:solidFill>
                <a:srgbClr val="666666"/>
              </a:solidFill>
            </a:endParaRPr>
          </a:p>
          <a:p>
            <a:pPr lvl="1">
              <a:spcBef>
                <a:spcPts val="1600"/>
              </a:spcBef>
              <a:buClr>
                <a:srgbClr val="575757"/>
              </a:buClr>
              <a:buSzPct val="95000"/>
              <a:defRPr/>
            </a:pPr>
            <a:endParaRPr lang="en-US" sz="1600" dirty="0">
              <a:solidFill>
                <a:srgbClr val="666666"/>
              </a:solidFill>
            </a:endParaRPr>
          </a:p>
        </p:txBody>
      </p:sp>
      <p:grpSp>
        <p:nvGrpSpPr>
          <p:cNvPr id="20" name="Group 19">
            <a:extLst>
              <a:ext uri="{FF2B5EF4-FFF2-40B4-BE49-F238E27FC236}">
                <a16:creationId xmlns:a16="http://schemas.microsoft.com/office/drawing/2014/main" id="{AF4E8863-80EE-834A-92F0-05B292D60E7F}"/>
              </a:ext>
            </a:extLst>
          </p:cNvPr>
          <p:cNvGrpSpPr/>
          <p:nvPr/>
        </p:nvGrpSpPr>
        <p:grpSpPr>
          <a:xfrm>
            <a:off x="6705600" y="1981200"/>
            <a:ext cx="4724400" cy="457200"/>
            <a:chOff x="6705600" y="2057400"/>
            <a:chExt cx="4724400" cy="457200"/>
          </a:xfrm>
        </p:grpSpPr>
        <p:cxnSp>
          <p:nvCxnSpPr>
            <p:cNvPr id="4" name="Straight Connector 3">
              <a:extLst>
                <a:ext uri="{FF2B5EF4-FFF2-40B4-BE49-F238E27FC236}">
                  <a16:creationId xmlns:a16="http://schemas.microsoft.com/office/drawing/2014/main" id="{21D59AD3-930F-1045-BD64-9480FD1C5B54}"/>
                </a:ext>
              </a:extLst>
            </p:cNvPr>
            <p:cNvCxnSpPr/>
            <p:nvPr/>
          </p:nvCxnSpPr>
          <p:spPr>
            <a:xfrm>
              <a:off x="6705600" y="2423160"/>
              <a:ext cx="1447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1628FC-993A-0B4A-AA82-4CF6DD77FFCE}"/>
                </a:ext>
              </a:extLst>
            </p:cNvPr>
            <p:cNvCxnSpPr>
              <a:cxnSpLocks/>
            </p:cNvCxnSpPr>
            <p:nvPr/>
          </p:nvCxnSpPr>
          <p:spPr>
            <a:xfrm>
              <a:off x="8153400" y="2514600"/>
              <a:ext cx="144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B16848-7CDA-9642-996A-4575C8A62792}"/>
                </a:ext>
              </a:extLst>
            </p:cNvPr>
            <p:cNvCxnSpPr>
              <a:cxnSpLocks/>
            </p:cNvCxnSpPr>
            <p:nvPr/>
          </p:nvCxnSpPr>
          <p:spPr>
            <a:xfrm>
              <a:off x="9601200" y="246888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E353EB-4F8E-FE41-945D-8D8085B039F9}"/>
                </a:ext>
              </a:extLst>
            </p:cNvPr>
            <p:cNvSpPr txBox="1"/>
            <p:nvPr/>
          </p:nvSpPr>
          <p:spPr>
            <a:xfrm>
              <a:off x="7028588" y="2057400"/>
              <a:ext cx="801823" cy="307777"/>
            </a:xfrm>
            <a:prstGeom prst="rect">
              <a:avLst/>
            </a:prstGeom>
            <a:solidFill>
              <a:schemeClr val="bg1">
                <a:alpha val="69000"/>
              </a:schemeClr>
            </a:solidFill>
          </p:spPr>
          <p:txBody>
            <a:bodyPr wrap="none" rtlCol="0">
              <a:spAutoFit/>
            </a:bodyPr>
            <a:lstStyle/>
            <a:p>
              <a:r>
                <a:rPr lang="en-US" sz="1400" b="1" dirty="0">
                  <a:solidFill>
                    <a:srgbClr val="C00000"/>
                  </a:solidFill>
                </a:rPr>
                <a:t>18.8 </a:t>
              </a:r>
              <a:r>
                <a:rPr lang="en-US" sz="1400" b="1" dirty="0" err="1">
                  <a:solidFill>
                    <a:srgbClr val="C00000"/>
                  </a:solidFill>
                </a:rPr>
                <a:t>Sv</a:t>
              </a:r>
              <a:endParaRPr lang="en-US" sz="1400" b="1" dirty="0">
                <a:solidFill>
                  <a:srgbClr val="C00000"/>
                </a:solidFill>
              </a:endParaRPr>
            </a:p>
          </p:txBody>
        </p:sp>
        <p:sp>
          <p:nvSpPr>
            <p:cNvPr id="18" name="TextBox 17">
              <a:extLst>
                <a:ext uri="{FF2B5EF4-FFF2-40B4-BE49-F238E27FC236}">
                  <a16:creationId xmlns:a16="http://schemas.microsoft.com/office/drawing/2014/main" id="{1727F1D6-3B10-C449-BDEF-7F997FE9D89D}"/>
                </a:ext>
              </a:extLst>
            </p:cNvPr>
            <p:cNvSpPr txBox="1"/>
            <p:nvPr/>
          </p:nvSpPr>
          <p:spPr>
            <a:xfrm>
              <a:off x="8472672" y="2161103"/>
              <a:ext cx="801823" cy="307777"/>
            </a:xfrm>
            <a:prstGeom prst="rect">
              <a:avLst/>
            </a:prstGeom>
            <a:solidFill>
              <a:schemeClr val="bg1">
                <a:alpha val="69000"/>
              </a:schemeClr>
            </a:solidFill>
          </p:spPr>
          <p:txBody>
            <a:bodyPr wrap="none" rtlCol="0">
              <a:spAutoFit/>
            </a:bodyPr>
            <a:lstStyle/>
            <a:p>
              <a:r>
                <a:rPr lang="en-US" sz="1400" b="1" dirty="0">
                  <a:solidFill>
                    <a:srgbClr val="FF0000"/>
                  </a:solidFill>
                </a:rPr>
                <a:t>15.9 </a:t>
              </a:r>
              <a:r>
                <a:rPr lang="en-US" sz="1400" b="1" dirty="0" err="1">
                  <a:solidFill>
                    <a:srgbClr val="FF0000"/>
                  </a:solidFill>
                </a:rPr>
                <a:t>Sv</a:t>
              </a:r>
              <a:endParaRPr lang="en-US" sz="1400" b="1" dirty="0">
                <a:solidFill>
                  <a:srgbClr val="FF0000"/>
                </a:solidFill>
              </a:endParaRPr>
            </a:p>
          </p:txBody>
        </p:sp>
        <p:sp>
          <p:nvSpPr>
            <p:cNvPr id="19" name="TextBox 18">
              <a:extLst>
                <a:ext uri="{FF2B5EF4-FFF2-40B4-BE49-F238E27FC236}">
                  <a16:creationId xmlns:a16="http://schemas.microsoft.com/office/drawing/2014/main" id="{AD182211-3422-9047-8E2F-618F0E54D5E8}"/>
                </a:ext>
              </a:extLst>
            </p:cNvPr>
            <p:cNvSpPr txBox="1"/>
            <p:nvPr/>
          </p:nvSpPr>
          <p:spPr>
            <a:xfrm>
              <a:off x="10054216" y="2116544"/>
              <a:ext cx="801823" cy="307777"/>
            </a:xfrm>
            <a:prstGeom prst="rect">
              <a:avLst/>
            </a:prstGeom>
            <a:solidFill>
              <a:schemeClr val="bg1">
                <a:alpha val="69000"/>
              </a:schemeClr>
            </a:solidFill>
          </p:spPr>
          <p:txBody>
            <a:bodyPr wrap="none" rtlCol="0">
              <a:spAutoFit/>
            </a:bodyPr>
            <a:lstStyle/>
            <a:p>
              <a:r>
                <a:rPr lang="en-US" sz="1400" b="1" dirty="0">
                  <a:solidFill>
                    <a:srgbClr val="FF0000"/>
                  </a:solidFill>
                </a:rPr>
                <a:t>16.3 </a:t>
              </a:r>
              <a:r>
                <a:rPr lang="en-US" sz="1400" b="1" dirty="0" err="1">
                  <a:solidFill>
                    <a:srgbClr val="FF0000"/>
                  </a:solidFill>
                </a:rPr>
                <a:t>Sv</a:t>
              </a:r>
              <a:endParaRPr lang="en-US" sz="1400" b="1" dirty="0">
                <a:solidFill>
                  <a:srgbClr val="FF0000"/>
                </a:solidFill>
              </a:endParaRPr>
            </a:p>
          </p:txBody>
        </p:sp>
      </p:grpSp>
      <p:sp>
        <p:nvSpPr>
          <p:cNvPr id="22" name="TextBox 21">
            <a:extLst>
              <a:ext uri="{FF2B5EF4-FFF2-40B4-BE49-F238E27FC236}">
                <a16:creationId xmlns:a16="http://schemas.microsoft.com/office/drawing/2014/main" id="{13A0D742-66E4-F44F-912E-C879095C146B}"/>
              </a:ext>
            </a:extLst>
          </p:cNvPr>
          <p:cNvSpPr txBox="1"/>
          <p:nvPr/>
        </p:nvSpPr>
        <p:spPr>
          <a:xfrm>
            <a:off x="6994262" y="6135051"/>
            <a:ext cx="4980851" cy="276999"/>
          </a:xfrm>
          <a:prstGeom prst="rect">
            <a:avLst/>
          </a:prstGeom>
          <a:noFill/>
        </p:spPr>
        <p:txBody>
          <a:bodyPr wrap="none" rtlCol="0">
            <a:spAutoFit/>
          </a:bodyPr>
          <a:lstStyle/>
          <a:p>
            <a:r>
              <a:rPr lang="en-US" sz="1200" i="1" dirty="0" err="1">
                <a:solidFill>
                  <a:srgbClr val="575757"/>
                </a:solidFill>
              </a:rPr>
              <a:t>Frajka</a:t>
            </a:r>
            <a:r>
              <a:rPr lang="en-US" sz="1200" i="1" dirty="0">
                <a:solidFill>
                  <a:srgbClr val="575757"/>
                </a:solidFill>
              </a:rPr>
              <a:t>-Williams et al. (2019), </a:t>
            </a:r>
            <a:r>
              <a:rPr lang="en-US" sz="1200" i="1" dirty="0" err="1">
                <a:solidFill>
                  <a:srgbClr val="575757"/>
                </a:solidFill>
              </a:rPr>
              <a:t>Meinen</a:t>
            </a:r>
            <a:r>
              <a:rPr lang="en-US" sz="1200" i="1" dirty="0">
                <a:solidFill>
                  <a:srgbClr val="575757"/>
                </a:solidFill>
              </a:rPr>
              <a:t> et al. (2018), </a:t>
            </a:r>
            <a:r>
              <a:rPr lang="en-US" sz="1200" i="1" dirty="0" err="1">
                <a:solidFill>
                  <a:srgbClr val="575757"/>
                </a:solidFill>
              </a:rPr>
              <a:t>Smeed</a:t>
            </a:r>
            <a:r>
              <a:rPr lang="en-US" sz="1200" i="1" dirty="0">
                <a:solidFill>
                  <a:srgbClr val="575757"/>
                </a:solidFill>
              </a:rPr>
              <a:t> et al. (2018)</a:t>
            </a:r>
          </a:p>
        </p:txBody>
      </p:sp>
      <p:sp>
        <p:nvSpPr>
          <p:cNvPr id="23" name="TextBox 22">
            <a:extLst>
              <a:ext uri="{FF2B5EF4-FFF2-40B4-BE49-F238E27FC236}">
                <a16:creationId xmlns:a16="http://schemas.microsoft.com/office/drawing/2014/main" id="{072C58DD-D5A8-034F-975A-E8E14B95D1E4}"/>
              </a:ext>
            </a:extLst>
          </p:cNvPr>
          <p:cNvSpPr txBox="1"/>
          <p:nvPr/>
        </p:nvSpPr>
        <p:spPr>
          <a:xfrm>
            <a:off x="110874" y="914400"/>
            <a:ext cx="5604126" cy="523220"/>
          </a:xfrm>
          <a:prstGeom prst="rect">
            <a:avLst/>
          </a:prstGeom>
          <a:noFill/>
        </p:spPr>
        <p:txBody>
          <a:bodyPr wrap="square" rtlCol="0">
            <a:spAutoFit/>
          </a:bodyPr>
          <a:lstStyle/>
          <a:p>
            <a:r>
              <a:rPr lang="en-US" sz="2800" dirty="0">
                <a:solidFill>
                  <a:srgbClr val="666666"/>
                </a:solidFill>
              </a:rPr>
              <a:t>Main discoveries &amp; implications</a:t>
            </a:r>
          </a:p>
        </p:txBody>
      </p:sp>
    </p:spTree>
    <p:extLst>
      <p:ext uri="{BB962C8B-B14F-4D97-AF65-F5344CB8AC3E}">
        <p14:creationId xmlns:p14="http://schemas.microsoft.com/office/powerpoint/2010/main" val="65469038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A98D3-CC2F-ED43-96B8-6AFC9762773F}"/>
              </a:ext>
            </a:extLst>
          </p:cNvPr>
          <p:cNvSpPr>
            <a:spLocks noGrp="1"/>
          </p:cNvSpPr>
          <p:nvPr>
            <p:ph type="sldNum" sz="quarter" idx="12"/>
          </p:nvPr>
        </p:nvSpPr>
        <p:spPr/>
        <p:txBody>
          <a:bodyPr/>
          <a:lstStyle/>
          <a:p>
            <a:fld id="{1CA897ED-F933-F140-B965-41326E641414}" type="slidenum">
              <a:rPr lang="en-US" smtClean="0"/>
              <a:t>7</a:t>
            </a:fld>
            <a:endParaRPr lang="en-US"/>
          </a:p>
        </p:txBody>
      </p:sp>
      <p:pic>
        <p:nvPicPr>
          <p:cNvPr id="199" name="Picture 198">
            <a:extLst>
              <a:ext uri="{FF2B5EF4-FFF2-40B4-BE49-F238E27FC236}">
                <a16:creationId xmlns:a16="http://schemas.microsoft.com/office/drawing/2014/main" id="{C668C589-7911-4E41-81C0-AF70377F7C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0097">
            <a:off x="4336674" y="554887"/>
            <a:ext cx="7981140" cy="2447769"/>
          </a:xfrm>
          <a:prstGeom prst="rect">
            <a:avLst/>
          </a:prstGeom>
          <a:scene3d>
            <a:camera prst="isometricOffAxis1Right"/>
            <a:lightRig rig="threePt" dir="t"/>
          </a:scene3d>
        </p:spPr>
      </p:pic>
      <p:sp>
        <p:nvSpPr>
          <p:cNvPr id="200" name="TextBox 199">
            <a:extLst>
              <a:ext uri="{FF2B5EF4-FFF2-40B4-BE49-F238E27FC236}">
                <a16:creationId xmlns:a16="http://schemas.microsoft.com/office/drawing/2014/main" id="{024C169D-5A0F-6442-AB88-8D1169ADE66D}"/>
              </a:ext>
            </a:extLst>
          </p:cNvPr>
          <p:cNvSpPr txBox="1"/>
          <p:nvPr/>
        </p:nvSpPr>
        <p:spPr>
          <a:xfrm>
            <a:off x="3981908" y="1034326"/>
            <a:ext cx="1071521" cy="461665"/>
          </a:xfrm>
          <a:prstGeom prst="rect">
            <a:avLst/>
          </a:prstGeom>
          <a:noFill/>
        </p:spPr>
        <p:txBody>
          <a:bodyPr wrap="square" rtlCol="0">
            <a:spAutoFit/>
          </a:bodyPr>
          <a:lstStyle/>
          <a:p>
            <a:pPr algn="r"/>
            <a:r>
              <a:rPr lang="en-US" sz="2400" b="1" dirty="0">
                <a:solidFill>
                  <a:srgbClr val="FF0000"/>
                </a:solidFill>
              </a:rPr>
              <a:t>NAO+</a:t>
            </a:r>
          </a:p>
        </p:txBody>
      </p:sp>
      <p:pic>
        <p:nvPicPr>
          <p:cNvPr id="201" name="Picture 200">
            <a:extLst>
              <a:ext uri="{FF2B5EF4-FFF2-40B4-BE49-F238E27FC236}">
                <a16:creationId xmlns:a16="http://schemas.microsoft.com/office/drawing/2014/main" id="{F4B3EF7D-AB42-8943-AA7F-9A5B83A3B4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0097">
            <a:off x="4318568" y="3577364"/>
            <a:ext cx="7981140" cy="2447769"/>
          </a:xfrm>
          <a:prstGeom prst="rect">
            <a:avLst/>
          </a:prstGeom>
          <a:scene3d>
            <a:camera prst="isometricOffAxis1Right"/>
            <a:lightRig rig="threePt" dir="t"/>
          </a:scene3d>
        </p:spPr>
      </p:pic>
      <p:sp>
        <p:nvSpPr>
          <p:cNvPr id="202" name="TextBox 201">
            <a:extLst>
              <a:ext uri="{FF2B5EF4-FFF2-40B4-BE49-F238E27FC236}">
                <a16:creationId xmlns:a16="http://schemas.microsoft.com/office/drawing/2014/main" id="{CCB27D0A-FBE6-5F4A-BC01-7E760860BB45}"/>
              </a:ext>
            </a:extLst>
          </p:cNvPr>
          <p:cNvSpPr txBox="1"/>
          <p:nvPr/>
        </p:nvSpPr>
        <p:spPr>
          <a:xfrm>
            <a:off x="3940190" y="3999674"/>
            <a:ext cx="1077245" cy="461665"/>
          </a:xfrm>
          <a:prstGeom prst="rect">
            <a:avLst/>
          </a:prstGeom>
          <a:noFill/>
        </p:spPr>
        <p:txBody>
          <a:bodyPr wrap="square" rtlCol="0">
            <a:spAutoFit/>
          </a:bodyPr>
          <a:lstStyle/>
          <a:p>
            <a:pPr algn="r"/>
            <a:r>
              <a:rPr lang="en-US" sz="2400" b="1" dirty="0">
                <a:solidFill>
                  <a:srgbClr val="322CC4"/>
                </a:solidFill>
              </a:rPr>
              <a:t>NAO</a:t>
            </a:r>
            <a:r>
              <a:rPr lang="en-US" sz="2400" b="1" dirty="0">
                <a:solidFill>
                  <a:srgbClr val="322CC4"/>
                </a:solidFill>
                <a:sym typeface="Symbol" charset="2"/>
              </a:rPr>
              <a:t></a:t>
            </a:r>
            <a:endParaRPr lang="en-US" sz="2400" b="1" dirty="0">
              <a:solidFill>
                <a:srgbClr val="322CC4"/>
              </a:solidFill>
            </a:endParaRPr>
          </a:p>
        </p:txBody>
      </p:sp>
      <p:sp>
        <p:nvSpPr>
          <p:cNvPr id="204" name="Down Arrow 203">
            <a:extLst>
              <a:ext uri="{FF2B5EF4-FFF2-40B4-BE49-F238E27FC236}">
                <a16:creationId xmlns:a16="http://schemas.microsoft.com/office/drawing/2014/main" id="{0FA10DB0-3BEF-FF4E-BFAE-172062329B3E}"/>
              </a:ext>
            </a:extLst>
          </p:cNvPr>
          <p:cNvSpPr/>
          <p:nvPr/>
        </p:nvSpPr>
        <p:spPr>
          <a:xfrm rot="10800000">
            <a:off x="10364031" y="4849754"/>
            <a:ext cx="303641" cy="2002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Notched Right Arrow 205">
            <a:extLst>
              <a:ext uri="{FF2B5EF4-FFF2-40B4-BE49-F238E27FC236}">
                <a16:creationId xmlns:a16="http://schemas.microsoft.com/office/drawing/2014/main" id="{9BD4DD86-4A1B-9B45-9656-8394C5AF879F}"/>
              </a:ext>
            </a:extLst>
          </p:cNvPr>
          <p:cNvSpPr/>
          <p:nvPr/>
        </p:nvSpPr>
        <p:spPr>
          <a:xfrm rot="20810383">
            <a:off x="9183003" y="5034575"/>
            <a:ext cx="184604" cy="109343"/>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Freeform 206">
            <a:extLst>
              <a:ext uri="{FF2B5EF4-FFF2-40B4-BE49-F238E27FC236}">
                <a16:creationId xmlns:a16="http://schemas.microsoft.com/office/drawing/2014/main" id="{3F5A31C9-6256-DB44-A88C-C21FA5213F29}"/>
              </a:ext>
            </a:extLst>
          </p:cNvPr>
          <p:cNvSpPr/>
          <p:nvPr/>
        </p:nvSpPr>
        <p:spPr>
          <a:xfrm>
            <a:off x="9060078" y="5129805"/>
            <a:ext cx="463881" cy="107342"/>
          </a:xfrm>
          <a:custGeom>
            <a:avLst/>
            <a:gdLst>
              <a:gd name="connsiteX0" fmla="*/ 584616 w 584616"/>
              <a:gd name="connsiteY0" fmla="*/ 0 h 134911"/>
              <a:gd name="connsiteX1" fmla="*/ 434715 w 584616"/>
              <a:gd name="connsiteY1" fmla="*/ 74950 h 134911"/>
              <a:gd name="connsiteX2" fmla="*/ 269823 w 584616"/>
              <a:gd name="connsiteY2" fmla="*/ 74950 h 134911"/>
              <a:gd name="connsiteX3" fmla="*/ 0 w 584616"/>
              <a:gd name="connsiteY3" fmla="*/ 134911 h 134911"/>
            </a:gdLst>
            <a:ahLst/>
            <a:cxnLst>
              <a:cxn ang="0">
                <a:pos x="connsiteX0" y="connsiteY0"/>
              </a:cxn>
              <a:cxn ang="0">
                <a:pos x="connsiteX1" y="connsiteY1"/>
              </a:cxn>
              <a:cxn ang="0">
                <a:pos x="connsiteX2" y="connsiteY2"/>
              </a:cxn>
              <a:cxn ang="0">
                <a:pos x="connsiteX3" y="connsiteY3"/>
              </a:cxn>
            </a:cxnLst>
            <a:rect l="l" t="t" r="r" b="b"/>
            <a:pathLst>
              <a:path w="584616" h="134911">
                <a:moveTo>
                  <a:pt x="584616" y="0"/>
                </a:moveTo>
                <a:cubicBezTo>
                  <a:pt x="535898" y="31229"/>
                  <a:pt x="487180" y="62458"/>
                  <a:pt x="434715" y="74950"/>
                </a:cubicBezTo>
                <a:cubicBezTo>
                  <a:pt x="382249" y="87442"/>
                  <a:pt x="342275" y="64957"/>
                  <a:pt x="269823" y="74950"/>
                </a:cubicBezTo>
                <a:cubicBezTo>
                  <a:pt x="197371" y="84943"/>
                  <a:pt x="0" y="134911"/>
                  <a:pt x="0" y="134911"/>
                </a:cubicBezTo>
              </a:path>
            </a:pathLst>
          </a:custGeom>
          <a:noFill/>
          <a:ln w="1905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BBEAADBF-9A63-1A48-9E0C-FF7B19F160E9}"/>
              </a:ext>
            </a:extLst>
          </p:cNvPr>
          <p:cNvSpPr txBox="1"/>
          <p:nvPr/>
        </p:nvSpPr>
        <p:spPr>
          <a:xfrm>
            <a:off x="9198537" y="5164782"/>
            <a:ext cx="416183" cy="195906"/>
          </a:xfrm>
          <a:prstGeom prst="rect">
            <a:avLst/>
          </a:prstGeom>
          <a:noFill/>
        </p:spPr>
        <p:txBody>
          <a:bodyPr wrap="none" rtlCol="0">
            <a:spAutoFit/>
          </a:bodyPr>
          <a:lstStyle/>
          <a:p>
            <a:r>
              <a:rPr lang="en-US" sz="1000" b="1">
                <a:solidFill>
                  <a:srgbClr val="FF0000"/>
                </a:solidFill>
              </a:rPr>
              <a:t>Inflow</a:t>
            </a:r>
          </a:p>
        </p:txBody>
      </p:sp>
      <p:sp>
        <p:nvSpPr>
          <p:cNvPr id="209" name="TextBox 208">
            <a:extLst>
              <a:ext uri="{FF2B5EF4-FFF2-40B4-BE49-F238E27FC236}">
                <a16:creationId xmlns:a16="http://schemas.microsoft.com/office/drawing/2014/main" id="{3C9C239F-E654-924C-A5DA-17B6BA47FF15}"/>
              </a:ext>
            </a:extLst>
          </p:cNvPr>
          <p:cNvSpPr txBox="1"/>
          <p:nvPr/>
        </p:nvSpPr>
        <p:spPr>
          <a:xfrm>
            <a:off x="9104939" y="4829877"/>
            <a:ext cx="788864" cy="195906"/>
          </a:xfrm>
          <a:prstGeom prst="rect">
            <a:avLst/>
          </a:prstGeom>
          <a:noFill/>
        </p:spPr>
        <p:txBody>
          <a:bodyPr wrap="none" rtlCol="0">
            <a:spAutoFit/>
          </a:bodyPr>
          <a:lstStyle/>
          <a:p>
            <a:r>
              <a:rPr lang="en-US" sz="1000" b="1">
                <a:solidFill>
                  <a:srgbClr val="322CC4"/>
                </a:solidFill>
              </a:rPr>
              <a:t>Eastward Wind</a:t>
            </a:r>
          </a:p>
        </p:txBody>
      </p:sp>
      <p:grpSp>
        <p:nvGrpSpPr>
          <p:cNvPr id="210" name="Group 209">
            <a:extLst>
              <a:ext uri="{FF2B5EF4-FFF2-40B4-BE49-F238E27FC236}">
                <a16:creationId xmlns:a16="http://schemas.microsoft.com/office/drawing/2014/main" id="{1114451F-E4B7-D143-A43E-9BA263068421}"/>
              </a:ext>
            </a:extLst>
          </p:cNvPr>
          <p:cNvGrpSpPr/>
          <p:nvPr/>
        </p:nvGrpSpPr>
        <p:grpSpPr>
          <a:xfrm>
            <a:off x="5012045" y="1221355"/>
            <a:ext cx="772391" cy="748540"/>
            <a:chOff x="908963" y="1140624"/>
            <a:chExt cx="772391" cy="748540"/>
          </a:xfrm>
        </p:grpSpPr>
        <p:sp>
          <p:nvSpPr>
            <p:cNvPr id="211" name="Freeform 210">
              <a:extLst>
                <a:ext uri="{FF2B5EF4-FFF2-40B4-BE49-F238E27FC236}">
                  <a16:creationId xmlns:a16="http://schemas.microsoft.com/office/drawing/2014/main" id="{9FBCF16C-26D4-9F46-A553-40583EEEA6BA}"/>
                </a:ext>
              </a:extLst>
            </p:cNvPr>
            <p:cNvSpPr/>
            <p:nvPr/>
          </p:nvSpPr>
          <p:spPr>
            <a:xfrm>
              <a:off x="973850" y="1649120"/>
              <a:ext cx="683251" cy="240044"/>
            </a:xfrm>
            <a:custGeom>
              <a:avLst/>
              <a:gdLst>
                <a:gd name="connsiteX0" fmla="*/ 861082 w 861082"/>
                <a:gd name="connsiteY0" fmla="*/ 7620 h 301695"/>
                <a:gd name="connsiteX1" fmla="*/ 701062 w 861082"/>
                <a:gd name="connsiteY1" fmla="*/ 15240 h 301695"/>
                <a:gd name="connsiteX2" fmla="*/ 594382 w 861082"/>
                <a:gd name="connsiteY2" fmla="*/ 7620 h 301695"/>
                <a:gd name="connsiteX3" fmla="*/ 502942 w 861082"/>
                <a:gd name="connsiteY3" fmla="*/ 22860 h 301695"/>
                <a:gd name="connsiteX4" fmla="*/ 381022 w 861082"/>
                <a:gd name="connsiteY4" fmla="*/ 22860 h 301695"/>
                <a:gd name="connsiteX5" fmla="*/ 274342 w 861082"/>
                <a:gd name="connsiteY5" fmla="*/ 83820 h 301695"/>
                <a:gd name="connsiteX6" fmla="*/ 236242 w 861082"/>
                <a:gd name="connsiteY6" fmla="*/ 182880 h 301695"/>
                <a:gd name="connsiteX7" fmla="*/ 152422 w 861082"/>
                <a:gd name="connsiteY7" fmla="*/ 236220 h 301695"/>
                <a:gd name="connsiteX8" fmla="*/ 99082 w 861082"/>
                <a:gd name="connsiteY8" fmla="*/ 297180 h 301695"/>
                <a:gd name="connsiteX9" fmla="*/ 15262 w 861082"/>
                <a:gd name="connsiteY9" fmla="*/ 297180 h 301695"/>
                <a:gd name="connsiteX10" fmla="*/ 22 w 861082"/>
                <a:gd name="connsiteY10" fmla="*/ 289560 h 301695"/>
                <a:gd name="connsiteX11" fmla="*/ 15262 w 861082"/>
                <a:gd name="connsiteY11" fmla="*/ 228600 h 301695"/>
                <a:gd name="connsiteX12" fmla="*/ 53362 w 861082"/>
                <a:gd name="connsiteY12" fmla="*/ 160020 h 301695"/>
                <a:gd name="connsiteX13" fmla="*/ 121942 w 861082"/>
                <a:gd name="connsiteY13" fmla="*/ 114300 h 301695"/>
                <a:gd name="connsiteX14" fmla="*/ 144802 w 861082"/>
                <a:gd name="connsiteY14" fmla="*/ 38100 h 301695"/>
                <a:gd name="connsiteX15" fmla="*/ 137182 w 861082"/>
                <a:gd name="connsiteY15" fmla="*/ 7620 h 301695"/>
                <a:gd name="connsiteX16" fmla="*/ 91462 w 861082"/>
                <a:gd name="connsiteY16" fmla="*/ 0 h 301695"/>
                <a:gd name="connsiteX17" fmla="*/ 91462 w 861082"/>
                <a:gd name="connsiteY17" fmla="*/ 0 h 301695"/>
                <a:gd name="connsiteX18" fmla="*/ 91462 w 861082"/>
                <a:gd name="connsiteY18" fmla="*/ 0 h 30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082" h="301695">
                  <a:moveTo>
                    <a:pt x="861082" y="7620"/>
                  </a:moveTo>
                  <a:cubicBezTo>
                    <a:pt x="803297" y="11430"/>
                    <a:pt x="745512" y="15240"/>
                    <a:pt x="701062" y="15240"/>
                  </a:cubicBezTo>
                  <a:cubicBezTo>
                    <a:pt x="656612" y="15240"/>
                    <a:pt x="627402" y="6350"/>
                    <a:pt x="594382" y="7620"/>
                  </a:cubicBezTo>
                  <a:cubicBezTo>
                    <a:pt x="561362" y="8890"/>
                    <a:pt x="538502" y="20320"/>
                    <a:pt x="502942" y="22860"/>
                  </a:cubicBezTo>
                  <a:cubicBezTo>
                    <a:pt x="467382" y="25400"/>
                    <a:pt x="419122" y="12700"/>
                    <a:pt x="381022" y="22860"/>
                  </a:cubicBezTo>
                  <a:cubicBezTo>
                    <a:pt x="342922" y="33020"/>
                    <a:pt x="298472" y="57150"/>
                    <a:pt x="274342" y="83820"/>
                  </a:cubicBezTo>
                  <a:cubicBezTo>
                    <a:pt x="250212" y="110490"/>
                    <a:pt x="256562" y="157480"/>
                    <a:pt x="236242" y="182880"/>
                  </a:cubicBezTo>
                  <a:cubicBezTo>
                    <a:pt x="215922" y="208280"/>
                    <a:pt x="175282" y="217170"/>
                    <a:pt x="152422" y="236220"/>
                  </a:cubicBezTo>
                  <a:cubicBezTo>
                    <a:pt x="129562" y="255270"/>
                    <a:pt x="121942" y="287020"/>
                    <a:pt x="99082" y="297180"/>
                  </a:cubicBezTo>
                  <a:cubicBezTo>
                    <a:pt x="76222" y="307340"/>
                    <a:pt x="15262" y="297180"/>
                    <a:pt x="15262" y="297180"/>
                  </a:cubicBezTo>
                  <a:cubicBezTo>
                    <a:pt x="-1248" y="295910"/>
                    <a:pt x="22" y="300990"/>
                    <a:pt x="22" y="289560"/>
                  </a:cubicBezTo>
                  <a:cubicBezTo>
                    <a:pt x="22" y="278130"/>
                    <a:pt x="6372" y="250190"/>
                    <a:pt x="15262" y="228600"/>
                  </a:cubicBezTo>
                  <a:cubicBezTo>
                    <a:pt x="24152" y="207010"/>
                    <a:pt x="35582" y="179070"/>
                    <a:pt x="53362" y="160020"/>
                  </a:cubicBezTo>
                  <a:cubicBezTo>
                    <a:pt x="71142" y="140970"/>
                    <a:pt x="106702" y="134620"/>
                    <a:pt x="121942" y="114300"/>
                  </a:cubicBezTo>
                  <a:cubicBezTo>
                    <a:pt x="137182" y="93980"/>
                    <a:pt x="142262" y="55880"/>
                    <a:pt x="144802" y="38100"/>
                  </a:cubicBezTo>
                  <a:cubicBezTo>
                    <a:pt x="147342" y="20320"/>
                    <a:pt x="146072" y="13970"/>
                    <a:pt x="137182" y="7620"/>
                  </a:cubicBezTo>
                  <a:cubicBezTo>
                    <a:pt x="128292" y="1270"/>
                    <a:pt x="91462" y="0"/>
                    <a:pt x="91462" y="0"/>
                  </a:cubicBezTo>
                  <a:lnTo>
                    <a:pt x="91462" y="0"/>
                  </a:lnTo>
                  <a:lnTo>
                    <a:pt x="91462"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a:extLst>
                <a:ext uri="{FF2B5EF4-FFF2-40B4-BE49-F238E27FC236}">
                  <a16:creationId xmlns:a16="http://schemas.microsoft.com/office/drawing/2014/main" id="{B06367C2-6482-ED4A-90EE-0007CB1EF9DB}"/>
                </a:ext>
              </a:extLst>
            </p:cNvPr>
            <p:cNvGrpSpPr/>
            <p:nvPr/>
          </p:nvGrpSpPr>
          <p:grpSpPr>
            <a:xfrm>
              <a:off x="908963" y="1140624"/>
              <a:ext cx="772391" cy="614637"/>
              <a:chOff x="908963" y="1140624"/>
              <a:chExt cx="772391" cy="614637"/>
            </a:xfrm>
          </p:grpSpPr>
          <p:sp>
            <p:nvSpPr>
              <p:cNvPr id="213" name="Down Arrow 212">
                <a:extLst>
                  <a:ext uri="{FF2B5EF4-FFF2-40B4-BE49-F238E27FC236}">
                    <a16:creationId xmlns:a16="http://schemas.microsoft.com/office/drawing/2014/main" id="{22B5C8E3-0C40-9649-AFEA-05C969F55A24}"/>
                  </a:ext>
                </a:extLst>
              </p:cNvPr>
              <p:cNvSpPr/>
              <p:nvPr/>
            </p:nvSpPr>
            <p:spPr>
              <a:xfrm rot="10800000">
                <a:off x="1170557" y="1555041"/>
                <a:ext cx="303641" cy="2002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18B6177E-F444-A64E-84FA-8E203DA23FBB}"/>
                  </a:ext>
                </a:extLst>
              </p:cNvPr>
              <p:cNvSpPr txBox="1"/>
              <p:nvPr/>
            </p:nvSpPr>
            <p:spPr>
              <a:xfrm>
                <a:off x="908963" y="1140624"/>
                <a:ext cx="772391" cy="461665"/>
              </a:xfrm>
              <a:prstGeom prst="rect">
                <a:avLst/>
              </a:prstGeom>
              <a:noFill/>
            </p:spPr>
            <p:txBody>
              <a:bodyPr wrap="none" rtlCol="0">
                <a:spAutoFit/>
              </a:bodyPr>
              <a:lstStyle/>
              <a:p>
                <a:pPr algn="ctr"/>
                <a:r>
                  <a:rPr lang="en-US" sz="1200" b="1">
                    <a:solidFill>
                      <a:srgbClr val="FF0000"/>
                    </a:solidFill>
                  </a:rPr>
                  <a:t>Higher</a:t>
                </a:r>
              </a:p>
              <a:p>
                <a:pPr algn="ctr"/>
                <a:r>
                  <a:rPr lang="en-US" sz="1200" b="1">
                    <a:solidFill>
                      <a:srgbClr val="FF0000"/>
                    </a:solidFill>
                  </a:rPr>
                  <a:t>Sea Level</a:t>
                </a:r>
              </a:p>
            </p:txBody>
          </p:sp>
        </p:grpSp>
      </p:grpSp>
      <p:grpSp>
        <p:nvGrpSpPr>
          <p:cNvPr id="215" name="Group 214">
            <a:extLst>
              <a:ext uri="{FF2B5EF4-FFF2-40B4-BE49-F238E27FC236}">
                <a16:creationId xmlns:a16="http://schemas.microsoft.com/office/drawing/2014/main" id="{0139E9A2-BD8E-EE47-A388-222DFB223D24}"/>
              </a:ext>
            </a:extLst>
          </p:cNvPr>
          <p:cNvGrpSpPr/>
          <p:nvPr/>
        </p:nvGrpSpPr>
        <p:grpSpPr>
          <a:xfrm>
            <a:off x="5004735" y="4224068"/>
            <a:ext cx="772391" cy="755862"/>
            <a:chOff x="901653" y="4143337"/>
            <a:chExt cx="772391" cy="755862"/>
          </a:xfrm>
        </p:grpSpPr>
        <p:sp>
          <p:nvSpPr>
            <p:cNvPr id="216" name="Freeform 215">
              <a:extLst>
                <a:ext uri="{FF2B5EF4-FFF2-40B4-BE49-F238E27FC236}">
                  <a16:creationId xmlns:a16="http://schemas.microsoft.com/office/drawing/2014/main" id="{4ED0ADF3-6EC4-FE4D-B1F9-A3603F50DC6D}"/>
                </a:ext>
              </a:extLst>
            </p:cNvPr>
            <p:cNvSpPr/>
            <p:nvPr/>
          </p:nvSpPr>
          <p:spPr>
            <a:xfrm>
              <a:off x="963647" y="4659155"/>
              <a:ext cx="683251" cy="240044"/>
            </a:xfrm>
            <a:custGeom>
              <a:avLst/>
              <a:gdLst>
                <a:gd name="connsiteX0" fmla="*/ 861082 w 861082"/>
                <a:gd name="connsiteY0" fmla="*/ 7620 h 301695"/>
                <a:gd name="connsiteX1" fmla="*/ 701062 w 861082"/>
                <a:gd name="connsiteY1" fmla="*/ 15240 h 301695"/>
                <a:gd name="connsiteX2" fmla="*/ 594382 w 861082"/>
                <a:gd name="connsiteY2" fmla="*/ 7620 h 301695"/>
                <a:gd name="connsiteX3" fmla="*/ 502942 w 861082"/>
                <a:gd name="connsiteY3" fmla="*/ 22860 h 301695"/>
                <a:gd name="connsiteX4" fmla="*/ 381022 w 861082"/>
                <a:gd name="connsiteY4" fmla="*/ 22860 h 301695"/>
                <a:gd name="connsiteX5" fmla="*/ 274342 w 861082"/>
                <a:gd name="connsiteY5" fmla="*/ 83820 h 301695"/>
                <a:gd name="connsiteX6" fmla="*/ 236242 w 861082"/>
                <a:gd name="connsiteY6" fmla="*/ 182880 h 301695"/>
                <a:gd name="connsiteX7" fmla="*/ 152422 w 861082"/>
                <a:gd name="connsiteY7" fmla="*/ 236220 h 301695"/>
                <a:gd name="connsiteX8" fmla="*/ 99082 w 861082"/>
                <a:gd name="connsiteY8" fmla="*/ 297180 h 301695"/>
                <a:gd name="connsiteX9" fmla="*/ 15262 w 861082"/>
                <a:gd name="connsiteY9" fmla="*/ 297180 h 301695"/>
                <a:gd name="connsiteX10" fmla="*/ 22 w 861082"/>
                <a:gd name="connsiteY10" fmla="*/ 289560 h 301695"/>
                <a:gd name="connsiteX11" fmla="*/ 15262 w 861082"/>
                <a:gd name="connsiteY11" fmla="*/ 228600 h 301695"/>
                <a:gd name="connsiteX12" fmla="*/ 53362 w 861082"/>
                <a:gd name="connsiteY12" fmla="*/ 160020 h 301695"/>
                <a:gd name="connsiteX13" fmla="*/ 121942 w 861082"/>
                <a:gd name="connsiteY13" fmla="*/ 114300 h 301695"/>
                <a:gd name="connsiteX14" fmla="*/ 144802 w 861082"/>
                <a:gd name="connsiteY14" fmla="*/ 38100 h 301695"/>
                <a:gd name="connsiteX15" fmla="*/ 137182 w 861082"/>
                <a:gd name="connsiteY15" fmla="*/ 7620 h 301695"/>
                <a:gd name="connsiteX16" fmla="*/ 91462 w 861082"/>
                <a:gd name="connsiteY16" fmla="*/ 0 h 301695"/>
                <a:gd name="connsiteX17" fmla="*/ 91462 w 861082"/>
                <a:gd name="connsiteY17" fmla="*/ 0 h 301695"/>
                <a:gd name="connsiteX18" fmla="*/ 91462 w 861082"/>
                <a:gd name="connsiteY18" fmla="*/ 0 h 30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082" h="301695">
                  <a:moveTo>
                    <a:pt x="861082" y="7620"/>
                  </a:moveTo>
                  <a:cubicBezTo>
                    <a:pt x="803297" y="11430"/>
                    <a:pt x="745512" y="15240"/>
                    <a:pt x="701062" y="15240"/>
                  </a:cubicBezTo>
                  <a:cubicBezTo>
                    <a:pt x="656612" y="15240"/>
                    <a:pt x="627402" y="6350"/>
                    <a:pt x="594382" y="7620"/>
                  </a:cubicBezTo>
                  <a:cubicBezTo>
                    <a:pt x="561362" y="8890"/>
                    <a:pt x="538502" y="20320"/>
                    <a:pt x="502942" y="22860"/>
                  </a:cubicBezTo>
                  <a:cubicBezTo>
                    <a:pt x="467382" y="25400"/>
                    <a:pt x="419122" y="12700"/>
                    <a:pt x="381022" y="22860"/>
                  </a:cubicBezTo>
                  <a:cubicBezTo>
                    <a:pt x="342922" y="33020"/>
                    <a:pt x="298472" y="57150"/>
                    <a:pt x="274342" y="83820"/>
                  </a:cubicBezTo>
                  <a:cubicBezTo>
                    <a:pt x="250212" y="110490"/>
                    <a:pt x="256562" y="157480"/>
                    <a:pt x="236242" y="182880"/>
                  </a:cubicBezTo>
                  <a:cubicBezTo>
                    <a:pt x="215922" y="208280"/>
                    <a:pt x="175282" y="217170"/>
                    <a:pt x="152422" y="236220"/>
                  </a:cubicBezTo>
                  <a:cubicBezTo>
                    <a:pt x="129562" y="255270"/>
                    <a:pt x="121942" y="287020"/>
                    <a:pt x="99082" y="297180"/>
                  </a:cubicBezTo>
                  <a:cubicBezTo>
                    <a:pt x="76222" y="307340"/>
                    <a:pt x="15262" y="297180"/>
                    <a:pt x="15262" y="297180"/>
                  </a:cubicBezTo>
                  <a:cubicBezTo>
                    <a:pt x="-1248" y="295910"/>
                    <a:pt x="22" y="300990"/>
                    <a:pt x="22" y="289560"/>
                  </a:cubicBezTo>
                  <a:cubicBezTo>
                    <a:pt x="22" y="278130"/>
                    <a:pt x="6372" y="250190"/>
                    <a:pt x="15262" y="228600"/>
                  </a:cubicBezTo>
                  <a:cubicBezTo>
                    <a:pt x="24152" y="207010"/>
                    <a:pt x="35582" y="179070"/>
                    <a:pt x="53362" y="160020"/>
                  </a:cubicBezTo>
                  <a:cubicBezTo>
                    <a:pt x="71142" y="140970"/>
                    <a:pt x="106702" y="134620"/>
                    <a:pt x="121942" y="114300"/>
                  </a:cubicBezTo>
                  <a:cubicBezTo>
                    <a:pt x="137182" y="93980"/>
                    <a:pt x="142262" y="55880"/>
                    <a:pt x="144802" y="38100"/>
                  </a:cubicBezTo>
                  <a:cubicBezTo>
                    <a:pt x="147342" y="20320"/>
                    <a:pt x="146072" y="13970"/>
                    <a:pt x="137182" y="7620"/>
                  </a:cubicBezTo>
                  <a:cubicBezTo>
                    <a:pt x="128292" y="1270"/>
                    <a:pt x="91462" y="0"/>
                    <a:pt x="91462" y="0"/>
                  </a:cubicBezTo>
                  <a:lnTo>
                    <a:pt x="91462" y="0"/>
                  </a:lnTo>
                  <a:lnTo>
                    <a:pt x="91462" y="0"/>
                  </a:ln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own Arrow 216">
              <a:extLst>
                <a:ext uri="{FF2B5EF4-FFF2-40B4-BE49-F238E27FC236}">
                  <a16:creationId xmlns:a16="http://schemas.microsoft.com/office/drawing/2014/main" id="{F0D216FE-732F-234C-8925-C8059122849D}"/>
                </a:ext>
              </a:extLst>
            </p:cNvPr>
            <p:cNvSpPr/>
            <p:nvPr/>
          </p:nvSpPr>
          <p:spPr>
            <a:xfrm>
              <a:off x="1157171" y="4549454"/>
              <a:ext cx="303641" cy="20022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683A993F-0CEC-6B47-AD77-8BE37DF0BF74}"/>
                </a:ext>
              </a:extLst>
            </p:cNvPr>
            <p:cNvSpPr txBox="1"/>
            <p:nvPr/>
          </p:nvSpPr>
          <p:spPr>
            <a:xfrm>
              <a:off x="901653" y="4143337"/>
              <a:ext cx="772391" cy="461665"/>
            </a:xfrm>
            <a:prstGeom prst="rect">
              <a:avLst/>
            </a:prstGeom>
            <a:noFill/>
          </p:spPr>
          <p:txBody>
            <a:bodyPr wrap="none" rtlCol="0">
              <a:spAutoFit/>
            </a:bodyPr>
            <a:lstStyle/>
            <a:p>
              <a:pPr algn="ctr"/>
              <a:r>
                <a:rPr lang="en-US" sz="1200" b="1">
                  <a:solidFill>
                    <a:srgbClr val="322CC4"/>
                  </a:solidFill>
                </a:rPr>
                <a:t>Lower</a:t>
              </a:r>
            </a:p>
            <a:p>
              <a:pPr algn="ctr"/>
              <a:r>
                <a:rPr lang="en-US" sz="1200" b="1">
                  <a:solidFill>
                    <a:srgbClr val="322CC4"/>
                  </a:solidFill>
                </a:rPr>
                <a:t>Sea Level</a:t>
              </a:r>
            </a:p>
          </p:txBody>
        </p:sp>
      </p:grpSp>
      <p:grpSp>
        <p:nvGrpSpPr>
          <p:cNvPr id="219" name="Group 218">
            <a:extLst>
              <a:ext uri="{FF2B5EF4-FFF2-40B4-BE49-F238E27FC236}">
                <a16:creationId xmlns:a16="http://schemas.microsoft.com/office/drawing/2014/main" id="{4F63D8E3-E6C3-A54F-9F38-B2407051485B}"/>
              </a:ext>
            </a:extLst>
          </p:cNvPr>
          <p:cNvGrpSpPr/>
          <p:nvPr/>
        </p:nvGrpSpPr>
        <p:grpSpPr>
          <a:xfrm>
            <a:off x="4345426" y="1581460"/>
            <a:ext cx="7553629" cy="2008960"/>
            <a:chOff x="242344" y="1500729"/>
            <a:chExt cx="7553629" cy="2008960"/>
          </a:xfrm>
        </p:grpSpPr>
        <p:sp>
          <p:nvSpPr>
            <p:cNvPr id="220" name="Freeform 219">
              <a:extLst>
                <a:ext uri="{FF2B5EF4-FFF2-40B4-BE49-F238E27FC236}">
                  <a16:creationId xmlns:a16="http://schemas.microsoft.com/office/drawing/2014/main" id="{F1B686A4-494F-FF43-8E4F-19B8ABFF0EF7}"/>
                </a:ext>
              </a:extLst>
            </p:cNvPr>
            <p:cNvSpPr/>
            <p:nvPr/>
          </p:nvSpPr>
          <p:spPr>
            <a:xfrm>
              <a:off x="4619444" y="2051297"/>
              <a:ext cx="3176529" cy="1120520"/>
            </a:xfrm>
            <a:custGeom>
              <a:avLst/>
              <a:gdLst>
                <a:gd name="connsiteX0" fmla="*/ 11151 w 4014439"/>
                <a:gd name="connsiteY0" fmla="*/ 981307 h 1393902"/>
                <a:gd name="connsiteX1" fmla="*/ 0 w 4014439"/>
                <a:gd name="connsiteY1" fmla="*/ 1393902 h 1393902"/>
                <a:gd name="connsiteX2" fmla="*/ 546409 w 4014439"/>
                <a:gd name="connsiteY2" fmla="*/ 1360448 h 1393902"/>
                <a:gd name="connsiteX3" fmla="*/ 1115121 w 4014439"/>
                <a:gd name="connsiteY3" fmla="*/ 1293541 h 1393902"/>
                <a:gd name="connsiteX4" fmla="*/ 1661531 w 4014439"/>
                <a:gd name="connsiteY4" fmla="*/ 1204331 h 1393902"/>
                <a:gd name="connsiteX5" fmla="*/ 2230243 w 4014439"/>
                <a:gd name="connsiteY5" fmla="*/ 1070517 h 1393902"/>
                <a:gd name="connsiteX6" fmla="*/ 2776653 w 4014439"/>
                <a:gd name="connsiteY6" fmla="*/ 903248 h 1393902"/>
                <a:gd name="connsiteX7" fmla="*/ 3311912 w 4014439"/>
                <a:gd name="connsiteY7" fmla="*/ 724829 h 1393902"/>
                <a:gd name="connsiteX8" fmla="*/ 3668751 w 4014439"/>
                <a:gd name="connsiteY8" fmla="*/ 568712 h 1393902"/>
                <a:gd name="connsiteX9" fmla="*/ 4014439 w 4014439"/>
                <a:gd name="connsiteY9" fmla="*/ 412595 h 1393902"/>
                <a:gd name="connsiteX10" fmla="*/ 4003287 w 4014439"/>
                <a:gd name="connsiteY10" fmla="*/ 0 h 1393902"/>
                <a:gd name="connsiteX11" fmla="*/ 3668751 w 4014439"/>
                <a:gd name="connsiteY11" fmla="*/ 144965 h 1393902"/>
                <a:gd name="connsiteX12" fmla="*/ 3311912 w 4014439"/>
                <a:gd name="connsiteY12" fmla="*/ 289931 h 1393902"/>
                <a:gd name="connsiteX13" fmla="*/ 2776653 w 4014439"/>
                <a:gd name="connsiteY13" fmla="*/ 479502 h 1393902"/>
                <a:gd name="connsiteX14" fmla="*/ 2230243 w 4014439"/>
                <a:gd name="connsiteY14" fmla="*/ 646770 h 1393902"/>
                <a:gd name="connsiteX15" fmla="*/ 1661531 w 4014439"/>
                <a:gd name="connsiteY15" fmla="*/ 780585 h 1393902"/>
                <a:gd name="connsiteX16" fmla="*/ 1103970 w 4014439"/>
                <a:gd name="connsiteY16" fmla="*/ 869795 h 1393902"/>
                <a:gd name="connsiteX17" fmla="*/ 546409 w 4014439"/>
                <a:gd name="connsiteY17" fmla="*/ 947853 h 1393902"/>
                <a:gd name="connsiteX18" fmla="*/ 11151 w 4014439"/>
                <a:gd name="connsiteY18" fmla="*/ 981307 h 1393902"/>
                <a:gd name="connsiteX0" fmla="*/ 11151 w 4014439"/>
                <a:gd name="connsiteY0" fmla="*/ 981307 h 1427355"/>
                <a:gd name="connsiteX1" fmla="*/ 0 w 4014439"/>
                <a:gd name="connsiteY1" fmla="*/ 1427355 h 1427355"/>
                <a:gd name="connsiteX2" fmla="*/ 546409 w 4014439"/>
                <a:gd name="connsiteY2" fmla="*/ 1360448 h 1427355"/>
                <a:gd name="connsiteX3" fmla="*/ 1115121 w 4014439"/>
                <a:gd name="connsiteY3" fmla="*/ 1293541 h 1427355"/>
                <a:gd name="connsiteX4" fmla="*/ 1661531 w 4014439"/>
                <a:gd name="connsiteY4" fmla="*/ 1204331 h 1427355"/>
                <a:gd name="connsiteX5" fmla="*/ 2230243 w 4014439"/>
                <a:gd name="connsiteY5" fmla="*/ 1070517 h 1427355"/>
                <a:gd name="connsiteX6" fmla="*/ 2776653 w 4014439"/>
                <a:gd name="connsiteY6" fmla="*/ 903248 h 1427355"/>
                <a:gd name="connsiteX7" fmla="*/ 3311912 w 4014439"/>
                <a:gd name="connsiteY7" fmla="*/ 724829 h 1427355"/>
                <a:gd name="connsiteX8" fmla="*/ 3668751 w 4014439"/>
                <a:gd name="connsiteY8" fmla="*/ 568712 h 1427355"/>
                <a:gd name="connsiteX9" fmla="*/ 4014439 w 4014439"/>
                <a:gd name="connsiteY9" fmla="*/ 412595 h 1427355"/>
                <a:gd name="connsiteX10" fmla="*/ 4003287 w 4014439"/>
                <a:gd name="connsiteY10" fmla="*/ 0 h 1427355"/>
                <a:gd name="connsiteX11" fmla="*/ 3668751 w 4014439"/>
                <a:gd name="connsiteY11" fmla="*/ 144965 h 1427355"/>
                <a:gd name="connsiteX12" fmla="*/ 3311912 w 4014439"/>
                <a:gd name="connsiteY12" fmla="*/ 289931 h 1427355"/>
                <a:gd name="connsiteX13" fmla="*/ 2776653 w 4014439"/>
                <a:gd name="connsiteY13" fmla="*/ 479502 h 1427355"/>
                <a:gd name="connsiteX14" fmla="*/ 2230243 w 4014439"/>
                <a:gd name="connsiteY14" fmla="*/ 646770 h 1427355"/>
                <a:gd name="connsiteX15" fmla="*/ 1661531 w 4014439"/>
                <a:gd name="connsiteY15" fmla="*/ 780585 h 1427355"/>
                <a:gd name="connsiteX16" fmla="*/ 1103970 w 4014439"/>
                <a:gd name="connsiteY16" fmla="*/ 869795 h 1427355"/>
                <a:gd name="connsiteX17" fmla="*/ 546409 w 4014439"/>
                <a:gd name="connsiteY17" fmla="*/ 947853 h 1427355"/>
                <a:gd name="connsiteX18" fmla="*/ 11151 w 4014439"/>
                <a:gd name="connsiteY18" fmla="*/ 981307 h 142735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6770 h 1408305"/>
                <a:gd name="connsiteX15" fmla="*/ 1650380 w 4003288"/>
                <a:gd name="connsiteY15" fmla="*/ 780585 h 1408305"/>
                <a:gd name="connsiteX16" fmla="*/ 1092819 w 4003288"/>
                <a:gd name="connsiteY16" fmla="*/ 869795 h 1408305"/>
                <a:gd name="connsiteX17" fmla="*/ 535258 w 4003288"/>
                <a:gd name="connsiteY17" fmla="*/ 947853 h 1408305"/>
                <a:gd name="connsiteX18" fmla="*/ 0 w 4003288"/>
                <a:gd name="connsiteY18" fmla="*/ 981307 h 140830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6770 h 1408305"/>
                <a:gd name="connsiteX15" fmla="*/ 1650380 w 4003288"/>
                <a:gd name="connsiteY15" fmla="*/ 780585 h 1408305"/>
                <a:gd name="connsiteX16" fmla="*/ 1092819 w 4003288"/>
                <a:gd name="connsiteY16" fmla="*/ 869795 h 1408305"/>
                <a:gd name="connsiteX17" fmla="*/ 535258 w 4003288"/>
                <a:gd name="connsiteY17" fmla="*/ 947853 h 1408305"/>
                <a:gd name="connsiteX18" fmla="*/ 0 w 4003288"/>
                <a:gd name="connsiteY18" fmla="*/ 981307 h 140830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6770 h 1408305"/>
                <a:gd name="connsiteX15" fmla="*/ 1650380 w 4003288"/>
                <a:gd name="connsiteY15" fmla="*/ 780585 h 1408305"/>
                <a:gd name="connsiteX16" fmla="*/ 1092819 w 4003288"/>
                <a:gd name="connsiteY16" fmla="*/ 869795 h 1408305"/>
                <a:gd name="connsiteX17" fmla="*/ 535258 w 4003288"/>
                <a:gd name="connsiteY17" fmla="*/ 938328 h 1408305"/>
                <a:gd name="connsiteX18" fmla="*/ 0 w 4003288"/>
                <a:gd name="connsiteY18" fmla="*/ 981307 h 140830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6770 h 1408305"/>
                <a:gd name="connsiteX15" fmla="*/ 1650380 w 4003288"/>
                <a:gd name="connsiteY15" fmla="*/ 771060 h 1408305"/>
                <a:gd name="connsiteX16" fmla="*/ 1092819 w 4003288"/>
                <a:gd name="connsiteY16" fmla="*/ 869795 h 1408305"/>
                <a:gd name="connsiteX17" fmla="*/ 535258 w 4003288"/>
                <a:gd name="connsiteY17" fmla="*/ 938328 h 1408305"/>
                <a:gd name="connsiteX18" fmla="*/ 0 w 4003288"/>
                <a:gd name="connsiteY18" fmla="*/ 981307 h 140830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0420 h 1408305"/>
                <a:gd name="connsiteX15" fmla="*/ 1650380 w 4003288"/>
                <a:gd name="connsiteY15" fmla="*/ 771060 h 1408305"/>
                <a:gd name="connsiteX16" fmla="*/ 1092819 w 4003288"/>
                <a:gd name="connsiteY16" fmla="*/ 869795 h 1408305"/>
                <a:gd name="connsiteX17" fmla="*/ 535258 w 4003288"/>
                <a:gd name="connsiteY17" fmla="*/ 938328 h 1408305"/>
                <a:gd name="connsiteX18" fmla="*/ 0 w 4003288"/>
                <a:gd name="connsiteY18" fmla="*/ 981307 h 14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3288" h="1408305">
                  <a:moveTo>
                    <a:pt x="0" y="981307"/>
                  </a:moveTo>
                  <a:cubicBezTo>
                    <a:pt x="516" y="1123640"/>
                    <a:pt x="1033" y="1265972"/>
                    <a:pt x="1549" y="1408305"/>
                  </a:cubicBezTo>
                  <a:lnTo>
                    <a:pt x="535258" y="1360448"/>
                  </a:lnTo>
                  <a:lnTo>
                    <a:pt x="1103970" y="1293541"/>
                  </a:lnTo>
                  <a:lnTo>
                    <a:pt x="1650380" y="1204331"/>
                  </a:lnTo>
                  <a:lnTo>
                    <a:pt x="2219092" y="1070517"/>
                  </a:lnTo>
                  <a:lnTo>
                    <a:pt x="2765502" y="903248"/>
                  </a:lnTo>
                  <a:lnTo>
                    <a:pt x="3300761" y="724829"/>
                  </a:lnTo>
                  <a:lnTo>
                    <a:pt x="3657600" y="568712"/>
                  </a:lnTo>
                  <a:lnTo>
                    <a:pt x="4003288" y="412595"/>
                  </a:lnTo>
                  <a:lnTo>
                    <a:pt x="3992136" y="0"/>
                  </a:lnTo>
                  <a:lnTo>
                    <a:pt x="3657600" y="144965"/>
                  </a:lnTo>
                  <a:lnTo>
                    <a:pt x="3300761" y="289931"/>
                  </a:lnTo>
                  <a:lnTo>
                    <a:pt x="2765502" y="479502"/>
                  </a:lnTo>
                  <a:lnTo>
                    <a:pt x="2219092" y="640420"/>
                  </a:lnTo>
                  <a:lnTo>
                    <a:pt x="1650380" y="771060"/>
                  </a:lnTo>
                  <a:lnTo>
                    <a:pt x="1092819" y="869795"/>
                  </a:lnTo>
                  <a:lnTo>
                    <a:pt x="535258" y="938328"/>
                  </a:lnTo>
                  <a:lnTo>
                    <a:pt x="0" y="981307"/>
                  </a:lnTo>
                  <a:close/>
                </a:path>
              </a:pathLst>
            </a:cu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1" name="Group 220">
              <a:extLst>
                <a:ext uri="{FF2B5EF4-FFF2-40B4-BE49-F238E27FC236}">
                  <a16:creationId xmlns:a16="http://schemas.microsoft.com/office/drawing/2014/main" id="{3542425A-4967-6E49-920A-6AFDE6713FCA}"/>
                </a:ext>
              </a:extLst>
            </p:cNvPr>
            <p:cNvGrpSpPr/>
            <p:nvPr/>
          </p:nvGrpSpPr>
          <p:grpSpPr>
            <a:xfrm>
              <a:off x="242344" y="1500729"/>
              <a:ext cx="4942449" cy="2008960"/>
              <a:chOff x="242344" y="1500729"/>
              <a:chExt cx="4942449" cy="2008960"/>
            </a:xfrm>
          </p:grpSpPr>
          <p:sp>
            <p:nvSpPr>
              <p:cNvPr id="222" name="TextBox 221">
                <a:extLst>
                  <a:ext uri="{FF2B5EF4-FFF2-40B4-BE49-F238E27FC236}">
                    <a16:creationId xmlns:a16="http://schemas.microsoft.com/office/drawing/2014/main" id="{9CC76BE2-E9BA-1A4A-B77A-8AB25DD956CB}"/>
                  </a:ext>
                </a:extLst>
              </p:cNvPr>
              <p:cNvSpPr txBox="1"/>
              <p:nvPr/>
            </p:nvSpPr>
            <p:spPr>
              <a:xfrm>
                <a:off x="242344" y="2574250"/>
                <a:ext cx="973343" cy="461665"/>
              </a:xfrm>
              <a:prstGeom prst="rect">
                <a:avLst/>
              </a:prstGeom>
              <a:noFill/>
            </p:spPr>
            <p:txBody>
              <a:bodyPr wrap="none" rtlCol="0">
                <a:spAutoFit/>
              </a:bodyPr>
              <a:lstStyle/>
              <a:p>
                <a:pPr algn="ctr"/>
                <a:r>
                  <a:rPr lang="en-US" sz="1200" b="1">
                    <a:solidFill>
                      <a:srgbClr val="FF0000"/>
                    </a:solidFill>
                  </a:rPr>
                  <a:t>Stronger </a:t>
                </a:r>
              </a:p>
              <a:p>
                <a:pPr algn="ctr"/>
                <a:r>
                  <a:rPr lang="en-US" sz="1200" b="1">
                    <a:solidFill>
                      <a:srgbClr val="FF0000"/>
                    </a:solidFill>
                  </a:rPr>
                  <a:t>AMOC/MHT</a:t>
                </a:r>
              </a:p>
            </p:txBody>
          </p:sp>
          <p:grpSp>
            <p:nvGrpSpPr>
              <p:cNvPr id="223" name="Group 222">
                <a:extLst>
                  <a:ext uri="{FF2B5EF4-FFF2-40B4-BE49-F238E27FC236}">
                    <a16:creationId xmlns:a16="http://schemas.microsoft.com/office/drawing/2014/main" id="{595532CB-6E10-0F4B-9766-BE87031314DB}"/>
                  </a:ext>
                </a:extLst>
              </p:cNvPr>
              <p:cNvGrpSpPr/>
              <p:nvPr/>
            </p:nvGrpSpPr>
            <p:grpSpPr>
              <a:xfrm>
                <a:off x="561414" y="1500729"/>
                <a:ext cx="4623379" cy="2008960"/>
                <a:chOff x="561414" y="1500729"/>
                <a:chExt cx="4623379" cy="2008960"/>
              </a:xfrm>
            </p:grpSpPr>
            <p:sp>
              <p:nvSpPr>
                <p:cNvPr id="224" name="Freeform 223">
                  <a:extLst>
                    <a:ext uri="{FF2B5EF4-FFF2-40B4-BE49-F238E27FC236}">
                      <a16:creationId xmlns:a16="http://schemas.microsoft.com/office/drawing/2014/main" id="{B43E49A2-9BC5-1F46-8A29-D43A13160CC9}"/>
                    </a:ext>
                  </a:extLst>
                </p:cNvPr>
                <p:cNvSpPr/>
                <p:nvPr/>
              </p:nvSpPr>
              <p:spPr>
                <a:xfrm>
                  <a:off x="1713199" y="2109183"/>
                  <a:ext cx="3471594" cy="727544"/>
                </a:xfrm>
                <a:custGeom>
                  <a:avLst/>
                  <a:gdLst>
                    <a:gd name="connsiteX0" fmla="*/ 2184400 w 2184400"/>
                    <a:gd name="connsiteY0" fmla="*/ 0 h 920750"/>
                    <a:gd name="connsiteX1" fmla="*/ 1936750 w 2184400"/>
                    <a:gd name="connsiteY1" fmla="*/ 88900 h 920750"/>
                    <a:gd name="connsiteX2" fmla="*/ 1803400 w 2184400"/>
                    <a:gd name="connsiteY2" fmla="*/ 165100 h 920750"/>
                    <a:gd name="connsiteX3" fmla="*/ 1638300 w 2184400"/>
                    <a:gd name="connsiteY3" fmla="*/ 222250 h 920750"/>
                    <a:gd name="connsiteX4" fmla="*/ 1479550 w 2184400"/>
                    <a:gd name="connsiteY4" fmla="*/ 279400 h 920750"/>
                    <a:gd name="connsiteX5" fmla="*/ 1238250 w 2184400"/>
                    <a:gd name="connsiteY5" fmla="*/ 374650 h 920750"/>
                    <a:gd name="connsiteX6" fmla="*/ 1073150 w 2184400"/>
                    <a:gd name="connsiteY6" fmla="*/ 457200 h 920750"/>
                    <a:gd name="connsiteX7" fmla="*/ 838200 w 2184400"/>
                    <a:gd name="connsiteY7" fmla="*/ 514350 h 920750"/>
                    <a:gd name="connsiteX8" fmla="*/ 647700 w 2184400"/>
                    <a:gd name="connsiteY8" fmla="*/ 609600 h 920750"/>
                    <a:gd name="connsiteX9" fmla="*/ 488950 w 2184400"/>
                    <a:gd name="connsiteY9" fmla="*/ 711200 h 920750"/>
                    <a:gd name="connsiteX10" fmla="*/ 298450 w 2184400"/>
                    <a:gd name="connsiteY10" fmla="*/ 774700 h 920750"/>
                    <a:gd name="connsiteX11" fmla="*/ 95250 w 2184400"/>
                    <a:gd name="connsiteY11" fmla="*/ 819150 h 920750"/>
                    <a:gd name="connsiteX12" fmla="*/ 0 w 2184400"/>
                    <a:gd name="connsiteY12" fmla="*/ 876300 h 920750"/>
                    <a:gd name="connsiteX13" fmla="*/ 304800 w 2184400"/>
                    <a:gd name="connsiteY13" fmla="*/ 908050 h 920750"/>
                    <a:gd name="connsiteX14" fmla="*/ 590550 w 2184400"/>
                    <a:gd name="connsiteY14" fmla="*/ 920750 h 920750"/>
                    <a:gd name="connsiteX15" fmla="*/ 901700 w 2184400"/>
                    <a:gd name="connsiteY15" fmla="*/ 914400 h 920750"/>
                    <a:gd name="connsiteX16" fmla="*/ 1143000 w 2184400"/>
                    <a:gd name="connsiteY16" fmla="*/ 920750 h 920750"/>
                    <a:gd name="connsiteX17" fmla="*/ 1377950 w 2184400"/>
                    <a:gd name="connsiteY17" fmla="*/ 908050 h 920750"/>
                    <a:gd name="connsiteX18" fmla="*/ 1536700 w 2184400"/>
                    <a:gd name="connsiteY18" fmla="*/ 895350 h 920750"/>
                    <a:gd name="connsiteX19" fmla="*/ 1466850 w 2184400"/>
                    <a:gd name="connsiteY19" fmla="*/ 831850 h 920750"/>
                    <a:gd name="connsiteX20" fmla="*/ 1466850 w 2184400"/>
                    <a:gd name="connsiteY20" fmla="*/ 831850 h 920750"/>
                    <a:gd name="connsiteX21" fmla="*/ 1524000 w 2184400"/>
                    <a:gd name="connsiteY21" fmla="*/ 723900 h 920750"/>
                    <a:gd name="connsiteX22" fmla="*/ 1600200 w 2184400"/>
                    <a:gd name="connsiteY22" fmla="*/ 647700 h 920750"/>
                    <a:gd name="connsiteX23" fmla="*/ 1644650 w 2184400"/>
                    <a:gd name="connsiteY23" fmla="*/ 609600 h 920750"/>
                    <a:gd name="connsiteX24" fmla="*/ 1682750 w 2184400"/>
                    <a:gd name="connsiteY24" fmla="*/ 527050 h 920750"/>
                    <a:gd name="connsiteX25" fmla="*/ 1682750 w 2184400"/>
                    <a:gd name="connsiteY25" fmla="*/ 527050 h 920750"/>
                    <a:gd name="connsiteX26" fmla="*/ 1765300 w 2184400"/>
                    <a:gd name="connsiteY26" fmla="*/ 469900 h 920750"/>
                    <a:gd name="connsiteX27" fmla="*/ 1816100 w 2184400"/>
                    <a:gd name="connsiteY27" fmla="*/ 438150 h 920750"/>
                    <a:gd name="connsiteX28" fmla="*/ 1911350 w 2184400"/>
                    <a:gd name="connsiteY28" fmla="*/ 400050 h 920750"/>
                    <a:gd name="connsiteX29" fmla="*/ 1981200 w 2184400"/>
                    <a:gd name="connsiteY29" fmla="*/ 330200 h 920750"/>
                    <a:gd name="connsiteX30" fmla="*/ 1974850 w 2184400"/>
                    <a:gd name="connsiteY30" fmla="*/ 260350 h 920750"/>
                    <a:gd name="connsiteX31" fmla="*/ 2012950 w 2184400"/>
                    <a:gd name="connsiteY31" fmla="*/ 196850 h 920750"/>
                    <a:gd name="connsiteX32" fmla="*/ 2057400 w 2184400"/>
                    <a:gd name="connsiteY32" fmla="*/ 139700 h 920750"/>
                    <a:gd name="connsiteX33" fmla="*/ 2152650 w 2184400"/>
                    <a:gd name="connsiteY33" fmla="*/ 88900 h 920750"/>
                    <a:gd name="connsiteX34" fmla="*/ 2184400 w 218440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609600 w 2305050"/>
                    <a:gd name="connsiteY9" fmla="*/ 711200 h 920750"/>
                    <a:gd name="connsiteX10" fmla="*/ 41910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609600 w 2305050"/>
                    <a:gd name="connsiteY9" fmla="*/ 71120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609600 w 2305050"/>
                    <a:gd name="connsiteY9" fmla="*/ 71120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7475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403350 w 2305050"/>
                    <a:gd name="connsiteY5" fmla="*/ 368300 h 920750"/>
                    <a:gd name="connsiteX6" fmla="*/ 117475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133600 w 2305050"/>
                    <a:gd name="connsiteY1" fmla="*/ 1016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403350 w 2305050"/>
                    <a:gd name="connsiteY5" fmla="*/ 368300 h 920750"/>
                    <a:gd name="connsiteX6" fmla="*/ 117475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43150 w 2343150"/>
                    <a:gd name="connsiteY0" fmla="*/ 0 h 908050"/>
                    <a:gd name="connsiteX1" fmla="*/ 2133600 w 2343150"/>
                    <a:gd name="connsiteY1" fmla="*/ 88900 h 908050"/>
                    <a:gd name="connsiteX2" fmla="*/ 1924050 w 2343150"/>
                    <a:gd name="connsiteY2" fmla="*/ 152400 h 908050"/>
                    <a:gd name="connsiteX3" fmla="*/ 1758950 w 2343150"/>
                    <a:gd name="connsiteY3" fmla="*/ 209550 h 908050"/>
                    <a:gd name="connsiteX4" fmla="*/ 1600200 w 2343150"/>
                    <a:gd name="connsiteY4" fmla="*/ 266700 h 908050"/>
                    <a:gd name="connsiteX5" fmla="*/ 1403350 w 2343150"/>
                    <a:gd name="connsiteY5" fmla="*/ 355600 h 908050"/>
                    <a:gd name="connsiteX6" fmla="*/ 1174750 w 2343150"/>
                    <a:gd name="connsiteY6" fmla="*/ 444500 h 908050"/>
                    <a:gd name="connsiteX7" fmla="*/ 958850 w 2343150"/>
                    <a:gd name="connsiteY7" fmla="*/ 501650 h 908050"/>
                    <a:gd name="connsiteX8" fmla="*/ 768350 w 2343150"/>
                    <a:gd name="connsiteY8" fmla="*/ 596900 h 908050"/>
                    <a:gd name="connsiteX9" fmla="*/ 584200 w 2343150"/>
                    <a:gd name="connsiteY9" fmla="*/ 692150 h 908050"/>
                    <a:gd name="connsiteX10" fmla="*/ 400050 w 2343150"/>
                    <a:gd name="connsiteY10" fmla="*/ 762000 h 908050"/>
                    <a:gd name="connsiteX11" fmla="*/ 215900 w 2343150"/>
                    <a:gd name="connsiteY11" fmla="*/ 806450 h 908050"/>
                    <a:gd name="connsiteX12" fmla="*/ 0 w 2343150"/>
                    <a:gd name="connsiteY12" fmla="*/ 857250 h 908050"/>
                    <a:gd name="connsiteX13" fmla="*/ 425450 w 2343150"/>
                    <a:gd name="connsiteY13" fmla="*/ 895350 h 908050"/>
                    <a:gd name="connsiteX14" fmla="*/ 711200 w 2343150"/>
                    <a:gd name="connsiteY14" fmla="*/ 908050 h 908050"/>
                    <a:gd name="connsiteX15" fmla="*/ 1022350 w 2343150"/>
                    <a:gd name="connsiteY15" fmla="*/ 901700 h 908050"/>
                    <a:gd name="connsiteX16" fmla="*/ 1263650 w 2343150"/>
                    <a:gd name="connsiteY16" fmla="*/ 908050 h 908050"/>
                    <a:gd name="connsiteX17" fmla="*/ 1498600 w 2343150"/>
                    <a:gd name="connsiteY17" fmla="*/ 895350 h 908050"/>
                    <a:gd name="connsiteX18" fmla="*/ 1657350 w 2343150"/>
                    <a:gd name="connsiteY18" fmla="*/ 882650 h 908050"/>
                    <a:gd name="connsiteX19" fmla="*/ 1587500 w 2343150"/>
                    <a:gd name="connsiteY19" fmla="*/ 819150 h 908050"/>
                    <a:gd name="connsiteX20" fmla="*/ 1587500 w 2343150"/>
                    <a:gd name="connsiteY20" fmla="*/ 819150 h 908050"/>
                    <a:gd name="connsiteX21" fmla="*/ 1644650 w 2343150"/>
                    <a:gd name="connsiteY21" fmla="*/ 711200 h 908050"/>
                    <a:gd name="connsiteX22" fmla="*/ 1720850 w 2343150"/>
                    <a:gd name="connsiteY22" fmla="*/ 635000 h 908050"/>
                    <a:gd name="connsiteX23" fmla="*/ 1765300 w 2343150"/>
                    <a:gd name="connsiteY23" fmla="*/ 596900 h 908050"/>
                    <a:gd name="connsiteX24" fmla="*/ 1803400 w 2343150"/>
                    <a:gd name="connsiteY24" fmla="*/ 514350 h 908050"/>
                    <a:gd name="connsiteX25" fmla="*/ 1803400 w 2343150"/>
                    <a:gd name="connsiteY25" fmla="*/ 514350 h 908050"/>
                    <a:gd name="connsiteX26" fmla="*/ 1885950 w 2343150"/>
                    <a:gd name="connsiteY26" fmla="*/ 457200 h 908050"/>
                    <a:gd name="connsiteX27" fmla="*/ 1936750 w 2343150"/>
                    <a:gd name="connsiteY27" fmla="*/ 425450 h 908050"/>
                    <a:gd name="connsiteX28" fmla="*/ 2032000 w 2343150"/>
                    <a:gd name="connsiteY28" fmla="*/ 387350 h 908050"/>
                    <a:gd name="connsiteX29" fmla="*/ 2101850 w 2343150"/>
                    <a:gd name="connsiteY29" fmla="*/ 317500 h 908050"/>
                    <a:gd name="connsiteX30" fmla="*/ 2095500 w 2343150"/>
                    <a:gd name="connsiteY30" fmla="*/ 247650 h 908050"/>
                    <a:gd name="connsiteX31" fmla="*/ 2133600 w 2343150"/>
                    <a:gd name="connsiteY31" fmla="*/ 184150 h 908050"/>
                    <a:gd name="connsiteX32" fmla="*/ 2178050 w 2343150"/>
                    <a:gd name="connsiteY32" fmla="*/ 127000 h 908050"/>
                    <a:gd name="connsiteX33" fmla="*/ 2273300 w 2343150"/>
                    <a:gd name="connsiteY33" fmla="*/ 76200 h 908050"/>
                    <a:gd name="connsiteX34" fmla="*/ 2343150 w 2343150"/>
                    <a:gd name="connsiteY34" fmla="*/ 0 h 90805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98600 w 2343150"/>
                    <a:gd name="connsiteY17" fmla="*/ 895350 h 914400"/>
                    <a:gd name="connsiteX18" fmla="*/ 1657350 w 2343150"/>
                    <a:gd name="connsiteY18" fmla="*/ 882650 h 914400"/>
                    <a:gd name="connsiteX19" fmla="*/ 1587500 w 2343150"/>
                    <a:gd name="connsiteY19" fmla="*/ 819150 h 914400"/>
                    <a:gd name="connsiteX20" fmla="*/ 15875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57350 w 2343150"/>
                    <a:gd name="connsiteY18" fmla="*/ 882650 h 914400"/>
                    <a:gd name="connsiteX19" fmla="*/ 1587500 w 2343150"/>
                    <a:gd name="connsiteY19" fmla="*/ 819150 h 914400"/>
                    <a:gd name="connsiteX20" fmla="*/ 15875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87500 w 2343150"/>
                    <a:gd name="connsiteY19" fmla="*/ 819150 h 914400"/>
                    <a:gd name="connsiteX20" fmla="*/ 15875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87500 w 2343150"/>
                    <a:gd name="connsiteY19" fmla="*/ 819150 h 914400"/>
                    <a:gd name="connsiteX20" fmla="*/ 1562100 w 2343150"/>
                    <a:gd name="connsiteY20" fmla="*/ 7937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87500 w 2343150"/>
                    <a:gd name="connsiteY19" fmla="*/ 819150 h 914400"/>
                    <a:gd name="connsiteX20" fmla="*/ 15494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689100 w 2343150"/>
                    <a:gd name="connsiteY19" fmla="*/ 825500 h 914400"/>
                    <a:gd name="connsiteX20" fmla="*/ 15494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44650 w 2343150"/>
                    <a:gd name="connsiteY20" fmla="*/ 711200 h 914400"/>
                    <a:gd name="connsiteX21" fmla="*/ 1720850 w 2343150"/>
                    <a:gd name="connsiteY21" fmla="*/ 635000 h 914400"/>
                    <a:gd name="connsiteX22" fmla="*/ 1765300 w 2343150"/>
                    <a:gd name="connsiteY22" fmla="*/ 5969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720850 w 2343150"/>
                    <a:gd name="connsiteY21" fmla="*/ 635000 h 914400"/>
                    <a:gd name="connsiteX22" fmla="*/ 1765300 w 2343150"/>
                    <a:gd name="connsiteY22" fmla="*/ 5969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682750 w 2343150"/>
                    <a:gd name="connsiteY21" fmla="*/ 660400 h 914400"/>
                    <a:gd name="connsiteX22" fmla="*/ 1765300 w 2343150"/>
                    <a:gd name="connsiteY22" fmla="*/ 5969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682750 w 2343150"/>
                    <a:gd name="connsiteY21" fmla="*/ 660400 h 914400"/>
                    <a:gd name="connsiteX22" fmla="*/ 1746250 w 2343150"/>
                    <a:gd name="connsiteY22" fmla="*/ 5842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682750 w 2343150"/>
                    <a:gd name="connsiteY21" fmla="*/ 660400 h 914400"/>
                    <a:gd name="connsiteX22" fmla="*/ 1746250 w 2343150"/>
                    <a:gd name="connsiteY22" fmla="*/ 584200 h 914400"/>
                    <a:gd name="connsiteX23" fmla="*/ 1803400 w 2343150"/>
                    <a:gd name="connsiteY23" fmla="*/ 514350 h 914400"/>
                    <a:gd name="connsiteX24" fmla="*/ 1803400 w 2343150"/>
                    <a:gd name="connsiteY24" fmla="*/ 514350 h 914400"/>
                    <a:gd name="connsiteX25" fmla="*/ 1847850 w 2343150"/>
                    <a:gd name="connsiteY25" fmla="*/ 46355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163618 w 3922568"/>
                    <a:gd name="connsiteY9" fmla="*/ 692150 h 914400"/>
                    <a:gd name="connsiteX10" fmla="*/ 1979468 w 3922568"/>
                    <a:gd name="connsiteY10" fmla="*/ 762000 h 914400"/>
                    <a:gd name="connsiteX11" fmla="*/ 1795318 w 3922568"/>
                    <a:gd name="connsiteY11" fmla="*/ 806450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163618 w 3922568"/>
                    <a:gd name="connsiteY9" fmla="*/ 692150 h 914400"/>
                    <a:gd name="connsiteX10" fmla="*/ 1979468 w 3922568"/>
                    <a:gd name="connsiteY10" fmla="*/ 762000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163618 w 3922568"/>
                    <a:gd name="connsiteY9" fmla="*/ 692150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192655 w 3922568"/>
                    <a:gd name="connsiteY13" fmla="*/ 775012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30431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1608292 w 3922568"/>
                    <a:gd name="connsiteY14" fmla="*/ 848903 h 914400"/>
                    <a:gd name="connsiteX15" fmla="*/ 2004868 w 3922568"/>
                    <a:gd name="connsiteY15" fmla="*/ 895350 h 914400"/>
                    <a:gd name="connsiteX16" fmla="*/ 2290618 w 3922568"/>
                    <a:gd name="connsiteY16" fmla="*/ 908050 h 914400"/>
                    <a:gd name="connsiteX17" fmla="*/ 2601768 w 3922568"/>
                    <a:gd name="connsiteY17" fmla="*/ 914400 h 914400"/>
                    <a:gd name="connsiteX18" fmla="*/ 2843068 w 3922568"/>
                    <a:gd name="connsiteY18" fmla="*/ 908050 h 914400"/>
                    <a:gd name="connsiteX19" fmla="*/ 3046268 w 3922568"/>
                    <a:gd name="connsiteY19" fmla="*/ 901700 h 914400"/>
                    <a:gd name="connsiteX20" fmla="*/ 3192318 w 3922568"/>
                    <a:gd name="connsiteY20" fmla="*/ 889000 h 914400"/>
                    <a:gd name="connsiteX21" fmla="*/ 3128818 w 3922568"/>
                    <a:gd name="connsiteY21" fmla="*/ 819150 h 914400"/>
                    <a:gd name="connsiteX22" fmla="*/ 3198668 w 3922568"/>
                    <a:gd name="connsiteY22" fmla="*/ 742950 h 914400"/>
                    <a:gd name="connsiteX23" fmla="*/ 3262168 w 3922568"/>
                    <a:gd name="connsiteY23" fmla="*/ 660400 h 914400"/>
                    <a:gd name="connsiteX24" fmla="*/ 3325668 w 3922568"/>
                    <a:gd name="connsiteY24" fmla="*/ 584200 h 914400"/>
                    <a:gd name="connsiteX25" fmla="*/ 3382818 w 3922568"/>
                    <a:gd name="connsiteY25" fmla="*/ 514350 h 914400"/>
                    <a:gd name="connsiteX26" fmla="*/ 3382818 w 3922568"/>
                    <a:gd name="connsiteY26" fmla="*/ 514350 h 914400"/>
                    <a:gd name="connsiteX27" fmla="*/ 3427268 w 3922568"/>
                    <a:gd name="connsiteY27" fmla="*/ 463550 h 914400"/>
                    <a:gd name="connsiteX28" fmla="*/ 3516168 w 3922568"/>
                    <a:gd name="connsiteY28" fmla="*/ 425450 h 914400"/>
                    <a:gd name="connsiteX29" fmla="*/ 3611418 w 3922568"/>
                    <a:gd name="connsiteY29" fmla="*/ 387350 h 914400"/>
                    <a:gd name="connsiteX30" fmla="*/ 3681268 w 3922568"/>
                    <a:gd name="connsiteY30" fmla="*/ 317500 h 914400"/>
                    <a:gd name="connsiteX31" fmla="*/ 3674918 w 3922568"/>
                    <a:gd name="connsiteY31" fmla="*/ 247650 h 914400"/>
                    <a:gd name="connsiteX32" fmla="*/ 3713018 w 3922568"/>
                    <a:gd name="connsiteY32" fmla="*/ 184150 h 914400"/>
                    <a:gd name="connsiteX33" fmla="*/ 3757468 w 3922568"/>
                    <a:gd name="connsiteY33" fmla="*/ 127000 h 914400"/>
                    <a:gd name="connsiteX34" fmla="*/ 3852718 w 3922568"/>
                    <a:gd name="connsiteY34" fmla="*/ 76200 h 914400"/>
                    <a:gd name="connsiteX35" fmla="*/ 3922568 w 3922568"/>
                    <a:gd name="connsiteY35"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1562111 w 3922568"/>
                    <a:gd name="connsiteY14" fmla="*/ 848903 h 914400"/>
                    <a:gd name="connsiteX15" fmla="*/ 2004868 w 3922568"/>
                    <a:gd name="connsiteY15" fmla="*/ 895350 h 914400"/>
                    <a:gd name="connsiteX16" fmla="*/ 2290618 w 3922568"/>
                    <a:gd name="connsiteY16" fmla="*/ 908050 h 914400"/>
                    <a:gd name="connsiteX17" fmla="*/ 2601768 w 3922568"/>
                    <a:gd name="connsiteY17" fmla="*/ 914400 h 914400"/>
                    <a:gd name="connsiteX18" fmla="*/ 2843068 w 3922568"/>
                    <a:gd name="connsiteY18" fmla="*/ 908050 h 914400"/>
                    <a:gd name="connsiteX19" fmla="*/ 3046268 w 3922568"/>
                    <a:gd name="connsiteY19" fmla="*/ 901700 h 914400"/>
                    <a:gd name="connsiteX20" fmla="*/ 3192318 w 3922568"/>
                    <a:gd name="connsiteY20" fmla="*/ 889000 h 914400"/>
                    <a:gd name="connsiteX21" fmla="*/ 3128818 w 3922568"/>
                    <a:gd name="connsiteY21" fmla="*/ 819150 h 914400"/>
                    <a:gd name="connsiteX22" fmla="*/ 3198668 w 3922568"/>
                    <a:gd name="connsiteY22" fmla="*/ 742950 h 914400"/>
                    <a:gd name="connsiteX23" fmla="*/ 3262168 w 3922568"/>
                    <a:gd name="connsiteY23" fmla="*/ 660400 h 914400"/>
                    <a:gd name="connsiteX24" fmla="*/ 3325668 w 3922568"/>
                    <a:gd name="connsiteY24" fmla="*/ 584200 h 914400"/>
                    <a:gd name="connsiteX25" fmla="*/ 3382818 w 3922568"/>
                    <a:gd name="connsiteY25" fmla="*/ 514350 h 914400"/>
                    <a:gd name="connsiteX26" fmla="*/ 3382818 w 3922568"/>
                    <a:gd name="connsiteY26" fmla="*/ 514350 h 914400"/>
                    <a:gd name="connsiteX27" fmla="*/ 3427268 w 3922568"/>
                    <a:gd name="connsiteY27" fmla="*/ 463550 h 914400"/>
                    <a:gd name="connsiteX28" fmla="*/ 3516168 w 3922568"/>
                    <a:gd name="connsiteY28" fmla="*/ 425450 h 914400"/>
                    <a:gd name="connsiteX29" fmla="*/ 3611418 w 3922568"/>
                    <a:gd name="connsiteY29" fmla="*/ 387350 h 914400"/>
                    <a:gd name="connsiteX30" fmla="*/ 3681268 w 3922568"/>
                    <a:gd name="connsiteY30" fmla="*/ 317500 h 914400"/>
                    <a:gd name="connsiteX31" fmla="*/ 3674918 w 3922568"/>
                    <a:gd name="connsiteY31" fmla="*/ 247650 h 914400"/>
                    <a:gd name="connsiteX32" fmla="*/ 3713018 w 3922568"/>
                    <a:gd name="connsiteY32" fmla="*/ 184150 h 914400"/>
                    <a:gd name="connsiteX33" fmla="*/ 3757468 w 3922568"/>
                    <a:gd name="connsiteY33" fmla="*/ 127000 h 914400"/>
                    <a:gd name="connsiteX34" fmla="*/ 3852718 w 3922568"/>
                    <a:gd name="connsiteY34" fmla="*/ 76200 h 914400"/>
                    <a:gd name="connsiteX35" fmla="*/ 3922568 w 3922568"/>
                    <a:gd name="connsiteY35"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693892 w 3922568"/>
                    <a:gd name="connsiteY13" fmla="*/ 701121 h 914400"/>
                    <a:gd name="connsiteX14" fmla="*/ 1201891 w 3922568"/>
                    <a:gd name="connsiteY14" fmla="*/ 802722 h 914400"/>
                    <a:gd name="connsiteX15" fmla="*/ 1562111 w 3922568"/>
                    <a:gd name="connsiteY15" fmla="*/ 848903 h 914400"/>
                    <a:gd name="connsiteX16" fmla="*/ 2004868 w 3922568"/>
                    <a:gd name="connsiteY16" fmla="*/ 895350 h 914400"/>
                    <a:gd name="connsiteX17" fmla="*/ 2290618 w 3922568"/>
                    <a:gd name="connsiteY17" fmla="*/ 908050 h 914400"/>
                    <a:gd name="connsiteX18" fmla="*/ 2601768 w 3922568"/>
                    <a:gd name="connsiteY18" fmla="*/ 914400 h 914400"/>
                    <a:gd name="connsiteX19" fmla="*/ 2843068 w 3922568"/>
                    <a:gd name="connsiteY19" fmla="*/ 908050 h 914400"/>
                    <a:gd name="connsiteX20" fmla="*/ 3046268 w 3922568"/>
                    <a:gd name="connsiteY20" fmla="*/ 901700 h 914400"/>
                    <a:gd name="connsiteX21" fmla="*/ 3192318 w 3922568"/>
                    <a:gd name="connsiteY21" fmla="*/ 889000 h 914400"/>
                    <a:gd name="connsiteX22" fmla="*/ 3128818 w 3922568"/>
                    <a:gd name="connsiteY22" fmla="*/ 819150 h 914400"/>
                    <a:gd name="connsiteX23" fmla="*/ 3198668 w 3922568"/>
                    <a:gd name="connsiteY23" fmla="*/ 742950 h 914400"/>
                    <a:gd name="connsiteX24" fmla="*/ 3262168 w 3922568"/>
                    <a:gd name="connsiteY24" fmla="*/ 660400 h 914400"/>
                    <a:gd name="connsiteX25" fmla="*/ 3325668 w 3922568"/>
                    <a:gd name="connsiteY25" fmla="*/ 584200 h 914400"/>
                    <a:gd name="connsiteX26" fmla="*/ 3382818 w 3922568"/>
                    <a:gd name="connsiteY26" fmla="*/ 514350 h 914400"/>
                    <a:gd name="connsiteX27" fmla="*/ 3382818 w 3922568"/>
                    <a:gd name="connsiteY27" fmla="*/ 514350 h 914400"/>
                    <a:gd name="connsiteX28" fmla="*/ 3427268 w 3922568"/>
                    <a:gd name="connsiteY28" fmla="*/ 463550 h 914400"/>
                    <a:gd name="connsiteX29" fmla="*/ 3516168 w 3922568"/>
                    <a:gd name="connsiteY29" fmla="*/ 425450 h 914400"/>
                    <a:gd name="connsiteX30" fmla="*/ 3611418 w 3922568"/>
                    <a:gd name="connsiteY30" fmla="*/ 387350 h 914400"/>
                    <a:gd name="connsiteX31" fmla="*/ 3681268 w 3922568"/>
                    <a:gd name="connsiteY31" fmla="*/ 317500 h 914400"/>
                    <a:gd name="connsiteX32" fmla="*/ 3674918 w 3922568"/>
                    <a:gd name="connsiteY32" fmla="*/ 247650 h 914400"/>
                    <a:gd name="connsiteX33" fmla="*/ 3713018 w 3922568"/>
                    <a:gd name="connsiteY33" fmla="*/ 184150 h 914400"/>
                    <a:gd name="connsiteX34" fmla="*/ 3757468 w 3922568"/>
                    <a:gd name="connsiteY34" fmla="*/ 127000 h 914400"/>
                    <a:gd name="connsiteX35" fmla="*/ 3852718 w 3922568"/>
                    <a:gd name="connsiteY35" fmla="*/ 76200 h 914400"/>
                    <a:gd name="connsiteX36" fmla="*/ 3922568 w 3922568"/>
                    <a:gd name="connsiteY36"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693892 w 3922568"/>
                    <a:gd name="connsiteY13" fmla="*/ 728830 h 914400"/>
                    <a:gd name="connsiteX14" fmla="*/ 1201891 w 3922568"/>
                    <a:gd name="connsiteY14" fmla="*/ 802722 h 914400"/>
                    <a:gd name="connsiteX15" fmla="*/ 1562111 w 3922568"/>
                    <a:gd name="connsiteY15" fmla="*/ 848903 h 914400"/>
                    <a:gd name="connsiteX16" fmla="*/ 2004868 w 3922568"/>
                    <a:gd name="connsiteY16" fmla="*/ 895350 h 914400"/>
                    <a:gd name="connsiteX17" fmla="*/ 2290618 w 3922568"/>
                    <a:gd name="connsiteY17" fmla="*/ 908050 h 914400"/>
                    <a:gd name="connsiteX18" fmla="*/ 2601768 w 3922568"/>
                    <a:gd name="connsiteY18" fmla="*/ 914400 h 914400"/>
                    <a:gd name="connsiteX19" fmla="*/ 2843068 w 3922568"/>
                    <a:gd name="connsiteY19" fmla="*/ 908050 h 914400"/>
                    <a:gd name="connsiteX20" fmla="*/ 3046268 w 3922568"/>
                    <a:gd name="connsiteY20" fmla="*/ 901700 h 914400"/>
                    <a:gd name="connsiteX21" fmla="*/ 3192318 w 3922568"/>
                    <a:gd name="connsiteY21" fmla="*/ 889000 h 914400"/>
                    <a:gd name="connsiteX22" fmla="*/ 3128818 w 3922568"/>
                    <a:gd name="connsiteY22" fmla="*/ 819150 h 914400"/>
                    <a:gd name="connsiteX23" fmla="*/ 3198668 w 3922568"/>
                    <a:gd name="connsiteY23" fmla="*/ 742950 h 914400"/>
                    <a:gd name="connsiteX24" fmla="*/ 3262168 w 3922568"/>
                    <a:gd name="connsiteY24" fmla="*/ 660400 h 914400"/>
                    <a:gd name="connsiteX25" fmla="*/ 3325668 w 3922568"/>
                    <a:gd name="connsiteY25" fmla="*/ 584200 h 914400"/>
                    <a:gd name="connsiteX26" fmla="*/ 3382818 w 3922568"/>
                    <a:gd name="connsiteY26" fmla="*/ 514350 h 914400"/>
                    <a:gd name="connsiteX27" fmla="*/ 3382818 w 3922568"/>
                    <a:gd name="connsiteY27" fmla="*/ 514350 h 914400"/>
                    <a:gd name="connsiteX28" fmla="*/ 3427268 w 3922568"/>
                    <a:gd name="connsiteY28" fmla="*/ 463550 h 914400"/>
                    <a:gd name="connsiteX29" fmla="*/ 3516168 w 3922568"/>
                    <a:gd name="connsiteY29" fmla="*/ 425450 h 914400"/>
                    <a:gd name="connsiteX30" fmla="*/ 3611418 w 3922568"/>
                    <a:gd name="connsiteY30" fmla="*/ 387350 h 914400"/>
                    <a:gd name="connsiteX31" fmla="*/ 3681268 w 3922568"/>
                    <a:gd name="connsiteY31" fmla="*/ 317500 h 914400"/>
                    <a:gd name="connsiteX32" fmla="*/ 3674918 w 3922568"/>
                    <a:gd name="connsiteY32" fmla="*/ 247650 h 914400"/>
                    <a:gd name="connsiteX33" fmla="*/ 3713018 w 3922568"/>
                    <a:gd name="connsiteY33" fmla="*/ 184150 h 914400"/>
                    <a:gd name="connsiteX34" fmla="*/ 3757468 w 3922568"/>
                    <a:gd name="connsiteY34" fmla="*/ 127000 h 914400"/>
                    <a:gd name="connsiteX35" fmla="*/ 3852718 w 3922568"/>
                    <a:gd name="connsiteY35" fmla="*/ 76200 h 914400"/>
                    <a:gd name="connsiteX36" fmla="*/ 3922568 w 3922568"/>
                    <a:gd name="connsiteY36"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1146474 w 4375150"/>
                    <a:gd name="connsiteY13" fmla="*/ 728830 h 914400"/>
                    <a:gd name="connsiteX14" fmla="*/ 1654473 w 4375150"/>
                    <a:gd name="connsiteY14" fmla="*/ 802722 h 914400"/>
                    <a:gd name="connsiteX15" fmla="*/ 2014693 w 4375150"/>
                    <a:gd name="connsiteY15" fmla="*/ 848903 h 914400"/>
                    <a:gd name="connsiteX16" fmla="*/ 2457450 w 4375150"/>
                    <a:gd name="connsiteY16" fmla="*/ 895350 h 914400"/>
                    <a:gd name="connsiteX17" fmla="*/ 2743200 w 4375150"/>
                    <a:gd name="connsiteY17" fmla="*/ 908050 h 914400"/>
                    <a:gd name="connsiteX18" fmla="*/ 3054350 w 4375150"/>
                    <a:gd name="connsiteY18" fmla="*/ 914400 h 914400"/>
                    <a:gd name="connsiteX19" fmla="*/ 3295650 w 4375150"/>
                    <a:gd name="connsiteY19" fmla="*/ 908050 h 914400"/>
                    <a:gd name="connsiteX20" fmla="*/ 3498850 w 4375150"/>
                    <a:gd name="connsiteY20" fmla="*/ 901700 h 914400"/>
                    <a:gd name="connsiteX21" fmla="*/ 3644900 w 4375150"/>
                    <a:gd name="connsiteY21" fmla="*/ 889000 h 914400"/>
                    <a:gd name="connsiteX22" fmla="*/ 3581400 w 4375150"/>
                    <a:gd name="connsiteY22" fmla="*/ 819150 h 914400"/>
                    <a:gd name="connsiteX23" fmla="*/ 3651250 w 4375150"/>
                    <a:gd name="connsiteY23" fmla="*/ 742950 h 914400"/>
                    <a:gd name="connsiteX24" fmla="*/ 3714750 w 4375150"/>
                    <a:gd name="connsiteY24" fmla="*/ 660400 h 914400"/>
                    <a:gd name="connsiteX25" fmla="*/ 3778250 w 4375150"/>
                    <a:gd name="connsiteY25" fmla="*/ 584200 h 914400"/>
                    <a:gd name="connsiteX26" fmla="*/ 3835400 w 4375150"/>
                    <a:gd name="connsiteY26" fmla="*/ 514350 h 914400"/>
                    <a:gd name="connsiteX27" fmla="*/ 3835400 w 4375150"/>
                    <a:gd name="connsiteY27" fmla="*/ 514350 h 914400"/>
                    <a:gd name="connsiteX28" fmla="*/ 3879850 w 4375150"/>
                    <a:gd name="connsiteY28" fmla="*/ 463550 h 914400"/>
                    <a:gd name="connsiteX29" fmla="*/ 3968750 w 4375150"/>
                    <a:gd name="connsiteY29" fmla="*/ 425450 h 914400"/>
                    <a:gd name="connsiteX30" fmla="*/ 4064000 w 4375150"/>
                    <a:gd name="connsiteY30" fmla="*/ 387350 h 914400"/>
                    <a:gd name="connsiteX31" fmla="*/ 4133850 w 4375150"/>
                    <a:gd name="connsiteY31" fmla="*/ 317500 h 914400"/>
                    <a:gd name="connsiteX32" fmla="*/ 4127500 w 4375150"/>
                    <a:gd name="connsiteY32" fmla="*/ 247650 h 914400"/>
                    <a:gd name="connsiteX33" fmla="*/ 4165600 w 4375150"/>
                    <a:gd name="connsiteY33" fmla="*/ 184150 h 914400"/>
                    <a:gd name="connsiteX34" fmla="*/ 4210050 w 4375150"/>
                    <a:gd name="connsiteY34" fmla="*/ 127000 h 914400"/>
                    <a:gd name="connsiteX35" fmla="*/ 4305300 w 4375150"/>
                    <a:gd name="connsiteY35" fmla="*/ 76200 h 914400"/>
                    <a:gd name="connsiteX36" fmla="*/ 4375150 w 4375150"/>
                    <a:gd name="connsiteY36"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81049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75150" h="914400">
                      <a:moveTo>
                        <a:pt x="4375150" y="0"/>
                      </a:moveTo>
                      <a:lnTo>
                        <a:pt x="4165600" y="88900"/>
                      </a:lnTo>
                      <a:lnTo>
                        <a:pt x="3956050" y="152400"/>
                      </a:lnTo>
                      <a:lnTo>
                        <a:pt x="3790950" y="209550"/>
                      </a:lnTo>
                      <a:lnTo>
                        <a:pt x="3632200" y="266700"/>
                      </a:lnTo>
                      <a:lnTo>
                        <a:pt x="3435350" y="355600"/>
                      </a:lnTo>
                      <a:lnTo>
                        <a:pt x="3243695" y="444500"/>
                      </a:lnTo>
                      <a:lnTo>
                        <a:pt x="3037032" y="483178"/>
                      </a:lnTo>
                      <a:lnTo>
                        <a:pt x="2763404" y="532246"/>
                      </a:lnTo>
                      <a:cubicBezTo>
                        <a:pt x="2700962" y="563996"/>
                        <a:pt x="2563667" y="573809"/>
                        <a:pt x="2468417" y="590550"/>
                      </a:cubicBezTo>
                      <a:cubicBezTo>
                        <a:pt x="2373167" y="607291"/>
                        <a:pt x="2327178" y="622877"/>
                        <a:pt x="2191904" y="632691"/>
                      </a:cubicBezTo>
                      <a:cubicBezTo>
                        <a:pt x="2056630" y="642505"/>
                        <a:pt x="1723447" y="633556"/>
                        <a:pt x="1656772" y="649431"/>
                      </a:cubicBezTo>
                      <a:lnTo>
                        <a:pt x="0" y="432378"/>
                      </a:lnTo>
                      <a:cubicBezTo>
                        <a:pt x="206667" y="488093"/>
                        <a:pt x="256316" y="525335"/>
                        <a:pt x="620001" y="599522"/>
                      </a:cubicBezTo>
                      <a:cubicBezTo>
                        <a:pt x="961747" y="670334"/>
                        <a:pt x="841674" y="667255"/>
                        <a:pt x="1137238" y="719594"/>
                      </a:cubicBezTo>
                      <a:cubicBezTo>
                        <a:pt x="1448195" y="765775"/>
                        <a:pt x="1482061" y="775013"/>
                        <a:pt x="1654473" y="802722"/>
                      </a:cubicBezTo>
                      <a:cubicBezTo>
                        <a:pt x="1922522" y="847512"/>
                        <a:pt x="1880864" y="833465"/>
                        <a:pt x="2014693" y="848903"/>
                      </a:cubicBezTo>
                      <a:cubicBezTo>
                        <a:pt x="2148522" y="864341"/>
                        <a:pt x="2343729" y="885492"/>
                        <a:pt x="2457450" y="895350"/>
                      </a:cubicBezTo>
                      <a:lnTo>
                        <a:pt x="2743200" y="908050"/>
                      </a:lnTo>
                      <a:cubicBezTo>
                        <a:pt x="2842683" y="911225"/>
                        <a:pt x="2950633" y="912283"/>
                        <a:pt x="3054350" y="914400"/>
                      </a:cubicBezTo>
                      <a:lnTo>
                        <a:pt x="3295650" y="908050"/>
                      </a:lnTo>
                      <a:lnTo>
                        <a:pt x="3498850" y="901700"/>
                      </a:lnTo>
                      <a:lnTo>
                        <a:pt x="3644900" y="889000"/>
                      </a:lnTo>
                      <a:cubicBezTo>
                        <a:pt x="3658658" y="875242"/>
                        <a:pt x="3580342" y="843492"/>
                        <a:pt x="3581400" y="819150"/>
                      </a:cubicBezTo>
                      <a:cubicBezTo>
                        <a:pt x="3582458" y="794808"/>
                        <a:pt x="3619500" y="778933"/>
                        <a:pt x="3651250" y="742950"/>
                      </a:cubicBezTo>
                      <a:lnTo>
                        <a:pt x="3714750" y="660400"/>
                      </a:lnTo>
                      <a:lnTo>
                        <a:pt x="3778250" y="584200"/>
                      </a:lnTo>
                      <a:lnTo>
                        <a:pt x="3835400" y="514350"/>
                      </a:lnTo>
                      <a:lnTo>
                        <a:pt x="3835400" y="514350"/>
                      </a:lnTo>
                      <a:lnTo>
                        <a:pt x="3879850" y="463550"/>
                      </a:lnTo>
                      <a:lnTo>
                        <a:pt x="3968750" y="425450"/>
                      </a:lnTo>
                      <a:lnTo>
                        <a:pt x="4064000" y="387350"/>
                      </a:lnTo>
                      <a:lnTo>
                        <a:pt x="4133850" y="317500"/>
                      </a:lnTo>
                      <a:lnTo>
                        <a:pt x="4127500" y="247650"/>
                      </a:lnTo>
                      <a:lnTo>
                        <a:pt x="4165600" y="184150"/>
                      </a:lnTo>
                      <a:lnTo>
                        <a:pt x="4210050" y="127000"/>
                      </a:lnTo>
                      <a:lnTo>
                        <a:pt x="4305300" y="76200"/>
                      </a:lnTo>
                      <a:lnTo>
                        <a:pt x="437515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B0F0"/>
                    </a:solidFill>
                  </a:endParaRPr>
                </a:p>
              </p:txBody>
            </p:sp>
            <p:sp>
              <p:nvSpPr>
                <p:cNvPr id="225" name="Freeform 224">
                  <a:extLst>
                    <a:ext uri="{FF2B5EF4-FFF2-40B4-BE49-F238E27FC236}">
                      <a16:creationId xmlns:a16="http://schemas.microsoft.com/office/drawing/2014/main" id="{4D6CAD9D-E121-5048-A59F-3AA871428527}"/>
                    </a:ext>
                  </a:extLst>
                </p:cNvPr>
                <p:cNvSpPr/>
                <p:nvPr/>
              </p:nvSpPr>
              <p:spPr>
                <a:xfrm>
                  <a:off x="561414" y="1950594"/>
                  <a:ext cx="4063876" cy="1233275"/>
                </a:xfrm>
                <a:custGeom>
                  <a:avLst/>
                  <a:gdLst>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27717 h 1550020"/>
                    <a:gd name="connsiteX11" fmla="*/ 5118410 w 5118410"/>
                    <a:gd name="connsiteY11" fmla="*/ 1103971 h 1550020"/>
                    <a:gd name="connsiteX12" fmla="*/ 4493941 w 5118410"/>
                    <a:gd name="connsiteY12" fmla="*/ 1126273 h 1550020"/>
                    <a:gd name="connsiteX13" fmla="*/ 3780263 w 5118410"/>
                    <a:gd name="connsiteY13" fmla="*/ 1103971 h 1550020"/>
                    <a:gd name="connsiteX14" fmla="*/ 3256156 w 5118410"/>
                    <a:gd name="connsiteY14" fmla="*/ 1048215 h 1550020"/>
                    <a:gd name="connsiteX15" fmla="*/ 2732049 w 5118410"/>
                    <a:gd name="connsiteY15" fmla="*/ 970156 h 1550020"/>
                    <a:gd name="connsiteX16" fmla="*/ 2196790 w 5118410"/>
                    <a:gd name="connsiteY16" fmla="*/ 869795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493941 w 5118410"/>
                    <a:gd name="connsiteY12" fmla="*/ 1126273 h 1550020"/>
                    <a:gd name="connsiteX13" fmla="*/ 3780263 w 5118410"/>
                    <a:gd name="connsiteY13" fmla="*/ 1103971 h 1550020"/>
                    <a:gd name="connsiteX14" fmla="*/ 3256156 w 5118410"/>
                    <a:gd name="connsiteY14" fmla="*/ 1048215 h 1550020"/>
                    <a:gd name="connsiteX15" fmla="*/ 2732049 w 5118410"/>
                    <a:gd name="connsiteY15" fmla="*/ 970156 h 1550020"/>
                    <a:gd name="connsiteX16" fmla="*/ 2196790 w 5118410"/>
                    <a:gd name="connsiteY16" fmla="*/ 869795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506641 w 5118410"/>
                    <a:gd name="connsiteY12" fmla="*/ 1119923 h 1550020"/>
                    <a:gd name="connsiteX13" fmla="*/ 3780263 w 5118410"/>
                    <a:gd name="connsiteY13" fmla="*/ 1103971 h 1550020"/>
                    <a:gd name="connsiteX14" fmla="*/ 3256156 w 5118410"/>
                    <a:gd name="connsiteY14" fmla="*/ 1048215 h 1550020"/>
                    <a:gd name="connsiteX15" fmla="*/ 2732049 w 5118410"/>
                    <a:gd name="connsiteY15" fmla="*/ 970156 h 1550020"/>
                    <a:gd name="connsiteX16" fmla="*/ 2196790 w 5118410"/>
                    <a:gd name="connsiteY16" fmla="*/ 869795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506641 w 5118410"/>
                    <a:gd name="connsiteY12" fmla="*/ 1119923 h 1550020"/>
                    <a:gd name="connsiteX13" fmla="*/ 3780263 w 5118410"/>
                    <a:gd name="connsiteY13" fmla="*/ 1097621 h 1550020"/>
                    <a:gd name="connsiteX14" fmla="*/ 3256156 w 5118410"/>
                    <a:gd name="connsiteY14" fmla="*/ 1048215 h 1550020"/>
                    <a:gd name="connsiteX15" fmla="*/ 2732049 w 5118410"/>
                    <a:gd name="connsiteY15" fmla="*/ 970156 h 1550020"/>
                    <a:gd name="connsiteX16" fmla="*/ 2196790 w 5118410"/>
                    <a:gd name="connsiteY16" fmla="*/ 869795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506641 w 5118410"/>
                    <a:gd name="connsiteY12" fmla="*/ 1119923 h 1550020"/>
                    <a:gd name="connsiteX13" fmla="*/ 3780263 w 5118410"/>
                    <a:gd name="connsiteY13" fmla="*/ 1097621 h 1550020"/>
                    <a:gd name="connsiteX14" fmla="*/ 3256156 w 5118410"/>
                    <a:gd name="connsiteY14" fmla="*/ 1048215 h 1550020"/>
                    <a:gd name="connsiteX15" fmla="*/ 2732049 w 5118410"/>
                    <a:gd name="connsiteY15" fmla="*/ 970156 h 1550020"/>
                    <a:gd name="connsiteX16" fmla="*/ 2196790 w 5118410"/>
                    <a:gd name="connsiteY16" fmla="*/ 860270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506641 w 5118410"/>
                    <a:gd name="connsiteY12" fmla="*/ 1119923 h 1550020"/>
                    <a:gd name="connsiteX13" fmla="*/ 3780263 w 5118410"/>
                    <a:gd name="connsiteY13" fmla="*/ 1097621 h 1550020"/>
                    <a:gd name="connsiteX14" fmla="*/ 3256156 w 5118410"/>
                    <a:gd name="connsiteY14" fmla="*/ 1048215 h 1550020"/>
                    <a:gd name="connsiteX15" fmla="*/ 2732049 w 5118410"/>
                    <a:gd name="connsiteY15" fmla="*/ 970156 h 1550020"/>
                    <a:gd name="connsiteX16" fmla="*/ 2196790 w 5118410"/>
                    <a:gd name="connsiteY16" fmla="*/ 860270 h 1550020"/>
                    <a:gd name="connsiteX17" fmla="*/ 1639229 w 5118410"/>
                    <a:gd name="connsiteY17" fmla="*/ 724829 h 1550020"/>
                    <a:gd name="connsiteX18" fmla="*/ 1088018 w 5118410"/>
                    <a:gd name="connsiteY18" fmla="*/ 52890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506641 w 5118410"/>
                    <a:gd name="connsiteY12" fmla="*/ 1119923 h 1550020"/>
                    <a:gd name="connsiteX13" fmla="*/ 3780263 w 5118410"/>
                    <a:gd name="connsiteY13" fmla="*/ 1097621 h 1550020"/>
                    <a:gd name="connsiteX14" fmla="*/ 3256156 w 5118410"/>
                    <a:gd name="connsiteY14" fmla="*/ 1048215 h 1550020"/>
                    <a:gd name="connsiteX15" fmla="*/ 2732049 w 5118410"/>
                    <a:gd name="connsiteY15" fmla="*/ 970156 h 1550020"/>
                    <a:gd name="connsiteX16" fmla="*/ 2196790 w 5118410"/>
                    <a:gd name="connsiteY16" fmla="*/ 860270 h 1550020"/>
                    <a:gd name="connsiteX17" fmla="*/ 1639229 w 5118410"/>
                    <a:gd name="connsiteY17" fmla="*/ 724829 h 1550020"/>
                    <a:gd name="connsiteX18" fmla="*/ 1088018 w 5118410"/>
                    <a:gd name="connsiteY18" fmla="*/ 528909 h 1550020"/>
                    <a:gd name="connsiteX19" fmla="*/ 53045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92276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506641 w 5118410"/>
                    <a:gd name="connsiteY12" fmla="*/ 1119923 h 1550020"/>
                    <a:gd name="connsiteX13" fmla="*/ 3780263 w 5118410"/>
                    <a:gd name="connsiteY13" fmla="*/ 1097621 h 1550020"/>
                    <a:gd name="connsiteX14" fmla="*/ 3256156 w 5118410"/>
                    <a:gd name="connsiteY14" fmla="*/ 1048215 h 1550020"/>
                    <a:gd name="connsiteX15" fmla="*/ 2732049 w 5118410"/>
                    <a:gd name="connsiteY15" fmla="*/ 970156 h 1550020"/>
                    <a:gd name="connsiteX16" fmla="*/ 2196790 w 5118410"/>
                    <a:gd name="connsiteY16" fmla="*/ 860270 h 1550020"/>
                    <a:gd name="connsiteX17" fmla="*/ 1639229 w 5118410"/>
                    <a:gd name="connsiteY17" fmla="*/ 724829 h 1550020"/>
                    <a:gd name="connsiteX18" fmla="*/ 1088018 w 5118410"/>
                    <a:gd name="connsiteY18" fmla="*/ 528909 h 1550020"/>
                    <a:gd name="connsiteX19" fmla="*/ 530457 w 5118410"/>
                    <a:gd name="connsiteY19" fmla="*/ 289932 h 1550020"/>
                    <a:gd name="connsiteX20" fmla="*/ 0 w 5118410"/>
                    <a:gd name="connsiteY20" fmla="*/ 0 h 1550020"/>
                    <a:gd name="connsiteX0" fmla="*/ 0 w 5121585"/>
                    <a:gd name="connsiteY0" fmla="*/ 0 h 1550020"/>
                    <a:gd name="connsiteX1" fmla="*/ 22302 w 5121585"/>
                    <a:gd name="connsiteY1" fmla="*/ 423746 h 1550020"/>
                    <a:gd name="connsiteX2" fmla="*/ 501805 w 5121585"/>
                    <a:gd name="connsiteY2" fmla="*/ 691376 h 1550020"/>
                    <a:gd name="connsiteX3" fmla="*/ 1070517 w 5121585"/>
                    <a:gd name="connsiteY3" fmla="*/ 936703 h 1550020"/>
                    <a:gd name="connsiteX4" fmla="*/ 1628078 w 5121585"/>
                    <a:gd name="connsiteY4" fmla="*/ 1126273 h 1550020"/>
                    <a:gd name="connsiteX5" fmla="*/ 2185639 w 5121585"/>
                    <a:gd name="connsiteY5" fmla="*/ 1282390 h 1550020"/>
                    <a:gd name="connsiteX6" fmla="*/ 2732049 w 5121585"/>
                    <a:gd name="connsiteY6" fmla="*/ 1392276 h 1550020"/>
                    <a:gd name="connsiteX7" fmla="*/ 3256156 w 5121585"/>
                    <a:gd name="connsiteY7" fmla="*/ 1471961 h 1550020"/>
                    <a:gd name="connsiteX8" fmla="*/ 3780263 w 5121585"/>
                    <a:gd name="connsiteY8" fmla="*/ 1516566 h 1550020"/>
                    <a:gd name="connsiteX9" fmla="*/ 4493941 w 5121585"/>
                    <a:gd name="connsiteY9" fmla="*/ 1550020 h 1550020"/>
                    <a:gd name="connsiteX10" fmla="*/ 5121585 w 5121585"/>
                    <a:gd name="connsiteY10" fmla="*/ 1534067 h 1550020"/>
                    <a:gd name="connsiteX11" fmla="*/ 5118410 w 5121585"/>
                    <a:gd name="connsiteY11" fmla="*/ 1103971 h 1550020"/>
                    <a:gd name="connsiteX12" fmla="*/ 4506641 w 5121585"/>
                    <a:gd name="connsiteY12" fmla="*/ 1119923 h 1550020"/>
                    <a:gd name="connsiteX13" fmla="*/ 3780263 w 5121585"/>
                    <a:gd name="connsiteY13" fmla="*/ 1097621 h 1550020"/>
                    <a:gd name="connsiteX14" fmla="*/ 3256156 w 5121585"/>
                    <a:gd name="connsiteY14" fmla="*/ 1048215 h 1550020"/>
                    <a:gd name="connsiteX15" fmla="*/ 2732049 w 5121585"/>
                    <a:gd name="connsiteY15" fmla="*/ 970156 h 1550020"/>
                    <a:gd name="connsiteX16" fmla="*/ 2196790 w 5121585"/>
                    <a:gd name="connsiteY16" fmla="*/ 860270 h 1550020"/>
                    <a:gd name="connsiteX17" fmla="*/ 1639229 w 5121585"/>
                    <a:gd name="connsiteY17" fmla="*/ 724829 h 1550020"/>
                    <a:gd name="connsiteX18" fmla="*/ 1088018 w 5121585"/>
                    <a:gd name="connsiteY18" fmla="*/ 528909 h 1550020"/>
                    <a:gd name="connsiteX19" fmla="*/ 530457 w 5121585"/>
                    <a:gd name="connsiteY19" fmla="*/ 289932 h 1550020"/>
                    <a:gd name="connsiteX20" fmla="*/ 0 w 5121585"/>
                    <a:gd name="connsiteY20" fmla="*/ 0 h 155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1585" h="1550020">
                      <a:moveTo>
                        <a:pt x="0" y="0"/>
                      </a:moveTo>
                      <a:lnTo>
                        <a:pt x="22302" y="423746"/>
                      </a:lnTo>
                      <a:lnTo>
                        <a:pt x="501805" y="691376"/>
                      </a:lnTo>
                      <a:lnTo>
                        <a:pt x="1070517" y="936703"/>
                      </a:lnTo>
                      <a:lnTo>
                        <a:pt x="1628078" y="1126273"/>
                      </a:lnTo>
                      <a:lnTo>
                        <a:pt x="2185639" y="1282390"/>
                      </a:lnTo>
                      <a:lnTo>
                        <a:pt x="2732049" y="1392276"/>
                      </a:lnTo>
                      <a:lnTo>
                        <a:pt x="3256156" y="1471961"/>
                      </a:lnTo>
                      <a:lnTo>
                        <a:pt x="3780263" y="1516566"/>
                      </a:lnTo>
                      <a:lnTo>
                        <a:pt x="4493941" y="1550020"/>
                      </a:lnTo>
                      <a:lnTo>
                        <a:pt x="5121585" y="1534067"/>
                      </a:lnTo>
                      <a:cubicBezTo>
                        <a:pt x="5120527" y="1390702"/>
                        <a:pt x="5119468" y="1247336"/>
                        <a:pt x="5118410" y="1103971"/>
                      </a:cubicBezTo>
                      <a:lnTo>
                        <a:pt x="4506641" y="1119923"/>
                      </a:lnTo>
                      <a:lnTo>
                        <a:pt x="3780263" y="1097621"/>
                      </a:lnTo>
                      <a:lnTo>
                        <a:pt x="3256156" y="1048215"/>
                      </a:lnTo>
                      <a:lnTo>
                        <a:pt x="2732049" y="970156"/>
                      </a:lnTo>
                      <a:lnTo>
                        <a:pt x="2196790" y="860270"/>
                      </a:lnTo>
                      <a:lnTo>
                        <a:pt x="1639229" y="724829"/>
                      </a:lnTo>
                      <a:lnTo>
                        <a:pt x="1088018" y="528909"/>
                      </a:lnTo>
                      <a:lnTo>
                        <a:pt x="530457" y="289932"/>
                      </a:lnTo>
                      <a:lnTo>
                        <a:pt x="0" y="0"/>
                      </a:lnTo>
                      <a:close/>
                    </a:path>
                  </a:pathLst>
                </a:custGeom>
                <a:gradFill flip="none" rotWithShape="1">
                  <a:gsLst>
                    <a:gs pos="0">
                      <a:srgbClr val="FF0000"/>
                    </a:gs>
                    <a:gs pos="80500">
                      <a:srgbClr val="5195D1"/>
                    </a:gs>
                    <a:gs pos="22000">
                      <a:schemeClr val="bg1"/>
                    </a:gs>
                    <a:gs pos="100000">
                      <a:srgbClr val="0070C0"/>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Right Arrow 225">
                  <a:extLst>
                    <a:ext uri="{FF2B5EF4-FFF2-40B4-BE49-F238E27FC236}">
                      <a16:creationId xmlns:a16="http://schemas.microsoft.com/office/drawing/2014/main" id="{C63D0086-8AD5-5F4B-AF5F-FE1BA6268A3C}"/>
                    </a:ext>
                  </a:extLst>
                </p:cNvPr>
                <p:cNvSpPr/>
                <p:nvPr/>
              </p:nvSpPr>
              <p:spPr>
                <a:xfrm>
                  <a:off x="790217" y="2198483"/>
                  <a:ext cx="508162" cy="490698"/>
                </a:xfrm>
                <a:prstGeom prst="rightArrow">
                  <a:avLst/>
                </a:prstGeom>
                <a:solidFill>
                  <a:srgbClr val="FF0000"/>
                </a:solidFill>
                <a:ln>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TextBox 226">
                  <a:extLst>
                    <a:ext uri="{FF2B5EF4-FFF2-40B4-BE49-F238E27FC236}">
                      <a16:creationId xmlns:a16="http://schemas.microsoft.com/office/drawing/2014/main" id="{09F23E57-6416-CF4E-BC16-234329299609}"/>
                    </a:ext>
                  </a:extLst>
                </p:cNvPr>
                <p:cNvSpPr txBox="1"/>
                <p:nvPr/>
              </p:nvSpPr>
              <p:spPr>
                <a:xfrm>
                  <a:off x="1245399" y="2975691"/>
                  <a:ext cx="1406091" cy="461665"/>
                </a:xfrm>
                <a:prstGeom prst="rect">
                  <a:avLst/>
                </a:prstGeom>
                <a:noFill/>
              </p:spPr>
              <p:txBody>
                <a:bodyPr wrap="none" rtlCol="0">
                  <a:spAutoFit/>
                </a:bodyPr>
                <a:lstStyle/>
                <a:p>
                  <a:pPr algn="ctr"/>
                  <a:r>
                    <a:rPr lang="en-US" sz="1200" b="1">
                      <a:solidFill>
                        <a:srgbClr val="322CC4"/>
                      </a:solidFill>
                    </a:rPr>
                    <a:t>Weaker Southward</a:t>
                  </a:r>
                </a:p>
                <a:p>
                  <a:pPr algn="ctr"/>
                  <a:r>
                    <a:rPr lang="en-US" sz="1200" b="1">
                      <a:solidFill>
                        <a:srgbClr val="322CC4"/>
                      </a:solidFill>
                    </a:rPr>
                    <a:t>UMO Transport</a:t>
                  </a:r>
                </a:p>
              </p:txBody>
            </p:sp>
            <p:sp>
              <p:nvSpPr>
                <p:cNvPr id="228" name="TextBox 227">
                  <a:extLst>
                    <a:ext uri="{FF2B5EF4-FFF2-40B4-BE49-F238E27FC236}">
                      <a16:creationId xmlns:a16="http://schemas.microsoft.com/office/drawing/2014/main" id="{89D532D5-96C3-B64C-BA3E-66EB8D70C8DB}"/>
                    </a:ext>
                  </a:extLst>
                </p:cNvPr>
                <p:cNvSpPr txBox="1"/>
                <p:nvPr/>
              </p:nvSpPr>
              <p:spPr>
                <a:xfrm>
                  <a:off x="2856459" y="3142365"/>
                  <a:ext cx="1420820" cy="367324"/>
                </a:xfrm>
                <a:prstGeom prst="rect">
                  <a:avLst/>
                </a:prstGeom>
                <a:noFill/>
              </p:spPr>
              <p:txBody>
                <a:bodyPr wrap="none" rtlCol="0">
                  <a:spAutoFit/>
                </a:bodyPr>
                <a:lstStyle/>
                <a:p>
                  <a:pPr algn="ctr"/>
                  <a:r>
                    <a:rPr lang="en-US" sz="1200" b="1">
                      <a:solidFill>
                        <a:srgbClr val="322CC4"/>
                      </a:solidFill>
                    </a:rPr>
                    <a:t>Reduced Heat Advection </a:t>
                  </a:r>
                </a:p>
                <a:p>
                  <a:pPr algn="ctr"/>
                  <a:r>
                    <a:rPr lang="en-US" sz="1200" b="1">
                      <a:solidFill>
                        <a:srgbClr val="322CC4"/>
                      </a:solidFill>
                    </a:rPr>
                    <a:t>Lowers Steric Sea Level</a:t>
                  </a:r>
                </a:p>
              </p:txBody>
            </p:sp>
            <p:sp>
              <p:nvSpPr>
                <p:cNvPr id="229" name="Freeform 228">
                  <a:extLst>
                    <a:ext uri="{FF2B5EF4-FFF2-40B4-BE49-F238E27FC236}">
                      <a16:creationId xmlns:a16="http://schemas.microsoft.com/office/drawing/2014/main" id="{FE240DE4-6307-0A49-9597-005A116176D0}"/>
                    </a:ext>
                  </a:extLst>
                </p:cNvPr>
                <p:cNvSpPr/>
                <p:nvPr/>
              </p:nvSpPr>
              <p:spPr>
                <a:xfrm>
                  <a:off x="1611262" y="1500729"/>
                  <a:ext cx="3033525" cy="943103"/>
                </a:xfrm>
                <a:custGeom>
                  <a:avLst/>
                  <a:gdLst>
                    <a:gd name="connsiteX0" fmla="*/ 437639 w 3391065"/>
                    <a:gd name="connsiteY0" fmla="*/ 1003656 h 1090178"/>
                    <a:gd name="connsiteX1" fmla="*/ 10127 w 3391065"/>
                    <a:gd name="connsiteY1" fmla="*/ 742399 h 1090178"/>
                    <a:gd name="connsiteX2" fmla="*/ 200133 w 3391065"/>
                    <a:gd name="connsiteY2" fmla="*/ 374264 h 1090178"/>
                    <a:gd name="connsiteX3" fmla="*/ 912652 w 3391065"/>
                    <a:gd name="connsiteY3" fmla="*/ 160508 h 1090178"/>
                    <a:gd name="connsiteX4" fmla="*/ 1732049 w 3391065"/>
                    <a:gd name="connsiteY4" fmla="*/ 148633 h 1090178"/>
                    <a:gd name="connsiteX5" fmla="*/ 2444569 w 3391065"/>
                    <a:gd name="connsiteY5" fmla="*/ 18004 h 1090178"/>
                    <a:gd name="connsiteX6" fmla="*/ 3038335 w 3391065"/>
                    <a:gd name="connsiteY6" fmla="*/ 6129 h 1090178"/>
                    <a:gd name="connsiteX7" fmla="*/ 3204590 w 3391065"/>
                    <a:gd name="connsiteY7" fmla="*/ 65506 h 1090178"/>
                    <a:gd name="connsiteX8" fmla="*/ 3382720 w 3391065"/>
                    <a:gd name="connsiteY8" fmla="*/ 445516 h 1090178"/>
                    <a:gd name="connsiteX9" fmla="*/ 2919582 w 3391065"/>
                    <a:gd name="connsiteY9" fmla="*/ 718649 h 1090178"/>
                    <a:gd name="connsiteX10" fmla="*/ 2254564 w 3391065"/>
                    <a:gd name="connsiteY10" fmla="*/ 920529 h 1090178"/>
                    <a:gd name="connsiteX11" fmla="*/ 1447042 w 3391065"/>
                    <a:gd name="connsiteY11" fmla="*/ 1086784 h 1090178"/>
                    <a:gd name="connsiteX12" fmla="*/ 437639 w 3391065"/>
                    <a:gd name="connsiteY12" fmla="*/ 1003656 h 1090178"/>
                    <a:gd name="connsiteX0" fmla="*/ 437639 w 3427697"/>
                    <a:gd name="connsiteY0" fmla="*/ 1013078 h 1099600"/>
                    <a:gd name="connsiteX1" fmla="*/ 10127 w 3427697"/>
                    <a:gd name="connsiteY1" fmla="*/ 751821 h 1099600"/>
                    <a:gd name="connsiteX2" fmla="*/ 200133 w 3427697"/>
                    <a:gd name="connsiteY2" fmla="*/ 383686 h 1099600"/>
                    <a:gd name="connsiteX3" fmla="*/ 912652 w 3427697"/>
                    <a:gd name="connsiteY3" fmla="*/ 169930 h 1099600"/>
                    <a:gd name="connsiteX4" fmla="*/ 1732049 w 3427697"/>
                    <a:gd name="connsiteY4" fmla="*/ 158055 h 1099600"/>
                    <a:gd name="connsiteX5" fmla="*/ 2444569 w 3427697"/>
                    <a:gd name="connsiteY5" fmla="*/ 27426 h 1099600"/>
                    <a:gd name="connsiteX6" fmla="*/ 3038335 w 3427697"/>
                    <a:gd name="connsiteY6" fmla="*/ 15551 h 1099600"/>
                    <a:gd name="connsiteX7" fmla="*/ 3370845 w 3427697"/>
                    <a:gd name="connsiteY7" fmla="*/ 205557 h 1099600"/>
                    <a:gd name="connsiteX8" fmla="*/ 3382720 w 3427697"/>
                    <a:gd name="connsiteY8" fmla="*/ 454938 h 1099600"/>
                    <a:gd name="connsiteX9" fmla="*/ 2919582 w 3427697"/>
                    <a:gd name="connsiteY9" fmla="*/ 728071 h 1099600"/>
                    <a:gd name="connsiteX10" fmla="*/ 2254564 w 3427697"/>
                    <a:gd name="connsiteY10" fmla="*/ 929951 h 1099600"/>
                    <a:gd name="connsiteX11" fmla="*/ 1447042 w 3427697"/>
                    <a:gd name="connsiteY11" fmla="*/ 1096206 h 1099600"/>
                    <a:gd name="connsiteX12" fmla="*/ 437639 w 3427697"/>
                    <a:gd name="connsiteY12" fmla="*/ 1013078 h 1099600"/>
                    <a:gd name="connsiteX0" fmla="*/ 437639 w 3500312"/>
                    <a:gd name="connsiteY0" fmla="*/ 1011341 h 1097863"/>
                    <a:gd name="connsiteX1" fmla="*/ 10127 w 3500312"/>
                    <a:gd name="connsiteY1" fmla="*/ 750084 h 1097863"/>
                    <a:gd name="connsiteX2" fmla="*/ 200133 w 3500312"/>
                    <a:gd name="connsiteY2" fmla="*/ 381949 h 1097863"/>
                    <a:gd name="connsiteX3" fmla="*/ 912652 w 3500312"/>
                    <a:gd name="connsiteY3" fmla="*/ 168193 h 1097863"/>
                    <a:gd name="connsiteX4" fmla="*/ 1732049 w 3500312"/>
                    <a:gd name="connsiteY4" fmla="*/ 156318 h 1097863"/>
                    <a:gd name="connsiteX5" fmla="*/ 2444569 w 3500312"/>
                    <a:gd name="connsiteY5" fmla="*/ 25689 h 1097863"/>
                    <a:gd name="connsiteX6" fmla="*/ 3038335 w 3500312"/>
                    <a:gd name="connsiteY6" fmla="*/ 13814 h 1097863"/>
                    <a:gd name="connsiteX7" fmla="*/ 3477722 w 3500312"/>
                    <a:gd name="connsiteY7" fmla="*/ 180069 h 1097863"/>
                    <a:gd name="connsiteX8" fmla="*/ 3382720 w 3500312"/>
                    <a:gd name="connsiteY8" fmla="*/ 453201 h 1097863"/>
                    <a:gd name="connsiteX9" fmla="*/ 2919582 w 3500312"/>
                    <a:gd name="connsiteY9" fmla="*/ 726334 h 1097863"/>
                    <a:gd name="connsiteX10" fmla="*/ 2254564 w 3500312"/>
                    <a:gd name="connsiteY10" fmla="*/ 928214 h 1097863"/>
                    <a:gd name="connsiteX11" fmla="*/ 1447042 w 3500312"/>
                    <a:gd name="connsiteY11" fmla="*/ 1094469 h 1097863"/>
                    <a:gd name="connsiteX12" fmla="*/ 437639 w 3500312"/>
                    <a:gd name="connsiteY12" fmla="*/ 1011341 h 1097863"/>
                    <a:gd name="connsiteX0" fmla="*/ 437639 w 3533389"/>
                    <a:gd name="connsiteY0" fmla="*/ 1011341 h 1097863"/>
                    <a:gd name="connsiteX1" fmla="*/ 10127 w 3533389"/>
                    <a:gd name="connsiteY1" fmla="*/ 750084 h 1097863"/>
                    <a:gd name="connsiteX2" fmla="*/ 200133 w 3533389"/>
                    <a:gd name="connsiteY2" fmla="*/ 381949 h 1097863"/>
                    <a:gd name="connsiteX3" fmla="*/ 912652 w 3533389"/>
                    <a:gd name="connsiteY3" fmla="*/ 168193 h 1097863"/>
                    <a:gd name="connsiteX4" fmla="*/ 1732049 w 3533389"/>
                    <a:gd name="connsiteY4" fmla="*/ 156318 h 1097863"/>
                    <a:gd name="connsiteX5" fmla="*/ 2444569 w 3533389"/>
                    <a:gd name="connsiteY5" fmla="*/ 25689 h 1097863"/>
                    <a:gd name="connsiteX6" fmla="*/ 3038335 w 3533389"/>
                    <a:gd name="connsiteY6" fmla="*/ 13814 h 1097863"/>
                    <a:gd name="connsiteX7" fmla="*/ 3477722 w 3533389"/>
                    <a:gd name="connsiteY7" fmla="*/ 180069 h 1097863"/>
                    <a:gd name="connsiteX8" fmla="*/ 3465847 w 3533389"/>
                    <a:gd name="connsiteY8" fmla="*/ 500703 h 1097863"/>
                    <a:gd name="connsiteX9" fmla="*/ 2919582 w 3533389"/>
                    <a:gd name="connsiteY9" fmla="*/ 726334 h 1097863"/>
                    <a:gd name="connsiteX10" fmla="*/ 2254564 w 3533389"/>
                    <a:gd name="connsiteY10" fmla="*/ 928214 h 1097863"/>
                    <a:gd name="connsiteX11" fmla="*/ 1447042 w 3533389"/>
                    <a:gd name="connsiteY11" fmla="*/ 1094469 h 1097863"/>
                    <a:gd name="connsiteX12" fmla="*/ 437639 w 3533389"/>
                    <a:gd name="connsiteY12" fmla="*/ 1011341 h 1097863"/>
                    <a:gd name="connsiteX0" fmla="*/ 437639 w 3582430"/>
                    <a:gd name="connsiteY0" fmla="*/ 1013950 h 1100472"/>
                    <a:gd name="connsiteX1" fmla="*/ 10127 w 3582430"/>
                    <a:gd name="connsiteY1" fmla="*/ 752693 h 1100472"/>
                    <a:gd name="connsiteX2" fmla="*/ 200133 w 3582430"/>
                    <a:gd name="connsiteY2" fmla="*/ 384558 h 1100472"/>
                    <a:gd name="connsiteX3" fmla="*/ 912652 w 3582430"/>
                    <a:gd name="connsiteY3" fmla="*/ 170802 h 1100472"/>
                    <a:gd name="connsiteX4" fmla="*/ 1732049 w 3582430"/>
                    <a:gd name="connsiteY4" fmla="*/ 158927 h 1100472"/>
                    <a:gd name="connsiteX5" fmla="*/ 2444569 w 3582430"/>
                    <a:gd name="connsiteY5" fmla="*/ 28298 h 1100472"/>
                    <a:gd name="connsiteX6" fmla="*/ 3038335 w 3582430"/>
                    <a:gd name="connsiteY6" fmla="*/ 16423 h 1100472"/>
                    <a:gd name="connsiteX7" fmla="*/ 3548974 w 3582430"/>
                    <a:gd name="connsiteY7" fmla="*/ 218304 h 1100472"/>
                    <a:gd name="connsiteX8" fmla="*/ 3465847 w 3582430"/>
                    <a:gd name="connsiteY8" fmla="*/ 503312 h 1100472"/>
                    <a:gd name="connsiteX9" fmla="*/ 2919582 w 3582430"/>
                    <a:gd name="connsiteY9" fmla="*/ 728943 h 1100472"/>
                    <a:gd name="connsiteX10" fmla="*/ 2254564 w 3582430"/>
                    <a:gd name="connsiteY10" fmla="*/ 930823 h 1100472"/>
                    <a:gd name="connsiteX11" fmla="*/ 1447042 w 3582430"/>
                    <a:gd name="connsiteY11" fmla="*/ 1097078 h 1100472"/>
                    <a:gd name="connsiteX12" fmla="*/ 437639 w 3582430"/>
                    <a:gd name="connsiteY12" fmla="*/ 1013950 h 1100472"/>
                    <a:gd name="connsiteX0" fmla="*/ 437639 w 3582430"/>
                    <a:gd name="connsiteY0" fmla="*/ 1013445 h 1099967"/>
                    <a:gd name="connsiteX1" fmla="*/ 10127 w 3582430"/>
                    <a:gd name="connsiteY1" fmla="*/ 752188 h 1099967"/>
                    <a:gd name="connsiteX2" fmla="*/ 200133 w 3582430"/>
                    <a:gd name="connsiteY2" fmla="*/ 384053 h 1099967"/>
                    <a:gd name="connsiteX3" fmla="*/ 912652 w 3582430"/>
                    <a:gd name="connsiteY3" fmla="*/ 170297 h 1099967"/>
                    <a:gd name="connsiteX4" fmla="*/ 1708298 w 3582430"/>
                    <a:gd name="connsiteY4" fmla="*/ 146547 h 1099967"/>
                    <a:gd name="connsiteX5" fmla="*/ 2444569 w 3582430"/>
                    <a:gd name="connsiteY5" fmla="*/ 27793 h 1099967"/>
                    <a:gd name="connsiteX6" fmla="*/ 3038335 w 3582430"/>
                    <a:gd name="connsiteY6" fmla="*/ 15918 h 1099967"/>
                    <a:gd name="connsiteX7" fmla="*/ 3548974 w 3582430"/>
                    <a:gd name="connsiteY7" fmla="*/ 217799 h 1099967"/>
                    <a:gd name="connsiteX8" fmla="*/ 3465847 w 3582430"/>
                    <a:gd name="connsiteY8" fmla="*/ 502807 h 1099967"/>
                    <a:gd name="connsiteX9" fmla="*/ 2919582 w 3582430"/>
                    <a:gd name="connsiteY9" fmla="*/ 728438 h 1099967"/>
                    <a:gd name="connsiteX10" fmla="*/ 2254564 w 3582430"/>
                    <a:gd name="connsiteY10" fmla="*/ 930318 h 1099967"/>
                    <a:gd name="connsiteX11" fmla="*/ 1447042 w 3582430"/>
                    <a:gd name="connsiteY11" fmla="*/ 1096573 h 1099967"/>
                    <a:gd name="connsiteX12" fmla="*/ 437639 w 3582430"/>
                    <a:gd name="connsiteY12" fmla="*/ 1013445 h 1099967"/>
                    <a:gd name="connsiteX0" fmla="*/ 437639 w 3582430"/>
                    <a:gd name="connsiteY0" fmla="*/ 1018542 h 1105064"/>
                    <a:gd name="connsiteX1" fmla="*/ 10127 w 3582430"/>
                    <a:gd name="connsiteY1" fmla="*/ 757285 h 1105064"/>
                    <a:gd name="connsiteX2" fmla="*/ 200133 w 3582430"/>
                    <a:gd name="connsiteY2" fmla="*/ 389150 h 1105064"/>
                    <a:gd name="connsiteX3" fmla="*/ 912652 w 3582430"/>
                    <a:gd name="connsiteY3" fmla="*/ 175394 h 1105064"/>
                    <a:gd name="connsiteX4" fmla="*/ 1708298 w 3582430"/>
                    <a:gd name="connsiteY4" fmla="*/ 151644 h 1105064"/>
                    <a:gd name="connsiteX5" fmla="*/ 2278314 w 3582430"/>
                    <a:gd name="connsiteY5" fmla="*/ 21015 h 1105064"/>
                    <a:gd name="connsiteX6" fmla="*/ 3038335 w 3582430"/>
                    <a:gd name="connsiteY6" fmla="*/ 21015 h 1105064"/>
                    <a:gd name="connsiteX7" fmla="*/ 3548974 w 3582430"/>
                    <a:gd name="connsiteY7" fmla="*/ 222896 h 1105064"/>
                    <a:gd name="connsiteX8" fmla="*/ 3465847 w 3582430"/>
                    <a:gd name="connsiteY8" fmla="*/ 507904 h 1105064"/>
                    <a:gd name="connsiteX9" fmla="*/ 2919582 w 3582430"/>
                    <a:gd name="connsiteY9" fmla="*/ 733535 h 1105064"/>
                    <a:gd name="connsiteX10" fmla="*/ 2254564 w 3582430"/>
                    <a:gd name="connsiteY10" fmla="*/ 935415 h 1105064"/>
                    <a:gd name="connsiteX11" fmla="*/ 1447042 w 3582430"/>
                    <a:gd name="connsiteY11" fmla="*/ 1101670 h 1105064"/>
                    <a:gd name="connsiteX12" fmla="*/ 437639 w 3582430"/>
                    <a:gd name="connsiteY12" fmla="*/ 1018542 h 1105064"/>
                    <a:gd name="connsiteX0" fmla="*/ 751266 w 3896057"/>
                    <a:gd name="connsiteY0" fmla="*/ 1018542 h 1104860"/>
                    <a:gd name="connsiteX1" fmla="*/ 3120 w 3896057"/>
                    <a:gd name="connsiteY1" fmla="*/ 781036 h 1104860"/>
                    <a:gd name="connsiteX2" fmla="*/ 513760 w 3896057"/>
                    <a:gd name="connsiteY2" fmla="*/ 389150 h 1104860"/>
                    <a:gd name="connsiteX3" fmla="*/ 1226279 w 3896057"/>
                    <a:gd name="connsiteY3" fmla="*/ 175394 h 1104860"/>
                    <a:gd name="connsiteX4" fmla="*/ 2021925 w 3896057"/>
                    <a:gd name="connsiteY4" fmla="*/ 151644 h 1104860"/>
                    <a:gd name="connsiteX5" fmla="*/ 2591941 w 3896057"/>
                    <a:gd name="connsiteY5" fmla="*/ 21015 h 1104860"/>
                    <a:gd name="connsiteX6" fmla="*/ 3351962 w 3896057"/>
                    <a:gd name="connsiteY6" fmla="*/ 21015 h 1104860"/>
                    <a:gd name="connsiteX7" fmla="*/ 3862601 w 3896057"/>
                    <a:gd name="connsiteY7" fmla="*/ 222896 h 1104860"/>
                    <a:gd name="connsiteX8" fmla="*/ 3779474 w 3896057"/>
                    <a:gd name="connsiteY8" fmla="*/ 507904 h 1104860"/>
                    <a:gd name="connsiteX9" fmla="*/ 3233209 w 3896057"/>
                    <a:gd name="connsiteY9" fmla="*/ 733535 h 1104860"/>
                    <a:gd name="connsiteX10" fmla="*/ 2568191 w 3896057"/>
                    <a:gd name="connsiteY10" fmla="*/ 935415 h 1104860"/>
                    <a:gd name="connsiteX11" fmla="*/ 1760669 w 3896057"/>
                    <a:gd name="connsiteY11" fmla="*/ 1101670 h 1104860"/>
                    <a:gd name="connsiteX12" fmla="*/ 751266 w 3896057"/>
                    <a:gd name="connsiteY12" fmla="*/ 1018542 h 1104860"/>
                    <a:gd name="connsiteX0" fmla="*/ 764923 w 3909714"/>
                    <a:gd name="connsiteY0" fmla="*/ 1018542 h 1104860"/>
                    <a:gd name="connsiteX1" fmla="*/ 16777 w 3909714"/>
                    <a:gd name="connsiteY1" fmla="*/ 781036 h 1104860"/>
                    <a:gd name="connsiteX2" fmla="*/ 325537 w 3909714"/>
                    <a:gd name="connsiteY2" fmla="*/ 389150 h 1104860"/>
                    <a:gd name="connsiteX3" fmla="*/ 1239936 w 3909714"/>
                    <a:gd name="connsiteY3" fmla="*/ 175394 h 1104860"/>
                    <a:gd name="connsiteX4" fmla="*/ 2035582 w 3909714"/>
                    <a:gd name="connsiteY4" fmla="*/ 151644 h 1104860"/>
                    <a:gd name="connsiteX5" fmla="*/ 2605598 w 3909714"/>
                    <a:gd name="connsiteY5" fmla="*/ 21015 h 1104860"/>
                    <a:gd name="connsiteX6" fmla="*/ 3365619 w 3909714"/>
                    <a:gd name="connsiteY6" fmla="*/ 21015 h 1104860"/>
                    <a:gd name="connsiteX7" fmla="*/ 3876258 w 3909714"/>
                    <a:gd name="connsiteY7" fmla="*/ 222896 h 1104860"/>
                    <a:gd name="connsiteX8" fmla="*/ 3793131 w 3909714"/>
                    <a:gd name="connsiteY8" fmla="*/ 507904 h 1104860"/>
                    <a:gd name="connsiteX9" fmla="*/ 3246866 w 3909714"/>
                    <a:gd name="connsiteY9" fmla="*/ 733535 h 1104860"/>
                    <a:gd name="connsiteX10" fmla="*/ 2581848 w 3909714"/>
                    <a:gd name="connsiteY10" fmla="*/ 935415 h 1104860"/>
                    <a:gd name="connsiteX11" fmla="*/ 1774326 w 3909714"/>
                    <a:gd name="connsiteY11" fmla="*/ 1101670 h 1104860"/>
                    <a:gd name="connsiteX12" fmla="*/ 764923 w 3909714"/>
                    <a:gd name="connsiteY12" fmla="*/ 1018542 h 1104860"/>
                    <a:gd name="connsiteX0" fmla="*/ 602499 w 3901670"/>
                    <a:gd name="connsiteY0" fmla="*/ 1018542 h 1104268"/>
                    <a:gd name="connsiteX1" fmla="*/ 8733 w 3901670"/>
                    <a:gd name="connsiteY1" fmla="*/ 781036 h 1104268"/>
                    <a:gd name="connsiteX2" fmla="*/ 317493 w 3901670"/>
                    <a:gd name="connsiteY2" fmla="*/ 389150 h 1104268"/>
                    <a:gd name="connsiteX3" fmla="*/ 1231892 w 3901670"/>
                    <a:gd name="connsiteY3" fmla="*/ 175394 h 1104268"/>
                    <a:gd name="connsiteX4" fmla="*/ 2027538 w 3901670"/>
                    <a:gd name="connsiteY4" fmla="*/ 151644 h 1104268"/>
                    <a:gd name="connsiteX5" fmla="*/ 2597554 w 3901670"/>
                    <a:gd name="connsiteY5" fmla="*/ 21015 h 1104268"/>
                    <a:gd name="connsiteX6" fmla="*/ 3357575 w 3901670"/>
                    <a:gd name="connsiteY6" fmla="*/ 21015 h 1104268"/>
                    <a:gd name="connsiteX7" fmla="*/ 3868214 w 3901670"/>
                    <a:gd name="connsiteY7" fmla="*/ 222896 h 1104268"/>
                    <a:gd name="connsiteX8" fmla="*/ 3785087 w 3901670"/>
                    <a:gd name="connsiteY8" fmla="*/ 507904 h 1104268"/>
                    <a:gd name="connsiteX9" fmla="*/ 3238822 w 3901670"/>
                    <a:gd name="connsiteY9" fmla="*/ 733535 h 1104268"/>
                    <a:gd name="connsiteX10" fmla="*/ 2573804 w 3901670"/>
                    <a:gd name="connsiteY10" fmla="*/ 935415 h 1104268"/>
                    <a:gd name="connsiteX11" fmla="*/ 1766282 w 3901670"/>
                    <a:gd name="connsiteY11" fmla="*/ 1101670 h 1104268"/>
                    <a:gd name="connsiteX12" fmla="*/ 602499 w 3901670"/>
                    <a:gd name="connsiteY12" fmla="*/ 1018542 h 1104268"/>
                    <a:gd name="connsiteX0" fmla="*/ 600228 w 3899399"/>
                    <a:gd name="connsiteY0" fmla="*/ 1018542 h 1104268"/>
                    <a:gd name="connsiteX1" fmla="*/ 6462 w 3899399"/>
                    <a:gd name="connsiteY1" fmla="*/ 781036 h 1104268"/>
                    <a:gd name="connsiteX2" fmla="*/ 315222 w 3899399"/>
                    <a:gd name="connsiteY2" fmla="*/ 389150 h 1104268"/>
                    <a:gd name="connsiteX3" fmla="*/ 790233 w 3899399"/>
                    <a:gd name="connsiteY3" fmla="*/ 234771 h 1104268"/>
                    <a:gd name="connsiteX4" fmla="*/ 1229621 w 3899399"/>
                    <a:gd name="connsiteY4" fmla="*/ 175394 h 1104268"/>
                    <a:gd name="connsiteX5" fmla="*/ 2025267 w 3899399"/>
                    <a:gd name="connsiteY5" fmla="*/ 151644 h 1104268"/>
                    <a:gd name="connsiteX6" fmla="*/ 2595283 w 3899399"/>
                    <a:gd name="connsiteY6" fmla="*/ 21015 h 1104268"/>
                    <a:gd name="connsiteX7" fmla="*/ 3355304 w 3899399"/>
                    <a:gd name="connsiteY7" fmla="*/ 21015 h 1104268"/>
                    <a:gd name="connsiteX8" fmla="*/ 3865943 w 3899399"/>
                    <a:gd name="connsiteY8" fmla="*/ 222896 h 1104268"/>
                    <a:gd name="connsiteX9" fmla="*/ 3782816 w 3899399"/>
                    <a:gd name="connsiteY9" fmla="*/ 507904 h 1104268"/>
                    <a:gd name="connsiteX10" fmla="*/ 3236551 w 3899399"/>
                    <a:gd name="connsiteY10" fmla="*/ 733535 h 1104268"/>
                    <a:gd name="connsiteX11" fmla="*/ 2571533 w 3899399"/>
                    <a:gd name="connsiteY11" fmla="*/ 935415 h 1104268"/>
                    <a:gd name="connsiteX12" fmla="*/ 1764011 w 3899399"/>
                    <a:gd name="connsiteY12" fmla="*/ 1101670 h 1104268"/>
                    <a:gd name="connsiteX13" fmla="*/ 600228 w 3899399"/>
                    <a:gd name="connsiteY13" fmla="*/ 1018542 h 1104268"/>
                    <a:gd name="connsiteX0" fmla="*/ 600228 w 3899399"/>
                    <a:gd name="connsiteY0" fmla="*/ 1018542 h 1104268"/>
                    <a:gd name="connsiteX1" fmla="*/ 6462 w 3899399"/>
                    <a:gd name="connsiteY1" fmla="*/ 781036 h 1104268"/>
                    <a:gd name="connsiteX2" fmla="*/ 315222 w 3899399"/>
                    <a:gd name="connsiteY2" fmla="*/ 389150 h 1104268"/>
                    <a:gd name="connsiteX3" fmla="*/ 790233 w 3899399"/>
                    <a:gd name="connsiteY3" fmla="*/ 234771 h 1104268"/>
                    <a:gd name="connsiteX4" fmla="*/ 1395876 w 3899399"/>
                    <a:gd name="connsiteY4" fmla="*/ 163519 h 1104268"/>
                    <a:gd name="connsiteX5" fmla="*/ 2025267 w 3899399"/>
                    <a:gd name="connsiteY5" fmla="*/ 151644 h 1104268"/>
                    <a:gd name="connsiteX6" fmla="*/ 2595283 w 3899399"/>
                    <a:gd name="connsiteY6" fmla="*/ 21015 h 1104268"/>
                    <a:gd name="connsiteX7" fmla="*/ 3355304 w 3899399"/>
                    <a:gd name="connsiteY7" fmla="*/ 21015 h 1104268"/>
                    <a:gd name="connsiteX8" fmla="*/ 3865943 w 3899399"/>
                    <a:gd name="connsiteY8" fmla="*/ 222896 h 1104268"/>
                    <a:gd name="connsiteX9" fmla="*/ 3782816 w 3899399"/>
                    <a:gd name="connsiteY9" fmla="*/ 507904 h 1104268"/>
                    <a:gd name="connsiteX10" fmla="*/ 3236551 w 3899399"/>
                    <a:gd name="connsiteY10" fmla="*/ 733535 h 1104268"/>
                    <a:gd name="connsiteX11" fmla="*/ 2571533 w 3899399"/>
                    <a:gd name="connsiteY11" fmla="*/ 935415 h 1104268"/>
                    <a:gd name="connsiteX12" fmla="*/ 1764011 w 3899399"/>
                    <a:gd name="connsiteY12" fmla="*/ 1101670 h 1104268"/>
                    <a:gd name="connsiteX13" fmla="*/ 600228 w 3899399"/>
                    <a:gd name="connsiteY13" fmla="*/ 1018542 h 1104268"/>
                    <a:gd name="connsiteX0" fmla="*/ 600568 w 3899739"/>
                    <a:gd name="connsiteY0" fmla="*/ 1018542 h 1104268"/>
                    <a:gd name="connsiteX1" fmla="*/ 6802 w 3899739"/>
                    <a:gd name="connsiteY1" fmla="*/ 781036 h 1104268"/>
                    <a:gd name="connsiteX2" fmla="*/ 315562 w 3899739"/>
                    <a:gd name="connsiteY2" fmla="*/ 389150 h 1104268"/>
                    <a:gd name="connsiteX3" fmla="*/ 873700 w 3899739"/>
                    <a:gd name="connsiteY3" fmla="*/ 199145 h 1104268"/>
                    <a:gd name="connsiteX4" fmla="*/ 1396216 w 3899739"/>
                    <a:gd name="connsiteY4" fmla="*/ 163519 h 1104268"/>
                    <a:gd name="connsiteX5" fmla="*/ 2025607 w 3899739"/>
                    <a:gd name="connsiteY5" fmla="*/ 151644 h 1104268"/>
                    <a:gd name="connsiteX6" fmla="*/ 2595623 w 3899739"/>
                    <a:gd name="connsiteY6" fmla="*/ 21015 h 1104268"/>
                    <a:gd name="connsiteX7" fmla="*/ 3355644 w 3899739"/>
                    <a:gd name="connsiteY7" fmla="*/ 21015 h 1104268"/>
                    <a:gd name="connsiteX8" fmla="*/ 3866283 w 3899739"/>
                    <a:gd name="connsiteY8" fmla="*/ 222896 h 1104268"/>
                    <a:gd name="connsiteX9" fmla="*/ 3783156 w 3899739"/>
                    <a:gd name="connsiteY9" fmla="*/ 507904 h 1104268"/>
                    <a:gd name="connsiteX10" fmla="*/ 3236891 w 3899739"/>
                    <a:gd name="connsiteY10" fmla="*/ 733535 h 1104268"/>
                    <a:gd name="connsiteX11" fmla="*/ 2571873 w 3899739"/>
                    <a:gd name="connsiteY11" fmla="*/ 935415 h 1104268"/>
                    <a:gd name="connsiteX12" fmla="*/ 1764351 w 3899739"/>
                    <a:gd name="connsiteY12" fmla="*/ 1101670 h 1104268"/>
                    <a:gd name="connsiteX13" fmla="*/ 600568 w 3899739"/>
                    <a:gd name="connsiteY13" fmla="*/ 1018542 h 1104268"/>
                    <a:gd name="connsiteX0" fmla="*/ 531390 w 3830561"/>
                    <a:gd name="connsiteY0" fmla="*/ 1018542 h 1104544"/>
                    <a:gd name="connsiteX1" fmla="*/ 8876 w 3830561"/>
                    <a:gd name="connsiteY1" fmla="*/ 745410 h 1104544"/>
                    <a:gd name="connsiteX2" fmla="*/ 246384 w 3830561"/>
                    <a:gd name="connsiteY2" fmla="*/ 389150 h 1104544"/>
                    <a:gd name="connsiteX3" fmla="*/ 804522 w 3830561"/>
                    <a:gd name="connsiteY3" fmla="*/ 199145 h 1104544"/>
                    <a:gd name="connsiteX4" fmla="*/ 1327038 w 3830561"/>
                    <a:gd name="connsiteY4" fmla="*/ 163519 h 1104544"/>
                    <a:gd name="connsiteX5" fmla="*/ 1956429 w 3830561"/>
                    <a:gd name="connsiteY5" fmla="*/ 151644 h 1104544"/>
                    <a:gd name="connsiteX6" fmla="*/ 2526445 w 3830561"/>
                    <a:gd name="connsiteY6" fmla="*/ 21015 h 1104544"/>
                    <a:gd name="connsiteX7" fmla="*/ 3286466 w 3830561"/>
                    <a:gd name="connsiteY7" fmla="*/ 21015 h 1104544"/>
                    <a:gd name="connsiteX8" fmla="*/ 3797105 w 3830561"/>
                    <a:gd name="connsiteY8" fmla="*/ 222896 h 1104544"/>
                    <a:gd name="connsiteX9" fmla="*/ 3713978 w 3830561"/>
                    <a:gd name="connsiteY9" fmla="*/ 507904 h 1104544"/>
                    <a:gd name="connsiteX10" fmla="*/ 3167713 w 3830561"/>
                    <a:gd name="connsiteY10" fmla="*/ 733535 h 1104544"/>
                    <a:gd name="connsiteX11" fmla="*/ 2502695 w 3830561"/>
                    <a:gd name="connsiteY11" fmla="*/ 935415 h 1104544"/>
                    <a:gd name="connsiteX12" fmla="*/ 1695173 w 3830561"/>
                    <a:gd name="connsiteY12" fmla="*/ 1101670 h 1104544"/>
                    <a:gd name="connsiteX13" fmla="*/ 531390 w 3830561"/>
                    <a:gd name="connsiteY13" fmla="*/ 1018542 h 1104544"/>
                    <a:gd name="connsiteX0" fmla="*/ 528548 w 3827719"/>
                    <a:gd name="connsiteY0" fmla="*/ 1018542 h 1104544"/>
                    <a:gd name="connsiteX1" fmla="*/ 6034 w 3827719"/>
                    <a:gd name="connsiteY1" fmla="*/ 745410 h 1104544"/>
                    <a:gd name="connsiteX2" fmla="*/ 279168 w 3827719"/>
                    <a:gd name="connsiteY2" fmla="*/ 401025 h 1104544"/>
                    <a:gd name="connsiteX3" fmla="*/ 801680 w 3827719"/>
                    <a:gd name="connsiteY3" fmla="*/ 199145 h 1104544"/>
                    <a:gd name="connsiteX4" fmla="*/ 1324196 w 3827719"/>
                    <a:gd name="connsiteY4" fmla="*/ 163519 h 1104544"/>
                    <a:gd name="connsiteX5" fmla="*/ 1953587 w 3827719"/>
                    <a:gd name="connsiteY5" fmla="*/ 151644 h 1104544"/>
                    <a:gd name="connsiteX6" fmla="*/ 2523603 w 3827719"/>
                    <a:gd name="connsiteY6" fmla="*/ 21015 h 1104544"/>
                    <a:gd name="connsiteX7" fmla="*/ 3283624 w 3827719"/>
                    <a:gd name="connsiteY7" fmla="*/ 21015 h 1104544"/>
                    <a:gd name="connsiteX8" fmla="*/ 3794263 w 3827719"/>
                    <a:gd name="connsiteY8" fmla="*/ 222896 h 1104544"/>
                    <a:gd name="connsiteX9" fmla="*/ 3711136 w 3827719"/>
                    <a:gd name="connsiteY9" fmla="*/ 507904 h 1104544"/>
                    <a:gd name="connsiteX10" fmla="*/ 3164871 w 3827719"/>
                    <a:gd name="connsiteY10" fmla="*/ 733535 h 1104544"/>
                    <a:gd name="connsiteX11" fmla="*/ 2499853 w 3827719"/>
                    <a:gd name="connsiteY11" fmla="*/ 935415 h 1104544"/>
                    <a:gd name="connsiteX12" fmla="*/ 1692331 w 3827719"/>
                    <a:gd name="connsiteY12" fmla="*/ 1101670 h 1104544"/>
                    <a:gd name="connsiteX13" fmla="*/ 528548 w 3827719"/>
                    <a:gd name="connsiteY13" fmla="*/ 1018542 h 1104544"/>
                    <a:gd name="connsiteX0" fmla="*/ 381389 w 3823064"/>
                    <a:gd name="connsiteY0" fmla="*/ 1042293 h 1108259"/>
                    <a:gd name="connsiteX1" fmla="*/ 1379 w 3823064"/>
                    <a:gd name="connsiteY1" fmla="*/ 745410 h 1108259"/>
                    <a:gd name="connsiteX2" fmla="*/ 274513 w 3823064"/>
                    <a:gd name="connsiteY2" fmla="*/ 401025 h 1108259"/>
                    <a:gd name="connsiteX3" fmla="*/ 797025 w 3823064"/>
                    <a:gd name="connsiteY3" fmla="*/ 199145 h 1108259"/>
                    <a:gd name="connsiteX4" fmla="*/ 1319541 w 3823064"/>
                    <a:gd name="connsiteY4" fmla="*/ 163519 h 1108259"/>
                    <a:gd name="connsiteX5" fmla="*/ 1948932 w 3823064"/>
                    <a:gd name="connsiteY5" fmla="*/ 151644 h 1108259"/>
                    <a:gd name="connsiteX6" fmla="*/ 2518948 w 3823064"/>
                    <a:gd name="connsiteY6" fmla="*/ 21015 h 1108259"/>
                    <a:gd name="connsiteX7" fmla="*/ 3278969 w 3823064"/>
                    <a:gd name="connsiteY7" fmla="*/ 21015 h 1108259"/>
                    <a:gd name="connsiteX8" fmla="*/ 3789608 w 3823064"/>
                    <a:gd name="connsiteY8" fmla="*/ 222896 h 1108259"/>
                    <a:gd name="connsiteX9" fmla="*/ 3706481 w 3823064"/>
                    <a:gd name="connsiteY9" fmla="*/ 507904 h 1108259"/>
                    <a:gd name="connsiteX10" fmla="*/ 3160216 w 3823064"/>
                    <a:gd name="connsiteY10" fmla="*/ 733535 h 1108259"/>
                    <a:gd name="connsiteX11" fmla="*/ 2495198 w 3823064"/>
                    <a:gd name="connsiteY11" fmla="*/ 935415 h 1108259"/>
                    <a:gd name="connsiteX12" fmla="*/ 1687676 w 3823064"/>
                    <a:gd name="connsiteY12" fmla="*/ 1101670 h 1108259"/>
                    <a:gd name="connsiteX13" fmla="*/ 381389 w 3823064"/>
                    <a:gd name="connsiteY13" fmla="*/ 1042293 h 1108259"/>
                    <a:gd name="connsiteX0" fmla="*/ 381389 w 3823064"/>
                    <a:gd name="connsiteY0" fmla="*/ 1042293 h 1116491"/>
                    <a:gd name="connsiteX1" fmla="*/ 1379 w 3823064"/>
                    <a:gd name="connsiteY1" fmla="*/ 745410 h 1116491"/>
                    <a:gd name="connsiteX2" fmla="*/ 274513 w 3823064"/>
                    <a:gd name="connsiteY2" fmla="*/ 401025 h 1116491"/>
                    <a:gd name="connsiteX3" fmla="*/ 797025 w 3823064"/>
                    <a:gd name="connsiteY3" fmla="*/ 199145 h 1116491"/>
                    <a:gd name="connsiteX4" fmla="*/ 1319541 w 3823064"/>
                    <a:gd name="connsiteY4" fmla="*/ 163519 h 1116491"/>
                    <a:gd name="connsiteX5" fmla="*/ 1948932 w 3823064"/>
                    <a:gd name="connsiteY5" fmla="*/ 151644 h 1116491"/>
                    <a:gd name="connsiteX6" fmla="*/ 2518948 w 3823064"/>
                    <a:gd name="connsiteY6" fmla="*/ 21015 h 1116491"/>
                    <a:gd name="connsiteX7" fmla="*/ 3278969 w 3823064"/>
                    <a:gd name="connsiteY7" fmla="*/ 21015 h 1116491"/>
                    <a:gd name="connsiteX8" fmla="*/ 3789608 w 3823064"/>
                    <a:gd name="connsiteY8" fmla="*/ 222896 h 1116491"/>
                    <a:gd name="connsiteX9" fmla="*/ 3706481 w 3823064"/>
                    <a:gd name="connsiteY9" fmla="*/ 507904 h 1116491"/>
                    <a:gd name="connsiteX10" fmla="*/ 3160216 w 3823064"/>
                    <a:gd name="connsiteY10" fmla="*/ 733535 h 1116491"/>
                    <a:gd name="connsiteX11" fmla="*/ 2495198 w 3823064"/>
                    <a:gd name="connsiteY11" fmla="*/ 935415 h 1116491"/>
                    <a:gd name="connsiteX12" fmla="*/ 1687676 w 3823064"/>
                    <a:gd name="connsiteY12" fmla="*/ 1101670 h 1116491"/>
                    <a:gd name="connsiteX13" fmla="*/ 1010780 w 3823064"/>
                    <a:gd name="connsiteY13" fmla="*/ 1101670 h 1116491"/>
                    <a:gd name="connsiteX14" fmla="*/ 381389 w 3823064"/>
                    <a:gd name="connsiteY14" fmla="*/ 1042293 h 1116491"/>
                    <a:gd name="connsiteX0" fmla="*/ 381389 w 3823064"/>
                    <a:gd name="connsiteY0" fmla="*/ 1042293 h 1162878"/>
                    <a:gd name="connsiteX1" fmla="*/ 1379 w 3823064"/>
                    <a:gd name="connsiteY1" fmla="*/ 745410 h 1162878"/>
                    <a:gd name="connsiteX2" fmla="*/ 274513 w 3823064"/>
                    <a:gd name="connsiteY2" fmla="*/ 401025 h 1162878"/>
                    <a:gd name="connsiteX3" fmla="*/ 797025 w 3823064"/>
                    <a:gd name="connsiteY3" fmla="*/ 199145 h 1162878"/>
                    <a:gd name="connsiteX4" fmla="*/ 1319541 w 3823064"/>
                    <a:gd name="connsiteY4" fmla="*/ 163519 h 1162878"/>
                    <a:gd name="connsiteX5" fmla="*/ 1948932 w 3823064"/>
                    <a:gd name="connsiteY5" fmla="*/ 151644 h 1162878"/>
                    <a:gd name="connsiteX6" fmla="*/ 2518948 w 3823064"/>
                    <a:gd name="connsiteY6" fmla="*/ 21015 h 1162878"/>
                    <a:gd name="connsiteX7" fmla="*/ 3278969 w 3823064"/>
                    <a:gd name="connsiteY7" fmla="*/ 21015 h 1162878"/>
                    <a:gd name="connsiteX8" fmla="*/ 3789608 w 3823064"/>
                    <a:gd name="connsiteY8" fmla="*/ 222896 h 1162878"/>
                    <a:gd name="connsiteX9" fmla="*/ 3706481 w 3823064"/>
                    <a:gd name="connsiteY9" fmla="*/ 507904 h 1162878"/>
                    <a:gd name="connsiteX10" fmla="*/ 3160216 w 3823064"/>
                    <a:gd name="connsiteY10" fmla="*/ 733535 h 1162878"/>
                    <a:gd name="connsiteX11" fmla="*/ 2495198 w 3823064"/>
                    <a:gd name="connsiteY11" fmla="*/ 935415 h 1162878"/>
                    <a:gd name="connsiteX12" fmla="*/ 1687676 w 3823064"/>
                    <a:gd name="connsiteY12" fmla="*/ 1101670 h 1162878"/>
                    <a:gd name="connsiteX13" fmla="*/ 1117658 w 3823064"/>
                    <a:gd name="connsiteY13" fmla="*/ 1161046 h 1162878"/>
                    <a:gd name="connsiteX14" fmla="*/ 381389 w 3823064"/>
                    <a:gd name="connsiteY14" fmla="*/ 1042293 h 1162878"/>
                    <a:gd name="connsiteX0" fmla="*/ 381389 w 3823064"/>
                    <a:gd name="connsiteY0" fmla="*/ 1042293 h 1188824"/>
                    <a:gd name="connsiteX1" fmla="*/ 1379 w 3823064"/>
                    <a:gd name="connsiteY1" fmla="*/ 745410 h 1188824"/>
                    <a:gd name="connsiteX2" fmla="*/ 274513 w 3823064"/>
                    <a:gd name="connsiteY2" fmla="*/ 401025 h 1188824"/>
                    <a:gd name="connsiteX3" fmla="*/ 797025 w 3823064"/>
                    <a:gd name="connsiteY3" fmla="*/ 199145 h 1188824"/>
                    <a:gd name="connsiteX4" fmla="*/ 1319541 w 3823064"/>
                    <a:gd name="connsiteY4" fmla="*/ 163519 h 1188824"/>
                    <a:gd name="connsiteX5" fmla="*/ 1948932 w 3823064"/>
                    <a:gd name="connsiteY5" fmla="*/ 151644 h 1188824"/>
                    <a:gd name="connsiteX6" fmla="*/ 2518948 w 3823064"/>
                    <a:gd name="connsiteY6" fmla="*/ 21015 h 1188824"/>
                    <a:gd name="connsiteX7" fmla="*/ 3278969 w 3823064"/>
                    <a:gd name="connsiteY7" fmla="*/ 21015 h 1188824"/>
                    <a:gd name="connsiteX8" fmla="*/ 3789608 w 3823064"/>
                    <a:gd name="connsiteY8" fmla="*/ 222896 h 1188824"/>
                    <a:gd name="connsiteX9" fmla="*/ 3706481 w 3823064"/>
                    <a:gd name="connsiteY9" fmla="*/ 507904 h 1188824"/>
                    <a:gd name="connsiteX10" fmla="*/ 3160216 w 3823064"/>
                    <a:gd name="connsiteY10" fmla="*/ 733535 h 1188824"/>
                    <a:gd name="connsiteX11" fmla="*/ 2495198 w 3823064"/>
                    <a:gd name="connsiteY11" fmla="*/ 935415 h 1188824"/>
                    <a:gd name="connsiteX12" fmla="*/ 1711427 w 3823064"/>
                    <a:gd name="connsiteY12" fmla="*/ 1172922 h 1188824"/>
                    <a:gd name="connsiteX13" fmla="*/ 1117658 w 3823064"/>
                    <a:gd name="connsiteY13" fmla="*/ 1161046 h 1188824"/>
                    <a:gd name="connsiteX14" fmla="*/ 381389 w 3823064"/>
                    <a:gd name="connsiteY14" fmla="*/ 1042293 h 1188824"/>
                    <a:gd name="connsiteX0" fmla="*/ 381389 w 3823064"/>
                    <a:gd name="connsiteY0" fmla="*/ 1042293 h 1185322"/>
                    <a:gd name="connsiteX1" fmla="*/ 1379 w 3823064"/>
                    <a:gd name="connsiteY1" fmla="*/ 745410 h 1185322"/>
                    <a:gd name="connsiteX2" fmla="*/ 274513 w 3823064"/>
                    <a:gd name="connsiteY2" fmla="*/ 401025 h 1185322"/>
                    <a:gd name="connsiteX3" fmla="*/ 797025 w 3823064"/>
                    <a:gd name="connsiteY3" fmla="*/ 199145 h 1185322"/>
                    <a:gd name="connsiteX4" fmla="*/ 1319541 w 3823064"/>
                    <a:gd name="connsiteY4" fmla="*/ 163519 h 1185322"/>
                    <a:gd name="connsiteX5" fmla="*/ 1948932 w 3823064"/>
                    <a:gd name="connsiteY5" fmla="*/ 151644 h 1185322"/>
                    <a:gd name="connsiteX6" fmla="*/ 2518948 w 3823064"/>
                    <a:gd name="connsiteY6" fmla="*/ 21015 h 1185322"/>
                    <a:gd name="connsiteX7" fmla="*/ 3278969 w 3823064"/>
                    <a:gd name="connsiteY7" fmla="*/ 21015 h 1185322"/>
                    <a:gd name="connsiteX8" fmla="*/ 3789608 w 3823064"/>
                    <a:gd name="connsiteY8" fmla="*/ 222896 h 1185322"/>
                    <a:gd name="connsiteX9" fmla="*/ 3706481 w 3823064"/>
                    <a:gd name="connsiteY9" fmla="*/ 507904 h 1185322"/>
                    <a:gd name="connsiteX10" fmla="*/ 3160216 w 3823064"/>
                    <a:gd name="connsiteY10" fmla="*/ 733535 h 1185322"/>
                    <a:gd name="connsiteX11" fmla="*/ 2459572 w 3823064"/>
                    <a:gd name="connsiteY11" fmla="*/ 982916 h 1185322"/>
                    <a:gd name="connsiteX12" fmla="*/ 1711427 w 3823064"/>
                    <a:gd name="connsiteY12" fmla="*/ 1172922 h 1185322"/>
                    <a:gd name="connsiteX13" fmla="*/ 1117658 w 3823064"/>
                    <a:gd name="connsiteY13" fmla="*/ 1161046 h 1185322"/>
                    <a:gd name="connsiteX14" fmla="*/ 381389 w 3823064"/>
                    <a:gd name="connsiteY14" fmla="*/ 1042293 h 118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3064" h="1185322">
                      <a:moveTo>
                        <a:pt x="381389" y="1042293"/>
                      </a:moveTo>
                      <a:cubicBezTo>
                        <a:pt x="195343" y="973020"/>
                        <a:pt x="19192" y="852288"/>
                        <a:pt x="1379" y="745410"/>
                      </a:cubicBezTo>
                      <a:cubicBezTo>
                        <a:pt x="-16434" y="638532"/>
                        <a:pt x="141905" y="492069"/>
                        <a:pt x="274513" y="401025"/>
                      </a:cubicBezTo>
                      <a:cubicBezTo>
                        <a:pt x="407121" y="309981"/>
                        <a:pt x="644625" y="234771"/>
                        <a:pt x="797025" y="199145"/>
                      </a:cubicBezTo>
                      <a:cubicBezTo>
                        <a:pt x="949425" y="163519"/>
                        <a:pt x="1127557" y="171436"/>
                        <a:pt x="1319541" y="163519"/>
                      </a:cubicBezTo>
                      <a:cubicBezTo>
                        <a:pt x="1511525" y="155602"/>
                        <a:pt x="1749031" y="175395"/>
                        <a:pt x="1948932" y="151644"/>
                      </a:cubicBezTo>
                      <a:cubicBezTo>
                        <a:pt x="2148833" y="127893"/>
                        <a:pt x="2297275" y="42787"/>
                        <a:pt x="2518948" y="21015"/>
                      </a:cubicBezTo>
                      <a:cubicBezTo>
                        <a:pt x="2740621" y="-756"/>
                        <a:pt x="3067193" y="-12632"/>
                        <a:pt x="3278969" y="21015"/>
                      </a:cubicBezTo>
                      <a:cubicBezTo>
                        <a:pt x="3490745" y="54662"/>
                        <a:pt x="3718356" y="141748"/>
                        <a:pt x="3789608" y="222896"/>
                      </a:cubicBezTo>
                      <a:cubicBezTo>
                        <a:pt x="3860860" y="304044"/>
                        <a:pt x="3811380" y="422798"/>
                        <a:pt x="3706481" y="507904"/>
                      </a:cubicBezTo>
                      <a:cubicBezTo>
                        <a:pt x="3601582" y="593011"/>
                        <a:pt x="3368034" y="654366"/>
                        <a:pt x="3160216" y="733535"/>
                      </a:cubicBezTo>
                      <a:cubicBezTo>
                        <a:pt x="2952398" y="812704"/>
                        <a:pt x="2704995" y="921560"/>
                        <a:pt x="2459572" y="982916"/>
                      </a:cubicBezTo>
                      <a:cubicBezTo>
                        <a:pt x="2214149" y="1044272"/>
                        <a:pt x="1935079" y="1143234"/>
                        <a:pt x="1711427" y="1172922"/>
                      </a:cubicBezTo>
                      <a:cubicBezTo>
                        <a:pt x="1487775" y="1202610"/>
                        <a:pt x="1335372" y="1170942"/>
                        <a:pt x="1117658" y="1161046"/>
                      </a:cubicBezTo>
                      <a:cubicBezTo>
                        <a:pt x="899944" y="1151150"/>
                        <a:pt x="567435" y="1111566"/>
                        <a:pt x="381389" y="1042293"/>
                      </a:cubicBezTo>
                      <a:close/>
                    </a:path>
                  </a:pathLst>
                </a:custGeom>
                <a:solidFill>
                  <a:srgbClr val="FF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2613AA3D-496C-8A4D-A592-99DBC93D1681}"/>
                    </a:ext>
                  </a:extLst>
                </p:cNvPr>
                <p:cNvSpPr txBox="1"/>
                <p:nvPr/>
              </p:nvSpPr>
              <p:spPr>
                <a:xfrm>
                  <a:off x="2099188" y="1776967"/>
                  <a:ext cx="1916169" cy="244883"/>
                </a:xfrm>
                <a:prstGeom prst="rect">
                  <a:avLst/>
                </a:prstGeom>
                <a:noFill/>
              </p:spPr>
              <p:txBody>
                <a:bodyPr wrap="none" rtlCol="0">
                  <a:spAutoFit/>
                </a:bodyPr>
                <a:lstStyle/>
                <a:p>
                  <a:pPr algn="ctr"/>
                  <a:r>
                    <a:rPr lang="en-US" sz="1400" b="1">
                      <a:solidFill>
                        <a:srgbClr val="FF0000"/>
                      </a:solidFill>
                    </a:rPr>
                    <a:t>Ocean Heat Content Increases</a:t>
                  </a:r>
                </a:p>
              </p:txBody>
            </p:sp>
            <p:sp>
              <p:nvSpPr>
                <p:cNvPr id="231" name="Right Arrow 230">
                  <a:extLst>
                    <a:ext uri="{FF2B5EF4-FFF2-40B4-BE49-F238E27FC236}">
                      <a16:creationId xmlns:a16="http://schemas.microsoft.com/office/drawing/2014/main" id="{C1AEA809-2157-A447-816A-39CBB1CBEB0F}"/>
                    </a:ext>
                  </a:extLst>
                </p:cNvPr>
                <p:cNvSpPr/>
                <p:nvPr/>
              </p:nvSpPr>
              <p:spPr>
                <a:xfrm rot="10800000">
                  <a:off x="2494548" y="2744993"/>
                  <a:ext cx="328029" cy="316011"/>
                </a:xfrm>
                <a:prstGeom prst="rightArrow">
                  <a:avLst/>
                </a:prstGeom>
                <a:solidFill>
                  <a:srgbClr val="00B0F0"/>
                </a:solidFill>
                <a:ln>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Arrow Connector 231">
                  <a:extLst>
                    <a:ext uri="{FF2B5EF4-FFF2-40B4-BE49-F238E27FC236}">
                      <a16:creationId xmlns:a16="http://schemas.microsoft.com/office/drawing/2014/main" id="{E26B9286-8EE8-6C4B-8705-A640E3DC1A44}"/>
                    </a:ext>
                  </a:extLst>
                </p:cNvPr>
                <p:cNvCxnSpPr>
                  <a:stCxn id="228" idx="0"/>
                </p:cNvCxnSpPr>
                <p:nvPr/>
              </p:nvCxnSpPr>
              <p:spPr>
                <a:xfrm flipV="1">
                  <a:off x="3566869" y="2932161"/>
                  <a:ext cx="205685" cy="210204"/>
                </a:xfrm>
                <a:prstGeom prst="straightConnector1">
                  <a:avLst/>
                </a:prstGeom>
                <a:ln w="38100">
                  <a:solidFill>
                    <a:srgbClr val="322C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33" name="Group 232">
            <a:extLst>
              <a:ext uri="{FF2B5EF4-FFF2-40B4-BE49-F238E27FC236}">
                <a16:creationId xmlns:a16="http://schemas.microsoft.com/office/drawing/2014/main" id="{E1481B53-C23B-2241-BF75-02FCD76499D8}"/>
              </a:ext>
            </a:extLst>
          </p:cNvPr>
          <p:cNvGrpSpPr/>
          <p:nvPr/>
        </p:nvGrpSpPr>
        <p:grpSpPr>
          <a:xfrm>
            <a:off x="9040307" y="1844640"/>
            <a:ext cx="2726776" cy="515907"/>
            <a:chOff x="4937225" y="1763909"/>
            <a:chExt cx="2726776" cy="515907"/>
          </a:xfrm>
        </p:grpSpPr>
        <p:sp>
          <p:nvSpPr>
            <p:cNvPr id="234" name="Notched Right Arrow 233">
              <a:extLst>
                <a:ext uri="{FF2B5EF4-FFF2-40B4-BE49-F238E27FC236}">
                  <a16:creationId xmlns:a16="http://schemas.microsoft.com/office/drawing/2014/main" id="{C4ACFAE9-FAE5-CD47-A504-36939E7EA1D3}"/>
                </a:ext>
              </a:extLst>
            </p:cNvPr>
            <p:cNvSpPr/>
            <p:nvPr/>
          </p:nvSpPr>
          <p:spPr>
            <a:xfrm rot="10366377">
              <a:off x="5079921" y="1949141"/>
              <a:ext cx="184604" cy="109343"/>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TextBox 234">
              <a:extLst>
                <a:ext uri="{FF2B5EF4-FFF2-40B4-BE49-F238E27FC236}">
                  <a16:creationId xmlns:a16="http://schemas.microsoft.com/office/drawing/2014/main" id="{72DDB950-81CA-4F47-BEAD-9827EC895604}"/>
                </a:ext>
              </a:extLst>
            </p:cNvPr>
            <p:cNvSpPr txBox="1"/>
            <p:nvPr/>
          </p:nvSpPr>
          <p:spPr>
            <a:xfrm>
              <a:off x="5465322" y="1935003"/>
              <a:ext cx="2198679" cy="276999"/>
            </a:xfrm>
            <a:prstGeom prst="rect">
              <a:avLst/>
            </a:prstGeom>
            <a:noFill/>
          </p:spPr>
          <p:txBody>
            <a:bodyPr wrap="none" rtlCol="0">
              <a:spAutoFit/>
            </a:bodyPr>
            <a:lstStyle/>
            <a:p>
              <a:r>
                <a:rPr lang="en-US" sz="1200" b="1">
                  <a:solidFill>
                    <a:srgbClr val="322CC4"/>
                  </a:solidFill>
                </a:rPr>
                <a:t>Lower Mediterranean Sea Level</a:t>
              </a:r>
            </a:p>
          </p:txBody>
        </p:sp>
        <p:sp>
          <p:nvSpPr>
            <p:cNvPr id="236" name="Freeform 235">
              <a:extLst>
                <a:ext uri="{FF2B5EF4-FFF2-40B4-BE49-F238E27FC236}">
                  <a16:creationId xmlns:a16="http://schemas.microsoft.com/office/drawing/2014/main" id="{64EB67E7-2779-554D-8362-AB884BD25771}"/>
                </a:ext>
              </a:extLst>
            </p:cNvPr>
            <p:cNvSpPr/>
            <p:nvPr/>
          </p:nvSpPr>
          <p:spPr>
            <a:xfrm>
              <a:off x="4937225" y="2042312"/>
              <a:ext cx="463881" cy="107342"/>
            </a:xfrm>
            <a:custGeom>
              <a:avLst/>
              <a:gdLst>
                <a:gd name="connsiteX0" fmla="*/ 584616 w 584616"/>
                <a:gd name="connsiteY0" fmla="*/ 0 h 134911"/>
                <a:gd name="connsiteX1" fmla="*/ 434715 w 584616"/>
                <a:gd name="connsiteY1" fmla="*/ 74950 h 134911"/>
                <a:gd name="connsiteX2" fmla="*/ 269823 w 584616"/>
                <a:gd name="connsiteY2" fmla="*/ 74950 h 134911"/>
                <a:gd name="connsiteX3" fmla="*/ 0 w 584616"/>
                <a:gd name="connsiteY3" fmla="*/ 134911 h 134911"/>
              </a:gdLst>
              <a:ahLst/>
              <a:cxnLst>
                <a:cxn ang="0">
                  <a:pos x="connsiteX0" y="connsiteY0"/>
                </a:cxn>
                <a:cxn ang="0">
                  <a:pos x="connsiteX1" y="connsiteY1"/>
                </a:cxn>
                <a:cxn ang="0">
                  <a:pos x="connsiteX2" y="connsiteY2"/>
                </a:cxn>
                <a:cxn ang="0">
                  <a:pos x="connsiteX3" y="connsiteY3"/>
                </a:cxn>
              </a:cxnLst>
              <a:rect l="l" t="t" r="r" b="b"/>
              <a:pathLst>
                <a:path w="584616" h="134911">
                  <a:moveTo>
                    <a:pt x="584616" y="0"/>
                  </a:moveTo>
                  <a:cubicBezTo>
                    <a:pt x="535898" y="31229"/>
                    <a:pt x="487180" y="62458"/>
                    <a:pt x="434715" y="74950"/>
                  </a:cubicBezTo>
                  <a:cubicBezTo>
                    <a:pt x="382249" y="87442"/>
                    <a:pt x="342275" y="64957"/>
                    <a:pt x="269823" y="74950"/>
                  </a:cubicBezTo>
                  <a:cubicBezTo>
                    <a:pt x="197371" y="84943"/>
                    <a:pt x="0" y="134911"/>
                    <a:pt x="0" y="134911"/>
                  </a:cubicBezTo>
                </a:path>
              </a:pathLst>
            </a:custGeom>
            <a:noFill/>
            <a:ln w="19050">
              <a:solidFill>
                <a:srgbClr val="322CC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872B78E4-CA2E-184E-B2DE-B14B0D383717}"/>
                </a:ext>
              </a:extLst>
            </p:cNvPr>
            <p:cNvSpPr txBox="1"/>
            <p:nvPr/>
          </p:nvSpPr>
          <p:spPr>
            <a:xfrm>
              <a:off x="5001857" y="1763909"/>
              <a:ext cx="833383" cy="195906"/>
            </a:xfrm>
            <a:prstGeom prst="rect">
              <a:avLst/>
            </a:prstGeom>
            <a:noFill/>
          </p:spPr>
          <p:txBody>
            <a:bodyPr wrap="none" rtlCol="0">
              <a:spAutoFit/>
            </a:bodyPr>
            <a:lstStyle/>
            <a:p>
              <a:r>
                <a:rPr lang="en-US" sz="1000" b="1">
                  <a:solidFill>
                    <a:srgbClr val="FF0000"/>
                  </a:solidFill>
                </a:rPr>
                <a:t>Westward Wind</a:t>
              </a:r>
            </a:p>
          </p:txBody>
        </p:sp>
        <p:sp>
          <p:nvSpPr>
            <p:cNvPr id="238" name="TextBox 237">
              <a:extLst>
                <a:ext uri="{FF2B5EF4-FFF2-40B4-BE49-F238E27FC236}">
                  <a16:creationId xmlns:a16="http://schemas.microsoft.com/office/drawing/2014/main" id="{25A04E58-26FC-0546-BC74-09C33DD9EDCD}"/>
                </a:ext>
              </a:extLst>
            </p:cNvPr>
            <p:cNvSpPr txBox="1"/>
            <p:nvPr/>
          </p:nvSpPr>
          <p:spPr>
            <a:xfrm>
              <a:off x="5075636" y="2083910"/>
              <a:ext cx="493772" cy="195906"/>
            </a:xfrm>
            <a:prstGeom prst="rect">
              <a:avLst/>
            </a:prstGeom>
            <a:noFill/>
          </p:spPr>
          <p:txBody>
            <a:bodyPr wrap="none" rtlCol="0">
              <a:spAutoFit/>
            </a:bodyPr>
            <a:lstStyle/>
            <a:p>
              <a:r>
                <a:rPr lang="en-US" sz="1000" b="1">
                  <a:solidFill>
                    <a:srgbClr val="322CC4"/>
                  </a:solidFill>
                </a:rPr>
                <a:t>Outflow</a:t>
              </a:r>
            </a:p>
          </p:txBody>
        </p:sp>
        <p:sp>
          <p:nvSpPr>
            <p:cNvPr id="239" name="Down Arrow 238">
              <a:extLst>
                <a:ext uri="{FF2B5EF4-FFF2-40B4-BE49-F238E27FC236}">
                  <a16:creationId xmlns:a16="http://schemas.microsoft.com/office/drawing/2014/main" id="{244CD05A-AB01-C848-918B-CEC88EDA241E}"/>
                </a:ext>
              </a:extLst>
            </p:cNvPr>
            <p:cNvSpPr/>
            <p:nvPr/>
          </p:nvSpPr>
          <p:spPr>
            <a:xfrm>
              <a:off x="6292925" y="1776449"/>
              <a:ext cx="303641" cy="20022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a:extLst>
              <a:ext uri="{FF2B5EF4-FFF2-40B4-BE49-F238E27FC236}">
                <a16:creationId xmlns:a16="http://schemas.microsoft.com/office/drawing/2014/main" id="{C93C46B4-F618-4342-9772-9128106709CD}"/>
              </a:ext>
            </a:extLst>
          </p:cNvPr>
          <p:cNvGrpSpPr/>
          <p:nvPr/>
        </p:nvGrpSpPr>
        <p:grpSpPr>
          <a:xfrm>
            <a:off x="4441916" y="4580693"/>
            <a:ext cx="7448253" cy="2073933"/>
            <a:chOff x="338834" y="4499962"/>
            <a:chExt cx="7448253" cy="2073933"/>
          </a:xfrm>
        </p:grpSpPr>
        <p:sp>
          <p:nvSpPr>
            <p:cNvPr id="242" name="Freeform 241">
              <a:extLst>
                <a:ext uri="{FF2B5EF4-FFF2-40B4-BE49-F238E27FC236}">
                  <a16:creationId xmlns:a16="http://schemas.microsoft.com/office/drawing/2014/main" id="{1E9A93A8-55BB-3A42-BBC6-5C3F4E6CAAC5}"/>
                </a:ext>
              </a:extLst>
            </p:cNvPr>
            <p:cNvSpPr/>
            <p:nvPr/>
          </p:nvSpPr>
          <p:spPr>
            <a:xfrm>
              <a:off x="4606829" y="5073231"/>
              <a:ext cx="3180258" cy="1117993"/>
            </a:xfrm>
            <a:custGeom>
              <a:avLst/>
              <a:gdLst>
                <a:gd name="connsiteX0" fmla="*/ 11151 w 4014439"/>
                <a:gd name="connsiteY0" fmla="*/ 981307 h 1393902"/>
                <a:gd name="connsiteX1" fmla="*/ 0 w 4014439"/>
                <a:gd name="connsiteY1" fmla="*/ 1393902 h 1393902"/>
                <a:gd name="connsiteX2" fmla="*/ 546409 w 4014439"/>
                <a:gd name="connsiteY2" fmla="*/ 1360448 h 1393902"/>
                <a:gd name="connsiteX3" fmla="*/ 1115121 w 4014439"/>
                <a:gd name="connsiteY3" fmla="*/ 1293541 h 1393902"/>
                <a:gd name="connsiteX4" fmla="*/ 1661531 w 4014439"/>
                <a:gd name="connsiteY4" fmla="*/ 1204331 h 1393902"/>
                <a:gd name="connsiteX5" fmla="*/ 2230243 w 4014439"/>
                <a:gd name="connsiteY5" fmla="*/ 1070517 h 1393902"/>
                <a:gd name="connsiteX6" fmla="*/ 2776653 w 4014439"/>
                <a:gd name="connsiteY6" fmla="*/ 903248 h 1393902"/>
                <a:gd name="connsiteX7" fmla="*/ 3311912 w 4014439"/>
                <a:gd name="connsiteY7" fmla="*/ 724829 h 1393902"/>
                <a:gd name="connsiteX8" fmla="*/ 3668751 w 4014439"/>
                <a:gd name="connsiteY8" fmla="*/ 568712 h 1393902"/>
                <a:gd name="connsiteX9" fmla="*/ 4014439 w 4014439"/>
                <a:gd name="connsiteY9" fmla="*/ 412595 h 1393902"/>
                <a:gd name="connsiteX10" fmla="*/ 4003287 w 4014439"/>
                <a:gd name="connsiteY10" fmla="*/ 0 h 1393902"/>
                <a:gd name="connsiteX11" fmla="*/ 3668751 w 4014439"/>
                <a:gd name="connsiteY11" fmla="*/ 144965 h 1393902"/>
                <a:gd name="connsiteX12" fmla="*/ 3311912 w 4014439"/>
                <a:gd name="connsiteY12" fmla="*/ 289931 h 1393902"/>
                <a:gd name="connsiteX13" fmla="*/ 2776653 w 4014439"/>
                <a:gd name="connsiteY13" fmla="*/ 479502 h 1393902"/>
                <a:gd name="connsiteX14" fmla="*/ 2230243 w 4014439"/>
                <a:gd name="connsiteY14" fmla="*/ 646770 h 1393902"/>
                <a:gd name="connsiteX15" fmla="*/ 1661531 w 4014439"/>
                <a:gd name="connsiteY15" fmla="*/ 780585 h 1393902"/>
                <a:gd name="connsiteX16" fmla="*/ 1103970 w 4014439"/>
                <a:gd name="connsiteY16" fmla="*/ 869795 h 1393902"/>
                <a:gd name="connsiteX17" fmla="*/ 546409 w 4014439"/>
                <a:gd name="connsiteY17" fmla="*/ 947853 h 1393902"/>
                <a:gd name="connsiteX18" fmla="*/ 11151 w 4014439"/>
                <a:gd name="connsiteY18" fmla="*/ 981307 h 1393902"/>
                <a:gd name="connsiteX0" fmla="*/ 11151 w 4014439"/>
                <a:gd name="connsiteY0" fmla="*/ 981307 h 1427355"/>
                <a:gd name="connsiteX1" fmla="*/ 0 w 4014439"/>
                <a:gd name="connsiteY1" fmla="*/ 1427355 h 1427355"/>
                <a:gd name="connsiteX2" fmla="*/ 546409 w 4014439"/>
                <a:gd name="connsiteY2" fmla="*/ 1360448 h 1427355"/>
                <a:gd name="connsiteX3" fmla="*/ 1115121 w 4014439"/>
                <a:gd name="connsiteY3" fmla="*/ 1293541 h 1427355"/>
                <a:gd name="connsiteX4" fmla="*/ 1661531 w 4014439"/>
                <a:gd name="connsiteY4" fmla="*/ 1204331 h 1427355"/>
                <a:gd name="connsiteX5" fmla="*/ 2230243 w 4014439"/>
                <a:gd name="connsiteY5" fmla="*/ 1070517 h 1427355"/>
                <a:gd name="connsiteX6" fmla="*/ 2776653 w 4014439"/>
                <a:gd name="connsiteY6" fmla="*/ 903248 h 1427355"/>
                <a:gd name="connsiteX7" fmla="*/ 3311912 w 4014439"/>
                <a:gd name="connsiteY7" fmla="*/ 724829 h 1427355"/>
                <a:gd name="connsiteX8" fmla="*/ 3668751 w 4014439"/>
                <a:gd name="connsiteY8" fmla="*/ 568712 h 1427355"/>
                <a:gd name="connsiteX9" fmla="*/ 4014439 w 4014439"/>
                <a:gd name="connsiteY9" fmla="*/ 412595 h 1427355"/>
                <a:gd name="connsiteX10" fmla="*/ 4003287 w 4014439"/>
                <a:gd name="connsiteY10" fmla="*/ 0 h 1427355"/>
                <a:gd name="connsiteX11" fmla="*/ 3668751 w 4014439"/>
                <a:gd name="connsiteY11" fmla="*/ 144965 h 1427355"/>
                <a:gd name="connsiteX12" fmla="*/ 3311912 w 4014439"/>
                <a:gd name="connsiteY12" fmla="*/ 289931 h 1427355"/>
                <a:gd name="connsiteX13" fmla="*/ 2776653 w 4014439"/>
                <a:gd name="connsiteY13" fmla="*/ 479502 h 1427355"/>
                <a:gd name="connsiteX14" fmla="*/ 2230243 w 4014439"/>
                <a:gd name="connsiteY14" fmla="*/ 646770 h 1427355"/>
                <a:gd name="connsiteX15" fmla="*/ 1661531 w 4014439"/>
                <a:gd name="connsiteY15" fmla="*/ 780585 h 1427355"/>
                <a:gd name="connsiteX16" fmla="*/ 1103970 w 4014439"/>
                <a:gd name="connsiteY16" fmla="*/ 869795 h 1427355"/>
                <a:gd name="connsiteX17" fmla="*/ 546409 w 4014439"/>
                <a:gd name="connsiteY17" fmla="*/ 947853 h 1427355"/>
                <a:gd name="connsiteX18" fmla="*/ 11151 w 4014439"/>
                <a:gd name="connsiteY18" fmla="*/ 981307 h 142735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6770 h 1408305"/>
                <a:gd name="connsiteX15" fmla="*/ 1650380 w 4003288"/>
                <a:gd name="connsiteY15" fmla="*/ 780585 h 1408305"/>
                <a:gd name="connsiteX16" fmla="*/ 1092819 w 4003288"/>
                <a:gd name="connsiteY16" fmla="*/ 869795 h 1408305"/>
                <a:gd name="connsiteX17" fmla="*/ 535258 w 4003288"/>
                <a:gd name="connsiteY17" fmla="*/ 947853 h 1408305"/>
                <a:gd name="connsiteX18" fmla="*/ 0 w 4003288"/>
                <a:gd name="connsiteY18" fmla="*/ 981307 h 1408305"/>
                <a:gd name="connsiteX0" fmla="*/ 0 w 4003288"/>
                <a:gd name="connsiteY0" fmla="*/ 981307 h 1408305"/>
                <a:gd name="connsiteX1" fmla="*/ 1549 w 4003288"/>
                <a:gd name="connsiteY1" fmla="*/ 1408305 h 1408305"/>
                <a:gd name="connsiteX2" fmla="*/ 535258 w 4003288"/>
                <a:gd name="connsiteY2" fmla="*/ 1360448 h 1408305"/>
                <a:gd name="connsiteX3" fmla="*/ 1103970 w 4003288"/>
                <a:gd name="connsiteY3" fmla="*/ 1293541 h 1408305"/>
                <a:gd name="connsiteX4" fmla="*/ 1650380 w 4003288"/>
                <a:gd name="connsiteY4" fmla="*/ 1204331 h 1408305"/>
                <a:gd name="connsiteX5" fmla="*/ 2219092 w 4003288"/>
                <a:gd name="connsiteY5" fmla="*/ 1070517 h 1408305"/>
                <a:gd name="connsiteX6" fmla="*/ 2765502 w 4003288"/>
                <a:gd name="connsiteY6" fmla="*/ 903248 h 1408305"/>
                <a:gd name="connsiteX7" fmla="*/ 3300761 w 4003288"/>
                <a:gd name="connsiteY7" fmla="*/ 724829 h 1408305"/>
                <a:gd name="connsiteX8" fmla="*/ 3657600 w 4003288"/>
                <a:gd name="connsiteY8" fmla="*/ 568712 h 1408305"/>
                <a:gd name="connsiteX9" fmla="*/ 4003288 w 4003288"/>
                <a:gd name="connsiteY9" fmla="*/ 412595 h 1408305"/>
                <a:gd name="connsiteX10" fmla="*/ 3992136 w 4003288"/>
                <a:gd name="connsiteY10" fmla="*/ 0 h 1408305"/>
                <a:gd name="connsiteX11" fmla="*/ 3657600 w 4003288"/>
                <a:gd name="connsiteY11" fmla="*/ 144965 h 1408305"/>
                <a:gd name="connsiteX12" fmla="*/ 3300761 w 4003288"/>
                <a:gd name="connsiteY12" fmla="*/ 289931 h 1408305"/>
                <a:gd name="connsiteX13" fmla="*/ 2765502 w 4003288"/>
                <a:gd name="connsiteY13" fmla="*/ 479502 h 1408305"/>
                <a:gd name="connsiteX14" fmla="*/ 2219092 w 4003288"/>
                <a:gd name="connsiteY14" fmla="*/ 646770 h 1408305"/>
                <a:gd name="connsiteX15" fmla="*/ 1650380 w 4003288"/>
                <a:gd name="connsiteY15" fmla="*/ 780585 h 1408305"/>
                <a:gd name="connsiteX16" fmla="*/ 1092819 w 4003288"/>
                <a:gd name="connsiteY16" fmla="*/ 869795 h 1408305"/>
                <a:gd name="connsiteX17" fmla="*/ 535258 w 4003288"/>
                <a:gd name="connsiteY17" fmla="*/ 947853 h 1408305"/>
                <a:gd name="connsiteX18" fmla="*/ 0 w 4003288"/>
                <a:gd name="connsiteY18" fmla="*/ 981307 h 1408305"/>
                <a:gd name="connsiteX0" fmla="*/ 0 w 4003288"/>
                <a:gd name="connsiteY0" fmla="*/ 978132 h 1405130"/>
                <a:gd name="connsiteX1" fmla="*/ 1549 w 4003288"/>
                <a:gd name="connsiteY1" fmla="*/ 1405130 h 1405130"/>
                <a:gd name="connsiteX2" fmla="*/ 535258 w 4003288"/>
                <a:gd name="connsiteY2" fmla="*/ 1357273 h 1405130"/>
                <a:gd name="connsiteX3" fmla="*/ 1103970 w 4003288"/>
                <a:gd name="connsiteY3" fmla="*/ 1290366 h 1405130"/>
                <a:gd name="connsiteX4" fmla="*/ 1650380 w 4003288"/>
                <a:gd name="connsiteY4" fmla="*/ 1201156 h 1405130"/>
                <a:gd name="connsiteX5" fmla="*/ 2219092 w 4003288"/>
                <a:gd name="connsiteY5" fmla="*/ 1067342 h 1405130"/>
                <a:gd name="connsiteX6" fmla="*/ 2765502 w 4003288"/>
                <a:gd name="connsiteY6" fmla="*/ 900073 h 1405130"/>
                <a:gd name="connsiteX7" fmla="*/ 3300761 w 4003288"/>
                <a:gd name="connsiteY7" fmla="*/ 721654 h 1405130"/>
                <a:gd name="connsiteX8" fmla="*/ 3657600 w 4003288"/>
                <a:gd name="connsiteY8" fmla="*/ 565537 h 1405130"/>
                <a:gd name="connsiteX9" fmla="*/ 4003288 w 4003288"/>
                <a:gd name="connsiteY9" fmla="*/ 409420 h 1405130"/>
                <a:gd name="connsiteX10" fmla="*/ 3985786 w 4003288"/>
                <a:gd name="connsiteY10" fmla="*/ 0 h 1405130"/>
                <a:gd name="connsiteX11" fmla="*/ 3657600 w 4003288"/>
                <a:gd name="connsiteY11" fmla="*/ 141790 h 1405130"/>
                <a:gd name="connsiteX12" fmla="*/ 3300761 w 4003288"/>
                <a:gd name="connsiteY12" fmla="*/ 286756 h 1405130"/>
                <a:gd name="connsiteX13" fmla="*/ 2765502 w 4003288"/>
                <a:gd name="connsiteY13" fmla="*/ 476327 h 1405130"/>
                <a:gd name="connsiteX14" fmla="*/ 2219092 w 4003288"/>
                <a:gd name="connsiteY14" fmla="*/ 643595 h 1405130"/>
                <a:gd name="connsiteX15" fmla="*/ 1650380 w 4003288"/>
                <a:gd name="connsiteY15" fmla="*/ 777410 h 1405130"/>
                <a:gd name="connsiteX16" fmla="*/ 1092819 w 4003288"/>
                <a:gd name="connsiteY16" fmla="*/ 866620 h 1405130"/>
                <a:gd name="connsiteX17" fmla="*/ 535258 w 4003288"/>
                <a:gd name="connsiteY17" fmla="*/ 944678 h 1405130"/>
                <a:gd name="connsiteX18" fmla="*/ 0 w 4003288"/>
                <a:gd name="connsiteY18" fmla="*/ 978132 h 1405130"/>
                <a:gd name="connsiteX0" fmla="*/ 0 w 3996938"/>
                <a:gd name="connsiteY0" fmla="*/ 978132 h 1405130"/>
                <a:gd name="connsiteX1" fmla="*/ 1549 w 3996938"/>
                <a:gd name="connsiteY1" fmla="*/ 1405130 h 1405130"/>
                <a:gd name="connsiteX2" fmla="*/ 535258 w 3996938"/>
                <a:gd name="connsiteY2" fmla="*/ 1357273 h 1405130"/>
                <a:gd name="connsiteX3" fmla="*/ 1103970 w 3996938"/>
                <a:gd name="connsiteY3" fmla="*/ 1290366 h 1405130"/>
                <a:gd name="connsiteX4" fmla="*/ 1650380 w 3996938"/>
                <a:gd name="connsiteY4" fmla="*/ 1201156 h 1405130"/>
                <a:gd name="connsiteX5" fmla="*/ 2219092 w 3996938"/>
                <a:gd name="connsiteY5" fmla="*/ 1067342 h 1405130"/>
                <a:gd name="connsiteX6" fmla="*/ 2765502 w 3996938"/>
                <a:gd name="connsiteY6" fmla="*/ 900073 h 1405130"/>
                <a:gd name="connsiteX7" fmla="*/ 3300761 w 3996938"/>
                <a:gd name="connsiteY7" fmla="*/ 721654 h 1405130"/>
                <a:gd name="connsiteX8" fmla="*/ 3657600 w 3996938"/>
                <a:gd name="connsiteY8" fmla="*/ 565537 h 1405130"/>
                <a:gd name="connsiteX9" fmla="*/ 3996938 w 3996938"/>
                <a:gd name="connsiteY9" fmla="*/ 412595 h 1405130"/>
                <a:gd name="connsiteX10" fmla="*/ 3985786 w 3996938"/>
                <a:gd name="connsiteY10" fmla="*/ 0 h 1405130"/>
                <a:gd name="connsiteX11" fmla="*/ 3657600 w 3996938"/>
                <a:gd name="connsiteY11" fmla="*/ 141790 h 1405130"/>
                <a:gd name="connsiteX12" fmla="*/ 3300761 w 3996938"/>
                <a:gd name="connsiteY12" fmla="*/ 286756 h 1405130"/>
                <a:gd name="connsiteX13" fmla="*/ 2765502 w 3996938"/>
                <a:gd name="connsiteY13" fmla="*/ 476327 h 1405130"/>
                <a:gd name="connsiteX14" fmla="*/ 2219092 w 3996938"/>
                <a:gd name="connsiteY14" fmla="*/ 643595 h 1405130"/>
                <a:gd name="connsiteX15" fmla="*/ 1650380 w 3996938"/>
                <a:gd name="connsiteY15" fmla="*/ 777410 h 1405130"/>
                <a:gd name="connsiteX16" fmla="*/ 1092819 w 3996938"/>
                <a:gd name="connsiteY16" fmla="*/ 866620 h 1405130"/>
                <a:gd name="connsiteX17" fmla="*/ 535258 w 3996938"/>
                <a:gd name="connsiteY17" fmla="*/ 944678 h 1405130"/>
                <a:gd name="connsiteX18" fmla="*/ 0 w 3996938"/>
                <a:gd name="connsiteY18" fmla="*/ 978132 h 140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96938" h="1405130">
                  <a:moveTo>
                    <a:pt x="0" y="978132"/>
                  </a:moveTo>
                  <a:cubicBezTo>
                    <a:pt x="516" y="1120465"/>
                    <a:pt x="1033" y="1262797"/>
                    <a:pt x="1549" y="1405130"/>
                  </a:cubicBezTo>
                  <a:lnTo>
                    <a:pt x="535258" y="1357273"/>
                  </a:lnTo>
                  <a:lnTo>
                    <a:pt x="1103970" y="1290366"/>
                  </a:lnTo>
                  <a:lnTo>
                    <a:pt x="1650380" y="1201156"/>
                  </a:lnTo>
                  <a:lnTo>
                    <a:pt x="2219092" y="1067342"/>
                  </a:lnTo>
                  <a:lnTo>
                    <a:pt x="2765502" y="900073"/>
                  </a:lnTo>
                  <a:lnTo>
                    <a:pt x="3300761" y="721654"/>
                  </a:lnTo>
                  <a:lnTo>
                    <a:pt x="3657600" y="565537"/>
                  </a:lnTo>
                  <a:lnTo>
                    <a:pt x="3996938" y="412595"/>
                  </a:lnTo>
                  <a:lnTo>
                    <a:pt x="3985786" y="0"/>
                  </a:lnTo>
                  <a:lnTo>
                    <a:pt x="3657600" y="141790"/>
                  </a:lnTo>
                  <a:lnTo>
                    <a:pt x="3300761" y="286756"/>
                  </a:lnTo>
                  <a:lnTo>
                    <a:pt x="2765502" y="476327"/>
                  </a:lnTo>
                  <a:lnTo>
                    <a:pt x="2219092" y="643595"/>
                  </a:lnTo>
                  <a:lnTo>
                    <a:pt x="1650380" y="777410"/>
                  </a:lnTo>
                  <a:lnTo>
                    <a:pt x="1092819" y="866620"/>
                  </a:lnTo>
                  <a:lnTo>
                    <a:pt x="535258" y="944678"/>
                  </a:lnTo>
                  <a:lnTo>
                    <a:pt x="0" y="978132"/>
                  </a:lnTo>
                  <a:close/>
                </a:path>
              </a:pathLst>
            </a:cu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a:extLst>
                <a:ext uri="{FF2B5EF4-FFF2-40B4-BE49-F238E27FC236}">
                  <a16:creationId xmlns:a16="http://schemas.microsoft.com/office/drawing/2014/main" id="{865ACEAE-ACFE-A04E-89D0-81A2F9A6F9BE}"/>
                </a:ext>
              </a:extLst>
            </p:cNvPr>
            <p:cNvGrpSpPr/>
            <p:nvPr/>
          </p:nvGrpSpPr>
          <p:grpSpPr>
            <a:xfrm>
              <a:off x="338834" y="4499962"/>
              <a:ext cx="4829959" cy="2073933"/>
              <a:chOff x="338834" y="4499962"/>
              <a:chExt cx="4829959" cy="2073933"/>
            </a:xfrm>
          </p:grpSpPr>
          <p:sp>
            <p:nvSpPr>
              <p:cNvPr id="244" name="Freeform 243">
                <a:extLst>
                  <a:ext uri="{FF2B5EF4-FFF2-40B4-BE49-F238E27FC236}">
                    <a16:creationId xmlns:a16="http://schemas.microsoft.com/office/drawing/2014/main" id="{00B5C282-789B-F04D-A058-246B2B674C34}"/>
                  </a:ext>
                </a:extLst>
              </p:cNvPr>
              <p:cNvSpPr/>
              <p:nvPr/>
            </p:nvSpPr>
            <p:spPr>
              <a:xfrm>
                <a:off x="543008" y="4972839"/>
                <a:ext cx="4061356" cy="1233275"/>
              </a:xfrm>
              <a:custGeom>
                <a:avLst/>
                <a:gdLst>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27717 h 1550020"/>
                  <a:gd name="connsiteX11" fmla="*/ 5118410 w 5118410"/>
                  <a:gd name="connsiteY11" fmla="*/ 1103971 h 1550020"/>
                  <a:gd name="connsiteX12" fmla="*/ 4493941 w 5118410"/>
                  <a:gd name="connsiteY12" fmla="*/ 1126273 h 1550020"/>
                  <a:gd name="connsiteX13" fmla="*/ 3780263 w 5118410"/>
                  <a:gd name="connsiteY13" fmla="*/ 1103971 h 1550020"/>
                  <a:gd name="connsiteX14" fmla="*/ 3256156 w 5118410"/>
                  <a:gd name="connsiteY14" fmla="*/ 1048215 h 1550020"/>
                  <a:gd name="connsiteX15" fmla="*/ 2732049 w 5118410"/>
                  <a:gd name="connsiteY15" fmla="*/ 970156 h 1550020"/>
                  <a:gd name="connsiteX16" fmla="*/ 2196790 w 5118410"/>
                  <a:gd name="connsiteY16" fmla="*/ 869795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 name="connsiteX0" fmla="*/ 0 w 5118410"/>
                  <a:gd name="connsiteY0" fmla="*/ 0 h 1550020"/>
                  <a:gd name="connsiteX1" fmla="*/ 22302 w 5118410"/>
                  <a:gd name="connsiteY1" fmla="*/ 423746 h 1550020"/>
                  <a:gd name="connsiteX2" fmla="*/ 501805 w 5118410"/>
                  <a:gd name="connsiteY2" fmla="*/ 691376 h 1550020"/>
                  <a:gd name="connsiteX3" fmla="*/ 1070517 w 5118410"/>
                  <a:gd name="connsiteY3" fmla="*/ 936703 h 1550020"/>
                  <a:gd name="connsiteX4" fmla="*/ 1628078 w 5118410"/>
                  <a:gd name="connsiteY4" fmla="*/ 1126273 h 1550020"/>
                  <a:gd name="connsiteX5" fmla="*/ 2185639 w 5118410"/>
                  <a:gd name="connsiteY5" fmla="*/ 1282390 h 1550020"/>
                  <a:gd name="connsiteX6" fmla="*/ 2732049 w 5118410"/>
                  <a:gd name="connsiteY6" fmla="*/ 1382751 h 1550020"/>
                  <a:gd name="connsiteX7" fmla="*/ 3256156 w 5118410"/>
                  <a:gd name="connsiteY7" fmla="*/ 1471961 h 1550020"/>
                  <a:gd name="connsiteX8" fmla="*/ 3780263 w 5118410"/>
                  <a:gd name="connsiteY8" fmla="*/ 1516566 h 1550020"/>
                  <a:gd name="connsiteX9" fmla="*/ 4493941 w 5118410"/>
                  <a:gd name="connsiteY9" fmla="*/ 1550020 h 1550020"/>
                  <a:gd name="connsiteX10" fmla="*/ 5118410 w 5118410"/>
                  <a:gd name="connsiteY10" fmla="*/ 1540417 h 1550020"/>
                  <a:gd name="connsiteX11" fmla="*/ 5118410 w 5118410"/>
                  <a:gd name="connsiteY11" fmla="*/ 1103971 h 1550020"/>
                  <a:gd name="connsiteX12" fmla="*/ 4493941 w 5118410"/>
                  <a:gd name="connsiteY12" fmla="*/ 1126273 h 1550020"/>
                  <a:gd name="connsiteX13" fmla="*/ 3780263 w 5118410"/>
                  <a:gd name="connsiteY13" fmla="*/ 1103971 h 1550020"/>
                  <a:gd name="connsiteX14" fmla="*/ 3256156 w 5118410"/>
                  <a:gd name="connsiteY14" fmla="*/ 1048215 h 1550020"/>
                  <a:gd name="connsiteX15" fmla="*/ 2732049 w 5118410"/>
                  <a:gd name="connsiteY15" fmla="*/ 970156 h 1550020"/>
                  <a:gd name="connsiteX16" fmla="*/ 2196790 w 5118410"/>
                  <a:gd name="connsiteY16" fmla="*/ 869795 h 1550020"/>
                  <a:gd name="connsiteX17" fmla="*/ 1639229 w 5118410"/>
                  <a:gd name="connsiteY17" fmla="*/ 724829 h 1550020"/>
                  <a:gd name="connsiteX18" fmla="*/ 1081668 w 5118410"/>
                  <a:gd name="connsiteY18" fmla="*/ 535259 h 1550020"/>
                  <a:gd name="connsiteX19" fmla="*/ 524107 w 5118410"/>
                  <a:gd name="connsiteY19" fmla="*/ 289932 h 1550020"/>
                  <a:gd name="connsiteX20" fmla="*/ 0 w 5118410"/>
                  <a:gd name="connsiteY20" fmla="*/ 0 h 155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8410" h="1550020">
                    <a:moveTo>
                      <a:pt x="0" y="0"/>
                    </a:moveTo>
                    <a:lnTo>
                      <a:pt x="22302" y="423746"/>
                    </a:lnTo>
                    <a:lnTo>
                      <a:pt x="501805" y="691376"/>
                    </a:lnTo>
                    <a:lnTo>
                      <a:pt x="1070517" y="936703"/>
                    </a:lnTo>
                    <a:lnTo>
                      <a:pt x="1628078" y="1126273"/>
                    </a:lnTo>
                    <a:lnTo>
                      <a:pt x="2185639" y="1282390"/>
                    </a:lnTo>
                    <a:lnTo>
                      <a:pt x="2732049" y="1382751"/>
                    </a:lnTo>
                    <a:lnTo>
                      <a:pt x="3256156" y="1471961"/>
                    </a:lnTo>
                    <a:lnTo>
                      <a:pt x="3780263" y="1516566"/>
                    </a:lnTo>
                    <a:lnTo>
                      <a:pt x="4493941" y="1550020"/>
                    </a:lnTo>
                    <a:lnTo>
                      <a:pt x="5118410" y="1540417"/>
                    </a:lnTo>
                    <a:lnTo>
                      <a:pt x="5118410" y="1103971"/>
                    </a:lnTo>
                    <a:lnTo>
                      <a:pt x="4493941" y="1126273"/>
                    </a:lnTo>
                    <a:lnTo>
                      <a:pt x="3780263" y="1103971"/>
                    </a:lnTo>
                    <a:lnTo>
                      <a:pt x="3256156" y="1048215"/>
                    </a:lnTo>
                    <a:lnTo>
                      <a:pt x="2732049" y="970156"/>
                    </a:lnTo>
                    <a:lnTo>
                      <a:pt x="2196790" y="869795"/>
                    </a:lnTo>
                    <a:lnTo>
                      <a:pt x="1639229" y="724829"/>
                    </a:lnTo>
                    <a:lnTo>
                      <a:pt x="1081668" y="535259"/>
                    </a:lnTo>
                    <a:lnTo>
                      <a:pt x="524107" y="289932"/>
                    </a:lnTo>
                    <a:lnTo>
                      <a:pt x="0" y="0"/>
                    </a:lnTo>
                    <a:close/>
                  </a:path>
                </a:pathLst>
              </a:custGeom>
              <a:gradFill flip="none" rotWithShape="1">
                <a:gsLst>
                  <a:gs pos="0">
                    <a:schemeClr val="accent1"/>
                  </a:gs>
                  <a:gs pos="21000">
                    <a:schemeClr val="bg1"/>
                  </a:gs>
                  <a:gs pos="100000">
                    <a:srgbClr val="FF9CA7"/>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5" name="Freeform 244">
                <a:extLst>
                  <a:ext uri="{FF2B5EF4-FFF2-40B4-BE49-F238E27FC236}">
                    <a16:creationId xmlns:a16="http://schemas.microsoft.com/office/drawing/2014/main" id="{EF0F9A92-0EFF-5A4E-9A41-430A04D6E8D6}"/>
                  </a:ext>
                </a:extLst>
              </p:cNvPr>
              <p:cNvSpPr/>
              <p:nvPr/>
            </p:nvSpPr>
            <p:spPr>
              <a:xfrm>
                <a:off x="1690889" y="5121847"/>
                <a:ext cx="3477904" cy="733871"/>
              </a:xfrm>
              <a:custGeom>
                <a:avLst/>
                <a:gdLst>
                  <a:gd name="connsiteX0" fmla="*/ 2184400 w 2184400"/>
                  <a:gd name="connsiteY0" fmla="*/ 0 h 920750"/>
                  <a:gd name="connsiteX1" fmla="*/ 1936750 w 2184400"/>
                  <a:gd name="connsiteY1" fmla="*/ 88900 h 920750"/>
                  <a:gd name="connsiteX2" fmla="*/ 1803400 w 2184400"/>
                  <a:gd name="connsiteY2" fmla="*/ 165100 h 920750"/>
                  <a:gd name="connsiteX3" fmla="*/ 1638300 w 2184400"/>
                  <a:gd name="connsiteY3" fmla="*/ 222250 h 920750"/>
                  <a:gd name="connsiteX4" fmla="*/ 1479550 w 2184400"/>
                  <a:gd name="connsiteY4" fmla="*/ 279400 h 920750"/>
                  <a:gd name="connsiteX5" fmla="*/ 1238250 w 2184400"/>
                  <a:gd name="connsiteY5" fmla="*/ 374650 h 920750"/>
                  <a:gd name="connsiteX6" fmla="*/ 1073150 w 2184400"/>
                  <a:gd name="connsiteY6" fmla="*/ 457200 h 920750"/>
                  <a:gd name="connsiteX7" fmla="*/ 838200 w 2184400"/>
                  <a:gd name="connsiteY7" fmla="*/ 514350 h 920750"/>
                  <a:gd name="connsiteX8" fmla="*/ 647700 w 2184400"/>
                  <a:gd name="connsiteY8" fmla="*/ 609600 h 920750"/>
                  <a:gd name="connsiteX9" fmla="*/ 488950 w 2184400"/>
                  <a:gd name="connsiteY9" fmla="*/ 711200 h 920750"/>
                  <a:gd name="connsiteX10" fmla="*/ 298450 w 2184400"/>
                  <a:gd name="connsiteY10" fmla="*/ 774700 h 920750"/>
                  <a:gd name="connsiteX11" fmla="*/ 95250 w 2184400"/>
                  <a:gd name="connsiteY11" fmla="*/ 819150 h 920750"/>
                  <a:gd name="connsiteX12" fmla="*/ 0 w 2184400"/>
                  <a:gd name="connsiteY12" fmla="*/ 876300 h 920750"/>
                  <a:gd name="connsiteX13" fmla="*/ 304800 w 2184400"/>
                  <a:gd name="connsiteY13" fmla="*/ 908050 h 920750"/>
                  <a:gd name="connsiteX14" fmla="*/ 590550 w 2184400"/>
                  <a:gd name="connsiteY14" fmla="*/ 920750 h 920750"/>
                  <a:gd name="connsiteX15" fmla="*/ 901700 w 2184400"/>
                  <a:gd name="connsiteY15" fmla="*/ 914400 h 920750"/>
                  <a:gd name="connsiteX16" fmla="*/ 1143000 w 2184400"/>
                  <a:gd name="connsiteY16" fmla="*/ 920750 h 920750"/>
                  <a:gd name="connsiteX17" fmla="*/ 1377950 w 2184400"/>
                  <a:gd name="connsiteY17" fmla="*/ 908050 h 920750"/>
                  <a:gd name="connsiteX18" fmla="*/ 1536700 w 2184400"/>
                  <a:gd name="connsiteY18" fmla="*/ 895350 h 920750"/>
                  <a:gd name="connsiteX19" fmla="*/ 1466850 w 2184400"/>
                  <a:gd name="connsiteY19" fmla="*/ 831850 h 920750"/>
                  <a:gd name="connsiteX20" fmla="*/ 1466850 w 2184400"/>
                  <a:gd name="connsiteY20" fmla="*/ 831850 h 920750"/>
                  <a:gd name="connsiteX21" fmla="*/ 1524000 w 2184400"/>
                  <a:gd name="connsiteY21" fmla="*/ 723900 h 920750"/>
                  <a:gd name="connsiteX22" fmla="*/ 1600200 w 2184400"/>
                  <a:gd name="connsiteY22" fmla="*/ 647700 h 920750"/>
                  <a:gd name="connsiteX23" fmla="*/ 1644650 w 2184400"/>
                  <a:gd name="connsiteY23" fmla="*/ 609600 h 920750"/>
                  <a:gd name="connsiteX24" fmla="*/ 1682750 w 2184400"/>
                  <a:gd name="connsiteY24" fmla="*/ 527050 h 920750"/>
                  <a:gd name="connsiteX25" fmla="*/ 1682750 w 2184400"/>
                  <a:gd name="connsiteY25" fmla="*/ 527050 h 920750"/>
                  <a:gd name="connsiteX26" fmla="*/ 1765300 w 2184400"/>
                  <a:gd name="connsiteY26" fmla="*/ 469900 h 920750"/>
                  <a:gd name="connsiteX27" fmla="*/ 1816100 w 2184400"/>
                  <a:gd name="connsiteY27" fmla="*/ 438150 h 920750"/>
                  <a:gd name="connsiteX28" fmla="*/ 1911350 w 2184400"/>
                  <a:gd name="connsiteY28" fmla="*/ 400050 h 920750"/>
                  <a:gd name="connsiteX29" fmla="*/ 1981200 w 2184400"/>
                  <a:gd name="connsiteY29" fmla="*/ 330200 h 920750"/>
                  <a:gd name="connsiteX30" fmla="*/ 1974850 w 2184400"/>
                  <a:gd name="connsiteY30" fmla="*/ 260350 h 920750"/>
                  <a:gd name="connsiteX31" fmla="*/ 2012950 w 2184400"/>
                  <a:gd name="connsiteY31" fmla="*/ 196850 h 920750"/>
                  <a:gd name="connsiteX32" fmla="*/ 2057400 w 2184400"/>
                  <a:gd name="connsiteY32" fmla="*/ 139700 h 920750"/>
                  <a:gd name="connsiteX33" fmla="*/ 2152650 w 2184400"/>
                  <a:gd name="connsiteY33" fmla="*/ 88900 h 920750"/>
                  <a:gd name="connsiteX34" fmla="*/ 2184400 w 218440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609600 w 2305050"/>
                  <a:gd name="connsiteY9" fmla="*/ 711200 h 920750"/>
                  <a:gd name="connsiteX10" fmla="*/ 41910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609600 w 2305050"/>
                  <a:gd name="connsiteY9" fmla="*/ 71120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609600 w 2305050"/>
                  <a:gd name="connsiteY9" fmla="*/ 71120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9380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358900 w 2305050"/>
                  <a:gd name="connsiteY5" fmla="*/ 374650 h 920750"/>
                  <a:gd name="connsiteX6" fmla="*/ 117475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057400 w 2305050"/>
                  <a:gd name="connsiteY1" fmla="*/ 889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403350 w 2305050"/>
                  <a:gd name="connsiteY5" fmla="*/ 368300 h 920750"/>
                  <a:gd name="connsiteX6" fmla="*/ 117475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05050 w 2305050"/>
                  <a:gd name="connsiteY0" fmla="*/ 0 h 920750"/>
                  <a:gd name="connsiteX1" fmla="*/ 2133600 w 2305050"/>
                  <a:gd name="connsiteY1" fmla="*/ 101600 h 920750"/>
                  <a:gd name="connsiteX2" fmla="*/ 1924050 w 2305050"/>
                  <a:gd name="connsiteY2" fmla="*/ 165100 h 920750"/>
                  <a:gd name="connsiteX3" fmla="*/ 1758950 w 2305050"/>
                  <a:gd name="connsiteY3" fmla="*/ 222250 h 920750"/>
                  <a:gd name="connsiteX4" fmla="*/ 1600200 w 2305050"/>
                  <a:gd name="connsiteY4" fmla="*/ 279400 h 920750"/>
                  <a:gd name="connsiteX5" fmla="*/ 1403350 w 2305050"/>
                  <a:gd name="connsiteY5" fmla="*/ 368300 h 920750"/>
                  <a:gd name="connsiteX6" fmla="*/ 1174750 w 2305050"/>
                  <a:gd name="connsiteY6" fmla="*/ 457200 h 920750"/>
                  <a:gd name="connsiteX7" fmla="*/ 958850 w 2305050"/>
                  <a:gd name="connsiteY7" fmla="*/ 514350 h 920750"/>
                  <a:gd name="connsiteX8" fmla="*/ 768350 w 2305050"/>
                  <a:gd name="connsiteY8" fmla="*/ 609600 h 920750"/>
                  <a:gd name="connsiteX9" fmla="*/ 584200 w 2305050"/>
                  <a:gd name="connsiteY9" fmla="*/ 704850 h 920750"/>
                  <a:gd name="connsiteX10" fmla="*/ 400050 w 2305050"/>
                  <a:gd name="connsiteY10" fmla="*/ 774700 h 920750"/>
                  <a:gd name="connsiteX11" fmla="*/ 215900 w 2305050"/>
                  <a:gd name="connsiteY11" fmla="*/ 819150 h 920750"/>
                  <a:gd name="connsiteX12" fmla="*/ 0 w 2305050"/>
                  <a:gd name="connsiteY12" fmla="*/ 869950 h 920750"/>
                  <a:gd name="connsiteX13" fmla="*/ 425450 w 2305050"/>
                  <a:gd name="connsiteY13" fmla="*/ 908050 h 920750"/>
                  <a:gd name="connsiteX14" fmla="*/ 711200 w 2305050"/>
                  <a:gd name="connsiteY14" fmla="*/ 920750 h 920750"/>
                  <a:gd name="connsiteX15" fmla="*/ 1022350 w 2305050"/>
                  <a:gd name="connsiteY15" fmla="*/ 914400 h 920750"/>
                  <a:gd name="connsiteX16" fmla="*/ 1263650 w 2305050"/>
                  <a:gd name="connsiteY16" fmla="*/ 920750 h 920750"/>
                  <a:gd name="connsiteX17" fmla="*/ 1498600 w 2305050"/>
                  <a:gd name="connsiteY17" fmla="*/ 908050 h 920750"/>
                  <a:gd name="connsiteX18" fmla="*/ 1657350 w 2305050"/>
                  <a:gd name="connsiteY18" fmla="*/ 895350 h 920750"/>
                  <a:gd name="connsiteX19" fmla="*/ 1587500 w 2305050"/>
                  <a:gd name="connsiteY19" fmla="*/ 831850 h 920750"/>
                  <a:gd name="connsiteX20" fmla="*/ 1587500 w 2305050"/>
                  <a:gd name="connsiteY20" fmla="*/ 831850 h 920750"/>
                  <a:gd name="connsiteX21" fmla="*/ 1644650 w 2305050"/>
                  <a:gd name="connsiteY21" fmla="*/ 723900 h 920750"/>
                  <a:gd name="connsiteX22" fmla="*/ 1720850 w 2305050"/>
                  <a:gd name="connsiteY22" fmla="*/ 647700 h 920750"/>
                  <a:gd name="connsiteX23" fmla="*/ 1765300 w 2305050"/>
                  <a:gd name="connsiteY23" fmla="*/ 609600 h 920750"/>
                  <a:gd name="connsiteX24" fmla="*/ 1803400 w 2305050"/>
                  <a:gd name="connsiteY24" fmla="*/ 527050 h 920750"/>
                  <a:gd name="connsiteX25" fmla="*/ 1803400 w 2305050"/>
                  <a:gd name="connsiteY25" fmla="*/ 527050 h 920750"/>
                  <a:gd name="connsiteX26" fmla="*/ 1885950 w 2305050"/>
                  <a:gd name="connsiteY26" fmla="*/ 469900 h 920750"/>
                  <a:gd name="connsiteX27" fmla="*/ 1936750 w 2305050"/>
                  <a:gd name="connsiteY27" fmla="*/ 438150 h 920750"/>
                  <a:gd name="connsiteX28" fmla="*/ 2032000 w 2305050"/>
                  <a:gd name="connsiteY28" fmla="*/ 400050 h 920750"/>
                  <a:gd name="connsiteX29" fmla="*/ 2101850 w 2305050"/>
                  <a:gd name="connsiteY29" fmla="*/ 330200 h 920750"/>
                  <a:gd name="connsiteX30" fmla="*/ 2095500 w 2305050"/>
                  <a:gd name="connsiteY30" fmla="*/ 260350 h 920750"/>
                  <a:gd name="connsiteX31" fmla="*/ 2133600 w 2305050"/>
                  <a:gd name="connsiteY31" fmla="*/ 196850 h 920750"/>
                  <a:gd name="connsiteX32" fmla="*/ 2178050 w 2305050"/>
                  <a:gd name="connsiteY32" fmla="*/ 139700 h 920750"/>
                  <a:gd name="connsiteX33" fmla="*/ 2273300 w 2305050"/>
                  <a:gd name="connsiteY33" fmla="*/ 88900 h 920750"/>
                  <a:gd name="connsiteX34" fmla="*/ 2305050 w 2305050"/>
                  <a:gd name="connsiteY34" fmla="*/ 0 h 920750"/>
                  <a:gd name="connsiteX0" fmla="*/ 2343150 w 2343150"/>
                  <a:gd name="connsiteY0" fmla="*/ 0 h 908050"/>
                  <a:gd name="connsiteX1" fmla="*/ 2133600 w 2343150"/>
                  <a:gd name="connsiteY1" fmla="*/ 88900 h 908050"/>
                  <a:gd name="connsiteX2" fmla="*/ 1924050 w 2343150"/>
                  <a:gd name="connsiteY2" fmla="*/ 152400 h 908050"/>
                  <a:gd name="connsiteX3" fmla="*/ 1758950 w 2343150"/>
                  <a:gd name="connsiteY3" fmla="*/ 209550 h 908050"/>
                  <a:gd name="connsiteX4" fmla="*/ 1600200 w 2343150"/>
                  <a:gd name="connsiteY4" fmla="*/ 266700 h 908050"/>
                  <a:gd name="connsiteX5" fmla="*/ 1403350 w 2343150"/>
                  <a:gd name="connsiteY5" fmla="*/ 355600 h 908050"/>
                  <a:gd name="connsiteX6" fmla="*/ 1174750 w 2343150"/>
                  <a:gd name="connsiteY6" fmla="*/ 444500 h 908050"/>
                  <a:gd name="connsiteX7" fmla="*/ 958850 w 2343150"/>
                  <a:gd name="connsiteY7" fmla="*/ 501650 h 908050"/>
                  <a:gd name="connsiteX8" fmla="*/ 768350 w 2343150"/>
                  <a:gd name="connsiteY8" fmla="*/ 596900 h 908050"/>
                  <a:gd name="connsiteX9" fmla="*/ 584200 w 2343150"/>
                  <a:gd name="connsiteY9" fmla="*/ 692150 h 908050"/>
                  <a:gd name="connsiteX10" fmla="*/ 400050 w 2343150"/>
                  <a:gd name="connsiteY10" fmla="*/ 762000 h 908050"/>
                  <a:gd name="connsiteX11" fmla="*/ 215900 w 2343150"/>
                  <a:gd name="connsiteY11" fmla="*/ 806450 h 908050"/>
                  <a:gd name="connsiteX12" fmla="*/ 0 w 2343150"/>
                  <a:gd name="connsiteY12" fmla="*/ 857250 h 908050"/>
                  <a:gd name="connsiteX13" fmla="*/ 425450 w 2343150"/>
                  <a:gd name="connsiteY13" fmla="*/ 895350 h 908050"/>
                  <a:gd name="connsiteX14" fmla="*/ 711200 w 2343150"/>
                  <a:gd name="connsiteY14" fmla="*/ 908050 h 908050"/>
                  <a:gd name="connsiteX15" fmla="*/ 1022350 w 2343150"/>
                  <a:gd name="connsiteY15" fmla="*/ 901700 h 908050"/>
                  <a:gd name="connsiteX16" fmla="*/ 1263650 w 2343150"/>
                  <a:gd name="connsiteY16" fmla="*/ 908050 h 908050"/>
                  <a:gd name="connsiteX17" fmla="*/ 1498600 w 2343150"/>
                  <a:gd name="connsiteY17" fmla="*/ 895350 h 908050"/>
                  <a:gd name="connsiteX18" fmla="*/ 1657350 w 2343150"/>
                  <a:gd name="connsiteY18" fmla="*/ 882650 h 908050"/>
                  <a:gd name="connsiteX19" fmla="*/ 1587500 w 2343150"/>
                  <a:gd name="connsiteY19" fmla="*/ 819150 h 908050"/>
                  <a:gd name="connsiteX20" fmla="*/ 1587500 w 2343150"/>
                  <a:gd name="connsiteY20" fmla="*/ 819150 h 908050"/>
                  <a:gd name="connsiteX21" fmla="*/ 1644650 w 2343150"/>
                  <a:gd name="connsiteY21" fmla="*/ 711200 h 908050"/>
                  <a:gd name="connsiteX22" fmla="*/ 1720850 w 2343150"/>
                  <a:gd name="connsiteY22" fmla="*/ 635000 h 908050"/>
                  <a:gd name="connsiteX23" fmla="*/ 1765300 w 2343150"/>
                  <a:gd name="connsiteY23" fmla="*/ 596900 h 908050"/>
                  <a:gd name="connsiteX24" fmla="*/ 1803400 w 2343150"/>
                  <a:gd name="connsiteY24" fmla="*/ 514350 h 908050"/>
                  <a:gd name="connsiteX25" fmla="*/ 1803400 w 2343150"/>
                  <a:gd name="connsiteY25" fmla="*/ 514350 h 908050"/>
                  <a:gd name="connsiteX26" fmla="*/ 1885950 w 2343150"/>
                  <a:gd name="connsiteY26" fmla="*/ 457200 h 908050"/>
                  <a:gd name="connsiteX27" fmla="*/ 1936750 w 2343150"/>
                  <a:gd name="connsiteY27" fmla="*/ 425450 h 908050"/>
                  <a:gd name="connsiteX28" fmla="*/ 2032000 w 2343150"/>
                  <a:gd name="connsiteY28" fmla="*/ 387350 h 908050"/>
                  <a:gd name="connsiteX29" fmla="*/ 2101850 w 2343150"/>
                  <a:gd name="connsiteY29" fmla="*/ 317500 h 908050"/>
                  <a:gd name="connsiteX30" fmla="*/ 2095500 w 2343150"/>
                  <a:gd name="connsiteY30" fmla="*/ 247650 h 908050"/>
                  <a:gd name="connsiteX31" fmla="*/ 2133600 w 2343150"/>
                  <a:gd name="connsiteY31" fmla="*/ 184150 h 908050"/>
                  <a:gd name="connsiteX32" fmla="*/ 2178050 w 2343150"/>
                  <a:gd name="connsiteY32" fmla="*/ 127000 h 908050"/>
                  <a:gd name="connsiteX33" fmla="*/ 2273300 w 2343150"/>
                  <a:gd name="connsiteY33" fmla="*/ 76200 h 908050"/>
                  <a:gd name="connsiteX34" fmla="*/ 2343150 w 2343150"/>
                  <a:gd name="connsiteY34" fmla="*/ 0 h 90805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98600 w 2343150"/>
                  <a:gd name="connsiteY17" fmla="*/ 895350 h 914400"/>
                  <a:gd name="connsiteX18" fmla="*/ 1657350 w 2343150"/>
                  <a:gd name="connsiteY18" fmla="*/ 882650 h 914400"/>
                  <a:gd name="connsiteX19" fmla="*/ 1587500 w 2343150"/>
                  <a:gd name="connsiteY19" fmla="*/ 819150 h 914400"/>
                  <a:gd name="connsiteX20" fmla="*/ 15875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57350 w 2343150"/>
                  <a:gd name="connsiteY18" fmla="*/ 882650 h 914400"/>
                  <a:gd name="connsiteX19" fmla="*/ 1587500 w 2343150"/>
                  <a:gd name="connsiteY19" fmla="*/ 819150 h 914400"/>
                  <a:gd name="connsiteX20" fmla="*/ 15875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87500 w 2343150"/>
                  <a:gd name="connsiteY19" fmla="*/ 819150 h 914400"/>
                  <a:gd name="connsiteX20" fmla="*/ 15875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87500 w 2343150"/>
                  <a:gd name="connsiteY19" fmla="*/ 819150 h 914400"/>
                  <a:gd name="connsiteX20" fmla="*/ 1562100 w 2343150"/>
                  <a:gd name="connsiteY20" fmla="*/ 7937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87500 w 2343150"/>
                  <a:gd name="connsiteY19" fmla="*/ 819150 h 914400"/>
                  <a:gd name="connsiteX20" fmla="*/ 15494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689100 w 2343150"/>
                  <a:gd name="connsiteY19" fmla="*/ 825500 h 914400"/>
                  <a:gd name="connsiteX20" fmla="*/ 1549400 w 2343150"/>
                  <a:gd name="connsiteY20" fmla="*/ 819150 h 914400"/>
                  <a:gd name="connsiteX21" fmla="*/ 1644650 w 2343150"/>
                  <a:gd name="connsiteY21" fmla="*/ 711200 h 914400"/>
                  <a:gd name="connsiteX22" fmla="*/ 1720850 w 2343150"/>
                  <a:gd name="connsiteY22" fmla="*/ 635000 h 914400"/>
                  <a:gd name="connsiteX23" fmla="*/ 1765300 w 2343150"/>
                  <a:gd name="connsiteY23" fmla="*/ 596900 h 914400"/>
                  <a:gd name="connsiteX24" fmla="*/ 1803400 w 2343150"/>
                  <a:gd name="connsiteY24" fmla="*/ 514350 h 914400"/>
                  <a:gd name="connsiteX25" fmla="*/ 1803400 w 2343150"/>
                  <a:gd name="connsiteY25" fmla="*/ 514350 h 914400"/>
                  <a:gd name="connsiteX26" fmla="*/ 1885950 w 2343150"/>
                  <a:gd name="connsiteY26" fmla="*/ 457200 h 914400"/>
                  <a:gd name="connsiteX27" fmla="*/ 1936750 w 2343150"/>
                  <a:gd name="connsiteY27" fmla="*/ 425450 h 914400"/>
                  <a:gd name="connsiteX28" fmla="*/ 2032000 w 2343150"/>
                  <a:gd name="connsiteY28" fmla="*/ 387350 h 914400"/>
                  <a:gd name="connsiteX29" fmla="*/ 2101850 w 2343150"/>
                  <a:gd name="connsiteY29" fmla="*/ 317500 h 914400"/>
                  <a:gd name="connsiteX30" fmla="*/ 2095500 w 2343150"/>
                  <a:gd name="connsiteY30" fmla="*/ 247650 h 914400"/>
                  <a:gd name="connsiteX31" fmla="*/ 2133600 w 2343150"/>
                  <a:gd name="connsiteY31" fmla="*/ 184150 h 914400"/>
                  <a:gd name="connsiteX32" fmla="*/ 2178050 w 2343150"/>
                  <a:gd name="connsiteY32" fmla="*/ 127000 h 914400"/>
                  <a:gd name="connsiteX33" fmla="*/ 2273300 w 2343150"/>
                  <a:gd name="connsiteY33" fmla="*/ 76200 h 914400"/>
                  <a:gd name="connsiteX34" fmla="*/ 2343150 w 2343150"/>
                  <a:gd name="connsiteY34"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44650 w 2343150"/>
                  <a:gd name="connsiteY20" fmla="*/ 711200 h 914400"/>
                  <a:gd name="connsiteX21" fmla="*/ 1720850 w 2343150"/>
                  <a:gd name="connsiteY21" fmla="*/ 635000 h 914400"/>
                  <a:gd name="connsiteX22" fmla="*/ 1765300 w 2343150"/>
                  <a:gd name="connsiteY22" fmla="*/ 5969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720850 w 2343150"/>
                  <a:gd name="connsiteY21" fmla="*/ 635000 h 914400"/>
                  <a:gd name="connsiteX22" fmla="*/ 1765300 w 2343150"/>
                  <a:gd name="connsiteY22" fmla="*/ 5969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682750 w 2343150"/>
                  <a:gd name="connsiteY21" fmla="*/ 660400 h 914400"/>
                  <a:gd name="connsiteX22" fmla="*/ 1765300 w 2343150"/>
                  <a:gd name="connsiteY22" fmla="*/ 5969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682750 w 2343150"/>
                  <a:gd name="connsiteY21" fmla="*/ 660400 h 914400"/>
                  <a:gd name="connsiteX22" fmla="*/ 1746250 w 2343150"/>
                  <a:gd name="connsiteY22" fmla="*/ 584200 h 914400"/>
                  <a:gd name="connsiteX23" fmla="*/ 1803400 w 2343150"/>
                  <a:gd name="connsiteY23" fmla="*/ 514350 h 914400"/>
                  <a:gd name="connsiteX24" fmla="*/ 1803400 w 2343150"/>
                  <a:gd name="connsiteY24" fmla="*/ 514350 h 914400"/>
                  <a:gd name="connsiteX25" fmla="*/ 1885950 w 2343150"/>
                  <a:gd name="connsiteY25" fmla="*/ 45720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2343150 w 2343150"/>
                  <a:gd name="connsiteY0" fmla="*/ 0 h 914400"/>
                  <a:gd name="connsiteX1" fmla="*/ 2133600 w 2343150"/>
                  <a:gd name="connsiteY1" fmla="*/ 88900 h 914400"/>
                  <a:gd name="connsiteX2" fmla="*/ 1924050 w 2343150"/>
                  <a:gd name="connsiteY2" fmla="*/ 152400 h 914400"/>
                  <a:gd name="connsiteX3" fmla="*/ 1758950 w 2343150"/>
                  <a:gd name="connsiteY3" fmla="*/ 209550 h 914400"/>
                  <a:gd name="connsiteX4" fmla="*/ 1600200 w 2343150"/>
                  <a:gd name="connsiteY4" fmla="*/ 266700 h 914400"/>
                  <a:gd name="connsiteX5" fmla="*/ 1403350 w 2343150"/>
                  <a:gd name="connsiteY5" fmla="*/ 355600 h 914400"/>
                  <a:gd name="connsiteX6" fmla="*/ 1174750 w 2343150"/>
                  <a:gd name="connsiteY6" fmla="*/ 444500 h 914400"/>
                  <a:gd name="connsiteX7" fmla="*/ 958850 w 2343150"/>
                  <a:gd name="connsiteY7" fmla="*/ 501650 h 914400"/>
                  <a:gd name="connsiteX8" fmla="*/ 768350 w 2343150"/>
                  <a:gd name="connsiteY8" fmla="*/ 596900 h 914400"/>
                  <a:gd name="connsiteX9" fmla="*/ 584200 w 2343150"/>
                  <a:gd name="connsiteY9" fmla="*/ 692150 h 914400"/>
                  <a:gd name="connsiteX10" fmla="*/ 400050 w 2343150"/>
                  <a:gd name="connsiteY10" fmla="*/ 762000 h 914400"/>
                  <a:gd name="connsiteX11" fmla="*/ 215900 w 2343150"/>
                  <a:gd name="connsiteY11" fmla="*/ 806450 h 914400"/>
                  <a:gd name="connsiteX12" fmla="*/ 0 w 2343150"/>
                  <a:gd name="connsiteY12" fmla="*/ 857250 h 914400"/>
                  <a:gd name="connsiteX13" fmla="*/ 425450 w 2343150"/>
                  <a:gd name="connsiteY13" fmla="*/ 895350 h 914400"/>
                  <a:gd name="connsiteX14" fmla="*/ 711200 w 2343150"/>
                  <a:gd name="connsiteY14" fmla="*/ 908050 h 914400"/>
                  <a:gd name="connsiteX15" fmla="*/ 1022350 w 2343150"/>
                  <a:gd name="connsiteY15" fmla="*/ 914400 h 914400"/>
                  <a:gd name="connsiteX16" fmla="*/ 1263650 w 2343150"/>
                  <a:gd name="connsiteY16" fmla="*/ 908050 h 914400"/>
                  <a:gd name="connsiteX17" fmla="*/ 1466850 w 2343150"/>
                  <a:gd name="connsiteY17" fmla="*/ 901700 h 914400"/>
                  <a:gd name="connsiteX18" fmla="*/ 1612900 w 2343150"/>
                  <a:gd name="connsiteY18" fmla="*/ 889000 h 914400"/>
                  <a:gd name="connsiteX19" fmla="*/ 1549400 w 2343150"/>
                  <a:gd name="connsiteY19" fmla="*/ 819150 h 914400"/>
                  <a:gd name="connsiteX20" fmla="*/ 1619250 w 2343150"/>
                  <a:gd name="connsiteY20" fmla="*/ 742950 h 914400"/>
                  <a:gd name="connsiteX21" fmla="*/ 1682750 w 2343150"/>
                  <a:gd name="connsiteY21" fmla="*/ 660400 h 914400"/>
                  <a:gd name="connsiteX22" fmla="*/ 1746250 w 2343150"/>
                  <a:gd name="connsiteY22" fmla="*/ 584200 h 914400"/>
                  <a:gd name="connsiteX23" fmla="*/ 1803400 w 2343150"/>
                  <a:gd name="connsiteY23" fmla="*/ 514350 h 914400"/>
                  <a:gd name="connsiteX24" fmla="*/ 1803400 w 2343150"/>
                  <a:gd name="connsiteY24" fmla="*/ 514350 h 914400"/>
                  <a:gd name="connsiteX25" fmla="*/ 1847850 w 2343150"/>
                  <a:gd name="connsiteY25" fmla="*/ 463550 h 914400"/>
                  <a:gd name="connsiteX26" fmla="*/ 1936750 w 2343150"/>
                  <a:gd name="connsiteY26" fmla="*/ 425450 h 914400"/>
                  <a:gd name="connsiteX27" fmla="*/ 2032000 w 2343150"/>
                  <a:gd name="connsiteY27" fmla="*/ 387350 h 914400"/>
                  <a:gd name="connsiteX28" fmla="*/ 2101850 w 2343150"/>
                  <a:gd name="connsiteY28" fmla="*/ 317500 h 914400"/>
                  <a:gd name="connsiteX29" fmla="*/ 2095500 w 2343150"/>
                  <a:gd name="connsiteY29" fmla="*/ 247650 h 914400"/>
                  <a:gd name="connsiteX30" fmla="*/ 2133600 w 2343150"/>
                  <a:gd name="connsiteY30" fmla="*/ 184150 h 914400"/>
                  <a:gd name="connsiteX31" fmla="*/ 2178050 w 2343150"/>
                  <a:gd name="connsiteY31" fmla="*/ 127000 h 914400"/>
                  <a:gd name="connsiteX32" fmla="*/ 2273300 w 2343150"/>
                  <a:gd name="connsiteY32" fmla="*/ 76200 h 914400"/>
                  <a:gd name="connsiteX33" fmla="*/ 2343150 w 2343150"/>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163618 w 3922568"/>
                  <a:gd name="connsiteY9" fmla="*/ 692150 h 914400"/>
                  <a:gd name="connsiteX10" fmla="*/ 1979468 w 3922568"/>
                  <a:gd name="connsiteY10" fmla="*/ 762000 h 914400"/>
                  <a:gd name="connsiteX11" fmla="*/ 1795318 w 3922568"/>
                  <a:gd name="connsiteY11" fmla="*/ 806450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163618 w 3922568"/>
                  <a:gd name="connsiteY9" fmla="*/ 692150 h 914400"/>
                  <a:gd name="connsiteX10" fmla="*/ 1979468 w 3922568"/>
                  <a:gd name="connsiteY10" fmla="*/ 762000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163618 w 3922568"/>
                  <a:gd name="connsiteY9" fmla="*/ 692150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347768 w 3922568"/>
                  <a:gd name="connsiteY8" fmla="*/ 596900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2004868 w 3922568"/>
                  <a:gd name="connsiteY13" fmla="*/ 895350 h 914400"/>
                  <a:gd name="connsiteX14" fmla="*/ 2290618 w 3922568"/>
                  <a:gd name="connsiteY14" fmla="*/ 908050 h 914400"/>
                  <a:gd name="connsiteX15" fmla="*/ 2601768 w 3922568"/>
                  <a:gd name="connsiteY15" fmla="*/ 914400 h 914400"/>
                  <a:gd name="connsiteX16" fmla="*/ 2843068 w 3922568"/>
                  <a:gd name="connsiteY16" fmla="*/ 908050 h 914400"/>
                  <a:gd name="connsiteX17" fmla="*/ 3046268 w 3922568"/>
                  <a:gd name="connsiteY17" fmla="*/ 901700 h 914400"/>
                  <a:gd name="connsiteX18" fmla="*/ 3192318 w 3922568"/>
                  <a:gd name="connsiteY18" fmla="*/ 889000 h 914400"/>
                  <a:gd name="connsiteX19" fmla="*/ 3128818 w 3922568"/>
                  <a:gd name="connsiteY19" fmla="*/ 819150 h 914400"/>
                  <a:gd name="connsiteX20" fmla="*/ 3198668 w 3922568"/>
                  <a:gd name="connsiteY20" fmla="*/ 742950 h 914400"/>
                  <a:gd name="connsiteX21" fmla="*/ 3262168 w 3922568"/>
                  <a:gd name="connsiteY21" fmla="*/ 660400 h 914400"/>
                  <a:gd name="connsiteX22" fmla="*/ 3325668 w 3922568"/>
                  <a:gd name="connsiteY22" fmla="*/ 584200 h 914400"/>
                  <a:gd name="connsiteX23" fmla="*/ 3382818 w 3922568"/>
                  <a:gd name="connsiteY23" fmla="*/ 514350 h 914400"/>
                  <a:gd name="connsiteX24" fmla="*/ 3382818 w 3922568"/>
                  <a:gd name="connsiteY24" fmla="*/ 514350 h 914400"/>
                  <a:gd name="connsiteX25" fmla="*/ 3427268 w 3922568"/>
                  <a:gd name="connsiteY25" fmla="*/ 463550 h 914400"/>
                  <a:gd name="connsiteX26" fmla="*/ 3516168 w 3922568"/>
                  <a:gd name="connsiteY26" fmla="*/ 425450 h 914400"/>
                  <a:gd name="connsiteX27" fmla="*/ 3611418 w 3922568"/>
                  <a:gd name="connsiteY27" fmla="*/ 387350 h 914400"/>
                  <a:gd name="connsiteX28" fmla="*/ 3681268 w 3922568"/>
                  <a:gd name="connsiteY28" fmla="*/ 317500 h 914400"/>
                  <a:gd name="connsiteX29" fmla="*/ 3674918 w 3922568"/>
                  <a:gd name="connsiteY29" fmla="*/ 247650 h 914400"/>
                  <a:gd name="connsiteX30" fmla="*/ 3713018 w 3922568"/>
                  <a:gd name="connsiteY30" fmla="*/ 184150 h 914400"/>
                  <a:gd name="connsiteX31" fmla="*/ 3757468 w 3922568"/>
                  <a:gd name="connsiteY31" fmla="*/ 127000 h 914400"/>
                  <a:gd name="connsiteX32" fmla="*/ 3852718 w 3922568"/>
                  <a:gd name="connsiteY32" fmla="*/ 76200 h 914400"/>
                  <a:gd name="connsiteX33" fmla="*/ 3922568 w 3922568"/>
                  <a:gd name="connsiteY33"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192655 w 3922568"/>
                  <a:gd name="connsiteY13" fmla="*/ 775012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30431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2004868 w 3922568"/>
                  <a:gd name="connsiteY14" fmla="*/ 895350 h 914400"/>
                  <a:gd name="connsiteX15" fmla="*/ 2290618 w 3922568"/>
                  <a:gd name="connsiteY15" fmla="*/ 908050 h 914400"/>
                  <a:gd name="connsiteX16" fmla="*/ 2601768 w 3922568"/>
                  <a:gd name="connsiteY16" fmla="*/ 914400 h 914400"/>
                  <a:gd name="connsiteX17" fmla="*/ 2843068 w 3922568"/>
                  <a:gd name="connsiteY17" fmla="*/ 908050 h 914400"/>
                  <a:gd name="connsiteX18" fmla="*/ 3046268 w 3922568"/>
                  <a:gd name="connsiteY18" fmla="*/ 901700 h 914400"/>
                  <a:gd name="connsiteX19" fmla="*/ 3192318 w 3922568"/>
                  <a:gd name="connsiteY19" fmla="*/ 889000 h 914400"/>
                  <a:gd name="connsiteX20" fmla="*/ 3128818 w 3922568"/>
                  <a:gd name="connsiteY20" fmla="*/ 819150 h 914400"/>
                  <a:gd name="connsiteX21" fmla="*/ 3198668 w 3922568"/>
                  <a:gd name="connsiteY21" fmla="*/ 742950 h 914400"/>
                  <a:gd name="connsiteX22" fmla="*/ 3262168 w 3922568"/>
                  <a:gd name="connsiteY22" fmla="*/ 660400 h 914400"/>
                  <a:gd name="connsiteX23" fmla="*/ 3325668 w 3922568"/>
                  <a:gd name="connsiteY23" fmla="*/ 584200 h 914400"/>
                  <a:gd name="connsiteX24" fmla="*/ 3382818 w 3922568"/>
                  <a:gd name="connsiteY24" fmla="*/ 514350 h 914400"/>
                  <a:gd name="connsiteX25" fmla="*/ 3382818 w 3922568"/>
                  <a:gd name="connsiteY25" fmla="*/ 514350 h 914400"/>
                  <a:gd name="connsiteX26" fmla="*/ 3427268 w 3922568"/>
                  <a:gd name="connsiteY26" fmla="*/ 463550 h 914400"/>
                  <a:gd name="connsiteX27" fmla="*/ 3516168 w 3922568"/>
                  <a:gd name="connsiteY27" fmla="*/ 425450 h 914400"/>
                  <a:gd name="connsiteX28" fmla="*/ 3611418 w 3922568"/>
                  <a:gd name="connsiteY28" fmla="*/ 387350 h 914400"/>
                  <a:gd name="connsiteX29" fmla="*/ 3681268 w 3922568"/>
                  <a:gd name="connsiteY29" fmla="*/ 317500 h 914400"/>
                  <a:gd name="connsiteX30" fmla="*/ 3674918 w 3922568"/>
                  <a:gd name="connsiteY30" fmla="*/ 247650 h 914400"/>
                  <a:gd name="connsiteX31" fmla="*/ 3713018 w 3922568"/>
                  <a:gd name="connsiteY31" fmla="*/ 184150 h 914400"/>
                  <a:gd name="connsiteX32" fmla="*/ 3757468 w 3922568"/>
                  <a:gd name="connsiteY32" fmla="*/ 127000 h 914400"/>
                  <a:gd name="connsiteX33" fmla="*/ 3852718 w 3922568"/>
                  <a:gd name="connsiteY33" fmla="*/ 76200 h 914400"/>
                  <a:gd name="connsiteX34" fmla="*/ 3922568 w 3922568"/>
                  <a:gd name="connsiteY34"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1608292 w 3922568"/>
                  <a:gd name="connsiteY14" fmla="*/ 848903 h 914400"/>
                  <a:gd name="connsiteX15" fmla="*/ 2004868 w 3922568"/>
                  <a:gd name="connsiteY15" fmla="*/ 895350 h 914400"/>
                  <a:gd name="connsiteX16" fmla="*/ 2290618 w 3922568"/>
                  <a:gd name="connsiteY16" fmla="*/ 908050 h 914400"/>
                  <a:gd name="connsiteX17" fmla="*/ 2601768 w 3922568"/>
                  <a:gd name="connsiteY17" fmla="*/ 914400 h 914400"/>
                  <a:gd name="connsiteX18" fmla="*/ 2843068 w 3922568"/>
                  <a:gd name="connsiteY18" fmla="*/ 908050 h 914400"/>
                  <a:gd name="connsiteX19" fmla="*/ 3046268 w 3922568"/>
                  <a:gd name="connsiteY19" fmla="*/ 901700 h 914400"/>
                  <a:gd name="connsiteX20" fmla="*/ 3192318 w 3922568"/>
                  <a:gd name="connsiteY20" fmla="*/ 889000 h 914400"/>
                  <a:gd name="connsiteX21" fmla="*/ 3128818 w 3922568"/>
                  <a:gd name="connsiteY21" fmla="*/ 819150 h 914400"/>
                  <a:gd name="connsiteX22" fmla="*/ 3198668 w 3922568"/>
                  <a:gd name="connsiteY22" fmla="*/ 742950 h 914400"/>
                  <a:gd name="connsiteX23" fmla="*/ 3262168 w 3922568"/>
                  <a:gd name="connsiteY23" fmla="*/ 660400 h 914400"/>
                  <a:gd name="connsiteX24" fmla="*/ 3325668 w 3922568"/>
                  <a:gd name="connsiteY24" fmla="*/ 584200 h 914400"/>
                  <a:gd name="connsiteX25" fmla="*/ 3382818 w 3922568"/>
                  <a:gd name="connsiteY25" fmla="*/ 514350 h 914400"/>
                  <a:gd name="connsiteX26" fmla="*/ 3382818 w 3922568"/>
                  <a:gd name="connsiteY26" fmla="*/ 514350 h 914400"/>
                  <a:gd name="connsiteX27" fmla="*/ 3427268 w 3922568"/>
                  <a:gd name="connsiteY27" fmla="*/ 463550 h 914400"/>
                  <a:gd name="connsiteX28" fmla="*/ 3516168 w 3922568"/>
                  <a:gd name="connsiteY28" fmla="*/ 425450 h 914400"/>
                  <a:gd name="connsiteX29" fmla="*/ 3611418 w 3922568"/>
                  <a:gd name="connsiteY29" fmla="*/ 387350 h 914400"/>
                  <a:gd name="connsiteX30" fmla="*/ 3681268 w 3922568"/>
                  <a:gd name="connsiteY30" fmla="*/ 317500 h 914400"/>
                  <a:gd name="connsiteX31" fmla="*/ 3674918 w 3922568"/>
                  <a:gd name="connsiteY31" fmla="*/ 247650 h 914400"/>
                  <a:gd name="connsiteX32" fmla="*/ 3713018 w 3922568"/>
                  <a:gd name="connsiteY32" fmla="*/ 184150 h 914400"/>
                  <a:gd name="connsiteX33" fmla="*/ 3757468 w 3922568"/>
                  <a:gd name="connsiteY33" fmla="*/ 127000 h 914400"/>
                  <a:gd name="connsiteX34" fmla="*/ 3852718 w 3922568"/>
                  <a:gd name="connsiteY34" fmla="*/ 76200 h 914400"/>
                  <a:gd name="connsiteX35" fmla="*/ 3922568 w 3922568"/>
                  <a:gd name="connsiteY35"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1201891 w 3922568"/>
                  <a:gd name="connsiteY13" fmla="*/ 802722 h 914400"/>
                  <a:gd name="connsiteX14" fmla="*/ 1562111 w 3922568"/>
                  <a:gd name="connsiteY14" fmla="*/ 848903 h 914400"/>
                  <a:gd name="connsiteX15" fmla="*/ 2004868 w 3922568"/>
                  <a:gd name="connsiteY15" fmla="*/ 895350 h 914400"/>
                  <a:gd name="connsiteX16" fmla="*/ 2290618 w 3922568"/>
                  <a:gd name="connsiteY16" fmla="*/ 908050 h 914400"/>
                  <a:gd name="connsiteX17" fmla="*/ 2601768 w 3922568"/>
                  <a:gd name="connsiteY17" fmla="*/ 914400 h 914400"/>
                  <a:gd name="connsiteX18" fmla="*/ 2843068 w 3922568"/>
                  <a:gd name="connsiteY18" fmla="*/ 908050 h 914400"/>
                  <a:gd name="connsiteX19" fmla="*/ 3046268 w 3922568"/>
                  <a:gd name="connsiteY19" fmla="*/ 901700 h 914400"/>
                  <a:gd name="connsiteX20" fmla="*/ 3192318 w 3922568"/>
                  <a:gd name="connsiteY20" fmla="*/ 889000 h 914400"/>
                  <a:gd name="connsiteX21" fmla="*/ 3128818 w 3922568"/>
                  <a:gd name="connsiteY21" fmla="*/ 819150 h 914400"/>
                  <a:gd name="connsiteX22" fmla="*/ 3198668 w 3922568"/>
                  <a:gd name="connsiteY22" fmla="*/ 742950 h 914400"/>
                  <a:gd name="connsiteX23" fmla="*/ 3262168 w 3922568"/>
                  <a:gd name="connsiteY23" fmla="*/ 660400 h 914400"/>
                  <a:gd name="connsiteX24" fmla="*/ 3325668 w 3922568"/>
                  <a:gd name="connsiteY24" fmla="*/ 584200 h 914400"/>
                  <a:gd name="connsiteX25" fmla="*/ 3382818 w 3922568"/>
                  <a:gd name="connsiteY25" fmla="*/ 514350 h 914400"/>
                  <a:gd name="connsiteX26" fmla="*/ 3382818 w 3922568"/>
                  <a:gd name="connsiteY26" fmla="*/ 514350 h 914400"/>
                  <a:gd name="connsiteX27" fmla="*/ 3427268 w 3922568"/>
                  <a:gd name="connsiteY27" fmla="*/ 463550 h 914400"/>
                  <a:gd name="connsiteX28" fmla="*/ 3516168 w 3922568"/>
                  <a:gd name="connsiteY28" fmla="*/ 425450 h 914400"/>
                  <a:gd name="connsiteX29" fmla="*/ 3611418 w 3922568"/>
                  <a:gd name="connsiteY29" fmla="*/ 387350 h 914400"/>
                  <a:gd name="connsiteX30" fmla="*/ 3681268 w 3922568"/>
                  <a:gd name="connsiteY30" fmla="*/ 317500 h 914400"/>
                  <a:gd name="connsiteX31" fmla="*/ 3674918 w 3922568"/>
                  <a:gd name="connsiteY31" fmla="*/ 247650 h 914400"/>
                  <a:gd name="connsiteX32" fmla="*/ 3713018 w 3922568"/>
                  <a:gd name="connsiteY32" fmla="*/ 184150 h 914400"/>
                  <a:gd name="connsiteX33" fmla="*/ 3757468 w 3922568"/>
                  <a:gd name="connsiteY33" fmla="*/ 127000 h 914400"/>
                  <a:gd name="connsiteX34" fmla="*/ 3852718 w 3922568"/>
                  <a:gd name="connsiteY34" fmla="*/ 76200 h 914400"/>
                  <a:gd name="connsiteX35" fmla="*/ 3922568 w 3922568"/>
                  <a:gd name="connsiteY35"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693892 w 3922568"/>
                  <a:gd name="connsiteY13" fmla="*/ 701121 h 914400"/>
                  <a:gd name="connsiteX14" fmla="*/ 1201891 w 3922568"/>
                  <a:gd name="connsiteY14" fmla="*/ 802722 h 914400"/>
                  <a:gd name="connsiteX15" fmla="*/ 1562111 w 3922568"/>
                  <a:gd name="connsiteY15" fmla="*/ 848903 h 914400"/>
                  <a:gd name="connsiteX16" fmla="*/ 2004868 w 3922568"/>
                  <a:gd name="connsiteY16" fmla="*/ 895350 h 914400"/>
                  <a:gd name="connsiteX17" fmla="*/ 2290618 w 3922568"/>
                  <a:gd name="connsiteY17" fmla="*/ 908050 h 914400"/>
                  <a:gd name="connsiteX18" fmla="*/ 2601768 w 3922568"/>
                  <a:gd name="connsiteY18" fmla="*/ 914400 h 914400"/>
                  <a:gd name="connsiteX19" fmla="*/ 2843068 w 3922568"/>
                  <a:gd name="connsiteY19" fmla="*/ 908050 h 914400"/>
                  <a:gd name="connsiteX20" fmla="*/ 3046268 w 3922568"/>
                  <a:gd name="connsiteY20" fmla="*/ 901700 h 914400"/>
                  <a:gd name="connsiteX21" fmla="*/ 3192318 w 3922568"/>
                  <a:gd name="connsiteY21" fmla="*/ 889000 h 914400"/>
                  <a:gd name="connsiteX22" fmla="*/ 3128818 w 3922568"/>
                  <a:gd name="connsiteY22" fmla="*/ 819150 h 914400"/>
                  <a:gd name="connsiteX23" fmla="*/ 3198668 w 3922568"/>
                  <a:gd name="connsiteY23" fmla="*/ 742950 h 914400"/>
                  <a:gd name="connsiteX24" fmla="*/ 3262168 w 3922568"/>
                  <a:gd name="connsiteY24" fmla="*/ 660400 h 914400"/>
                  <a:gd name="connsiteX25" fmla="*/ 3325668 w 3922568"/>
                  <a:gd name="connsiteY25" fmla="*/ 584200 h 914400"/>
                  <a:gd name="connsiteX26" fmla="*/ 3382818 w 3922568"/>
                  <a:gd name="connsiteY26" fmla="*/ 514350 h 914400"/>
                  <a:gd name="connsiteX27" fmla="*/ 3382818 w 3922568"/>
                  <a:gd name="connsiteY27" fmla="*/ 514350 h 914400"/>
                  <a:gd name="connsiteX28" fmla="*/ 3427268 w 3922568"/>
                  <a:gd name="connsiteY28" fmla="*/ 463550 h 914400"/>
                  <a:gd name="connsiteX29" fmla="*/ 3516168 w 3922568"/>
                  <a:gd name="connsiteY29" fmla="*/ 425450 h 914400"/>
                  <a:gd name="connsiteX30" fmla="*/ 3611418 w 3922568"/>
                  <a:gd name="connsiteY30" fmla="*/ 387350 h 914400"/>
                  <a:gd name="connsiteX31" fmla="*/ 3681268 w 3922568"/>
                  <a:gd name="connsiteY31" fmla="*/ 317500 h 914400"/>
                  <a:gd name="connsiteX32" fmla="*/ 3674918 w 3922568"/>
                  <a:gd name="connsiteY32" fmla="*/ 247650 h 914400"/>
                  <a:gd name="connsiteX33" fmla="*/ 3713018 w 3922568"/>
                  <a:gd name="connsiteY33" fmla="*/ 184150 h 914400"/>
                  <a:gd name="connsiteX34" fmla="*/ 3757468 w 3922568"/>
                  <a:gd name="connsiteY34" fmla="*/ 127000 h 914400"/>
                  <a:gd name="connsiteX35" fmla="*/ 3852718 w 3922568"/>
                  <a:gd name="connsiteY35" fmla="*/ 76200 h 914400"/>
                  <a:gd name="connsiteX36" fmla="*/ 3922568 w 3922568"/>
                  <a:gd name="connsiteY36" fmla="*/ 0 h 914400"/>
                  <a:gd name="connsiteX0" fmla="*/ 3922568 w 3922568"/>
                  <a:gd name="connsiteY0" fmla="*/ 0 h 914400"/>
                  <a:gd name="connsiteX1" fmla="*/ 3713018 w 3922568"/>
                  <a:gd name="connsiteY1" fmla="*/ 88900 h 914400"/>
                  <a:gd name="connsiteX2" fmla="*/ 3503468 w 3922568"/>
                  <a:gd name="connsiteY2" fmla="*/ 152400 h 914400"/>
                  <a:gd name="connsiteX3" fmla="*/ 3338368 w 3922568"/>
                  <a:gd name="connsiteY3" fmla="*/ 209550 h 914400"/>
                  <a:gd name="connsiteX4" fmla="*/ 3179618 w 3922568"/>
                  <a:gd name="connsiteY4" fmla="*/ 266700 h 914400"/>
                  <a:gd name="connsiteX5" fmla="*/ 2982768 w 3922568"/>
                  <a:gd name="connsiteY5" fmla="*/ 355600 h 914400"/>
                  <a:gd name="connsiteX6" fmla="*/ 2754168 w 3922568"/>
                  <a:gd name="connsiteY6" fmla="*/ 444500 h 914400"/>
                  <a:gd name="connsiteX7" fmla="*/ 2538268 w 3922568"/>
                  <a:gd name="connsiteY7" fmla="*/ 501650 h 914400"/>
                  <a:gd name="connsiteX8" fmla="*/ 2236931 w 3922568"/>
                  <a:gd name="connsiteY8" fmla="*/ 541482 h 914400"/>
                  <a:gd name="connsiteX9" fmla="*/ 2052781 w 3922568"/>
                  <a:gd name="connsiteY9" fmla="*/ 609023 h 914400"/>
                  <a:gd name="connsiteX10" fmla="*/ 1739322 w 3922568"/>
                  <a:gd name="connsiteY10" fmla="*/ 632691 h 914400"/>
                  <a:gd name="connsiteX11" fmla="*/ 1204190 w 3922568"/>
                  <a:gd name="connsiteY11" fmla="*/ 649431 h 914400"/>
                  <a:gd name="connsiteX12" fmla="*/ 0 w 3922568"/>
                  <a:gd name="connsiteY12" fmla="*/ 580160 h 914400"/>
                  <a:gd name="connsiteX13" fmla="*/ 693892 w 3922568"/>
                  <a:gd name="connsiteY13" fmla="*/ 728830 h 914400"/>
                  <a:gd name="connsiteX14" fmla="*/ 1201891 w 3922568"/>
                  <a:gd name="connsiteY14" fmla="*/ 802722 h 914400"/>
                  <a:gd name="connsiteX15" fmla="*/ 1562111 w 3922568"/>
                  <a:gd name="connsiteY15" fmla="*/ 848903 h 914400"/>
                  <a:gd name="connsiteX16" fmla="*/ 2004868 w 3922568"/>
                  <a:gd name="connsiteY16" fmla="*/ 895350 h 914400"/>
                  <a:gd name="connsiteX17" fmla="*/ 2290618 w 3922568"/>
                  <a:gd name="connsiteY17" fmla="*/ 908050 h 914400"/>
                  <a:gd name="connsiteX18" fmla="*/ 2601768 w 3922568"/>
                  <a:gd name="connsiteY18" fmla="*/ 914400 h 914400"/>
                  <a:gd name="connsiteX19" fmla="*/ 2843068 w 3922568"/>
                  <a:gd name="connsiteY19" fmla="*/ 908050 h 914400"/>
                  <a:gd name="connsiteX20" fmla="*/ 3046268 w 3922568"/>
                  <a:gd name="connsiteY20" fmla="*/ 901700 h 914400"/>
                  <a:gd name="connsiteX21" fmla="*/ 3192318 w 3922568"/>
                  <a:gd name="connsiteY21" fmla="*/ 889000 h 914400"/>
                  <a:gd name="connsiteX22" fmla="*/ 3128818 w 3922568"/>
                  <a:gd name="connsiteY22" fmla="*/ 819150 h 914400"/>
                  <a:gd name="connsiteX23" fmla="*/ 3198668 w 3922568"/>
                  <a:gd name="connsiteY23" fmla="*/ 742950 h 914400"/>
                  <a:gd name="connsiteX24" fmla="*/ 3262168 w 3922568"/>
                  <a:gd name="connsiteY24" fmla="*/ 660400 h 914400"/>
                  <a:gd name="connsiteX25" fmla="*/ 3325668 w 3922568"/>
                  <a:gd name="connsiteY25" fmla="*/ 584200 h 914400"/>
                  <a:gd name="connsiteX26" fmla="*/ 3382818 w 3922568"/>
                  <a:gd name="connsiteY26" fmla="*/ 514350 h 914400"/>
                  <a:gd name="connsiteX27" fmla="*/ 3382818 w 3922568"/>
                  <a:gd name="connsiteY27" fmla="*/ 514350 h 914400"/>
                  <a:gd name="connsiteX28" fmla="*/ 3427268 w 3922568"/>
                  <a:gd name="connsiteY28" fmla="*/ 463550 h 914400"/>
                  <a:gd name="connsiteX29" fmla="*/ 3516168 w 3922568"/>
                  <a:gd name="connsiteY29" fmla="*/ 425450 h 914400"/>
                  <a:gd name="connsiteX30" fmla="*/ 3611418 w 3922568"/>
                  <a:gd name="connsiteY30" fmla="*/ 387350 h 914400"/>
                  <a:gd name="connsiteX31" fmla="*/ 3681268 w 3922568"/>
                  <a:gd name="connsiteY31" fmla="*/ 317500 h 914400"/>
                  <a:gd name="connsiteX32" fmla="*/ 3674918 w 3922568"/>
                  <a:gd name="connsiteY32" fmla="*/ 247650 h 914400"/>
                  <a:gd name="connsiteX33" fmla="*/ 3713018 w 3922568"/>
                  <a:gd name="connsiteY33" fmla="*/ 184150 h 914400"/>
                  <a:gd name="connsiteX34" fmla="*/ 3757468 w 3922568"/>
                  <a:gd name="connsiteY34" fmla="*/ 127000 h 914400"/>
                  <a:gd name="connsiteX35" fmla="*/ 3852718 w 3922568"/>
                  <a:gd name="connsiteY35" fmla="*/ 76200 h 914400"/>
                  <a:gd name="connsiteX36" fmla="*/ 3922568 w 3922568"/>
                  <a:gd name="connsiteY36"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1146474 w 4375150"/>
                  <a:gd name="connsiteY13" fmla="*/ 728830 h 914400"/>
                  <a:gd name="connsiteX14" fmla="*/ 1654473 w 4375150"/>
                  <a:gd name="connsiteY14" fmla="*/ 802722 h 914400"/>
                  <a:gd name="connsiteX15" fmla="*/ 2014693 w 4375150"/>
                  <a:gd name="connsiteY15" fmla="*/ 848903 h 914400"/>
                  <a:gd name="connsiteX16" fmla="*/ 2457450 w 4375150"/>
                  <a:gd name="connsiteY16" fmla="*/ 895350 h 914400"/>
                  <a:gd name="connsiteX17" fmla="*/ 2743200 w 4375150"/>
                  <a:gd name="connsiteY17" fmla="*/ 908050 h 914400"/>
                  <a:gd name="connsiteX18" fmla="*/ 3054350 w 4375150"/>
                  <a:gd name="connsiteY18" fmla="*/ 914400 h 914400"/>
                  <a:gd name="connsiteX19" fmla="*/ 3295650 w 4375150"/>
                  <a:gd name="connsiteY19" fmla="*/ 908050 h 914400"/>
                  <a:gd name="connsiteX20" fmla="*/ 3498850 w 4375150"/>
                  <a:gd name="connsiteY20" fmla="*/ 901700 h 914400"/>
                  <a:gd name="connsiteX21" fmla="*/ 3644900 w 4375150"/>
                  <a:gd name="connsiteY21" fmla="*/ 889000 h 914400"/>
                  <a:gd name="connsiteX22" fmla="*/ 3581400 w 4375150"/>
                  <a:gd name="connsiteY22" fmla="*/ 819150 h 914400"/>
                  <a:gd name="connsiteX23" fmla="*/ 3651250 w 4375150"/>
                  <a:gd name="connsiteY23" fmla="*/ 742950 h 914400"/>
                  <a:gd name="connsiteX24" fmla="*/ 3714750 w 4375150"/>
                  <a:gd name="connsiteY24" fmla="*/ 660400 h 914400"/>
                  <a:gd name="connsiteX25" fmla="*/ 3778250 w 4375150"/>
                  <a:gd name="connsiteY25" fmla="*/ 584200 h 914400"/>
                  <a:gd name="connsiteX26" fmla="*/ 3835400 w 4375150"/>
                  <a:gd name="connsiteY26" fmla="*/ 514350 h 914400"/>
                  <a:gd name="connsiteX27" fmla="*/ 3835400 w 4375150"/>
                  <a:gd name="connsiteY27" fmla="*/ 514350 h 914400"/>
                  <a:gd name="connsiteX28" fmla="*/ 3879850 w 4375150"/>
                  <a:gd name="connsiteY28" fmla="*/ 463550 h 914400"/>
                  <a:gd name="connsiteX29" fmla="*/ 3968750 w 4375150"/>
                  <a:gd name="connsiteY29" fmla="*/ 425450 h 914400"/>
                  <a:gd name="connsiteX30" fmla="*/ 4064000 w 4375150"/>
                  <a:gd name="connsiteY30" fmla="*/ 387350 h 914400"/>
                  <a:gd name="connsiteX31" fmla="*/ 4133850 w 4375150"/>
                  <a:gd name="connsiteY31" fmla="*/ 317500 h 914400"/>
                  <a:gd name="connsiteX32" fmla="*/ 4127500 w 4375150"/>
                  <a:gd name="connsiteY32" fmla="*/ 247650 h 914400"/>
                  <a:gd name="connsiteX33" fmla="*/ 4165600 w 4375150"/>
                  <a:gd name="connsiteY33" fmla="*/ 184150 h 914400"/>
                  <a:gd name="connsiteX34" fmla="*/ 4210050 w 4375150"/>
                  <a:gd name="connsiteY34" fmla="*/ 127000 h 914400"/>
                  <a:gd name="connsiteX35" fmla="*/ 4305300 w 4375150"/>
                  <a:gd name="connsiteY35" fmla="*/ 76200 h 914400"/>
                  <a:gd name="connsiteX36" fmla="*/ 4375150 w 4375150"/>
                  <a:gd name="connsiteY36"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81049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46474 w 4375150"/>
                  <a:gd name="connsiteY14" fmla="*/ 728830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505363 w 4375150"/>
                  <a:gd name="connsiteY9" fmla="*/ 609023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689513 w 4375150"/>
                  <a:gd name="connsiteY8" fmla="*/ 541482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2990850 w 4375150"/>
                  <a:gd name="connsiteY7" fmla="*/ 501650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06750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620001 w 4375150"/>
                  <a:gd name="connsiteY13" fmla="*/ 599522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596147 w 4375150"/>
                  <a:gd name="connsiteY13" fmla="*/ 623376 h 914400"/>
                  <a:gd name="connsiteX14" fmla="*/ 1137238 w 4375150"/>
                  <a:gd name="connsiteY14" fmla="*/ 719594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596147 w 4375150"/>
                  <a:gd name="connsiteY13" fmla="*/ 623376 h 914400"/>
                  <a:gd name="connsiteX14" fmla="*/ 1153140 w 4375150"/>
                  <a:gd name="connsiteY14" fmla="*/ 743448 h 914400"/>
                  <a:gd name="connsiteX15" fmla="*/ 1654473 w 4375150"/>
                  <a:gd name="connsiteY15" fmla="*/ 802722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596147 w 4375150"/>
                  <a:gd name="connsiteY13" fmla="*/ 623376 h 914400"/>
                  <a:gd name="connsiteX14" fmla="*/ 1153140 w 4375150"/>
                  <a:gd name="connsiteY14" fmla="*/ 743448 h 914400"/>
                  <a:gd name="connsiteX15" fmla="*/ 1646522 w 4375150"/>
                  <a:gd name="connsiteY15" fmla="*/ 826576 h 914400"/>
                  <a:gd name="connsiteX16" fmla="*/ 2014693 w 4375150"/>
                  <a:gd name="connsiteY16" fmla="*/ 848903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32378 h 914400"/>
                  <a:gd name="connsiteX13" fmla="*/ 596147 w 4375150"/>
                  <a:gd name="connsiteY13" fmla="*/ 623376 h 914400"/>
                  <a:gd name="connsiteX14" fmla="*/ 1153140 w 4375150"/>
                  <a:gd name="connsiteY14" fmla="*/ 743448 h 914400"/>
                  <a:gd name="connsiteX15" fmla="*/ 1646522 w 4375150"/>
                  <a:gd name="connsiteY15" fmla="*/ 826576 h 914400"/>
                  <a:gd name="connsiteX16" fmla="*/ 2054449 w 4375150"/>
                  <a:gd name="connsiteY16" fmla="*/ 864806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56232 h 914400"/>
                  <a:gd name="connsiteX13" fmla="*/ 596147 w 4375150"/>
                  <a:gd name="connsiteY13" fmla="*/ 623376 h 914400"/>
                  <a:gd name="connsiteX14" fmla="*/ 1153140 w 4375150"/>
                  <a:gd name="connsiteY14" fmla="*/ 743448 h 914400"/>
                  <a:gd name="connsiteX15" fmla="*/ 1646522 w 4375150"/>
                  <a:gd name="connsiteY15" fmla="*/ 826576 h 914400"/>
                  <a:gd name="connsiteX16" fmla="*/ 2054449 w 4375150"/>
                  <a:gd name="connsiteY16" fmla="*/ 864806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75150 w 4375150"/>
                  <a:gd name="connsiteY0" fmla="*/ 0 h 914400"/>
                  <a:gd name="connsiteX1" fmla="*/ 4165600 w 4375150"/>
                  <a:gd name="connsiteY1" fmla="*/ 88900 h 914400"/>
                  <a:gd name="connsiteX2" fmla="*/ 3956050 w 4375150"/>
                  <a:gd name="connsiteY2" fmla="*/ 152400 h 914400"/>
                  <a:gd name="connsiteX3" fmla="*/ 3790950 w 4375150"/>
                  <a:gd name="connsiteY3" fmla="*/ 209550 h 914400"/>
                  <a:gd name="connsiteX4" fmla="*/ 3632200 w 4375150"/>
                  <a:gd name="connsiteY4" fmla="*/ 266700 h 914400"/>
                  <a:gd name="connsiteX5" fmla="*/ 3435350 w 4375150"/>
                  <a:gd name="connsiteY5" fmla="*/ 355600 h 914400"/>
                  <a:gd name="connsiteX6" fmla="*/ 3243695 w 4375150"/>
                  <a:gd name="connsiteY6" fmla="*/ 444500 h 914400"/>
                  <a:gd name="connsiteX7" fmla="*/ 3037032 w 4375150"/>
                  <a:gd name="connsiteY7" fmla="*/ 483178 h 914400"/>
                  <a:gd name="connsiteX8" fmla="*/ 2763404 w 4375150"/>
                  <a:gd name="connsiteY8" fmla="*/ 532246 h 914400"/>
                  <a:gd name="connsiteX9" fmla="*/ 2468417 w 4375150"/>
                  <a:gd name="connsiteY9" fmla="*/ 590550 h 914400"/>
                  <a:gd name="connsiteX10" fmla="*/ 2191904 w 4375150"/>
                  <a:gd name="connsiteY10" fmla="*/ 632691 h 914400"/>
                  <a:gd name="connsiteX11" fmla="*/ 1656772 w 4375150"/>
                  <a:gd name="connsiteY11" fmla="*/ 649431 h 914400"/>
                  <a:gd name="connsiteX12" fmla="*/ 0 w 4375150"/>
                  <a:gd name="connsiteY12" fmla="*/ 456232 h 914400"/>
                  <a:gd name="connsiteX13" fmla="*/ 596147 w 4375150"/>
                  <a:gd name="connsiteY13" fmla="*/ 623376 h 914400"/>
                  <a:gd name="connsiteX14" fmla="*/ 1153140 w 4375150"/>
                  <a:gd name="connsiteY14" fmla="*/ 743448 h 914400"/>
                  <a:gd name="connsiteX15" fmla="*/ 1646522 w 4375150"/>
                  <a:gd name="connsiteY15" fmla="*/ 826576 h 914400"/>
                  <a:gd name="connsiteX16" fmla="*/ 2054449 w 4375150"/>
                  <a:gd name="connsiteY16" fmla="*/ 864806 h 914400"/>
                  <a:gd name="connsiteX17" fmla="*/ 2457450 w 4375150"/>
                  <a:gd name="connsiteY17" fmla="*/ 895350 h 914400"/>
                  <a:gd name="connsiteX18" fmla="*/ 2743200 w 4375150"/>
                  <a:gd name="connsiteY18" fmla="*/ 908050 h 914400"/>
                  <a:gd name="connsiteX19" fmla="*/ 3054350 w 4375150"/>
                  <a:gd name="connsiteY19" fmla="*/ 914400 h 914400"/>
                  <a:gd name="connsiteX20" fmla="*/ 3295650 w 4375150"/>
                  <a:gd name="connsiteY20" fmla="*/ 908050 h 914400"/>
                  <a:gd name="connsiteX21" fmla="*/ 3498850 w 4375150"/>
                  <a:gd name="connsiteY21" fmla="*/ 901700 h 914400"/>
                  <a:gd name="connsiteX22" fmla="*/ 3644900 w 4375150"/>
                  <a:gd name="connsiteY22" fmla="*/ 889000 h 914400"/>
                  <a:gd name="connsiteX23" fmla="*/ 3581400 w 4375150"/>
                  <a:gd name="connsiteY23" fmla="*/ 819150 h 914400"/>
                  <a:gd name="connsiteX24" fmla="*/ 3651250 w 4375150"/>
                  <a:gd name="connsiteY24" fmla="*/ 742950 h 914400"/>
                  <a:gd name="connsiteX25" fmla="*/ 3714750 w 4375150"/>
                  <a:gd name="connsiteY25" fmla="*/ 660400 h 914400"/>
                  <a:gd name="connsiteX26" fmla="*/ 3778250 w 4375150"/>
                  <a:gd name="connsiteY26" fmla="*/ 584200 h 914400"/>
                  <a:gd name="connsiteX27" fmla="*/ 3835400 w 4375150"/>
                  <a:gd name="connsiteY27" fmla="*/ 514350 h 914400"/>
                  <a:gd name="connsiteX28" fmla="*/ 3835400 w 4375150"/>
                  <a:gd name="connsiteY28" fmla="*/ 514350 h 914400"/>
                  <a:gd name="connsiteX29" fmla="*/ 3879850 w 4375150"/>
                  <a:gd name="connsiteY29" fmla="*/ 463550 h 914400"/>
                  <a:gd name="connsiteX30" fmla="*/ 3968750 w 4375150"/>
                  <a:gd name="connsiteY30" fmla="*/ 425450 h 914400"/>
                  <a:gd name="connsiteX31" fmla="*/ 4064000 w 4375150"/>
                  <a:gd name="connsiteY31" fmla="*/ 387350 h 914400"/>
                  <a:gd name="connsiteX32" fmla="*/ 4133850 w 4375150"/>
                  <a:gd name="connsiteY32" fmla="*/ 317500 h 914400"/>
                  <a:gd name="connsiteX33" fmla="*/ 4127500 w 4375150"/>
                  <a:gd name="connsiteY33" fmla="*/ 247650 h 914400"/>
                  <a:gd name="connsiteX34" fmla="*/ 4165600 w 4375150"/>
                  <a:gd name="connsiteY34" fmla="*/ 184150 h 914400"/>
                  <a:gd name="connsiteX35" fmla="*/ 4210050 w 4375150"/>
                  <a:gd name="connsiteY35" fmla="*/ 127000 h 914400"/>
                  <a:gd name="connsiteX36" fmla="*/ 4305300 w 4375150"/>
                  <a:gd name="connsiteY36" fmla="*/ 76200 h 914400"/>
                  <a:gd name="connsiteX37" fmla="*/ 4375150 w 4375150"/>
                  <a:gd name="connsiteY37" fmla="*/ 0 h 914400"/>
                  <a:gd name="connsiteX0" fmla="*/ 4383102 w 4383102"/>
                  <a:gd name="connsiteY0" fmla="*/ 0 h 914400"/>
                  <a:gd name="connsiteX1" fmla="*/ 4173552 w 4383102"/>
                  <a:gd name="connsiteY1" fmla="*/ 88900 h 914400"/>
                  <a:gd name="connsiteX2" fmla="*/ 3964002 w 4383102"/>
                  <a:gd name="connsiteY2" fmla="*/ 152400 h 914400"/>
                  <a:gd name="connsiteX3" fmla="*/ 3798902 w 4383102"/>
                  <a:gd name="connsiteY3" fmla="*/ 209550 h 914400"/>
                  <a:gd name="connsiteX4" fmla="*/ 3640152 w 4383102"/>
                  <a:gd name="connsiteY4" fmla="*/ 266700 h 914400"/>
                  <a:gd name="connsiteX5" fmla="*/ 3443302 w 4383102"/>
                  <a:gd name="connsiteY5" fmla="*/ 355600 h 914400"/>
                  <a:gd name="connsiteX6" fmla="*/ 3251647 w 4383102"/>
                  <a:gd name="connsiteY6" fmla="*/ 444500 h 914400"/>
                  <a:gd name="connsiteX7" fmla="*/ 3044984 w 4383102"/>
                  <a:gd name="connsiteY7" fmla="*/ 483178 h 914400"/>
                  <a:gd name="connsiteX8" fmla="*/ 2771356 w 4383102"/>
                  <a:gd name="connsiteY8" fmla="*/ 532246 h 914400"/>
                  <a:gd name="connsiteX9" fmla="*/ 2476369 w 4383102"/>
                  <a:gd name="connsiteY9" fmla="*/ 590550 h 914400"/>
                  <a:gd name="connsiteX10" fmla="*/ 2199856 w 4383102"/>
                  <a:gd name="connsiteY10" fmla="*/ 632691 h 914400"/>
                  <a:gd name="connsiteX11" fmla="*/ 1664724 w 4383102"/>
                  <a:gd name="connsiteY11" fmla="*/ 649431 h 914400"/>
                  <a:gd name="connsiteX12" fmla="*/ 0 w 4383102"/>
                  <a:gd name="connsiteY12" fmla="*/ 448281 h 914400"/>
                  <a:gd name="connsiteX13" fmla="*/ 604099 w 4383102"/>
                  <a:gd name="connsiteY13" fmla="*/ 623376 h 914400"/>
                  <a:gd name="connsiteX14" fmla="*/ 1161092 w 4383102"/>
                  <a:gd name="connsiteY14" fmla="*/ 743448 h 914400"/>
                  <a:gd name="connsiteX15" fmla="*/ 1654474 w 4383102"/>
                  <a:gd name="connsiteY15" fmla="*/ 826576 h 914400"/>
                  <a:gd name="connsiteX16" fmla="*/ 2062401 w 4383102"/>
                  <a:gd name="connsiteY16" fmla="*/ 864806 h 914400"/>
                  <a:gd name="connsiteX17" fmla="*/ 2465402 w 4383102"/>
                  <a:gd name="connsiteY17" fmla="*/ 895350 h 914400"/>
                  <a:gd name="connsiteX18" fmla="*/ 2751152 w 4383102"/>
                  <a:gd name="connsiteY18" fmla="*/ 908050 h 914400"/>
                  <a:gd name="connsiteX19" fmla="*/ 3062302 w 4383102"/>
                  <a:gd name="connsiteY19" fmla="*/ 914400 h 914400"/>
                  <a:gd name="connsiteX20" fmla="*/ 3303602 w 4383102"/>
                  <a:gd name="connsiteY20" fmla="*/ 908050 h 914400"/>
                  <a:gd name="connsiteX21" fmla="*/ 3506802 w 4383102"/>
                  <a:gd name="connsiteY21" fmla="*/ 901700 h 914400"/>
                  <a:gd name="connsiteX22" fmla="*/ 3652852 w 4383102"/>
                  <a:gd name="connsiteY22" fmla="*/ 889000 h 914400"/>
                  <a:gd name="connsiteX23" fmla="*/ 3589352 w 4383102"/>
                  <a:gd name="connsiteY23" fmla="*/ 819150 h 914400"/>
                  <a:gd name="connsiteX24" fmla="*/ 3659202 w 4383102"/>
                  <a:gd name="connsiteY24" fmla="*/ 742950 h 914400"/>
                  <a:gd name="connsiteX25" fmla="*/ 3722702 w 4383102"/>
                  <a:gd name="connsiteY25" fmla="*/ 660400 h 914400"/>
                  <a:gd name="connsiteX26" fmla="*/ 3786202 w 4383102"/>
                  <a:gd name="connsiteY26" fmla="*/ 584200 h 914400"/>
                  <a:gd name="connsiteX27" fmla="*/ 3843352 w 4383102"/>
                  <a:gd name="connsiteY27" fmla="*/ 514350 h 914400"/>
                  <a:gd name="connsiteX28" fmla="*/ 3843352 w 4383102"/>
                  <a:gd name="connsiteY28" fmla="*/ 514350 h 914400"/>
                  <a:gd name="connsiteX29" fmla="*/ 3887802 w 4383102"/>
                  <a:gd name="connsiteY29" fmla="*/ 463550 h 914400"/>
                  <a:gd name="connsiteX30" fmla="*/ 3976702 w 4383102"/>
                  <a:gd name="connsiteY30" fmla="*/ 425450 h 914400"/>
                  <a:gd name="connsiteX31" fmla="*/ 4071952 w 4383102"/>
                  <a:gd name="connsiteY31" fmla="*/ 387350 h 914400"/>
                  <a:gd name="connsiteX32" fmla="*/ 4141802 w 4383102"/>
                  <a:gd name="connsiteY32" fmla="*/ 317500 h 914400"/>
                  <a:gd name="connsiteX33" fmla="*/ 4135452 w 4383102"/>
                  <a:gd name="connsiteY33" fmla="*/ 247650 h 914400"/>
                  <a:gd name="connsiteX34" fmla="*/ 4173552 w 4383102"/>
                  <a:gd name="connsiteY34" fmla="*/ 184150 h 914400"/>
                  <a:gd name="connsiteX35" fmla="*/ 4218002 w 4383102"/>
                  <a:gd name="connsiteY35" fmla="*/ 127000 h 914400"/>
                  <a:gd name="connsiteX36" fmla="*/ 4313252 w 4383102"/>
                  <a:gd name="connsiteY36" fmla="*/ 76200 h 914400"/>
                  <a:gd name="connsiteX37" fmla="*/ 4383102 w 4383102"/>
                  <a:gd name="connsiteY37" fmla="*/ 0 h 914400"/>
                  <a:gd name="connsiteX0" fmla="*/ 4383102 w 4383102"/>
                  <a:gd name="connsiteY0" fmla="*/ 0 h 922352"/>
                  <a:gd name="connsiteX1" fmla="*/ 4173552 w 4383102"/>
                  <a:gd name="connsiteY1" fmla="*/ 88900 h 922352"/>
                  <a:gd name="connsiteX2" fmla="*/ 3964002 w 4383102"/>
                  <a:gd name="connsiteY2" fmla="*/ 152400 h 922352"/>
                  <a:gd name="connsiteX3" fmla="*/ 3798902 w 4383102"/>
                  <a:gd name="connsiteY3" fmla="*/ 209550 h 922352"/>
                  <a:gd name="connsiteX4" fmla="*/ 3640152 w 4383102"/>
                  <a:gd name="connsiteY4" fmla="*/ 266700 h 922352"/>
                  <a:gd name="connsiteX5" fmla="*/ 3443302 w 4383102"/>
                  <a:gd name="connsiteY5" fmla="*/ 355600 h 922352"/>
                  <a:gd name="connsiteX6" fmla="*/ 3251647 w 4383102"/>
                  <a:gd name="connsiteY6" fmla="*/ 444500 h 922352"/>
                  <a:gd name="connsiteX7" fmla="*/ 3044984 w 4383102"/>
                  <a:gd name="connsiteY7" fmla="*/ 483178 h 922352"/>
                  <a:gd name="connsiteX8" fmla="*/ 2771356 w 4383102"/>
                  <a:gd name="connsiteY8" fmla="*/ 532246 h 922352"/>
                  <a:gd name="connsiteX9" fmla="*/ 2476369 w 4383102"/>
                  <a:gd name="connsiteY9" fmla="*/ 590550 h 922352"/>
                  <a:gd name="connsiteX10" fmla="*/ 2199856 w 4383102"/>
                  <a:gd name="connsiteY10" fmla="*/ 632691 h 922352"/>
                  <a:gd name="connsiteX11" fmla="*/ 1664724 w 4383102"/>
                  <a:gd name="connsiteY11" fmla="*/ 649431 h 922352"/>
                  <a:gd name="connsiteX12" fmla="*/ 0 w 4383102"/>
                  <a:gd name="connsiteY12" fmla="*/ 448281 h 922352"/>
                  <a:gd name="connsiteX13" fmla="*/ 604099 w 4383102"/>
                  <a:gd name="connsiteY13" fmla="*/ 623376 h 922352"/>
                  <a:gd name="connsiteX14" fmla="*/ 1161092 w 4383102"/>
                  <a:gd name="connsiteY14" fmla="*/ 743448 h 922352"/>
                  <a:gd name="connsiteX15" fmla="*/ 1654474 w 4383102"/>
                  <a:gd name="connsiteY15" fmla="*/ 826576 h 922352"/>
                  <a:gd name="connsiteX16" fmla="*/ 2062401 w 4383102"/>
                  <a:gd name="connsiteY16" fmla="*/ 864806 h 922352"/>
                  <a:gd name="connsiteX17" fmla="*/ 2465402 w 4383102"/>
                  <a:gd name="connsiteY17" fmla="*/ 895350 h 922352"/>
                  <a:gd name="connsiteX18" fmla="*/ 2751152 w 4383102"/>
                  <a:gd name="connsiteY18" fmla="*/ 908050 h 922352"/>
                  <a:gd name="connsiteX19" fmla="*/ 3046400 w 4383102"/>
                  <a:gd name="connsiteY19" fmla="*/ 922352 h 922352"/>
                  <a:gd name="connsiteX20" fmla="*/ 3303602 w 4383102"/>
                  <a:gd name="connsiteY20" fmla="*/ 908050 h 922352"/>
                  <a:gd name="connsiteX21" fmla="*/ 3506802 w 4383102"/>
                  <a:gd name="connsiteY21" fmla="*/ 901700 h 922352"/>
                  <a:gd name="connsiteX22" fmla="*/ 3652852 w 4383102"/>
                  <a:gd name="connsiteY22" fmla="*/ 889000 h 922352"/>
                  <a:gd name="connsiteX23" fmla="*/ 3589352 w 4383102"/>
                  <a:gd name="connsiteY23" fmla="*/ 819150 h 922352"/>
                  <a:gd name="connsiteX24" fmla="*/ 3659202 w 4383102"/>
                  <a:gd name="connsiteY24" fmla="*/ 742950 h 922352"/>
                  <a:gd name="connsiteX25" fmla="*/ 3722702 w 4383102"/>
                  <a:gd name="connsiteY25" fmla="*/ 660400 h 922352"/>
                  <a:gd name="connsiteX26" fmla="*/ 3786202 w 4383102"/>
                  <a:gd name="connsiteY26" fmla="*/ 584200 h 922352"/>
                  <a:gd name="connsiteX27" fmla="*/ 3843352 w 4383102"/>
                  <a:gd name="connsiteY27" fmla="*/ 514350 h 922352"/>
                  <a:gd name="connsiteX28" fmla="*/ 3843352 w 4383102"/>
                  <a:gd name="connsiteY28" fmla="*/ 514350 h 922352"/>
                  <a:gd name="connsiteX29" fmla="*/ 3887802 w 4383102"/>
                  <a:gd name="connsiteY29" fmla="*/ 463550 h 922352"/>
                  <a:gd name="connsiteX30" fmla="*/ 3976702 w 4383102"/>
                  <a:gd name="connsiteY30" fmla="*/ 425450 h 922352"/>
                  <a:gd name="connsiteX31" fmla="*/ 4071952 w 4383102"/>
                  <a:gd name="connsiteY31" fmla="*/ 387350 h 922352"/>
                  <a:gd name="connsiteX32" fmla="*/ 4141802 w 4383102"/>
                  <a:gd name="connsiteY32" fmla="*/ 317500 h 922352"/>
                  <a:gd name="connsiteX33" fmla="*/ 4135452 w 4383102"/>
                  <a:gd name="connsiteY33" fmla="*/ 247650 h 922352"/>
                  <a:gd name="connsiteX34" fmla="*/ 4173552 w 4383102"/>
                  <a:gd name="connsiteY34" fmla="*/ 184150 h 922352"/>
                  <a:gd name="connsiteX35" fmla="*/ 4218002 w 4383102"/>
                  <a:gd name="connsiteY35" fmla="*/ 127000 h 922352"/>
                  <a:gd name="connsiteX36" fmla="*/ 4313252 w 4383102"/>
                  <a:gd name="connsiteY36" fmla="*/ 76200 h 922352"/>
                  <a:gd name="connsiteX37" fmla="*/ 4383102 w 4383102"/>
                  <a:gd name="connsiteY37" fmla="*/ 0 h 922352"/>
                  <a:gd name="connsiteX0" fmla="*/ 4383102 w 4383102"/>
                  <a:gd name="connsiteY0" fmla="*/ 0 h 922352"/>
                  <a:gd name="connsiteX1" fmla="*/ 4173552 w 4383102"/>
                  <a:gd name="connsiteY1" fmla="*/ 88900 h 922352"/>
                  <a:gd name="connsiteX2" fmla="*/ 3964002 w 4383102"/>
                  <a:gd name="connsiteY2" fmla="*/ 152400 h 922352"/>
                  <a:gd name="connsiteX3" fmla="*/ 3798902 w 4383102"/>
                  <a:gd name="connsiteY3" fmla="*/ 209550 h 922352"/>
                  <a:gd name="connsiteX4" fmla="*/ 3640152 w 4383102"/>
                  <a:gd name="connsiteY4" fmla="*/ 266700 h 922352"/>
                  <a:gd name="connsiteX5" fmla="*/ 3443302 w 4383102"/>
                  <a:gd name="connsiteY5" fmla="*/ 355600 h 922352"/>
                  <a:gd name="connsiteX6" fmla="*/ 3251647 w 4383102"/>
                  <a:gd name="connsiteY6" fmla="*/ 444500 h 922352"/>
                  <a:gd name="connsiteX7" fmla="*/ 3044984 w 4383102"/>
                  <a:gd name="connsiteY7" fmla="*/ 483178 h 922352"/>
                  <a:gd name="connsiteX8" fmla="*/ 2771356 w 4383102"/>
                  <a:gd name="connsiteY8" fmla="*/ 532246 h 922352"/>
                  <a:gd name="connsiteX9" fmla="*/ 2476369 w 4383102"/>
                  <a:gd name="connsiteY9" fmla="*/ 590550 h 922352"/>
                  <a:gd name="connsiteX10" fmla="*/ 2199856 w 4383102"/>
                  <a:gd name="connsiteY10" fmla="*/ 632691 h 922352"/>
                  <a:gd name="connsiteX11" fmla="*/ 1664724 w 4383102"/>
                  <a:gd name="connsiteY11" fmla="*/ 649431 h 922352"/>
                  <a:gd name="connsiteX12" fmla="*/ 0 w 4383102"/>
                  <a:gd name="connsiteY12" fmla="*/ 448281 h 922352"/>
                  <a:gd name="connsiteX13" fmla="*/ 604099 w 4383102"/>
                  <a:gd name="connsiteY13" fmla="*/ 623376 h 922352"/>
                  <a:gd name="connsiteX14" fmla="*/ 1161092 w 4383102"/>
                  <a:gd name="connsiteY14" fmla="*/ 743448 h 922352"/>
                  <a:gd name="connsiteX15" fmla="*/ 1654474 w 4383102"/>
                  <a:gd name="connsiteY15" fmla="*/ 826576 h 922352"/>
                  <a:gd name="connsiteX16" fmla="*/ 2062401 w 4383102"/>
                  <a:gd name="connsiteY16" fmla="*/ 864806 h 922352"/>
                  <a:gd name="connsiteX17" fmla="*/ 2465402 w 4383102"/>
                  <a:gd name="connsiteY17" fmla="*/ 895350 h 922352"/>
                  <a:gd name="connsiteX18" fmla="*/ 2751152 w 4383102"/>
                  <a:gd name="connsiteY18" fmla="*/ 908050 h 922352"/>
                  <a:gd name="connsiteX19" fmla="*/ 3046400 w 4383102"/>
                  <a:gd name="connsiteY19" fmla="*/ 922352 h 922352"/>
                  <a:gd name="connsiteX20" fmla="*/ 3303602 w 4383102"/>
                  <a:gd name="connsiteY20" fmla="*/ 908050 h 922352"/>
                  <a:gd name="connsiteX21" fmla="*/ 3506802 w 4383102"/>
                  <a:gd name="connsiteY21" fmla="*/ 901700 h 922352"/>
                  <a:gd name="connsiteX22" fmla="*/ 3621047 w 4383102"/>
                  <a:gd name="connsiteY22" fmla="*/ 912854 h 922352"/>
                  <a:gd name="connsiteX23" fmla="*/ 3589352 w 4383102"/>
                  <a:gd name="connsiteY23" fmla="*/ 819150 h 922352"/>
                  <a:gd name="connsiteX24" fmla="*/ 3659202 w 4383102"/>
                  <a:gd name="connsiteY24" fmla="*/ 742950 h 922352"/>
                  <a:gd name="connsiteX25" fmla="*/ 3722702 w 4383102"/>
                  <a:gd name="connsiteY25" fmla="*/ 660400 h 922352"/>
                  <a:gd name="connsiteX26" fmla="*/ 3786202 w 4383102"/>
                  <a:gd name="connsiteY26" fmla="*/ 584200 h 922352"/>
                  <a:gd name="connsiteX27" fmla="*/ 3843352 w 4383102"/>
                  <a:gd name="connsiteY27" fmla="*/ 514350 h 922352"/>
                  <a:gd name="connsiteX28" fmla="*/ 3843352 w 4383102"/>
                  <a:gd name="connsiteY28" fmla="*/ 514350 h 922352"/>
                  <a:gd name="connsiteX29" fmla="*/ 3887802 w 4383102"/>
                  <a:gd name="connsiteY29" fmla="*/ 463550 h 922352"/>
                  <a:gd name="connsiteX30" fmla="*/ 3976702 w 4383102"/>
                  <a:gd name="connsiteY30" fmla="*/ 425450 h 922352"/>
                  <a:gd name="connsiteX31" fmla="*/ 4071952 w 4383102"/>
                  <a:gd name="connsiteY31" fmla="*/ 387350 h 922352"/>
                  <a:gd name="connsiteX32" fmla="*/ 4141802 w 4383102"/>
                  <a:gd name="connsiteY32" fmla="*/ 317500 h 922352"/>
                  <a:gd name="connsiteX33" fmla="*/ 4135452 w 4383102"/>
                  <a:gd name="connsiteY33" fmla="*/ 247650 h 922352"/>
                  <a:gd name="connsiteX34" fmla="*/ 4173552 w 4383102"/>
                  <a:gd name="connsiteY34" fmla="*/ 184150 h 922352"/>
                  <a:gd name="connsiteX35" fmla="*/ 4218002 w 4383102"/>
                  <a:gd name="connsiteY35" fmla="*/ 127000 h 922352"/>
                  <a:gd name="connsiteX36" fmla="*/ 4313252 w 4383102"/>
                  <a:gd name="connsiteY36" fmla="*/ 76200 h 922352"/>
                  <a:gd name="connsiteX37" fmla="*/ 4383102 w 4383102"/>
                  <a:gd name="connsiteY37" fmla="*/ 0 h 922352"/>
                  <a:gd name="connsiteX0" fmla="*/ 4383102 w 4383102"/>
                  <a:gd name="connsiteY0" fmla="*/ 0 h 922352"/>
                  <a:gd name="connsiteX1" fmla="*/ 4173552 w 4383102"/>
                  <a:gd name="connsiteY1" fmla="*/ 88900 h 922352"/>
                  <a:gd name="connsiteX2" fmla="*/ 3964002 w 4383102"/>
                  <a:gd name="connsiteY2" fmla="*/ 152400 h 922352"/>
                  <a:gd name="connsiteX3" fmla="*/ 3798902 w 4383102"/>
                  <a:gd name="connsiteY3" fmla="*/ 209550 h 922352"/>
                  <a:gd name="connsiteX4" fmla="*/ 3640152 w 4383102"/>
                  <a:gd name="connsiteY4" fmla="*/ 266700 h 922352"/>
                  <a:gd name="connsiteX5" fmla="*/ 3443302 w 4383102"/>
                  <a:gd name="connsiteY5" fmla="*/ 355600 h 922352"/>
                  <a:gd name="connsiteX6" fmla="*/ 3251647 w 4383102"/>
                  <a:gd name="connsiteY6" fmla="*/ 444500 h 922352"/>
                  <a:gd name="connsiteX7" fmla="*/ 3044984 w 4383102"/>
                  <a:gd name="connsiteY7" fmla="*/ 483178 h 922352"/>
                  <a:gd name="connsiteX8" fmla="*/ 2771356 w 4383102"/>
                  <a:gd name="connsiteY8" fmla="*/ 532246 h 922352"/>
                  <a:gd name="connsiteX9" fmla="*/ 2476369 w 4383102"/>
                  <a:gd name="connsiteY9" fmla="*/ 590550 h 922352"/>
                  <a:gd name="connsiteX10" fmla="*/ 2199856 w 4383102"/>
                  <a:gd name="connsiteY10" fmla="*/ 632691 h 922352"/>
                  <a:gd name="connsiteX11" fmla="*/ 1664724 w 4383102"/>
                  <a:gd name="connsiteY11" fmla="*/ 649431 h 922352"/>
                  <a:gd name="connsiteX12" fmla="*/ 0 w 4383102"/>
                  <a:gd name="connsiteY12" fmla="*/ 448281 h 922352"/>
                  <a:gd name="connsiteX13" fmla="*/ 604099 w 4383102"/>
                  <a:gd name="connsiteY13" fmla="*/ 623376 h 922352"/>
                  <a:gd name="connsiteX14" fmla="*/ 1161092 w 4383102"/>
                  <a:gd name="connsiteY14" fmla="*/ 743448 h 922352"/>
                  <a:gd name="connsiteX15" fmla="*/ 1654474 w 4383102"/>
                  <a:gd name="connsiteY15" fmla="*/ 826576 h 922352"/>
                  <a:gd name="connsiteX16" fmla="*/ 2062401 w 4383102"/>
                  <a:gd name="connsiteY16" fmla="*/ 864806 h 922352"/>
                  <a:gd name="connsiteX17" fmla="*/ 2465402 w 4383102"/>
                  <a:gd name="connsiteY17" fmla="*/ 895350 h 922352"/>
                  <a:gd name="connsiteX18" fmla="*/ 2751152 w 4383102"/>
                  <a:gd name="connsiteY18" fmla="*/ 908050 h 922352"/>
                  <a:gd name="connsiteX19" fmla="*/ 3046400 w 4383102"/>
                  <a:gd name="connsiteY19" fmla="*/ 922352 h 922352"/>
                  <a:gd name="connsiteX20" fmla="*/ 3303602 w 4383102"/>
                  <a:gd name="connsiteY20" fmla="*/ 908050 h 922352"/>
                  <a:gd name="connsiteX21" fmla="*/ 3506802 w 4383102"/>
                  <a:gd name="connsiteY21" fmla="*/ 901700 h 922352"/>
                  <a:gd name="connsiteX22" fmla="*/ 3621047 w 4383102"/>
                  <a:gd name="connsiteY22" fmla="*/ 912854 h 922352"/>
                  <a:gd name="connsiteX23" fmla="*/ 3589352 w 4383102"/>
                  <a:gd name="connsiteY23" fmla="*/ 819150 h 922352"/>
                  <a:gd name="connsiteX24" fmla="*/ 3659202 w 4383102"/>
                  <a:gd name="connsiteY24" fmla="*/ 742950 h 922352"/>
                  <a:gd name="connsiteX25" fmla="*/ 3722702 w 4383102"/>
                  <a:gd name="connsiteY25" fmla="*/ 660400 h 922352"/>
                  <a:gd name="connsiteX26" fmla="*/ 3786202 w 4383102"/>
                  <a:gd name="connsiteY26" fmla="*/ 584200 h 922352"/>
                  <a:gd name="connsiteX27" fmla="*/ 3843352 w 4383102"/>
                  <a:gd name="connsiteY27" fmla="*/ 514350 h 922352"/>
                  <a:gd name="connsiteX28" fmla="*/ 3843352 w 4383102"/>
                  <a:gd name="connsiteY28" fmla="*/ 514350 h 922352"/>
                  <a:gd name="connsiteX29" fmla="*/ 3887802 w 4383102"/>
                  <a:gd name="connsiteY29" fmla="*/ 463550 h 922352"/>
                  <a:gd name="connsiteX30" fmla="*/ 3976702 w 4383102"/>
                  <a:gd name="connsiteY30" fmla="*/ 425450 h 922352"/>
                  <a:gd name="connsiteX31" fmla="*/ 4056049 w 4383102"/>
                  <a:gd name="connsiteY31" fmla="*/ 419155 h 922352"/>
                  <a:gd name="connsiteX32" fmla="*/ 4141802 w 4383102"/>
                  <a:gd name="connsiteY32" fmla="*/ 317500 h 922352"/>
                  <a:gd name="connsiteX33" fmla="*/ 4135452 w 4383102"/>
                  <a:gd name="connsiteY33" fmla="*/ 247650 h 922352"/>
                  <a:gd name="connsiteX34" fmla="*/ 4173552 w 4383102"/>
                  <a:gd name="connsiteY34" fmla="*/ 184150 h 922352"/>
                  <a:gd name="connsiteX35" fmla="*/ 4218002 w 4383102"/>
                  <a:gd name="connsiteY35" fmla="*/ 127000 h 922352"/>
                  <a:gd name="connsiteX36" fmla="*/ 4313252 w 4383102"/>
                  <a:gd name="connsiteY36" fmla="*/ 76200 h 922352"/>
                  <a:gd name="connsiteX37" fmla="*/ 4383102 w 4383102"/>
                  <a:gd name="connsiteY37" fmla="*/ 0 h 922352"/>
                  <a:gd name="connsiteX0" fmla="*/ 4383102 w 4383102"/>
                  <a:gd name="connsiteY0" fmla="*/ 0 h 922352"/>
                  <a:gd name="connsiteX1" fmla="*/ 4173552 w 4383102"/>
                  <a:gd name="connsiteY1" fmla="*/ 88900 h 922352"/>
                  <a:gd name="connsiteX2" fmla="*/ 3964002 w 4383102"/>
                  <a:gd name="connsiteY2" fmla="*/ 152400 h 922352"/>
                  <a:gd name="connsiteX3" fmla="*/ 3798902 w 4383102"/>
                  <a:gd name="connsiteY3" fmla="*/ 209550 h 922352"/>
                  <a:gd name="connsiteX4" fmla="*/ 3640152 w 4383102"/>
                  <a:gd name="connsiteY4" fmla="*/ 266700 h 922352"/>
                  <a:gd name="connsiteX5" fmla="*/ 3443302 w 4383102"/>
                  <a:gd name="connsiteY5" fmla="*/ 355600 h 922352"/>
                  <a:gd name="connsiteX6" fmla="*/ 3251647 w 4383102"/>
                  <a:gd name="connsiteY6" fmla="*/ 444500 h 922352"/>
                  <a:gd name="connsiteX7" fmla="*/ 3044984 w 4383102"/>
                  <a:gd name="connsiteY7" fmla="*/ 483178 h 922352"/>
                  <a:gd name="connsiteX8" fmla="*/ 2771356 w 4383102"/>
                  <a:gd name="connsiteY8" fmla="*/ 532246 h 922352"/>
                  <a:gd name="connsiteX9" fmla="*/ 2476369 w 4383102"/>
                  <a:gd name="connsiteY9" fmla="*/ 590550 h 922352"/>
                  <a:gd name="connsiteX10" fmla="*/ 2199856 w 4383102"/>
                  <a:gd name="connsiteY10" fmla="*/ 632691 h 922352"/>
                  <a:gd name="connsiteX11" fmla="*/ 1664724 w 4383102"/>
                  <a:gd name="connsiteY11" fmla="*/ 649431 h 922352"/>
                  <a:gd name="connsiteX12" fmla="*/ 0 w 4383102"/>
                  <a:gd name="connsiteY12" fmla="*/ 448281 h 922352"/>
                  <a:gd name="connsiteX13" fmla="*/ 604099 w 4383102"/>
                  <a:gd name="connsiteY13" fmla="*/ 623376 h 922352"/>
                  <a:gd name="connsiteX14" fmla="*/ 1161092 w 4383102"/>
                  <a:gd name="connsiteY14" fmla="*/ 743448 h 922352"/>
                  <a:gd name="connsiteX15" fmla="*/ 1654474 w 4383102"/>
                  <a:gd name="connsiteY15" fmla="*/ 826576 h 922352"/>
                  <a:gd name="connsiteX16" fmla="*/ 2062401 w 4383102"/>
                  <a:gd name="connsiteY16" fmla="*/ 864806 h 922352"/>
                  <a:gd name="connsiteX17" fmla="*/ 2465402 w 4383102"/>
                  <a:gd name="connsiteY17" fmla="*/ 895350 h 922352"/>
                  <a:gd name="connsiteX18" fmla="*/ 2751152 w 4383102"/>
                  <a:gd name="connsiteY18" fmla="*/ 908050 h 922352"/>
                  <a:gd name="connsiteX19" fmla="*/ 3046400 w 4383102"/>
                  <a:gd name="connsiteY19" fmla="*/ 922352 h 922352"/>
                  <a:gd name="connsiteX20" fmla="*/ 3303602 w 4383102"/>
                  <a:gd name="connsiteY20" fmla="*/ 908050 h 922352"/>
                  <a:gd name="connsiteX21" fmla="*/ 3506802 w 4383102"/>
                  <a:gd name="connsiteY21" fmla="*/ 901700 h 922352"/>
                  <a:gd name="connsiteX22" fmla="*/ 3621047 w 4383102"/>
                  <a:gd name="connsiteY22" fmla="*/ 912854 h 922352"/>
                  <a:gd name="connsiteX23" fmla="*/ 3589352 w 4383102"/>
                  <a:gd name="connsiteY23" fmla="*/ 819150 h 922352"/>
                  <a:gd name="connsiteX24" fmla="*/ 3659202 w 4383102"/>
                  <a:gd name="connsiteY24" fmla="*/ 742950 h 922352"/>
                  <a:gd name="connsiteX25" fmla="*/ 3722702 w 4383102"/>
                  <a:gd name="connsiteY25" fmla="*/ 660400 h 922352"/>
                  <a:gd name="connsiteX26" fmla="*/ 3786202 w 4383102"/>
                  <a:gd name="connsiteY26" fmla="*/ 584200 h 922352"/>
                  <a:gd name="connsiteX27" fmla="*/ 3843352 w 4383102"/>
                  <a:gd name="connsiteY27" fmla="*/ 514350 h 922352"/>
                  <a:gd name="connsiteX28" fmla="*/ 3843352 w 4383102"/>
                  <a:gd name="connsiteY28" fmla="*/ 514350 h 922352"/>
                  <a:gd name="connsiteX29" fmla="*/ 3887802 w 4383102"/>
                  <a:gd name="connsiteY29" fmla="*/ 463550 h 922352"/>
                  <a:gd name="connsiteX30" fmla="*/ 3976702 w 4383102"/>
                  <a:gd name="connsiteY30" fmla="*/ 425450 h 922352"/>
                  <a:gd name="connsiteX31" fmla="*/ 4056049 w 4383102"/>
                  <a:gd name="connsiteY31" fmla="*/ 419155 h 922352"/>
                  <a:gd name="connsiteX32" fmla="*/ 4117948 w 4383102"/>
                  <a:gd name="connsiteY32" fmla="*/ 341354 h 922352"/>
                  <a:gd name="connsiteX33" fmla="*/ 4135452 w 4383102"/>
                  <a:gd name="connsiteY33" fmla="*/ 247650 h 922352"/>
                  <a:gd name="connsiteX34" fmla="*/ 4173552 w 4383102"/>
                  <a:gd name="connsiteY34" fmla="*/ 184150 h 922352"/>
                  <a:gd name="connsiteX35" fmla="*/ 4218002 w 4383102"/>
                  <a:gd name="connsiteY35" fmla="*/ 127000 h 922352"/>
                  <a:gd name="connsiteX36" fmla="*/ 4313252 w 4383102"/>
                  <a:gd name="connsiteY36" fmla="*/ 76200 h 922352"/>
                  <a:gd name="connsiteX37" fmla="*/ 4383102 w 4383102"/>
                  <a:gd name="connsiteY37" fmla="*/ 0 h 9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83102" h="922352">
                    <a:moveTo>
                      <a:pt x="4383102" y="0"/>
                    </a:moveTo>
                    <a:lnTo>
                      <a:pt x="4173552" y="88900"/>
                    </a:lnTo>
                    <a:lnTo>
                      <a:pt x="3964002" y="152400"/>
                    </a:lnTo>
                    <a:lnTo>
                      <a:pt x="3798902" y="209550"/>
                    </a:lnTo>
                    <a:lnTo>
                      <a:pt x="3640152" y="266700"/>
                    </a:lnTo>
                    <a:lnTo>
                      <a:pt x="3443302" y="355600"/>
                    </a:lnTo>
                    <a:lnTo>
                      <a:pt x="3251647" y="444500"/>
                    </a:lnTo>
                    <a:lnTo>
                      <a:pt x="3044984" y="483178"/>
                    </a:lnTo>
                    <a:lnTo>
                      <a:pt x="2771356" y="532246"/>
                    </a:lnTo>
                    <a:cubicBezTo>
                      <a:pt x="2708914" y="563996"/>
                      <a:pt x="2571619" y="573809"/>
                      <a:pt x="2476369" y="590550"/>
                    </a:cubicBezTo>
                    <a:cubicBezTo>
                      <a:pt x="2381119" y="607291"/>
                      <a:pt x="2335130" y="622877"/>
                      <a:pt x="2199856" y="632691"/>
                    </a:cubicBezTo>
                    <a:cubicBezTo>
                      <a:pt x="2064582" y="642505"/>
                      <a:pt x="1731399" y="633556"/>
                      <a:pt x="1664724" y="649431"/>
                    </a:cubicBezTo>
                    <a:lnTo>
                      <a:pt x="0" y="448281"/>
                    </a:lnTo>
                    <a:cubicBezTo>
                      <a:pt x="230521" y="496045"/>
                      <a:pt x="240414" y="549189"/>
                      <a:pt x="604099" y="623376"/>
                    </a:cubicBezTo>
                    <a:cubicBezTo>
                      <a:pt x="945845" y="694188"/>
                      <a:pt x="865528" y="691109"/>
                      <a:pt x="1161092" y="743448"/>
                    </a:cubicBezTo>
                    <a:cubicBezTo>
                      <a:pt x="1472049" y="789629"/>
                      <a:pt x="1482062" y="798867"/>
                      <a:pt x="1654474" y="826576"/>
                    </a:cubicBezTo>
                    <a:cubicBezTo>
                      <a:pt x="1922523" y="871366"/>
                      <a:pt x="1928572" y="849368"/>
                      <a:pt x="2062401" y="864806"/>
                    </a:cubicBezTo>
                    <a:cubicBezTo>
                      <a:pt x="2196230" y="880244"/>
                      <a:pt x="2351681" y="885492"/>
                      <a:pt x="2465402" y="895350"/>
                    </a:cubicBezTo>
                    <a:lnTo>
                      <a:pt x="2751152" y="908050"/>
                    </a:lnTo>
                    <a:cubicBezTo>
                      <a:pt x="2850635" y="911225"/>
                      <a:pt x="2942683" y="920235"/>
                      <a:pt x="3046400" y="922352"/>
                    </a:cubicBezTo>
                    <a:lnTo>
                      <a:pt x="3303602" y="908050"/>
                    </a:lnTo>
                    <a:lnTo>
                      <a:pt x="3506802" y="901700"/>
                    </a:lnTo>
                    <a:lnTo>
                      <a:pt x="3621047" y="912854"/>
                    </a:lnTo>
                    <a:cubicBezTo>
                      <a:pt x="3634805" y="899096"/>
                      <a:pt x="3582993" y="847467"/>
                      <a:pt x="3589352" y="819150"/>
                    </a:cubicBezTo>
                    <a:cubicBezTo>
                      <a:pt x="3595711" y="790833"/>
                      <a:pt x="3627452" y="778933"/>
                      <a:pt x="3659202" y="742950"/>
                    </a:cubicBezTo>
                    <a:lnTo>
                      <a:pt x="3722702" y="660400"/>
                    </a:lnTo>
                    <a:lnTo>
                      <a:pt x="3786202" y="584200"/>
                    </a:lnTo>
                    <a:lnTo>
                      <a:pt x="3843352" y="514350"/>
                    </a:lnTo>
                    <a:lnTo>
                      <a:pt x="3843352" y="514350"/>
                    </a:lnTo>
                    <a:lnTo>
                      <a:pt x="3887802" y="463550"/>
                    </a:lnTo>
                    <a:lnTo>
                      <a:pt x="3976702" y="425450"/>
                    </a:lnTo>
                    <a:lnTo>
                      <a:pt x="4056049" y="419155"/>
                    </a:lnTo>
                    <a:lnTo>
                      <a:pt x="4117948" y="341354"/>
                    </a:lnTo>
                    <a:lnTo>
                      <a:pt x="4135452" y="247650"/>
                    </a:lnTo>
                    <a:lnTo>
                      <a:pt x="4173552" y="184150"/>
                    </a:lnTo>
                    <a:lnTo>
                      <a:pt x="4218002" y="127000"/>
                    </a:lnTo>
                    <a:lnTo>
                      <a:pt x="4313252" y="76200"/>
                    </a:lnTo>
                    <a:lnTo>
                      <a:pt x="4383102" y="0"/>
                    </a:lnTo>
                    <a:close/>
                  </a:path>
                </a:pathLst>
              </a:custGeom>
              <a:solidFill>
                <a:srgbClr val="FF9C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B0F0"/>
                  </a:solidFill>
                </a:endParaRPr>
              </a:p>
            </p:txBody>
          </p:sp>
          <p:sp>
            <p:nvSpPr>
              <p:cNvPr id="246" name="TextBox 245">
                <a:extLst>
                  <a:ext uri="{FF2B5EF4-FFF2-40B4-BE49-F238E27FC236}">
                    <a16:creationId xmlns:a16="http://schemas.microsoft.com/office/drawing/2014/main" id="{0FC5C502-DC2F-E947-BD9C-260C1AA75057}"/>
                  </a:ext>
                </a:extLst>
              </p:cNvPr>
              <p:cNvSpPr txBox="1"/>
              <p:nvPr/>
            </p:nvSpPr>
            <p:spPr>
              <a:xfrm>
                <a:off x="1148978" y="6069970"/>
                <a:ext cx="1466813" cy="461665"/>
              </a:xfrm>
              <a:prstGeom prst="rect">
                <a:avLst/>
              </a:prstGeom>
              <a:noFill/>
            </p:spPr>
            <p:txBody>
              <a:bodyPr wrap="none" rtlCol="0">
                <a:spAutoFit/>
              </a:bodyPr>
              <a:lstStyle/>
              <a:p>
                <a:pPr algn="ctr"/>
                <a:r>
                  <a:rPr lang="en-US" sz="1200" b="1">
                    <a:solidFill>
                      <a:srgbClr val="FF0000"/>
                    </a:solidFill>
                  </a:rPr>
                  <a:t>Stronger Southward</a:t>
                </a:r>
              </a:p>
              <a:p>
                <a:pPr algn="ctr"/>
                <a:r>
                  <a:rPr lang="en-US" sz="1200" b="1">
                    <a:solidFill>
                      <a:srgbClr val="FF0000"/>
                    </a:solidFill>
                  </a:rPr>
                  <a:t>UMO Transport</a:t>
                </a:r>
              </a:p>
            </p:txBody>
          </p:sp>
          <p:sp>
            <p:nvSpPr>
              <p:cNvPr id="247" name="TextBox 246">
                <a:extLst>
                  <a:ext uri="{FF2B5EF4-FFF2-40B4-BE49-F238E27FC236}">
                    <a16:creationId xmlns:a16="http://schemas.microsoft.com/office/drawing/2014/main" id="{62A28161-4AE1-464F-B9DD-63F92100D9E1}"/>
                  </a:ext>
                </a:extLst>
              </p:cNvPr>
              <p:cNvSpPr txBox="1"/>
              <p:nvPr/>
            </p:nvSpPr>
            <p:spPr>
              <a:xfrm>
                <a:off x="2853130" y="6206571"/>
                <a:ext cx="1470833" cy="367324"/>
              </a:xfrm>
              <a:prstGeom prst="rect">
                <a:avLst/>
              </a:prstGeom>
              <a:noFill/>
            </p:spPr>
            <p:txBody>
              <a:bodyPr wrap="none" rtlCol="0">
                <a:spAutoFit/>
              </a:bodyPr>
              <a:lstStyle/>
              <a:p>
                <a:pPr algn="ctr"/>
                <a:r>
                  <a:rPr lang="en-US" sz="1200" b="1">
                    <a:solidFill>
                      <a:srgbClr val="FF0000"/>
                    </a:solidFill>
                  </a:rPr>
                  <a:t>Increased Heat Advection </a:t>
                </a:r>
              </a:p>
              <a:p>
                <a:pPr algn="ctr"/>
                <a:r>
                  <a:rPr lang="en-US" sz="1200" b="1">
                    <a:solidFill>
                      <a:srgbClr val="FF0000"/>
                    </a:solidFill>
                  </a:rPr>
                  <a:t>Raises Steric Sea Level</a:t>
                </a:r>
              </a:p>
            </p:txBody>
          </p:sp>
          <p:sp>
            <p:nvSpPr>
              <p:cNvPr id="248" name="Freeform 247">
                <a:extLst>
                  <a:ext uri="{FF2B5EF4-FFF2-40B4-BE49-F238E27FC236}">
                    <a16:creationId xmlns:a16="http://schemas.microsoft.com/office/drawing/2014/main" id="{7E812DB3-09C1-8847-BA18-8FEDE82F5CB8}"/>
                  </a:ext>
                </a:extLst>
              </p:cNvPr>
              <p:cNvSpPr/>
              <p:nvPr/>
            </p:nvSpPr>
            <p:spPr>
              <a:xfrm>
                <a:off x="1595839" y="4499962"/>
                <a:ext cx="3033525" cy="943103"/>
              </a:xfrm>
              <a:custGeom>
                <a:avLst/>
                <a:gdLst>
                  <a:gd name="connsiteX0" fmla="*/ 437639 w 3391065"/>
                  <a:gd name="connsiteY0" fmla="*/ 1003656 h 1090178"/>
                  <a:gd name="connsiteX1" fmla="*/ 10127 w 3391065"/>
                  <a:gd name="connsiteY1" fmla="*/ 742399 h 1090178"/>
                  <a:gd name="connsiteX2" fmla="*/ 200133 w 3391065"/>
                  <a:gd name="connsiteY2" fmla="*/ 374264 h 1090178"/>
                  <a:gd name="connsiteX3" fmla="*/ 912652 w 3391065"/>
                  <a:gd name="connsiteY3" fmla="*/ 160508 h 1090178"/>
                  <a:gd name="connsiteX4" fmla="*/ 1732049 w 3391065"/>
                  <a:gd name="connsiteY4" fmla="*/ 148633 h 1090178"/>
                  <a:gd name="connsiteX5" fmla="*/ 2444569 w 3391065"/>
                  <a:gd name="connsiteY5" fmla="*/ 18004 h 1090178"/>
                  <a:gd name="connsiteX6" fmla="*/ 3038335 w 3391065"/>
                  <a:gd name="connsiteY6" fmla="*/ 6129 h 1090178"/>
                  <a:gd name="connsiteX7" fmla="*/ 3204590 w 3391065"/>
                  <a:gd name="connsiteY7" fmla="*/ 65506 h 1090178"/>
                  <a:gd name="connsiteX8" fmla="*/ 3382720 w 3391065"/>
                  <a:gd name="connsiteY8" fmla="*/ 445516 h 1090178"/>
                  <a:gd name="connsiteX9" fmla="*/ 2919582 w 3391065"/>
                  <a:gd name="connsiteY9" fmla="*/ 718649 h 1090178"/>
                  <a:gd name="connsiteX10" fmla="*/ 2254564 w 3391065"/>
                  <a:gd name="connsiteY10" fmla="*/ 920529 h 1090178"/>
                  <a:gd name="connsiteX11" fmla="*/ 1447042 w 3391065"/>
                  <a:gd name="connsiteY11" fmla="*/ 1086784 h 1090178"/>
                  <a:gd name="connsiteX12" fmla="*/ 437639 w 3391065"/>
                  <a:gd name="connsiteY12" fmla="*/ 1003656 h 1090178"/>
                  <a:gd name="connsiteX0" fmla="*/ 437639 w 3427697"/>
                  <a:gd name="connsiteY0" fmla="*/ 1013078 h 1099600"/>
                  <a:gd name="connsiteX1" fmla="*/ 10127 w 3427697"/>
                  <a:gd name="connsiteY1" fmla="*/ 751821 h 1099600"/>
                  <a:gd name="connsiteX2" fmla="*/ 200133 w 3427697"/>
                  <a:gd name="connsiteY2" fmla="*/ 383686 h 1099600"/>
                  <a:gd name="connsiteX3" fmla="*/ 912652 w 3427697"/>
                  <a:gd name="connsiteY3" fmla="*/ 169930 h 1099600"/>
                  <a:gd name="connsiteX4" fmla="*/ 1732049 w 3427697"/>
                  <a:gd name="connsiteY4" fmla="*/ 158055 h 1099600"/>
                  <a:gd name="connsiteX5" fmla="*/ 2444569 w 3427697"/>
                  <a:gd name="connsiteY5" fmla="*/ 27426 h 1099600"/>
                  <a:gd name="connsiteX6" fmla="*/ 3038335 w 3427697"/>
                  <a:gd name="connsiteY6" fmla="*/ 15551 h 1099600"/>
                  <a:gd name="connsiteX7" fmla="*/ 3370845 w 3427697"/>
                  <a:gd name="connsiteY7" fmla="*/ 205557 h 1099600"/>
                  <a:gd name="connsiteX8" fmla="*/ 3382720 w 3427697"/>
                  <a:gd name="connsiteY8" fmla="*/ 454938 h 1099600"/>
                  <a:gd name="connsiteX9" fmla="*/ 2919582 w 3427697"/>
                  <a:gd name="connsiteY9" fmla="*/ 728071 h 1099600"/>
                  <a:gd name="connsiteX10" fmla="*/ 2254564 w 3427697"/>
                  <a:gd name="connsiteY10" fmla="*/ 929951 h 1099600"/>
                  <a:gd name="connsiteX11" fmla="*/ 1447042 w 3427697"/>
                  <a:gd name="connsiteY11" fmla="*/ 1096206 h 1099600"/>
                  <a:gd name="connsiteX12" fmla="*/ 437639 w 3427697"/>
                  <a:gd name="connsiteY12" fmla="*/ 1013078 h 1099600"/>
                  <a:gd name="connsiteX0" fmla="*/ 437639 w 3500312"/>
                  <a:gd name="connsiteY0" fmla="*/ 1011341 h 1097863"/>
                  <a:gd name="connsiteX1" fmla="*/ 10127 w 3500312"/>
                  <a:gd name="connsiteY1" fmla="*/ 750084 h 1097863"/>
                  <a:gd name="connsiteX2" fmla="*/ 200133 w 3500312"/>
                  <a:gd name="connsiteY2" fmla="*/ 381949 h 1097863"/>
                  <a:gd name="connsiteX3" fmla="*/ 912652 w 3500312"/>
                  <a:gd name="connsiteY3" fmla="*/ 168193 h 1097863"/>
                  <a:gd name="connsiteX4" fmla="*/ 1732049 w 3500312"/>
                  <a:gd name="connsiteY4" fmla="*/ 156318 h 1097863"/>
                  <a:gd name="connsiteX5" fmla="*/ 2444569 w 3500312"/>
                  <a:gd name="connsiteY5" fmla="*/ 25689 h 1097863"/>
                  <a:gd name="connsiteX6" fmla="*/ 3038335 w 3500312"/>
                  <a:gd name="connsiteY6" fmla="*/ 13814 h 1097863"/>
                  <a:gd name="connsiteX7" fmla="*/ 3477722 w 3500312"/>
                  <a:gd name="connsiteY7" fmla="*/ 180069 h 1097863"/>
                  <a:gd name="connsiteX8" fmla="*/ 3382720 w 3500312"/>
                  <a:gd name="connsiteY8" fmla="*/ 453201 h 1097863"/>
                  <a:gd name="connsiteX9" fmla="*/ 2919582 w 3500312"/>
                  <a:gd name="connsiteY9" fmla="*/ 726334 h 1097863"/>
                  <a:gd name="connsiteX10" fmla="*/ 2254564 w 3500312"/>
                  <a:gd name="connsiteY10" fmla="*/ 928214 h 1097863"/>
                  <a:gd name="connsiteX11" fmla="*/ 1447042 w 3500312"/>
                  <a:gd name="connsiteY11" fmla="*/ 1094469 h 1097863"/>
                  <a:gd name="connsiteX12" fmla="*/ 437639 w 3500312"/>
                  <a:gd name="connsiteY12" fmla="*/ 1011341 h 1097863"/>
                  <a:gd name="connsiteX0" fmla="*/ 437639 w 3533389"/>
                  <a:gd name="connsiteY0" fmla="*/ 1011341 h 1097863"/>
                  <a:gd name="connsiteX1" fmla="*/ 10127 w 3533389"/>
                  <a:gd name="connsiteY1" fmla="*/ 750084 h 1097863"/>
                  <a:gd name="connsiteX2" fmla="*/ 200133 w 3533389"/>
                  <a:gd name="connsiteY2" fmla="*/ 381949 h 1097863"/>
                  <a:gd name="connsiteX3" fmla="*/ 912652 w 3533389"/>
                  <a:gd name="connsiteY3" fmla="*/ 168193 h 1097863"/>
                  <a:gd name="connsiteX4" fmla="*/ 1732049 w 3533389"/>
                  <a:gd name="connsiteY4" fmla="*/ 156318 h 1097863"/>
                  <a:gd name="connsiteX5" fmla="*/ 2444569 w 3533389"/>
                  <a:gd name="connsiteY5" fmla="*/ 25689 h 1097863"/>
                  <a:gd name="connsiteX6" fmla="*/ 3038335 w 3533389"/>
                  <a:gd name="connsiteY6" fmla="*/ 13814 h 1097863"/>
                  <a:gd name="connsiteX7" fmla="*/ 3477722 w 3533389"/>
                  <a:gd name="connsiteY7" fmla="*/ 180069 h 1097863"/>
                  <a:gd name="connsiteX8" fmla="*/ 3465847 w 3533389"/>
                  <a:gd name="connsiteY8" fmla="*/ 500703 h 1097863"/>
                  <a:gd name="connsiteX9" fmla="*/ 2919582 w 3533389"/>
                  <a:gd name="connsiteY9" fmla="*/ 726334 h 1097863"/>
                  <a:gd name="connsiteX10" fmla="*/ 2254564 w 3533389"/>
                  <a:gd name="connsiteY10" fmla="*/ 928214 h 1097863"/>
                  <a:gd name="connsiteX11" fmla="*/ 1447042 w 3533389"/>
                  <a:gd name="connsiteY11" fmla="*/ 1094469 h 1097863"/>
                  <a:gd name="connsiteX12" fmla="*/ 437639 w 3533389"/>
                  <a:gd name="connsiteY12" fmla="*/ 1011341 h 1097863"/>
                  <a:gd name="connsiteX0" fmla="*/ 437639 w 3582430"/>
                  <a:gd name="connsiteY0" fmla="*/ 1013950 h 1100472"/>
                  <a:gd name="connsiteX1" fmla="*/ 10127 w 3582430"/>
                  <a:gd name="connsiteY1" fmla="*/ 752693 h 1100472"/>
                  <a:gd name="connsiteX2" fmla="*/ 200133 w 3582430"/>
                  <a:gd name="connsiteY2" fmla="*/ 384558 h 1100472"/>
                  <a:gd name="connsiteX3" fmla="*/ 912652 w 3582430"/>
                  <a:gd name="connsiteY3" fmla="*/ 170802 h 1100472"/>
                  <a:gd name="connsiteX4" fmla="*/ 1732049 w 3582430"/>
                  <a:gd name="connsiteY4" fmla="*/ 158927 h 1100472"/>
                  <a:gd name="connsiteX5" fmla="*/ 2444569 w 3582430"/>
                  <a:gd name="connsiteY5" fmla="*/ 28298 h 1100472"/>
                  <a:gd name="connsiteX6" fmla="*/ 3038335 w 3582430"/>
                  <a:gd name="connsiteY6" fmla="*/ 16423 h 1100472"/>
                  <a:gd name="connsiteX7" fmla="*/ 3548974 w 3582430"/>
                  <a:gd name="connsiteY7" fmla="*/ 218304 h 1100472"/>
                  <a:gd name="connsiteX8" fmla="*/ 3465847 w 3582430"/>
                  <a:gd name="connsiteY8" fmla="*/ 503312 h 1100472"/>
                  <a:gd name="connsiteX9" fmla="*/ 2919582 w 3582430"/>
                  <a:gd name="connsiteY9" fmla="*/ 728943 h 1100472"/>
                  <a:gd name="connsiteX10" fmla="*/ 2254564 w 3582430"/>
                  <a:gd name="connsiteY10" fmla="*/ 930823 h 1100472"/>
                  <a:gd name="connsiteX11" fmla="*/ 1447042 w 3582430"/>
                  <a:gd name="connsiteY11" fmla="*/ 1097078 h 1100472"/>
                  <a:gd name="connsiteX12" fmla="*/ 437639 w 3582430"/>
                  <a:gd name="connsiteY12" fmla="*/ 1013950 h 1100472"/>
                  <a:gd name="connsiteX0" fmla="*/ 437639 w 3582430"/>
                  <a:gd name="connsiteY0" fmla="*/ 1013445 h 1099967"/>
                  <a:gd name="connsiteX1" fmla="*/ 10127 w 3582430"/>
                  <a:gd name="connsiteY1" fmla="*/ 752188 h 1099967"/>
                  <a:gd name="connsiteX2" fmla="*/ 200133 w 3582430"/>
                  <a:gd name="connsiteY2" fmla="*/ 384053 h 1099967"/>
                  <a:gd name="connsiteX3" fmla="*/ 912652 w 3582430"/>
                  <a:gd name="connsiteY3" fmla="*/ 170297 h 1099967"/>
                  <a:gd name="connsiteX4" fmla="*/ 1708298 w 3582430"/>
                  <a:gd name="connsiteY4" fmla="*/ 146547 h 1099967"/>
                  <a:gd name="connsiteX5" fmla="*/ 2444569 w 3582430"/>
                  <a:gd name="connsiteY5" fmla="*/ 27793 h 1099967"/>
                  <a:gd name="connsiteX6" fmla="*/ 3038335 w 3582430"/>
                  <a:gd name="connsiteY6" fmla="*/ 15918 h 1099967"/>
                  <a:gd name="connsiteX7" fmla="*/ 3548974 w 3582430"/>
                  <a:gd name="connsiteY7" fmla="*/ 217799 h 1099967"/>
                  <a:gd name="connsiteX8" fmla="*/ 3465847 w 3582430"/>
                  <a:gd name="connsiteY8" fmla="*/ 502807 h 1099967"/>
                  <a:gd name="connsiteX9" fmla="*/ 2919582 w 3582430"/>
                  <a:gd name="connsiteY9" fmla="*/ 728438 h 1099967"/>
                  <a:gd name="connsiteX10" fmla="*/ 2254564 w 3582430"/>
                  <a:gd name="connsiteY10" fmla="*/ 930318 h 1099967"/>
                  <a:gd name="connsiteX11" fmla="*/ 1447042 w 3582430"/>
                  <a:gd name="connsiteY11" fmla="*/ 1096573 h 1099967"/>
                  <a:gd name="connsiteX12" fmla="*/ 437639 w 3582430"/>
                  <a:gd name="connsiteY12" fmla="*/ 1013445 h 1099967"/>
                  <a:gd name="connsiteX0" fmla="*/ 437639 w 3582430"/>
                  <a:gd name="connsiteY0" fmla="*/ 1018542 h 1105064"/>
                  <a:gd name="connsiteX1" fmla="*/ 10127 w 3582430"/>
                  <a:gd name="connsiteY1" fmla="*/ 757285 h 1105064"/>
                  <a:gd name="connsiteX2" fmla="*/ 200133 w 3582430"/>
                  <a:gd name="connsiteY2" fmla="*/ 389150 h 1105064"/>
                  <a:gd name="connsiteX3" fmla="*/ 912652 w 3582430"/>
                  <a:gd name="connsiteY3" fmla="*/ 175394 h 1105064"/>
                  <a:gd name="connsiteX4" fmla="*/ 1708298 w 3582430"/>
                  <a:gd name="connsiteY4" fmla="*/ 151644 h 1105064"/>
                  <a:gd name="connsiteX5" fmla="*/ 2278314 w 3582430"/>
                  <a:gd name="connsiteY5" fmla="*/ 21015 h 1105064"/>
                  <a:gd name="connsiteX6" fmla="*/ 3038335 w 3582430"/>
                  <a:gd name="connsiteY6" fmla="*/ 21015 h 1105064"/>
                  <a:gd name="connsiteX7" fmla="*/ 3548974 w 3582430"/>
                  <a:gd name="connsiteY7" fmla="*/ 222896 h 1105064"/>
                  <a:gd name="connsiteX8" fmla="*/ 3465847 w 3582430"/>
                  <a:gd name="connsiteY8" fmla="*/ 507904 h 1105064"/>
                  <a:gd name="connsiteX9" fmla="*/ 2919582 w 3582430"/>
                  <a:gd name="connsiteY9" fmla="*/ 733535 h 1105064"/>
                  <a:gd name="connsiteX10" fmla="*/ 2254564 w 3582430"/>
                  <a:gd name="connsiteY10" fmla="*/ 935415 h 1105064"/>
                  <a:gd name="connsiteX11" fmla="*/ 1447042 w 3582430"/>
                  <a:gd name="connsiteY11" fmla="*/ 1101670 h 1105064"/>
                  <a:gd name="connsiteX12" fmla="*/ 437639 w 3582430"/>
                  <a:gd name="connsiteY12" fmla="*/ 1018542 h 1105064"/>
                  <a:gd name="connsiteX0" fmla="*/ 751266 w 3896057"/>
                  <a:gd name="connsiteY0" fmla="*/ 1018542 h 1104860"/>
                  <a:gd name="connsiteX1" fmla="*/ 3120 w 3896057"/>
                  <a:gd name="connsiteY1" fmla="*/ 781036 h 1104860"/>
                  <a:gd name="connsiteX2" fmla="*/ 513760 w 3896057"/>
                  <a:gd name="connsiteY2" fmla="*/ 389150 h 1104860"/>
                  <a:gd name="connsiteX3" fmla="*/ 1226279 w 3896057"/>
                  <a:gd name="connsiteY3" fmla="*/ 175394 h 1104860"/>
                  <a:gd name="connsiteX4" fmla="*/ 2021925 w 3896057"/>
                  <a:gd name="connsiteY4" fmla="*/ 151644 h 1104860"/>
                  <a:gd name="connsiteX5" fmla="*/ 2591941 w 3896057"/>
                  <a:gd name="connsiteY5" fmla="*/ 21015 h 1104860"/>
                  <a:gd name="connsiteX6" fmla="*/ 3351962 w 3896057"/>
                  <a:gd name="connsiteY6" fmla="*/ 21015 h 1104860"/>
                  <a:gd name="connsiteX7" fmla="*/ 3862601 w 3896057"/>
                  <a:gd name="connsiteY7" fmla="*/ 222896 h 1104860"/>
                  <a:gd name="connsiteX8" fmla="*/ 3779474 w 3896057"/>
                  <a:gd name="connsiteY8" fmla="*/ 507904 h 1104860"/>
                  <a:gd name="connsiteX9" fmla="*/ 3233209 w 3896057"/>
                  <a:gd name="connsiteY9" fmla="*/ 733535 h 1104860"/>
                  <a:gd name="connsiteX10" fmla="*/ 2568191 w 3896057"/>
                  <a:gd name="connsiteY10" fmla="*/ 935415 h 1104860"/>
                  <a:gd name="connsiteX11" fmla="*/ 1760669 w 3896057"/>
                  <a:gd name="connsiteY11" fmla="*/ 1101670 h 1104860"/>
                  <a:gd name="connsiteX12" fmla="*/ 751266 w 3896057"/>
                  <a:gd name="connsiteY12" fmla="*/ 1018542 h 1104860"/>
                  <a:gd name="connsiteX0" fmla="*/ 764923 w 3909714"/>
                  <a:gd name="connsiteY0" fmla="*/ 1018542 h 1104860"/>
                  <a:gd name="connsiteX1" fmla="*/ 16777 w 3909714"/>
                  <a:gd name="connsiteY1" fmla="*/ 781036 h 1104860"/>
                  <a:gd name="connsiteX2" fmla="*/ 325537 w 3909714"/>
                  <a:gd name="connsiteY2" fmla="*/ 389150 h 1104860"/>
                  <a:gd name="connsiteX3" fmla="*/ 1239936 w 3909714"/>
                  <a:gd name="connsiteY3" fmla="*/ 175394 h 1104860"/>
                  <a:gd name="connsiteX4" fmla="*/ 2035582 w 3909714"/>
                  <a:gd name="connsiteY4" fmla="*/ 151644 h 1104860"/>
                  <a:gd name="connsiteX5" fmla="*/ 2605598 w 3909714"/>
                  <a:gd name="connsiteY5" fmla="*/ 21015 h 1104860"/>
                  <a:gd name="connsiteX6" fmla="*/ 3365619 w 3909714"/>
                  <a:gd name="connsiteY6" fmla="*/ 21015 h 1104860"/>
                  <a:gd name="connsiteX7" fmla="*/ 3876258 w 3909714"/>
                  <a:gd name="connsiteY7" fmla="*/ 222896 h 1104860"/>
                  <a:gd name="connsiteX8" fmla="*/ 3793131 w 3909714"/>
                  <a:gd name="connsiteY8" fmla="*/ 507904 h 1104860"/>
                  <a:gd name="connsiteX9" fmla="*/ 3246866 w 3909714"/>
                  <a:gd name="connsiteY9" fmla="*/ 733535 h 1104860"/>
                  <a:gd name="connsiteX10" fmla="*/ 2581848 w 3909714"/>
                  <a:gd name="connsiteY10" fmla="*/ 935415 h 1104860"/>
                  <a:gd name="connsiteX11" fmla="*/ 1774326 w 3909714"/>
                  <a:gd name="connsiteY11" fmla="*/ 1101670 h 1104860"/>
                  <a:gd name="connsiteX12" fmla="*/ 764923 w 3909714"/>
                  <a:gd name="connsiteY12" fmla="*/ 1018542 h 1104860"/>
                  <a:gd name="connsiteX0" fmla="*/ 602499 w 3901670"/>
                  <a:gd name="connsiteY0" fmla="*/ 1018542 h 1104268"/>
                  <a:gd name="connsiteX1" fmla="*/ 8733 w 3901670"/>
                  <a:gd name="connsiteY1" fmla="*/ 781036 h 1104268"/>
                  <a:gd name="connsiteX2" fmla="*/ 317493 w 3901670"/>
                  <a:gd name="connsiteY2" fmla="*/ 389150 h 1104268"/>
                  <a:gd name="connsiteX3" fmla="*/ 1231892 w 3901670"/>
                  <a:gd name="connsiteY3" fmla="*/ 175394 h 1104268"/>
                  <a:gd name="connsiteX4" fmla="*/ 2027538 w 3901670"/>
                  <a:gd name="connsiteY4" fmla="*/ 151644 h 1104268"/>
                  <a:gd name="connsiteX5" fmla="*/ 2597554 w 3901670"/>
                  <a:gd name="connsiteY5" fmla="*/ 21015 h 1104268"/>
                  <a:gd name="connsiteX6" fmla="*/ 3357575 w 3901670"/>
                  <a:gd name="connsiteY6" fmla="*/ 21015 h 1104268"/>
                  <a:gd name="connsiteX7" fmla="*/ 3868214 w 3901670"/>
                  <a:gd name="connsiteY7" fmla="*/ 222896 h 1104268"/>
                  <a:gd name="connsiteX8" fmla="*/ 3785087 w 3901670"/>
                  <a:gd name="connsiteY8" fmla="*/ 507904 h 1104268"/>
                  <a:gd name="connsiteX9" fmla="*/ 3238822 w 3901670"/>
                  <a:gd name="connsiteY9" fmla="*/ 733535 h 1104268"/>
                  <a:gd name="connsiteX10" fmla="*/ 2573804 w 3901670"/>
                  <a:gd name="connsiteY10" fmla="*/ 935415 h 1104268"/>
                  <a:gd name="connsiteX11" fmla="*/ 1766282 w 3901670"/>
                  <a:gd name="connsiteY11" fmla="*/ 1101670 h 1104268"/>
                  <a:gd name="connsiteX12" fmla="*/ 602499 w 3901670"/>
                  <a:gd name="connsiteY12" fmla="*/ 1018542 h 1104268"/>
                  <a:gd name="connsiteX0" fmla="*/ 600228 w 3899399"/>
                  <a:gd name="connsiteY0" fmla="*/ 1018542 h 1104268"/>
                  <a:gd name="connsiteX1" fmla="*/ 6462 w 3899399"/>
                  <a:gd name="connsiteY1" fmla="*/ 781036 h 1104268"/>
                  <a:gd name="connsiteX2" fmla="*/ 315222 w 3899399"/>
                  <a:gd name="connsiteY2" fmla="*/ 389150 h 1104268"/>
                  <a:gd name="connsiteX3" fmla="*/ 790233 w 3899399"/>
                  <a:gd name="connsiteY3" fmla="*/ 234771 h 1104268"/>
                  <a:gd name="connsiteX4" fmla="*/ 1229621 w 3899399"/>
                  <a:gd name="connsiteY4" fmla="*/ 175394 h 1104268"/>
                  <a:gd name="connsiteX5" fmla="*/ 2025267 w 3899399"/>
                  <a:gd name="connsiteY5" fmla="*/ 151644 h 1104268"/>
                  <a:gd name="connsiteX6" fmla="*/ 2595283 w 3899399"/>
                  <a:gd name="connsiteY6" fmla="*/ 21015 h 1104268"/>
                  <a:gd name="connsiteX7" fmla="*/ 3355304 w 3899399"/>
                  <a:gd name="connsiteY7" fmla="*/ 21015 h 1104268"/>
                  <a:gd name="connsiteX8" fmla="*/ 3865943 w 3899399"/>
                  <a:gd name="connsiteY8" fmla="*/ 222896 h 1104268"/>
                  <a:gd name="connsiteX9" fmla="*/ 3782816 w 3899399"/>
                  <a:gd name="connsiteY9" fmla="*/ 507904 h 1104268"/>
                  <a:gd name="connsiteX10" fmla="*/ 3236551 w 3899399"/>
                  <a:gd name="connsiteY10" fmla="*/ 733535 h 1104268"/>
                  <a:gd name="connsiteX11" fmla="*/ 2571533 w 3899399"/>
                  <a:gd name="connsiteY11" fmla="*/ 935415 h 1104268"/>
                  <a:gd name="connsiteX12" fmla="*/ 1764011 w 3899399"/>
                  <a:gd name="connsiteY12" fmla="*/ 1101670 h 1104268"/>
                  <a:gd name="connsiteX13" fmla="*/ 600228 w 3899399"/>
                  <a:gd name="connsiteY13" fmla="*/ 1018542 h 1104268"/>
                  <a:gd name="connsiteX0" fmla="*/ 600228 w 3899399"/>
                  <a:gd name="connsiteY0" fmla="*/ 1018542 h 1104268"/>
                  <a:gd name="connsiteX1" fmla="*/ 6462 w 3899399"/>
                  <a:gd name="connsiteY1" fmla="*/ 781036 h 1104268"/>
                  <a:gd name="connsiteX2" fmla="*/ 315222 w 3899399"/>
                  <a:gd name="connsiteY2" fmla="*/ 389150 h 1104268"/>
                  <a:gd name="connsiteX3" fmla="*/ 790233 w 3899399"/>
                  <a:gd name="connsiteY3" fmla="*/ 234771 h 1104268"/>
                  <a:gd name="connsiteX4" fmla="*/ 1395876 w 3899399"/>
                  <a:gd name="connsiteY4" fmla="*/ 163519 h 1104268"/>
                  <a:gd name="connsiteX5" fmla="*/ 2025267 w 3899399"/>
                  <a:gd name="connsiteY5" fmla="*/ 151644 h 1104268"/>
                  <a:gd name="connsiteX6" fmla="*/ 2595283 w 3899399"/>
                  <a:gd name="connsiteY6" fmla="*/ 21015 h 1104268"/>
                  <a:gd name="connsiteX7" fmla="*/ 3355304 w 3899399"/>
                  <a:gd name="connsiteY7" fmla="*/ 21015 h 1104268"/>
                  <a:gd name="connsiteX8" fmla="*/ 3865943 w 3899399"/>
                  <a:gd name="connsiteY8" fmla="*/ 222896 h 1104268"/>
                  <a:gd name="connsiteX9" fmla="*/ 3782816 w 3899399"/>
                  <a:gd name="connsiteY9" fmla="*/ 507904 h 1104268"/>
                  <a:gd name="connsiteX10" fmla="*/ 3236551 w 3899399"/>
                  <a:gd name="connsiteY10" fmla="*/ 733535 h 1104268"/>
                  <a:gd name="connsiteX11" fmla="*/ 2571533 w 3899399"/>
                  <a:gd name="connsiteY11" fmla="*/ 935415 h 1104268"/>
                  <a:gd name="connsiteX12" fmla="*/ 1764011 w 3899399"/>
                  <a:gd name="connsiteY12" fmla="*/ 1101670 h 1104268"/>
                  <a:gd name="connsiteX13" fmla="*/ 600228 w 3899399"/>
                  <a:gd name="connsiteY13" fmla="*/ 1018542 h 1104268"/>
                  <a:gd name="connsiteX0" fmla="*/ 600568 w 3899739"/>
                  <a:gd name="connsiteY0" fmla="*/ 1018542 h 1104268"/>
                  <a:gd name="connsiteX1" fmla="*/ 6802 w 3899739"/>
                  <a:gd name="connsiteY1" fmla="*/ 781036 h 1104268"/>
                  <a:gd name="connsiteX2" fmla="*/ 315562 w 3899739"/>
                  <a:gd name="connsiteY2" fmla="*/ 389150 h 1104268"/>
                  <a:gd name="connsiteX3" fmla="*/ 873700 w 3899739"/>
                  <a:gd name="connsiteY3" fmla="*/ 199145 h 1104268"/>
                  <a:gd name="connsiteX4" fmla="*/ 1396216 w 3899739"/>
                  <a:gd name="connsiteY4" fmla="*/ 163519 h 1104268"/>
                  <a:gd name="connsiteX5" fmla="*/ 2025607 w 3899739"/>
                  <a:gd name="connsiteY5" fmla="*/ 151644 h 1104268"/>
                  <a:gd name="connsiteX6" fmla="*/ 2595623 w 3899739"/>
                  <a:gd name="connsiteY6" fmla="*/ 21015 h 1104268"/>
                  <a:gd name="connsiteX7" fmla="*/ 3355644 w 3899739"/>
                  <a:gd name="connsiteY7" fmla="*/ 21015 h 1104268"/>
                  <a:gd name="connsiteX8" fmla="*/ 3866283 w 3899739"/>
                  <a:gd name="connsiteY8" fmla="*/ 222896 h 1104268"/>
                  <a:gd name="connsiteX9" fmla="*/ 3783156 w 3899739"/>
                  <a:gd name="connsiteY9" fmla="*/ 507904 h 1104268"/>
                  <a:gd name="connsiteX10" fmla="*/ 3236891 w 3899739"/>
                  <a:gd name="connsiteY10" fmla="*/ 733535 h 1104268"/>
                  <a:gd name="connsiteX11" fmla="*/ 2571873 w 3899739"/>
                  <a:gd name="connsiteY11" fmla="*/ 935415 h 1104268"/>
                  <a:gd name="connsiteX12" fmla="*/ 1764351 w 3899739"/>
                  <a:gd name="connsiteY12" fmla="*/ 1101670 h 1104268"/>
                  <a:gd name="connsiteX13" fmla="*/ 600568 w 3899739"/>
                  <a:gd name="connsiteY13" fmla="*/ 1018542 h 1104268"/>
                  <a:gd name="connsiteX0" fmla="*/ 531390 w 3830561"/>
                  <a:gd name="connsiteY0" fmla="*/ 1018542 h 1104544"/>
                  <a:gd name="connsiteX1" fmla="*/ 8876 w 3830561"/>
                  <a:gd name="connsiteY1" fmla="*/ 745410 h 1104544"/>
                  <a:gd name="connsiteX2" fmla="*/ 246384 w 3830561"/>
                  <a:gd name="connsiteY2" fmla="*/ 389150 h 1104544"/>
                  <a:gd name="connsiteX3" fmla="*/ 804522 w 3830561"/>
                  <a:gd name="connsiteY3" fmla="*/ 199145 h 1104544"/>
                  <a:gd name="connsiteX4" fmla="*/ 1327038 w 3830561"/>
                  <a:gd name="connsiteY4" fmla="*/ 163519 h 1104544"/>
                  <a:gd name="connsiteX5" fmla="*/ 1956429 w 3830561"/>
                  <a:gd name="connsiteY5" fmla="*/ 151644 h 1104544"/>
                  <a:gd name="connsiteX6" fmla="*/ 2526445 w 3830561"/>
                  <a:gd name="connsiteY6" fmla="*/ 21015 h 1104544"/>
                  <a:gd name="connsiteX7" fmla="*/ 3286466 w 3830561"/>
                  <a:gd name="connsiteY7" fmla="*/ 21015 h 1104544"/>
                  <a:gd name="connsiteX8" fmla="*/ 3797105 w 3830561"/>
                  <a:gd name="connsiteY8" fmla="*/ 222896 h 1104544"/>
                  <a:gd name="connsiteX9" fmla="*/ 3713978 w 3830561"/>
                  <a:gd name="connsiteY9" fmla="*/ 507904 h 1104544"/>
                  <a:gd name="connsiteX10" fmla="*/ 3167713 w 3830561"/>
                  <a:gd name="connsiteY10" fmla="*/ 733535 h 1104544"/>
                  <a:gd name="connsiteX11" fmla="*/ 2502695 w 3830561"/>
                  <a:gd name="connsiteY11" fmla="*/ 935415 h 1104544"/>
                  <a:gd name="connsiteX12" fmla="*/ 1695173 w 3830561"/>
                  <a:gd name="connsiteY12" fmla="*/ 1101670 h 1104544"/>
                  <a:gd name="connsiteX13" fmla="*/ 531390 w 3830561"/>
                  <a:gd name="connsiteY13" fmla="*/ 1018542 h 1104544"/>
                  <a:gd name="connsiteX0" fmla="*/ 528548 w 3827719"/>
                  <a:gd name="connsiteY0" fmla="*/ 1018542 h 1104544"/>
                  <a:gd name="connsiteX1" fmla="*/ 6034 w 3827719"/>
                  <a:gd name="connsiteY1" fmla="*/ 745410 h 1104544"/>
                  <a:gd name="connsiteX2" fmla="*/ 279168 w 3827719"/>
                  <a:gd name="connsiteY2" fmla="*/ 401025 h 1104544"/>
                  <a:gd name="connsiteX3" fmla="*/ 801680 w 3827719"/>
                  <a:gd name="connsiteY3" fmla="*/ 199145 h 1104544"/>
                  <a:gd name="connsiteX4" fmla="*/ 1324196 w 3827719"/>
                  <a:gd name="connsiteY4" fmla="*/ 163519 h 1104544"/>
                  <a:gd name="connsiteX5" fmla="*/ 1953587 w 3827719"/>
                  <a:gd name="connsiteY5" fmla="*/ 151644 h 1104544"/>
                  <a:gd name="connsiteX6" fmla="*/ 2523603 w 3827719"/>
                  <a:gd name="connsiteY6" fmla="*/ 21015 h 1104544"/>
                  <a:gd name="connsiteX7" fmla="*/ 3283624 w 3827719"/>
                  <a:gd name="connsiteY7" fmla="*/ 21015 h 1104544"/>
                  <a:gd name="connsiteX8" fmla="*/ 3794263 w 3827719"/>
                  <a:gd name="connsiteY8" fmla="*/ 222896 h 1104544"/>
                  <a:gd name="connsiteX9" fmla="*/ 3711136 w 3827719"/>
                  <a:gd name="connsiteY9" fmla="*/ 507904 h 1104544"/>
                  <a:gd name="connsiteX10" fmla="*/ 3164871 w 3827719"/>
                  <a:gd name="connsiteY10" fmla="*/ 733535 h 1104544"/>
                  <a:gd name="connsiteX11" fmla="*/ 2499853 w 3827719"/>
                  <a:gd name="connsiteY11" fmla="*/ 935415 h 1104544"/>
                  <a:gd name="connsiteX12" fmla="*/ 1692331 w 3827719"/>
                  <a:gd name="connsiteY12" fmla="*/ 1101670 h 1104544"/>
                  <a:gd name="connsiteX13" fmla="*/ 528548 w 3827719"/>
                  <a:gd name="connsiteY13" fmla="*/ 1018542 h 1104544"/>
                  <a:gd name="connsiteX0" fmla="*/ 381389 w 3823064"/>
                  <a:gd name="connsiteY0" fmla="*/ 1042293 h 1108259"/>
                  <a:gd name="connsiteX1" fmla="*/ 1379 w 3823064"/>
                  <a:gd name="connsiteY1" fmla="*/ 745410 h 1108259"/>
                  <a:gd name="connsiteX2" fmla="*/ 274513 w 3823064"/>
                  <a:gd name="connsiteY2" fmla="*/ 401025 h 1108259"/>
                  <a:gd name="connsiteX3" fmla="*/ 797025 w 3823064"/>
                  <a:gd name="connsiteY3" fmla="*/ 199145 h 1108259"/>
                  <a:gd name="connsiteX4" fmla="*/ 1319541 w 3823064"/>
                  <a:gd name="connsiteY4" fmla="*/ 163519 h 1108259"/>
                  <a:gd name="connsiteX5" fmla="*/ 1948932 w 3823064"/>
                  <a:gd name="connsiteY5" fmla="*/ 151644 h 1108259"/>
                  <a:gd name="connsiteX6" fmla="*/ 2518948 w 3823064"/>
                  <a:gd name="connsiteY6" fmla="*/ 21015 h 1108259"/>
                  <a:gd name="connsiteX7" fmla="*/ 3278969 w 3823064"/>
                  <a:gd name="connsiteY7" fmla="*/ 21015 h 1108259"/>
                  <a:gd name="connsiteX8" fmla="*/ 3789608 w 3823064"/>
                  <a:gd name="connsiteY8" fmla="*/ 222896 h 1108259"/>
                  <a:gd name="connsiteX9" fmla="*/ 3706481 w 3823064"/>
                  <a:gd name="connsiteY9" fmla="*/ 507904 h 1108259"/>
                  <a:gd name="connsiteX10" fmla="*/ 3160216 w 3823064"/>
                  <a:gd name="connsiteY10" fmla="*/ 733535 h 1108259"/>
                  <a:gd name="connsiteX11" fmla="*/ 2495198 w 3823064"/>
                  <a:gd name="connsiteY11" fmla="*/ 935415 h 1108259"/>
                  <a:gd name="connsiteX12" fmla="*/ 1687676 w 3823064"/>
                  <a:gd name="connsiteY12" fmla="*/ 1101670 h 1108259"/>
                  <a:gd name="connsiteX13" fmla="*/ 381389 w 3823064"/>
                  <a:gd name="connsiteY13" fmla="*/ 1042293 h 1108259"/>
                  <a:gd name="connsiteX0" fmla="*/ 381389 w 3823064"/>
                  <a:gd name="connsiteY0" fmla="*/ 1042293 h 1116491"/>
                  <a:gd name="connsiteX1" fmla="*/ 1379 w 3823064"/>
                  <a:gd name="connsiteY1" fmla="*/ 745410 h 1116491"/>
                  <a:gd name="connsiteX2" fmla="*/ 274513 w 3823064"/>
                  <a:gd name="connsiteY2" fmla="*/ 401025 h 1116491"/>
                  <a:gd name="connsiteX3" fmla="*/ 797025 w 3823064"/>
                  <a:gd name="connsiteY3" fmla="*/ 199145 h 1116491"/>
                  <a:gd name="connsiteX4" fmla="*/ 1319541 w 3823064"/>
                  <a:gd name="connsiteY4" fmla="*/ 163519 h 1116491"/>
                  <a:gd name="connsiteX5" fmla="*/ 1948932 w 3823064"/>
                  <a:gd name="connsiteY5" fmla="*/ 151644 h 1116491"/>
                  <a:gd name="connsiteX6" fmla="*/ 2518948 w 3823064"/>
                  <a:gd name="connsiteY6" fmla="*/ 21015 h 1116491"/>
                  <a:gd name="connsiteX7" fmla="*/ 3278969 w 3823064"/>
                  <a:gd name="connsiteY7" fmla="*/ 21015 h 1116491"/>
                  <a:gd name="connsiteX8" fmla="*/ 3789608 w 3823064"/>
                  <a:gd name="connsiteY8" fmla="*/ 222896 h 1116491"/>
                  <a:gd name="connsiteX9" fmla="*/ 3706481 w 3823064"/>
                  <a:gd name="connsiteY9" fmla="*/ 507904 h 1116491"/>
                  <a:gd name="connsiteX10" fmla="*/ 3160216 w 3823064"/>
                  <a:gd name="connsiteY10" fmla="*/ 733535 h 1116491"/>
                  <a:gd name="connsiteX11" fmla="*/ 2495198 w 3823064"/>
                  <a:gd name="connsiteY11" fmla="*/ 935415 h 1116491"/>
                  <a:gd name="connsiteX12" fmla="*/ 1687676 w 3823064"/>
                  <a:gd name="connsiteY12" fmla="*/ 1101670 h 1116491"/>
                  <a:gd name="connsiteX13" fmla="*/ 1010780 w 3823064"/>
                  <a:gd name="connsiteY13" fmla="*/ 1101670 h 1116491"/>
                  <a:gd name="connsiteX14" fmla="*/ 381389 w 3823064"/>
                  <a:gd name="connsiteY14" fmla="*/ 1042293 h 1116491"/>
                  <a:gd name="connsiteX0" fmla="*/ 381389 w 3823064"/>
                  <a:gd name="connsiteY0" fmla="*/ 1042293 h 1162878"/>
                  <a:gd name="connsiteX1" fmla="*/ 1379 w 3823064"/>
                  <a:gd name="connsiteY1" fmla="*/ 745410 h 1162878"/>
                  <a:gd name="connsiteX2" fmla="*/ 274513 w 3823064"/>
                  <a:gd name="connsiteY2" fmla="*/ 401025 h 1162878"/>
                  <a:gd name="connsiteX3" fmla="*/ 797025 w 3823064"/>
                  <a:gd name="connsiteY3" fmla="*/ 199145 h 1162878"/>
                  <a:gd name="connsiteX4" fmla="*/ 1319541 w 3823064"/>
                  <a:gd name="connsiteY4" fmla="*/ 163519 h 1162878"/>
                  <a:gd name="connsiteX5" fmla="*/ 1948932 w 3823064"/>
                  <a:gd name="connsiteY5" fmla="*/ 151644 h 1162878"/>
                  <a:gd name="connsiteX6" fmla="*/ 2518948 w 3823064"/>
                  <a:gd name="connsiteY6" fmla="*/ 21015 h 1162878"/>
                  <a:gd name="connsiteX7" fmla="*/ 3278969 w 3823064"/>
                  <a:gd name="connsiteY7" fmla="*/ 21015 h 1162878"/>
                  <a:gd name="connsiteX8" fmla="*/ 3789608 w 3823064"/>
                  <a:gd name="connsiteY8" fmla="*/ 222896 h 1162878"/>
                  <a:gd name="connsiteX9" fmla="*/ 3706481 w 3823064"/>
                  <a:gd name="connsiteY9" fmla="*/ 507904 h 1162878"/>
                  <a:gd name="connsiteX10" fmla="*/ 3160216 w 3823064"/>
                  <a:gd name="connsiteY10" fmla="*/ 733535 h 1162878"/>
                  <a:gd name="connsiteX11" fmla="*/ 2495198 w 3823064"/>
                  <a:gd name="connsiteY11" fmla="*/ 935415 h 1162878"/>
                  <a:gd name="connsiteX12" fmla="*/ 1687676 w 3823064"/>
                  <a:gd name="connsiteY12" fmla="*/ 1101670 h 1162878"/>
                  <a:gd name="connsiteX13" fmla="*/ 1117658 w 3823064"/>
                  <a:gd name="connsiteY13" fmla="*/ 1161046 h 1162878"/>
                  <a:gd name="connsiteX14" fmla="*/ 381389 w 3823064"/>
                  <a:gd name="connsiteY14" fmla="*/ 1042293 h 1162878"/>
                  <a:gd name="connsiteX0" fmla="*/ 381389 w 3823064"/>
                  <a:gd name="connsiteY0" fmla="*/ 1042293 h 1188824"/>
                  <a:gd name="connsiteX1" fmla="*/ 1379 w 3823064"/>
                  <a:gd name="connsiteY1" fmla="*/ 745410 h 1188824"/>
                  <a:gd name="connsiteX2" fmla="*/ 274513 w 3823064"/>
                  <a:gd name="connsiteY2" fmla="*/ 401025 h 1188824"/>
                  <a:gd name="connsiteX3" fmla="*/ 797025 w 3823064"/>
                  <a:gd name="connsiteY3" fmla="*/ 199145 h 1188824"/>
                  <a:gd name="connsiteX4" fmla="*/ 1319541 w 3823064"/>
                  <a:gd name="connsiteY4" fmla="*/ 163519 h 1188824"/>
                  <a:gd name="connsiteX5" fmla="*/ 1948932 w 3823064"/>
                  <a:gd name="connsiteY5" fmla="*/ 151644 h 1188824"/>
                  <a:gd name="connsiteX6" fmla="*/ 2518948 w 3823064"/>
                  <a:gd name="connsiteY6" fmla="*/ 21015 h 1188824"/>
                  <a:gd name="connsiteX7" fmla="*/ 3278969 w 3823064"/>
                  <a:gd name="connsiteY7" fmla="*/ 21015 h 1188824"/>
                  <a:gd name="connsiteX8" fmla="*/ 3789608 w 3823064"/>
                  <a:gd name="connsiteY8" fmla="*/ 222896 h 1188824"/>
                  <a:gd name="connsiteX9" fmla="*/ 3706481 w 3823064"/>
                  <a:gd name="connsiteY9" fmla="*/ 507904 h 1188824"/>
                  <a:gd name="connsiteX10" fmla="*/ 3160216 w 3823064"/>
                  <a:gd name="connsiteY10" fmla="*/ 733535 h 1188824"/>
                  <a:gd name="connsiteX11" fmla="*/ 2495198 w 3823064"/>
                  <a:gd name="connsiteY11" fmla="*/ 935415 h 1188824"/>
                  <a:gd name="connsiteX12" fmla="*/ 1711427 w 3823064"/>
                  <a:gd name="connsiteY12" fmla="*/ 1172922 h 1188824"/>
                  <a:gd name="connsiteX13" fmla="*/ 1117658 w 3823064"/>
                  <a:gd name="connsiteY13" fmla="*/ 1161046 h 1188824"/>
                  <a:gd name="connsiteX14" fmla="*/ 381389 w 3823064"/>
                  <a:gd name="connsiteY14" fmla="*/ 1042293 h 1188824"/>
                  <a:gd name="connsiteX0" fmla="*/ 381389 w 3823064"/>
                  <a:gd name="connsiteY0" fmla="*/ 1042293 h 1185322"/>
                  <a:gd name="connsiteX1" fmla="*/ 1379 w 3823064"/>
                  <a:gd name="connsiteY1" fmla="*/ 745410 h 1185322"/>
                  <a:gd name="connsiteX2" fmla="*/ 274513 w 3823064"/>
                  <a:gd name="connsiteY2" fmla="*/ 401025 h 1185322"/>
                  <a:gd name="connsiteX3" fmla="*/ 797025 w 3823064"/>
                  <a:gd name="connsiteY3" fmla="*/ 199145 h 1185322"/>
                  <a:gd name="connsiteX4" fmla="*/ 1319541 w 3823064"/>
                  <a:gd name="connsiteY4" fmla="*/ 163519 h 1185322"/>
                  <a:gd name="connsiteX5" fmla="*/ 1948932 w 3823064"/>
                  <a:gd name="connsiteY5" fmla="*/ 151644 h 1185322"/>
                  <a:gd name="connsiteX6" fmla="*/ 2518948 w 3823064"/>
                  <a:gd name="connsiteY6" fmla="*/ 21015 h 1185322"/>
                  <a:gd name="connsiteX7" fmla="*/ 3278969 w 3823064"/>
                  <a:gd name="connsiteY7" fmla="*/ 21015 h 1185322"/>
                  <a:gd name="connsiteX8" fmla="*/ 3789608 w 3823064"/>
                  <a:gd name="connsiteY8" fmla="*/ 222896 h 1185322"/>
                  <a:gd name="connsiteX9" fmla="*/ 3706481 w 3823064"/>
                  <a:gd name="connsiteY9" fmla="*/ 507904 h 1185322"/>
                  <a:gd name="connsiteX10" fmla="*/ 3160216 w 3823064"/>
                  <a:gd name="connsiteY10" fmla="*/ 733535 h 1185322"/>
                  <a:gd name="connsiteX11" fmla="*/ 2459572 w 3823064"/>
                  <a:gd name="connsiteY11" fmla="*/ 982916 h 1185322"/>
                  <a:gd name="connsiteX12" fmla="*/ 1711427 w 3823064"/>
                  <a:gd name="connsiteY12" fmla="*/ 1172922 h 1185322"/>
                  <a:gd name="connsiteX13" fmla="*/ 1117658 w 3823064"/>
                  <a:gd name="connsiteY13" fmla="*/ 1161046 h 1185322"/>
                  <a:gd name="connsiteX14" fmla="*/ 381389 w 3823064"/>
                  <a:gd name="connsiteY14" fmla="*/ 1042293 h 118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3064" h="1185322">
                    <a:moveTo>
                      <a:pt x="381389" y="1042293"/>
                    </a:moveTo>
                    <a:cubicBezTo>
                      <a:pt x="195343" y="973020"/>
                      <a:pt x="19192" y="852288"/>
                      <a:pt x="1379" y="745410"/>
                    </a:cubicBezTo>
                    <a:cubicBezTo>
                      <a:pt x="-16434" y="638532"/>
                      <a:pt x="141905" y="492069"/>
                      <a:pt x="274513" y="401025"/>
                    </a:cubicBezTo>
                    <a:cubicBezTo>
                      <a:pt x="407121" y="309981"/>
                      <a:pt x="644625" y="234771"/>
                      <a:pt x="797025" y="199145"/>
                    </a:cubicBezTo>
                    <a:cubicBezTo>
                      <a:pt x="949425" y="163519"/>
                      <a:pt x="1127557" y="171436"/>
                      <a:pt x="1319541" y="163519"/>
                    </a:cubicBezTo>
                    <a:cubicBezTo>
                      <a:pt x="1511525" y="155602"/>
                      <a:pt x="1749031" y="175395"/>
                      <a:pt x="1948932" y="151644"/>
                    </a:cubicBezTo>
                    <a:cubicBezTo>
                      <a:pt x="2148833" y="127893"/>
                      <a:pt x="2297275" y="42787"/>
                      <a:pt x="2518948" y="21015"/>
                    </a:cubicBezTo>
                    <a:cubicBezTo>
                      <a:pt x="2740621" y="-756"/>
                      <a:pt x="3067193" y="-12632"/>
                      <a:pt x="3278969" y="21015"/>
                    </a:cubicBezTo>
                    <a:cubicBezTo>
                      <a:pt x="3490745" y="54662"/>
                      <a:pt x="3718356" y="141748"/>
                      <a:pt x="3789608" y="222896"/>
                    </a:cubicBezTo>
                    <a:cubicBezTo>
                      <a:pt x="3860860" y="304044"/>
                      <a:pt x="3811380" y="422798"/>
                      <a:pt x="3706481" y="507904"/>
                    </a:cubicBezTo>
                    <a:cubicBezTo>
                      <a:pt x="3601582" y="593011"/>
                      <a:pt x="3368034" y="654366"/>
                      <a:pt x="3160216" y="733535"/>
                    </a:cubicBezTo>
                    <a:cubicBezTo>
                      <a:pt x="2952398" y="812704"/>
                      <a:pt x="2704995" y="921560"/>
                      <a:pt x="2459572" y="982916"/>
                    </a:cubicBezTo>
                    <a:cubicBezTo>
                      <a:pt x="2214149" y="1044272"/>
                      <a:pt x="1935079" y="1143234"/>
                      <a:pt x="1711427" y="1172922"/>
                    </a:cubicBezTo>
                    <a:cubicBezTo>
                      <a:pt x="1487775" y="1202610"/>
                      <a:pt x="1335372" y="1170942"/>
                      <a:pt x="1117658" y="1161046"/>
                    </a:cubicBezTo>
                    <a:cubicBezTo>
                      <a:pt x="899944" y="1151150"/>
                      <a:pt x="567435" y="1111566"/>
                      <a:pt x="381389" y="1042293"/>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FD0670E0-C067-FA47-BC54-0AF4C82A65A3}"/>
                  </a:ext>
                </a:extLst>
              </p:cNvPr>
              <p:cNvSpPr txBox="1"/>
              <p:nvPr/>
            </p:nvSpPr>
            <p:spPr>
              <a:xfrm>
                <a:off x="1995537" y="4773839"/>
                <a:ext cx="1963231" cy="244883"/>
              </a:xfrm>
              <a:prstGeom prst="rect">
                <a:avLst/>
              </a:prstGeom>
              <a:noFill/>
            </p:spPr>
            <p:txBody>
              <a:bodyPr wrap="none" rtlCol="0">
                <a:spAutoFit/>
              </a:bodyPr>
              <a:lstStyle/>
              <a:p>
                <a:pPr algn="ctr"/>
                <a:r>
                  <a:rPr lang="en-US" sz="1400" b="1">
                    <a:solidFill>
                      <a:srgbClr val="322CC4"/>
                    </a:solidFill>
                  </a:rPr>
                  <a:t>Ocean Heat Content Decreases</a:t>
                </a:r>
              </a:p>
            </p:txBody>
          </p:sp>
          <p:sp>
            <p:nvSpPr>
              <p:cNvPr id="250" name="Right Arrow 249">
                <a:extLst>
                  <a:ext uri="{FF2B5EF4-FFF2-40B4-BE49-F238E27FC236}">
                    <a16:creationId xmlns:a16="http://schemas.microsoft.com/office/drawing/2014/main" id="{FE641512-523C-1F44-9E7D-D95A53839F99}"/>
                  </a:ext>
                </a:extLst>
              </p:cNvPr>
              <p:cNvSpPr/>
              <p:nvPr/>
            </p:nvSpPr>
            <p:spPr>
              <a:xfrm>
                <a:off x="951876" y="5261827"/>
                <a:ext cx="298133" cy="335288"/>
              </a:xfrm>
              <a:prstGeom prst="rightArrow">
                <a:avLst/>
              </a:prstGeom>
              <a:solidFill>
                <a:srgbClr val="00B0F0"/>
              </a:solidFill>
              <a:ln>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1" name="TextBox 250">
                <a:extLst>
                  <a:ext uri="{FF2B5EF4-FFF2-40B4-BE49-F238E27FC236}">
                    <a16:creationId xmlns:a16="http://schemas.microsoft.com/office/drawing/2014/main" id="{37BD482E-0E14-264F-8F35-A4C3DAE394DB}"/>
                  </a:ext>
                </a:extLst>
              </p:cNvPr>
              <p:cNvSpPr txBox="1"/>
              <p:nvPr/>
            </p:nvSpPr>
            <p:spPr>
              <a:xfrm>
                <a:off x="338834" y="5496623"/>
                <a:ext cx="973343" cy="461665"/>
              </a:xfrm>
              <a:prstGeom prst="rect">
                <a:avLst/>
              </a:prstGeom>
              <a:noFill/>
            </p:spPr>
            <p:txBody>
              <a:bodyPr wrap="none" rtlCol="0">
                <a:spAutoFit/>
              </a:bodyPr>
              <a:lstStyle/>
              <a:p>
                <a:pPr algn="ctr"/>
                <a:r>
                  <a:rPr lang="en-US" sz="1200" b="1">
                    <a:solidFill>
                      <a:srgbClr val="322CC4"/>
                    </a:solidFill>
                  </a:rPr>
                  <a:t>Weaker </a:t>
                </a:r>
              </a:p>
              <a:p>
                <a:pPr algn="ctr"/>
                <a:r>
                  <a:rPr lang="en-US" sz="1200" b="1">
                    <a:solidFill>
                      <a:srgbClr val="322CC4"/>
                    </a:solidFill>
                  </a:rPr>
                  <a:t>AMOC/MHT</a:t>
                </a:r>
              </a:p>
            </p:txBody>
          </p:sp>
          <p:cxnSp>
            <p:nvCxnSpPr>
              <p:cNvPr id="252" name="Straight Arrow Connector 251">
                <a:extLst>
                  <a:ext uri="{FF2B5EF4-FFF2-40B4-BE49-F238E27FC236}">
                    <a16:creationId xmlns:a16="http://schemas.microsoft.com/office/drawing/2014/main" id="{3756445E-DFBD-FB4A-BDC0-0D0935270B28}"/>
                  </a:ext>
                </a:extLst>
              </p:cNvPr>
              <p:cNvCxnSpPr/>
              <p:nvPr/>
            </p:nvCxnSpPr>
            <p:spPr>
              <a:xfrm flipV="1">
                <a:off x="3566442" y="6045701"/>
                <a:ext cx="205685" cy="2102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3" name="Right Arrow 252">
                <a:extLst>
                  <a:ext uri="{FF2B5EF4-FFF2-40B4-BE49-F238E27FC236}">
                    <a16:creationId xmlns:a16="http://schemas.microsoft.com/office/drawing/2014/main" id="{BE7A0F6C-1359-C84C-9FB2-AAC4871C0F3D}"/>
                  </a:ext>
                </a:extLst>
              </p:cNvPr>
              <p:cNvSpPr/>
              <p:nvPr/>
            </p:nvSpPr>
            <p:spPr>
              <a:xfrm rot="10800000">
                <a:off x="2326398" y="5695607"/>
                <a:ext cx="508162" cy="490698"/>
              </a:xfrm>
              <a:prstGeom prst="rightArrow">
                <a:avLst/>
              </a:prstGeom>
              <a:solidFill>
                <a:srgbClr val="FF0000"/>
              </a:solidFill>
              <a:ln>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54" name="Group 253">
            <a:extLst>
              <a:ext uri="{FF2B5EF4-FFF2-40B4-BE49-F238E27FC236}">
                <a16:creationId xmlns:a16="http://schemas.microsoft.com/office/drawing/2014/main" id="{C54C331A-0E7C-C54B-95D2-5F096F9F3A0E}"/>
              </a:ext>
            </a:extLst>
          </p:cNvPr>
          <p:cNvGrpSpPr/>
          <p:nvPr/>
        </p:nvGrpSpPr>
        <p:grpSpPr>
          <a:xfrm>
            <a:off x="5942968" y="3982714"/>
            <a:ext cx="772391" cy="632515"/>
            <a:chOff x="1839886" y="3901983"/>
            <a:chExt cx="772391" cy="632515"/>
          </a:xfrm>
        </p:grpSpPr>
        <p:sp>
          <p:nvSpPr>
            <p:cNvPr id="255" name="Freeform 254">
              <a:extLst>
                <a:ext uri="{FF2B5EF4-FFF2-40B4-BE49-F238E27FC236}">
                  <a16:creationId xmlns:a16="http://schemas.microsoft.com/office/drawing/2014/main" id="{0EEEF930-64FA-B441-8837-BEB2F08E0206}"/>
                </a:ext>
              </a:extLst>
            </p:cNvPr>
            <p:cNvSpPr/>
            <p:nvPr/>
          </p:nvSpPr>
          <p:spPr>
            <a:xfrm>
              <a:off x="2082556" y="4473487"/>
              <a:ext cx="385879" cy="61011"/>
            </a:xfrm>
            <a:custGeom>
              <a:avLst/>
              <a:gdLst>
                <a:gd name="connsiteX0" fmla="*/ 0 w 385879"/>
                <a:gd name="connsiteY0" fmla="*/ 57575 h 61011"/>
                <a:gd name="connsiteX1" fmla="*/ 50006 w 385879"/>
                <a:gd name="connsiteY1" fmla="*/ 57575 h 61011"/>
                <a:gd name="connsiteX2" fmla="*/ 85725 w 385879"/>
                <a:gd name="connsiteY2" fmla="*/ 21856 h 61011"/>
                <a:gd name="connsiteX3" fmla="*/ 114300 w 385879"/>
                <a:gd name="connsiteY3" fmla="*/ 7569 h 61011"/>
                <a:gd name="connsiteX4" fmla="*/ 150018 w 385879"/>
                <a:gd name="connsiteY4" fmla="*/ 7569 h 61011"/>
                <a:gd name="connsiteX5" fmla="*/ 185737 w 385879"/>
                <a:gd name="connsiteY5" fmla="*/ 425 h 61011"/>
                <a:gd name="connsiteX6" fmla="*/ 235743 w 385879"/>
                <a:gd name="connsiteY6" fmla="*/ 21856 h 61011"/>
                <a:gd name="connsiteX7" fmla="*/ 278606 w 385879"/>
                <a:gd name="connsiteY7" fmla="*/ 21856 h 61011"/>
                <a:gd name="connsiteX8" fmla="*/ 335756 w 385879"/>
                <a:gd name="connsiteY8" fmla="*/ 14713 h 61011"/>
                <a:gd name="connsiteX9" fmla="*/ 385762 w 385879"/>
                <a:gd name="connsiteY9" fmla="*/ 36144 h 61011"/>
                <a:gd name="connsiteX10" fmla="*/ 321468 w 385879"/>
                <a:gd name="connsiteY10" fmla="*/ 57575 h 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879" h="61011">
                  <a:moveTo>
                    <a:pt x="0" y="57575"/>
                  </a:moveTo>
                  <a:cubicBezTo>
                    <a:pt x="17859" y="60551"/>
                    <a:pt x="35719" y="63528"/>
                    <a:pt x="50006" y="57575"/>
                  </a:cubicBezTo>
                  <a:cubicBezTo>
                    <a:pt x="64293" y="51622"/>
                    <a:pt x="85725" y="21856"/>
                    <a:pt x="85725" y="21856"/>
                  </a:cubicBezTo>
                  <a:cubicBezTo>
                    <a:pt x="96441" y="13522"/>
                    <a:pt x="114300" y="7569"/>
                    <a:pt x="114300" y="7569"/>
                  </a:cubicBezTo>
                  <a:cubicBezTo>
                    <a:pt x="125015" y="5188"/>
                    <a:pt x="150018" y="7569"/>
                    <a:pt x="150018" y="7569"/>
                  </a:cubicBezTo>
                  <a:cubicBezTo>
                    <a:pt x="161924" y="6378"/>
                    <a:pt x="171450" y="-1956"/>
                    <a:pt x="185737" y="425"/>
                  </a:cubicBezTo>
                  <a:cubicBezTo>
                    <a:pt x="200025" y="2806"/>
                    <a:pt x="235743" y="21856"/>
                    <a:pt x="235743" y="21856"/>
                  </a:cubicBezTo>
                  <a:cubicBezTo>
                    <a:pt x="251221" y="25428"/>
                    <a:pt x="261937" y="23046"/>
                    <a:pt x="278606" y="21856"/>
                  </a:cubicBezTo>
                  <a:cubicBezTo>
                    <a:pt x="295275" y="20666"/>
                    <a:pt x="317897" y="12332"/>
                    <a:pt x="335756" y="14713"/>
                  </a:cubicBezTo>
                  <a:cubicBezTo>
                    <a:pt x="353615" y="17094"/>
                    <a:pt x="388143" y="29000"/>
                    <a:pt x="385762" y="36144"/>
                  </a:cubicBezTo>
                  <a:cubicBezTo>
                    <a:pt x="383381" y="43288"/>
                    <a:pt x="352424" y="50431"/>
                    <a:pt x="321468" y="575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own Arrow 255">
              <a:extLst>
                <a:ext uri="{FF2B5EF4-FFF2-40B4-BE49-F238E27FC236}">
                  <a16:creationId xmlns:a16="http://schemas.microsoft.com/office/drawing/2014/main" id="{77DEBED4-BD1D-8C4E-9F5B-658EA361B645}"/>
                </a:ext>
              </a:extLst>
            </p:cNvPr>
            <p:cNvSpPr/>
            <p:nvPr/>
          </p:nvSpPr>
          <p:spPr>
            <a:xfrm rot="10800000">
              <a:off x="2140256" y="4313348"/>
              <a:ext cx="157346" cy="1445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Box 256">
              <a:extLst>
                <a:ext uri="{FF2B5EF4-FFF2-40B4-BE49-F238E27FC236}">
                  <a16:creationId xmlns:a16="http://schemas.microsoft.com/office/drawing/2014/main" id="{F5EB5F01-54D4-E94B-B49E-0D6772FB860B}"/>
                </a:ext>
              </a:extLst>
            </p:cNvPr>
            <p:cNvSpPr txBox="1"/>
            <p:nvPr/>
          </p:nvSpPr>
          <p:spPr>
            <a:xfrm>
              <a:off x="1839886" y="3901983"/>
              <a:ext cx="772391" cy="461665"/>
            </a:xfrm>
            <a:prstGeom prst="rect">
              <a:avLst/>
            </a:prstGeom>
            <a:noFill/>
          </p:spPr>
          <p:txBody>
            <a:bodyPr wrap="none" rtlCol="0">
              <a:spAutoFit/>
            </a:bodyPr>
            <a:lstStyle/>
            <a:p>
              <a:pPr algn="ctr"/>
              <a:r>
                <a:rPr lang="en-US" sz="1200" b="1">
                  <a:solidFill>
                    <a:srgbClr val="FF0000"/>
                  </a:solidFill>
                </a:rPr>
                <a:t>Higher</a:t>
              </a:r>
            </a:p>
            <a:p>
              <a:pPr algn="ctr"/>
              <a:r>
                <a:rPr lang="en-US" sz="1200" b="1">
                  <a:solidFill>
                    <a:srgbClr val="FF0000"/>
                  </a:solidFill>
                </a:rPr>
                <a:t>Sea Level</a:t>
              </a:r>
            </a:p>
          </p:txBody>
        </p:sp>
      </p:grpSp>
      <p:grpSp>
        <p:nvGrpSpPr>
          <p:cNvPr id="258" name="Group 257">
            <a:extLst>
              <a:ext uri="{FF2B5EF4-FFF2-40B4-BE49-F238E27FC236}">
                <a16:creationId xmlns:a16="http://schemas.microsoft.com/office/drawing/2014/main" id="{E306E220-4382-D34F-8B8F-C973137FDE7D}"/>
              </a:ext>
            </a:extLst>
          </p:cNvPr>
          <p:cNvGrpSpPr/>
          <p:nvPr/>
        </p:nvGrpSpPr>
        <p:grpSpPr>
          <a:xfrm>
            <a:off x="5915859" y="983335"/>
            <a:ext cx="772391" cy="615307"/>
            <a:chOff x="1812777" y="902604"/>
            <a:chExt cx="772391" cy="615307"/>
          </a:xfrm>
        </p:grpSpPr>
        <p:sp>
          <p:nvSpPr>
            <p:cNvPr id="259" name="Freeform 258">
              <a:extLst>
                <a:ext uri="{FF2B5EF4-FFF2-40B4-BE49-F238E27FC236}">
                  <a16:creationId xmlns:a16="http://schemas.microsoft.com/office/drawing/2014/main" id="{575BECD6-352F-1D46-B0CD-272D993E2981}"/>
                </a:ext>
              </a:extLst>
            </p:cNvPr>
            <p:cNvSpPr/>
            <p:nvPr/>
          </p:nvSpPr>
          <p:spPr>
            <a:xfrm>
              <a:off x="2100263" y="1456900"/>
              <a:ext cx="385879" cy="61011"/>
            </a:xfrm>
            <a:custGeom>
              <a:avLst/>
              <a:gdLst>
                <a:gd name="connsiteX0" fmla="*/ 0 w 385879"/>
                <a:gd name="connsiteY0" fmla="*/ 57575 h 61011"/>
                <a:gd name="connsiteX1" fmla="*/ 50006 w 385879"/>
                <a:gd name="connsiteY1" fmla="*/ 57575 h 61011"/>
                <a:gd name="connsiteX2" fmla="*/ 85725 w 385879"/>
                <a:gd name="connsiteY2" fmla="*/ 21856 h 61011"/>
                <a:gd name="connsiteX3" fmla="*/ 114300 w 385879"/>
                <a:gd name="connsiteY3" fmla="*/ 7569 h 61011"/>
                <a:gd name="connsiteX4" fmla="*/ 150018 w 385879"/>
                <a:gd name="connsiteY4" fmla="*/ 7569 h 61011"/>
                <a:gd name="connsiteX5" fmla="*/ 185737 w 385879"/>
                <a:gd name="connsiteY5" fmla="*/ 425 h 61011"/>
                <a:gd name="connsiteX6" fmla="*/ 235743 w 385879"/>
                <a:gd name="connsiteY6" fmla="*/ 21856 h 61011"/>
                <a:gd name="connsiteX7" fmla="*/ 278606 w 385879"/>
                <a:gd name="connsiteY7" fmla="*/ 21856 h 61011"/>
                <a:gd name="connsiteX8" fmla="*/ 335756 w 385879"/>
                <a:gd name="connsiteY8" fmla="*/ 14713 h 61011"/>
                <a:gd name="connsiteX9" fmla="*/ 385762 w 385879"/>
                <a:gd name="connsiteY9" fmla="*/ 36144 h 61011"/>
                <a:gd name="connsiteX10" fmla="*/ 321468 w 385879"/>
                <a:gd name="connsiteY10" fmla="*/ 57575 h 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879" h="61011">
                  <a:moveTo>
                    <a:pt x="0" y="57575"/>
                  </a:moveTo>
                  <a:cubicBezTo>
                    <a:pt x="17859" y="60551"/>
                    <a:pt x="35719" y="63528"/>
                    <a:pt x="50006" y="57575"/>
                  </a:cubicBezTo>
                  <a:cubicBezTo>
                    <a:pt x="64293" y="51622"/>
                    <a:pt x="85725" y="21856"/>
                    <a:pt x="85725" y="21856"/>
                  </a:cubicBezTo>
                  <a:cubicBezTo>
                    <a:pt x="96441" y="13522"/>
                    <a:pt x="114300" y="7569"/>
                    <a:pt x="114300" y="7569"/>
                  </a:cubicBezTo>
                  <a:cubicBezTo>
                    <a:pt x="125015" y="5188"/>
                    <a:pt x="150018" y="7569"/>
                    <a:pt x="150018" y="7569"/>
                  </a:cubicBezTo>
                  <a:cubicBezTo>
                    <a:pt x="161924" y="6378"/>
                    <a:pt x="171450" y="-1956"/>
                    <a:pt x="185737" y="425"/>
                  </a:cubicBezTo>
                  <a:cubicBezTo>
                    <a:pt x="200025" y="2806"/>
                    <a:pt x="235743" y="21856"/>
                    <a:pt x="235743" y="21856"/>
                  </a:cubicBezTo>
                  <a:cubicBezTo>
                    <a:pt x="251221" y="25428"/>
                    <a:pt x="261937" y="23046"/>
                    <a:pt x="278606" y="21856"/>
                  </a:cubicBezTo>
                  <a:cubicBezTo>
                    <a:pt x="295275" y="20666"/>
                    <a:pt x="317897" y="12332"/>
                    <a:pt x="335756" y="14713"/>
                  </a:cubicBezTo>
                  <a:cubicBezTo>
                    <a:pt x="353615" y="17094"/>
                    <a:pt x="388143" y="29000"/>
                    <a:pt x="385762" y="36144"/>
                  </a:cubicBezTo>
                  <a:cubicBezTo>
                    <a:pt x="383381" y="43288"/>
                    <a:pt x="352424" y="50431"/>
                    <a:pt x="321468" y="57575"/>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own Arrow 259">
              <a:extLst>
                <a:ext uri="{FF2B5EF4-FFF2-40B4-BE49-F238E27FC236}">
                  <a16:creationId xmlns:a16="http://schemas.microsoft.com/office/drawing/2014/main" id="{BDF3AEE6-3F64-E042-82A7-6B2E8EF83B7C}"/>
                </a:ext>
              </a:extLst>
            </p:cNvPr>
            <p:cNvSpPr/>
            <p:nvPr/>
          </p:nvSpPr>
          <p:spPr>
            <a:xfrm>
              <a:off x="2132493" y="1314206"/>
              <a:ext cx="157346" cy="1445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C1F59087-4D6D-E940-8E9E-E1E59F2B45E7}"/>
                </a:ext>
              </a:extLst>
            </p:cNvPr>
            <p:cNvSpPr txBox="1"/>
            <p:nvPr/>
          </p:nvSpPr>
          <p:spPr>
            <a:xfrm>
              <a:off x="1812777" y="902604"/>
              <a:ext cx="772391" cy="461665"/>
            </a:xfrm>
            <a:prstGeom prst="rect">
              <a:avLst/>
            </a:prstGeom>
            <a:noFill/>
          </p:spPr>
          <p:txBody>
            <a:bodyPr wrap="none" rtlCol="0">
              <a:spAutoFit/>
            </a:bodyPr>
            <a:lstStyle/>
            <a:p>
              <a:pPr algn="ctr"/>
              <a:r>
                <a:rPr lang="en-US" sz="1200" b="1">
                  <a:solidFill>
                    <a:srgbClr val="322CC4"/>
                  </a:solidFill>
                </a:rPr>
                <a:t>Lower</a:t>
              </a:r>
            </a:p>
            <a:p>
              <a:pPr algn="ctr"/>
              <a:r>
                <a:rPr lang="en-US" sz="1200" b="1">
                  <a:solidFill>
                    <a:srgbClr val="322CC4"/>
                  </a:solidFill>
                </a:rPr>
                <a:t>Sea Level</a:t>
              </a:r>
            </a:p>
          </p:txBody>
        </p:sp>
      </p:grpSp>
      <p:grpSp>
        <p:nvGrpSpPr>
          <p:cNvPr id="262" name="Group 261">
            <a:extLst>
              <a:ext uri="{FF2B5EF4-FFF2-40B4-BE49-F238E27FC236}">
                <a16:creationId xmlns:a16="http://schemas.microsoft.com/office/drawing/2014/main" id="{E8F52142-9099-4442-875C-CCA4E20CE654}"/>
              </a:ext>
            </a:extLst>
          </p:cNvPr>
          <p:cNvGrpSpPr/>
          <p:nvPr/>
        </p:nvGrpSpPr>
        <p:grpSpPr>
          <a:xfrm>
            <a:off x="7485173" y="2149796"/>
            <a:ext cx="1552042" cy="1110873"/>
            <a:chOff x="3382091" y="2069065"/>
            <a:chExt cx="1552042" cy="1110873"/>
          </a:xfrm>
        </p:grpSpPr>
        <p:cxnSp>
          <p:nvCxnSpPr>
            <p:cNvPr id="263" name="Straight Arrow Connector 262">
              <a:extLst>
                <a:ext uri="{FF2B5EF4-FFF2-40B4-BE49-F238E27FC236}">
                  <a16:creationId xmlns:a16="http://schemas.microsoft.com/office/drawing/2014/main" id="{83BDFD5C-02C2-1940-BE74-F3B7ECB84EA2}"/>
                </a:ext>
              </a:extLst>
            </p:cNvPr>
            <p:cNvCxnSpPr/>
            <p:nvPr/>
          </p:nvCxnSpPr>
          <p:spPr>
            <a:xfrm flipH="1" flipV="1">
              <a:off x="3382091" y="2617901"/>
              <a:ext cx="323821" cy="13074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3C2D4763-880D-8C4D-AE60-6B15BB580BB1}"/>
                </a:ext>
              </a:extLst>
            </p:cNvPr>
            <p:cNvCxnSpPr/>
            <p:nvPr/>
          </p:nvCxnSpPr>
          <p:spPr>
            <a:xfrm flipH="1" flipV="1">
              <a:off x="3707400" y="2503955"/>
              <a:ext cx="323821" cy="13074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58518645-12CD-A049-8182-CB790360F1E4}"/>
                </a:ext>
              </a:extLst>
            </p:cNvPr>
            <p:cNvCxnSpPr/>
            <p:nvPr/>
          </p:nvCxnSpPr>
          <p:spPr>
            <a:xfrm flipH="1" flipV="1">
              <a:off x="4015357" y="2358417"/>
              <a:ext cx="323821" cy="13074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D317A5C9-158C-AF41-8605-3BF8C0E478F8}"/>
                </a:ext>
              </a:extLst>
            </p:cNvPr>
            <p:cNvCxnSpPr/>
            <p:nvPr/>
          </p:nvCxnSpPr>
          <p:spPr>
            <a:xfrm flipH="1" flipV="1">
              <a:off x="4369338" y="2211021"/>
              <a:ext cx="323821" cy="13074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FE319BBB-3440-D14B-B7B1-6E9529217248}"/>
                </a:ext>
              </a:extLst>
            </p:cNvPr>
            <p:cNvCxnSpPr/>
            <p:nvPr/>
          </p:nvCxnSpPr>
          <p:spPr>
            <a:xfrm flipH="1" flipV="1">
              <a:off x="4234606" y="2849193"/>
              <a:ext cx="2329" cy="203816"/>
            </a:xfrm>
            <a:prstGeom prst="straightConnector1">
              <a:avLst/>
            </a:prstGeom>
            <a:ln w="19050">
              <a:solidFill>
                <a:srgbClr val="322CC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B39DF62C-202A-8243-B0F4-CD5F9455405C}"/>
                </a:ext>
              </a:extLst>
            </p:cNvPr>
            <p:cNvCxnSpPr/>
            <p:nvPr/>
          </p:nvCxnSpPr>
          <p:spPr>
            <a:xfrm flipH="1" flipV="1">
              <a:off x="4338072" y="2848689"/>
              <a:ext cx="2329" cy="203816"/>
            </a:xfrm>
            <a:prstGeom prst="straightConnector1">
              <a:avLst/>
            </a:prstGeom>
            <a:ln w="19050">
              <a:solidFill>
                <a:srgbClr val="322CC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51125457-6DBC-4646-A690-481FC23F85DD}"/>
                </a:ext>
              </a:extLst>
            </p:cNvPr>
            <p:cNvCxnSpPr/>
            <p:nvPr/>
          </p:nvCxnSpPr>
          <p:spPr>
            <a:xfrm flipH="1" flipV="1">
              <a:off x="4441551" y="2843586"/>
              <a:ext cx="2329" cy="203816"/>
            </a:xfrm>
            <a:prstGeom prst="straightConnector1">
              <a:avLst/>
            </a:prstGeom>
            <a:ln w="19050">
              <a:solidFill>
                <a:srgbClr val="322CC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0" name="Curved Up Arrow 99">
              <a:extLst>
                <a:ext uri="{FF2B5EF4-FFF2-40B4-BE49-F238E27FC236}">
                  <a16:creationId xmlns:a16="http://schemas.microsoft.com/office/drawing/2014/main" id="{AB7264DB-5285-9E40-A235-DF88BD3F3FEA}"/>
                </a:ext>
              </a:extLst>
            </p:cNvPr>
            <p:cNvSpPr/>
            <p:nvPr/>
          </p:nvSpPr>
          <p:spPr>
            <a:xfrm>
              <a:off x="4144020" y="2280607"/>
              <a:ext cx="416164" cy="427643"/>
            </a:xfrm>
            <a:custGeom>
              <a:avLst/>
              <a:gdLst>
                <a:gd name="connsiteX0" fmla="*/ 796787 w 907075"/>
                <a:gd name="connsiteY0" fmla="*/ 0 h 441154"/>
                <a:gd name="connsiteX1" fmla="*/ 895300 w 907075"/>
                <a:gd name="connsiteY1" fmla="*/ 110289 h 441154"/>
                <a:gd name="connsiteX2" fmla="*/ 840156 w 907075"/>
                <a:gd name="connsiteY2" fmla="*/ 110289 h 441154"/>
                <a:gd name="connsiteX3" fmla="*/ 425966 w 907075"/>
                <a:gd name="connsiteY3" fmla="*/ 436249 h 441154"/>
                <a:gd name="connsiteX4" fmla="*/ 729868 w 907075"/>
                <a:gd name="connsiteY4" fmla="*/ 110289 h 441154"/>
                <a:gd name="connsiteX5" fmla="*/ 674723 w 907075"/>
                <a:gd name="connsiteY5" fmla="*/ 110289 h 441154"/>
                <a:gd name="connsiteX6" fmla="*/ 796787 w 907075"/>
                <a:gd name="connsiteY6" fmla="*/ 0 h 441154"/>
                <a:gd name="connsiteX0" fmla="*/ 370821 w 907075"/>
                <a:gd name="connsiteY0" fmla="*/ 441154 h 441154"/>
                <a:gd name="connsiteX1" fmla="*/ 0 w 907075"/>
                <a:gd name="connsiteY1" fmla="*/ 0 h 441154"/>
                <a:gd name="connsiteX2" fmla="*/ 110289 w 907075"/>
                <a:gd name="connsiteY2" fmla="*/ 0 h 441154"/>
                <a:gd name="connsiteX3" fmla="*/ 481110 w 907075"/>
                <a:gd name="connsiteY3" fmla="*/ 441154 h 441154"/>
                <a:gd name="connsiteX4" fmla="*/ 370821 w 907075"/>
                <a:gd name="connsiteY4" fmla="*/ 441154 h 441154"/>
                <a:gd name="connsiteX0" fmla="*/ 425965 w 907075"/>
                <a:gd name="connsiteY0" fmla="*/ 436249 h 441154"/>
                <a:gd name="connsiteX1" fmla="*/ 729867 w 907075"/>
                <a:gd name="connsiteY1" fmla="*/ 110289 h 441154"/>
                <a:gd name="connsiteX2" fmla="*/ 674723 w 907075"/>
                <a:gd name="connsiteY2" fmla="*/ 110289 h 441154"/>
                <a:gd name="connsiteX3" fmla="*/ 796787 w 907075"/>
                <a:gd name="connsiteY3" fmla="*/ 0 h 441154"/>
                <a:gd name="connsiteX4" fmla="*/ 895300 w 907075"/>
                <a:gd name="connsiteY4" fmla="*/ 110289 h 441154"/>
                <a:gd name="connsiteX5" fmla="*/ 840156 w 907075"/>
                <a:gd name="connsiteY5" fmla="*/ 110289 h 441154"/>
                <a:gd name="connsiteX6" fmla="*/ 481110 w 907075"/>
                <a:gd name="connsiteY6" fmla="*/ 441155 h 441154"/>
                <a:gd name="connsiteX7" fmla="*/ 370821 w 907075"/>
                <a:gd name="connsiteY7" fmla="*/ 441154 h 441154"/>
                <a:gd name="connsiteX8" fmla="*/ 0 w 907075"/>
                <a:gd name="connsiteY8" fmla="*/ 0 h 441154"/>
                <a:gd name="connsiteX9" fmla="*/ 110289 w 907075"/>
                <a:gd name="connsiteY9" fmla="*/ 0 h 441154"/>
                <a:gd name="connsiteX10" fmla="*/ 481110 w 907075"/>
                <a:gd name="connsiteY10" fmla="*/ 441154 h 441154"/>
                <a:gd name="connsiteX0" fmla="*/ 796787 w 895300"/>
                <a:gd name="connsiteY0" fmla="*/ 0 h 537962"/>
                <a:gd name="connsiteX1" fmla="*/ 895300 w 895300"/>
                <a:gd name="connsiteY1" fmla="*/ 110289 h 537962"/>
                <a:gd name="connsiteX2" fmla="*/ 840156 w 895300"/>
                <a:gd name="connsiteY2" fmla="*/ 110289 h 537962"/>
                <a:gd name="connsiteX3" fmla="*/ 425966 w 895300"/>
                <a:gd name="connsiteY3" fmla="*/ 436249 h 537962"/>
                <a:gd name="connsiteX4" fmla="*/ 729868 w 895300"/>
                <a:gd name="connsiteY4" fmla="*/ 110289 h 537962"/>
                <a:gd name="connsiteX5" fmla="*/ 674723 w 895300"/>
                <a:gd name="connsiteY5" fmla="*/ 110289 h 537962"/>
                <a:gd name="connsiteX6" fmla="*/ 796787 w 895300"/>
                <a:gd name="connsiteY6" fmla="*/ 0 h 537962"/>
                <a:gd name="connsiteX0" fmla="*/ 370821 w 895300"/>
                <a:gd name="connsiteY0" fmla="*/ 441154 h 537962"/>
                <a:gd name="connsiteX1" fmla="*/ 0 w 895300"/>
                <a:gd name="connsiteY1" fmla="*/ 0 h 537962"/>
                <a:gd name="connsiteX2" fmla="*/ 110289 w 895300"/>
                <a:gd name="connsiteY2" fmla="*/ 0 h 537962"/>
                <a:gd name="connsiteX3" fmla="*/ 481110 w 895300"/>
                <a:gd name="connsiteY3" fmla="*/ 441154 h 537962"/>
                <a:gd name="connsiteX4" fmla="*/ 370821 w 895300"/>
                <a:gd name="connsiteY4" fmla="*/ 441154 h 537962"/>
                <a:gd name="connsiteX0" fmla="*/ 425965 w 895300"/>
                <a:gd name="connsiteY0" fmla="*/ 436249 h 537962"/>
                <a:gd name="connsiteX1" fmla="*/ 729867 w 895300"/>
                <a:gd name="connsiteY1" fmla="*/ 110289 h 537962"/>
                <a:gd name="connsiteX2" fmla="*/ 674723 w 895300"/>
                <a:gd name="connsiteY2" fmla="*/ 110289 h 537962"/>
                <a:gd name="connsiteX3" fmla="*/ 796787 w 895300"/>
                <a:gd name="connsiteY3" fmla="*/ 0 h 537962"/>
                <a:gd name="connsiteX4" fmla="*/ 895300 w 895300"/>
                <a:gd name="connsiteY4" fmla="*/ 110289 h 537962"/>
                <a:gd name="connsiteX5" fmla="*/ 840156 w 895300"/>
                <a:gd name="connsiteY5" fmla="*/ 110289 h 537962"/>
                <a:gd name="connsiteX6" fmla="*/ 481110 w 895300"/>
                <a:gd name="connsiteY6" fmla="*/ 441155 h 537962"/>
                <a:gd name="connsiteX7" fmla="*/ 370821 w 895300"/>
                <a:gd name="connsiteY7" fmla="*/ 441154 h 537962"/>
                <a:gd name="connsiteX8" fmla="*/ 0 w 895300"/>
                <a:gd name="connsiteY8" fmla="*/ 0 h 537962"/>
                <a:gd name="connsiteX9" fmla="*/ 275389 w 895300"/>
                <a:gd name="connsiteY9" fmla="*/ 425450 h 537962"/>
                <a:gd name="connsiteX10" fmla="*/ 481110 w 895300"/>
                <a:gd name="connsiteY10" fmla="*/ 441154 h 537962"/>
                <a:gd name="connsiteX0" fmla="*/ 796787 w 895300"/>
                <a:gd name="connsiteY0" fmla="*/ 0 h 441198"/>
                <a:gd name="connsiteX1" fmla="*/ 895300 w 895300"/>
                <a:gd name="connsiteY1" fmla="*/ 110289 h 441198"/>
                <a:gd name="connsiteX2" fmla="*/ 840156 w 895300"/>
                <a:gd name="connsiteY2" fmla="*/ 110289 h 441198"/>
                <a:gd name="connsiteX3" fmla="*/ 425966 w 895300"/>
                <a:gd name="connsiteY3" fmla="*/ 436249 h 441198"/>
                <a:gd name="connsiteX4" fmla="*/ 729868 w 895300"/>
                <a:gd name="connsiteY4" fmla="*/ 110289 h 441198"/>
                <a:gd name="connsiteX5" fmla="*/ 674723 w 895300"/>
                <a:gd name="connsiteY5" fmla="*/ 110289 h 441198"/>
                <a:gd name="connsiteX6" fmla="*/ 796787 w 895300"/>
                <a:gd name="connsiteY6" fmla="*/ 0 h 441198"/>
                <a:gd name="connsiteX0" fmla="*/ 370821 w 895300"/>
                <a:gd name="connsiteY0" fmla="*/ 441154 h 441198"/>
                <a:gd name="connsiteX1" fmla="*/ 0 w 895300"/>
                <a:gd name="connsiteY1" fmla="*/ 0 h 441198"/>
                <a:gd name="connsiteX2" fmla="*/ 110289 w 895300"/>
                <a:gd name="connsiteY2" fmla="*/ 0 h 441198"/>
                <a:gd name="connsiteX3" fmla="*/ 481110 w 895300"/>
                <a:gd name="connsiteY3" fmla="*/ 441154 h 441198"/>
                <a:gd name="connsiteX4" fmla="*/ 370821 w 895300"/>
                <a:gd name="connsiteY4" fmla="*/ 441154 h 441198"/>
                <a:gd name="connsiteX0" fmla="*/ 425965 w 895300"/>
                <a:gd name="connsiteY0" fmla="*/ 436249 h 441198"/>
                <a:gd name="connsiteX1" fmla="*/ 729867 w 895300"/>
                <a:gd name="connsiteY1" fmla="*/ 110289 h 441198"/>
                <a:gd name="connsiteX2" fmla="*/ 674723 w 895300"/>
                <a:gd name="connsiteY2" fmla="*/ 110289 h 441198"/>
                <a:gd name="connsiteX3" fmla="*/ 796787 w 895300"/>
                <a:gd name="connsiteY3" fmla="*/ 0 h 441198"/>
                <a:gd name="connsiteX4" fmla="*/ 895300 w 895300"/>
                <a:gd name="connsiteY4" fmla="*/ 110289 h 441198"/>
                <a:gd name="connsiteX5" fmla="*/ 840156 w 895300"/>
                <a:gd name="connsiteY5" fmla="*/ 110289 h 441198"/>
                <a:gd name="connsiteX6" fmla="*/ 481110 w 895300"/>
                <a:gd name="connsiteY6" fmla="*/ 441155 h 441198"/>
                <a:gd name="connsiteX7" fmla="*/ 370821 w 895300"/>
                <a:gd name="connsiteY7" fmla="*/ 441154 h 441198"/>
                <a:gd name="connsiteX8" fmla="*/ 0 w 895300"/>
                <a:gd name="connsiteY8" fmla="*/ 0 h 441198"/>
                <a:gd name="connsiteX9" fmla="*/ 481110 w 895300"/>
                <a:gd name="connsiteY9" fmla="*/ 441154 h 441198"/>
                <a:gd name="connsiteX0" fmla="*/ 796787 w 895300"/>
                <a:gd name="connsiteY0" fmla="*/ 0 h 441198"/>
                <a:gd name="connsiteX1" fmla="*/ 895300 w 895300"/>
                <a:gd name="connsiteY1" fmla="*/ 110289 h 441198"/>
                <a:gd name="connsiteX2" fmla="*/ 840156 w 895300"/>
                <a:gd name="connsiteY2" fmla="*/ 110289 h 441198"/>
                <a:gd name="connsiteX3" fmla="*/ 425966 w 895300"/>
                <a:gd name="connsiteY3" fmla="*/ 436249 h 441198"/>
                <a:gd name="connsiteX4" fmla="*/ 729868 w 895300"/>
                <a:gd name="connsiteY4" fmla="*/ 110289 h 441198"/>
                <a:gd name="connsiteX5" fmla="*/ 674723 w 895300"/>
                <a:gd name="connsiteY5" fmla="*/ 110289 h 441198"/>
                <a:gd name="connsiteX6" fmla="*/ 796787 w 895300"/>
                <a:gd name="connsiteY6" fmla="*/ 0 h 441198"/>
                <a:gd name="connsiteX0" fmla="*/ 370821 w 895300"/>
                <a:gd name="connsiteY0" fmla="*/ 441154 h 441198"/>
                <a:gd name="connsiteX1" fmla="*/ 0 w 895300"/>
                <a:gd name="connsiteY1" fmla="*/ 0 h 441198"/>
                <a:gd name="connsiteX2" fmla="*/ 481110 w 895300"/>
                <a:gd name="connsiteY2" fmla="*/ 441154 h 441198"/>
                <a:gd name="connsiteX3" fmla="*/ 370821 w 895300"/>
                <a:gd name="connsiteY3" fmla="*/ 441154 h 441198"/>
                <a:gd name="connsiteX0" fmla="*/ 425965 w 895300"/>
                <a:gd name="connsiteY0" fmla="*/ 436249 h 441198"/>
                <a:gd name="connsiteX1" fmla="*/ 729867 w 895300"/>
                <a:gd name="connsiteY1" fmla="*/ 110289 h 441198"/>
                <a:gd name="connsiteX2" fmla="*/ 674723 w 895300"/>
                <a:gd name="connsiteY2" fmla="*/ 110289 h 441198"/>
                <a:gd name="connsiteX3" fmla="*/ 796787 w 895300"/>
                <a:gd name="connsiteY3" fmla="*/ 0 h 441198"/>
                <a:gd name="connsiteX4" fmla="*/ 895300 w 895300"/>
                <a:gd name="connsiteY4" fmla="*/ 110289 h 441198"/>
                <a:gd name="connsiteX5" fmla="*/ 840156 w 895300"/>
                <a:gd name="connsiteY5" fmla="*/ 110289 h 441198"/>
                <a:gd name="connsiteX6" fmla="*/ 481110 w 895300"/>
                <a:gd name="connsiteY6" fmla="*/ 441155 h 441198"/>
                <a:gd name="connsiteX7" fmla="*/ 370821 w 895300"/>
                <a:gd name="connsiteY7" fmla="*/ 441154 h 441198"/>
                <a:gd name="connsiteX8" fmla="*/ 0 w 895300"/>
                <a:gd name="connsiteY8" fmla="*/ 0 h 441198"/>
                <a:gd name="connsiteX9" fmla="*/ 481110 w 895300"/>
                <a:gd name="connsiteY9" fmla="*/ 441154 h 441198"/>
                <a:gd name="connsiteX0" fmla="*/ 796787 w 895300"/>
                <a:gd name="connsiteY0" fmla="*/ 0 h 441198"/>
                <a:gd name="connsiteX1" fmla="*/ 895300 w 895300"/>
                <a:gd name="connsiteY1" fmla="*/ 110289 h 441198"/>
                <a:gd name="connsiteX2" fmla="*/ 840156 w 895300"/>
                <a:gd name="connsiteY2" fmla="*/ 110289 h 441198"/>
                <a:gd name="connsiteX3" fmla="*/ 425966 w 895300"/>
                <a:gd name="connsiteY3" fmla="*/ 436249 h 441198"/>
                <a:gd name="connsiteX4" fmla="*/ 729868 w 895300"/>
                <a:gd name="connsiteY4" fmla="*/ 110289 h 441198"/>
                <a:gd name="connsiteX5" fmla="*/ 674723 w 895300"/>
                <a:gd name="connsiteY5" fmla="*/ 110289 h 441198"/>
                <a:gd name="connsiteX6" fmla="*/ 796787 w 895300"/>
                <a:gd name="connsiteY6" fmla="*/ 0 h 441198"/>
                <a:gd name="connsiteX0" fmla="*/ 370821 w 895300"/>
                <a:gd name="connsiteY0" fmla="*/ 441154 h 441198"/>
                <a:gd name="connsiteX1" fmla="*/ 0 w 895300"/>
                <a:gd name="connsiteY1" fmla="*/ 0 h 441198"/>
                <a:gd name="connsiteX2" fmla="*/ 481110 w 895300"/>
                <a:gd name="connsiteY2" fmla="*/ 441154 h 441198"/>
                <a:gd name="connsiteX3" fmla="*/ 370821 w 895300"/>
                <a:gd name="connsiteY3" fmla="*/ 441154 h 441198"/>
                <a:gd name="connsiteX0" fmla="*/ 425965 w 895300"/>
                <a:gd name="connsiteY0" fmla="*/ 436249 h 441198"/>
                <a:gd name="connsiteX1" fmla="*/ 729867 w 895300"/>
                <a:gd name="connsiteY1" fmla="*/ 110289 h 441198"/>
                <a:gd name="connsiteX2" fmla="*/ 674723 w 895300"/>
                <a:gd name="connsiteY2" fmla="*/ 110289 h 441198"/>
                <a:gd name="connsiteX3" fmla="*/ 796787 w 895300"/>
                <a:gd name="connsiteY3" fmla="*/ 0 h 441198"/>
                <a:gd name="connsiteX4" fmla="*/ 895300 w 895300"/>
                <a:gd name="connsiteY4" fmla="*/ 110289 h 441198"/>
                <a:gd name="connsiteX5" fmla="*/ 840156 w 895300"/>
                <a:gd name="connsiteY5" fmla="*/ 110289 h 441198"/>
                <a:gd name="connsiteX6" fmla="*/ 481110 w 895300"/>
                <a:gd name="connsiteY6" fmla="*/ 441155 h 441198"/>
                <a:gd name="connsiteX7" fmla="*/ 370821 w 895300"/>
                <a:gd name="connsiteY7" fmla="*/ 441154 h 441198"/>
                <a:gd name="connsiteX8" fmla="*/ 481110 w 895300"/>
                <a:gd name="connsiteY8" fmla="*/ 441154 h 441198"/>
                <a:gd name="connsiteX0" fmla="*/ 425966 w 524479"/>
                <a:gd name="connsiteY0" fmla="*/ 0 h 441198"/>
                <a:gd name="connsiteX1" fmla="*/ 524479 w 524479"/>
                <a:gd name="connsiteY1" fmla="*/ 110289 h 441198"/>
                <a:gd name="connsiteX2" fmla="*/ 469335 w 524479"/>
                <a:gd name="connsiteY2" fmla="*/ 110289 h 441198"/>
                <a:gd name="connsiteX3" fmla="*/ 55145 w 524479"/>
                <a:gd name="connsiteY3" fmla="*/ 436249 h 441198"/>
                <a:gd name="connsiteX4" fmla="*/ 359047 w 524479"/>
                <a:gd name="connsiteY4" fmla="*/ 110289 h 441198"/>
                <a:gd name="connsiteX5" fmla="*/ 303902 w 524479"/>
                <a:gd name="connsiteY5" fmla="*/ 110289 h 441198"/>
                <a:gd name="connsiteX6" fmla="*/ 425966 w 524479"/>
                <a:gd name="connsiteY6" fmla="*/ 0 h 441198"/>
                <a:gd name="connsiteX0" fmla="*/ 0 w 524479"/>
                <a:gd name="connsiteY0" fmla="*/ 441154 h 441198"/>
                <a:gd name="connsiteX1" fmla="*/ 110289 w 524479"/>
                <a:gd name="connsiteY1" fmla="*/ 441154 h 441198"/>
                <a:gd name="connsiteX2" fmla="*/ 0 w 524479"/>
                <a:gd name="connsiteY2" fmla="*/ 441154 h 441198"/>
                <a:gd name="connsiteX0" fmla="*/ 55144 w 524479"/>
                <a:gd name="connsiteY0" fmla="*/ 436249 h 441198"/>
                <a:gd name="connsiteX1" fmla="*/ 359046 w 524479"/>
                <a:gd name="connsiteY1" fmla="*/ 110289 h 441198"/>
                <a:gd name="connsiteX2" fmla="*/ 303902 w 524479"/>
                <a:gd name="connsiteY2" fmla="*/ 110289 h 441198"/>
                <a:gd name="connsiteX3" fmla="*/ 425966 w 524479"/>
                <a:gd name="connsiteY3" fmla="*/ 0 h 441198"/>
                <a:gd name="connsiteX4" fmla="*/ 524479 w 524479"/>
                <a:gd name="connsiteY4" fmla="*/ 110289 h 441198"/>
                <a:gd name="connsiteX5" fmla="*/ 469335 w 524479"/>
                <a:gd name="connsiteY5" fmla="*/ 110289 h 441198"/>
                <a:gd name="connsiteX6" fmla="*/ 110289 w 524479"/>
                <a:gd name="connsiteY6" fmla="*/ 441155 h 441198"/>
                <a:gd name="connsiteX7" fmla="*/ 0 w 524479"/>
                <a:gd name="connsiteY7" fmla="*/ 441154 h 441198"/>
                <a:gd name="connsiteX8" fmla="*/ 110289 w 524479"/>
                <a:gd name="connsiteY8" fmla="*/ 441154 h 44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79" h="441198" stroke="0" extrusionOk="0">
                  <a:moveTo>
                    <a:pt x="425966" y="0"/>
                  </a:moveTo>
                  <a:lnTo>
                    <a:pt x="524479" y="110289"/>
                  </a:lnTo>
                  <a:lnTo>
                    <a:pt x="469335" y="110289"/>
                  </a:lnTo>
                  <a:cubicBezTo>
                    <a:pt x="421841" y="329123"/>
                    <a:pt x="243010" y="469859"/>
                    <a:pt x="55145" y="436249"/>
                  </a:cubicBezTo>
                  <a:cubicBezTo>
                    <a:pt x="202227" y="409935"/>
                    <a:pt x="321863" y="281617"/>
                    <a:pt x="359047" y="110289"/>
                  </a:cubicBezTo>
                  <a:lnTo>
                    <a:pt x="303902" y="110289"/>
                  </a:lnTo>
                  <a:lnTo>
                    <a:pt x="425966" y="0"/>
                  </a:lnTo>
                  <a:close/>
                </a:path>
                <a:path w="524479" h="441198" fill="darkenLess" stroke="0" extrusionOk="0">
                  <a:moveTo>
                    <a:pt x="0" y="441154"/>
                  </a:moveTo>
                  <a:lnTo>
                    <a:pt x="110289" y="441154"/>
                  </a:lnTo>
                  <a:lnTo>
                    <a:pt x="0" y="441154"/>
                  </a:lnTo>
                  <a:close/>
                </a:path>
                <a:path w="524479" h="441198" fill="none" extrusionOk="0">
                  <a:moveTo>
                    <a:pt x="55144" y="436249"/>
                  </a:moveTo>
                  <a:cubicBezTo>
                    <a:pt x="202226" y="409935"/>
                    <a:pt x="321862" y="281617"/>
                    <a:pt x="359046" y="110289"/>
                  </a:cubicBezTo>
                  <a:lnTo>
                    <a:pt x="303902" y="110289"/>
                  </a:lnTo>
                  <a:lnTo>
                    <a:pt x="425966" y="0"/>
                  </a:lnTo>
                  <a:lnTo>
                    <a:pt x="524479" y="110289"/>
                  </a:lnTo>
                  <a:lnTo>
                    <a:pt x="469335" y="110289"/>
                  </a:lnTo>
                  <a:cubicBezTo>
                    <a:pt x="427062" y="305067"/>
                    <a:pt x="279383" y="441155"/>
                    <a:pt x="110289" y="441155"/>
                  </a:cubicBezTo>
                  <a:lnTo>
                    <a:pt x="0" y="441154"/>
                  </a:lnTo>
                  <a:lnTo>
                    <a:pt x="110289" y="441154"/>
                  </a:ln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1" name="TextBox 270">
              <a:extLst>
                <a:ext uri="{FF2B5EF4-FFF2-40B4-BE49-F238E27FC236}">
                  <a16:creationId xmlns:a16="http://schemas.microsoft.com/office/drawing/2014/main" id="{26C16A46-A414-5648-B1FD-D386FB82ACE4}"/>
                </a:ext>
              </a:extLst>
            </p:cNvPr>
            <p:cNvSpPr txBox="1"/>
            <p:nvPr/>
          </p:nvSpPr>
          <p:spPr>
            <a:xfrm>
              <a:off x="3862298" y="2662772"/>
              <a:ext cx="580608" cy="215444"/>
            </a:xfrm>
            <a:prstGeom prst="rect">
              <a:avLst/>
            </a:prstGeom>
            <a:noFill/>
          </p:spPr>
          <p:txBody>
            <a:bodyPr wrap="none" rtlCol="0">
              <a:spAutoFit/>
            </a:bodyPr>
            <a:lstStyle/>
            <a:p>
              <a:r>
                <a:rPr lang="en-US" sz="800" b="1">
                  <a:solidFill>
                    <a:srgbClr val="322CC4"/>
                  </a:solidFill>
                </a:rPr>
                <a:t>COOLING</a:t>
              </a:r>
            </a:p>
          </p:txBody>
        </p:sp>
        <p:sp>
          <p:nvSpPr>
            <p:cNvPr id="272" name="TextBox 271">
              <a:extLst>
                <a:ext uri="{FF2B5EF4-FFF2-40B4-BE49-F238E27FC236}">
                  <a16:creationId xmlns:a16="http://schemas.microsoft.com/office/drawing/2014/main" id="{F31EF121-BCAA-7042-B0AE-620F0118771B}"/>
                </a:ext>
              </a:extLst>
            </p:cNvPr>
            <p:cNvSpPr txBox="1"/>
            <p:nvPr/>
          </p:nvSpPr>
          <p:spPr>
            <a:xfrm>
              <a:off x="3988419" y="2984032"/>
              <a:ext cx="573904" cy="195906"/>
            </a:xfrm>
            <a:prstGeom prst="rect">
              <a:avLst/>
            </a:prstGeom>
            <a:noFill/>
          </p:spPr>
          <p:txBody>
            <a:bodyPr wrap="none" rtlCol="0">
              <a:spAutoFit/>
            </a:bodyPr>
            <a:lstStyle/>
            <a:p>
              <a:r>
                <a:rPr lang="en-US" sz="1000" b="1" dirty="0">
                  <a:solidFill>
                    <a:srgbClr val="322CC4"/>
                  </a:solidFill>
                </a:rPr>
                <a:t>Upwelling</a:t>
              </a:r>
            </a:p>
          </p:txBody>
        </p:sp>
        <p:sp>
          <p:nvSpPr>
            <p:cNvPr id="273" name="TextBox 272">
              <a:extLst>
                <a:ext uri="{FF2B5EF4-FFF2-40B4-BE49-F238E27FC236}">
                  <a16:creationId xmlns:a16="http://schemas.microsoft.com/office/drawing/2014/main" id="{A11E4A89-5611-0747-8D58-E9896C6EEDC1}"/>
                </a:ext>
              </a:extLst>
            </p:cNvPr>
            <p:cNvSpPr txBox="1"/>
            <p:nvPr/>
          </p:nvSpPr>
          <p:spPr>
            <a:xfrm>
              <a:off x="4475353" y="2069065"/>
              <a:ext cx="458780" cy="276999"/>
            </a:xfrm>
            <a:prstGeom prst="rect">
              <a:avLst/>
            </a:prstGeom>
            <a:noFill/>
          </p:spPr>
          <p:txBody>
            <a:bodyPr wrap="none" rtlCol="0">
              <a:spAutoFit/>
            </a:bodyPr>
            <a:lstStyle/>
            <a:p>
              <a:r>
                <a:rPr lang="en-US" sz="1200" b="1" dirty="0">
                  <a:solidFill>
                    <a:srgbClr val="322CC4"/>
                  </a:solidFill>
                </a:rPr>
                <a:t>Q</a:t>
              </a:r>
              <a:r>
                <a:rPr lang="en-US" sz="1200" b="1" baseline="-25000" dirty="0">
                  <a:solidFill>
                    <a:srgbClr val="322CC4"/>
                  </a:solidFill>
                </a:rPr>
                <a:t>NET</a:t>
              </a:r>
              <a:endParaRPr lang="en-US" sz="1200" b="1" dirty="0">
                <a:solidFill>
                  <a:srgbClr val="322CC4"/>
                </a:solidFill>
              </a:endParaRPr>
            </a:p>
          </p:txBody>
        </p:sp>
      </p:grpSp>
      <p:grpSp>
        <p:nvGrpSpPr>
          <p:cNvPr id="274" name="Group 273">
            <a:extLst>
              <a:ext uri="{FF2B5EF4-FFF2-40B4-BE49-F238E27FC236}">
                <a16:creationId xmlns:a16="http://schemas.microsoft.com/office/drawing/2014/main" id="{4DD4D9B9-27F4-7B4C-8026-C2C7AAF275EE}"/>
              </a:ext>
            </a:extLst>
          </p:cNvPr>
          <p:cNvGrpSpPr/>
          <p:nvPr/>
        </p:nvGrpSpPr>
        <p:grpSpPr>
          <a:xfrm>
            <a:off x="5503687" y="1176424"/>
            <a:ext cx="3633467" cy="4485498"/>
            <a:chOff x="1400605" y="1095693"/>
            <a:chExt cx="3633467" cy="4485498"/>
          </a:xfrm>
        </p:grpSpPr>
        <p:sp>
          <p:nvSpPr>
            <p:cNvPr id="275" name="TextBox 274">
              <a:extLst>
                <a:ext uri="{FF2B5EF4-FFF2-40B4-BE49-F238E27FC236}">
                  <a16:creationId xmlns:a16="http://schemas.microsoft.com/office/drawing/2014/main" id="{B84A609F-D562-4740-811A-C7510A39C9D7}"/>
                </a:ext>
              </a:extLst>
            </p:cNvPr>
            <p:cNvSpPr txBox="1"/>
            <p:nvPr/>
          </p:nvSpPr>
          <p:spPr>
            <a:xfrm>
              <a:off x="2804503" y="1095693"/>
              <a:ext cx="1472776" cy="276999"/>
            </a:xfrm>
            <a:prstGeom prst="rect">
              <a:avLst/>
            </a:prstGeom>
            <a:noFill/>
          </p:spPr>
          <p:txBody>
            <a:bodyPr wrap="square" rtlCol="0">
              <a:spAutoFit/>
            </a:bodyPr>
            <a:lstStyle/>
            <a:p>
              <a:r>
                <a:rPr lang="en-US" sz="1200" b="1">
                  <a:solidFill>
                    <a:srgbClr val="FF0000"/>
                  </a:solidFill>
                </a:rPr>
                <a:t>Stronger Westerlies</a:t>
              </a:r>
            </a:p>
          </p:txBody>
        </p:sp>
        <p:sp>
          <p:nvSpPr>
            <p:cNvPr id="276" name="TextBox 275">
              <a:extLst>
                <a:ext uri="{FF2B5EF4-FFF2-40B4-BE49-F238E27FC236}">
                  <a16:creationId xmlns:a16="http://schemas.microsoft.com/office/drawing/2014/main" id="{D0697DDE-9539-8F45-8544-2A6ABF041932}"/>
                </a:ext>
              </a:extLst>
            </p:cNvPr>
            <p:cNvSpPr txBox="1"/>
            <p:nvPr/>
          </p:nvSpPr>
          <p:spPr>
            <a:xfrm rot="20558539">
              <a:off x="3560226" y="2085130"/>
              <a:ext cx="940226" cy="220395"/>
            </a:xfrm>
            <a:prstGeom prst="rect">
              <a:avLst/>
            </a:prstGeom>
            <a:noFill/>
          </p:spPr>
          <p:txBody>
            <a:bodyPr wrap="none" rtlCol="0">
              <a:spAutoFit/>
            </a:bodyPr>
            <a:lstStyle/>
            <a:p>
              <a:r>
                <a:rPr lang="en-US" sz="1200" b="1">
                  <a:solidFill>
                    <a:srgbClr val="FF0000"/>
                  </a:solidFill>
                </a:rPr>
                <a:t>Stronger Trades</a:t>
              </a:r>
            </a:p>
          </p:txBody>
        </p:sp>
        <p:sp>
          <p:nvSpPr>
            <p:cNvPr id="277" name="TextBox 276">
              <a:extLst>
                <a:ext uri="{FF2B5EF4-FFF2-40B4-BE49-F238E27FC236}">
                  <a16:creationId xmlns:a16="http://schemas.microsoft.com/office/drawing/2014/main" id="{6B442C41-362E-2744-9B36-509ADDD28BD1}"/>
                </a:ext>
              </a:extLst>
            </p:cNvPr>
            <p:cNvSpPr txBox="1"/>
            <p:nvPr/>
          </p:nvSpPr>
          <p:spPr>
            <a:xfrm>
              <a:off x="2806792" y="4060731"/>
              <a:ext cx="1090927" cy="220395"/>
            </a:xfrm>
            <a:prstGeom prst="rect">
              <a:avLst/>
            </a:prstGeom>
            <a:noFill/>
          </p:spPr>
          <p:txBody>
            <a:bodyPr wrap="none" rtlCol="0">
              <a:spAutoFit/>
            </a:bodyPr>
            <a:lstStyle/>
            <a:p>
              <a:r>
                <a:rPr lang="en-US" sz="1200" b="1">
                  <a:solidFill>
                    <a:srgbClr val="322CC4"/>
                  </a:solidFill>
                </a:rPr>
                <a:t>Weaker Westerlies</a:t>
              </a:r>
            </a:p>
          </p:txBody>
        </p:sp>
        <p:sp>
          <p:nvSpPr>
            <p:cNvPr id="278" name="TextBox 277">
              <a:extLst>
                <a:ext uri="{FF2B5EF4-FFF2-40B4-BE49-F238E27FC236}">
                  <a16:creationId xmlns:a16="http://schemas.microsoft.com/office/drawing/2014/main" id="{A93CC77F-2164-3F49-A875-9799F04CF33E}"/>
                </a:ext>
              </a:extLst>
            </p:cNvPr>
            <p:cNvSpPr txBox="1"/>
            <p:nvPr/>
          </p:nvSpPr>
          <p:spPr>
            <a:xfrm rot="20698710">
              <a:off x="3462767" y="5066021"/>
              <a:ext cx="892095" cy="220395"/>
            </a:xfrm>
            <a:prstGeom prst="rect">
              <a:avLst/>
            </a:prstGeom>
            <a:noFill/>
          </p:spPr>
          <p:txBody>
            <a:bodyPr wrap="none" rtlCol="0">
              <a:spAutoFit/>
            </a:bodyPr>
            <a:lstStyle/>
            <a:p>
              <a:r>
                <a:rPr lang="en-US" sz="1200" b="1">
                  <a:solidFill>
                    <a:srgbClr val="322CC4"/>
                  </a:solidFill>
                </a:rPr>
                <a:t>Weaker Trades</a:t>
              </a:r>
            </a:p>
          </p:txBody>
        </p:sp>
        <p:grpSp>
          <p:nvGrpSpPr>
            <p:cNvPr id="279" name="Group 278">
              <a:extLst>
                <a:ext uri="{FF2B5EF4-FFF2-40B4-BE49-F238E27FC236}">
                  <a16:creationId xmlns:a16="http://schemas.microsoft.com/office/drawing/2014/main" id="{B33DA520-40A4-FC42-8A44-78702B34AEDF}"/>
                </a:ext>
              </a:extLst>
            </p:cNvPr>
            <p:cNvGrpSpPr/>
            <p:nvPr/>
          </p:nvGrpSpPr>
          <p:grpSpPr>
            <a:xfrm>
              <a:off x="1400605" y="1303973"/>
              <a:ext cx="3633467" cy="1272517"/>
              <a:chOff x="2525818" y="1068461"/>
              <a:chExt cx="4579154" cy="1599340"/>
            </a:xfrm>
          </p:grpSpPr>
          <p:sp>
            <p:nvSpPr>
              <p:cNvPr id="284" name="Oval 73">
                <a:extLst>
                  <a:ext uri="{FF2B5EF4-FFF2-40B4-BE49-F238E27FC236}">
                    <a16:creationId xmlns:a16="http://schemas.microsoft.com/office/drawing/2014/main" id="{839C94ED-DA05-9245-AA88-83737A705E54}"/>
                  </a:ext>
                </a:extLst>
              </p:cNvPr>
              <p:cNvSpPr/>
              <p:nvPr/>
            </p:nvSpPr>
            <p:spPr>
              <a:xfrm rot="21245979">
                <a:off x="2525818" y="1137181"/>
                <a:ext cx="4579154" cy="1530620"/>
              </a:xfrm>
              <a:custGeom>
                <a:avLst/>
                <a:gdLst>
                  <a:gd name="connsiteX0" fmla="*/ 0 w 4527864"/>
                  <a:gd name="connsiteY0" fmla="*/ 724864 h 1449727"/>
                  <a:gd name="connsiteX1" fmla="*/ 2263932 w 4527864"/>
                  <a:gd name="connsiteY1" fmla="*/ 0 h 1449727"/>
                  <a:gd name="connsiteX2" fmla="*/ 4527864 w 4527864"/>
                  <a:gd name="connsiteY2" fmla="*/ 724864 h 1449727"/>
                  <a:gd name="connsiteX3" fmla="*/ 2263932 w 4527864"/>
                  <a:gd name="connsiteY3" fmla="*/ 1449728 h 1449727"/>
                  <a:gd name="connsiteX4" fmla="*/ 0 w 4527864"/>
                  <a:gd name="connsiteY4" fmla="*/ 724864 h 1449727"/>
                  <a:gd name="connsiteX0" fmla="*/ 0 w 4569758"/>
                  <a:gd name="connsiteY0" fmla="*/ 724864 h 1484252"/>
                  <a:gd name="connsiteX1" fmla="*/ 2263932 w 4569758"/>
                  <a:gd name="connsiteY1" fmla="*/ 0 h 1484252"/>
                  <a:gd name="connsiteX2" fmla="*/ 4527864 w 4569758"/>
                  <a:gd name="connsiteY2" fmla="*/ 724864 h 1484252"/>
                  <a:gd name="connsiteX3" fmla="*/ 3625806 w 4569758"/>
                  <a:gd name="connsiteY3" fmla="*/ 1302165 h 1484252"/>
                  <a:gd name="connsiteX4" fmla="*/ 2263932 w 4569758"/>
                  <a:gd name="connsiteY4" fmla="*/ 1449728 h 1484252"/>
                  <a:gd name="connsiteX5" fmla="*/ 0 w 4569758"/>
                  <a:gd name="connsiteY5" fmla="*/ 724864 h 1484252"/>
                  <a:gd name="connsiteX0" fmla="*/ 0 w 4564146"/>
                  <a:gd name="connsiteY0" fmla="*/ 724864 h 1499542"/>
                  <a:gd name="connsiteX1" fmla="*/ 2263932 w 4564146"/>
                  <a:gd name="connsiteY1" fmla="*/ 0 h 1499542"/>
                  <a:gd name="connsiteX2" fmla="*/ 4527864 w 4564146"/>
                  <a:gd name="connsiteY2" fmla="*/ 724864 h 1499542"/>
                  <a:gd name="connsiteX3" fmla="*/ 3625806 w 4564146"/>
                  <a:gd name="connsiteY3" fmla="*/ 1302165 h 1499542"/>
                  <a:gd name="connsiteX4" fmla="*/ 3173005 w 4564146"/>
                  <a:gd name="connsiteY4" fmla="*/ 1421349 h 1499542"/>
                  <a:gd name="connsiteX5" fmla="*/ 2263932 w 4564146"/>
                  <a:gd name="connsiteY5" fmla="*/ 1449728 h 1499542"/>
                  <a:gd name="connsiteX6" fmla="*/ 0 w 4564146"/>
                  <a:gd name="connsiteY6" fmla="*/ 724864 h 1499542"/>
                  <a:gd name="connsiteX0" fmla="*/ 0 w 4564146"/>
                  <a:gd name="connsiteY0" fmla="*/ 724864 h 1503969"/>
                  <a:gd name="connsiteX1" fmla="*/ 2263932 w 4564146"/>
                  <a:gd name="connsiteY1" fmla="*/ 0 h 1503969"/>
                  <a:gd name="connsiteX2" fmla="*/ 4527864 w 4564146"/>
                  <a:gd name="connsiteY2" fmla="*/ 724864 h 1503969"/>
                  <a:gd name="connsiteX3" fmla="*/ 3625806 w 4564146"/>
                  <a:gd name="connsiteY3" fmla="*/ 1302165 h 1503969"/>
                  <a:gd name="connsiteX4" fmla="*/ 3173005 w 4564146"/>
                  <a:gd name="connsiteY4" fmla="*/ 1421349 h 1503969"/>
                  <a:gd name="connsiteX5" fmla="*/ 2263932 w 4564146"/>
                  <a:gd name="connsiteY5" fmla="*/ 1449728 h 1503969"/>
                  <a:gd name="connsiteX6" fmla="*/ 0 w 4564146"/>
                  <a:gd name="connsiteY6" fmla="*/ 724864 h 1503969"/>
                  <a:gd name="connsiteX0" fmla="*/ 0 w 4564146"/>
                  <a:gd name="connsiteY0" fmla="*/ 724864 h 1487822"/>
                  <a:gd name="connsiteX1" fmla="*/ 2263932 w 4564146"/>
                  <a:gd name="connsiteY1" fmla="*/ 0 h 1487822"/>
                  <a:gd name="connsiteX2" fmla="*/ 4527864 w 4564146"/>
                  <a:gd name="connsiteY2" fmla="*/ 724864 h 1487822"/>
                  <a:gd name="connsiteX3" fmla="*/ 3625806 w 4564146"/>
                  <a:gd name="connsiteY3" fmla="*/ 1302165 h 1487822"/>
                  <a:gd name="connsiteX4" fmla="*/ 3173005 w 4564146"/>
                  <a:gd name="connsiteY4" fmla="*/ 1421349 h 1487822"/>
                  <a:gd name="connsiteX5" fmla="*/ 2263932 w 4564146"/>
                  <a:gd name="connsiteY5" fmla="*/ 1449728 h 1487822"/>
                  <a:gd name="connsiteX6" fmla="*/ 0 w 4564146"/>
                  <a:gd name="connsiteY6" fmla="*/ 724864 h 1487822"/>
                  <a:gd name="connsiteX0" fmla="*/ 0 w 4564146"/>
                  <a:gd name="connsiteY0" fmla="*/ 724864 h 1487822"/>
                  <a:gd name="connsiteX1" fmla="*/ 2263932 w 4564146"/>
                  <a:gd name="connsiteY1" fmla="*/ 0 h 1487822"/>
                  <a:gd name="connsiteX2" fmla="*/ 4527864 w 4564146"/>
                  <a:gd name="connsiteY2" fmla="*/ 724864 h 1487822"/>
                  <a:gd name="connsiteX3" fmla="*/ 3625806 w 4564146"/>
                  <a:gd name="connsiteY3" fmla="*/ 1302165 h 1487822"/>
                  <a:gd name="connsiteX4" fmla="*/ 3173005 w 4564146"/>
                  <a:gd name="connsiteY4" fmla="*/ 1421349 h 1487822"/>
                  <a:gd name="connsiteX5" fmla="*/ 2263932 w 4564146"/>
                  <a:gd name="connsiteY5" fmla="*/ 1449728 h 1487822"/>
                  <a:gd name="connsiteX6" fmla="*/ 0 w 4564146"/>
                  <a:gd name="connsiteY6" fmla="*/ 724864 h 1487822"/>
                  <a:gd name="connsiteX0" fmla="*/ 0 w 4564146"/>
                  <a:gd name="connsiteY0" fmla="*/ 724864 h 1518912"/>
                  <a:gd name="connsiteX1" fmla="*/ 2263932 w 4564146"/>
                  <a:gd name="connsiteY1" fmla="*/ 0 h 1518912"/>
                  <a:gd name="connsiteX2" fmla="*/ 4527864 w 4564146"/>
                  <a:gd name="connsiteY2" fmla="*/ 724864 h 1518912"/>
                  <a:gd name="connsiteX3" fmla="*/ 3625806 w 4564146"/>
                  <a:gd name="connsiteY3" fmla="*/ 1302165 h 1518912"/>
                  <a:gd name="connsiteX4" fmla="*/ 3173005 w 4564146"/>
                  <a:gd name="connsiteY4" fmla="*/ 1421349 h 1518912"/>
                  <a:gd name="connsiteX5" fmla="*/ 2263932 w 4564146"/>
                  <a:gd name="connsiteY5" fmla="*/ 1449728 h 1518912"/>
                  <a:gd name="connsiteX6" fmla="*/ 0 w 4564146"/>
                  <a:gd name="connsiteY6" fmla="*/ 724864 h 1518912"/>
                  <a:gd name="connsiteX0" fmla="*/ 0 w 4564146"/>
                  <a:gd name="connsiteY0" fmla="*/ 724864 h 1513714"/>
                  <a:gd name="connsiteX1" fmla="*/ 2263932 w 4564146"/>
                  <a:gd name="connsiteY1" fmla="*/ 0 h 1513714"/>
                  <a:gd name="connsiteX2" fmla="*/ 4527864 w 4564146"/>
                  <a:gd name="connsiteY2" fmla="*/ 724864 h 1513714"/>
                  <a:gd name="connsiteX3" fmla="*/ 3625806 w 4564146"/>
                  <a:gd name="connsiteY3" fmla="*/ 1302165 h 1513714"/>
                  <a:gd name="connsiteX4" fmla="*/ 2995494 w 4564146"/>
                  <a:gd name="connsiteY4" fmla="*/ 1409388 h 1513714"/>
                  <a:gd name="connsiteX5" fmla="*/ 2263932 w 4564146"/>
                  <a:gd name="connsiteY5" fmla="*/ 1449728 h 1513714"/>
                  <a:gd name="connsiteX6" fmla="*/ 0 w 4564146"/>
                  <a:gd name="connsiteY6" fmla="*/ 724864 h 1513714"/>
                  <a:gd name="connsiteX0" fmla="*/ 0 w 4569758"/>
                  <a:gd name="connsiteY0" fmla="*/ 724864 h 1484252"/>
                  <a:gd name="connsiteX1" fmla="*/ 2263932 w 4569758"/>
                  <a:gd name="connsiteY1" fmla="*/ 0 h 1484252"/>
                  <a:gd name="connsiteX2" fmla="*/ 4527864 w 4569758"/>
                  <a:gd name="connsiteY2" fmla="*/ 724864 h 1484252"/>
                  <a:gd name="connsiteX3" fmla="*/ 3625806 w 4569758"/>
                  <a:gd name="connsiteY3" fmla="*/ 1302165 h 1484252"/>
                  <a:gd name="connsiteX4" fmla="*/ 2263932 w 4569758"/>
                  <a:gd name="connsiteY4" fmla="*/ 1449728 h 1484252"/>
                  <a:gd name="connsiteX5" fmla="*/ 0 w 4569758"/>
                  <a:gd name="connsiteY5" fmla="*/ 724864 h 1484252"/>
                  <a:gd name="connsiteX0" fmla="*/ 2263932 w 4569948"/>
                  <a:gd name="connsiteY0" fmla="*/ 1449728 h 1449728"/>
                  <a:gd name="connsiteX1" fmla="*/ 0 w 4569948"/>
                  <a:gd name="connsiteY1" fmla="*/ 724864 h 1449728"/>
                  <a:gd name="connsiteX2" fmla="*/ 2263932 w 4569948"/>
                  <a:gd name="connsiteY2" fmla="*/ 0 h 1449728"/>
                  <a:gd name="connsiteX3" fmla="*/ 4527864 w 4569948"/>
                  <a:gd name="connsiteY3" fmla="*/ 724864 h 1449728"/>
                  <a:gd name="connsiteX4" fmla="*/ 3717246 w 4569948"/>
                  <a:gd name="connsiteY4" fmla="*/ 1393605 h 1449728"/>
                  <a:gd name="connsiteX0" fmla="*/ 2263932 w 4576665"/>
                  <a:gd name="connsiteY0" fmla="*/ 1449728 h 1449728"/>
                  <a:gd name="connsiteX1" fmla="*/ 0 w 4576665"/>
                  <a:gd name="connsiteY1" fmla="*/ 724864 h 1449728"/>
                  <a:gd name="connsiteX2" fmla="*/ 2263932 w 4576665"/>
                  <a:gd name="connsiteY2" fmla="*/ 0 h 1449728"/>
                  <a:gd name="connsiteX3" fmla="*/ 4527864 w 4576665"/>
                  <a:gd name="connsiteY3" fmla="*/ 724864 h 1449728"/>
                  <a:gd name="connsiteX4" fmla="*/ 3846396 w 4576665"/>
                  <a:gd name="connsiteY4" fmla="*/ 1317578 h 1449728"/>
                  <a:gd name="connsiteX0" fmla="*/ 2263932 w 4584474"/>
                  <a:gd name="connsiteY0" fmla="*/ 1449728 h 1449728"/>
                  <a:gd name="connsiteX1" fmla="*/ 0 w 4584474"/>
                  <a:gd name="connsiteY1" fmla="*/ 724864 h 1449728"/>
                  <a:gd name="connsiteX2" fmla="*/ 2263932 w 4584474"/>
                  <a:gd name="connsiteY2" fmla="*/ 0 h 1449728"/>
                  <a:gd name="connsiteX3" fmla="*/ 4527864 w 4584474"/>
                  <a:gd name="connsiteY3" fmla="*/ 724864 h 1449728"/>
                  <a:gd name="connsiteX4" fmla="*/ 3846396 w 4584474"/>
                  <a:gd name="connsiteY4" fmla="*/ 1317578 h 1449728"/>
                  <a:gd name="connsiteX0" fmla="*/ 2263932 w 4580387"/>
                  <a:gd name="connsiteY0" fmla="*/ 1449728 h 1449728"/>
                  <a:gd name="connsiteX1" fmla="*/ 0 w 4580387"/>
                  <a:gd name="connsiteY1" fmla="*/ 724864 h 1449728"/>
                  <a:gd name="connsiteX2" fmla="*/ 2263932 w 4580387"/>
                  <a:gd name="connsiteY2" fmla="*/ 0 h 1449728"/>
                  <a:gd name="connsiteX3" fmla="*/ 4527864 w 4580387"/>
                  <a:gd name="connsiteY3" fmla="*/ 724864 h 1449728"/>
                  <a:gd name="connsiteX4" fmla="*/ 3790854 w 4580387"/>
                  <a:gd name="connsiteY4" fmla="*/ 1299070 h 1449728"/>
                  <a:gd name="connsiteX0" fmla="*/ 2263932 w 4582359"/>
                  <a:gd name="connsiteY0" fmla="*/ 1449728 h 1449728"/>
                  <a:gd name="connsiteX1" fmla="*/ 0 w 4582359"/>
                  <a:gd name="connsiteY1" fmla="*/ 724864 h 1449728"/>
                  <a:gd name="connsiteX2" fmla="*/ 2263932 w 4582359"/>
                  <a:gd name="connsiteY2" fmla="*/ 0 h 1449728"/>
                  <a:gd name="connsiteX3" fmla="*/ 4527864 w 4582359"/>
                  <a:gd name="connsiteY3" fmla="*/ 724864 h 1449728"/>
                  <a:gd name="connsiteX4" fmla="*/ 3790854 w 4582359"/>
                  <a:gd name="connsiteY4" fmla="*/ 1299070 h 1449728"/>
                  <a:gd name="connsiteX0" fmla="*/ 2278343 w 4596770"/>
                  <a:gd name="connsiteY0" fmla="*/ 1449728 h 1449728"/>
                  <a:gd name="connsiteX1" fmla="*/ 1356113 w 4596770"/>
                  <a:gd name="connsiteY1" fmla="*/ 1289543 h 1449728"/>
                  <a:gd name="connsiteX2" fmla="*/ 14411 w 4596770"/>
                  <a:gd name="connsiteY2" fmla="*/ 724864 h 1449728"/>
                  <a:gd name="connsiteX3" fmla="*/ 2278343 w 4596770"/>
                  <a:gd name="connsiteY3" fmla="*/ 0 h 1449728"/>
                  <a:gd name="connsiteX4" fmla="*/ 4542275 w 4596770"/>
                  <a:gd name="connsiteY4" fmla="*/ 724864 h 1449728"/>
                  <a:gd name="connsiteX5" fmla="*/ 3805265 w 4596770"/>
                  <a:gd name="connsiteY5" fmla="*/ 1299070 h 1449728"/>
                  <a:gd name="connsiteX0" fmla="*/ 3306374 w 4596770"/>
                  <a:gd name="connsiteY0" fmla="*/ 1447446 h 1447446"/>
                  <a:gd name="connsiteX1" fmla="*/ 1356113 w 4596770"/>
                  <a:gd name="connsiteY1" fmla="*/ 1289543 h 1447446"/>
                  <a:gd name="connsiteX2" fmla="*/ 14411 w 4596770"/>
                  <a:gd name="connsiteY2" fmla="*/ 724864 h 1447446"/>
                  <a:gd name="connsiteX3" fmla="*/ 2278343 w 4596770"/>
                  <a:gd name="connsiteY3" fmla="*/ 0 h 1447446"/>
                  <a:gd name="connsiteX4" fmla="*/ 4542275 w 4596770"/>
                  <a:gd name="connsiteY4" fmla="*/ 724864 h 1447446"/>
                  <a:gd name="connsiteX5" fmla="*/ 3805265 w 4596770"/>
                  <a:gd name="connsiteY5" fmla="*/ 1299070 h 1447446"/>
                  <a:gd name="connsiteX0" fmla="*/ 3296429 w 4586825"/>
                  <a:gd name="connsiteY0" fmla="*/ 1447446 h 1511393"/>
                  <a:gd name="connsiteX1" fmla="*/ 1704472 w 4586825"/>
                  <a:gd name="connsiteY1" fmla="*/ 1467017 h 1511393"/>
                  <a:gd name="connsiteX2" fmla="*/ 4466 w 4586825"/>
                  <a:gd name="connsiteY2" fmla="*/ 724864 h 1511393"/>
                  <a:gd name="connsiteX3" fmla="*/ 2268398 w 4586825"/>
                  <a:gd name="connsiteY3" fmla="*/ 0 h 1511393"/>
                  <a:gd name="connsiteX4" fmla="*/ 4532330 w 4586825"/>
                  <a:gd name="connsiteY4" fmla="*/ 724864 h 1511393"/>
                  <a:gd name="connsiteX5" fmla="*/ 3795320 w 4586825"/>
                  <a:gd name="connsiteY5" fmla="*/ 1299070 h 1511393"/>
                  <a:gd name="connsiteX0" fmla="*/ 3296429 w 4586825"/>
                  <a:gd name="connsiteY0" fmla="*/ 1447446 h 1486930"/>
                  <a:gd name="connsiteX1" fmla="*/ 1704472 w 4586825"/>
                  <a:gd name="connsiteY1" fmla="*/ 1467017 h 1486930"/>
                  <a:gd name="connsiteX2" fmla="*/ 4466 w 4586825"/>
                  <a:gd name="connsiteY2" fmla="*/ 724864 h 1486930"/>
                  <a:gd name="connsiteX3" fmla="*/ 2268398 w 4586825"/>
                  <a:gd name="connsiteY3" fmla="*/ 0 h 1486930"/>
                  <a:gd name="connsiteX4" fmla="*/ 4532330 w 4586825"/>
                  <a:gd name="connsiteY4" fmla="*/ 724864 h 1486930"/>
                  <a:gd name="connsiteX5" fmla="*/ 3795320 w 4586825"/>
                  <a:gd name="connsiteY5" fmla="*/ 1299070 h 1486930"/>
                  <a:gd name="connsiteX0" fmla="*/ 3297653 w 4588049"/>
                  <a:gd name="connsiteY0" fmla="*/ 1447446 h 1486930"/>
                  <a:gd name="connsiteX1" fmla="*/ 1705696 w 4588049"/>
                  <a:gd name="connsiteY1" fmla="*/ 1467017 h 1486930"/>
                  <a:gd name="connsiteX2" fmla="*/ 5690 w 4588049"/>
                  <a:gd name="connsiteY2" fmla="*/ 724864 h 1486930"/>
                  <a:gd name="connsiteX3" fmla="*/ 2269622 w 4588049"/>
                  <a:gd name="connsiteY3" fmla="*/ 0 h 1486930"/>
                  <a:gd name="connsiteX4" fmla="*/ 4533554 w 4588049"/>
                  <a:gd name="connsiteY4" fmla="*/ 724864 h 1486930"/>
                  <a:gd name="connsiteX5" fmla="*/ 3796544 w 4588049"/>
                  <a:gd name="connsiteY5" fmla="*/ 1299070 h 1486930"/>
                  <a:gd name="connsiteX0" fmla="*/ 3297653 w 4588049"/>
                  <a:gd name="connsiteY0" fmla="*/ 1447446 h 1520404"/>
                  <a:gd name="connsiteX1" fmla="*/ 1705696 w 4588049"/>
                  <a:gd name="connsiteY1" fmla="*/ 1467017 h 1520404"/>
                  <a:gd name="connsiteX2" fmla="*/ 5690 w 4588049"/>
                  <a:gd name="connsiteY2" fmla="*/ 724864 h 1520404"/>
                  <a:gd name="connsiteX3" fmla="*/ 2269622 w 4588049"/>
                  <a:gd name="connsiteY3" fmla="*/ 0 h 1520404"/>
                  <a:gd name="connsiteX4" fmla="*/ 4533554 w 4588049"/>
                  <a:gd name="connsiteY4" fmla="*/ 724864 h 1520404"/>
                  <a:gd name="connsiteX5" fmla="*/ 3796544 w 4588049"/>
                  <a:gd name="connsiteY5" fmla="*/ 1299070 h 1520404"/>
                  <a:gd name="connsiteX0" fmla="*/ 3296206 w 4586602"/>
                  <a:gd name="connsiteY0" fmla="*/ 1447446 h 1520404"/>
                  <a:gd name="connsiteX1" fmla="*/ 1704249 w 4586602"/>
                  <a:gd name="connsiteY1" fmla="*/ 1467017 h 1520404"/>
                  <a:gd name="connsiteX2" fmla="*/ 4243 w 4586602"/>
                  <a:gd name="connsiteY2" fmla="*/ 724864 h 1520404"/>
                  <a:gd name="connsiteX3" fmla="*/ 2268175 w 4586602"/>
                  <a:gd name="connsiteY3" fmla="*/ 0 h 1520404"/>
                  <a:gd name="connsiteX4" fmla="*/ 4532107 w 4586602"/>
                  <a:gd name="connsiteY4" fmla="*/ 724864 h 1520404"/>
                  <a:gd name="connsiteX5" fmla="*/ 3795097 w 4586602"/>
                  <a:gd name="connsiteY5" fmla="*/ 1299070 h 1520404"/>
                  <a:gd name="connsiteX0" fmla="*/ 3296206 w 4586602"/>
                  <a:gd name="connsiteY0" fmla="*/ 1447446 h 1520148"/>
                  <a:gd name="connsiteX1" fmla="*/ 1704249 w 4586602"/>
                  <a:gd name="connsiteY1" fmla="*/ 1467017 h 1520148"/>
                  <a:gd name="connsiteX2" fmla="*/ 4243 w 4586602"/>
                  <a:gd name="connsiteY2" fmla="*/ 724864 h 1520148"/>
                  <a:gd name="connsiteX3" fmla="*/ 2268175 w 4586602"/>
                  <a:gd name="connsiteY3" fmla="*/ 0 h 1520148"/>
                  <a:gd name="connsiteX4" fmla="*/ 4532107 w 4586602"/>
                  <a:gd name="connsiteY4" fmla="*/ 724864 h 1520148"/>
                  <a:gd name="connsiteX5" fmla="*/ 3795097 w 4586602"/>
                  <a:gd name="connsiteY5" fmla="*/ 1299070 h 1520148"/>
                  <a:gd name="connsiteX0" fmla="*/ 3296206 w 4586602"/>
                  <a:gd name="connsiteY0" fmla="*/ 1447446 h 1530620"/>
                  <a:gd name="connsiteX1" fmla="*/ 1704249 w 4586602"/>
                  <a:gd name="connsiteY1" fmla="*/ 1467017 h 1530620"/>
                  <a:gd name="connsiteX2" fmla="*/ 4243 w 4586602"/>
                  <a:gd name="connsiteY2" fmla="*/ 724864 h 1530620"/>
                  <a:gd name="connsiteX3" fmla="*/ 2268175 w 4586602"/>
                  <a:gd name="connsiteY3" fmla="*/ 0 h 1530620"/>
                  <a:gd name="connsiteX4" fmla="*/ 4532107 w 4586602"/>
                  <a:gd name="connsiteY4" fmla="*/ 724864 h 1530620"/>
                  <a:gd name="connsiteX5" fmla="*/ 3795097 w 4586602"/>
                  <a:gd name="connsiteY5" fmla="*/ 1299070 h 1530620"/>
                  <a:gd name="connsiteX0" fmla="*/ 3296206 w 4586602"/>
                  <a:gd name="connsiteY0" fmla="*/ 1447446 h 1530620"/>
                  <a:gd name="connsiteX1" fmla="*/ 1704249 w 4586602"/>
                  <a:gd name="connsiteY1" fmla="*/ 1467017 h 1530620"/>
                  <a:gd name="connsiteX2" fmla="*/ 4243 w 4586602"/>
                  <a:gd name="connsiteY2" fmla="*/ 724864 h 1530620"/>
                  <a:gd name="connsiteX3" fmla="*/ 2268175 w 4586602"/>
                  <a:gd name="connsiteY3" fmla="*/ 0 h 1530620"/>
                  <a:gd name="connsiteX4" fmla="*/ 4532107 w 4586602"/>
                  <a:gd name="connsiteY4" fmla="*/ 724864 h 1530620"/>
                  <a:gd name="connsiteX5" fmla="*/ 3795097 w 4586602"/>
                  <a:gd name="connsiteY5" fmla="*/ 1299070 h 1530620"/>
                  <a:gd name="connsiteX0" fmla="*/ 3296206 w 4570163"/>
                  <a:gd name="connsiteY0" fmla="*/ 1447446 h 1530620"/>
                  <a:gd name="connsiteX1" fmla="*/ 1704249 w 4570163"/>
                  <a:gd name="connsiteY1" fmla="*/ 1467017 h 1530620"/>
                  <a:gd name="connsiteX2" fmla="*/ 4243 w 4570163"/>
                  <a:gd name="connsiteY2" fmla="*/ 724864 h 1530620"/>
                  <a:gd name="connsiteX3" fmla="*/ 2268175 w 4570163"/>
                  <a:gd name="connsiteY3" fmla="*/ 0 h 1530620"/>
                  <a:gd name="connsiteX4" fmla="*/ 4532107 w 4570163"/>
                  <a:gd name="connsiteY4" fmla="*/ 724864 h 1530620"/>
                  <a:gd name="connsiteX5" fmla="*/ 3478857 w 4570163"/>
                  <a:gd name="connsiteY5" fmla="*/ 1394064 h 1530620"/>
                  <a:gd name="connsiteX0" fmla="*/ 3296206 w 4579154"/>
                  <a:gd name="connsiteY0" fmla="*/ 1447446 h 1530620"/>
                  <a:gd name="connsiteX1" fmla="*/ 1704249 w 4579154"/>
                  <a:gd name="connsiteY1" fmla="*/ 1467017 h 1530620"/>
                  <a:gd name="connsiteX2" fmla="*/ 4243 w 4579154"/>
                  <a:gd name="connsiteY2" fmla="*/ 724864 h 1530620"/>
                  <a:gd name="connsiteX3" fmla="*/ 2268175 w 4579154"/>
                  <a:gd name="connsiteY3" fmla="*/ 0 h 1530620"/>
                  <a:gd name="connsiteX4" fmla="*/ 4532107 w 4579154"/>
                  <a:gd name="connsiteY4" fmla="*/ 724864 h 1530620"/>
                  <a:gd name="connsiteX5" fmla="*/ 3478857 w 4579154"/>
                  <a:gd name="connsiteY5" fmla="*/ 1394064 h 153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9154" h="1530620">
                    <a:moveTo>
                      <a:pt x="3296206" y="1447446"/>
                    </a:moveTo>
                    <a:cubicBezTo>
                      <a:pt x="2381946" y="1552814"/>
                      <a:pt x="2397600" y="1556649"/>
                      <a:pt x="1704249" y="1467017"/>
                    </a:cubicBezTo>
                    <a:cubicBezTo>
                      <a:pt x="880424" y="1280910"/>
                      <a:pt x="85385" y="1127910"/>
                      <a:pt x="4243" y="724864"/>
                    </a:cubicBezTo>
                    <a:cubicBezTo>
                      <a:pt x="-76899" y="321818"/>
                      <a:pt x="1017840" y="0"/>
                      <a:pt x="2268175" y="0"/>
                    </a:cubicBezTo>
                    <a:cubicBezTo>
                      <a:pt x="3518510" y="0"/>
                      <a:pt x="4305128" y="507837"/>
                      <a:pt x="4532107" y="724864"/>
                    </a:cubicBezTo>
                    <a:cubicBezTo>
                      <a:pt x="4759086" y="941891"/>
                      <a:pt x="4125213" y="1276520"/>
                      <a:pt x="3478857" y="1394064"/>
                    </a:cubicBezTo>
                  </a:path>
                </a:pathLst>
              </a:cu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5" name="Notched Right Arrow 284">
                <a:extLst>
                  <a:ext uri="{FF2B5EF4-FFF2-40B4-BE49-F238E27FC236}">
                    <a16:creationId xmlns:a16="http://schemas.microsoft.com/office/drawing/2014/main" id="{5EB48F34-C8DA-2647-BD8B-9590C4AAF530}"/>
                  </a:ext>
                </a:extLst>
              </p:cNvPr>
              <p:cNvSpPr/>
              <p:nvPr/>
            </p:nvSpPr>
            <p:spPr>
              <a:xfrm>
                <a:off x="4015745" y="1068461"/>
                <a:ext cx="381000" cy="298451"/>
              </a:xfrm>
              <a:prstGeom prst="notchedRightArrow">
                <a:avLst/>
              </a:prstGeom>
              <a:solidFill>
                <a:srgbClr val="FF0000"/>
              </a:solidFill>
              <a:ln>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6" name="Notched Right Arrow 285">
                <a:extLst>
                  <a:ext uri="{FF2B5EF4-FFF2-40B4-BE49-F238E27FC236}">
                    <a16:creationId xmlns:a16="http://schemas.microsoft.com/office/drawing/2014/main" id="{11C03AA1-E04F-CE45-A77F-15CCAB4D7D4E}"/>
                  </a:ext>
                </a:extLst>
              </p:cNvPr>
              <p:cNvSpPr/>
              <p:nvPr/>
            </p:nvSpPr>
            <p:spPr>
              <a:xfrm rot="10310919">
                <a:off x="5784565" y="2284553"/>
                <a:ext cx="381000" cy="298451"/>
              </a:xfrm>
              <a:prstGeom prst="notchedRightArrow">
                <a:avLst/>
              </a:prstGeom>
              <a:solidFill>
                <a:srgbClr val="FF0000"/>
              </a:solidFill>
              <a:ln>
                <a:solidFill>
                  <a:schemeClr val="tx1"/>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0" name="Group 279">
              <a:extLst>
                <a:ext uri="{FF2B5EF4-FFF2-40B4-BE49-F238E27FC236}">
                  <a16:creationId xmlns:a16="http://schemas.microsoft.com/office/drawing/2014/main" id="{87927D64-F340-4644-86B9-07E607DA05BE}"/>
                </a:ext>
              </a:extLst>
            </p:cNvPr>
            <p:cNvGrpSpPr/>
            <p:nvPr/>
          </p:nvGrpSpPr>
          <p:grpSpPr>
            <a:xfrm>
              <a:off x="1400605" y="4301738"/>
              <a:ext cx="3633467" cy="1279453"/>
              <a:chOff x="2525818" y="1059743"/>
              <a:chExt cx="4579154" cy="1608058"/>
            </a:xfrm>
          </p:grpSpPr>
          <p:sp>
            <p:nvSpPr>
              <p:cNvPr id="281" name="Oval 73">
                <a:extLst>
                  <a:ext uri="{FF2B5EF4-FFF2-40B4-BE49-F238E27FC236}">
                    <a16:creationId xmlns:a16="http://schemas.microsoft.com/office/drawing/2014/main" id="{504A3646-66E0-C04A-A8B8-B319C7A97710}"/>
                  </a:ext>
                </a:extLst>
              </p:cNvPr>
              <p:cNvSpPr/>
              <p:nvPr/>
            </p:nvSpPr>
            <p:spPr>
              <a:xfrm rot="21245979">
                <a:off x="2525818" y="1137181"/>
                <a:ext cx="4579154" cy="1530620"/>
              </a:xfrm>
              <a:custGeom>
                <a:avLst/>
                <a:gdLst>
                  <a:gd name="connsiteX0" fmla="*/ 0 w 4527864"/>
                  <a:gd name="connsiteY0" fmla="*/ 724864 h 1449727"/>
                  <a:gd name="connsiteX1" fmla="*/ 2263932 w 4527864"/>
                  <a:gd name="connsiteY1" fmla="*/ 0 h 1449727"/>
                  <a:gd name="connsiteX2" fmla="*/ 4527864 w 4527864"/>
                  <a:gd name="connsiteY2" fmla="*/ 724864 h 1449727"/>
                  <a:gd name="connsiteX3" fmla="*/ 2263932 w 4527864"/>
                  <a:gd name="connsiteY3" fmla="*/ 1449728 h 1449727"/>
                  <a:gd name="connsiteX4" fmla="*/ 0 w 4527864"/>
                  <a:gd name="connsiteY4" fmla="*/ 724864 h 1449727"/>
                  <a:gd name="connsiteX0" fmla="*/ 0 w 4569758"/>
                  <a:gd name="connsiteY0" fmla="*/ 724864 h 1484252"/>
                  <a:gd name="connsiteX1" fmla="*/ 2263932 w 4569758"/>
                  <a:gd name="connsiteY1" fmla="*/ 0 h 1484252"/>
                  <a:gd name="connsiteX2" fmla="*/ 4527864 w 4569758"/>
                  <a:gd name="connsiteY2" fmla="*/ 724864 h 1484252"/>
                  <a:gd name="connsiteX3" fmla="*/ 3625806 w 4569758"/>
                  <a:gd name="connsiteY3" fmla="*/ 1302165 h 1484252"/>
                  <a:gd name="connsiteX4" fmla="*/ 2263932 w 4569758"/>
                  <a:gd name="connsiteY4" fmla="*/ 1449728 h 1484252"/>
                  <a:gd name="connsiteX5" fmla="*/ 0 w 4569758"/>
                  <a:gd name="connsiteY5" fmla="*/ 724864 h 1484252"/>
                  <a:gd name="connsiteX0" fmla="*/ 0 w 4564146"/>
                  <a:gd name="connsiteY0" fmla="*/ 724864 h 1499542"/>
                  <a:gd name="connsiteX1" fmla="*/ 2263932 w 4564146"/>
                  <a:gd name="connsiteY1" fmla="*/ 0 h 1499542"/>
                  <a:gd name="connsiteX2" fmla="*/ 4527864 w 4564146"/>
                  <a:gd name="connsiteY2" fmla="*/ 724864 h 1499542"/>
                  <a:gd name="connsiteX3" fmla="*/ 3625806 w 4564146"/>
                  <a:gd name="connsiteY3" fmla="*/ 1302165 h 1499542"/>
                  <a:gd name="connsiteX4" fmla="*/ 3173005 w 4564146"/>
                  <a:gd name="connsiteY4" fmla="*/ 1421349 h 1499542"/>
                  <a:gd name="connsiteX5" fmla="*/ 2263932 w 4564146"/>
                  <a:gd name="connsiteY5" fmla="*/ 1449728 h 1499542"/>
                  <a:gd name="connsiteX6" fmla="*/ 0 w 4564146"/>
                  <a:gd name="connsiteY6" fmla="*/ 724864 h 1499542"/>
                  <a:gd name="connsiteX0" fmla="*/ 0 w 4564146"/>
                  <a:gd name="connsiteY0" fmla="*/ 724864 h 1503969"/>
                  <a:gd name="connsiteX1" fmla="*/ 2263932 w 4564146"/>
                  <a:gd name="connsiteY1" fmla="*/ 0 h 1503969"/>
                  <a:gd name="connsiteX2" fmla="*/ 4527864 w 4564146"/>
                  <a:gd name="connsiteY2" fmla="*/ 724864 h 1503969"/>
                  <a:gd name="connsiteX3" fmla="*/ 3625806 w 4564146"/>
                  <a:gd name="connsiteY3" fmla="*/ 1302165 h 1503969"/>
                  <a:gd name="connsiteX4" fmla="*/ 3173005 w 4564146"/>
                  <a:gd name="connsiteY4" fmla="*/ 1421349 h 1503969"/>
                  <a:gd name="connsiteX5" fmla="*/ 2263932 w 4564146"/>
                  <a:gd name="connsiteY5" fmla="*/ 1449728 h 1503969"/>
                  <a:gd name="connsiteX6" fmla="*/ 0 w 4564146"/>
                  <a:gd name="connsiteY6" fmla="*/ 724864 h 1503969"/>
                  <a:gd name="connsiteX0" fmla="*/ 0 w 4564146"/>
                  <a:gd name="connsiteY0" fmla="*/ 724864 h 1487822"/>
                  <a:gd name="connsiteX1" fmla="*/ 2263932 w 4564146"/>
                  <a:gd name="connsiteY1" fmla="*/ 0 h 1487822"/>
                  <a:gd name="connsiteX2" fmla="*/ 4527864 w 4564146"/>
                  <a:gd name="connsiteY2" fmla="*/ 724864 h 1487822"/>
                  <a:gd name="connsiteX3" fmla="*/ 3625806 w 4564146"/>
                  <a:gd name="connsiteY3" fmla="*/ 1302165 h 1487822"/>
                  <a:gd name="connsiteX4" fmla="*/ 3173005 w 4564146"/>
                  <a:gd name="connsiteY4" fmla="*/ 1421349 h 1487822"/>
                  <a:gd name="connsiteX5" fmla="*/ 2263932 w 4564146"/>
                  <a:gd name="connsiteY5" fmla="*/ 1449728 h 1487822"/>
                  <a:gd name="connsiteX6" fmla="*/ 0 w 4564146"/>
                  <a:gd name="connsiteY6" fmla="*/ 724864 h 1487822"/>
                  <a:gd name="connsiteX0" fmla="*/ 0 w 4564146"/>
                  <a:gd name="connsiteY0" fmla="*/ 724864 h 1487822"/>
                  <a:gd name="connsiteX1" fmla="*/ 2263932 w 4564146"/>
                  <a:gd name="connsiteY1" fmla="*/ 0 h 1487822"/>
                  <a:gd name="connsiteX2" fmla="*/ 4527864 w 4564146"/>
                  <a:gd name="connsiteY2" fmla="*/ 724864 h 1487822"/>
                  <a:gd name="connsiteX3" fmla="*/ 3625806 w 4564146"/>
                  <a:gd name="connsiteY3" fmla="*/ 1302165 h 1487822"/>
                  <a:gd name="connsiteX4" fmla="*/ 3173005 w 4564146"/>
                  <a:gd name="connsiteY4" fmla="*/ 1421349 h 1487822"/>
                  <a:gd name="connsiteX5" fmla="*/ 2263932 w 4564146"/>
                  <a:gd name="connsiteY5" fmla="*/ 1449728 h 1487822"/>
                  <a:gd name="connsiteX6" fmla="*/ 0 w 4564146"/>
                  <a:gd name="connsiteY6" fmla="*/ 724864 h 1487822"/>
                  <a:gd name="connsiteX0" fmla="*/ 0 w 4564146"/>
                  <a:gd name="connsiteY0" fmla="*/ 724864 h 1518912"/>
                  <a:gd name="connsiteX1" fmla="*/ 2263932 w 4564146"/>
                  <a:gd name="connsiteY1" fmla="*/ 0 h 1518912"/>
                  <a:gd name="connsiteX2" fmla="*/ 4527864 w 4564146"/>
                  <a:gd name="connsiteY2" fmla="*/ 724864 h 1518912"/>
                  <a:gd name="connsiteX3" fmla="*/ 3625806 w 4564146"/>
                  <a:gd name="connsiteY3" fmla="*/ 1302165 h 1518912"/>
                  <a:gd name="connsiteX4" fmla="*/ 3173005 w 4564146"/>
                  <a:gd name="connsiteY4" fmla="*/ 1421349 h 1518912"/>
                  <a:gd name="connsiteX5" fmla="*/ 2263932 w 4564146"/>
                  <a:gd name="connsiteY5" fmla="*/ 1449728 h 1518912"/>
                  <a:gd name="connsiteX6" fmla="*/ 0 w 4564146"/>
                  <a:gd name="connsiteY6" fmla="*/ 724864 h 1518912"/>
                  <a:gd name="connsiteX0" fmla="*/ 0 w 4564146"/>
                  <a:gd name="connsiteY0" fmla="*/ 724864 h 1513714"/>
                  <a:gd name="connsiteX1" fmla="*/ 2263932 w 4564146"/>
                  <a:gd name="connsiteY1" fmla="*/ 0 h 1513714"/>
                  <a:gd name="connsiteX2" fmla="*/ 4527864 w 4564146"/>
                  <a:gd name="connsiteY2" fmla="*/ 724864 h 1513714"/>
                  <a:gd name="connsiteX3" fmla="*/ 3625806 w 4564146"/>
                  <a:gd name="connsiteY3" fmla="*/ 1302165 h 1513714"/>
                  <a:gd name="connsiteX4" fmla="*/ 2995494 w 4564146"/>
                  <a:gd name="connsiteY4" fmla="*/ 1409388 h 1513714"/>
                  <a:gd name="connsiteX5" fmla="*/ 2263932 w 4564146"/>
                  <a:gd name="connsiteY5" fmla="*/ 1449728 h 1513714"/>
                  <a:gd name="connsiteX6" fmla="*/ 0 w 4564146"/>
                  <a:gd name="connsiteY6" fmla="*/ 724864 h 1513714"/>
                  <a:gd name="connsiteX0" fmla="*/ 0 w 4569758"/>
                  <a:gd name="connsiteY0" fmla="*/ 724864 h 1484252"/>
                  <a:gd name="connsiteX1" fmla="*/ 2263932 w 4569758"/>
                  <a:gd name="connsiteY1" fmla="*/ 0 h 1484252"/>
                  <a:gd name="connsiteX2" fmla="*/ 4527864 w 4569758"/>
                  <a:gd name="connsiteY2" fmla="*/ 724864 h 1484252"/>
                  <a:gd name="connsiteX3" fmla="*/ 3625806 w 4569758"/>
                  <a:gd name="connsiteY3" fmla="*/ 1302165 h 1484252"/>
                  <a:gd name="connsiteX4" fmla="*/ 2263932 w 4569758"/>
                  <a:gd name="connsiteY4" fmla="*/ 1449728 h 1484252"/>
                  <a:gd name="connsiteX5" fmla="*/ 0 w 4569758"/>
                  <a:gd name="connsiteY5" fmla="*/ 724864 h 1484252"/>
                  <a:gd name="connsiteX0" fmla="*/ 2263932 w 4569948"/>
                  <a:gd name="connsiteY0" fmla="*/ 1449728 h 1449728"/>
                  <a:gd name="connsiteX1" fmla="*/ 0 w 4569948"/>
                  <a:gd name="connsiteY1" fmla="*/ 724864 h 1449728"/>
                  <a:gd name="connsiteX2" fmla="*/ 2263932 w 4569948"/>
                  <a:gd name="connsiteY2" fmla="*/ 0 h 1449728"/>
                  <a:gd name="connsiteX3" fmla="*/ 4527864 w 4569948"/>
                  <a:gd name="connsiteY3" fmla="*/ 724864 h 1449728"/>
                  <a:gd name="connsiteX4" fmla="*/ 3717246 w 4569948"/>
                  <a:gd name="connsiteY4" fmla="*/ 1393605 h 1449728"/>
                  <a:gd name="connsiteX0" fmla="*/ 2263932 w 4576665"/>
                  <a:gd name="connsiteY0" fmla="*/ 1449728 h 1449728"/>
                  <a:gd name="connsiteX1" fmla="*/ 0 w 4576665"/>
                  <a:gd name="connsiteY1" fmla="*/ 724864 h 1449728"/>
                  <a:gd name="connsiteX2" fmla="*/ 2263932 w 4576665"/>
                  <a:gd name="connsiteY2" fmla="*/ 0 h 1449728"/>
                  <a:gd name="connsiteX3" fmla="*/ 4527864 w 4576665"/>
                  <a:gd name="connsiteY3" fmla="*/ 724864 h 1449728"/>
                  <a:gd name="connsiteX4" fmla="*/ 3846396 w 4576665"/>
                  <a:gd name="connsiteY4" fmla="*/ 1317578 h 1449728"/>
                  <a:gd name="connsiteX0" fmla="*/ 2263932 w 4584474"/>
                  <a:gd name="connsiteY0" fmla="*/ 1449728 h 1449728"/>
                  <a:gd name="connsiteX1" fmla="*/ 0 w 4584474"/>
                  <a:gd name="connsiteY1" fmla="*/ 724864 h 1449728"/>
                  <a:gd name="connsiteX2" fmla="*/ 2263932 w 4584474"/>
                  <a:gd name="connsiteY2" fmla="*/ 0 h 1449728"/>
                  <a:gd name="connsiteX3" fmla="*/ 4527864 w 4584474"/>
                  <a:gd name="connsiteY3" fmla="*/ 724864 h 1449728"/>
                  <a:gd name="connsiteX4" fmla="*/ 3846396 w 4584474"/>
                  <a:gd name="connsiteY4" fmla="*/ 1317578 h 1449728"/>
                  <a:gd name="connsiteX0" fmla="*/ 2263932 w 4580387"/>
                  <a:gd name="connsiteY0" fmla="*/ 1449728 h 1449728"/>
                  <a:gd name="connsiteX1" fmla="*/ 0 w 4580387"/>
                  <a:gd name="connsiteY1" fmla="*/ 724864 h 1449728"/>
                  <a:gd name="connsiteX2" fmla="*/ 2263932 w 4580387"/>
                  <a:gd name="connsiteY2" fmla="*/ 0 h 1449728"/>
                  <a:gd name="connsiteX3" fmla="*/ 4527864 w 4580387"/>
                  <a:gd name="connsiteY3" fmla="*/ 724864 h 1449728"/>
                  <a:gd name="connsiteX4" fmla="*/ 3790854 w 4580387"/>
                  <a:gd name="connsiteY4" fmla="*/ 1299070 h 1449728"/>
                  <a:gd name="connsiteX0" fmla="*/ 2263932 w 4582359"/>
                  <a:gd name="connsiteY0" fmla="*/ 1449728 h 1449728"/>
                  <a:gd name="connsiteX1" fmla="*/ 0 w 4582359"/>
                  <a:gd name="connsiteY1" fmla="*/ 724864 h 1449728"/>
                  <a:gd name="connsiteX2" fmla="*/ 2263932 w 4582359"/>
                  <a:gd name="connsiteY2" fmla="*/ 0 h 1449728"/>
                  <a:gd name="connsiteX3" fmla="*/ 4527864 w 4582359"/>
                  <a:gd name="connsiteY3" fmla="*/ 724864 h 1449728"/>
                  <a:gd name="connsiteX4" fmla="*/ 3790854 w 4582359"/>
                  <a:gd name="connsiteY4" fmla="*/ 1299070 h 1449728"/>
                  <a:gd name="connsiteX0" fmla="*/ 2278343 w 4596770"/>
                  <a:gd name="connsiteY0" fmla="*/ 1449728 h 1449728"/>
                  <a:gd name="connsiteX1" fmla="*/ 1356113 w 4596770"/>
                  <a:gd name="connsiteY1" fmla="*/ 1289543 h 1449728"/>
                  <a:gd name="connsiteX2" fmla="*/ 14411 w 4596770"/>
                  <a:gd name="connsiteY2" fmla="*/ 724864 h 1449728"/>
                  <a:gd name="connsiteX3" fmla="*/ 2278343 w 4596770"/>
                  <a:gd name="connsiteY3" fmla="*/ 0 h 1449728"/>
                  <a:gd name="connsiteX4" fmla="*/ 4542275 w 4596770"/>
                  <a:gd name="connsiteY4" fmla="*/ 724864 h 1449728"/>
                  <a:gd name="connsiteX5" fmla="*/ 3805265 w 4596770"/>
                  <a:gd name="connsiteY5" fmla="*/ 1299070 h 1449728"/>
                  <a:gd name="connsiteX0" fmla="*/ 3306374 w 4596770"/>
                  <a:gd name="connsiteY0" fmla="*/ 1447446 h 1447446"/>
                  <a:gd name="connsiteX1" fmla="*/ 1356113 w 4596770"/>
                  <a:gd name="connsiteY1" fmla="*/ 1289543 h 1447446"/>
                  <a:gd name="connsiteX2" fmla="*/ 14411 w 4596770"/>
                  <a:gd name="connsiteY2" fmla="*/ 724864 h 1447446"/>
                  <a:gd name="connsiteX3" fmla="*/ 2278343 w 4596770"/>
                  <a:gd name="connsiteY3" fmla="*/ 0 h 1447446"/>
                  <a:gd name="connsiteX4" fmla="*/ 4542275 w 4596770"/>
                  <a:gd name="connsiteY4" fmla="*/ 724864 h 1447446"/>
                  <a:gd name="connsiteX5" fmla="*/ 3805265 w 4596770"/>
                  <a:gd name="connsiteY5" fmla="*/ 1299070 h 1447446"/>
                  <a:gd name="connsiteX0" fmla="*/ 3296429 w 4586825"/>
                  <a:gd name="connsiteY0" fmla="*/ 1447446 h 1511393"/>
                  <a:gd name="connsiteX1" fmla="*/ 1704472 w 4586825"/>
                  <a:gd name="connsiteY1" fmla="*/ 1467017 h 1511393"/>
                  <a:gd name="connsiteX2" fmla="*/ 4466 w 4586825"/>
                  <a:gd name="connsiteY2" fmla="*/ 724864 h 1511393"/>
                  <a:gd name="connsiteX3" fmla="*/ 2268398 w 4586825"/>
                  <a:gd name="connsiteY3" fmla="*/ 0 h 1511393"/>
                  <a:gd name="connsiteX4" fmla="*/ 4532330 w 4586825"/>
                  <a:gd name="connsiteY4" fmla="*/ 724864 h 1511393"/>
                  <a:gd name="connsiteX5" fmla="*/ 3795320 w 4586825"/>
                  <a:gd name="connsiteY5" fmla="*/ 1299070 h 1511393"/>
                  <a:gd name="connsiteX0" fmla="*/ 3296429 w 4586825"/>
                  <a:gd name="connsiteY0" fmla="*/ 1447446 h 1486930"/>
                  <a:gd name="connsiteX1" fmla="*/ 1704472 w 4586825"/>
                  <a:gd name="connsiteY1" fmla="*/ 1467017 h 1486930"/>
                  <a:gd name="connsiteX2" fmla="*/ 4466 w 4586825"/>
                  <a:gd name="connsiteY2" fmla="*/ 724864 h 1486930"/>
                  <a:gd name="connsiteX3" fmla="*/ 2268398 w 4586825"/>
                  <a:gd name="connsiteY3" fmla="*/ 0 h 1486930"/>
                  <a:gd name="connsiteX4" fmla="*/ 4532330 w 4586825"/>
                  <a:gd name="connsiteY4" fmla="*/ 724864 h 1486930"/>
                  <a:gd name="connsiteX5" fmla="*/ 3795320 w 4586825"/>
                  <a:gd name="connsiteY5" fmla="*/ 1299070 h 1486930"/>
                  <a:gd name="connsiteX0" fmla="*/ 3297653 w 4588049"/>
                  <a:gd name="connsiteY0" fmla="*/ 1447446 h 1486930"/>
                  <a:gd name="connsiteX1" fmla="*/ 1705696 w 4588049"/>
                  <a:gd name="connsiteY1" fmla="*/ 1467017 h 1486930"/>
                  <a:gd name="connsiteX2" fmla="*/ 5690 w 4588049"/>
                  <a:gd name="connsiteY2" fmla="*/ 724864 h 1486930"/>
                  <a:gd name="connsiteX3" fmla="*/ 2269622 w 4588049"/>
                  <a:gd name="connsiteY3" fmla="*/ 0 h 1486930"/>
                  <a:gd name="connsiteX4" fmla="*/ 4533554 w 4588049"/>
                  <a:gd name="connsiteY4" fmla="*/ 724864 h 1486930"/>
                  <a:gd name="connsiteX5" fmla="*/ 3796544 w 4588049"/>
                  <a:gd name="connsiteY5" fmla="*/ 1299070 h 1486930"/>
                  <a:gd name="connsiteX0" fmla="*/ 3297653 w 4588049"/>
                  <a:gd name="connsiteY0" fmla="*/ 1447446 h 1520404"/>
                  <a:gd name="connsiteX1" fmla="*/ 1705696 w 4588049"/>
                  <a:gd name="connsiteY1" fmla="*/ 1467017 h 1520404"/>
                  <a:gd name="connsiteX2" fmla="*/ 5690 w 4588049"/>
                  <a:gd name="connsiteY2" fmla="*/ 724864 h 1520404"/>
                  <a:gd name="connsiteX3" fmla="*/ 2269622 w 4588049"/>
                  <a:gd name="connsiteY3" fmla="*/ 0 h 1520404"/>
                  <a:gd name="connsiteX4" fmla="*/ 4533554 w 4588049"/>
                  <a:gd name="connsiteY4" fmla="*/ 724864 h 1520404"/>
                  <a:gd name="connsiteX5" fmla="*/ 3796544 w 4588049"/>
                  <a:gd name="connsiteY5" fmla="*/ 1299070 h 1520404"/>
                  <a:gd name="connsiteX0" fmla="*/ 3296206 w 4586602"/>
                  <a:gd name="connsiteY0" fmla="*/ 1447446 h 1520404"/>
                  <a:gd name="connsiteX1" fmla="*/ 1704249 w 4586602"/>
                  <a:gd name="connsiteY1" fmla="*/ 1467017 h 1520404"/>
                  <a:gd name="connsiteX2" fmla="*/ 4243 w 4586602"/>
                  <a:gd name="connsiteY2" fmla="*/ 724864 h 1520404"/>
                  <a:gd name="connsiteX3" fmla="*/ 2268175 w 4586602"/>
                  <a:gd name="connsiteY3" fmla="*/ 0 h 1520404"/>
                  <a:gd name="connsiteX4" fmla="*/ 4532107 w 4586602"/>
                  <a:gd name="connsiteY4" fmla="*/ 724864 h 1520404"/>
                  <a:gd name="connsiteX5" fmla="*/ 3795097 w 4586602"/>
                  <a:gd name="connsiteY5" fmla="*/ 1299070 h 1520404"/>
                  <a:gd name="connsiteX0" fmla="*/ 3296206 w 4586602"/>
                  <a:gd name="connsiteY0" fmla="*/ 1447446 h 1520148"/>
                  <a:gd name="connsiteX1" fmla="*/ 1704249 w 4586602"/>
                  <a:gd name="connsiteY1" fmla="*/ 1467017 h 1520148"/>
                  <a:gd name="connsiteX2" fmla="*/ 4243 w 4586602"/>
                  <a:gd name="connsiteY2" fmla="*/ 724864 h 1520148"/>
                  <a:gd name="connsiteX3" fmla="*/ 2268175 w 4586602"/>
                  <a:gd name="connsiteY3" fmla="*/ 0 h 1520148"/>
                  <a:gd name="connsiteX4" fmla="*/ 4532107 w 4586602"/>
                  <a:gd name="connsiteY4" fmla="*/ 724864 h 1520148"/>
                  <a:gd name="connsiteX5" fmla="*/ 3795097 w 4586602"/>
                  <a:gd name="connsiteY5" fmla="*/ 1299070 h 1520148"/>
                  <a:gd name="connsiteX0" fmla="*/ 3296206 w 4586602"/>
                  <a:gd name="connsiteY0" fmla="*/ 1447446 h 1530620"/>
                  <a:gd name="connsiteX1" fmla="*/ 1704249 w 4586602"/>
                  <a:gd name="connsiteY1" fmla="*/ 1467017 h 1530620"/>
                  <a:gd name="connsiteX2" fmla="*/ 4243 w 4586602"/>
                  <a:gd name="connsiteY2" fmla="*/ 724864 h 1530620"/>
                  <a:gd name="connsiteX3" fmla="*/ 2268175 w 4586602"/>
                  <a:gd name="connsiteY3" fmla="*/ 0 h 1530620"/>
                  <a:gd name="connsiteX4" fmla="*/ 4532107 w 4586602"/>
                  <a:gd name="connsiteY4" fmla="*/ 724864 h 1530620"/>
                  <a:gd name="connsiteX5" fmla="*/ 3795097 w 4586602"/>
                  <a:gd name="connsiteY5" fmla="*/ 1299070 h 1530620"/>
                  <a:gd name="connsiteX0" fmla="*/ 3296206 w 4586602"/>
                  <a:gd name="connsiteY0" fmla="*/ 1447446 h 1530620"/>
                  <a:gd name="connsiteX1" fmla="*/ 1704249 w 4586602"/>
                  <a:gd name="connsiteY1" fmla="*/ 1467017 h 1530620"/>
                  <a:gd name="connsiteX2" fmla="*/ 4243 w 4586602"/>
                  <a:gd name="connsiteY2" fmla="*/ 724864 h 1530620"/>
                  <a:gd name="connsiteX3" fmla="*/ 2268175 w 4586602"/>
                  <a:gd name="connsiteY3" fmla="*/ 0 h 1530620"/>
                  <a:gd name="connsiteX4" fmla="*/ 4532107 w 4586602"/>
                  <a:gd name="connsiteY4" fmla="*/ 724864 h 1530620"/>
                  <a:gd name="connsiteX5" fmla="*/ 3795097 w 4586602"/>
                  <a:gd name="connsiteY5" fmla="*/ 1299070 h 1530620"/>
                  <a:gd name="connsiteX0" fmla="*/ 3296206 w 4570163"/>
                  <a:gd name="connsiteY0" fmla="*/ 1447446 h 1530620"/>
                  <a:gd name="connsiteX1" fmla="*/ 1704249 w 4570163"/>
                  <a:gd name="connsiteY1" fmla="*/ 1467017 h 1530620"/>
                  <a:gd name="connsiteX2" fmla="*/ 4243 w 4570163"/>
                  <a:gd name="connsiteY2" fmla="*/ 724864 h 1530620"/>
                  <a:gd name="connsiteX3" fmla="*/ 2268175 w 4570163"/>
                  <a:gd name="connsiteY3" fmla="*/ 0 h 1530620"/>
                  <a:gd name="connsiteX4" fmla="*/ 4532107 w 4570163"/>
                  <a:gd name="connsiteY4" fmla="*/ 724864 h 1530620"/>
                  <a:gd name="connsiteX5" fmla="*/ 3478857 w 4570163"/>
                  <a:gd name="connsiteY5" fmla="*/ 1394064 h 1530620"/>
                  <a:gd name="connsiteX0" fmla="*/ 3296206 w 4579154"/>
                  <a:gd name="connsiteY0" fmla="*/ 1447446 h 1530620"/>
                  <a:gd name="connsiteX1" fmla="*/ 1704249 w 4579154"/>
                  <a:gd name="connsiteY1" fmla="*/ 1467017 h 1530620"/>
                  <a:gd name="connsiteX2" fmla="*/ 4243 w 4579154"/>
                  <a:gd name="connsiteY2" fmla="*/ 724864 h 1530620"/>
                  <a:gd name="connsiteX3" fmla="*/ 2268175 w 4579154"/>
                  <a:gd name="connsiteY3" fmla="*/ 0 h 1530620"/>
                  <a:gd name="connsiteX4" fmla="*/ 4532107 w 4579154"/>
                  <a:gd name="connsiteY4" fmla="*/ 724864 h 1530620"/>
                  <a:gd name="connsiteX5" fmla="*/ 3478857 w 4579154"/>
                  <a:gd name="connsiteY5" fmla="*/ 1394064 h 153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9154" h="1530620">
                    <a:moveTo>
                      <a:pt x="3296206" y="1447446"/>
                    </a:moveTo>
                    <a:cubicBezTo>
                      <a:pt x="2381946" y="1552814"/>
                      <a:pt x="2397600" y="1556649"/>
                      <a:pt x="1704249" y="1467017"/>
                    </a:cubicBezTo>
                    <a:cubicBezTo>
                      <a:pt x="880424" y="1280910"/>
                      <a:pt x="85385" y="1127910"/>
                      <a:pt x="4243" y="724864"/>
                    </a:cubicBezTo>
                    <a:cubicBezTo>
                      <a:pt x="-76899" y="321818"/>
                      <a:pt x="1017840" y="0"/>
                      <a:pt x="2268175" y="0"/>
                    </a:cubicBezTo>
                    <a:cubicBezTo>
                      <a:pt x="3518510" y="0"/>
                      <a:pt x="4305128" y="507837"/>
                      <a:pt x="4532107" y="724864"/>
                    </a:cubicBezTo>
                    <a:cubicBezTo>
                      <a:pt x="4759086" y="941891"/>
                      <a:pt x="4125213" y="1276520"/>
                      <a:pt x="3478857" y="1394064"/>
                    </a:cubicBezTo>
                  </a:path>
                </a:pathLst>
              </a:custGeom>
              <a:noFill/>
              <a:ln w="38100">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Notched Right Arrow 281">
                <a:extLst>
                  <a:ext uri="{FF2B5EF4-FFF2-40B4-BE49-F238E27FC236}">
                    <a16:creationId xmlns:a16="http://schemas.microsoft.com/office/drawing/2014/main" id="{B5BA6746-3C83-5C41-8DC3-87C14C79D99D}"/>
                  </a:ext>
                </a:extLst>
              </p:cNvPr>
              <p:cNvSpPr/>
              <p:nvPr/>
            </p:nvSpPr>
            <p:spPr>
              <a:xfrm rot="10800000">
                <a:off x="4012465" y="1059743"/>
                <a:ext cx="381000" cy="298451"/>
              </a:xfrm>
              <a:prstGeom prst="notchedRightArrow">
                <a:avLst/>
              </a:prstGeom>
              <a:solidFill>
                <a:srgbClr val="0070C0"/>
              </a:solidFill>
              <a:ln>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3" name="Notched Right Arrow 282">
                <a:extLst>
                  <a:ext uri="{FF2B5EF4-FFF2-40B4-BE49-F238E27FC236}">
                    <a16:creationId xmlns:a16="http://schemas.microsoft.com/office/drawing/2014/main" id="{FF939B76-ED46-B14E-9C32-AC179AC20839}"/>
                  </a:ext>
                </a:extLst>
              </p:cNvPr>
              <p:cNvSpPr/>
              <p:nvPr/>
            </p:nvSpPr>
            <p:spPr>
              <a:xfrm rot="21114176">
                <a:off x="5784565" y="2284553"/>
                <a:ext cx="381000" cy="298451"/>
              </a:xfrm>
              <a:prstGeom prst="notchedRightArrow">
                <a:avLst/>
              </a:prstGeom>
              <a:solidFill>
                <a:srgbClr val="0070C0"/>
              </a:solidFill>
              <a:ln>
                <a:solidFill>
                  <a:schemeClr val="tx1"/>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87" name="Group 286">
            <a:extLst>
              <a:ext uri="{FF2B5EF4-FFF2-40B4-BE49-F238E27FC236}">
                <a16:creationId xmlns:a16="http://schemas.microsoft.com/office/drawing/2014/main" id="{7F655057-4F26-5944-8411-1178B75AFBF9}"/>
              </a:ext>
            </a:extLst>
          </p:cNvPr>
          <p:cNvGrpSpPr/>
          <p:nvPr/>
        </p:nvGrpSpPr>
        <p:grpSpPr>
          <a:xfrm>
            <a:off x="7485173" y="5251189"/>
            <a:ext cx="1468444" cy="1015881"/>
            <a:chOff x="3382091" y="5170458"/>
            <a:chExt cx="1468444" cy="1015881"/>
          </a:xfrm>
        </p:grpSpPr>
        <p:cxnSp>
          <p:nvCxnSpPr>
            <p:cNvPr id="288" name="Straight Arrow Connector 287">
              <a:extLst>
                <a:ext uri="{FF2B5EF4-FFF2-40B4-BE49-F238E27FC236}">
                  <a16:creationId xmlns:a16="http://schemas.microsoft.com/office/drawing/2014/main" id="{2410725D-374B-E44D-A9F8-45F53EBB32F2}"/>
                </a:ext>
              </a:extLst>
            </p:cNvPr>
            <p:cNvCxnSpPr/>
            <p:nvPr/>
          </p:nvCxnSpPr>
          <p:spPr>
            <a:xfrm flipH="1" flipV="1">
              <a:off x="3382091" y="5577339"/>
              <a:ext cx="323821" cy="130744"/>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0432BFA2-F63C-BB44-8AD6-DA105CE159A5}"/>
                </a:ext>
              </a:extLst>
            </p:cNvPr>
            <p:cNvCxnSpPr/>
            <p:nvPr/>
          </p:nvCxnSpPr>
          <p:spPr>
            <a:xfrm flipH="1" flipV="1">
              <a:off x="3707400" y="5463392"/>
              <a:ext cx="323821" cy="130744"/>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3762682E-F4DA-7A4E-9B93-CB02AE2273AE}"/>
                </a:ext>
              </a:extLst>
            </p:cNvPr>
            <p:cNvCxnSpPr/>
            <p:nvPr/>
          </p:nvCxnSpPr>
          <p:spPr>
            <a:xfrm flipH="1" flipV="1">
              <a:off x="4015357" y="5317855"/>
              <a:ext cx="323821" cy="130744"/>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F7FBF56E-2201-8940-803B-A2CD41FCBE10}"/>
                </a:ext>
              </a:extLst>
            </p:cNvPr>
            <p:cNvCxnSpPr/>
            <p:nvPr/>
          </p:nvCxnSpPr>
          <p:spPr>
            <a:xfrm flipH="1" flipV="1">
              <a:off x="4369338" y="5170458"/>
              <a:ext cx="323821" cy="130744"/>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E7DB6C6A-F5B1-2A47-AF20-25C59B21C6B1}"/>
                </a:ext>
              </a:extLst>
            </p:cNvPr>
            <p:cNvCxnSpPr/>
            <p:nvPr/>
          </p:nvCxnSpPr>
          <p:spPr>
            <a:xfrm flipH="1" flipV="1">
              <a:off x="4234606" y="5852612"/>
              <a:ext cx="2329" cy="203816"/>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665FCB31-ACDA-DC4A-869C-E948D71E65F9}"/>
                </a:ext>
              </a:extLst>
            </p:cNvPr>
            <p:cNvCxnSpPr/>
            <p:nvPr/>
          </p:nvCxnSpPr>
          <p:spPr>
            <a:xfrm flipH="1" flipV="1">
              <a:off x="4338072" y="5851154"/>
              <a:ext cx="2329" cy="203816"/>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61A37908-73A7-D042-9D55-21272536732B}"/>
                </a:ext>
              </a:extLst>
            </p:cNvPr>
            <p:cNvCxnSpPr/>
            <p:nvPr/>
          </p:nvCxnSpPr>
          <p:spPr>
            <a:xfrm flipH="1" flipV="1">
              <a:off x="4441551" y="5851154"/>
              <a:ext cx="2329" cy="203816"/>
            </a:xfrm>
            <a:prstGeom prst="straightConnector1">
              <a:avLst/>
            </a:prstGeom>
            <a:ln w="190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5" name="Curved Down Arrow 165">
              <a:extLst>
                <a:ext uri="{FF2B5EF4-FFF2-40B4-BE49-F238E27FC236}">
                  <a16:creationId xmlns:a16="http://schemas.microsoft.com/office/drawing/2014/main" id="{3E5398CF-D791-6F4D-A9DC-8F5860B1D9F7}"/>
                </a:ext>
              </a:extLst>
            </p:cNvPr>
            <p:cNvSpPr/>
            <p:nvPr/>
          </p:nvSpPr>
          <p:spPr>
            <a:xfrm>
              <a:off x="3922502" y="5269118"/>
              <a:ext cx="420441" cy="414674"/>
            </a:xfrm>
            <a:custGeom>
              <a:avLst/>
              <a:gdLst>
                <a:gd name="connsiteX0" fmla="*/ 871870 w 1002164"/>
                <a:gd name="connsiteY0" fmla="*/ 521176 h 521176"/>
                <a:gd name="connsiteX1" fmla="*/ 728768 w 1002164"/>
                <a:gd name="connsiteY1" fmla="*/ 390882 h 521176"/>
                <a:gd name="connsiteX2" fmla="*/ 793915 w 1002164"/>
                <a:gd name="connsiteY2" fmla="*/ 390882 h 521176"/>
                <a:gd name="connsiteX3" fmla="*/ 403361 w 1002164"/>
                <a:gd name="connsiteY3" fmla="*/ 0 h 521176"/>
                <a:gd name="connsiteX4" fmla="*/ 533656 w 1002164"/>
                <a:gd name="connsiteY4" fmla="*/ 0 h 521176"/>
                <a:gd name="connsiteX5" fmla="*/ 924210 w 1002164"/>
                <a:gd name="connsiteY5" fmla="*/ 390882 h 521176"/>
                <a:gd name="connsiteX6" fmla="*/ 989356 w 1002164"/>
                <a:gd name="connsiteY6" fmla="*/ 390882 h 521176"/>
                <a:gd name="connsiteX7" fmla="*/ 871870 w 1002164"/>
                <a:gd name="connsiteY7" fmla="*/ 521176 h 521176"/>
                <a:gd name="connsiteX0" fmla="*/ 468509 w 1002164"/>
                <a:gd name="connsiteY0" fmla="*/ 6842 h 521176"/>
                <a:gd name="connsiteX1" fmla="*/ 130294 w 1002164"/>
                <a:gd name="connsiteY1" fmla="*/ 521176 h 521176"/>
                <a:gd name="connsiteX2" fmla="*/ 0 w 1002164"/>
                <a:gd name="connsiteY2" fmla="*/ 521176 h 521176"/>
                <a:gd name="connsiteX3" fmla="*/ 100276 w 1002164"/>
                <a:gd name="connsiteY3" fmla="*/ 177279 h 521176"/>
                <a:gd name="connsiteX4" fmla="*/ 468509 w 1002164"/>
                <a:gd name="connsiteY4" fmla="*/ 6843 h 521176"/>
                <a:gd name="connsiteX5" fmla="*/ 468509 w 1002164"/>
                <a:gd name="connsiteY5" fmla="*/ 6842 h 521176"/>
                <a:gd name="connsiteX0" fmla="*/ 468509 w 1002164"/>
                <a:gd name="connsiteY0" fmla="*/ 6842 h 521176"/>
                <a:gd name="connsiteX1" fmla="*/ 130294 w 1002164"/>
                <a:gd name="connsiteY1" fmla="*/ 521176 h 521176"/>
                <a:gd name="connsiteX2" fmla="*/ 0 w 1002164"/>
                <a:gd name="connsiteY2" fmla="*/ 521176 h 521176"/>
                <a:gd name="connsiteX3" fmla="*/ 403362 w 1002164"/>
                <a:gd name="connsiteY3" fmla="*/ 0 h 521176"/>
                <a:gd name="connsiteX4" fmla="*/ 533656 w 1002164"/>
                <a:gd name="connsiteY4" fmla="*/ 0 h 521176"/>
                <a:gd name="connsiteX5" fmla="*/ 924210 w 1002164"/>
                <a:gd name="connsiteY5" fmla="*/ 390882 h 521176"/>
                <a:gd name="connsiteX6" fmla="*/ 989356 w 1002164"/>
                <a:gd name="connsiteY6" fmla="*/ 390882 h 521176"/>
                <a:gd name="connsiteX7" fmla="*/ 871870 w 1002164"/>
                <a:gd name="connsiteY7" fmla="*/ 521176 h 521176"/>
                <a:gd name="connsiteX8" fmla="*/ 728768 w 1002164"/>
                <a:gd name="connsiteY8" fmla="*/ 390882 h 521176"/>
                <a:gd name="connsiteX9" fmla="*/ 793915 w 1002164"/>
                <a:gd name="connsiteY9" fmla="*/ 390882 h 521176"/>
                <a:gd name="connsiteX10" fmla="*/ 403361 w 1002164"/>
                <a:gd name="connsiteY10" fmla="*/ 0 h 521176"/>
                <a:gd name="connsiteX0" fmla="*/ 871870 w 989356"/>
                <a:gd name="connsiteY0" fmla="*/ 521184 h 521184"/>
                <a:gd name="connsiteX1" fmla="*/ 728768 w 989356"/>
                <a:gd name="connsiteY1" fmla="*/ 390890 h 521184"/>
                <a:gd name="connsiteX2" fmla="*/ 793915 w 989356"/>
                <a:gd name="connsiteY2" fmla="*/ 390890 h 521184"/>
                <a:gd name="connsiteX3" fmla="*/ 403361 w 989356"/>
                <a:gd name="connsiteY3" fmla="*/ 8 h 521184"/>
                <a:gd name="connsiteX4" fmla="*/ 533656 w 989356"/>
                <a:gd name="connsiteY4" fmla="*/ 8 h 521184"/>
                <a:gd name="connsiteX5" fmla="*/ 924210 w 989356"/>
                <a:gd name="connsiteY5" fmla="*/ 390890 h 521184"/>
                <a:gd name="connsiteX6" fmla="*/ 989356 w 989356"/>
                <a:gd name="connsiteY6" fmla="*/ 390890 h 521184"/>
                <a:gd name="connsiteX7" fmla="*/ 871870 w 989356"/>
                <a:gd name="connsiteY7" fmla="*/ 521184 h 521184"/>
                <a:gd name="connsiteX0" fmla="*/ 468509 w 989356"/>
                <a:gd name="connsiteY0" fmla="*/ 6850 h 521184"/>
                <a:gd name="connsiteX1" fmla="*/ 130294 w 989356"/>
                <a:gd name="connsiteY1" fmla="*/ 521184 h 521184"/>
                <a:gd name="connsiteX2" fmla="*/ 0 w 989356"/>
                <a:gd name="connsiteY2" fmla="*/ 521184 h 521184"/>
                <a:gd name="connsiteX3" fmla="*/ 100276 w 989356"/>
                <a:gd name="connsiteY3" fmla="*/ 177287 h 521184"/>
                <a:gd name="connsiteX4" fmla="*/ 468509 w 989356"/>
                <a:gd name="connsiteY4" fmla="*/ 6851 h 521184"/>
                <a:gd name="connsiteX5" fmla="*/ 468509 w 989356"/>
                <a:gd name="connsiteY5" fmla="*/ 6850 h 521184"/>
                <a:gd name="connsiteX0" fmla="*/ 468509 w 989356"/>
                <a:gd name="connsiteY0" fmla="*/ 6850 h 521184"/>
                <a:gd name="connsiteX1" fmla="*/ 130294 w 989356"/>
                <a:gd name="connsiteY1" fmla="*/ 521184 h 521184"/>
                <a:gd name="connsiteX2" fmla="*/ 403362 w 989356"/>
                <a:gd name="connsiteY2" fmla="*/ 8 h 521184"/>
                <a:gd name="connsiteX3" fmla="*/ 533656 w 989356"/>
                <a:gd name="connsiteY3" fmla="*/ 8 h 521184"/>
                <a:gd name="connsiteX4" fmla="*/ 924210 w 989356"/>
                <a:gd name="connsiteY4" fmla="*/ 390890 h 521184"/>
                <a:gd name="connsiteX5" fmla="*/ 989356 w 989356"/>
                <a:gd name="connsiteY5" fmla="*/ 390890 h 521184"/>
                <a:gd name="connsiteX6" fmla="*/ 871870 w 989356"/>
                <a:gd name="connsiteY6" fmla="*/ 521184 h 521184"/>
                <a:gd name="connsiteX7" fmla="*/ 728768 w 989356"/>
                <a:gd name="connsiteY7" fmla="*/ 390890 h 521184"/>
                <a:gd name="connsiteX8" fmla="*/ 793915 w 989356"/>
                <a:gd name="connsiteY8" fmla="*/ 390890 h 521184"/>
                <a:gd name="connsiteX9" fmla="*/ 403361 w 989356"/>
                <a:gd name="connsiteY9" fmla="*/ 8 h 521184"/>
                <a:gd name="connsiteX0" fmla="*/ 871870 w 989356"/>
                <a:gd name="connsiteY0" fmla="*/ 521176 h 521176"/>
                <a:gd name="connsiteX1" fmla="*/ 728768 w 989356"/>
                <a:gd name="connsiteY1" fmla="*/ 390882 h 521176"/>
                <a:gd name="connsiteX2" fmla="*/ 793915 w 989356"/>
                <a:gd name="connsiteY2" fmla="*/ 390882 h 521176"/>
                <a:gd name="connsiteX3" fmla="*/ 403361 w 989356"/>
                <a:gd name="connsiteY3" fmla="*/ 0 h 521176"/>
                <a:gd name="connsiteX4" fmla="*/ 533656 w 989356"/>
                <a:gd name="connsiteY4" fmla="*/ 0 h 521176"/>
                <a:gd name="connsiteX5" fmla="*/ 924210 w 989356"/>
                <a:gd name="connsiteY5" fmla="*/ 390882 h 521176"/>
                <a:gd name="connsiteX6" fmla="*/ 989356 w 989356"/>
                <a:gd name="connsiteY6" fmla="*/ 390882 h 521176"/>
                <a:gd name="connsiteX7" fmla="*/ 871870 w 989356"/>
                <a:gd name="connsiteY7" fmla="*/ 521176 h 521176"/>
                <a:gd name="connsiteX0" fmla="*/ 468509 w 989356"/>
                <a:gd name="connsiteY0" fmla="*/ 6842 h 521176"/>
                <a:gd name="connsiteX1" fmla="*/ 130294 w 989356"/>
                <a:gd name="connsiteY1" fmla="*/ 521176 h 521176"/>
                <a:gd name="connsiteX2" fmla="*/ 0 w 989356"/>
                <a:gd name="connsiteY2" fmla="*/ 521176 h 521176"/>
                <a:gd name="connsiteX3" fmla="*/ 468509 w 989356"/>
                <a:gd name="connsiteY3" fmla="*/ 6843 h 521176"/>
                <a:gd name="connsiteX4" fmla="*/ 468509 w 989356"/>
                <a:gd name="connsiteY4" fmla="*/ 6842 h 521176"/>
                <a:gd name="connsiteX0" fmla="*/ 468509 w 989356"/>
                <a:gd name="connsiteY0" fmla="*/ 6842 h 521176"/>
                <a:gd name="connsiteX1" fmla="*/ 130294 w 989356"/>
                <a:gd name="connsiteY1" fmla="*/ 521176 h 521176"/>
                <a:gd name="connsiteX2" fmla="*/ 403362 w 989356"/>
                <a:gd name="connsiteY2" fmla="*/ 0 h 521176"/>
                <a:gd name="connsiteX3" fmla="*/ 533656 w 989356"/>
                <a:gd name="connsiteY3" fmla="*/ 0 h 521176"/>
                <a:gd name="connsiteX4" fmla="*/ 924210 w 989356"/>
                <a:gd name="connsiteY4" fmla="*/ 390882 h 521176"/>
                <a:gd name="connsiteX5" fmla="*/ 989356 w 989356"/>
                <a:gd name="connsiteY5" fmla="*/ 390882 h 521176"/>
                <a:gd name="connsiteX6" fmla="*/ 871870 w 989356"/>
                <a:gd name="connsiteY6" fmla="*/ 521176 h 521176"/>
                <a:gd name="connsiteX7" fmla="*/ 728768 w 989356"/>
                <a:gd name="connsiteY7" fmla="*/ 390882 h 521176"/>
                <a:gd name="connsiteX8" fmla="*/ 793915 w 989356"/>
                <a:gd name="connsiteY8" fmla="*/ 390882 h 521176"/>
                <a:gd name="connsiteX9" fmla="*/ 403361 w 989356"/>
                <a:gd name="connsiteY9" fmla="*/ 0 h 521176"/>
                <a:gd name="connsiteX0" fmla="*/ 871870 w 989356"/>
                <a:gd name="connsiteY0" fmla="*/ 521176 h 521176"/>
                <a:gd name="connsiteX1" fmla="*/ 728768 w 989356"/>
                <a:gd name="connsiteY1" fmla="*/ 390882 h 521176"/>
                <a:gd name="connsiteX2" fmla="*/ 793915 w 989356"/>
                <a:gd name="connsiteY2" fmla="*/ 390882 h 521176"/>
                <a:gd name="connsiteX3" fmla="*/ 403361 w 989356"/>
                <a:gd name="connsiteY3" fmla="*/ 0 h 521176"/>
                <a:gd name="connsiteX4" fmla="*/ 533656 w 989356"/>
                <a:gd name="connsiteY4" fmla="*/ 0 h 521176"/>
                <a:gd name="connsiteX5" fmla="*/ 924210 w 989356"/>
                <a:gd name="connsiteY5" fmla="*/ 390882 h 521176"/>
                <a:gd name="connsiteX6" fmla="*/ 989356 w 989356"/>
                <a:gd name="connsiteY6" fmla="*/ 390882 h 521176"/>
                <a:gd name="connsiteX7" fmla="*/ 871870 w 989356"/>
                <a:gd name="connsiteY7" fmla="*/ 521176 h 521176"/>
                <a:gd name="connsiteX0" fmla="*/ 468509 w 989356"/>
                <a:gd name="connsiteY0" fmla="*/ 6842 h 521176"/>
                <a:gd name="connsiteX1" fmla="*/ 130294 w 989356"/>
                <a:gd name="connsiteY1" fmla="*/ 521176 h 521176"/>
                <a:gd name="connsiteX2" fmla="*/ 0 w 989356"/>
                <a:gd name="connsiteY2" fmla="*/ 521176 h 521176"/>
                <a:gd name="connsiteX3" fmla="*/ 468509 w 989356"/>
                <a:gd name="connsiteY3" fmla="*/ 6843 h 521176"/>
                <a:gd name="connsiteX4" fmla="*/ 468509 w 989356"/>
                <a:gd name="connsiteY4" fmla="*/ 6842 h 521176"/>
                <a:gd name="connsiteX0" fmla="*/ 468509 w 989356"/>
                <a:gd name="connsiteY0" fmla="*/ 6842 h 521176"/>
                <a:gd name="connsiteX1" fmla="*/ 403362 w 989356"/>
                <a:gd name="connsiteY1" fmla="*/ 0 h 521176"/>
                <a:gd name="connsiteX2" fmla="*/ 533656 w 989356"/>
                <a:gd name="connsiteY2" fmla="*/ 0 h 521176"/>
                <a:gd name="connsiteX3" fmla="*/ 924210 w 989356"/>
                <a:gd name="connsiteY3" fmla="*/ 390882 h 521176"/>
                <a:gd name="connsiteX4" fmla="*/ 989356 w 989356"/>
                <a:gd name="connsiteY4" fmla="*/ 390882 h 521176"/>
                <a:gd name="connsiteX5" fmla="*/ 871870 w 989356"/>
                <a:gd name="connsiteY5" fmla="*/ 521176 h 521176"/>
                <a:gd name="connsiteX6" fmla="*/ 728768 w 989356"/>
                <a:gd name="connsiteY6" fmla="*/ 390882 h 521176"/>
                <a:gd name="connsiteX7" fmla="*/ 793915 w 989356"/>
                <a:gd name="connsiteY7" fmla="*/ 390882 h 521176"/>
                <a:gd name="connsiteX8" fmla="*/ 403361 w 989356"/>
                <a:gd name="connsiteY8" fmla="*/ 0 h 521176"/>
                <a:gd name="connsiteX0" fmla="*/ 741576 w 859062"/>
                <a:gd name="connsiteY0" fmla="*/ 521176 h 521176"/>
                <a:gd name="connsiteX1" fmla="*/ 598474 w 859062"/>
                <a:gd name="connsiteY1" fmla="*/ 390882 h 521176"/>
                <a:gd name="connsiteX2" fmla="*/ 663621 w 859062"/>
                <a:gd name="connsiteY2" fmla="*/ 390882 h 521176"/>
                <a:gd name="connsiteX3" fmla="*/ 273067 w 859062"/>
                <a:gd name="connsiteY3" fmla="*/ 0 h 521176"/>
                <a:gd name="connsiteX4" fmla="*/ 403362 w 859062"/>
                <a:gd name="connsiteY4" fmla="*/ 0 h 521176"/>
                <a:gd name="connsiteX5" fmla="*/ 793916 w 859062"/>
                <a:gd name="connsiteY5" fmla="*/ 390882 h 521176"/>
                <a:gd name="connsiteX6" fmla="*/ 859062 w 859062"/>
                <a:gd name="connsiteY6" fmla="*/ 390882 h 521176"/>
                <a:gd name="connsiteX7" fmla="*/ 741576 w 859062"/>
                <a:gd name="connsiteY7" fmla="*/ 521176 h 521176"/>
                <a:gd name="connsiteX0" fmla="*/ 338215 w 859062"/>
                <a:gd name="connsiteY0" fmla="*/ 6842 h 521176"/>
                <a:gd name="connsiteX1" fmla="*/ 0 w 859062"/>
                <a:gd name="connsiteY1" fmla="*/ 521176 h 521176"/>
                <a:gd name="connsiteX2" fmla="*/ 338215 w 859062"/>
                <a:gd name="connsiteY2" fmla="*/ 6843 h 521176"/>
                <a:gd name="connsiteX3" fmla="*/ 338215 w 859062"/>
                <a:gd name="connsiteY3" fmla="*/ 6842 h 521176"/>
                <a:gd name="connsiteX0" fmla="*/ 338215 w 859062"/>
                <a:gd name="connsiteY0" fmla="*/ 6842 h 521176"/>
                <a:gd name="connsiteX1" fmla="*/ 273068 w 859062"/>
                <a:gd name="connsiteY1" fmla="*/ 0 h 521176"/>
                <a:gd name="connsiteX2" fmla="*/ 403362 w 859062"/>
                <a:gd name="connsiteY2" fmla="*/ 0 h 521176"/>
                <a:gd name="connsiteX3" fmla="*/ 793916 w 859062"/>
                <a:gd name="connsiteY3" fmla="*/ 390882 h 521176"/>
                <a:gd name="connsiteX4" fmla="*/ 859062 w 859062"/>
                <a:gd name="connsiteY4" fmla="*/ 390882 h 521176"/>
                <a:gd name="connsiteX5" fmla="*/ 741576 w 859062"/>
                <a:gd name="connsiteY5" fmla="*/ 521176 h 521176"/>
                <a:gd name="connsiteX6" fmla="*/ 598474 w 859062"/>
                <a:gd name="connsiteY6" fmla="*/ 390882 h 521176"/>
                <a:gd name="connsiteX7" fmla="*/ 663621 w 859062"/>
                <a:gd name="connsiteY7" fmla="*/ 390882 h 521176"/>
                <a:gd name="connsiteX8" fmla="*/ 273067 w 859062"/>
                <a:gd name="connsiteY8" fmla="*/ 0 h 521176"/>
                <a:gd name="connsiteX0" fmla="*/ 469770 w 587256"/>
                <a:gd name="connsiteY0" fmla="*/ 521176 h 521176"/>
                <a:gd name="connsiteX1" fmla="*/ 326668 w 587256"/>
                <a:gd name="connsiteY1" fmla="*/ 390882 h 521176"/>
                <a:gd name="connsiteX2" fmla="*/ 391815 w 587256"/>
                <a:gd name="connsiteY2" fmla="*/ 390882 h 521176"/>
                <a:gd name="connsiteX3" fmla="*/ 1261 w 587256"/>
                <a:gd name="connsiteY3" fmla="*/ 0 h 521176"/>
                <a:gd name="connsiteX4" fmla="*/ 131556 w 587256"/>
                <a:gd name="connsiteY4" fmla="*/ 0 h 521176"/>
                <a:gd name="connsiteX5" fmla="*/ 522110 w 587256"/>
                <a:gd name="connsiteY5" fmla="*/ 390882 h 521176"/>
                <a:gd name="connsiteX6" fmla="*/ 587256 w 587256"/>
                <a:gd name="connsiteY6" fmla="*/ 390882 h 521176"/>
                <a:gd name="connsiteX7" fmla="*/ 469770 w 587256"/>
                <a:gd name="connsiteY7" fmla="*/ 521176 h 521176"/>
                <a:gd name="connsiteX0" fmla="*/ 66409 w 587256"/>
                <a:gd name="connsiteY0" fmla="*/ 6842 h 521176"/>
                <a:gd name="connsiteX1" fmla="*/ 66409 w 587256"/>
                <a:gd name="connsiteY1" fmla="*/ 6843 h 521176"/>
                <a:gd name="connsiteX2" fmla="*/ 66409 w 587256"/>
                <a:gd name="connsiteY2" fmla="*/ 6842 h 521176"/>
                <a:gd name="connsiteX0" fmla="*/ 66409 w 587256"/>
                <a:gd name="connsiteY0" fmla="*/ 6842 h 521176"/>
                <a:gd name="connsiteX1" fmla="*/ 1262 w 587256"/>
                <a:gd name="connsiteY1" fmla="*/ 0 h 521176"/>
                <a:gd name="connsiteX2" fmla="*/ 131556 w 587256"/>
                <a:gd name="connsiteY2" fmla="*/ 0 h 521176"/>
                <a:gd name="connsiteX3" fmla="*/ 522110 w 587256"/>
                <a:gd name="connsiteY3" fmla="*/ 390882 h 521176"/>
                <a:gd name="connsiteX4" fmla="*/ 587256 w 587256"/>
                <a:gd name="connsiteY4" fmla="*/ 390882 h 521176"/>
                <a:gd name="connsiteX5" fmla="*/ 469770 w 587256"/>
                <a:gd name="connsiteY5" fmla="*/ 521176 h 521176"/>
                <a:gd name="connsiteX6" fmla="*/ 326668 w 587256"/>
                <a:gd name="connsiteY6" fmla="*/ 390882 h 521176"/>
                <a:gd name="connsiteX7" fmla="*/ 391815 w 587256"/>
                <a:gd name="connsiteY7" fmla="*/ 390882 h 521176"/>
                <a:gd name="connsiteX8" fmla="*/ 1261 w 587256"/>
                <a:gd name="connsiteY8" fmla="*/ 0 h 52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256" h="521176" stroke="0" extrusionOk="0">
                  <a:moveTo>
                    <a:pt x="469770" y="521176"/>
                  </a:moveTo>
                  <a:lnTo>
                    <a:pt x="326668" y="390882"/>
                  </a:lnTo>
                  <a:lnTo>
                    <a:pt x="391815" y="390882"/>
                  </a:lnTo>
                  <a:cubicBezTo>
                    <a:pt x="345832" y="160773"/>
                    <a:pt x="185194" y="0"/>
                    <a:pt x="1261" y="0"/>
                  </a:cubicBezTo>
                  <a:lnTo>
                    <a:pt x="131556" y="0"/>
                  </a:lnTo>
                  <a:cubicBezTo>
                    <a:pt x="315488" y="0"/>
                    <a:pt x="476126" y="160773"/>
                    <a:pt x="522110" y="390882"/>
                  </a:cubicBezTo>
                  <a:lnTo>
                    <a:pt x="587256" y="390882"/>
                  </a:lnTo>
                  <a:lnTo>
                    <a:pt x="469770" y="521176"/>
                  </a:lnTo>
                  <a:close/>
                </a:path>
                <a:path w="587256" h="521176" fill="darkenLess" stroke="0" extrusionOk="0">
                  <a:moveTo>
                    <a:pt x="66409" y="6842"/>
                  </a:moveTo>
                  <a:lnTo>
                    <a:pt x="66409" y="6843"/>
                  </a:lnTo>
                  <a:lnTo>
                    <a:pt x="66409" y="6842"/>
                  </a:lnTo>
                  <a:close/>
                </a:path>
                <a:path w="587256" h="521176" fill="none" extrusionOk="0">
                  <a:moveTo>
                    <a:pt x="66409" y="6842"/>
                  </a:moveTo>
                  <a:cubicBezTo>
                    <a:pt x="52837" y="5417"/>
                    <a:pt x="-9596" y="1140"/>
                    <a:pt x="1262" y="0"/>
                  </a:cubicBezTo>
                  <a:lnTo>
                    <a:pt x="131556" y="0"/>
                  </a:lnTo>
                  <a:cubicBezTo>
                    <a:pt x="315488" y="0"/>
                    <a:pt x="476126" y="160773"/>
                    <a:pt x="522110" y="390882"/>
                  </a:cubicBezTo>
                  <a:lnTo>
                    <a:pt x="587256" y="390882"/>
                  </a:lnTo>
                  <a:lnTo>
                    <a:pt x="469770" y="521176"/>
                  </a:lnTo>
                  <a:lnTo>
                    <a:pt x="326668" y="390882"/>
                  </a:lnTo>
                  <a:lnTo>
                    <a:pt x="391815" y="390882"/>
                  </a:lnTo>
                  <a:cubicBezTo>
                    <a:pt x="345832" y="160773"/>
                    <a:pt x="185194" y="0"/>
                    <a:pt x="1261" y="0"/>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 name="TextBox 295">
              <a:extLst>
                <a:ext uri="{FF2B5EF4-FFF2-40B4-BE49-F238E27FC236}">
                  <a16:creationId xmlns:a16="http://schemas.microsoft.com/office/drawing/2014/main" id="{CD793719-0560-9949-9E7D-BFA36E495EBE}"/>
                </a:ext>
              </a:extLst>
            </p:cNvPr>
            <p:cNvSpPr txBox="1"/>
            <p:nvPr/>
          </p:nvSpPr>
          <p:spPr>
            <a:xfrm>
              <a:off x="3940017" y="5655485"/>
              <a:ext cx="647934" cy="215444"/>
            </a:xfrm>
            <a:prstGeom prst="rect">
              <a:avLst/>
            </a:prstGeom>
            <a:noFill/>
          </p:spPr>
          <p:txBody>
            <a:bodyPr wrap="none" rtlCol="0">
              <a:spAutoFit/>
            </a:bodyPr>
            <a:lstStyle/>
            <a:p>
              <a:r>
                <a:rPr lang="en-US" sz="800" b="1">
                  <a:solidFill>
                    <a:srgbClr val="FF0000"/>
                  </a:solidFill>
                </a:rPr>
                <a:t>WARMING</a:t>
              </a:r>
            </a:p>
          </p:txBody>
        </p:sp>
        <p:sp>
          <p:nvSpPr>
            <p:cNvPr id="297" name="TextBox 296">
              <a:extLst>
                <a:ext uri="{FF2B5EF4-FFF2-40B4-BE49-F238E27FC236}">
                  <a16:creationId xmlns:a16="http://schemas.microsoft.com/office/drawing/2014/main" id="{8BF0F96D-55A0-5049-AE59-E0D597259BA8}"/>
                </a:ext>
              </a:extLst>
            </p:cNvPr>
            <p:cNvSpPr txBox="1"/>
            <p:nvPr/>
          </p:nvSpPr>
          <p:spPr>
            <a:xfrm>
              <a:off x="3801713" y="5990433"/>
              <a:ext cx="702372" cy="195906"/>
            </a:xfrm>
            <a:prstGeom prst="rect">
              <a:avLst/>
            </a:prstGeom>
            <a:noFill/>
          </p:spPr>
          <p:txBody>
            <a:bodyPr wrap="none" rtlCol="0">
              <a:spAutoFit/>
            </a:bodyPr>
            <a:lstStyle/>
            <a:p>
              <a:r>
                <a:rPr lang="en-US" sz="1000" b="1">
                  <a:solidFill>
                    <a:srgbClr val="FF0000"/>
                  </a:solidFill>
                </a:rPr>
                <a:t>Downwelling</a:t>
              </a:r>
            </a:p>
          </p:txBody>
        </p:sp>
        <p:sp>
          <p:nvSpPr>
            <p:cNvPr id="298" name="TextBox 297">
              <a:extLst>
                <a:ext uri="{FF2B5EF4-FFF2-40B4-BE49-F238E27FC236}">
                  <a16:creationId xmlns:a16="http://schemas.microsoft.com/office/drawing/2014/main" id="{45C50A00-1B2A-A74D-B0CA-6EBB95425F30}"/>
                </a:ext>
              </a:extLst>
            </p:cNvPr>
            <p:cNvSpPr txBox="1"/>
            <p:nvPr/>
          </p:nvSpPr>
          <p:spPr>
            <a:xfrm>
              <a:off x="4391755" y="5205145"/>
              <a:ext cx="458780" cy="276999"/>
            </a:xfrm>
            <a:prstGeom prst="rect">
              <a:avLst/>
            </a:prstGeom>
            <a:noFill/>
          </p:spPr>
          <p:txBody>
            <a:bodyPr wrap="none" rtlCol="0">
              <a:spAutoFit/>
            </a:bodyPr>
            <a:lstStyle/>
            <a:p>
              <a:r>
                <a:rPr lang="en-US" sz="1200" b="1">
                  <a:solidFill>
                    <a:srgbClr val="FF0000"/>
                  </a:solidFill>
                </a:rPr>
                <a:t>Q</a:t>
              </a:r>
              <a:r>
                <a:rPr lang="en-US" sz="1200" b="1" baseline="-25000">
                  <a:solidFill>
                    <a:srgbClr val="FF0000"/>
                  </a:solidFill>
                </a:rPr>
                <a:t>NET</a:t>
              </a:r>
              <a:endParaRPr lang="en-US" sz="1200" b="1">
                <a:solidFill>
                  <a:srgbClr val="FF0000"/>
                </a:solidFill>
              </a:endParaRPr>
            </a:p>
          </p:txBody>
        </p:sp>
      </p:grpSp>
      <p:grpSp>
        <p:nvGrpSpPr>
          <p:cNvPr id="299" name="Group 298">
            <a:extLst>
              <a:ext uri="{FF2B5EF4-FFF2-40B4-BE49-F238E27FC236}">
                <a16:creationId xmlns:a16="http://schemas.microsoft.com/office/drawing/2014/main" id="{43869D92-5049-AD4F-8754-905FCB1D8AB4}"/>
              </a:ext>
            </a:extLst>
          </p:cNvPr>
          <p:cNvGrpSpPr/>
          <p:nvPr/>
        </p:nvGrpSpPr>
        <p:grpSpPr>
          <a:xfrm>
            <a:off x="8645350" y="5221179"/>
            <a:ext cx="1344363" cy="685103"/>
            <a:chOff x="4547126" y="5131346"/>
            <a:chExt cx="1344363" cy="685103"/>
          </a:xfrm>
        </p:grpSpPr>
        <p:sp>
          <p:nvSpPr>
            <p:cNvPr id="300" name="TextBox 299">
              <a:extLst>
                <a:ext uri="{FF2B5EF4-FFF2-40B4-BE49-F238E27FC236}">
                  <a16:creationId xmlns:a16="http://schemas.microsoft.com/office/drawing/2014/main" id="{9ECD8BB1-C1E9-B246-944F-FE01BC3F5D74}"/>
                </a:ext>
              </a:extLst>
            </p:cNvPr>
            <p:cNvSpPr txBox="1"/>
            <p:nvPr/>
          </p:nvSpPr>
          <p:spPr>
            <a:xfrm>
              <a:off x="4659036" y="5479648"/>
              <a:ext cx="1232453" cy="276999"/>
            </a:xfrm>
            <a:prstGeom prst="rect">
              <a:avLst/>
            </a:prstGeom>
            <a:noFill/>
          </p:spPr>
          <p:txBody>
            <a:bodyPr wrap="none" rtlCol="0">
              <a:spAutoFit/>
            </a:bodyPr>
            <a:lstStyle/>
            <a:p>
              <a:r>
                <a:rPr lang="en-US" sz="1200" b="1">
                  <a:solidFill>
                    <a:srgbClr val="FF0000"/>
                  </a:solidFill>
                </a:rPr>
                <a:t>Higher Sea Level</a:t>
              </a:r>
            </a:p>
          </p:txBody>
        </p:sp>
        <p:sp>
          <p:nvSpPr>
            <p:cNvPr id="301" name="Freeform 300">
              <a:extLst>
                <a:ext uri="{FF2B5EF4-FFF2-40B4-BE49-F238E27FC236}">
                  <a16:creationId xmlns:a16="http://schemas.microsoft.com/office/drawing/2014/main" id="{5D33A33F-9FD5-2043-8964-88B55C677820}"/>
                </a:ext>
              </a:extLst>
            </p:cNvPr>
            <p:cNvSpPr/>
            <p:nvPr/>
          </p:nvSpPr>
          <p:spPr>
            <a:xfrm>
              <a:off x="4554537" y="5131346"/>
              <a:ext cx="587420" cy="685103"/>
            </a:xfrm>
            <a:custGeom>
              <a:avLst/>
              <a:gdLst>
                <a:gd name="connsiteX0" fmla="*/ 54508 w 740308"/>
                <a:gd name="connsiteY0" fmla="*/ 861060 h 861060"/>
                <a:gd name="connsiteX1" fmla="*/ 1168 w 740308"/>
                <a:gd name="connsiteY1" fmla="*/ 830580 h 861060"/>
                <a:gd name="connsiteX2" fmla="*/ 16408 w 740308"/>
                <a:gd name="connsiteY2" fmla="*/ 769620 h 861060"/>
                <a:gd name="connsiteX3" fmla="*/ 46888 w 740308"/>
                <a:gd name="connsiteY3" fmla="*/ 746760 h 861060"/>
                <a:gd name="connsiteX4" fmla="*/ 77368 w 740308"/>
                <a:gd name="connsiteY4" fmla="*/ 670560 h 861060"/>
                <a:gd name="connsiteX5" fmla="*/ 145948 w 740308"/>
                <a:gd name="connsiteY5" fmla="*/ 632460 h 861060"/>
                <a:gd name="connsiteX6" fmla="*/ 184048 w 740308"/>
                <a:gd name="connsiteY6" fmla="*/ 541020 h 861060"/>
                <a:gd name="connsiteX7" fmla="*/ 252628 w 740308"/>
                <a:gd name="connsiteY7" fmla="*/ 502920 h 861060"/>
                <a:gd name="connsiteX8" fmla="*/ 290728 w 740308"/>
                <a:gd name="connsiteY8" fmla="*/ 449580 h 861060"/>
                <a:gd name="connsiteX9" fmla="*/ 397408 w 740308"/>
                <a:gd name="connsiteY9" fmla="*/ 419100 h 861060"/>
                <a:gd name="connsiteX10" fmla="*/ 427888 w 740308"/>
                <a:gd name="connsiteY10" fmla="*/ 396240 h 861060"/>
                <a:gd name="connsiteX11" fmla="*/ 481228 w 740308"/>
                <a:gd name="connsiteY11" fmla="*/ 350520 h 861060"/>
                <a:gd name="connsiteX12" fmla="*/ 511708 w 740308"/>
                <a:gd name="connsiteY12" fmla="*/ 320040 h 861060"/>
                <a:gd name="connsiteX13" fmla="*/ 542188 w 740308"/>
                <a:gd name="connsiteY13" fmla="*/ 304800 h 861060"/>
                <a:gd name="connsiteX14" fmla="*/ 519328 w 740308"/>
                <a:gd name="connsiteY14" fmla="*/ 259080 h 861060"/>
                <a:gd name="connsiteX15" fmla="*/ 534568 w 740308"/>
                <a:gd name="connsiteY15" fmla="*/ 220980 h 861060"/>
                <a:gd name="connsiteX16" fmla="*/ 557428 w 740308"/>
                <a:gd name="connsiteY16" fmla="*/ 167640 h 861060"/>
                <a:gd name="connsiteX17" fmla="*/ 618388 w 740308"/>
                <a:gd name="connsiteY17" fmla="*/ 129540 h 861060"/>
                <a:gd name="connsiteX18" fmla="*/ 709828 w 740308"/>
                <a:gd name="connsiteY18" fmla="*/ 76200 h 861060"/>
                <a:gd name="connsiteX19" fmla="*/ 740308 w 740308"/>
                <a:gd name="connsiteY19"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0308" h="861060">
                  <a:moveTo>
                    <a:pt x="54508" y="861060"/>
                  </a:moveTo>
                  <a:cubicBezTo>
                    <a:pt x="31013" y="853440"/>
                    <a:pt x="7518" y="845820"/>
                    <a:pt x="1168" y="830580"/>
                  </a:cubicBezTo>
                  <a:cubicBezTo>
                    <a:pt x="-5182" y="815340"/>
                    <a:pt x="16408" y="769620"/>
                    <a:pt x="16408" y="769620"/>
                  </a:cubicBezTo>
                  <a:cubicBezTo>
                    <a:pt x="24028" y="755650"/>
                    <a:pt x="36728" y="763270"/>
                    <a:pt x="46888" y="746760"/>
                  </a:cubicBezTo>
                  <a:cubicBezTo>
                    <a:pt x="57048" y="730250"/>
                    <a:pt x="60858" y="689610"/>
                    <a:pt x="77368" y="670560"/>
                  </a:cubicBezTo>
                  <a:cubicBezTo>
                    <a:pt x="93878" y="651510"/>
                    <a:pt x="128168" y="654050"/>
                    <a:pt x="145948" y="632460"/>
                  </a:cubicBezTo>
                  <a:cubicBezTo>
                    <a:pt x="163728" y="610870"/>
                    <a:pt x="166268" y="562610"/>
                    <a:pt x="184048" y="541020"/>
                  </a:cubicBezTo>
                  <a:cubicBezTo>
                    <a:pt x="201828" y="519430"/>
                    <a:pt x="234848" y="518160"/>
                    <a:pt x="252628" y="502920"/>
                  </a:cubicBezTo>
                  <a:cubicBezTo>
                    <a:pt x="270408" y="487680"/>
                    <a:pt x="266598" y="463550"/>
                    <a:pt x="290728" y="449580"/>
                  </a:cubicBezTo>
                  <a:cubicBezTo>
                    <a:pt x="314858" y="435610"/>
                    <a:pt x="397408" y="419100"/>
                    <a:pt x="397408" y="419100"/>
                  </a:cubicBezTo>
                  <a:cubicBezTo>
                    <a:pt x="420268" y="410210"/>
                    <a:pt x="413918" y="407670"/>
                    <a:pt x="427888" y="396240"/>
                  </a:cubicBezTo>
                  <a:cubicBezTo>
                    <a:pt x="441858" y="384810"/>
                    <a:pt x="481228" y="350520"/>
                    <a:pt x="481228" y="350520"/>
                  </a:cubicBezTo>
                  <a:cubicBezTo>
                    <a:pt x="495198" y="337820"/>
                    <a:pt x="511708" y="320040"/>
                    <a:pt x="511708" y="320040"/>
                  </a:cubicBezTo>
                  <a:cubicBezTo>
                    <a:pt x="521868" y="312420"/>
                    <a:pt x="542188" y="304800"/>
                    <a:pt x="542188" y="304800"/>
                  </a:cubicBezTo>
                  <a:cubicBezTo>
                    <a:pt x="543458" y="294640"/>
                    <a:pt x="519328" y="259080"/>
                    <a:pt x="519328" y="259080"/>
                  </a:cubicBezTo>
                  <a:cubicBezTo>
                    <a:pt x="518058" y="245110"/>
                    <a:pt x="528218" y="236220"/>
                    <a:pt x="534568" y="220980"/>
                  </a:cubicBezTo>
                  <a:cubicBezTo>
                    <a:pt x="540918" y="205740"/>
                    <a:pt x="543458" y="182880"/>
                    <a:pt x="557428" y="167640"/>
                  </a:cubicBezTo>
                  <a:cubicBezTo>
                    <a:pt x="571398" y="152400"/>
                    <a:pt x="592988" y="144780"/>
                    <a:pt x="618388" y="129540"/>
                  </a:cubicBezTo>
                  <a:cubicBezTo>
                    <a:pt x="643788" y="114300"/>
                    <a:pt x="689508" y="97790"/>
                    <a:pt x="709828" y="76200"/>
                  </a:cubicBezTo>
                  <a:cubicBezTo>
                    <a:pt x="730148" y="54610"/>
                    <a:pt x="735228" y="27305"/>
                    <a:pt x="74030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own Arrow 301">
              <a:extLst>
                <a:ext uri="{FF2B5EF4-FFF2-40B4-BE49-F238E27FC236}">
                  <a16:creationId xmlns:a16="http://schemas.microsoft.com/office/drawing/2014/main" id="{629CB3A7-77F8-1040-81C6-1F60D71A0559}"/>
                </a:ext>
              </a:extLst>
            </p:cNvPr>
            <p:cNvSpPr/>
            <p:nvPr/>
          </p:nvSpPr>
          <p:spPr>
            <a:xfrm rot="10800000">
              <a:off x="4547126" y="5510277"/>
              <a:ext cx="157346" cy="1445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D674E346-E319-4B49-9D9B-A8D5B5CEE59A}"/>
              </a:ext>
            </a:extLst>
          </p:cNvPr>
          <p:cNvGrpSpPr/>
          <p:nvPr/>
        </p:nvGrpSpPr>
        <p:grpSpPr>
          <a:xfrm>
            <a:off x="8677578" y="2207354"/>
            <a:ext cx="1316311" cy="685103"/>
            <a:chOff x="4570675" y="2118723"/>
            <a:chExt cx="1316311" cy="685103"/>
          </a:xfrm>
        </p:grpSpPr>
        <p:sp>
          <p:nvSpPr>
            <p:cNvPr id="304" name="Freeform 303">
              <a:extLst>
                <a:ext uri="{FF2B5EF4-FFF2-40B4-BE49-F238E27FC236}">
                  <a16:creationId xmlns:a16="http://schemas.microsoft.com/office/drawing/2014/main" id="{2C1268C6-1688-974B-808F-76620527A7C9}"/>
                </a:ext>
              </a:extLst>
            </p:cNvPr>
            <p:cNvSpPr/>
            <p:nvPr/>
          </p:nvSpPr>
          <p:spPr>
            <a:xfrm>
              <a:off x="4570675" y="2118723"/>
              <a:ext cx="587420" cy="685103"/>
            </a:xfrm>
            <a:custGeom>
              <a:avLst/>
              <a:gdLst>
                <a:gd name="connsiteX0" fmla="*/ 54508 w 740308"/>
                <a:gd name="connsiteY0" fmla="*/ 861060 h 861060"/>
                <a:gd name="connsiteX1" fmla="*/ 1168 w 740308"/>
                <a:gd name="connsiteY1" fmla="*/ 830580 h 861060"/>
                <a:gd name="connsiteX2" fmla="*/ 16408 w 740308"/>
                <a:gd name="connsiteY2" fmla="*/ 769620 h 861060"/>
                <a:gd name="connsiteX3" fmla="*/ 46888 w 740308"/>
                <a:gd name="connsiteY3" fmla="*/ 746760 h 861060"/>
                <a:gd name="connsiteX4" fmla="*/ 77368 w 740308"/>
                <a:gd name="connsiteY4" fmla="*/ 670560 h 861060"/>
                <a:gd name="connsiteX5" fmla="*/ 145948 w 740308"/>
                <a:gd name="connsiteY5" fmla="*/ 632460 h 861060"/>
                <a:gd name="connsiteX6" fmla="*/ 184048 w 740308"/>
                <a:gd name="connsiteY6" fmla="*/ 541020 h 861060"/>
                <a:gd name="connsiteX7" fmla="*/ 252628 w 740308"/>
                <a:gd name="connsiteY7" fmla="*/ 502920 h 861060"/>
                <a:gd name="connsiteX8" fmla="*/ 290728 w 740308"/>
                <a:gd name="connsiteY8" fmla="*/ 449580 h 861060"/>
                <a:gd name="connsiteX9" fmla="*/ 397408 w 740308"/>
                <a:gd name="connsiteY9" fmla="*/ 419100 h 861060"/>
                <a:gd name="connsiteX10" fmla="*/ 427888 w 740308"/>
                <a:gd name="connsiteY10" fmla="*/ 396240 h 861060"/>
                <a:gd name="connsiteX11" fmla="*/ 481228 w 740308"/>
                <a:gd name="connsiteY11" fmla="*/ 350520 h 861060"/>
                <a:gd name="connsiteX12" fmla="*/ 511708 w 740308"/>
                <a:gd name="connsiteY12" fmla="*/ 320040 h 861060"/>
                <a:gd name="connsiteX13" fmla="*/ 542188 w 740308"/>
                <a:gd name="connsiteY13" fmla="*/ 304800 h 861060"/>
                <a:gd name="connsiteX14" fmla="*/ 519328 w 740308"/>
                <a:gd name="connsiteY14" fmla="*/ 259080 h 861060"/>
                <a:gd name="connsiteX15" fmla="*/ 534568 w 740308"/>
                <a:gd name="connsiteY15" fmla="*/ 220980 h 861060"/>
                <a:gd name="connsiteX16" fmla="*/ 557428 w 740308"/>
                <a:gd name="connsiteY16" fmla="*/ 167640 h 861060"/>
                <a:gd name="connsiteX17" fmla="*/ 618388 w 740308"/>
                <a:gd name="connsiteY17" fmla="*/ 129540 h 861060"/>
                <a:gd name="connsiteX18" fmla="*/ 709828 w 740308"/>
                <a:gd name="connsiteY18" fmla="*/ 76200 h 861060"/>
                <a:gd name="connsiteX19" fmla="*/ 740308 w 740308"/>
                <a:gd name="connsiteY19"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0308" h="861060">
                  <a:moveTo>
                    <a:pt x="54508" y="861060"/>
                  </a:moveTo>
                  <a:cubicBezTo>
                    <a:pt x="31013" y="853440"/>
                    <a:pt x="7518" y="845820"/>
                    <a:pt x="1168" y="830580"/>
                  </a:cubicBezTo>
                  <a:cubicBezTo>
                    <a:pt x="-5182" y="815340"/>
                    <a:pt x="16408" y="769620"/>
                    <a:pt x="16408" y="769620"/>
                  </a:cubicBezTo>
                  <a:cubicBezTo>
                    <a:pt x="24028" y="755650"/>
                    <a:pt x="36728" y="763270"/>
                    <a:pt x="46888" y="746760"/>
                  </a:cubicBezTo>
                  <a:cubicBezTo>
                    <a:pt x="57048" y="730250"/>
                    <a:pt x="60858" y="689610"/>
                    <a:pt x="77368" y="670560"/>
                  </a:cubicBezTo>
                  <a:cubicBezTo>
                    <a:pt x="93878" y="651510"/>
                    <a:pt x="128168" y="654050"/>
                    <a:pt x="145948" y="632460"/>
                  </a:cubicBezTo>
                  <a:cubicBezTo>
                    <a:pt x="163728" y="610870"/>
                    <a:pt x="166268" y="562610"/>
                    <a:pt x="184048" y="541020"/>
                  </a:cubicBezTo>
                  <a:cubicBezTo>
                    <a:pt x="201828" y="519430"/>
                    <a:pt x="234848" y="518160"/>
                    <a:pt x="252628" y="502920"/>
                  </a:cubicBezTo>
                  <a:cubicBezTo>
                    <a:pt x="270408" y="487680"/>
                    <a:pt x="266598" y="463550"/>
                    <a:pt x="290728" y="449580"/>
                  </a:cubicBezTo>
                  <a:cubicBezTo>
                    <a:pt x="314858" y="435610"/>
                    <a:pt x="397408" y="419100"/>
                    <a:pt x="397408" y="419100"/>
                  </a:cubicBezTo>
                  <a:cubicBezTo>
                    <a:pt x="420268" y="410210"/>
                    <a:pt x="413918" y="407670"/>
                    <a:pt x="427888" y="396240"/>
                  </a:cubicBezTo>
                  <a:cubicBezTo>
                    <a:pt x="441858" y="384810"/>
                    <a:pt x="481228" y="350520"/>
                    <a:pt x="481228" y="350520"/>
                  </a:cubicBezTo>
                  <a:cubicBezTo>
                    <a:pt x="495198" y="337820"/>
                    <a:pt x="511708" y="320040"/>
                    <a:pt x="511708" y="320040"/>
                  </a:cubicBezTo>
                  <a:cubicBezTo>
                    <a:pt x="521868" y="312420"/>
                    <a:pt x="542188" y="304800"/>
                    <a:pt x="542188" y="304800"/>
                  </a:cubicBezTo>
                  <a:cubicBezTo>
                    <a:pt x="543458" y="294640"/>
                    <a:pt x="519328" y="259080"/>
                    <a:pt x="519328" y="259080"/>
                  </a:cubicBezTo>
                  <a:cubicBezTo>
                    <a:pt x="518058" y="245110"/>
                    <a:pt x="528218" y="236220"/>
                    <a:pt x="534568" y="220980"/>
                  </a:cubicBezTo>
                  <a:cubicBezTo>
                    <a:pt x="540918" y="205740"/>
                    <a:pt x="543458" y="182880"/>
                    <a:pt x="557428" y="167640"/>
                  </a:cubicBezTo>
                  <a:cubicBezTo>
                    <a:pt x="571398" y="152400"/>
                    <a:pt x="592988" y="144780"/>
                    <a:pt x="618388" y="129540"/>
                  </a:cubicBezTo>
                  <a:cubicBezTo>
                    <a:pt x="643788" y="114300"/>
                    <a:pt x="689508" y="97790"/>
                    <a:pt x="709828" y="76200"/>
                  </a:cubicBezTo>
                  <a:cubicBezTo>
                    <a:pt x="730148" y="54610"/>
                    <a:pt x="735228" y="27305"/>
                    <a:pt x="740308"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extBox 304">
              <a:extLst>
                <a:ext uri="{FF2B5EF4-FFF2-40B4-BE49-F238E27FC236}">
                  <a16:creationId xmlns:a16="http://schemas.microsoft.com/office/drawing/2014/main" id="{FF6F7CDE-E27F-7743-9BD5-0A5C27D80F7F}"/>
                </a:ext>
              </a:extLst>
            </p:cNvPr>
            <p:cNvSpPr txBox="1"/>
            <p:nvPr/>
          </p:nvSpPr>
          <p:spPr>
            <a:xfrm>
              <a:off x="4684926" y="2476208"/>
              <a:ext cx="1202060" cy="276999"/>
            </a:xfrm>
            <a:prstGeom prst="rect">
              <a:avLst/>
            </a:prstGeom>
            <a:noFill/>
          </p:spPr>
          <p:txBody>
            <a:bodyPr wrap="none" rtlCol="0">
              <a:spAutoFit/>
            </a:bodyPr>
            <a:lstStyle/>
            <a:p>
              <a:r>
                <a:rPr lang="en-US" sz="1200" b="1">
                  <a:solidFill>
                    <a:srgbClr val="322CC4"/>
                  </a:solidFill>
                </a:rPr>
                <a:t>Lower Sea Level</a:t>
              </a:r>
            </a:p>
          </p:txBody>
        </p:sp>
        <p:sp>
          <p:nvSpPr>
            <p:cNvPr id="306" name="Down Arrow 305">
              <a:extLst>
                <a:ext uri="{FF2B5EF4-FFF2-40B4-BE49-F238E27FC236}">
                  <a16:creationId xmlns:a16="http://schemas.microsoft.com/office/drawing/2014/main" id="{66286A7A-EFEA-684D-8591-C6E7CB180ECE}"/>
                </a:ext>
              </a:extLst>
            </p:cNvPr>
            <p:cNvSpPr/>
            <p:nvPr/>
          </p:nvSpPr>
          <p:spPr>
            <a:xfrm>
              <a:off x="4575855" y="2546490"/>
              <a:ext cx="157346" cy="1445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TextBox 204">
            <a:extLst>
              <a:ext uri="{FF2B5EF4-FFF2-40B4-BE49-F238E27FC236}">
                <a16:creationId xmlns:a16="http://schemas.microsoft.com/office/drawing/2014/main" id="{2FF4F10D-432E-4845-9195-3C7B6AC1C3C1}"/>
              </a:ext>
            </a:extLst>
          </p:cNvPr>
          <p:cNvSpPr txBox="1"/>
          <p:nvPr/>
        </p:nvSpPr>
        <p:spPr>
          <a:xfrm>
            <a:off x="9548530" y="5039216"/>
            <a:ext cx="2229072" cy="276999"/>
          </a:xfrm>
          <a:prstGeom prst="rect">
            <a:avLst/>
          </a:prstGeom>
          <a:noFill/>
        </p:spPr>
        <p:txBody>
          <a:bodyPr wrap="none" rtlCol="0">
            <a:spAutoFit/>
          </a:bodyPr>
          <a:lstStyle/>
          <a:p>
            <a:r>
              <a:rPr lang="en-US" sz="1200" b="1" dirty="0">
                <a:solidFill>
                  <a:srgbClr val="FF0000"/>
                </a:solidFill>
              </a:rPr>
              <a:t>Higher Mediterranean Sea Level</a:t>
            </a:r>
          </a:p>
        </p:txBody>
      </p:sp>
      <p:sp>
        <p:nvSpPr>
          <p:cNvPr id="8" name="TextBox 7">
            <a:extLst>
              <a:ext uri="{FF2B5EF4-FFF2-40B4-BE49-F238E27FC236}">
                <a16:creationId xmlns:a16="http://schemas.microsoft.com/office/drawing/2014/main" id="{64474508-959B-9E45-B60D-E2BE32389E1B}"/>
              </a:ext>
            </a:extLst>
          </p:cNvPr>
          <p:cNvSpPr txBox="1"/>
          <p:nvPr/>
        </p:nvSpPr>
        <p:spPr>
          <a:xfrm>
            <a:off x="10016980" y="6300775"/>
            <a:ext cx="1968552" cy="307777"/>
          </a:xfrm>
          <a:prstGeom prst="rect">
            <a:avLst/>
          </a:prstGeom>
          <a:noFill/>
        </p:spPr>
        <p:txBody>
          <a:bodyPr wrap="none" rtlCol="0">
            <a:spAutoFit/>
          </a:bodyPr>
          <a:lstStyle/>
          <a:p>
            <a:r>
              <a:rPr lang="en-US" sz="1400" i="1" dirty="0">
                <a:solidFill>
                  <a:srgbClr val="575757"/>
                </a:solidFill>
                <a:latin typeface="Arial" panose="020B0604020202020204" pitchFamily="34" charset="0"/>
                <a:cs typeface="Arial" panose="020B0604020202020204" pitchFamily="34" charset="0"/>
              </a:rPr>
              <a:t>Volkov et al. (2019a,b)</a:t>
            </a:r>
          </a:p>
        </p:txBody>
      </p:sp>
      <p:sp>
        <p:nvSpPr>
          <p:cNvPr id="110" name="Text Placeholder 4">
            <a:extLst>
              <a:ext uri="{FF2B5EF4-FFF2-40B4-BE49-F238E27FC236}">
                <a16:creationId xmlns:a16="http://schemas.microsoft.com/office/drawing/2014/main" id="{BCCE452D-6B4E-FA44-B1EC-872CA6E79442}"/>
              </a:ext>
            </a:extLst>
          </p:cNvPr>
          <p:cNvSpPr txBox="1">
            <a:spLocks/>
          </p:cNvSpPr>
          <p:nvPr/>
        </p:nvSpPr>
        <p:spPr>
          <a:xfrm>
            <a:off x="121027" y="2204611"/>
            <a:ext cx="3877980" cy="36223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600"/>
              </a:spcBef>
              <a:buClr>
                <a:srgbClr val="575757"/>
              </a:buClr>
              <a:buSzPct val="95000"/>
              <a:buFont typeface="Wingdings" pitchFamily="2" charset="2"/>
              <a:buChar char="q"/>
              <a:defRPr/>
            </a:pPr>
            <a:r>
              <a:rPr lang="en-US" sz="1800" dirty="0">
                <a:solidFill>
                  <a:srgbClr val="666666"/>
                </a:solidFill>
              </a:rPr>
              <a:t>The AMOC-driven heat divergence controls heat content in the subtropical gyre and in the tropics and is largely responsible for the interannual sea level variability along the U.S. southeastern seaboard and in the Mediterranean Sea</a:t>
            </a:r>
          </a:p>
          <a:p>
            <a:pPr marL="285750" indent="-285750">
              <a:spcBef>
                <a:spcPts val="1600"/>
              </a:spcBef>
              <a:buClr>
                <a:srgbClr val="575757"/>
              </a:buClr>
              <a:buSzPct val="95000"/>
              <a:buFont typeface="Wingdings" pitchFamily="2" charset="2"/>
              <a:buChar char="q"/>
              <a:defRPr/>
            </a:pPr>
            <a:r>
              <a:rPr lang="en-US" sz="1800" b="1" dirty="0">
                <a:solidFill>
                  <a:srgbClr val="666666"/>
                </a:solidFill>
              </a:rPr>
              <a:t>There is a potential to use continuous AMOC observations at 26.5N to develop and/or improve coastal sea level predictions</a:t>
            </a:r>
          </a:p>
          <a:p>
            <a:pPr marL="285750" indent="-285750">
              <a:spcBef>
                <a:spcPts val="1600"/>
              </a:spcBef>
              <a:buClr>
                <a:srgbClr val="575757"/>
              </a:buClr>
              <a:buSzPct val="95000"/>
              <a:buFont typeface="Wingdings" pitchFamily="2" charset="2"/>
              <a:buChar char="q"/>
              <a:defRPr/>
            </a:pPr>
            <a:endParaRPr lang="en-US" sz="1800" dirty="0">
              <a:solidFill>
                <a:srgbClr val="666666"/>
              </a:solidFill>
            </a:endParaRPr>
          </a:p>
          <a:p>
            <a:pPr marL="285750" indent="-285750">
              <a:spcBef>
                <a:spcPts val="1600"/>
              </a:spcBef>
              <a:buClr>
                <a:srgbClr val="575757"/>
              </a:buClr>
              <a:buSzPct val="95000"/>
              <a:buFont typeface="Wingdings" pitchFamily="2" charset="2"/>
              <a:buChar char="q"/>
              <a:defRPr/>
            </a:pPr>
            <a:endParaRPr lang="en-US" sz="1800" dirty="0">
              <a:solidFill>
                <a:srgbClr val="666666"/>
              </a:solidFill>
            </a:endParaRPr>
          </a:p>
          <a:p>
            <a:pPr marL="742950" lvl="1" indent="-285750">
              <a:spcBef>
                <a:spcPts val="1000"/>
              </a:spcBef>
              <a:buClr>
                <a:srgbClr val="575757"/>
              </a:buClr>
              <a:buSzPct val="95000"/>
              <a:buFont typeface="Courier New" panose="02070309020205020404" pitchFamily="49" charset="0"/>
              <a:buChar char="o"/>
              <a:defRPr/>
            </a:pPr>
            <a:endParaRPr lang="en-US" sz="1800" dirty="0">
              <a:solidFill>
                <a:srgbClr val="666666"/>
              </a:solidFill>
            </a:endParaRPr>
          </a:p>
          <a:p>
            <a:pPr marL="752475" lvl="2" indent="-285750">
              <a:spcBef>
                <a:spcPts val="1600"/>
              </a:spcBef>
              <a:buClr>
                <a:srgbClr val="575757"/>
              </a:buClr>
              <a:buSzPct val="95000"/>
              <a:buFont typeface="Wingdings" pitchFamily="2" charset="2"/>
              <a:buChar char="q"/>
              <a:defRPr/>
            </a:pPr>
            <a:endParaRPr lang="en-US" sz="1800" dirty="0">
              <a:solidFill>
                <a:srgbClr val="666666"/>
              </a:solidFill>
            </a:endParaRPr>
          </a:p>
          <a:p>
            <a:pPr lvl="1">
              <a:spcBef>
                <a:spcPts val="1600"/>
              </a:spcBef>
              <a:buClr>
                <a:srgbClr val="575757"/>
              </a:buClr>
              <a:buSzPct val="95000"/>
              <a:defRPr/>
            </a:pPr>
            <a:endParaRPr lang="en-US" sz="1800" dirty="0">
              <a:solidFill>
                <a:srgbClr val="666666"/>
              </a:solidFill>
            </a:endParaRPr>
          </a:p>
        </p:txBody>
      </p:sp>
      <p:sp>
        <p:nvSpPr>
          <p:cNvPr id="118" name="TextBox 117">
            <a:extLst>
              <a:ext uri="{FF2B5EF4-FFF2-40B4-BE49-F238E27FC236}">
                <a16:creationId xmlns:a16="http://schemas.microsoft.com/office/drawing/2014/main" id="{EAE8F3EB-96C0-D443-A448-EBE1383610B6}"/>
              </a:ext>
            </a:extLst>
          </p:cNvPr>
          <p:cNvSpPr txBox="1"/>
          <p:nvPr/>
        </p:nvSpPr>
        <p:spPr>
          <a:xfrm>
            <a:off x="119598" y="907650"/>
            <a:ext cx="3724538" cy="954107"/>
          </a:xfrm>
          <a:prstGeom prst="rect">
            <a:avLst/>
          </a:prstGeom>
          <a:noFill/>
        </p:spPr>
        <p:txBody>
          <a:bodyPr wrap="square" rtlCol="0">
            <a:spAutoFit/>
          </a:bodyPr>
          <a:lstStyle/>
          <a:p>
            <a:r>
              <a:rPr lang="en-US" sz="2800" dirty="0">
                <a:solidFill>
                  <a:srgbClr val="666666"/>
                </a:solidFill>
              </a:rPr>
              <a:t>Main discoveries &amp; implications</a:t>
            </a:r>
          </a:p>
        </p:txBody>
      </p:sp>
    </p:spTree>
    <p:extLst>
      <p:ext uri="{BB962C8B-B14F-4D97-AF65-F5344CB8AC3E}">
        <p14:creationId xmlns:p14="http://schemas.microsoft.com/office/powerpoint/2010/main" val="70340999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E5E83B-A494-7C40-9501-C88D79047F71}"/>
              </a:ext>
            </a:extLst>
          </p:cNvPr>
          <p:cNvSpPr>
            <a:spLocks noGrp="1"/>
          </p:cNvSpPr>
          <p:nvPr>
            <p:ph type="sldNum" sz="quarter" idx="12"/>
          </p:nvPr>
        </p:nvSpPr>
        <p:spPr/>
        <p:txBody>
          <a:bodyPr/>
          <a:lstStyle/>
          <a:p>
            <a:fld id="{1CA897ED-F933-F140-B965-41326E641414}" type="slidenum">
              <a:rPr lang="en-US" smtClean="0"/>
              <a:t>8</a:t>
            </a:fld>
            <a:endParaRPr lang="en-US"/>
          </a:p>
        </p:txBody>
      </p:sp>
      <p:sp>
        <p:nvSpPr>
          <p:cNvPr id="12" name="Text Placeholder 4">
            <a:extLst>
              <a:ext uri="{FF2B5EF4-FFF2-40B4-BE49-F238E27FC236}">
                <a16:creationId xmlns:a16="http://schemas.microsoft.com/office/drawing/2014/main" id="{0DDE06C7-7E1B-EC4C-B90B-1B4F48185F2A}"/>
              </a:ext>
            </a:extLst>
          </p:cNvPr>
          <p:cNvSpPr>
            <a:spLocks noGrp="1"/>
          </p:cNvSpPr>
          <p:nvPr>
            <p:ph type="body" idx="13"/>
          </p:nvPr>
        </p:nvSpPr>
        <p:spPr>
          <a:xfrm>
            <a:off x="299952" y="2361560"/>
            <a:ext cx="5715000" cy="3428839"/>
          </a:xfrm>
        </p:spPr>
        <p:txBody>
          <a:bodyPr/>
          <a:lstStyle/>
          <a:p>
            <a:pPr marL="285750" indent="-285750">
              <a:spcBef>
                <a:spcPts val="1600"/>
              </a:spcBef>
              <a:buClr>
                <a:srgbClr val="575757"/>
              </a:buClr>
              <a:buSzPct val="95000"/>
              <a:buFont typeface="Wingdings" pitchFamily="2" charset="2"/>
              <a:buChar char="q"/>
              <a:defRPr/>
            </a:pPr>
            <a:r>
              <a:rPr lang="en-US" sz="2000" dirty="0">
                <a:solidFill>
                  <a:srgbClr val="666666"/>
                </a:solidFill>
              </a:rPr>
              <a:t>Using a suite of hydrographic and satellite data we have obtained the first estimates of the South Atlantic MHT</a:t>
            </a:r>
          </a:p>
          <a:p>
            <a:pPr marL="295275" lvl="1" indent="-285750">
              <a:spcBef>
                <a:spcPts val="2200"/>
              </a:spcBef>
              <a:buClr>
                <a:srgbClr val="575757"/>
              </a:buClr>
              <a:buSzPct val="95000"/>
              <a:buFont typeface="Wingdings" pitchFamily="2" charset="2"/>
              <a:buChar char="q"/>
              <a:defRPr/>
            </a:pPr>
            <a:r>
              <a:rPr lang="en-US" dirty="0">
                <a:solidFill>
                  <a:srgbClr val="666666"/>
                </a:solidFill>
              </a:rPr>
              <a:t>Both density and wind-driven components are important contributors to the variability of MHT</a:t>
            </a:r>
          </a:p>
          <a:p>
            <a:pPr marL="295275" lvl="1" indent="-285750">
              <a:spcBef>
                <a:spcPts val="2200"/>
              </a:spcBef>
              <a:buClr>
                <a:srgbClr val="575757"/>
              </a:buClr>
              <a:buSzPct val="95000"/>
              <a:buFont typeface="Wingdings" pitchFamily="2" charset="2"/>
              <a:buChar char="q"/>
              <a:defRPr/>
            </a:pPr>
            <a:r>
              <a:rPr lang="en-US" dirty="0">
                <a:solidFill>
                  <a:srgbClr val="666666"/>
                </a:solidFill>
              </a:rPr>
              <a:t>Dominance of density and wind-driven components in the South Atlantic MOC varies with time and latitude</a:t>
            </a:r>
          </a:p>
          <a:p>
            <a:pPr lvl="1">
              <a:spcBef>
                <a:spcPts val="1600"/>
              </a:spcBef>
              <a:buClr>
                <a:srgbClr val="575757"/>
              </a:buClr>
              <a:buSzPct val="95000"/>
              <a:defRPr/>
            </a:pPr>
            <a:endParaRPr lang="en-US" dirty="0">
              <a:solidFill>
                <a:srgbClr val="666666"/>
              </a:solidFill>
            </a:endParaRPr>
          </a:p>
        </p:txBody>
      </p:sp>
      <p:sp>
        <p:nvSpPr>
          <p:cNvPr id="8" name="TextBox 7">
            <a:extLst>
              <a:ext uri="{FF2B5EF4-FFF2-40B4-BE49-F238E27FC236}">
                <a16:creationId xmlns:a16="http://schemas.microsoft.com/office/drawing/2014/main" id="{6A0F232E-5E2C-D94D-9146-19AAD1259038}"/>
              </a:ext>
            </a:extLst>
          </p:cNvPr>
          <p:cNvSpPr txBox="1"/>
          <p:nvPr/>
        </p:nvSpPr>
        <p:spPr>
          <a:xfrm>
            <a:off x="152400" y="934177"/>
            <a:ext cx="5609762" cy="523220"/>
          </a:xfrm>
          <a:prstGeom prst="rect">
            <a:avLst/>
          </a:prstGeom>
          <a:noFill/>
        </p:spPr>
        <p:txBody>
          <a:bodyPr wrap="square" rtlCol="0">
            <a:spAutoFit/>
          </a:bodyPr>
          <a:lstStyle/>
          <a:p>
            <a:r>
              <a:rPr lang="en-US" sz="2800" dirty="0">
                <a:solidFill>
                  <a:srgbClr val="666666"/>
                </a:solidFill>
              </a:rPr>
              <a:t>Main discoveries &amp; implications</a:t>
            </a:r>
          </a:p>
        </p:txBody>
      </p:sp>
      <p:grpSp>
        <p:nvGrpSpPr>
          <p:cNvPr id="14" name="Group 13">
            <a:extLst>
              <a:ext uri="{FF2B5EF4-FFF2-40B4-BE49-F238E27FC236}">
                <a16:creationId xmlns:a16="http://schemas.microsoft.com/office/drawing/2014/main" id="{578D51C5-739A-B14A-8505-AA1329A848F1}"/>
              </a:ext>
            </a:extLst>
          </p:cNvPr>
          <p:cNvGrpSpPr>
            <a:grpSpLocks noChangeAspect="1"/>
          </p:cNvGrpSpPr>
          <p:nvPr/>
        </p:nvGrpSpPr>
        <p:grpSpPr>
          <a:xfrm>
            <a:off x="6934200" y="900196"/>
            <a:ext cx="4711014" cy="2833604"/>
            <a:chOff x="160017" y="3586195"/>
            <a:chExt cx="4542613" cy="2732314"/>
          </a:xfrm>
        </p:grpSpPr>
        <p:grpSp>
          <p:nvGrpSpPr>
            <p:cNvPr id="15" name="Group 14">
              <a:extLst>
                <a:ext uri="{FF2B5EF4-FFF2-40B4-BE49-F238E27FC236}">
                  <a16:creationId xmlns:a16="http://schemas.microsoft.com/office/drawing/2014/main" id="{97D51DA6-253A-8845-9813-2FE1DA7F0DE9}"/>
                </a:ext>
              </a:extLst>
            </p:cNvPr>
            <p:cNvGrpSpPr/>
            <p:nvPr/>
          </p:nvGrpSpPr>
          <p:grpSpPr>
            <a:xfrm>
              <a:off x="160017" y="3586195"/>
              <a:ext cx="4542613" cy="2732314"/>
              <a:chOff x="345072" y="783773"/>
              <a:chExt cx="4542613" cy="2732314"/>
            </a:xfrm>
          </p:grpSpPr>
          <p:pic>
            <p:nvPicPr>
              <p:cNvPr id="17" name="Picture 16">
                <a:extLst>
                  <a:ext uri="{FF2B5EF4-FFF2-40B4-BE49-F238E27FC236}">
                    <a16:creationId xmlns:a16="http://schemas.microsoft.com/office/drawing/2014/main" id="{1E06F273-598E-344E-8A21-3888A2E58F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072" y="783773"/>
                <a:ext cx="4542613" cy="2732314"/>
              </a:xfrm>
              <a:prstGeom prst="rect">
                <a:avLst/>
              </a:prstGeom>
            </p:spPr>
          </p:pic>
          <p:sp>
            <p:nvSpPr>
              <p:cNvPr id="18" name="TextBox 17">
                <a:extLst>
                  <a:ext uri="{FF2B5EF4-FFF2-40B4-BE49-F238E27FC236}">
                    <a16:creationId xmlns:a16="http://schemas.microsoft.com/office/drawing/2014/main" id="{6A2CF70E-FE48-A74B-97B9-65D33A68F4CA}"/>
                  </a:ext>
                </a:extLst>
              </p:cNvPr>
              <p:cNvSpPr txBox="1"/>
              <p:nvPr/>
            </p:nvSpPr>
            <p:spPr>
              <a:xfrm rot="19179256">
                <a:off x="592126" y="1033477"/>
                <a:ext cx="909863" cy="376869"/>
              </a:xfrm>
              <a:prstGeom prst="rect">
                <a:avLst/>
              </a:prstGeom>
              <a:noFill/>
            </p:spPr>
            <p:txBody>
              <a:bodyPr wrap="square" rtlCol="0">
                <a:spAutoFit/>
              </a:bodyPr>
              <a:lstStyle/>
              <a:p>
                <a:r>
                  <a:rPr lang="en-US" b="1" dirty="0">
                    <a:effectLst>
                      <a:outerShdw blurRad="50800" dist="38100" dir="16200000" rotWithShape="0">
                        <a:schemeClr val="bg1">
                          <a:alpha val="40000"/>
                        </a:schemeClr>
                      </a:outerShdw>
                    </a:effectLst>
                  </a:rPr>
                  <a:t>Brazil</a:t>
                </a:r>
              </a:p>
            </p:txBody>
          </p:sp>
        </p:grpSp>
        <p:sp>
          <p:nvSpPr>
            <p:cNvPr id="16" name="TextBox 15">
              <a:extLst>
                <a:ext uri="{FF2B5EF4-FFF2-40B4-BE49-F238E27FC236}">
                  <a16:creationId xmlns:a16="http://schemas.microsoft.com/office/drawing/2014/main" id="{F92A5FA9-566A-1044-B340-7B4287EC8CDA}"/>
                </a:ext>
              </a:extLst>
            </p:cNvPr>
            <p:cNvSpPr txBox="1"/>
            <p:nvPr/>
          </p:nvSpPr>
          <p:spPr>
            <a:xfrm>
              <a:off x="1637155" y="5853833"/>
              <a:ext cx="2194190" cy="307777"/>
            </a:xfrm>
            <a:prstGeom prst="rect">
              <a:avLst/>
            </a:prstGeom>
            <a:noFill/>
          </p:spPr>
          <p:txBody>
            <a:bodyPr wrap="none" rtlCol="0">
              <a:spAutoFit/>
            </a:bodyPr>
            <a:lstStyle/>
            <a:p>
              <a:r>
                <a:rPr lang="en-US" sz="1400" b="1" dirty="0" err="1">
                  <a:solidFill>
                    <a:srgbClr val="C00000"/>
                  </a:solidFill>
                </a:rPr>
                <a:t>Meridional</a:t>
              </a:r>
              <a:r>
                <a:rPr lang="en-US" sz="1400" b="1" dirty="0">
                  <a:solidFill>
                    <a:srgbClr val="C00000"/>
                  </a:solidFill>
                </a:rPr>
                <a:t> Heat Transport </a:t>
              </a:r>
            </a:p>
          </p:txBody>
        </p:sp>
      </p:grpSp>
      <p:grpSp>
        <p:nvGrpSpPr>
          <p:cNvPr id="2" name="Group 1">
            <a:extLst>
              <a:ext uri="{FF2B5EF4-FFF2-40B4-BE49-F238E27FC236}">
                <a16:creationId xmlns:a16="http://schemas.microsoft.com/office/drawing/2014/main" id="{ACF34883-4E8B-8B40-AE3C-447CC257C0C6}"/>
              </a:ext>
            </a:extLst>
          </p:cNvPr>
          <p:cNvGrpSpPr/>
          <p:nvPr/>
        </p:nvGrpSpPr>
        <p:grpSpPr>
          <a:xfrm>
            <a:off x="6629400" y="3799334"/>
            <a:ext cx="5121348" cy="2753866"/>
            <a:chOff x="6629400" y="3799334"/>
            <a:chExt cx="5121348" cy="2753866"/>
          </a:xfrm>
        </p:grpSpPr>
        <p:grpSp>
          <p:nvGrpSpPr>
            <p:cNvPr id="19" name="Group 18">
              <a:extLst>
                <a:ext uri="{FF2B5EF4-FFF2-40B4-BE49-F238E27FC236}">
                  <a16:creationId xmlns:a16="http://schemas.microsoft.com/office/drawing/2014/main" id="{E048B8E3-6C75-CA46-BB69-2779D53720CB}"/>
                </a:ext>
              </a:extLst>
            </p:cNvPr>
            <p:cNvGrpSpPr/>
            <p:nvPr/>
          </p:nvGrpSpPr>
          <p:grpSpPr>
            <a:xfrm>
              <a:off x="6629400" y="3799334"/>
              <a:ext cx="5054694" cy="2601466"/>
              <a:chOff x="5384608" y="3196913"/>
              <a:chExt cx="6087746" cy="2945003"/>
            </a:xfrm>
          </p:grpSpPr>
          <p:grpSp>
            <p:nvGrpSpPr>
              <p:cNvPr id="20" name="Group 19">
                <a:extLst>
                  <a:ext uri="{FF2B5EF4-FFF2-40B4-BE49-F238E27FC236}">
                    <a16:creationId xmlns:a16="http://schemas.microsoft.com/office/drawing/2014/main" id="{D50D68C5-276F-AC42-8F73-1B375CDBD779}"/>
                  </a:ext>
                </a:extLst>
              </p:cNvPr>
              <p:cNvGrpSpPr/>
              <p:nvPr/>
            </p:nvGrpSpPr>
            <p:grpSpPr>
              <a:xfrm>
                <a:off x="5384608" y="3196913"/>
                <a:ext cx="6087746" cy="2945003"/>
                <a:chOff x="5384608" y="3196913"/>
                <a:chExt cx="6087746" cy="2945003"/>
              </a:xfrm>
            </p:grpSpPr>
            <p:grpSp>
              <p:nvGrpSpPr>
                <p:cNvPr id="24" name="Group 23">
                  <a:extLst>
                    <a:ext uri="{FF2B5EF4-FFF2-40B4-BE49-F238E27FC236}">
                      <a16:creationId xmlns:a16="http://schemas.microsoft.com/office/drawing/2014/main" id="{C4518C31-74EE-1148-B19C-E006AFE97566}"/>
                    </a:ext>
                  </a:extLst>
                </p:cNvPr>
                <p:cNvGrpSpPr/>
                <p:nvPr/>
              </p:nvGrpSpPr>
              <p:grpSpPr>
                <a:xfrm>
                  <a:off x="5384608" y="3196913"/>
                  <a:ext cx="6087746" cy="2945003"/>
                  <a:chOff x="5286634" y="3196913"/>
                  <a:chExt cx="6087746" cy="2945003"/>
                </a:xfrm>
              </p:grpSpPr>
              <p:pic>
                <p:nvPicPr>
                  <p:cNvPr id="28" name="Picture 27">
                    <a:extLst>
                      <a:ext uri="{FF2B5EF4-FFF2-40B4-BE49-F238E27FC236}">
                        <a16:creationId xmlns:a16="http://schemas.microsoft.com/office/drawing/2014/main" id="{104BA249-5059-2944-962F-6532278DF3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86634" y="3196913"/>
                    <a:ext cx="6087746" cy="2945003"/>
                  </a:xfrm>
                  <a:prstGeom prst="rect">
                    <a:avLst/>
                  </a:prstGeom>
                </p:spPr>
              </p:pic>
              <p:sp>
                <p:nvSpPr>
                  <p:cNvPr id="29" name="TextBox 28">
                    <a:extLst>
                      <a:ext uri="{FF2B5EF4-FFF2-40B4-BE49-F238E27FC236}">
                        <a16:creationId xmlns:a16="http://schemas.microsoft.com/office/drawing/2014/main" id="{163F7F73-BCC2-B24D-8B3B-B45D66E7879C}"/>
                      </a:ext>
                    </a:extLst>
                  </p:cNvPr>
                  <p:cNvSpPr txBox="1"/>
                  <p:nvPr/>
                </p:nvSpPr>
                <p:spPr>
                  <a:xfrm>
                    <a:off x="6052448" y="3538593"/>
                    <a:ext cx="873025" cy="348421"/>
                  </a:xfrm>
                  <a:prstGeom prst="rect">
                    <a:avLst/>
                  </a:prstGeom>
                  <a:noFill/>
                </p:spPr>
                <p:txBody>
                  <a:bodyPr wrap="none" rtlCol="0">
                    <a:spAutoFit/>
                  </a:bodyPr>
                  <a:lstStyle/>
                  <a:p>
                    <a:r>
                      <a:rPr lang="en-US" sz="1400" b="1" dirty="0"/>
                      <a:t>34.5</a:t>
                    </a:r>
                    <a:r>
                      <a:rPr lang="en-US" sz="1400" b="1" dirty="0">
                        <a:sym typeface="Symbol"/>
                      </a:rPr>
                      <a:t></a:t>
                    </a:r>
                    <a:r>
                      <a:rPr lang="en-US" sz="1400" b="1" dirty="0"/>
                      <a:t>S</a:t>
                    </a:r>
                  </a:p>
                </p:txBody>
              </p:sp>
            </p:grpSp>
            <p:sp>
              <p:nvSpPr>
                <p:cNvPr id="25" name="Rectangle 24">
                  <a:extLst>
                    <a:ext uri="{FF2B5EF4-FFF2-40B4-BE49-F238E27FC236}">
                      <a16:creationId xmlns:a16="http://schemas.microsoft.com/office/drawing/2014/main" id="{43819206-7002-0B4A-BAB8-8DC0B8CEE46C}"/>
                    </a:ext>
                  </a:extLst>
                </p:cNvPr>
                <p:cNvSpPr/>
                <p:nvPr/>
              </p:nvSpPr>
              <p:spPr>
                <a:xfrm>
                  <a:off x="6674118" y="5349584"/>
                  <a:ext cx="706396" cy="26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189B68-3FAF-CF44-9A72-D9167D5D0CB7}"/>
                    </a:ext>
                  </a:extLst>
                </p:cNvPr>
                <p:cNvSpPr/>
                <p:nvPr/>
              </p:nvSpPr>
              <p:spPr>
                <a:xfrm>
                  <a:off x="10244633" y="5335603"/>
                  <a:ext cx="706396" cy="26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0F47B5-D4E5-8948-914C-AE41E70C11C1}"/>
                    </a:ext>
                  </a:extLst>
                </p:cNvPr>
                <p:cNvSpPr/>
                <p:nvPr/>
              </p:nvSpPr>
              <p:spPr>
                <a:xfrm>
                  <a:off x="8439367" y="5335602"/>
                  <a:ext cx="706396" cy="26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7176623-F905-894D-A040-7E55A01ED05D}"/>
                  </a:ext>
                </a:extLst>
              </p:cNvPr>
              <p:cNvSpPr txBox="1"/>
              <p:nvPr/>
            </p:nvSpPr>
            <p:spPr>
              <a:xfrm>
                <a:off x="6292330" y="5123111"/>
                <a:ext cx="1347217" cy="592314"/>
              </a:xfrm>
              <a:prstGeom prst="rect">
                <a:avLst/>
              </a:prstGeom>
              <a:noFill/>
            </p:spPr>
            <p:txBody>
              <a:bodyPr wrap="square" rtlCol="0">
                <a:spAutoFit/>
              </a:bodyPr>
              <a:lstStyle/>
              <a:p>
                <a:r>
                  <a:rPr lang="en-US" sz="1400" b="1" dirty="0">
                    <a:solidFill>
                      <a:srgbClr val="FF0000"/>
                    </a:solidFill>
                  </a:rPr>
                  <a:t>Dominated by density</a:t>
                </a:r>
              </a:p>
            </p:txBody>
          </p:sp>
          <p:sp>
            <p:nvSpPr>
              <p:cNvPr id="23" name="TextBox 22">
                <a:extLst>
                  <a:ext uri="{FF2B5EF4-FFF2-40B4-BE49-F238E27FC236}">
                    <a16:creationId xmlns:a16="http://schemas.microsoft.com/office/drawing/2014/main" id="{571C9FDA-7B34-C442-8BA5-946D4D3AD3EA}"/>
                  </a:ext>
                </a:extLst>
              </p:cNvPr>
              <p:cNvSpPr txBox="1"/>
              <p:nvPr/>
            </p:nvSpPr>
            <p:spPr>
              <a:xfrm>
                <a:off x="8232186" y="5106215"/>
                <a:ext cx="1547531" cy="592314"/>
              </a:xfrm>
              <a:prstGeom prst="rect">
                <a:avLst/>
              </a:prstGeom>
              <a:noFill/>
            </p:spPr>
            <p:txBody>
              <a:bodyPr wrap="square" rtlCol="0">
                <a:spAutoFit/>
              </a:bodyPr>
              <a:lstStyle/>
              <a:p>
                <a:r>
                  <a:rPr lang="en-US" sz="1400" b="1" dirty="0">
                    <a:solidFill>
                      <a:srgbClr val="00B050"/>
                    </a:solidFill>
                  </a:rPr>
                  <a:t>Dominated by wind</a:t>
                </a:r>
              </a:p>
            </p:txBody>
          </p:sp>
          <p:sp>
            <p:nvSpPr>
              <p:cNvPr id="30" name="TextBox 29">
                <a:extLst>
                  <a:ext uri="{FF2B5EF4-FFF2-40B4-BE49-F238E27FC236}">
                    <a16:creationId xmlns:a16="http://schemas.microsoft.com/office/drawing/2014/main" id="{A9CF78F5-F7BD-DD49-936C-8B6DEEC52F3B}"/>
                  </a:ext>
                </a:extLst>
              </p:cNvPr>
              <p:cNvSpPr txBox="1"/>
              <p:nvPr/>
            </p:nvSpPr>
            <p:spPr>
              <a:xfrm>
                <a:off x="9952427" y="5106215"/>
                <a:ext cx="1347217" cy="592314"/>
              </a:xfrm>
              <a:prstGeom prst="rect">
                <a:avLst/>
              </a:prstGeom>
              <a:noFill/>
            </p:spPr>
            <p:txBody>
              <a:bodyPr wrap="square" rtlCol="0">
                <a:spAutoFit/>
              </a:bodyPr>
              <a:lstStyle/>
              <a:p>
                <a:r>
                  <a:rPr lang="en-US" sz="1400" b="1" dirty="0">
                    <a:solidFill>
                      <a:srgbClr val="FF0000"/>
                    </a:solidFill>
                  </a:rPr>
                  <a:t>Dominated by density</a:t>
                </a:r>
              </a:p>
            </p:txBody>
          </p:sp>
        </p:grpSp>
        <p:sp>
          <p:nvSpPr>
            <p:cNvPr id="33" name="TextBox 32">
              <a:extLst>
                <a:ext uri="{FF2B5EF4-FFF2-40B4-BE49-F238E27FC236}">
                  <a16:creationId xmlns:a16="http://schemas.microsoft.com/office/drawing/2014/main" id="{7D9FCEED-BDEA-4246-AAD4-E0E53B05E7C3}"/>
                </a:ext>
              </a:extLst>
            </p:cNvPr>
            <p:cNvSpPr txBox="1"/>
            <p:nvPr/>
          </p:nvSpPr>
          <p:spPr>
            <a:xfrm>
              <a:off x="10134600" y="6245423"/>
              <a:ext cx="1616148" cy="307777"/>
            </a:xfrm>
            <a:prstGeom prst="rect">
              <a:avLst/>
            </a:prstGeom>
            <a:noFill/>
          </p:spPr>
          <p:txBody>
            <a:bodyPr wrap="none" rtlCol="0">
              <a:spAutoFit/>
            </a:bodyPr>
            <a:lstStyle/>
            <a:p>
              <a:r>
                <a:rPr lang="en-US" sz="1400" i="1" dirty="0">
                  <a:solidFill>
                    <a:srgbClr val="575757"/>
                  </a:solidFill>
                  <a:latin typeface="Arial" panose="020B0604020202020204" pitchFamily="34" charset="0"/>
                  <a:cs typeface="Arial" panose="020B0604020202020204" pitchFamily="34" charset="0"/>
                </a:rPr>
                <a:t>Dong et al. (2015)</a:t>
              </a:r>
            </a:p>
          </p:txBody>
        </p:sp>
      </p:grpSp>
    </p:spTree>
    <p:extLst>
      <p:ext uri="{BB962C8B-B14F-4D97-AF65-F5344CB8AC3E}">
        <p14:creationId xmlns:p14="http://schemas.microsoft.com/office/powerpoint/2010/main" val="328734049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2D4175-3856-5F4D-863F-191A6FACAE1B}"/>
              </a:ext>
            </a:extLst>
          </p:cNvPr>
          <p:cNvSpPr>
            <a:spLocks noGrp="1"/>
          </p:cNvSpPr>
          <p:nvPr>
            <p:ph type="sldNum" sz="quarter" idx="12"/>
          </p:nvPr>
        </p:nvSpPr>
        <p:spPr/>
        <p:txBody>
          <a:bodyPr/>
          <a:lstStyle/>
          <a:p>
            <a:fld id="{1CA897ED-F933-F140-B965-41326E641414}" type="slidenum">
              <a:rPr lang="en-US" smtClean="0"/>
              <a:t>9</a:t>
            </a:fld>
            <a:endParaRPr lang="en-US"/>
          </a:p>
        </p:txBody>
      </p:sp>
      <p:sp>
        <p:nvSpPr>
          <p:cNvPr id="17" name="TextBox 16">
            <a:extLst>
              <a:ext uri="{FF2B5EF4-FFF2-40B4-BE49-F238E27FC236}">
                <a16:creationId xmlns:a16="http://schemas.microsoft.com/office/drawing/2014/main" id="{501F422C-87C0-B84A-AA76-5638B600EDCE}"/>
              </a:ext>
            </a:extLst>
          </p:cNvPr>
          <p:cNvSpPr txBox="1"/>
          <p:nvPr/>
        </p:nvSpPr>
        <p:spPr>
          <a:xfrm>
            <a:off x="10220402" y="5331023"/>
            <a:ext cx="1814920" cy="307777"/>
          </a:xfrm>
          <a:prstGeom prst="rect">
            <a:avLst/>
          </a:prstGeom>
          <a:noFill/>
        </p:spPr>
        <p:txBody>
          <a:bodyPr wrap="none" rtlCol="0">
            <a:spAutoFit/>
          </a:bodyPr>
          <a:lstStyle/>
          <a:p>
            <a:r>
              <a:rPr lang="en-US" sz="1400" i="1" dirty="0" err="1">
                <a:solidFill>
                  <a:srgbClr val="575757"/>
                </a:solidFill>
                <a:latin typeface="Arial" panose="020B0604020202020204" pitchFamily="34" charset="0"/>
                <a:cs typeface="Arial" panose="020B0604020202020204" pitchFamily="34" charset="0"/>
              </a:rPr>
              <a:t>Msadek</a:t>
            </a:r>
            <a:r>
              <a:rPr lang="en-US" sz="1400" i="1" dirty="0">
                <a:solidFill>
                  <a:srgbClr val="575757"/>
                </a:solidFill>
                <a:latin typeface="Arial" panose="020B0604020202020204" pitchFamily="34" charset="0"/>
                <a:cs typeface="Arial" panose="020B0604020202020204" pitchFamily="34" charset="0"/>
              </a:rPr>
              <a:t> et al. (2013)</a:t>
            </a:r>
          </a:p>
        </p:txBody>
      </p:sp>
      <p:grpSp>
        <p:nvGrpSpPr>
          <p:cNvPr id="5" name="Group 4">
            <a:extLst>
              <a:ext uri="{FF2B5EF4-FFF2-40B4-BE49-F238E27FC236}">
                <a16:creationId xmlns:a16="http://schemas.microsoft.com/office/drawing/2014/main" id="{F903C441-72A1-9144-8DA2-B57B23817F8E}"/>
              </a:ext>
            </a:extLst>
          </p:cNvPr>
          <p:cNvGrpSpPr/>
          <p:nvPr/>
        </p:nvGrpSpPr>
        <p:grpSpPr>
          <a:xfrm>
            <a:off x="6705600" y="1342974"/>
            <a:ext cx="5410200" cy="3962402"/>
            <a:chOff x="6045494" y="990598"/>
            <a:chExt cx="6070306" cy="4377156"/>
          </a:xfrm>
        </p:grpSpPr>
        <p:pic>
          <p:nvPicPr>
            <p:cNvPr id="15" name="Picture 14">
              <a:extLst>
                <a:ext uri="{FF2B5EF4-FFF2-40B4-BE49-F238E27FC236}">
                  <a16:creationId xmlns:a16="http://schemas.microsoft.com/office/drawing/2014/main" id="{594F1504-196B-BD42-ABAB-288031E89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200" y="990599"/>
              <a:ext cx="5334000" cy="4215811"/>
            </a:xfrm>
            <a:prstGeom prst="rect">
              <a:avLst/>
            </a:prstGeom>
          </p:spPr>
        </p:pic>
        <p:sp>
          <p:nvSpPr>
            <p:cNvPr id="19" name="Rectangle 18">
              <a:extLst>
                <a:ext uri="{FF2B5EF4-FFF2-40B4-BE49-F238E27FC236}">
                  <a16:creationId xmlns:a16="http://schemas.microsoft.com/office/drawing/2014/main" id="{35006ECF-0D55-F346-BD28-3DFF3B1CC6EE}"/>
                </a:ext>
              </a:extLst>
            </p:cNvPr>
            <p:cNvSpPr/>
            <p:nvPr/>
          </p:nvSpPr>
          <p:spPr>
            <a:xfrm>
              <a:off x="6400800" y="990598"/>
              <a:ext cx="457200" cy="403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9292DE1-6D3E-3049-9C6F-EA97550A04DE}"/>
                </a:ext>
              </a:extLst>
            </p:cNvPr>
            <p:cNvSpPr txBox="1"/>
            <p:nvPr/>
          </p:nvSpPr>
          <p:spPr>
            <a:xfrm>
              <a:off x="6388000" y="1261646"/>
              <a:ext cx="470000" cy="338554"/>
            </a:xfrm>
            <a:prstGeom prst="rect">
              <a:avLst/>
            </a:prstGeom>
            <a:solidFill>
              <a:schemeClr val="bg1"/>
            </a:solidFill>
          </p:spPr>
          <p:txBody>
            <a:bodyPr wrap="none" rtlCol="0">
              <a:spAutoFit/>
            </a:bodyPr>
            <a:lstStyle/>
            <a:p>
              <a:r>
                <a:rPr lang="en-US" sz="1600" dirty="0"/>
                <a:t>1.6</a:t>
              </a:r>
            </a:p>
          </p:txBody>
        </p:sp>
        <p:sp>
          <p:nvSpPr>
            <p:cNvPr id="20" name="TextBox 19">
              <a:extLst>
                <a:ext uri="{FF2B5EF4-FFF2-40B4-BE49-F238E27FC236}">
                  <a16:creationId xmlns:a16="http://schemas.microsoft.com/office/drawing/2014/main" id="{8487F96C-7246-6B4E-AAA1-F7F5B8D6D2C1}"/>
                </a:ext>
              </a:extLst>
            </p:cNvPr>
            <p:cNvSpPr txBox="1"/>
            <p:nvPr/>
          </p:nvSpPr>
          <p:spPr>
            <a:xfrm>
              <a:off x="6388000" y="2057400"/>
              <a:ext cx="470000" cy="338554"/>
            </a:xfrm>
            <a:prstGeom prst="rect">
              <a:avLst/>
            </a:prstGeom>
            <a:solidFill>
              <a:schemeClr val="bg1"/>
            </a:solidFill>
          </p:spPr>
          <p:txBody>
            <a:bodyPr wrap="none" rtlCol="0">
              <a:spAutoFit/>
            </a:bodyPr>
            <a:lstStyle/>
            <a:p>
              <a:r>
                <a:rPr lang="en-US" sz="1600" dirty="0"/>
                <a:t>1.2</a:t>
              </a:r>
            </a:p>
          </p:txBody>
        </p:sp>
        <p:sp>
          <p:nvSpPr>
            <p:cNvPr id="21" name="TextBox 20">
              <a:extLst>
                <a:ext uri="{FF2B5EF4-FFF2-40B4-BE49-F238E27FC236}">
                  <a16:creationId xmlns:a16="http://schemas.microsoft.com/office/drawing/2014/main" id="{686A6152-9FF5-9B4E-AB33-0955D2FCF4CF}"/>
                </a:ext>
              </a:extLst>
            </p:cNvPr>
            <p:cNvSpPr txBox="1"/>
            <p:nvPr/>
          </p:nvSpPr>
          <p:spPr>
            <a:xfrm>
              <a:off x="6394402" y="2861846"/>
              <a:ext cx="470000" cy="338554"/>
            </a:xfrm>
            <a:prstGeom prst="rect">
              <a:avLst/>
            </a:prstGeom>
            <a:solidFill>
              <a:schemeClr val="bg1"/>
            </a:solidFill>
          </p:spPr>
          <p:txBody>
            <a:bodyPr wrap="none" rtlCol="0">
              <a:spAutoFit/>
            </a:bodyPr>
            <a:lstStyle/>
            <a:p>
              <a:r>
                <a:rPr lang="en-US" sz="1600" dirty="0"/>
                <a:t>0.8</a:t>
              </a:r>
            </a:p>
          </p:txBody>
        </p:sp>
        <p:sp>
          <p:nvSpPr>
            <p:cNvPr id="23" name="TextBox 22">
              <a:extLst>
                <a:ext uri="{FF2B5EF4-FFF2-40B4-BE49-F238E27FC236}">
                  <a16:creationId xmlns:a16="http://schemas.microsoft.com/office/drawing/2014/main" id="{94596E0E-0D51-EB4E-AC14-F65B45C4E0AE}"/>
                </a:ext>
              </a:extLst>
            </p:cNvPr>
            <p:cNvSpPr txBox="1"/>
            <p:nvPr/>
          </p:nvSpPr>
          <p:spPr>
            <a:xfrm>
              <a:off x="6400800" y="3623846"/>
              <a:ext cx="470000" cy="338554"/>
            </a:xfrm>
            <a:prstGeom prst="rect">
              <a:avLst/>
            </a:prstGeom>
            <a:solidFill>
              <a:schemeClr val="bg1"/>
            </a:solidFill>
          </p:spPr>
          <p:txBody>
            <a:bodyPr wrap="none" rtlCol="0">
              <a:spAutoFit/>
            </a:bodyPr>
            <a:lstStyle/>
            <a:p>
              <a:r>
                <a:rPr lang="en-US" sz="1600" dirty="0"/>
                <a:t>0.4</a:t>
              </a:r>
            </a:p>
          </p:txBody>
        </p:sp>
        <p:sp>
          <p:nvSpPr>
            <p:cNvPr id="24" name="TextBox 23">
              <a:extLst>
                <a:ext uri="{FF2B5EF4-FFF2-40B4-BE49-F238E27FC236}">
                  <a16:creationId xmlns:a16="http://schemas.microsoft.com/office/drawing/2014/main" id="{C3ACD240-78C0-484F-A195-E43911085DDF}"/>
                </a:ext>
              </a:extLst>
            </p:cNvPr>
            <p:cNvSpPr txBox="1"/>
            <p:nvPr/>
          </p:nvSpPr>
          <p:spPr>
            <a:xfrm>
              <a:off x="6559520" y="4426454"/>
              <a:ext cx="298480" cy="338554"/>
            </a:xfrm>
            <a:prstGeom prst="rect">
              <a:avLst/>
            </a:prstGeom>
            <a:solidFill>
              <a:schemeClr val="bg1"/>
            </a:solidFill>
          </p:spPr>
          <p:txBody>
            <a:bodyPr wrap="none" rtlCol="0">
              <a:spAutoFit/>
            </a:bodyPr>
            <a:lstStyle/>
            <a:p>
              <a:r>
                <a:rPr lang="en-US" sz="1600" dirty="0"/>
                <a:t>0</a:t>
              </a:r>
            </a:p>
          </p:txBody>
        </p:sp>
        <p:sp>
          <p:nvSpPr>
            <p:cNvPr id="25" name="TextBox 24">
              <a:extLst>
                <a:ext uri="{FF2B5EF4-FFF2-40B4-BE49-F238E27FC236}">
                  <a16:creationId xmlns:a16="http://schemas.microsoft.com/office/drawing/2014/main" id="{C5AD1D3A-9CA4-A045-A231-A22B5F811AB1}"/>
                </a:ext>
              </a:extLst>
            </p:cNvPr>
            <p:cNvSpPr txBox="1"/>
            <p:nvPr/>
          </p:nvSpPr>
          <p:spPr>
            <a:xfrm rot="16200000">
              <a:off x="5060609" y="2687768"/>
              <a:ext cx="2339102" cy="369332"/>
            </a:xfrm>
            <a:prstGeom prst="rect">
              <a:avLst/>
            </a:prstGeom>
            <a:noFill/>
          </p:spPr>
          <p:txBody>
            <a:bodyPr wrap="none" rtlCol="0">
              <a:spAutoFit/>
            </a:bodyPr>
            <a:lstStyle/>
            <a:p>
              <a:r>
                <a:rPr lang="en-US" dirty="0"/>
                <a:t>AMOC transport (</a:t>
              </a:r>
              <a:r>
                <a:rPr lang="en-US" dirty="0" err="1"/>
                <a:t>Sv</a:t>
              </a:r>
              <a:r>
                <a:rPr lang="en-US" dirty="0"/>
                <a:t>)</a:t>
              </a:r>
            </a:p>
          </p:txBody>
        </p:sp>
        <p:sp>
          <p:nvSpPr>
            <p:cNvPr id="28" name="Rectangle 27">
              <a:extLst>
                <a:ext uri="{FF2B5EF4-FFF2-40B4-BE49-F238E27FC236}">
                  <a16:creationId xmlns:a16="http://schemas.microsoft.com/office/drawing/2014/main" id="{404C1BA3-6276-B046-8E2D-97B7615396D3}"/>
                </a:ext>
              </a:extLst>
            </p:cNvPr>
            <p:cNvSpPr/>
            <p:nvPr/>
          </p:nvSpPr>
          <p:spPr>
            <a:xfrm>
              <a:off x="6781800" y="5022094"/>
              <a:ext cx="518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72A455-BFF3-224A-BD02-892BA0B18FC8}"/>
                </a:ext>
              </a:extLst>
            </p:cNvPr>
            <p:cNvSpPr txBox="1"/>
            <p:nvPr/>
          </p:nvSpPr>
          <p:spPr>
            <a:xfrm>
              <a:off x="7467600" y="5029200"/>
              <a:ext cx="548548" cy="338554"/>
            </a:xfrm>
            <a:prstGeom prst="rect">
              <a:avLst/>
            </a:prstGeom>
            <a:solidFill>
              <a:schemeClr val="bg1"/>
            </a:solidFill>
          </p:spPr>
          <p:txBody>
            <a:bodyPr wrap="none" rtlCol="0">
              <a:spAutoFit/>
            </a:bodyPr>
            <a:lstStyle/>
            <a:p>
              <a:r>
                <a:rPr lang="en-US" sz="1600" dirty="0"/>
                <a:t>40S</a:t>
              </a:r>
            </a:p>
          </p:txBody>
        </p:sp>
        <p:sp>
          <p:nvSpPr>
            <p:cNvPr id="26" name="TextBox 25">
              <a:extLst>
                <a:ext uri="{FF2B5EF4-FFF2-40B4-BE49-F238E27FC236}">
                  <a16:creationId xmlns:a16="http://schemas.microsoft.com/office/drawing/2014/main" id="{39E17962-7700-7447-8237-B8BAE978C649}"/>
                </a:ext>
              </a:extLst>
            </p:cNvPr>
            <p:cNvSpPr txBox="1"/>
            <p:nvPr/>
          </p:nvSpPr>
          <p:spPr>
            <a:xfrm>
              <a:off x="8283078" y="5029200"/>
              <a:ext cx="548548" cy="338554"/>
            </a:xfrm>
            <a:prstGeom prst="rect">
              <a:avLst/>
            </a:prstGeom>
            <a:solidFill>
              <a:schemeClr val="bg1"/>
            </a:solidFill>
          </p:spPr>
          <p:txBody>
            <a:bodyPr wrap="none" rtlCol="0">
              <a:spAutoFit/>
            </a:bodyPr>
            <a:lstStyle/>
            <a:p>
              <a:r>
                <a:rPr lang="en-US" sz="1600" dirty="0"/>
                <a:t>20S</a:t>
              </a:r>
            </a:p>
          </p:txBody>
        </p:sp>
        <p:sp>
          <p:nvSpPr>
            <p:cNvPr id="29" name="TextBox 28">
              <a:extLst>
                <a:ext uri="{FF2B5EF4-FFF2-40B4-BE49-F238E27FC236}">
                  <a16:creationId xmlns:a16="http://schemas.microsoft.com/office/drawing/2014/main" id="{BB0FCB49-7EFC-6748-A6AF-0A7B96039A34}"/>
                </a:ext>
              </a:extLst>
            </p:cNvPr>
            <p:cNvSpPr txBox="1"/>
            <p:nvPr/>
          </p:nvSpPr>
          <p:spPr>
            <a:xfrm>
              <a:off x="9144000" y="5029200"/>
              <a:ext cx="434734" cy="338554"/>
            </a:xfrm>
            <a:prstGeom prst="rect">
              <a:avLst/>
            </a:prstGeom>
            <a:solidFill>
              <a:schemeClr val="bg1"/>
            </a:solidFill>
          </p:spPr>
          <p:txBody>
            <a:bodyPr wrap="none" rtlCol="0">
              <a:spAutoFit/>
            </a:bodyPr>
            <a:lstStyle/>
            <a:p>
              <a:r>
                <a:rPr lang="en-US" sz="1600" dirty="0"/>
                <a:t>Eq</a:t>
              </a:r>
            </a:p>
          </p:txBody>
        </p:sp>
        <p:sp>
          <p:nvSpPr>
            <p:cNvPr id="30" name="TextBox 29">
              <a:extLst>
                <a:ext uri="{FF2B5EF4-FFF2-40B4-BE49-F238E27FC236}">
                  <a16:creationId xmlns:a16="http://schemas.microsoft.com/office/drawing/2014/main" id="{DDD32425-F23E-0843-8363-A7E13C13642E}"/>
                </a:ext>
              </a:extLst>
            </p:cNvPr>
            <p:cNvSpPr txBox="1"/>
            <p:nvPr/>
          </p:nvSpPr>
          <p:spPr>
            <a:xfrm>
              <a:off x="9940671" y="5005217"/>
              <a:ext cx="559769" cy="338554"/>
            </a:xfrm>
            <a:prstGeom prst="rect">
              <a:avLst/>
            </a:prstGeom>
            <a:solidFill>
              <a:schemeClr val="bg1"/>
            </a:solidFill>
          </p:spPr>
          <p:txBody>
            <a:bodyPr wrap="none" rtlCol="0">
              <a:spAutoFit/>
            </a:bodyPr>
            <a:lstStyle/>
            <a:p>
              <a:r>
                <a:rPr lang="en-US" sz="1600" dirty="0"/>
                <a:t>20N</a:t>
              </a:r>
            </a:p>
          </p:txBody>
        </p:sp>
        <p:sp>
          <p:nvSpPr>
            <p:cNvPr id="31" name="TextBox 30">
              <a:extLst>
                <a:ext uri="{FF2B5EF4-FFF2-40B4-BE49-F238E27FC236}">
                  <a16:creationId xmlns:a16="http://schemas.microsoft.com/office/drawing/2014/main" id="{D4337B6E-2074-5040-940F-C8FB882903FD}"/>
                </a:ext>
              </a:extLst>
            </p:cNvPr>
            <p:cNvSpPr txBox="1"/>
            <p:nvPr/>
          </p:nvSpPr>
          <p:spPr>
            <a:xfrm>
              <a:off x="10756149" y="5005217"/>
              <a:ext cx="559769" cy="338554"/>
            </a:xfrm>
            <a:prstGeom prst="rect">
              <a:avLst/>
            </a:prstGeom>
            <a:solidFill>
              <a:schemeClr val="bg1"/>
            </a:solidFill>
          </p:spPr>
          <p:txBody>
            <a:bodyPr wrap="none" rtlCol="0">
              <a:spAutoFit/>
            </a:bodyPr>
            <a:lstStyle/>
            <a:p>
              <a:r>
                <a:rPr lang="en-US" sz="1600" dirty="0"/>
                <a:t>40N</a:t>
              </a:r>
            </a:p>
          </p:txBody>
        </p:sp>
        <p:sp>
          <p:nvSpPr>
            <p:cNvPr id="32" name="TextBox 31">
              <a:extLst>
                <a:ext uri="{FF2B5EF4-FFF2-40B4-BE49-F238E27FC236}">
                  <a16:creationId xmlns:a16="http://schemas.microsoft.com/office/drawing/2014/main" id="{C457619E-9FC2-A44C-AF14-1211FDF06251}"/>
                </a:ext>
              </a:extLst>
            </p:cNvPr>
            <p:cNvSpPr txBox="1"/>
            <p:nvPr/>
          </p:nvSpPr>
          <p:spPr>
            <a:xfrm>
              <a:off x="11556031" y="4988340"/>
              <a:ext cx="559769" cy="338554"/>
            </a:xfrm>
            <a:prstGeom prst="rect">
              <a:avLst/>
            </a:prstGeom>
            <a:solidFill>
              <a:schemeClr val="bg1"/>
            </a:solidFill>
          </p:spPr>
          <p:txBody>
            <a:bodyPr wrap="none" rtlCol="0">
              <a:spAutoFit/>
            </a:bodyPr>
            <a:lstStyle/>
            <a:p>
              <a:r>
                <a:rPr lang="en-US" sz="1600" dirty="0"/>
                <a:t>60N</a:t>
              </a:r>
            </a:p>
          </p:txBody>
        </p:sp>
      </p:grpSp>
      <p:sp>
        <p:nvSpPr>
          <p:cNvPr id="33" name="TextBox 32">
            <a:extLst>
              <a:ext uri="{FF2B5EF4-FFF2-40B4-BE49-F238E27FC236}">
                <a16:creationId xmlns:a16="http://schemas.microsoft.com/office/drawing/2014/main" id="{CD1A03BC-E508-8A47-9148-62A29DAB0415}"/>
              </a:ext>
            </a:extLst>
          </p:cNvPr>
          <p:cNvSpPr txBox="1"/>
          <p:nvPr/>
        </p:nvSpPr>
        <p:spPr>
          <a:xfrm>
            <a:off x="152400" y="934177"/>
            <a:ext cx="5754720" cy="954107"/>
          </a:xfrm>
          <a:prstGeom prst="rect">
            <a:avLst/>
          </a:prstGeom>
          <a:noFill/>
        </p:spPr>
        <p:txBody>
          <a:bodyPr wrap="square" rtlCol="0">
            <a:spAutoFit/>
          </a:bodyPr>
          <a:lstStyle/>
          <a:p>
            <a:r>
              <a:rPr lang="en-US" sz="2800" dirty="0">
                <a:solidFill>
                  <a:srgbClr val="666666"/>
                </a:solidFill>
              </a:rPr>
              <a:t>AMOC observations are used to validate ocean and climate models</a:t>
            </a:r>
          </a:p>
        </p:txBody>
      </p:sp>
      <p:pic>
        <p:nvPicPr>
          <p:cNvPr id="2" name="Picture 1">
            <a:extLst>
              <a:ext uri="{FF2B5EF4-FFF2-40B4-BE49-F238E27FC236}">
                <a16:creationId xmlns:a16="http://schemas.microsoft.com/office/drawing/2014/main" id="{5DA619D9-E677-8247-ABE6-C45E5E63688F}"/>
              </a:ext>
            </a:extLst>
          </p:cNvPr>
          <p:cNvPicPr>
            <a:picLocks noChangeAspect="1"/>
          </p:cNvPicPr>
          <p:nvPr/>
        </p:nvPicPr>
        <p:blipFill>
          <a:blip r:embed="rId4"/>
          <a:stretch>
            <a:fillRect/>
          </a:stretch>
        </p:blipFill>
        <p:spPr>
          <a:xfrm>
            <a:off x="174993" y="4242426"/>
            <a:ext cx="5773035" cy="2103733"/>
          </a:xfrm>
          <a:prstGeom prst="rect">
            <a:avLst/>
          </a:prstGeom>
        </p:spPr>
      </p:pic>
      <p:sp>
        <p:nvSpPr>
          <p:cNvPr id="27" name="TextBox 26">
            <a:extLst>
              <a:ext uri="{FF2B5EF4-FFF2-40B4-BE49-F238E27FC236}">
                <a16:creationId xmlns:a16="http://schemas.microsoft.com/office/drawing/2014/main" id="{4D83190C-1DCB-A641-BE2E-F6250C01C639}"/>
              </a:ext>
            </a:extLst>
          </p:cNvPr>
          <p:cNvSpPr txBox="1"/>
          <p:nvPr/>
        </p:nvSpPr>
        <p:spPr>
          <a:xfrm>
            <a:off x="7169739" y="4992469"/>
            <a:ext cx="548548" cy="338554"/>
          </a:xfrm>
          <a:prstGeom prst="rect">
            <a:avLst/>
          </a:prstGeom>
          <a:solidFill>
            <a:schemeClr val="bg1"/>
          </a:solidFill>
        </p:spPr>
        <p:txBody>
          <a:bodyPr wrap="none" rtlCol="0">
            <a:spAutoFit/>
          </a:bodyPr>
          <a:lstStyle/>
          <a:p>
            <a:r>
              <a:rPr lang="en-US" sz="1600" dirty="0"/>
              <a:t>60S</a:t>
            </a:r>
          </a:p>
        </p:txBody>
      </p:sp>
      <p:sp>
        <p:nvSpPr>
          <p:cNvPr id="34" name="TextBox 33">
            <a:extLst>
              <a:ext uri="{FF2B5EF4-FFF2-40B4-BE49-F238E27FC236}">
                <a16:creationId xmlns:a16="http://schemas.microsoft.com/office/drawing/2014/main" id="{675471F3-8CD2-EC48-9FD4-EBDBA4296903}"/>
              </a:ext>
            </a:extLst>
          </p:cNvPr>
          <p:cNvSpPr txBox="1"/>
          <p:nvPr/>
        </p:nvSpPr>
        <p:spPr>
          <a:xfrm>
            <a:off x="8046368" y="865150"/>
            <a:ext cx="3229051" cy="523220"/>
          </a:xfrm>
          <a:prstGeom prst="rect">
            <a:avLst/>
          </a:prstGeom>
          <a:noFill/>
        </p:spPr>
        <p:txBody>
          <a:bodyPr wrap="square" rtlCol="0">
            <a:spAutoFit/>
          </a:bodyPr>
          <a:lstStyle/>
          <a:p>
            <a:pPr algn="ctr"/>
            <a:r>
              <a:rPr lang="en-US" sz="1400" b="1" dirty="0">
                <a:solidFill>
                  <a:srgbClr val="666666"/>
                </a:solidFill>
              </a:rPr>
              <a:t>AMOC transports from models vs RAPID-MOCHA-WBTS at 26.5N</a:t>
            </a:r>
          </a:p>
        </p:txBody>
      </p:sp>
      <p:sp>
        <p:nvSpPr>
          <p:cNvPr id="35" name="Text Placeholder 4">
            <a:extLst>
              <a:ext uri="{FF2B5EF4-FFF2-40B4-BE49-F238E27FC236}">
                <a16:creationId xmlns:a16="http://schemas.microsoft.com/office/drawing/2014/main" id="{AA4054EB-B44A-4E4C-B429-5D101F26A5F8}"/>
              </a:ext>
            </a:extLst>
          </p:cNvPr>
          <p:cNvSpPr>
            <a:spLocks noGrp="1"/>
          </p:cNvSpPr>
          <p:nvPr>
            <p:ph type="body" idx="13"/>
          </p:nvPr>
        </p:nvSpPr>
        <p:spPr>
          <a:xfrm>
            <a:off x="149896" y="2025866"/>
            <a:ext cx="5773400" cy="1480024"/>
          </a:xfrm>
        </p:spPr>
        <p:txBody>
          <a:bodyPr/>
          <a:lstStyle/>
          <a:p>
            <a:pPr marL="342900" indent="-342900">
              <a:buClr>
                <a:srgbClr val="575757"/>
              </a:buClr>
              <a:buSzPct val="100000"/>
              <a:buFont typeface="Wingdings" pitchFamily="2" charset="2"/>
              <a:buChar char="q"/>
              <a:defRPr/>
            </a:pPr>
            <a:r>
              <a:rPr lang="en-US" sz="1800" dirty="0">
                <a:solidFill>
                  <a:srgbClr val="666666"/>
                </a:solidFill>
              </a:rPr>
              <a:t>Observed estimates of the AMOC and MHT are useful metrics to assess ocean and climate models;</a:t>
            </a:r>
          </a:p>
          <a:p>
            <a:pPr marL="342900" indent="-342900">
              <a:buClr>
                <a:srgbClr val="575757"/>
              </a:buClr>
              <a:buSzPct val="100000"/>
              <a:buFont typeface="Wingdings" pitchFamily="2" charset="2"/>
              <a:buChar char="q"/>
              <a:defRPr/>
            </a:pPr>
            <a:r>
              <a:rPr lang="en-US" sz="1800" dirty="0">
                <a:solidFill>
                  <a:srgbClr val="666666"/>
                </a:solidFill>
              </a:rPr>
              <a:t>Models often fail to reproduce the mean and the variability of the AMOC and its components;</a:t>
            </a:r>
          </a:p>
          <a:p>
            <a:pPr marL="342900" indent="-342900">
              <a:buClr>
                <a:srgbClr val="575757"/>
              </a:buClr>
              <a:buSzPct val="100000"/>
              <a:buFont typeface="Wingdings" pitchFamily="2" charset="2"/>
              <a:buChar char="q"/>
              <a:defRPr/>
            </a:pPr>
            <a:r>
              <a:rPr lang="en-US" sz="1800" dirty="0">
                <a:solidFill>
                  <a:srgbClr val="666666"/>
                </a:solidFill>
              </a:rPr>
              <a:t>Continuous observations are necessary to improve model’s physics.</a:t>
            </a:r>
          </a:p>
        </p:txBody>
      </p:sp>
      <p:sp>
        <p:nvSpPr>
          <p:cNvPr id="36" name="TextBox 35">
            <a:extLst>
              <a:ext uri="{FF2B5EF4-FFF2-40B4-BE49-F238E27FC236}">
                <a16:creationId xmlns:a16="http://schemas.microsoft.com/office/drawing/2014/main" id="{CEF90B3E-7F9B-F849-A565-25CDDFE2D8DF}"/>
              </a:ext>
            </a:extLst>
          </p:cNvPr>
          <p:cNvSpPr txBox="1"/>
          <p:nvPr/>
        </p:nvSpPr>
        <p:spPr>
          <a:xfrm>
            <a:off x="6117467" y="5750171"/>
            <a:ext cx="5164787" cy="523220"/>
          </a:xfrm>
          <a:prstGeom prst="rect">
            <a:avLst/>
          </a:prstGeom>
          <a:noFill/>
        </p:spPr>
        <p:txBody>
          <a:bodyPr wrap="square" rtlCol="0">
            <a:spAutoFit/>
          </a:bodyPr>
          <a:lstStyle/>
          <a:p>
            <a:r>
              <a:rPr lang="en-US" sz="1400" b="1" dirty="0">
                <a:solidFill>
                  <a:srgbClr val="666666"/>
                </a:solidFill>
              </a:rPr>
              <a:t>Seasonal variations of the AMOC at 34S from observations and models </a:t>
            </a:r>
            <a:r>
              <a:rPr lang="en-US" sz="1400" dirty="0">
                <a:solidFill>
                  <a:srgbClr val="666666"/>
                </a:solidFill>
              </a:rPr>
              <a:t>(</a:t>
            </a:r>
            <a:r>
              <a:rPr lang="en-US" sz="1400" i="1" dirty="0">
                <a:solidFill>
                  <a:srgbClr val="666666"/>
                </a:solidFill>
              </a:rPr>
              <a:t>Dong et al., 2014</a:t>
            </a:r>
            <a:r>
              <a:rPr lang="en-US" sz="1400" dirty="0">
                <a:solidFill>
                  <a:srgbClr val="666666"/>
                </a:solidFill>
              </a:rPr>
              <a:t>)</a:t>
            </a:r>
            <a:endParaRPr lang="en-US" sz="1400" b="1" dirty="0">
              <a:solidFill>
                <a:srgbClr val="666666"/>
              </a:solidFill>
            </a:endParaRPr>
          </a:p>
        </p:txBody>
      </p:sp>
      <p:sp>
        <p:nvSpPr>
          <p:cNvPr id="4" name="Oval 3">
            <a:extLst>
              <a:ext uri="{FF2B5EF4-FFF2-40B4-BE49-F238E27FC236}">
                <a16:creationId xmlns:a16="http://schemas.microsoft.com/office/drawing/2014/main" id="{0584EBCD-4449-AF43-BD35-81E2DC2E49E8}"/>
              </a:ext>
            </a:extLst>
          </p:cNvPr>
          <p:cNvSpPr/>
          <p:nvPr/>
        </p:nvSpPr>
        <p:spPr>
          <a:xfrm>
            <a:off x="10363200" y="1905000"/>
            <a:ext cx="609600" cy="627401"/>
          </a:xfrm>
          <a:prstGeom prst="ellipse">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194F9CE-FF6C-FB47-8036-9FC443A033B5}"/>
              </a:ext>
            </a:extLst>
          </p:cNvPr>
          <p:cNvCxnSpPr>
            <a:cxnSpLocks/>
          </p:cNvCxnSpPr>
          <p:nvPr/>
        </p:nvCxnSpPr>
        <p:spPr>
          <a:xfrm flipH="1">
            <a:off x="10676100" y="1676400"/>
            <a:ext cx="296700" cy="507998"/>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3D856A7-F311-3448-978E-D21613906DAF}"/>
              </a:ext>
            </a:extLst>
          </p:cNvPr>
          <p:cNvSpPr txBox="1"/>
          <p:nvPr/>
        </p:nvSpPr>
        <p:spPr>
          <a:xfrm>
            <a:off x="9893603" y="1435727"/>
            <a:ext cx="2069797" cy="307777"/>
          </a:xfrm>
          <a:prstGeom prst="rect">
            <a:avLst/>
          </a:prstGeom>
          <a:noFill/>
        </p:spPr>
        <p:txBody>
          <a:bodyPr wrap="none" rtlCol="0">
            <a:spAutoFit/>
          </a:bodyPr>
          <a:lstStyle/>
          <a:p>
            <a:r>
              <a:rPr lang="en-US" sz="1400" b="1" dirty="0"/>
              <a:t>RAPID-MOCHA-WBTS</a:t>
            </a:r>
          </a:p>
        </p:txBody>
      </p:sp>
    </p:spTree>
    <p:extLst>
      <p:ext uri="{BB962C8B-B14F-4D97-AF65-F5344CB8AC3E}">
        <p14:creationId xmlns:p14="http://schemas.microsoft.com/office/powerpoint/2010/main" val="319609578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17146</TotalTime>
  <Words>2243</Words>
  <Application>Microsoft Macintosh PowerPoint</Application>
  <PresentationFormat>Widescreen</PresentationFormat>
  <Paragraphs>224</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Courier New</vt:lpstr>
      <vt:lpstr>Wingdings</vt:lpstr>
      <vt:lpstr>Office Theme</vt:lpstr>
      <vt:lpstr>MERIDIONAL OVERTURNING CIRCULATION (MOC)</vt:lpstr>
      <vt:lpstr>Why do we need to observe the Meridional Overturning Circulation (MOC)?</vt:lpstr>
      <vt:lpstr>AOML is monitoring AMOC in both the North and South Atlantic</vt:lpstr>
      <vt:lpstr>PowerPoint Presentation</vt:lpstr>
      <vt:lpstr>AOML is monitoring AMOC in both the North and South Atlantic</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236</cp:revision>
  <cp:lastPrinted>2019-11-07T15:45:22Z</cp:lastPrinted>
  <dcterms:created xsi:type="dcterms:W3CDTF">2019-08-06T19:42:43Z</dcterms:created>
  <dcterms:modified xsi:type="dcterms:W3CDTF">2019-11-12T13:15:39Z</dcterms:modified>
</cp:coreProperties>
</file>