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4" r:id="rId2"/>
    <p:sldId id="314" r:id="rId3"/>
    <p:sldId id="313" r:id="rId4"/>
    <p:sldId id="315" r:id="rId5"/>
    <p:sldId id="310" r:id="rId6"/>
    <p:sldId id="311" r:id="rId7"/>
    <p:sldId id="304" r:id="rId8"/>
    <p:sldId id="316" r:id="rId9"/>
    <p:sldId id="291" r:id="rId10"/>
    <p:sldId id="305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8D3"/>
    <a:srgbClr val="1D4690"/>
    <a:srgbClr val="F2F5F7"/>
    <a:srgbClr val="DADDE0"/>
    <a:srgbClr val="575757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1"/>
    <p:restoredTop sz="86369"/>
  </p:normalViewPr>
  <p:slideViewPr>
    <p:cSldViewPr snapToObjects="1">
      <p:cViewPr varScale="1">
        <p:scale>
          <a:sx n="131" d="100"/>
          <a:sy n="131" d="100"/>
        </p:scale>
        <p:origin x="89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7BF2C-F26B-C546-B91D-C78130C850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CD9D9-CECB-5942-B416-A90BD6E57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935F2-4CE9-484A-8173-38611DB30D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DD370-3E79-A948-81C0-4C141C01C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2F39F-028B-8645-A17A-1F7ACFF4A8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DE710-777A-344A-AAF1-32C3BF1D0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3BB0D-0412-8E43-838A-60AAAFBF9B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407FD-82EB-1A40-8108-BB8185827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563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climate predictions for coral reef ecosystems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4F5B4-7F5D-B449-9C79-3EFD9BD1C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Ruben van </a:t>
            </a:r>
            <a:r>
              <a:rPr lang="en-US" dirty="0" err="1"/>
              <a:t>Hooidonk</a:t>
            </a:r>
            <a:r>
              <a:rPr lang="en-US" dirty="0"/>
              <a:t>, OCED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EEC4F0B-B6ED-4D1B-A08D-AC16657EA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657600"/>
            <a:ext cx="1014305" cy="98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 Update projections of bleaching and OA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generation of model data is becoming available</a:t>
            </a:r>
          </a:p>
          <a:p>
            <a:r>
              <a:rPr lang="en-US" dirty="0"/>
              <a:t>Higher spatial and temporal resolution</a:t>
            </a:r>
          </a:p>
          <a:p>
            <a:r>
              <a:rPr lang="en-US" dirty="0"/>
              <a:t>More processes modeled</a:t>
            </a:r>
          </a:p>
          <a:p>
            <a:r>
              <a:rPr lang="en-US" dirty="0"/>
              <a:t>New emission scenarios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93B43C-00DE-264A-AA5C-2A5EC45F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6934200" cy="2852737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CCD18-E459-4C27-91F1-C3F61E50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1972A6-3D37-4601-BFBC-6CE67A54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1734BB-5BCD-5A45-B221-F5AEA2541F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77CC5-6E97-8140-9A0D-06B41C7A1A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007" y="-669669"/>
            <a:ext cx="12296007" cy="8197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59101-F740-2A4E-90EC-18B29C464619}"/>
              </a:ext>
            </a:extLst>
          </p:cNvPr>
          <p:cNvSpPr txBox="1"/>
          <p:nvPr/>
        </p:nvSpPr>
        <p:spPr>
          <a:xfrm>
            <a:off x="304800" y="5514201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Photo: Derek Manzello</a:t>
            </a:r>
          </a:p>
        </p:txBody>
      </p:sp>
    </p:spTree>
    <p:extLst>
      <p:ext uri="{BB962C8B-B14F-4D97-AF65-F5344CB8AC3E}">
        <p14:creationId xmlns:p14="http://schemas.microsoft.com/office/powerpoint/2010/main" val="27893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B6BC-1122-AA48-BCE6-39FC8A10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Corals: why should we care?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FF7CD-920A-F645-9780-CB42A6E7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91B8-A853-42D9-A39A-D40767242C8B}"/>
              </a:ext>
            </a:extLst>
          </p:cNvPr>
          <p:cNvSpPr txBox="1"/>
          <p:nvPr/>
        </p:nvSpPr>
        <p:spPr>
          <a:xfrm>
            <a:off x="1143000" y="2527748"/>
            <a:ext cx="478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 economic goods and services worth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687AD-4ECB-4096-81B4-D49577319D53}"/>
              </a:ext>
            </a:extLst>
          </p:cNvPr>
          <p:cNvSpPr txBox="1"/>
          <p:nvPr/>
        </p:nvSpPr>
        <p:spPr>
          <a:xfrm>
            <a:off x="6629400" y="250302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 East Florida corals valued 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78E33-3FB4-42B8-945E-D9647E318639}"/>
              </a:ext>
            </a:extLst>
          </p:cNvPr>
          <p:cNvSpPr/>
          <p:nvPr/>
        </p:nvSpPr>
        <p:spPr>
          <a:xfrm>
            <a:off x="1881352" y="2872354"/>
            <a:ext cx="35125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4298D3"/>
                </a:solidFill>
              </a:rPr>
              <a:t>$375</a:t>
            </a:r>
            <a:r>
              <a:rPr lang="en-US" dirty="0">
                <a:solidFill>
                  <a:srgbClr val="4298D3"/>
                </a:solidFill>
              </a:rPr>
              <a:t>billion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6FEED-C692-4B5B-B901-8CB78C878C2B}"/>
              </a:ext>
            </a:extLst>
          </p:cNvPr>
          <p:cNvSpPr/>
          <p:nvPr/>
        </p:nvSpPr>
        <p:spPr>
          <a:xfrm>
            <a:off x="7010400" y="2811565"/>
            <a:ext cx="31694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4298D3"/>
                </a:solidFill>
              </a:rPr>
              <a:t>$8.5</a:t>
            </a:r>
            <a:r>
              <a:rPr lang="en-US" dirty="0">
                <a:solidFill>
                  <a:srgbClr val="4298D3"/>
                </a:solidFill>
              </a:rPr>
              <a:t>billion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0C523-A087-4FAB-8D21-B4FB2225CC28}"/>
              </a:ext>
            </a:extLst>
          </p:cNvPr>
          <p:cNvSpPr txBox="1"/>
          <p:nvPr/>
        </p:nvSpPr>
        <p:spPr>
          <a:xfrm>
            <a:off x="2685102" y="4242725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(in 1997, worldwide) </a:t>
            </a:r>
          </a:p>
        </p:txBody>
      </p:sp>
    </p:spTree>
    <p:extLst>
      <p:ext uri="{BB962C8B-B14F-4D97-AF65-F5344CB8AC3E}">
        <p14:creationId xmlns:p14="http://schemas.microsoft.com/office/powerpoint/2010/main" val="26937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633E4-1943-48CC-8339-C449E88B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6D7D22-EBE7-4EC7-BCAD-13AEA9F3F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1143000"/>
            <a:ext cx="7467600" cy="771870"/>
          </a:xfrm>
        </p:spPr>
        <p:txBody>
          <a:bodyPr/>
          <a:lstStyle/>
          <a:p>
            <a:r>
              <a:rPr lang="en-US" dirty="0"/>
              <a:t>Coral: why should we care?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A1723-9D2A-4159-AF8C-67EC075019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3276600"/>
            <a:ext cx="2058194" cy="1219200"/>
          </a:xfrm>
        </p:spPr>
        <p:txBody>
          <a:bodyPr>
            <a:normAutofit fontScale="55000" lnSpcReduction="20000"/>
          </a:bodyPr>
          <a:lstStyle/>
          <a:p>
            <a:r>
              <a:rPr lang="en-US" sz="13100" dirty="0"/>
              <a:t>$4.4</a:t>
            </a:r>
            <a:r>
              <a:rPr lang="en-US" sz="3600" dirty="0"/>
              <a:t>billion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2E0D21-7F64-4ECE-A885-C45ADD6B1E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 local sales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AB3D93-8CE9-4351-A30A-AA5D311318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8407" y="3276600"/>
            <a:ext cx="2058194" cy="1257300"/>
          </a:xfrm>
        </p:spPr>
        <p:txBody>
          <a:bodyPr>
            <a:normAutofit fontScale="92500" lnSpcReduction="20000"/>
          </a:bodyPr>
          <a:lstStyle/>
          <a:p>
            <a:r>
              <a:rPr lang="en-US" sz="7300" dirty="0"/>
              <a:t>$2</a:t>
            </a:r>
          </a:p>
          <a:p>
            <a:r>
              <a:rPr lang="en-US" sz="2400" dirty="0"/>
              <a:t>billion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CCE201-9EFF-40EE-B4B4-0C044ABFC7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local income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A72D5-3874-47A9-B3A0-D2DD8BCAD6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0" y="3270913"/>
            <a:ext cx="3505201" cy="1104900"/>
          </a:xfrm>
        </p:spPr>
        <p:txBody>
          <a:bodyPr/>
          <a:lstStyle/>
          <a:p>
            <a:r>
              <a:rPr lang="en-US" dirty="0"/>
              <a:t>70,400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123F11-E384-4E34-8247-46BBC95DAA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Full and part time jobs</a:t>
            </a:r>
          </a:p>
        </p:txBody>
      </p:sp>
    </p:spTree>
    <p:extLst>
      <p:ext uri="{BB962C8B-B14F-4D97-AF65-F5344CB8AC3E}">
        <p14:creationId xmlns:p14="http://schemas.microsoft.com/office/powerpoint/2010/main" val="40954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15CB-A84D-3348-B1FE-7FDACE43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257"/>
            <a:ext cx="10515600" cy="911543"/>
          </a:xfrm>
        </p:spPr>
        <p:txBody>
          <a:bodyPr/>
          <a:lstStyle/>
          <a:p>
            <a:r>
              <a:rPr lang="en-US" dirty="0"/>
              <a:t>Global projections of coral bleaching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F5017-12E6-0E48-9E67-732D949C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8EFE6E-2946-E345-9F63-FEAFCDB5C78B}"/>
              </a:ext>
            </a:extLst>
          </p:cNvPr>
          <p:cNvSpPr/>
          <p:nvPr/>
        </p:nvSpPr>
        <p:spPr>
          <a:xfrm>
            <a:off x="1524000" y="5495499"/>
            <a:ext cx="1021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van Hooidonk R, Maynard JA, Planes S (2013) Temporary refugia for coral reefs in a warming world. </a:t>
            </a:r>
            <a:r>
              <a:rPr lang="en-US" sz="1200" i="1" dirty="0">
                <a:latin typeface="Helvetica" pitchFamily="2" charset="0"/>
              </a:rPr>
              <a:t>Nature Climate Change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b="1" dirty="0">
                <a:latin typeface="Helvetica" pitchFamily="2" charset="0"/>
              </a:rPr>
              <a:t>3</a:t>
            </a:r>
            <a:r>
              <a:rPr lang="en-US" sz="1200" dirty="0">
                <a:latin typeface="Helvetica" pitchFamily="2" charset="0"/>
              </a:rPr>
              <a:t>, 1–4</a:t>
            </a:r>
            <a:r>
              <a:rPr lang="en-US" dirty="0">
                <a:latin typeface="Helvetica" pitchFamily="2" charset="0"/>
              </a:rPr>
              <a:t>.</a:t>
            </a:r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263F8-0E7E-EA47-99CA-962EBB102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71" y="1984419"/>
            <a:ext cx="12185964" cy="2889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66F73-5985-0841-A951-49E77698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912485"/>
            <a:ext cx="8493284" cy="5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559E-1A78-4B46-99D2-FA95B954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29" y="1112837"/>
            <a:ext cx="10887771" cy="487363"/>
          </a:xfrm>
        </p:spPr>
        <p:txBody>
          <a:bodyPr/>
          <a:lstStyle/>
          <a:p>
            <a:r>
              <a:rPr lang="en-US" dirty="0"/>
              <a:t>Local scale projections of coral bleaching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262E2C-71E7-E643-A32F-3AAA16A97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1849300"/>
            <a:ext cx="3716141" cy="3408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EDA7C-8A8F-2141-8F7F-EA2AD365F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18354-D7AA-F842-A3CD-A4B8FF9B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20" y="5346869"/>
            <a:ext cx="40005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ADC10-2B75-174E-8EE6-ECC640546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739028"/>
            <a:ext cx="4401516" cy="4038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6F322D-2C1B-604F-8FF1-B42FCF851365}"/>
              </a:ext>
            </a:extLst>
          </p:cNvPr>
          <p:cNvSpPr/>
          <p:nvPr/>
        </p:nvSpPr>
        <p:spPr>
          <a:xfrm>
            <a:off x="271475" y="5777628"/>
            <a:ext cx="541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Hooidonk R, Maynard JA, Liu Y, Lee S-K (2015) </a:t>
            </a:r>
            <a:r>
              <a:rPr lang="en-US" sz="1200" i="1" dirty="0">
                <a:latin typeface="Helvetica" pitchFamily="2" charset="0"/>
              </a:rPr>
              <a:t>Global Change Biology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b="1" dirty="0">
                <a:latin typeface="Helvetica" pitchFamily="2" charset="0"/>
              </a:rPr>
              <a:t>21</a:t>
            </a:r>
            <a:r>
              <a:rPr lang="en-US" sz="1200" dirty="0">
                <a:latin typeface="Helvetica" pitchFamily="2" charset="0"/>
              </a:rPr>
              <a:t>, 3389–3401.</a:t>
            </a:r>
            <a:endParaRPr lang="en-US" sz="1200" dirty="0">
              <a:effectLst/>
              <a:latin typeface="Helvetica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C7811-B5D2-6C40-946E-272B9B3DDE78}"/>
              </a:ext>
            </a:extLst>
          </p:cNvPr>
          <p:cNvSpPr/>
          <p:nvPr/>
        </p:nvSpPr>
        <p:spPr>
          <a:xfrm>
            <a:off x="6096000" y="5766791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van Hooidonk RJ, Maynard J, </a:t>
            </a:r>
            <a:r>
              <a:rPr lang="en-US" sz="1200" dirty="0" err="1">
                <a:latin typeface="Helvetica" pitchFamily="2" charset="0"/>
              </a:rPr>
              <a:t>Tamelander</a:t>
            </a:r>
            <a:r>
              <a:rPr lang="en-US" sz="1200" dirty="0">
                <a:latin typeface="Helvetica" pitchFamily="2" charset="0"/>
              </a:rPr>
              <a:t> J et al. (2016). </a:t>
            </a:r>
            <a:r>
              <a:rPr lang="en-US" sz="1200" i="1" dirty="0">
                <a:latin typeface="Helvetica" pitchFamily="2" charset="0"/>
              </a:rPr>
              <a:t>Nature Scientific Reports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b="1" dirty="0">
                <a:latin typeface="Helvetica" pitchFamily="2" charset="0"/>
              </a:rPr>
              <a:t>6</a:t>
            </a:r>
            <a:r>
              <a:rPr lang="en-US" sz="1200" dirty="0">
                <a:latin typeface="Helvetica" pitchFamily="2" charset="0"/>
              </a:rPr>
              <a:t>, 39666.</a:t>
            </a:r>
            <a:endParaRPr lang="en-US" sz="12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9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92B752-8389-6B45-A2C3-258D5CE5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73" y="1691105"/>
            <a:ext cx="1936701" cy="15525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3EF5AA-0E55-9C4F-A7A1-19703A60A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50" y="1882478"/>
            <a:ext cx="2149933" cy="1169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29C78-C901-984F-A933-8F7ACF21F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31" y="876869"/>
            <a:ext cx="4405930" cy="5181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CF16E-FA7D-224C-B0D4-1B229062E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862083"/>
            <a:ext cx="3925693" cy="5319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21073-F3F1-2E49-8EEC-8073B368D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848437"/>
            <a:ext cx="3790566" cy="11698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83C7A-D9BC-A04F-9705-6E39E1D9E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134" y="2860921"/>
            <a:ext cx="3390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150EA-B20C-DC4E-A6C7-7A78D6D5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447801"/>
            <a:ext cx="4572000" cy="455207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Stakeholders/Users:</a:t>
            </a:r>
          </a:p>
          <a:p>
            <a:r>
              <a:rPr lang="en-US" dirty="0"/>
              <a:t>University of Miami</a:t>
            </a:r>
          </a:p>
          <a:p>
            <a:r>
              <a:rPr lang="en-US" dirty="0"/>
              <a:t>Nova Southeastern University </a:t>
            </a:r>
          </a:p>
          <a:p>
            <a:r>
              <a:rPr lang="en-US" dirty="0"/>
              <a:t>Mote Marine Laboratory &amp; Aquarium</a:t>
            </a:r>
          </a:p>
          <a:p>
            <a:r>
              <a:rPr lang="en-US" dirty="0"/>
              <a:t>The Nature Conservancy</a:t>
            </a:r>
          </a:p>
          <a:p>
            <a:r>
              <a:rPr lang="en-US" dirty="0"/>
              <a:t>Coral Restoration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28FB-5AF5-3F45-AAEE-3FC41E2A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DC0165-39D6-6446-8EA4-9C5E0E2FCBE8}"/>
              </a:ext>
            </a:extLst>
          </p:cNvPr>
          <p:cNvSpPr txBox="1">
            <a:spLocks/>
          </p:cNvSpPr>
          <p:nvPr/>
        </p:nvSpPr>
        <p:spPr>
          <a:xfrm>
            <a:off x="-1447800" y="76200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Acropora out planting tool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4D2711D-0906-4045-ABEA-7325DA6F9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71600"/>
            <a:ext cx="6896275" cy="46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C1163-68A3-F74E-8FCF-CC0AD5D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AA5FC-6753-0A4A-878B-54188D79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outcomes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F0BB5-D854-5147-B14E-EE053E402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Projections of coral bleaching ranging in resolutions from 100-4 km that show under a BAU scenario annual severe bleaching conditions around 2040.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19C25-5B72-9E41-96CE-AC8949E4D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Downscaled projections show regional variation in the onset of annual severe bleaching conditions.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6925C-7E31-E54E-BAD1-433F4CA326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Projections are made available as google earth tools, GIS layers, </a:t>
            </a:r>
            <a:r>
              <a:rPr lang="en-US" dirty="0" err="1"/>
              <a:t>netCDF</a:t>
            </a:r>
            <a:r>
              <a:rPr lang="en-US" dirty="0"/>
              <a:t> and static images.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096386-6227-EC42-9E86-AF9D21ABD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Tool to maximize survivorship in planted critically endangered </a:t>
            </a:r>
            <a:r>
              <a:rPr lang="en-US" i="1" dirty="0"/>
              <a:t>Acropora </a:t>
            </a:r>
            <a:r>
              <a:rPr lang="en-US" i="1" dirty="0" err="1"/>
              <a:t>cervicornis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</TotalTime>
  <Words>291</Words>
  <Application>Microsoft Macintosh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Helvetica</vt:lpstr>
      <vt:lpstr>Office Theme</vt:lpstr>
      <vt:lpstr>Global climate predictions for coral reef ecosystems</vt:lpstr>
      <vt:lpstr>PowerPoint Presentation</vt:lpstr>
      <vt:lpstr>Corals: why should we care?</vt:lpstr>
      <vt:lpstr>Coral: why should we care?</vt:lpstr>
      <vt:lpstr>Global projections of coral bleaching</vt:lpstr>
      <vt:lpstr>Local scale projections of coral bleaching</vt:lpstr>
      <vt:lpstr>PowerPoint Presentation</vt:lpstr>
      <vt:lpstr>PowerPoint Presentation</vt:lpstr>
      <vt:lpstr>Key outcomes</vt:lpstr>
      <vt:lpstr>Future work: Update projections of bleaching and OA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75</cp:revision>
  <dcterms:created xsi:type="dcterms:W3CDTF">2019-08-06T19:42:43Z</dcterms:created>
  <dcterms:modified xsi:type="dcterms:W3CDTF">2019-11-18T13:04:04Z</dcterms:modified>
</cp:coreProperties>
</file>