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4" r:id="rId2"/>
    <p:sldId id="303" r:id="rId3"/>
    <p:sldId id="314" r:id="rId4"/>
    <p:sldId id="316" r:id="rId5"/>
    <p:sldId id="308" r:id="rId6"/>
    <p:sldId id="309" r:id="rId7"/>
    <p:sldId id="310" r:id="rId8"/>
    <p:sldId id="311" r:id="rId9"/>
    <p:sldId id="315" r:id="rId10"/>
    <p:sldId id="295" r:id="rId11"/>
  </p:sldIdLst>
  <p:sldSz cx="12192000" cy="6858000"/>
  <p:notesSz cx="6954838" cy="92487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75757"/>
    <a:srgbClr val="4298D3"/>
    <a:srgbClr val="168DCF"/>
    <a:srgbClr val="1D4690"/>
    <a:srgbClr val="F2F5F7"/>
    <a:srgbClr val="DADDE0"/>
    <a:srgbClr val="ACA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84229" autoAdjust="0"/>
  </p:normalViewPr>
  <p:slideViewPr>
    <p:cSldViewPr snapToObjects="1">
      <p:cViewPr varScale="1">
        <p:scale>
          <a:sx n="92" d="100"/>
          <a:sy n="92" d="100"/>
        </p:scale>
        <p:origin x="-164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3" d="100"/>
          <a:sy n="83" d="100"/>
        </p:scale>
        <p:origin x="-3780" y="-78"/>
      </p:cViewPr>
      <p:guideLst>
        <p:guide orient="horz" pos="2913"/>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B46B343-25FC-4040-8C1D-19C20F6E4582}"/>
              </a:ext>
            </a:extLst>
          </p:cNvPr>
          <p:cNvSpPr>
            <a:spLocks noGrp="1"/>
          </p:cNvSpPr>
          <p:nvPr>
            <p:ph type="hdr" sz="quarter"/>
          </p:nvPr>
        </p:nvSpPr>
        <p:spPr>
          <a:xfrm>
            <a:off x="0" y="0"/>
            <a:ext cx="3013763" cy="464045"/>
          </a:xfrm>
          <a:prstGeom prst="rect">
            <a:avLst/>
          </a:prstGeom>
        </p:spPr>
        <p:txBody>
          <a:bodyPr vert="horz" lIns="92583" tIns="46292" rIns="92583" bIns="46292" rtlCol="0"/>
          <a:lstStyle>
            <a:lvl1pPr algn="l">
              <a:defRPr sz="1200"/>
            </a:lvl1pPr>
          </a:lstStyle>
          <a:p>
            <a:endParaRPr lang="en-US"/>
          </a:p>
        </p:txBody>
      </p:sp>
      <p:sp>
        <p:nvSpPr>
          <p:cNvPr id="3" name="Date Placeholder 2">
            <a:extLst>
              <a:ext uri="{FF2B5EF4-FFF2-40B4-BE49-F238E27FC236}">
                <a16:creationId xmlns="" xmlns:a16="http://schemas.microsoft.com/office/drawing/2014/main" id="{ACF73B9B-CC70-874C-BF13-BEDD16B12981}"/>
              </a:ext>
            </a:extLst>
          </p:cNvPr>
          <p:cNvSpPr>
            <a:spLocks noGrp="1"/>
          </p:cNvSpPr>
          <p:nvPr>
            <p:ph type="dt" sz="quarter" idx="1"/>
          </p:nvPr>
        </p:nvSpPr>
        <p:spPr>
          <a:xfrm>
            <a:off x="3939466" y="0"/>
            <a:ext cx="3013763" cy="464045"/>
          </a:xfrm>
          <a:prstGeom prst="rect">
            <a:avLst/>
          </a:prstGeom>
        </p:spPr>
        <p:txBody>
          <a:bodyPr vert="horz" lIns="92583" tIns="46292" rIns="92583" bIns="46292" rtlCol="0"/>
          <a:lstStyle>
            <a:lvl1pPr algn="r">
              <a:defRPr sz="1200"/>
            </a:lvl1pPr>
          </a:lstStyle>
          <a:p>
            <a:fld id="{869FFD94-0376-F94B-8829-32106F229FB7}" type="datetimeFigureOut">
              <a:rPr lang="en-US" smtClean="0"/>
              <a:t>11/8/2019</a:t>
            </a:fld>
            <a:endParaRPr lang="en-US"/>
          </a:p>
        </p:txBody>
      </p:sp>
      <p:sp>
        <p:nvSpPr>
          <p:cNvPr id="4" name="Footer Placeholder 3">
            <a:extLst>
              <a:ext uri="{FF2B5EF4-FFF2-40B4-BE49-F238E27FC236}">
                <a16:creationId xmlns="" xmlns:a16="http://schemas.microsoft.com/office/drawing/2014/main" id="{1A7A5E96-D065-BA40-9088-390449C75D93}"/>
              </a:ext>
            </a:extLst>
          </p:cNvPr>
          <p:cNvSpPr>
            <a:spLocks noGrp="1"/>
          </p:cNvSpPr>
          <p:nvPr>
            <p:ph type="ftr" sz="quarter" idx="2"/>
          </p:nvPr>
        </p:nvSpPr>
        <p:spPr>
          <a:xfrm>
            <a:off x="0" y="8784732"/>
            <a:ext cx="3013763" cy="464044"/>
          </a:xfrm>
          <a:prstGeom prst="rect">
            <a:avLst/>
          </a:prstGeom>
        </p:spPr>
        <p:txBody>
          <a:bodyPr vert="horz" lIns="92583" tIns="46292" rIns="92583" bIns="46292"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CE17056-518B-824D-992C-F5C7AD62409F}"/>
              </a:ext>
            </a:extLst>
          </p:cNvPr>
          <p:cNvSpPr>
            <a:spLocks noGrp="1"/>
          </p:cNvSpPr>
          <p:nvPr>
            <p:ph type="sldNum" sz="quarter" idx="3"/>
          </p:nvPr>
        </p:nvSpPr>
        <p:spPr>
          <a:xfrm>
            <a:off x="3939466" y="8784732"/>
            <a:ext cx="3013763" cy="464044"/>
          </a:xfrm>
          <a:prstGeom prst="rect">
            <a:avLst/>
          </a:prstGeom>
        </p:spPr>
        <p:txBody>
          <a:bodyPr vert="horz" lIns="92583" tIns="46292" rIns="92583" bIns="46292" rtlCol="0" anchor="b"/>
          <a:lstStyle>
            <a:lvl1pPr algn="r">
              <a:defRPr sz="1200"/>
            </a:lvl1pPr>
          </a:lstStyle>
          <a:p>
            <a:fld id="{05A473C2-1A0A-6148-AB77-25A47CD85CDF}" type="slidenum">
              <a:rPr lang="en-US" smtClean="0"/>
              <a:t>‹#›</a:t>
            </a:fld>
            <a:endParaRPr lang="en-US"/>
          </a:p>
        </p:txBody>
      </p:sp>
    </p:spTree>
    <p:extLst>
      <p:ext uri="{BB962C8B-B14F-4D97-AF65-F5344CB8AC3E}">
        <p14:creationId xmlns:p14="http://schemas.microsoft.com/office/powerpoint/2010/main" val="4098365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4045"/>
          </a:xfrm>
          <a:prstGeom prst="rect">
            <a:avLst/>
          </a:prstGeom>
        </p:spPr>
        <p:txBody>
          <a:bodyPr vert="horz" lIns="92583" tIns="46292" rIns="92583" bIns="46292" rtlCol="0"/>
          <a:lstStyle>
            <a:lvl1pPr algn="l">
              <a:defRPr sz="1200"/>
            </a:lvl1pPr>
          </a:lstStyle>
          <a:p>
            <a:endParaRPr lang="en-US"/>
          </a:p>
        </p:txBody>
      </p:sp>
      <p:sp>
        <p:nvSpPr>
          <p:cNvPr id="3" name="Date Placeholder 2"/>
          <p:cNvSpPr>
            <a:spLocks noGrp="1"/>
          </p:cNvSpPr>
          <p:nvPr>
            <p:ph type="dt" idx="1"/>
          </p:nvPr>
        </p:nvSpPr>
        <p:spPr>
          <a:xfrm>
            <a:off x="3939466" y="0"/>
            <a:ext cx="3013763" cy="464045"/>
          </a:xfrm>
          <a:prstGeom prst="rect">
            <a:avLst/>
          </a:prstGeom>
        </p:spPr>
        <p:txBody>
          <a:bodyPr vert="horz" lIns="92583" tIns="46292" rIns="92583" bIns="46292" rtlCol="0"/>
          <a:lstStyle>
            <a:lvl1pPr algn="r">
              <a:defRPr sz="1200"/>
            </a:lvl1pPr>
          </a:lstStyle>
          <a:p>
            <a:fld id="{708AC35B-83D0-B04F-AA0A-7C54EB63E0C1}" type="datetimeFigureOut">
              <a:rPr lang="en-US" smtClean="0"/>
              <a:t>11/8/2019</a:t>
            </a:fld>
            <a:endParaRPr lang="en-US"/>
          </a:p>
        </p:txBody>
      </p:sp>
      <p:sp>
        <p:nvSpPr>
          <p:cNvPr id="4" name="Slide Image Placeholder 3"/>
          <p:cNvSpPr>
            <a:spLocks noGrp="1" noRot="1" noChangeAspect="1"/>
          </p:cNvSpPr>
          <p:nvPr>
            <p:ph type="sldImg" idx="2"/>
          </p:nvPr>
        </p:nvSpPr>
        <p:spPr>
          <a:xfrm>
            <a:off x="701675" y="1155700"/>
            <a:ext cx="5551488" cy="3122613"/>
          </a:xfrm>
          <a:prstGeom prst="rect">
            <a:avLst/>
          </a:prstGeom>
          <a:noFill/>
          <a:ln w="12700">
            <a:solidFill>
              <a:prstClr val="black"/>
            </a:solidFill>
          </a:ln>
        </p:spPr>
        <p:txBody>
          <a:bodyPr vert="horz" lIns="92583" tIns="46292" rIns="92583" bIns="46292" rtlCol="0" anchor="ctr"/>
          <a:lstStyle/>
          <a:p>
            <a:endParaRPr lang="en-US"/>
          </a:p>
        </p:txBody>
      </p:sp>
      <p:sp>
        <p:nvSpPr>
          <p:cNvPr id="5" name="Notes Placeholder 4"/>
          <p:cNvSpPr>
            <a:spLocks noGrp="1"/>
          </p:cNvSpPr>
          <p:nvPr>
            <p:ph type="body" sz="quarter" idx="3"/>
          </p:nvPr>
        </p:nvSpPr>
        <p:spPr>
          <a:xfrm>
            <a:off x="695484" y="4450973"/>
            <a:ext cx="5563870" cy="3641705"/>
          </a:xfrm>
          <a:prstGeom prst="rect">
            <a:avLst/>
          </a:prstGeom>
        </p:spPr>
        <p:txBody>
          <a:bodyPr vert="horz" lIns="92583" tIns="46292" rIns="92583" bIns="4629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84732"/>
            <a:ext cx="3013763" cy="464044"/>
          </a:xfrm>
          <a:prstGeom prst="rect">
            <a:avLst/>
          </a:prstGeom>
        </p:spPr>
        <p:txBody>
          <a:bodyPr vert="horz" lIns="92583" tIns="46292" rIns="92583" bIns="46292"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84732"/>
            <a:ext cx="3013763" cy="464044"/>
          </a:xfrm>
          <a:prstGeom prst="rect">
            <a:avLst/>
          </a:prstGeom>
        </p:spPr>
        <p:txBody>
          <a:bodyPr vert="horz" lIns="92583" tIns="46292" rIns="92583" bIns="46292" rtlCol="0" anchor="b"/>
          <a:lstStyle>
            <a:lvl1pPr algn="r">
              <a:defRPr sz="1200"/>
            </a:lvl1pPr>
          </a:lstStyle>
          <a:p>
            <a:fld id="{A679663B-47F3-AE4A-92C7-367FE9E30D9D}" type="slidenum">
              <a:rPr lang="en-US" smtClean="0"/>
              <a:t>‹#›</a:t>
            </a:fld>
            <a:endParaRPr lang="en-US"/>
          </a:p>
        </p:txBody>
      </p:sp>
    </p:spTree>
    <p:extLst>
      <p:ext uri="{BB962C8B-B14F-4D97-AF65-F5344CB8AC3E}">
        <p14:creationId xmlns:p14="http://schemas.microsoft.com/office/powerpoint/2010/main" val="4233228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past several</a:t>
            </a:r>
            <a:r>
              <a:rPr lang="en-US" baseline="0" dirty="0" smtClean="0"/>
              <a:t> years, </a:t>
            </a:r>
            <a:r>
              <a:rPr lang="en-US" baseline="0" dirty="0" err="1" smtClean="0"/>
              <a:t>PhOD</a:t>
            </a:r>
            <a:r>
              <a:rPr lang="en-US" baseline="0" dirty="0" smtClean="0"/>
              <a:t> has worked closely with OCED and SEFSC to support fisheries management and ocean acidification monitoring in the US Gulf and East Coasts.</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1</a:t>
            </a:fld>
            <a:endParaRPr lang="en-US"/>
          </a:p>
        </p:txBody>
      </p:sp>
    </p:spTree>
    <p:extLst>
      <p:ext uri="{BB962C8B-B14F-4D97-AF65-F5344CB8AC3E}">
        <p14:creationId xmlns:p14="http://schemas.microsoft.com/office/powerpoint/2010/main" val="3712518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10</a:t>
            </a:fld>
            <a:endParaRPr lang="en-US"/>
          </a:p>
        </p:txBody>
      </p:sp>
    </p:spTree>
    <p:extLst>
      <p:ext uri="{BB962C8B-B14F-4D97-AF65-F5344CB8AC3E}">
        <p14:creationId xmlns:p14="http://schemas.microsoft.com/office/powerpoint/2010/main" val="244039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am going to briefly introduce some of those</a:t>
            </a:r>
            <a:r>
              <a:rPr lang="en-US" baseline="0" dirty="0" smtClean="0"/>
              <a:t> collaboration research works. I divided them into two groups. The first group is physical oceanographic analysis and modeling studies.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2</a:t>
            </a:fld>
            <a:endParaRPr lang="en-US"/>
          </a:p>
        </p:txBody>
      </p:sp>
    </p:spTree>
    <p:extLst>
      <p:ext uri="{BB962C8B-B14F-4D97-AF65-F5344CB8AC3E}">
        <p14:creationId xmlns:p14="http://schemas.microsoft.com/office/powerpoint/2010/main" val="110669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a:t>
            </a:r>
            <a:r>
              <a:rPr lang="en-US" baseline="0" dirty="0" smtClean="0"/>
              <a:t> we used satellite altimetry data and ship measurement of </a:t>
            </a:r>
            <a:r>
              <a:rPr lang="en-US" baseline="0" dirty="0" err="1" smtClean="0"/>
              <a:t>bluefin</a:t>
            </a:r>
            <a:r>
              <a:rPr lang="en-US" baseline="0" dirty="0" smtClean="0"/>
              <a:t> larvae to show that the areas of favorable conditions for </a:t>
            </a:r>
            <a:r>
              <a:rPr lang="en-US" baseline="0" dirty="0" err="1" smtClean="0"/>
              <a:t>bluefin</a:t>
            </a:r>
            <a:r>
              <a:rPr lang="en-US" baseline="0" dirty="0" smtClean="0"/>
              <a:t> larvae in the Gulf of Mexico are linked to mesoscale ocean circulation features. So, we used this relationship to develop a proxy larval index, which explains more than half of the recruitment variability of </a:t>
            </a:r>
            <a:r>
              <a:rPr lang="en-US" baseline="0" dirty="0" err="1" smtClean="0"/>
              <a:t>bluefin</a:t>
            </a:r>
            <a:r>
              <a:rPr lang="en-US" baseline="0" dirty="0" smtClean="0"/>
              <a:t> tuna. And, this proxy index is currently used to guide NOAA’s interdisciplinary research cruise (that we carry out every year in March and April).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3</a:t>
            </a:fld>
            <a:endParaRPr lang="en-US"/>
          </a:p>
        </p:txBody>
      </p:sp>
    </p:spTree>
    <p:extLst>
      <p:ext uri="{BB962C8B-B14F-4D97-AF65-F5344CB8AC3E}">
        <p14:creationId xmlns:p14="http://schemas.microsoft.com/office/powerpoint/2010/main" val="118528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study, we used a</a:t>
            </a:r>
            <a:r>
              <a:rPr lang="en-US" baseline="0" dirty="0" smtClean="0"/>
              <a:t> </a:t>
            </a:r>
            <a:r>
              <a:rPr lang="en-US" dirty="0" smtClean="0"/>
              <a:t>high-resolution Modular</a:t>
            </a:r>
            <a:r>
              <a:rPr lang="en-US" baseline="0" dirty="0" smtClean="0"/>
              <a:t> Ocean Model</a:t>
            </a:r>
            <a:r>
              <a:rPr lang="en-US" dirty="0" smtClean="0"/>
              <a:t> from GFDL to </a:t>
            </a:r>
            <a:r>
              <a:rPr lang="en-US" baseline="0" dirty="0" smtClean="0"/>
              <a:t>downscale the CMIP5 model projection for the 21</a:t>
            </a:r>
            <a:r>
              <a:rPr lang="en-US" baseline="30000" dirty="0" smtClean="0"/>
              <a:t>st</a:t>
            </a:r>
            <a:r>
              <a:rPr lang="en-US" baseline="0" dirty="0" smtClean="0"/>
              <a:t> century in the Gulf of Mexico. The model results showed that the US Gulf coasts is a warming hot spot, with up to a 4degC increase in sea surface temperature during the rest of this century. This may results in a decrease in coastal pelagic species, such as king mackerel and cobia, and also increased frequency of hypoxia. This study also showed that in the deep Gulf region, the favorable habitat for </a:t>
            </a:r>
            <a:r>
              <a:rPr lang="en-US" baseline="0" dirty="0" err="1" smtClean="0"/>
              <a:t>bluefin</a:t>
            </a:r>
            <a:r>
              <a:rPr lang="en-US" baseline="0" dirty="0" smtClean="0"/>
              <a:t> tuna will be drastically decreased. But for the skipjack tuna, the favorable habitat will be increased greatly.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4</a:t>
            </a:fld>
            <a:endParaRPr lang="en-US"/>
          </a:p>
        </p:txBody>
      </p:sp>
    </p:spTree>
    <p:extLst>
      <p:ext uri="{BB962C8B-B14F-4D97-AF65-F5344CB8AC3E}">
        <p14:creationId xmlns:p14="http://schemas.microsoft.com/office/powerpoint/2010/main" val="315313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group is ocean-biogeochemical</a:t>
            </a:r>
            <a:r>
              <a:rPr lang="en-US" baseline="0" dirty="0" smtClean="0"/>
              <a:t> modeling and analysis studies. This is relatively a new addition to AOML’s research and a fully interdisciplinary research area that requires very close collaboration among physical, biogeochemical, fisheries and climate scientists.</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5</a:t>
            </a:fld>
            <a:endParaRPr lang="en-US"/>
          </a:p>
        </p:txBody>
      </p:sp>
    </p:spTree>
    <p:extLst>
      <p:ext uri="{BB962C8B-B14F-4D97-AF65-F5344CB8AC3E}">
        <p14:creationId xmlns:p14="http://schemas.microsoft.com/office/powerpoint/2010/main" val="249677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developed a high-resolution Ocean-BGC</a:t>
            </a:r>
            <a:r>
              <a:rPr lang="en-US" baseline="0" dirty="0" smtClean="0"/>
              <a:t> model for the Gulf of Mexico using </a:t>
            </a:r>
            <a:r>
              <a:rPr lang="en-US" dirty="0" smtClean="0"/>
              <a:t>the Regional Ocean Model (ROMS) coupled</a:t>
            </a:r>
            <a:r>
              <a:rPr lang="en-US" baseline="0" dirty="0" smtClean="0"/>
              <a:t> to</a:t>
            </a:r>
            <a:r>
              <a:rPr lang="en-US" dirty="0" smtClean="0"/>
              <a:t> a new BGC model</a:t>
            </a:r>
            <a:r>
              <a:rPr lang="en-US" baseline="0" dirty="0" smtClean="0"/>
              <a:t> designed for the Gulf of Mexico. This BGC model simulates two types of phytoplankton and two type of zooplankton. And, we added 54 river sources of freshwater and nutrients along the Gulf of Mexico (obtained from USGS). So, we developed this model as a potential tool for Ecosystem Based Fisheries Management (EBSM) and S2S ecosystem forecast.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6</a:t>
            </a:fld>
            <a:endParaRPr lang="en-US"/>
          </a:p>
        </p:txBody>
      </p:sp>
    </p:spTree>
    <p:extLst>
      <p:ext uri="{BB962C8B-B14F-4D97-AF65-F5344CB8AC3E}">
        <p14:creationId xmlns:p14="http://schemas.microsoft.com/office/powerpoint/2010/main" val="299651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a:t>
            </a:r>
            <a:r>
              <a:rPr lang="en-US" baseline="0" dirty="0" smtClean="0"/>
              <a:t> first application, </a:t>
            </a:r>
            <a:r>
              <a:rPr lang="en-US" dirty="0" smtClean="0"/>
              <a:t>we used this</a:t>
            </a:r>
            <a:r>
              <a:rPr lang="en-US" baseline="0" dirty="0" smtClean="0"/>
              <a:t> model to understand interannual variability of plankton biomass in the Gulf of Mexico. The main conclusion of this study is that El Niño - Southern Oscillation is the main driver of plankton biomass variability in the Gulf of Mexico. For example, during El Niño winter and spring, the Mississippi River discharges of freshwater and nutrients significantly increase. That produces density-driven coastal current that carries highly productive water to the west to increase productivity along the entire Texas-Louisiana shelf. So, this study shows a potential for S2S ecosystem forecast in the Gulf of Mexico.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7</a:t>
            </a:fld>
            <a:endParaRPr lang="en-US"/>
          </a:p>
        </p:txBody>
      </p:sp>
    </p:spTree>
    <p:extLst>
      <p:ext uri="{BB962C8B-B14F-4D97-AF65-F5344CB8AC3E}">
        <p14:creationId xmlns:p14="http://schemas.microsoft.com/office/powerpoint/2010/main" val="382941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Previous two</a:t>
            </a:r>
            <a:r>
              <a:rPr lang="en-US" baseline="0" dirty="0" smtClean="0"/>
              <a:t> studies are mainly for helping fisheries management. This study is to support ocean acidification monitoring by OCED. So, we added a new</a:t>
            </a:r>
            <a:r>
              <a:rPr lang="en-US" sz="1200" kern="1200" baseline="0" dirty="0" smtClean="0">
                <a:solidFill>
                  <a:schemeClr val="tx1"/>
                </a:solidFill>
                <a:effectLst/>
                <a:latin typeface="+mn-lt"/>
                <a:ea typeface="+mn-ea"/>
                <a:cs typeface="+mn-cs"/>
              </a:rPr>
              <a:t> carbon module (mainly based on Laurent et al., (2017)) in our BGC model. </a:t>
            </a:r>
            <a:r>
              <a:rPr lang="en-US" dirty="0" smtClean="0"/>
              <a:t>The </a:t>
            </a:r>
            <a:r>
              <a:rPr lang="en-US" dirty="0"/>
              <a:t>main objective of this </a:t>
            </a:r>
            <a:r>
              <a:rPr lang="en-US" dirty="0" smtClean="0"/>
              <a:t>study </a:t>
            </a:r>
            <a:r>
              <a:rPr lang="en-US" dirty="0"/>
              <a:t>is to use the high-resolution </a:t>
            </a:r>
            <a:r>
              <a:rPr lang="en-US" dirty="0" smtClean="0"/>
              <a:t>Ocean-BGC </a:t>
            </a:r>
            <a:r>
              <a:rPr lang="en-US" dirty="0"/>
              <a:t>model to understand what </a:t>
            </a:r>
            <a:r>
              <a:rPr lang="en-US" dirty="0" smtClean="0"/>
              <a:t>causes </a:t>
            </a:r>
            <a:r>
              <a:rPr lang="en-US" dirty="0"/>
              <a:t>pH change in the US Gulf coast in seasonal, interannual and decadal time </a:t>
            </a:r>
            <a:r>
              <a:rPr lang="en-US" dirty="0" smtClean="0"/>
              <a:t>scales. One </a:t>
            </a:r>
            <a:r>
              <a:rPr lang="en-US" dirty="0"/>
              <a:t>of the </a:t>
            </a:r>
            <a:r>
              <a:rPr lang="en-US" dirty="0" smtClean="0"/>
              <a:t>main things we learned</a:t>
            </a:r>
            <a:r>
              <a:rPr lang="en-US" baseline="0" dirty="0" smtClean="0"/>
              <a:t> </a:t>
            </a:r>
            <a:r>
              <a:rPr lang="en-US" dirty="0" smtClean="0"/>
              <a:t>from </a:t>
            </a:r>
            <a:r>
              <a:rPr lang="en-US" dirty="0"/>
              <a:t>the study is that the Mississippi River runoff and associated change in productivity largely determines ocean acidification (OA) variables along the Texas-Louisiana </a:t>
            </a:r>
            <a:r>
              <a:rPr lang="en-US" dirty="0" smtClean="0"/>
              <a:t>shelf. </a:t>
            </a:r>
            <a:r>
              <a:rPr lang="en-US" dirty="0"/>
              <a:t>Another important finding </a:t>
            </a:r>
            <a:r>
              <a:rPr lang="en-US" dirty="0" smtClean="0"/>
              <a:t>from this study is </a:t>
            </a:r>
            <a:r>
              <a:rPr lang="en-US" dirty="0"/>
              <a:t>that the </a:t>
            </a:r>
            <a:r>
              <a:rPr lang="en-US" dirty="0" smtClean="0"/>
              <a:t>Gulf of </a:t>
            </a:r>
            <a:r>
              <a:rPr lang="en-US" dirty="0"/>
              <a:t>Mexico is the region of net CO</a:t>
            </a:r>
            <a:r>
              <a:rPr lang="en-US" baseline="-25000" dirty="0"/>
              <a:t>2</a:t>
            </a:r>
            <a:r>
              <a:rPr lang="en-US" dirty="0"/>
              <a:t> uptake, with a very strong seasonal cycle. This is the first </a:t>
            </a:r>
            <a:r>
              <a:rPr lang="en-US" dirty="0" smtClean="0"/>
              <a:t>Ocean-BGC model study to report that.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8</a:t>
            </a:fld>
            <a:endParaRPr lang="en-US"/>
          </a:p>
        </p:txBody>
      </p:sp>
    </p:spTree>
    <p:extLst>
      <p:ext uri="{BB962C8B-B14F-4D97-AF65-F5344CB8AC3E}">
        <p14:creationId xmlns:p14="http://schemas.microsoft.com/office/powerpoint/2010/main" val="193572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future, we will continue</a:t>
            </a:r>
            <a:r>
              <a:rPr lang="en-US" baseline="0" dirty="0" smtClean="0"/>
              <a:t> our work toward building S2S ecosystem forecast capability for the US Gulf and east coast, by strengthening </a:t>
            </a:r>
            <a:r>
              <a:rPr lang="en-US" baseline="0" dirty="0" err="1" smtClean="0"/>
              <a:t>PhOD’s</a:t>
            </a:r>
            <a:r>
              <a:rPr lang="en-US" baseline="0" dirty="0" smtClean="0"/>
              <a:t> collaboration with OCED, SEFSC, GFDL, PSD and PMEL. Thank you very much. The next speaker is George </a:t>
            </a:r>
            <a:r>
              <a:rPr lang="en-US" baseline="0" dirty="0" err="1" smtClean="0"/>
              <a:t>Halliwell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679663B-47F3-AE4A-92C7-367FE9E30D9D}" type="slidenum">
              <a:rPr lang="en-US" smtClean="0"/>
              <a:t>9</a:t>
            </a:fld>
            <a:endParaRPr lang="en-US"/>
          </a:p>
        </p:txBody>
      </p:sp>
    </p:spTree>
    <p:extLst>
      <p:ext uri="{BB962C8B-B14F-4D97-AF65-F5344CB8AC3E}">
        <p14:creationId xmlns:p14="http://schemas.microsoft.com/office/powerpoint/2010/main" val="9119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B1067-15C4-8D46-9FDD-A20E53BB5CF4}"/>
              </a:ext>
            </a:extLst>
          </p:cNvPr>
          <p:cNvSpPr>
            <a:spLocks noGrp="1"/>
          </p:cNvSpPr>
          <p:nvPr>
            <p:ph type="title" hasCustomPrompt="1"/>
          </p:nvPr>
        </p:nvSpPr>
        <p:spPr>
          <a:xfrm>
            <a:off x="457200" y="1066800"/>
            <a:ext cx="5264150" cy="2852737"/>
          </a:xfrm>
          <a:prstGeom prst="rect">
            <a:avLst/>
          </a:prstGeom>
        </p:spPr>
        <p:txBody>
          <a:bodyPr anchor="b">
            <a:normAutofit/>
          </a:bodyPr>
          <a:lstStyle>
            <a:lvl1pPr algn="l">
              <a:defRPr sz="4000">
                <a:solidFill>
                  <a:srgbClr val="666666"/>
                </a:solidFill>
              </a:defRPr>
            </a:lvl1pPr>
          </a:lstStyle>
          <a:p>
            <a:r>
              <a:rPr lang="en-US" dirty="0"/>
              <a:t>MAIN TITLE OF PRESENTATION </a:t>
            </a:r>
          </a:p>
        </p:txBody>
      </p:sp>
      <p:sp>
        <p:nvSpPr>
          <p:cNvPr id="3" name="Text Placeholder 2">
            <a:extLst>
              <a:ext uri="{FF2B5EF4-FFF2-40B4-BE49-F238E27FC236}">
                <a16:creationId xmlns="" xmlns:a16="http://schemas.microsoft.com/office/drawing/2014/main" id="{E2C3E94D-727B-A948-9B78-12A6A899431B}"/>
              </a:ext>
            </a:extLst>
          </p:cNvPr>
          <p:cNvSpPr>
            <a:spLocks noGrp="1"/>
          </p:cNvSpPr>
          <p:nvPr>
            <p:ph type="body" idx="1" hasCustomPrompt="1"/>
          </p:nvPr>
        </p:nvSpPr>
        <p:spPr>
          <a:xfrm>
            <a:off x="490603" y="4071937"/>
            <a:ext cx="526415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OF PRESENTATION </a:t>
            </a:r>
          </a:p>
        </p:txBody>
      </p:sp>
      <p:sp>
        <p:nvSpPr>
          <p:cNvPr id="6" name="Slide Number Placeholder 5">
            <a:extLst>
              <a:ext uri="{FF2B5EF4-FFF2-40B4-BE49-F238E27FC236}">
                <a16:creationId xmlns="" xmlns:a16="http://schemas.microsoft.com/office/drawing/2014/main" id="{313E9A27-94A1-CB40-B97E-AC4F5F3E0C67}"/>
              </a:ext>
            </a:extLst>
          </p:cNvPr>
          <p:cNvSpPr>
            <a:spLocks noGrp="1"/>
          </p:cNvSpPr>
          <p:nvPr>
            <p:ph type="sldNum" sz="quarter" idx="12"/>
          </p:nvPr>
        </p:nvSpPr>
        <p:spPr/>
        <p:txBody>
          <a:bodyPr/>
          <a:lstStyle/>
          <a:p>
            <a:fld id="{1CA897ED-F933-F140-B965-41326E641414}" type="slidenum">
              <a:rPr lang="en-US" smtClean="0"/>
              <a:t>‹#›</a:t>
            </a:fld>
            <a:endParaRPr lang="en-US"/>
          </a:p>
        </p:txBody>
      </p:sp>
    </p:spTree>
    <p:extLst>
      <p:ext uri="{BB962C8B-B14F-4D97-AF65-F5344CB8AC3E}">
        <p14:creationId xmlns:p14="http://schemas.microsoft.com/office/powerpoint/2010/main" val="3573193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DF2FEAB9-964F-934D-8A34-973E5BC0E2B1}"/>
              </a:ext>
            </a:extLst>
          </p:cNvPr>
          <p:cNvSpPr>
            <a:spLocks noGrp="1"/>
          </p:cNvSpPr>
          <p:nvPr>
            <p:ph type="sldNum" sz="quarter" idx="12"/>
          </p:nvPr>
        </p:nvSpPr>
        <p:spPr/>
        <p:txBody>
          <a:bodyPr/>
          <a:lstStyle/>
          <a:p>
            <a:fld id="{1CA897ED-F933-F140-B965-41326E641414}" type="slidenum">
              <a:rPr lang="en-US" smtClean="0"/>
              <a:t>‹#›</a:t>
            </a:fld>
            <a:endParaRPr lang="en-US" dirty="0"/>
          </a:p>
        </p:txBody>
      </p:sp>
      <p:sp>
        <p:nvSpPr>
          <p:cNvPr id="7" name="Title 1">
            <a:extLst>
              <a:ext uri="{FF2B5EF4-FFF2-40B4-BE49-F238E27FC236}">
                <a16:creationId xmlns="" xmlns:a16="http://schemas.microsoft.com/office/drawing/2014/main" id="{881A5F8D-A1BB-D746-AF4F-EF1F576996B7}"/>
              </a:ext>
            </a:extLst>
          </p:cNvPr>
          <p:cNvSpPr>
            <a:spLocks noGrp="1"/>
          </p:cNvSpPr>
          <p:nvPr>
            <p:ph type="title" hasCustomPrompt="1"/>
          </p:nvPr>
        </p:nvSpPr>
        <p:spPr>
          <a:xfrm>
            <a:off x="533400" y="1818930"/>
            <a:ext cx="3808412" cy="771870"/>
          </a:xfrm>
          <a:prstGeom prst="rect">
            <a:avLst/>
          </a:prstGeom>
        </p:spPr>
        <p:txBody>
          <a:bodyPr/>
          <a:lstStyle/>
          <a:p>
            <a:r>
              <a:rPr lang="en-US" dirty="0"/>
              <a:t>Table/ Columns</a:t>
            </a:r>
          </a:p>
        </p:txBody>
      </p:sp>
      <p:sp>
        <p:nvSpPr>
          <p:cNvPr id="12" name="Table Placeholder 11">
            <a:extLst>
              <a:ext uri="{FF2B5EF4-FFF2-40B4-BE49-F238E27FC236}">
                <a16:creationId xmlns="" xmlns:a16="http://schemas.microsoft.com/office/drawing/2014/main" id="{1ED3C4F7-3FDD-7D45-B182-A7CE6598DFBE}"/>
              </a:ext>
            </a:extLst>
          </p:cNvPr>
          <p:cNvSpPr>
            <a:spLocks noGrp="1"/>
          </p:cNvSpPr>
          <p:nvPr>
            <p:ph type="tbl" sz="quarter" idx="13"/>
          </p:nvPr>
        </p:nvSpPr>
        <p:spPr>
          <a:xfrm>
            <a:off x="1676400" y="2819400"/>
            <a:ext cx="8991600" cy="2667000"/>
          </a:xfrm>
          <a:prstGeom prst="rect">
            <a:avLst/>
          </a:prstGeom>
        </p:spPr>
        <p:txBody>
          <a:bodyPr/>
          <a:lstStyle/>
          <a:p>
            <a:endParaRPr lang="en-US" dirty="0"/>
          </a:p>
        </p:txBody>
      </p:sp>
    </p:spTree>
    <p:extLst>
      <p:ext uri="{BB962C8B-B14F-4D97-AF65-F5344CB8AC3E}">
        <p14:creationId xmlns:p14="http://schemas.microsoft.com/office/powerpoint/2010/main" val="2642173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ject Overview">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55CB773-81E5-EB4E-982D-1904BA580FA1}"/>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8" name="Picture Placeholder 7">
            <a:extLst>
              <a:ext uri="{FF2B5EF4-FFF2-40B4-BE49-F238E27FC236}">
                <a16:creationId xmlns="" xmlns:a16="http://schemas.microsoft.com/office/drawing/2014/main" id="{AD862222-3BBD-C44A-98A8-FAE85984916F}"/>
              </a:ext>
            </a:extLst>
          </p:cNvPr>
          <p:cNvSpPr>
            <a:spLocks noGrp="1"/>
          </p:cNvSpPr>
          <p:nvPr>
            <p:ph type="pic" sz="quarter" idx="13"/>
          </p:nvPr>
        </p:nvSpPr>
        <p:spPr>
          <a:xfrm>
            <a:off x="0" y="4953000"/>
            <a:ext cx="12192000" cy="1447800"/>
          </a:xfrm>
          <a:prstGeom prst="rect">
            <a:avLst/>
          </a:prstGeom>
        </p:spPr>
        <p:txBody>
          <a:bodyPr/>
          <a:lstStyle>
            <a:lvl1pPr marL="0" indent="0">
              <a:buNone/>
              <a:defRPr/>
            </a:lvl1pPr>
          </a:lstStyle>
          <a:p>
            <a:endParaRPr lang="en-US" dirty="0"/>
          </a:p>
        </p:txBody>
      </p:sp>
      <p:sp>
        <p:nvSpPr>
          <p:cNvPr id="10" name="Title 1">
            <a:extLst>
              <a:ext uri="{FF2B5EF4-FFF2-40B4-BE49-F238E27FC236}">
                <a16:creationId xmlns="" xmlns:a16="http://schemas.microsoft.com/office/drawing/2014/main" id="{2D0F6027-9356-304D-ADC2-20E1D583C452}"/>
              </a:ext>
            </a:extLst>
          </p:cNvPr>
          <p:cNvSpPr>
            <a:spLocks noGrp="1"/>
          </p:cNvSpPr>
          <p:nvPr>
            <p:ph type="title" hasCustomPrompt="1"/>
          </p:nvPr>
        </p:nvSpPr>
        <p:spPr>
          <a:xfrm>
            <a:off x="457200" y="1818930"/>
            <a:ext cx="3198812" cy="771870"/>
          </a:xfrm>
          <a:prstGeom prst="rect">
            <a:avLst/>
          </a:prstGeom>
        </p:spPr>
        <p:txBody>
          <a:bodyPr/>
          <a:lstStyle>
            <a:lvl1pPr algn="l">
              <a:defRPr/>
            </a:lvl1pPr>
          </a:lstStyle>
          <a:p>
            <a:r>
              <a:rPr lang="en-US" dirty="0"/>
              <a:t>Overview</a:t>
            </a:r>
          </a:p>
        </p:txBody>
      </p:sp>
      <p:sp>
        <p:nvSpPr>
          <p:cNvPr id="12" name="Text Placeholder 11">
            <a:extLst>
              <a:ext uri="{FF2B5EF4-FFF2-40B4-BE49-F238E27FC236}">
                <a16:creationId xmlns="" xmlns:a16="http://schemas.microsoft.com/office/drawing/2014/main" id="{9BFA67FD-014B-F745-AA3F-DD91FFCBF11B}"/>
              </a:ext>
            </a:extLst>
          </p:cNvPr>
          <p:cNvSpPr>
            <a:spLocks noGrp="1"/>
          </p:cNvSpPr>
          <p:nvPr>
            <p:ph type="body" sz="quarter" idx="14" hasCustomPrompt="1"/>
          </p:nvPr>
        </p:nvSpPr>
        <p:spPr>
          <a:xfrm>
            <a:off x="2209800" y="2895600"/>
            <a:ext cx="8534400" cy="1905000"/>
          </a:xfrm>
          <a:prstGeom prst="rect">
            <a:avLst/>
          </a:prstGeom>
        </p:spPr>
        <p:txBody>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465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s ">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55CB773-81E5-EB4E-982D-1904BA580FA1}"/>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10" name="Title 1">
            <a:extLst>
              <a:ext uri="{FF2B5EF4-FFF2-40B4-BE49-F238E27FC236}">
                <a16:creationId xmlns="" xmlns:a16="http://schemas.microsoft.com/office/drawing/2014/main" id="{2D0F6027-9356-304D-ADC2-20E1D583C452}"/>
              </a:ext>
            </a:extLst>
          </p:cNvPr>
          <p:cNvSpPr>
            <a:spLocks noGrp="1"/>
          </p:cNvSpPr>
          <p:nvPr>
            <p:ph type="title" hasCustomPrompt="1"/>
          </p:nvPr>
        </p:nvSpPr>
        <p:spPr>
          <a:xfrm>
            <a:off x="839788" y="1818930"/>
            <a:ext cx="3198812" cy="771870"/>
          </a:xfrm>
          <a:prstGeom prst="rect">
            <a:avLst/>
          </a:prstGeom>
        </p:spPr>
        <p:txBody>
          <a:bodyPr/>
          <a:lstStyle/>
          <a:p>
            <a:r>
              <a:rPr lang="en-US" dirty="0"/>
              <a:t>Numbers</a:t>
            </a:r>
          </a:p>
        </p:txBody>
      </p:sp>
      <p:sp>
        <p:nvSpPr>
          <p:cNvPr id="12" name="Text Placeholder 11">
            <a:extLst>
              <a:ext uri="{FF2B5EF4-FFF2-40B4-BE49-F238E27FC236}">
                <a16:creationId xmlns="" xmlns:a16="http://schemas.microsoft.com/office/drawing/2014/main" id="{9BFA67FD-014B-F745-AA3F-DD91FFCBF11B}"/>
              </a:ext>
            </a:extLst>
          </p:cNvPr>
          <p:cNvSpPr>
            <a:spLocks noGrp="1"/>
          </p:cNvSpPr>
          <p:nvPr>
            <p:ph type="body" sz="quarter" idx="14" hasCustomPrompt="1"/>
          </p:nvPr>
        </p:nvSpPr>
        <p:spPr>
          <a:xfrm>
            <a:off x="1448594" y="3429000"/>
            <a:ext cx="1981200" cy="1066800"/>
          </a:xfrm>
          <a:prstGeom prst="rect">
            <a:avLst/>
          </a:prstGeom>
        </p:spPr>
        <p:txBody>
          <a:bodyPr>
            <a:normAutofit/>
          </a:bodyPr>
          <a:lstStyle>
            <a:lvl1pPr marL="0" indent="0" algn="ctr">
              <a:buNone/>
              <a:defRPr sz="6600">
                <a:solidFill>
                  <a:srgbClr val="4298D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45K</a:t>
            </a:r>
          </a:p>
        </p:txBody>
      </p:sp>
      <p:sp>
        <p:nvSpPr>
          <p:cNvPr id="3" name="Text Placeholder 2">
            <a:extLst>
              <a:ext uri="{FF2B5EF4-FFF2-40B4-BE49-F238E27FC236}">
                <a16:creationId xmlns="" xmlns:a16="http://schemas.microsoft.com/office/drawing/2014/main" id="{181A8807-C32A-024B-ADA0-B8DAD4296336}"/>
              </a:ext>
            </a:extLst>
          </p:cNvPr>
          <p:cNvSpPr>
            <a:spLocks noGrp="1"/>
          </p:cNvSpPr>
          <p:nvPr>
            <p:ph type="body" sz="quarter" idx="15" hasCustomPrompt="1"/>
          </p:nvPr>
        </p:nvSpPr>
        <p:spPr>
          <a:xfrm>
            <a:off x="1258094" y="4572000"/>
            <a:ext cx="2362200" cy="533400"/>
          </a:xfrm>
          <a:prstGeom prst="rect">
            <a:avLst/>
          </a:prstGeom>
        </p:spPr>
        <p:txBody>
          <a:bodyPr>
            <a:normAutofit/>
          </a:bodyPr>
          <a:lstStyle>
            <a:lvl1pPr marL="0" indent="0" algn="ctr">
              <a:buNone/>
              <a:defRPr sz="1800"/>
            </a:lvl1pPr>
          </a:lstStyle>
          <a:p>
            <a:pPr lvl="0"/>
            <a:r>
              <a:rPr lang="en-US" dirty="0"/>
              <a:t>Explain Number</a:t>
            </a:r>
          </a:p>
        </p:txBody>
      </p:sp>
      <p:cxnSp>
        <p:nvCxnSpPr>
          <p:cNvPr id="6" name="Straight Connector 5">
            <a:extLst>
              <a:ext uri="{FF2B5EF4-FFF2-40B4-BE49-F238E27FC236}">
                <a16:creationId xmlns="" xmlns:a16="http://schemas.microsoft.com/office/drawing/2014/main" id="{EA4F53FC-8162-864E-84C1-9372DFD785CD}"/>
              </a:ext>
            </a:extLst>
          </p:cNvPr>
          <p:cNvCxnSpPr>
            <a:cxnSpLocks/>
          </p:cNvCxnSpPr>
          <p:nvPr userDrawn="1"/>
        </p:nvCxnSpPr>
        <p:spPr>
          <a:xfrm>
            <a:off x="4191000" y="2819400"/>
            <a:ext cx="0" cy="2705100"/>
          </a:xfrm>
          <a:prstGeom prst="line">
            <a:avLst/>
          </a:prstGeom>
          <a:ln w="25400" cap="rnd" cmpd="sng">
            <a:solidFill>
              <a:srgbClr val="575757"/>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C97E487D-1EA9-6C48-96D3-AD292BB1E30B}"/>
              </a:ext>
            </a:extLst>
          </p:cNvPr>
          <p:cNvCxnSpPr>
            <a:cxnSpLocks/>
          </p:cNvCxnSpPr>
          <p:nvPr userDrawn="1"/>
        </p:nvCxnSpPr>
        <p:spPr>
          <a:xfrm>
            <a:off x="8001000" y="2819400"/>
            <a:ext cx="0" cy="2705100"/>
          </a:xfrm>
          <a:prstGeom prst="line">
            <a:avLst/>
          </a:prstGeom>
          <a:ln w="25400" cap="rnd" cmpd="sng">
            <a:solidFill>
              <a:srgbClr val="575757"/>
            </a:solidFill>
            <a:prstDash val="sysDot"/>
            <a:round/>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 xmlns:a16="http://schemas.microsoft.com/office/drawing/2014/main" id="{2E9E1E29-F4B1-FC4C-9C9F-21FD70B427BD}"/>
              </a:ext>
            </a:extLst>
          </p:cNvPr>
          <p:cNvSpPr>
            <a:spLocks noGrp="1"/>
          </p:cNvSpPr>
          <p:nvPr>
            <p:ph type="body" sz="quarter" idx="16" hasCustomPrompt="1"/>
          </p:nvPr>
        </p:nvSpPr>
        <p:spPr>
          <a:xfrm>
            <a:off x="5105399" y="3429000"/>
            <a:ext cx="1981201" cy="1104900"/>
          </a:xfrm>
          <a:prstGeom prst="rect">
            <a:avLst/>
          </a:prstGeom>
        </p:spPr>
        <p:txBody>
          <a:bodyPr>
            <a:normAutofit/>
          </a:bodyPr>
          <a:lstStyle>
            <a:lvl1pPr marL="0" indent="0" algn="ctr">
              <a:buNone/>
              <a:defRPr sz="6600">
                <a:solidFill>
                  <a:srgbClr val="4298D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40%</a:t>
            </a:r>
          </a:p>
        </p:txBody>
      </p:sp>
      <p:sp>
        <p:nvSpPr>
          <p:cNvPr id="14" name="Text Placeholder 2">
            <a:extLst>
              <a:ext uri="{FF2B5EF4-FFF2-40B4-BE49-F238E27FC236}">
                <a16:creationId xmlns="" xmlns:a16="http://schemas.microsoft.com/office/drawing/2014/main" id="{C0F9951B-5640-9340-9338-E3F0BAF80ED5}"/>
              </a:ext>
            </a:extLst>
          </p:cNvPr>
          <p:cNvSpPr>
            <a:spLocks noGrp="1"/>
          </p:cNvSpPr>
          <p:nvPr>
            <p:ph type="body" sz="quarter" idx="17" hasCustomPrompt="1"/>
          </p:nvPr>
        </p:nvSpPr>
        <p:spPr>
          <a:xfrm>
            <a:off x="4914900" y="4610100"/>
            <a:ext cx="2362200" cy="533400"/>
          </a:xfrm>
          <a:prstGeom prst="rect">
            <a:avLst/>
          </a:prstGeom>
        </p:spPr>
        <p:txBody>
          <a:bodyPr>
            <a:normAutofit/>
          </a:bodyPr>
          <a:lstStyle>
            <a:lvl1pPr marL="0" indent="0" algn="ctr">
              <a:buNone/>
              <a:defRPr sz="1800"/>
            </a:lvl1pPr>
          </a:lstStyle>
          <a:p>
            <a:pPr lvl="0"/>
            <a:r>
              <a:rPr lang="en-US" dirty="0"/>
              <a:t>Explain Number</a:t>
            </a:r>
          </a:p>
        </p:txBody>
      </p:sp>
      <p:sp>
        <p:nvSpPr>
          <p:cNvPr id="15" name="Text Placeholder 11">
            <a:extLst>
              <a:ext uri="{FF2B5EF4-FFF2-40B4-BE49-F238E27FC236}">
                <a16:creationId xmlns="" xmlns:a16="http://schemas.microsoft.com/office/drawing/2014/main" id="{0A62A000-CEA5-624F-895C-D8034A444ABF}"/>
              </a:ext>
            </a:extLst>
          </p:cNvPr>
          <p:cNvSpPr>
            <a:spLocks noGrp="1"/>
          </p:cNvSpPr>
          <p:nvPr>
            <p:ph type="body" sz="quarter" idx="18" hasCustomPrompt="1"/>
          </p:nvPr>
        </p:nvSpPr>
        <p:spPr>
          <a:xfrm>
            <a:off x="8382000" y="3429000"/>
            <a:ext cx="3505201" cy="1104900"/>
          </a:xfrm>
          <a:prstGeom prst="rect">
            <a:avLst/>
          </a:prstGeom>
        </p:spPr>
        <p:txBody>
          <a:bodyPr>
            <a:normAutofit/>
          </a:bodyPr>
          <a:lstStyle>
            <a:lvl1pPr marL="0" indent="0" algn="ctr">
              <a:buNone/>
              <a:defRPr sz="6600">
                <a:solidFill>
                  <a:srgbClr val="4298D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30ppm</a:t>
            </a:r>
          </a:p>
        </p:txBody>
      </p:sp>
      <p:sp>
        <p:nvSpPr>
          <p:cNvPr id="16" name="Text Placeholder 2">
            <a:extLst>
              <a:ext uri="{FF2B5EF4-FFF2-40B4-BE49-F238E27FC236}">
                <a16:creationId xmlns="" xmlns:a16="http://schemas.microsoft.com/office/drawing/2014/main" id="{99505EBC-6A20-2C43-A176-54EB308A1283}"/>
              </a:ext>
            </a:extLst>
          </p:cNvPr>
          <p:cNvSpPr>
            <a:spLocks noGrp="1"/>
          </p:cNvSpPr>
          <p:nvPr>
            <p:ph type="body" sz="quarter" idx="19" hasCustomPrompt="1"/>
          </p:nvPr>
        </p:nvSpPr>
        <p:spPr>
          <a:xfrm>
            <a:off x="8915399" y="4610100"/>
            <a:ext cx="2362200" cy="533400"/>
          </a:xfrm>
          <a:prstGeom prst="rect">
            <a:avLst/>
          </a:prstGeom>
        </p:spPr>
        <p:txBody>
          <a:bodyPr>
            <a:normAutofit/>
          </a:bodyPr>
          <a:lstStyle>
            <a:lvl1pPr marL="0" indent="0" algn="ctr">
              <a:buNone/>
              <a:defRPr sz="1800"/>
            </a:lvl1pPr>
          </a:lstStyle>
          <a:p>
            <a:pPr lvl="0"/>
            <a:r>
              <a:rPr lang="en-US" dirty="0"/>
              <a:t>Explain Number</a:t>
            </a:r>
          </a:p>
        </p:txBody>
      </p:sp>
      <p:sp>
        <p:nvSpPr>
          <p:cNvPr id="17" name="Text Placeholder 2">
            <a:extLst>
              <a:ext uri="{FF2B5EF4-FFF2-40B4-BE49-F238E27FC236}">
                <a16:creationId xmlns="" xmlns:a16="http://schemas.microsoft.com/office/drawing/2014/main" id="{139DFAB9-1EA9-7048-99FE-D04F661672C1}"/>
              </a:ext>
            </a:extLst>
          </p:cNvPr>
          <p:cNvSpPr>
            <a:spLocks noGrp="1"/>
          </p:cNvSpPr>
          <p:nvPr>
            <p:ph type="body" sz="quarter" idx="20" hasCustomPrompt="1"/>
          </p:nvPr>
        </p:nvSpPr>
        <p:spPr>
          <a:xfrm>
            <a:off x="1259138" y="3124200"/>
            <a:ext cx="2362200" cy="304800"/>
          </a:xfrm>
          <a:prstGeom prst="rect">
            <a:avLst/>
          </a:prstGeom>
        </p:spPr>
        <p:txBody>
          <a:bodyPr>
            <a:normAutofit/>
          </a:bodyPr>
          <a:lstStyle>
            <a:lvl1pPr marL="0" indent="0" algn="ctr">
              <a:buNone/>
              <a:defRPr sz="1200">
                <a:solidFill>
                  <a:srgbClr val="4298D3"/>
                </a:solidFill>
              </a:defRPr>
            </a:lvl1pPr>
          </a:lstStyle>
          <a:p>
            <a:pPr lvl="0"/>
            <a:r>
              <a:rPr lang="en-US" dirty="0"/>
              <a:t>Explain Number</a:t>
            </a:r>
          </a:p>
        </p:txBody>
      </p:sp>
      <p:sp>
        <p:nvSpPr>
          <p:cNvPr id="18" name="Text Placeholder 2">
            <a:extLst>
              <a:ext uri="{FF2B5EF4-FFF2-40B4-BE49-F238E27FC236}">
                <a16:creationId xmlns="" xmlns:a16="http://schemas.microsoft.com/office/drawing/2014/main" id="{40CC1FDC-8C7F-CC4F-A932-CD639BCA0FB7}"/>
              </a:ext>
            </a:extLst>
          </p:cNvPr>
          <p:cNvSpPr>
            <a:spLocks noGrp="1"/>
          </p:cNvSpPr>
          <p:nvPr>
            <p:ph type="body" sz="quarter" idx="21" hasCustomPrompt="1"/>
          </p:nvPr>
        </p:nvSpPr>
        <p:spPr>
          <a:xfrm>
            <a:off x="4914900" y="3124200"/>
            <a:ext cx="2362200" cy="304800"/>
          </a:xfrm>
          <a:prstGeom prst="rect">
            <a:avLst/>
          </a:prstGeom>
        </p:spPr>
        <p:txBody>
          <a:bodyPr>
            <a:normAutofit/>
          </a:bodyPr>
          <a:lstStyle>
            <a:lvl1pPr marL="0" indent="0" algn="ctr">
              <a:buNone/>
              <a:defRPr sz="1200">
                <a:solidFill>
                  <a:srgbClr val="4298D3"/>
                </a:solidFill>
              </a:defRPr>
            </a:lvl1pPr>
          </a:lstStyle>
          <a:p>
            <a:pPr lvl="0"/>
            <a:r>
              <a:rPr lang="en-US" dirty="0"/>
              <a:t>Explain Number</a:t>
            </a:r>
          </a:p>
        </p:txBody>
      </p:sp>
      <p:sp>
        <p:nvSpPr>
          <p:cNvPr id="19" name="Text Placeholder 2">
            <a:extLst>
              <a:ext uri="{FF2B5EF4-FFF2-40B4-BE49-F238E27FC236}">
                <a16:creationId xmlns="" xmlns:a16="http://schemas.microsoft.com/office/drawing/2014/main" id="{A1412F38-15CF-FB4A-889C-42A2D21F9B16}"/>
              </a:ext>
            </a:extLst>
          </p:cNvPr>
          <p:cNvSpPr>
            <a:spLocks noGrp="1"/>
          </p:cNvSpPr>
          <p:nvPr>
            <p:ph type="body" sz="quarter" idx="22" hasCustomPrompt="1"/>
          </p:nvPr>
        </p:nvSpPr>
        <p:spPr>
          <a:xfrm>
            <a:off x="8915399" y="3124200"/>
            <a:ext cx="2362200" cy="304800"/>
          </a:xfrm>
          <a:prstGeom prst="rect">
            <a:avLst/>
          </a:prstGeom>
        </p:spPr>
        <p:txBody>
          <a:bodyPr>
            <a:normAutofit/>
          </a:bodyPr>
          <a:lstStyle>
            <a:lvl1pPr marL="0" indent="0" algn="ctr">
              <a:buNone/>
              <a:defRPr sz="1200">
                <a:solidFill>
                  <a:srgbClr val="4298D3"/>
                </a:solidFill>
              </a:defRPr>
            </a:lvl1pPr>
          </a:lstStyle>
          <a:p>
            <a:pPr lvl="0"/>
            <a:r>
              <a:rPr lang="en-US" dirty="0"/>
              <a:t>Explain Number</a:t>
            </a:r>
          </a:p>
        </p:txBody>
      </p:sp>
    </p:spTree>
    <p:extLst>
      <p:ext uri="{BB962C8B-B14F-4D97-AF65-F5344CB8AC3E}">
        <p14:creationId xmlns:p14="http://schemas.microsoft.com/office/powerpoint/2010/main" val="4129571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55CB773-81E5-EB4E-982D-1904BA580FA1}"/>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10" name="Title 1">
            <a:extLst>
              <a:ext uri="{FF2B5EF4-FFF2-40B4-BE49-F238E27FC236}">
                <a16:creationId xmlns="" xmlns:a16="http://schemas.microsoft.com/office/drawing/2014/main" id="{2D0F6027-9356-304D-ADC2-20E1D583C452}"/>
              </a:ext>
            </a:extLst>
          </p:cNvPr>
          <p:cNvSpPr>
            <a:spLocks noGrp="1"/>
          </p:cNvSpPr>
          <p:nvPr>
            <p:ph type="title" hasCustomPrompt="1"/>
          </p:nvPr>
        </p:nvSpPr>
        <p:spPr>
          <a:xfrm>
            <a:off x="381000" y="1818930"/>
            <a:ext cx="3657600" cy="771870"/>
          </a:xfrm>
          <a:prstGeom prst="rect">
            <a:avLst/>
          </a:prstGeom>
        </p:spPr>
        <p:txBody>
          <a:bodyPr/>
          <a:lstStyle>
            <a:lvl1pPr algn="l">
              <a:defRPr/>
            </a:lvl1pPr>
          </a:lstStyle>
          <a:p>
            <a:r>
              <a:rPr lang="en-US" dirty="0"/>
              <a:t>List</a:t>
            </a:r>
          </a:p>
        </p:txBody>
      </p:sp>
      <p:sp>
        <p:nvSpPr>
          <p:cNvPr id="12" name="Text Placeholder 11">
            <a:extLst>
              <a:ext uri="{FF2B5EF4-FFF2-40B4-BE49-F238E27FC236}">
                <a16:creationId xmlns="" xmlns:a16="http://schemas.microsoft.com/office/drawing/2014/main" id="{9BFA67FD-014B-F745-AA3F-DD91FFCBF11B}"/>
              </a:ext>
            </a:extLst>
          </p:cNvPr>
          <p:cNvSpPr>
            <a:spLocks noGrp="1"/>
          </p:cNvSpPr>
          <p:nvPr>
            <p:ph type="body" sz="quarter" idx="14" hasCustomPrompt="1"/>
          </p:nvPr>
        </p:nvSpPr>
        <p:spPr>
          <a:xfrm>
            <a:off x="2286000" y="2895600"/>
            <a:ext cx="3505200" cy="1219200"/>
          </a:xfrm>
          <a:prstGeom prst="rect">
            <a:avLst/>
          </a:prstGeom>
        </p:spPr>
        <p:txBody>
          <a:bodyPr>
            <a:normAutofit/>
          </a:bodyPr>
          <a:lstStyle>
            <a:lvl1pPr marL="0" indent="0">
              <a:buNone/>
              <a:defRPr sz="1600"/>
            </a:lvl1pPr>
          </a:lstStyle>
          <a:p>
            <a:pPr lvl="0"/>
            <a:r>
              <a:rPr lang="en-US" dirty="0"/>
              <a:t>Paragraph Text</a:t>
            </a:r>
          </a:p>
        </p:txBody>
      </p:sp>
      <p:grpSp>
        <p:nvGrpSpPr>
          <p:cNvPr id="11" name="Group 10">
            <a:extLst>
              <a:ext uri="{FF2B5EF4-FFF2-40B4-BE49-F238E27FC236}">
                <a16:creationId xmlns="" xmlns:a16="http://schemas.microsoft.com/office/drawing/2014/main" id="{C3F8B5C5-B200-204A-9595-9468ABBCCE9D}"/>
              </a:ext>
            </a:extLst>
          </p:cNvPr>
          <p:cNvGrpSpPr/>
          <p:nvPr userDrawn="1"/>
        </p:nvGrpSpPr>
        <p:grpSpPr>
          <a:xfrm>
            <a:off x="1734858" y="4640891"/>
            <a:ext cx="382489" cy="382489"/>
            <a:chOff x="6553198" y="2590804"/>
            <a:chExt cx="457200" cy="457200"/>
          </a:xfrm>
        </p:grpSpPr>
        <p:sp>
          <p:nvSpPr>
            <p:cNvPr id="13" name="Oval 12">
              <a:extLst>
                <a:ext uri="{FF2B5EF4-FFF2-40B4-BE49-F238E27FC236}">
                  <a16:creationId xmlns="" xmlns:a16="http://schemas.microsoft.com/office/drawing/2014/main" id="{F4E2B5AD-1154-B341-B2D2-758FE20764C0}"/>
                </a:ext>
              </a:extLst>
            </p:cNvPr>
            <p:cNvSpPr/>
            <p:nvPr userDrawn="1"/>
          </p:nvSpPr>
          <p:spPr>
            <a:xfrm>
              <a:off x="6553198" y="2590804"/>
              <a:ext cx="457200" cy="457200"/>
            </a:xfrm>
            <a:prstGeom prst="ellipse">
              <a:avLst/>
            </a:prstGeom>
            <a:solidFill>
              <a:srgbClr val="42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31E193BC-9955-B040-B5EA-1BE13F6D8AEA}"/>
                </a:ext>
              </a:extLst>
            </p:cNvPr>
            <p:cNvSpPr txBox="1"/>
            <p:nvPr userDrawn="1"/>
          </p:nvSpPr>
          <p:spPr>
            <a:xfrm>
              <a:off x="6591299" y="2653846"/>
              <a:ext cx="381000" cy="331105"/>
            </a:xfrm>
            <a:prstGeom prst="rect">
              <a:avLst/>
            </a:prstGeom>
            <a:noFill/>
          </p:spPr>
          <p:txBody>
            <a:bodyPr wrap="square" rtlCol="0">
              <a:spAutoFit/>
            </a:bodyPr>
            <a:lstStyle/>
            <a:p>
              <a:pPr algn="ctr"/>
              <a:r>
                <a:rPr lang="en-US" sz="1200" dirty="0">
                  <a:solidFill>
                    <a:schemeClr val="bg1"/>
                  </a:solidFill>
                </a:rPr>
                <a:t>2</a:t>
              </a:r>
            </a:p>
          </p:txBody>
        </p:sp>
      </p:grpSp>
      <p:sp>
        <p:nvSpPr>
          <p:cNvPr id="15" name="Text Placeholder 11">
            <a:extLst>
              <a:ext uri="{FF2B5EF4-FFF2-40B4-BE49-F238E27FC236}">
                <a16:creationId xmlns="" xmlns:a16="http://schemas.microsoft.com/office/drawing/2014/main" id="{E67B84FA-3E54-B345-8F04-204CA26FECD9}"/>
              </a:ext>
            </a:extLst>
          </p:cNvPr>
          <p:cNvSpPr>
            <a:spLocks noGrp="1"/>
          </p:cNvSpPr>
          <p:nvPr>
            <p:ph type="body" sz="quarter" idx="15" hasCustomPrompt="1"/>
          </p:nvPr>
        </p:nvSpPr>
        <p:spPr>
          <a:xfrm>
            <a:off x="2286000" y="4640892"/>
            <a:ext cx="3505200" cy="1219200"/>
          </a:xfrm>
          <a:prstGeom prst="rect">
            <a:avLst/>
          </a:prstGeom>
        </p:spPr>
        <p:txBody>
          <a:bodyPr>
            <a:normAutofit/>
          </a:bodyPr>
          <a:lstStyle>
            <a:lvl1pPr marL="0" indent="0">
              <a:buNone/>
              <a:defRPr sz="1600"/>
            </a:lvl1pPr>
          </a:lstStyle>
          <a:p>
            <a:pPr lvl="0"/>
            <a:r>
              <a:rPr lang="en-US" dirty="0"/>
              <a:t>Paragraph Text</a:t>
            </a:r>
          </a:p>
        </p:txBody>
      </p:sp>
      <p:sp>
        <p:nvSpPr>
          <p:cNvPr id="16" name="Text Placeholder 11">
            <a:extLst>
              <a:ext uri="{FF2B5EF4-FFF2-40B4-BE49-F238E27FC236}">
                <a16:creationId xmlns="" xmlns:a16="http://schemas.microsoft.com/office/drawing/2014/main" id="{FC082E47-7F5E-D641-90A2-AAE61AF0F7BB}"/>
              </a:ext>
            </a:extLst>
          </p:cNvPr>
          <p:cNvSpPr>
            <a:spLocks noGrp="1"/>
          </p:cNvSpPr>
          <p:nvPr>
            <p:ph type="body" sz="quarter" idx="16" hasCustomPrompt="1"/>
          </p:nvPr>
        </p:nvSpPr>
        <p:spPr>
          <a:xfrm>
            <a:off x="7122611" y="2895600"/>
            <a:ext cx="3505200" cy="1219200"/>
          </a:xfrm>
          <a:prstGeom prst="rect">
            <a:avLst/>
          </a:prstGeom>
        </p:spPr>
        <p:txBody>
          <a:bodyPr>
            <a:normAutofit/>
          </a:bodyPr>
          <a:lstStyle>
            <a:lvl1pPr marL="0" indent="0">
              <a:buNone/>
              <a:defRPr sz="1600"/>
            </a:lvl1pPr>
          </a:lstStyle>
          <a:p>
            <a:pPr lvl="0"/>
            <a:r>
              <a:rPr lang="en-US" dirty="0"/>
              <a:t>Paragraph Text</a:t>
            </a:r>
          </a:p>
        </p:txBody>
      </p:sp>
      <p:sp>
        <p:nvSpPr>
          <p:cNvPr id="23" name="Text Placeholder 11">
            <a:extLst>
              <a:ext uri="{FF2B5EF4-FFF2-40B4-BE49-F238E27FC236}">
                <a16:creationId xmlns="" xmlns:a16="http://schemas.microsoft.com/office/drawing/2014/main" id="{29D01041-7402-B442-A8BA-C491C382EC9D}"/>
              </a:ext>
            </a:extLst>
          </p:cNvPr>
          <p:cNvSpPr>
            <a:spLocks noGrp="1"/>
          </p:cNvSpPr>
          <p:nvPr>
            <p:ph type="body" sz="quarter" idx="17" hasCustomPrompt="1"/>
          </p:nvPr>
        </p:nvSpPr>
        <p:spPr>
          <a:xfrm>
            <a:off x="7122611" y="4640892"/>
            <a:ext cx="3505200" cy="1219200"/>
          </a:xfrm>
          <a:prstGeom prst="rect">
            <a:avLst/>
          </a:prstGeom>
        </p:spPr>
        <p:txBody>
          <a:bodyPr>
            <a:normAutofit/>
          </a:bodyPr>
          <a:lstStyle>
            <a:lvl1pPr marL="0" indent="0">
              <a:buNone/>
              <a:defRPr sz="1600"/>
            </a:lvl1pPr>
          </a:lstStyle>
          <a:p>
            <a:pPr lvl="0"/>
            <a:r>
              <a:rPr lang="en-US" dirty="0"/>
              <a:t>Paragraph Text</a:t>
            </a:r>
          </a:p>
        </p:txBody>
      </p:sp>
      <p:grpSp>
        <p:nvGrpSpPr>
          <p:cNvPr id="24" name="Group 23">
            <a:extLst>
              <a:ext uri="{FF2B5EF4-FFF2-40B4-BE49-F238E27FC236}">
                <a16:creationId xmlns="" xmlns:a16="http://schemas.microsoft.com/office/drawing/2014/main" id="{DF2894A4-33E2-7B41-8BDE-283283F1AEFD}"/>
              </a:ext>
            </a:extLst>
          </p:cNvPr>
          <p:cNvGrpSpPr/>
          <p:nvPr userDrawn="1"/>
        </p:nvGrpSpPr>
        <p:grpSpPr>
          <a:xfrm>
            <a:off x="1772210" y="2895599"/>
            <a:ext cx="382489" cy="382489"/>
            <a:chOff x="6553198" y="2590804"/>
            <a:chExt cx="457200" cy="457200"/>
          </a:xfrm>
        </p:grpSpPr>
        <p:sp>
          <p:nvSpPr>
            <p:cNvPr id="25" name="Oval 24">
              <a:extLst>
                <a:ext uri="{FF2B5EF4-FFF2-40B4-BE49-F238E27FC236}">
                  <a16:creationId xmlns="" xmlns:a16="http://schemas.microsoft.com/office/drawing/2014/main" id="{48C4C691-3D7A-6540-9FA7-F69F4E5D21BF}"/>
                </a:ext>
              </a:extLst>
            </p:cNvPr>
            <p:cNvSpPr/>
            <p:nvPr userDrawn="1"/>
          </p:nvSpPr>
          <p:spPr>
            <a:xfrm>
              <a:off x="6553198" y="2590804"/>
              <a:ext cx="457200" cy="457200"/>
            </a:xfrm>
            <a:prstGeom prst="ellipse">
              <a:avLst/>
            </a:prstGeom>
            <a:solidFill>
              <a:srgbClr val="42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9AAABD34-8119-3140-A3B3-9DFC1E25E082}"/>
                </a:ext>
              </a:extLst>
            </p:cNvPr>
            <p:cNvSpPr txBox="1"/>
            <p:nvPr userDrawn="1"/>
          </p:nvSpPr>
          <p:spPr>
            <a:xfrm>
              <a:off x="6591299" y="2653846"/>
              <a:ext cx="381000" cy="331105"/>
            </a:xfrm>
            <a:prstGeom prst="rect">
              <a:avLst/>
            </a:prstGeom>
            <a:noFill/>
          </p:spPr>
          <p:txBody>
            <a:bodyPr wrap="square" rtlCol="0">
              <a:spAutoFit/>
            </a:bodyPr>
            <a:lstStyle/>
            <a:p>
              <a:pPr algn="ctr"/>
              <a:r>
                <a:rPr lang="en-US" sz="1200" dirty="0">
                  <a:solidFill>
                    <a:schemeClr val="bg1"/>
                  </a:solidFill>
                </a:rPr>
                <a:t>1</a:t>
              </a:r>
            </a:p>
          </p:txBody>
        </p:sp>
      </p:grpSp>
      <p:grpSp>
        <p:nvGrpSpPr>
          <p:cNvPr id="27" name="Group 26">
            <a:extLst>
              <a:ext uri="{FF2B5EF4-FFF2-40B4-BE49-F238E27FC236}">
                <a16:creationId xmlns="" xmlns:a16="http://schemas.microsoft.com/office/drawing/2014/main" id="{678BE42A-EB25-F54A-AC39-DF1EB4B56F59}"/>
              </a:ext>
            </a:extLst>
          </p:cNvPr>
          <p:cNvGrpSpPr/>
          <p:nvPr userDrawn="1"/>
        </p:nvGrpSpPr>
        <p:grpSpPr>
          <a:xfrm>
            <a:off x="6553200" y="4640885"/>
            <a:ext cx="382489" cy="382489"/>
            <a:chOff x="6553198" y="2590804"/>
            <a:chExt cx="457200" cy="457200"/>
          </a:xfrm>
        </p:grpSpPr>
        <p:sp>
          <p:nvSpPr>
            <p:cNvPr id="28" name="Oval 27">
              <a:extLst>
                <a:ext uri="{FF2B5EF4-FFF2-40B4-BE49-F238E27FC236}">
                  <a16:creationId xmlns="" xmlns:a16="http://schemas.microsoft.com/office/drawing/2014/main" id="{12C0EDDF-D34B-C44D-9E22-C087597DD77A}"/>
                </a:ext>
              </a:extLst>
            </p:cNvPr>
            <p:cNvSpPr/>
            <p:nvPr userDrawn="1"/>
          </p:nvSpPr>
          <p:spPr>
            <a:xfrm>
              <a:off x="6553198" y="2590804"/>
              <a:ext cx="457200" cy="457200"/>
            </a:xfrm>
            <a:prstGeom prst="ellipse">
              <a:avLst/>
            </a:prstGeom>
            <a:solidFill>
              <a:srgbClr val="42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738DFC50-D275-1148-B252-47F32B20A657}"/>
                </a:ext>
              </a:extLst>
            </p:cNvPr>
            <p:cNvSpPr txBox="1"/>
            <p:nvPr userDrawn="1"/>
          </p:nvSpPr>
          <p:spPr>
            <a:xfrm>
              <a:off x="6591299" y="2653846"/>
              <a:ext cx="381000" cy="331105"/>
            </a:xfrm>
            <a:prstGeom prst="rect">
              <a:avLst/>
            </a:prstGeom>
            <a:noFill/>
          </p:spPr>
          <p:txBody>
            <a:bodyPr wrap="square" rtlCol="0">
              <a:spAutoFit/>
            </a:bodyPr>
            <a:lstStyle/>
            <a:p>
              <a:pPr algn="ctr"/>
              <a:r>
                <a:rPr lang="en-US" sz="1200" dirty="0">
                  <a:solidFill>
                    <a:schemeClr val="bg1"/>
                  </a:solidFill>
                </a:rPr>
                <a:t>4</a:t>
              </a:r>
            </a:p>
          </p:txBody>
        </p:sp>
      </p:grpSp>
      <p:grpSp>
        <p:nvGrpSpPr>
          <p:cNvPr id="30" name="Group 29">
            <a:extLst>
              <a:ext uri="{FF2B5EF4-FFF2-40B4-BE49-F238E27FC236}">
                <a16:creationId xmlns="" xmlns:a16="http://schemas.microsoft.com/office/drawing/2014/main" id="{FD50EA60-C3A0-394D-AC5A-418C89080998}"/>
              </a:ext>
            </a:extLst>
          </p:cNvPr>
          <p:cNvGrpSpPr/>
          <p:nvPr userDrawn="1"/>
        </p:nvGrpSpPr>
        <p:grpSpPr>
          <a:xfrm>
            <a:off x="6553199" y="2895599"/>
            <a:ext cx="382489" cy="382489"/>
            <a:chOff x="6553198" y="2590804"/>
            <a:chExt cx="457200" cy="457200"/>
          </a:xfrm>
        </p:grpSpPr>
        <p:sp>
          <p:nvSpPr>
            <p:cNvPr id="31" name="Oval 30">
              <a:extLst>
                <a:ext uri="{FF2B5EF4-FFF2-40B4-BE49-F238E27FC236}">
                  <a16:creationId xmlns="" xmlns:a16="http://schemas.microsoft.com/office/drawing/2014/main" id="{7A4BEE01-0B15-DD4F-A949-209C4D13BAB6}"/>
                </a:ext>
              </a:extLst>
            </p:cNvPr>
            <p:cNvSpPr/>
            <p:nvPr userDrawn="1"/>
          </p:nvSpPr>
          <p:spPr>
            <a:xfrm>
              <a:off x="6553198" y="2590804"/>
              <a:ext cx="457200" cy="457200"/>
            </a:xfrm>
            <a:prstGeom prst="ellipse">
              <a:avLst/>
            </a:prstGeom>
            <a:solidFill>
              <a:srgbClr val="42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73117C35-C681-5043-8C1F-228F3C30C848}"/>
                </a:ext>
              </a:extLst>
            </p:cNvPr>
            <p:cNvSpPr txBox="1"/>
            <p:nvPr userDrawn="1"/>
          </p:nvSpPr>
          <p:spPr>
            <a:xfrm>
              <a:off x="6591299" y="2653846"/>
              <a:ext cx="381000" cy="331105"/>
            </a:xfrm>
            <a:prstGeom prst="rect">
              <a:avLst/>
            </a:prstGeom>
            <a:noFill/>
          </p:spPr>
          <p:txBody>
            <a:bodyPr wrap="square" rtlCol="0">
              <a:spAutoFit/>
            </a:bodyPr>
            <a:lstStyle/>
            <a:p>
              <a:pPr algn="ctr"/>
              <a:r>
                <a:rPr lang="en-US" sz="1200" dirty="0">
                  <a:solidFill>
                    <a:schemeClr val="bg1"/>
                  </a:solidFill>
                </a:rPr>
                <a:t>3</a:t>
              </a:r>
            </a:p>
          </p:txBody>
        </p:sp>
      </p:grpSp>
    </p:spTree>
    <p:extLst>
      <p:ext uri="{BB962C8B-B14F-4D97-AF65-F5344CB8AC3E}">
        <p14:creationId xmlns:p14="http://schemas.microsoft.com/office/powerpoint/2010/main" val="16857597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1_End Presentation Hurricane ">
    <p:bg>
      <p:bgPr>
        <a:blipFill dpi="0" rotWithShape="1">
          <a:blip r:embed="rId2" cstate="screen">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B1067-15C4-8D46-9FDD-A20E53BB5CF4}"/>
              </a:ext>
            </a:extLst>
          </p:cNvPr>
          <p:cNvSpPr>
            <a:spLocks noGrp="1"/>
          </p:cNvSpPr>
          <p:nvPr>
            <p:ph type="title" hasCustomPrompt="1"/>
          </p:nvPr>
        </p:nvSpPr>
        <p:spPr>
          <a:xfrm>
            <a:off x="457200" y="1066800"/>
            <a:ext cx="5264150" cy="2852737"/>
          </a:xfrm>
          <a:prstGeom prst="rect">
            <a:avLst/>
          </a:prstGeom>
        </p:spPr>
        <p:txBody>
          <a:bodyPr anchor="b">
            <a:normAutofit/>
          </a:bodyPr>
          <a:lstStyle>
            <a:lvl1pPr algn="l">
              <a:defRPr sz="4000">
                <a:solidFill>
                  <a:srgbClr val="666666"/>
                </a:solidFill>
              </a:defRPr>
            </a:lvl1pPr>
          </a:lstStyle>
          <a:p>
            <a:r>
              <a:rPr lang="en-US" dirty="0"/>
              <a:t>THANK YOU</a:t>
            </a:r>
          </a:p>
        </p:txBody>
      </p:sp>
      <p:sp>
        <p:nvSpPr>
          <p:cNvPr id="3" name="Text Placeholder 2">
            <a:extLst>
              <a:ext uri="{FF2B5EF4-FFF2-40B4-BE49-F238E27FC236}">
                <a16:creationId xmlns="" xmlns:a16="http://schemas.microsoft.com/office/drawing/2014/main" id="{E2C3E94D-727B-A948-9B78-12A6A899431B}"/>
              </a:ext>
            </a:extLst>
          </p:cNvPr>
          <p:cNvSpPr>
            <a:spLocks noGrp="1"/>
          </p:cNvSpPr>
          <p:nvPr>
            <p:ph type="body" idx="1" hasCustomPrompt="1"/>
          </p:nvPr>
        </p:nvSpPr>
        <p:spPr>
          <a:xfrm>
            <a:off x="490603" y="4071937"/>
            <a:ext cx="526415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QUESTIONS</a:t>
            </a:r>
          </a:p>
        </p:txBody>
      </p:sp>
      <p:sp>
        <p:nvSpPr>
          <p:cNvPr id="6" name="Slide Number Placeholder 5">
            <a:extLst>
              <a:ext uri="{FF2B5EF4-FFF2-40B4-BE49-F238E27FC236}">
                <a16:creationId xmlns="" xmlns:a16="http://schemas.microsoft.com/office/drawing/2014/main" id="{313E9A27-94A1-CB40-B97E-AC4F5F3E0C67}"/>
              </a:ext>
            </a:extLst>
          </p:cNvPr>
          <p:cNvSpPr>
            <a:spLocks noGrp="1"/>
          </p:cNvSpPr>
          <p:nvPr>
            <p:ph type="sldNum" sz="quarter" idx="12"/>
          </p:nvPr>
        </p:nvSpPr>
        <p:spPr/>
        <p:txBody>
          <a:bodyPr/>
          <a:lstStyle/>
          <a:p>
            <a:fld id="{1CA897ED-F933-F140-B965-41326E641414}" type="slidenum">
              <a:rPr lang="en-US" smtClean="0"/>
              <a:t>‹#›</a:t>
            </a:fld>
            <a:endParaRPr lang="en-US"/>
          </a:p>
        </p:txBody>
      </p:sp>
    </p:spTree>
    <p:extLst>
      <p:ext uri="{BB962C8B-B14F-4D97-AF65-F5344CB8AC3E}">
        <p14:creationId xmlns:p14="http://schemas.microsoft.com/office/powerpoint/2010/main" val="139628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d Presentation Hurricane ">
    <p:bg>
      <p:bgPr>
        <a:blipFill dpi="0" rotWithShape="1">
          <a:blip r:embed="rId2" cstate="screen">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B1067-15C4-8D46-9FDD-A20E53BB5CF4}"/>
              </a:ext>
            </a:extLst>
          </p:cNvPr>
          <p:cNvSpPr>
            <a:spLocks noGrp="1"/>
          </p:cNvSpPr>
          <p:nvPr>
            <p:ph type="title" hasCustomPrompt="1"/>
          </p:nvPr>
        </p:nvSpPr>
        <p:spPr>
          <a:xfrm>
            <a:off x="457200" y="1066800"/>
            <a:ext cx="5264150" cy="2852737"/>
          </a:xfrm>
          <a:prstGeom prst="rect">
            <a:avLst/>
          </a:prstGeom>
        </p:spPr>
        <p:txBody>
          <a:bodyPr anchor="b">
            <a:normAutofit/>
          </a:bodyPr>
          <a:lstStyle>
            <a:lvl1pPr algn="l">
              <a:defRPr sz="4000">
                <a:solidFill>
                  <a:srgbClr val="666666"/>
                </a:solidFill>
              </a:defRPr>
            </a:lvl1pPr>
          </a:lstStyle>
          <a:p>
            <a:r>
              <a:rPr lang="en-US" dirty="0"/>
              <a:t>THANK YOU</a:t>
            </a:r>
          </a:p>
        </p:txBody>
      </p:sp>
      <p:sp>
        <p:nvSpPr>
          <p:cNvPr id="3" name="Text Placeholder 2">
            <a:extLst>
              <a:ext uri="{FF2B5EF4-FFF2-40B4-BE49-F238E27FC236}">
                <a16:creationId xmlns="" xmlns:a16="http://schemas.microsoft.com/office/drawing/2014/main" id="{E2C3E94D-727B-A948-9B78-12A6A899431B}"/>
              </a:ext>
            </a:extLst>
          </p:cNvPr>
          <p:cNvSpPr>
            <a:spLocks noGrp="1"/>
          </p:cNvSpPr>
          <p:nvPr>
            <p:ph type="body" idx="1" hasCustomPrompt="1"/>
          </p:nvPr>
        </p:nvSpPr>
        <p:spPr>
          <a:xfrm>
            <a:off x="490603" y="4071937"/>
            <a:ext cx="526415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QUESTIONS</a:t>
            </a:r>
          </a:p>
        </p:txBody>
      </p:sp>
      <p:sp>
        <p:nvSpPr>
          <p:cNvPr id="6" name="Slide Number Placeholder 5">
            <a:extLst>
              <a:ext uri="{FF2B5EF4-FFF2-40B4-BE49-F238E27FC236}">
                <a16:creationId xmlns="" xmlns:a16="http://schemas.microsoft.com/office/drawing/2014/main" id="{313E9A27-94A1-CB40-B97E-AC4F5F3E0C67}"/>
              </a:ext>
            </a:extLst>
          </p:cNvPr>
          <p:cNvSpPr>
            <a:spLocks noGrp="1"/>
          </p:cNvSpPr>
          <p:nvPr>
            <p:ph type="sldNum" sz="quarter" idx="12"/>
          </p:nvPr>
        </p:nvSpPr>
        <p:spPr/>
        <p:txBody>
          <a:bodyPr/>
          <a:lstStyle/>
          <a:p>
            <a:fld id="{1CA897ED-F933-F140-B965-41326E641414}" type="slidenum">
              <a:rPr lang="en-US" smtClean="0"/>
              <a:t>‹#›</a:t>
            </a:fld>
            <a:endParaRPr lang="en-US"/>
          </a:p>
        </p:txBody>
      </p:sp>
    </p:spTree>
    <p:extLst>
      <p:ext uri="{BB962C8B-B14F-4D97-AF65-F5344CB8AC3E}">
        <p14:creationId xmlns:p14="http://schemas.microsoft.com/office/powerpoint/2010/main" val="358562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screen">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B1067-15C4-8D46-9FDD-A20E53BB5CF4}"/>
              </a:ext>
            </a:extLst>
          </p:cNvPr>
          <p:cNvSpPr>
            <a:spLocks noGrp="1"/>
          </p:cNvSpPr>
          <p:nvPr>
            <p:ph type="title" hasCustomPrompt="1"/>
          </p:nvPr>
        </p:nvSpPr>
        <p:spPr>
          <a:xfrm>
            <a:off x="457200" y="1066800"/>
            <a:ext cx="5264150" cy="2852737"/>
          </a:xfrm>
          <a:prstGeom prst="rect">
            <a:avLst/>
          </a:prstGeom>
        </p:spPr>
        <p:txBody>
          <a:bodyPr anchor="b">
            <a:normAutofit/>
          </a:bodyPr>
          <a:lstStyle>
            <a:lvl1pPr algn="l">
              <a:defRPr sz="4000">
                <a:solidFill>
                  <a:srgbClr val="666666"/>
                </a:solidFill>
              </a:defRPr>
            </a:lvl1pPr>
          </a:lstStyle>
          <a:p>
            <a:r>
              <a:rPr lang="en-US" dirty="0"/>
              <a:t>MAIN TITLE OF PRESENTATION </a:t>
            </a:r>
          </a:p>
        </p:txBody>
      </p:sp>
      <p:sp>
        <p:nvSpPr>
          <p:cNvPr id="3" name="Text Placeholder 2">
            <a:extLst>
              <a:ext uri="{FF2B5EF4-FFF2-40B4-BE49-F238E27FC236}">
                <a16:creationId xmlns="" xmlns:a16="http://schemas.microsoft.com/office/drawing/2014/main" id="{E2C3E94D-727B-A948-9B78-12A6A899431B}"/>
              </a:ext>
            </a:extLst>
          </p:cNvPr>
          <p:cNvSpPr>
            <a:spLocks noGrp="1"/>
          </p:cNvSpPr>
          <p:nvPr>
            <p:ph type="body" idx="1" hasCustomPrompt="1"/>
          </p:nvPr>
        </p:nvSpPr>
        <p:spPr>
          <a:xfrm>
            <a:off x="490603" y="4071937"/>
            <a:ext cx="526415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OF PRESENTATION </a:t>
            </a:r>
          </a:p>
        </p:txBody>
      </p:sp>
      <p:sp>
        <p:nvSpPr>
          <p:cNvPr id="6" name="Slide Number Placeholder 5">
            <a:extLst>
              <a:ext uri="{FF2B5EF4-FFF2-40B4-BE49-F238E27FC236}">
                <a16:creationId xmlns="" xmlns:a16="http://schemas.microsoft.com/office/drawing/2014/main" id="{313E9A27-94A1-CB40-B97E-AC4F5F3E0C67}"/>
              </a:ext>
            </a:extLst>
          </p:cNvPr>
          <p:cNvSpPr>
            <a:spLocks noGrp="1"/>
          </p:cNvSpPr>
          <p:nvPr>
            <p:ph type="sldNum" sz="quarter" idx="12"/>
          </p:nvPr>
        </p:nvSpPr>
        <p:spPr/>
        <p:txBody>
          <a:bodyPr/>
          <a:lstStyle/>
          <a:p>
            <a:fld id="{1CA897ED-F933-F140-B965-41326E641414}" type="slidenum">
              <a:rPr lang="en-US" smtClean="0"/>
              <a:t>‹#›</a:t>
            </a:fld>
            <a:endParaRPr lang="en-US"/>
          </a:p>
        </p:txBody>
      </p:sp>
    </p:spTree>
    <p:extLst>
      <p:ext uri="{BB962C8B-B14F-4D97-AF65-F5344CB8AC3E}">
        <p14:creationId xmlns:p14="http://schemas.microsoft.com/office/powerpoint/2010/main" val="3278879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B2249B-A571-704B-979E-ACE823BBB15A}"/>
              </a:ext>
            </a:extLst>
          </p:cNvPr>
          <p:cNvSpPr>
            <a:spLocks noGrp="1"/>
          </p:cNvSpPr>
          <p:nvPr>
            <p:ph type="title" hasCustomPrompt="1"/>
          </p:nvPr>
        </p:nvSpPr>
        <p:spPr>
          <a:xfrm>
            <a:off x="838200" y="1112837"/>
            <a:ext cx="10515600" cy="1325563"/>
          </a:xfrm>
          <a:prstGeom prst="rect">
            <a:avLst/>
          </a:prstGeom>
        </p:spPr>
        <p:txBody>
          <a:bodyPr/>
          <a:lstStyle/>
          <a:p>
            <a:r>
              <a:rPr lang="en-US" dirty="0"/>
              <a:t>Title</a:t>
            </a:r>
          </a:p>
        </p:txBody>
      </p:sp>
      <p:sp>
        <p:nvSpPr>
          <p:cNvPr id="3" name="Content Placeholder 2">
            <a:extLst>
              <a:ext uri="{FF2B5EF4-FFF2-40B4-BE49-F238E27FC236}">
                <a16:creationId xmlns="" xmlns:a16="http://schemas.microsoft.com/office/drawing/2014/main" id="{DF991451-5628-364F-854C-A96D14BC8BE2}"/>
              </a:ext>
            </a:extLst>
          </p:cNvPr>
          <p:cNvSpPr>
            <a:spLocks noGrp="1"/>
          </p:cNvSpPr>
          <p:nvPr>
            <p:ph idx="1" hasCustomPrompt="1"/>
          </p:nvPr>
        </p:nvSpPr>
        <p:spPr>
          <a:xfrm>
            <a:off x="838200" y="2590799"/>
            <a:ext cx="10515600" cy="3409075"/>
          </a:xfrm>
          <a:prstGeom prst="rect">
            <a:avLst/>
          </a:prstGeom>
        </p:spPr>
        <p:txBody>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70CFBC65-4A3D-DF47-A5EB-8A684D58D2CF}"/>
              </a:ext>
            </a:extLst>
          </p:cNvPr>
          <p:cNvSpPr>
            <a:spLocks noGrp="1"/>
          </p:cNvSpPr>
          <p:nvPr>
            <p:ph type="sldNum" sz="quarter" idx="12"/>
          </p:nvPr>
        </p:nvSpPr>
        <p:spPr/>
        <p:txBody>
          <a:bodyPr/>
          <a:lstStyle/>
          <a:p>
            <a:fld id="{1CA897ED-F933-F140-B965-41326E641414}" type="slidenum">
              <a:rPr lang="en-US" smtClean="0"/>
              <a:t>‹#›</a:t>
            </a:fld>
            <a:endParaRPr lang="en-US"/>
          </a:p>
        </p:txBody>
      </p:sp>
    </p:spTree>
    <p:extLst>
      <p:ext uri="{BB962C8B-B14F-4D97-AF65-F5344CB8AC3E}">
        <p14:creationId xmlns:p14="http://schemas.microsoft.com/office/powerpoint/2010/main" val="3085900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mphasis with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826517-8186-534C-885C-7AAABD4F437B}"/>
              </a:ext>
            </a:extLst>
          </p:cNvPr>
          <p:cNvSpPr>
            <a:spLocks noGrp="1"/>
          </p:cNvSpPr>
          <p:nvPr>
            <p:ph type="pic" sz="quarter" idx="13"/>
          </p:nvPr>
        </p:nvSpPr>
        <p:spPr>
          <a:xfrm>
            <a:off x="-11482" y="0"/>
            <a:ext cx="12203482" cy="7010400"/>
          </a:xfrm>
          <a:prstGeom prst="rect">
            <a:avLst/>
          </a:prstGeom>
        </p:spPr>
        <p:txBody>
          <a:bodyPr/>
          <a:lstStyle>
            <a:lvl1pPr marL="0" indent="0">
              <a:buNone/>
              <a:defRPr>
                <a:solidFill>
                  <a:schemeClr val="bg1"/>
                </a:solidFill>
              </a:defRPr>
            </a:lvl1pPr>
          </a:lstStyle>
          <a:p>
            <a:endParaRPr lang="en-US" dirty="0"/>
          </a:p>
        </p:txBody>
      </p:sp>
      <p:sp>
        <p:nvSpPr>
          <p:cNvPr id="6" name="Slide Number Placeholder 5">
            <a:extLst>
              <a:ext uri="{FF2B5EF4-FFF2-40B4-BE49-F238E27FC236}">
                <a16:creationId xmlns="" xmlns:a16="http://schemas.microsoft.com/office/drawing/2014/main" id="{70CFBC65-4A3D-DF47-A5EB-8A684D58D2CF}"/>
              </a:ext>
            </a:extLst>
          </p:cNvPr>
          <p:cNvSpPr>
            <a:spLocks noGrp="1"/>
          </p:cNvSpPr>
          <p:nvPr>
            <p:ph type="sldNum" sz="quarter" idx="12"/>
          </p:nvPr>
        </p:nvSpPr>
        <p:spPr/>
        <p:txBody>
          <a:bodyPr/>
          <a:lstStyle>
            <a:lvl1pPr>
              <a:defRPr>
                <a:solidFill>
                  <a:schemeClr val="bg1"/>
                </a:solidFill>
              </a:defRPr>
            </a:lvl1pPr>
          </a:lstStyle>
          <a:p>
            <a:fld id="{1CA897ED-F933-F140-B965-41326E641414}" type="slidenum">
              <a:rPr lang="en-US" smtClean="0"/>
              <a:pPr/>
              <a:t>‹#›</a:t>
            </a:fld>
            <a:endParaRPr lang="en-US" dirty="0"/>
          </a:p>
        </p:txBody>
      </p:sp>
      <p:sp>
        <p:nvSpPr>
          <p:cNvPr id="5" name="Title 1">
            <a:extLst>
              <a:ext uri="{FF2B5EF4-FFF2-40B4-BE49-F238E27FC236}">
                <a16:creationId xmlns="" xmlns:a16="http://schemas.microsoft.com/office/drawing/2014/main" id="{9C7B3879-37F3-4E49-A4AE-D3BB2B2E7A4F}"/>
              </a:ext>
            </a:extLst>
          </p:cNvPr>
          <p:cNvSpPr>
            <a:spLocks noGrp="1"/>
          </p:cNvSpPr>
          <p:nvPr>
            <p:ph type="title" hasCustomPrompt="1"/>
          </p:nvPr>
        </p:nvSpPr>
        <p:spPr>
          <a:xfrm>
            <a:off x="457200" y="1066800"/>
            <a:ext cx="5264150" cy="2852737"/>
          </a:xfrm>
          <a:prstGeom prst="rect">
            <a:avLst/>
          </a:prstGeom>
        </p:spPr>
        <p:txBody>
          <a:bodyPr anchor="b">
            <a:normAutofit/>
          </a:bodyPr>
          <a:lstStyle>
            <a:lvl1pPr algn="l">
              <a:defRPr sz="4000">
                <a:solidFill>
                  <a:schemeClr val="bg1"/>
                </a:solidFill>
              </a:defRPr>
            </a:lvl1pPr>
          </a:lstStyle>
          <a:p>
            <a:r>
              <a:rPr lang="en-US" dirty="0"/>
              <a:t>BIG EMPHASIS WITH BACKGROUND PHOTO</a:t>
            </a:r>
          </a:p>
        </p:txBody>
      </p:sp>
    </p:spTree>
    <p:extLst>
      <p:ext uri="{BB962C8B-B14F-4D97-AF65-F5344CB8AC3E}">
        <p14:creationId xmlns:p14="http://schemas.microsoft.com/office/powerpoint/2010/main" val="2565288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ile with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A66C0358-63A2-0248-9D09-A39B9B5EF601}"/>
              </a:ext>
            </a:extLst>
          </p:cNvPr>
          <p:cNvSpPr>
            <a:spLocks noGrp="1"/>
          </p:cNvSpPr>
          <p:nvPr>
            <p:ph type="pic" idx="1"/>
          </p:nvPr>
        </p:nvSpPr>
        <p:spPr>
          <a:xfrm>
            <a:off x="6096000" y="838200"/>
            <a:ext cx="6096000" cy="6019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 xmlns:a16="http://schemas.microsoft.com/office/drawing/2014/main" id="{571F1B5D-3048-434B-B9FB-AFA2C41B0F50}"/>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8" name="Title 1">
            <a:extLst>
              <a:ext uri="{FF2B5EF4-FFF2-40B4-BE49-F238E27FC236}">
                <a16:creationId xmlns="" xmlns:a16="http://schemas.microsoft.com/office/drawing/2014/main" id="{FEF3BC3B-1AC3-FD49-9CEA-D624F68859B7}"/>
              </a:ext>
            </a:extLst>
          </p:cNvPr>
          <p:cNvSpPr>
            <a:spLocks noGrp="1"/>
          </p:cNvSpPr>
          <p:nvPr>
            <p:ph type="title" hasCustomPrompt="1"/>
          </p:nvPr>
        </p:nvSpPr>
        <p:spPr>
          <a:xfrm>
            <a:off x="457200" y="1066800"/>
            <a:ext cx="4419600" cy="2852737"/>
          </a:xfrm>
          <a:prstGeom prst="rect">
            <a:avLst/>
          </a:prstGeom>
        </p:spPr>
        <p:txBody>
          <a:bodyPr anchor="b">
            <a:normAutofit/>
          </a:bodyPr>
          <a:lstStyle>
            <a:lvl1pPr algn="l">
              <a:defRPr sz="4400">
                <a:solidFill>
                  <a:srgbClr val="666666"/>
                </a:solidFill>
              </a:defRPr>
            </a:lvl1pPr>
          </a:lstStyle>
          <a:p>
            <a:r>
              <a:rPr lang="en-US" dirty="0"/>
              <a:t>Title</a:t>
            </a:r>
          </a:p>
        </p:txBody>
      </p:sp>
      <p:sp>
        <p:nvSpPr>
          <p:cNvPr id="9" name="Text Placeholder 2">
            <a:extLst>
              <a:ext uri="{FF2B5EF4-FFF2-40B4-BE49-F238E27FC236}">
                <a16:creationId xmlns="" xmlns:a16="http://schemas.microsoft.com/office/drawing/2014/main" id="{322CEC02-7088-0A48-8DDC-79E3165DE53B}"/>
              </a:ext>
            </a:extLst>
          </p:cNvPr>
          <p:cNvSpPr>
            <a:spLocks noGrp="1"/>
          </p:cNvSpPr>
          <p:nvPr>
            <p:ph type="body" idx="13" hasCustomPrompt="1"/>
          </p:nvPr>
        </p:nvSpPr>
        <p:spPr>
          <a:xfrm>
            <a:off x="490603" y="4071937"/>
            <a:ext cx="441960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78153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with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436958-B55B-0C4C-B00D-600D3F8292EE}"/>
              </a:ext>
            </a:extLst>
          </p:cNvPr>
          <p:cNvSpPr>
            <a:spLocks noGrp="1"/>
          </p:cNvSpPr>
          <p:nvPr>
            <p:ph idx="1" hasCustomPrompt="1"/>
          </p:nvPr>
        </p:nvSpPr>
        <p:spPr>
          <a:xfrm>
            <a:off x="6096000" y="1066800"/>
            <a:ext cx="5259388" cy="4794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8D47E4C0-F27F-6E48-BDF5-F4BCAE22403A}"/>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8" name="Title 1">
            <a:extLst>
              <a:ext uri="{FF2B5EF4-FFF2-40B4-BE49-F238E27FC236}">
                <a16:creationId xmlns="" xmlns:a16="http://schemas.microsoft.com/office/drawing/2014/main" id="{8ACE79E6-F9AA-CE46-BB68-3F08D6B93C3C}"/>
              </a:ext>
            </a:extLst>
          </p:cNvPr>
          <p:cNvSpPr>
            <a:spLocks noGrp="1"/>
          </p:cNvSpPr>
          <p:nvPr>
            <p:ph type="title" hasCustomPrompt="1"/>
          </p:nvPr>
        </p:nvSpPr>
        <p:spPr>
          <a:xfrm>
            <a:off x="457200" y="1066800"/>
            <a:ext cx="4419600" cy="2852737"/>
          </a:xfrm>
          <a:prstGeom prst="rect">
            <a:avLst/>
          </a:prstGeom>
        </p:spPr>
        <p:txBody>
          <a:bodyPr anchor="b">
            <a:normAutofit/>
          </a:bodyPr>
          <a:lstStyle>
            <a:lvl1pPr algn="l">
              <a:defRPr sz="4400">
                <a:solidFill>
                  <a:srgbClr val="666666"/>
                </a:solidFill>
              </a:defRPr>
            </a:lvl1pPr>
          </a:lstStyle>
          <a:p>
            <a:r>
              <a:rPr lang="en-US" dirty="0"/>
              <a:t>Title</a:t>
            </a:r>
          </a:p>
        </p:txBody>
      </p:sp>
      <p:sp>
        <p:nvSpPr>
          <p:cNvPr id="9" name="Text Placeholder 2">
            <a:extLst>
              <a:ext uri="{FF2B5EF4-FFF2-40B4-BE49-F238E27FC236}">
                <a16:creationId xmlns="" xmlns:a16="http://schemas.microsoft.com/office/drawing/2014/main" id="{A9DE5BE0-B058-9A4C-9548-7DD76D6CD02A}"/>
              </a:ext>
            </a:extLst>
          </p:cNvPr>
          <p:cNvSpPr>
            <a:spLocks noGrp="1"/>
          </p:cNvSpPr>
          <p:nvPr>
            <p:ph type="body" idx="13" hasCustomPrompt="1"/>
          </p:nvPr>
        </p:nvSpPr>
        <p:spPr>
          <a:xfrm>
            <a:off x="490603" y="4071937"/>
            <a:ext cx="441960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9502356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hoto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436958-B55B-0C4C-B00D-600D3F8292EE}"/>
              </a:ext>
            </a:extLst>
          </p:cNvPr>
          <p:cNvSpPr>
            <a:spLocks noGrp="1"/>
          </p:cNvSpPr>
          <p:nvPr>
            <p:ph idx="1" hasCustomPrompt="1"/>
          </p:nvPr>
        </p:nvSpPr>
        <p:spPr>
          <a:xfrm>
            <a:off x="490603" y="4173536"/>
            <a:ext cx="4419600" cy="211772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8D47E4C0-F27F-6E48-BDF5-F4BCAE22403A}"/>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8" name="Title 1">
            <a:extLst>
              <a:ext uri="{FF2B5EF4-FFF2-40B4-BE49-F238E27FC236}">
                <a16:creationId xmlns="" xmlns:a16="http://schemas.microsoft.com/office/drawing/2014/main" id="{8ACE79E6-F9AA-CE46-BB68-3F08D6B93C3C}"/>
              </a:ext>
            </a:extLst>
          </p:cNvPr>
          <p:cNvSpPr>
            <a:spLocks noGrp="1"/>
          </p:cNvSpPr>
          <p:nvPr>
            <p:ph type="title" hasCustomPrompt="1"/>
          </p:nvPr>
        </p:nvSpPr>
        <p:spPr>
          <a:xfrm>
            <a:off x="457200" y="1066801"/>
            <a:ext cx="4419600" cy="2362200"/>
          </a:xfrm>
          <a:prstGeom prst="rect">
            <a:avLst/>
          </a:prstGeom>
        </p:spPr>
        <p:txBody>
          <a:bodyPr anchor="b">
            <a:normAutofit/>
          </a:bodyPr>
          <a:lstStyle>
            <a:lvl1pPr algn="l">
              <a:defRPr sz="4400">
                <a:solidFill>
                  <a:srgbClr val="666666"/>
                </a:solidFill>
              </a:defRPr>
            </a:lvl1pPr>
          </a:lstStyle>
          <a:p>
            <a:r>
              <a:rPr lang="en-US" dirty="0"/>
              <a:t>Title</a:t>
            </a:r>
          </a:p>
        </p:txBody>
      </p:sp>
      <p:sp>
        <p:nvSpPr>
          <p:cNvPr id="9" name="Text Placeholder 2">
            <a:extLst>
              <a:ext uri="{FF2B5EF4-FFF2-40B4-BE49-F238E27FC236}">
                <a16:creationId xmlns="" xmlns:a16="http://schemas.microsoft.com/office/drawing/2014/main" id="{A9DE5BE0-B058-9A4C-9548-7DD76D6CD02A}"/>
              </a:ext>
            </a:extLst>
          </p:cNvPr>
          <p:cNvSpPr>
            <a:spLocks noGrp="1"/>
          </p:cNvSpPr>
          <p:nvPr>
            <p:ph type="body" idx="13" hasCustomPrompt="1"/>
          </p:nvPr>
        </p:nvSpPr>
        <p:spPr>
          <a:xfrm>
            <a:off x="490603" y="3581400"/>
            <a:ext cx="441960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4" name="Picture Placeholder 3">
            <a:extLst>
              <a:ext uri="{FF2B5EF4-FFF2-40B4-BE49-F238E27FC236}">
                <a16:creationId xmlns="" xmlns:a16="http://schemas.microsoft.com/office/drawing/2014/main" id="{7A5FFF1A-0ACE-5B4D-8FBB-DEC7DFE8E701}"/>
              </a:ext>
            </a:extLst>
          </p:cNvPr>
          <p:cNvSpPr>
            <a:spLocks noGrp="1"/>
          </p:cNvSpPr>
          <p:nvPr>
            <p:ph type="pic" sz="quarter" idx="14"/>
          </p:nvPr>
        </p:nvSpPr>
        <p:spPr>
          <a:xfrm>
            <a:off x="6324600" y="1066800"/>
            <a:ext cx="2895600" cy="5224463"/>
          </a:xfrm>
          <a:prstGeom prst="rect">
            <a:avLst/>
          </a:prstGeom>
        </p:spPr>
        <p:txBody>
          <a:bodyPr/>
          <a:lstStyle/>
          <a:p>
            <a:endParaRPr lang="en-US"/>
          </a:p>
        </p:txBody>
      </p:sp>
      <p:sp>
        <p:nvSpPr>
          <p:cNvPr id="10" name="Picture Placeholder 3">
            <a:extLst>
              <a:ext uri="{FF2B5EF4-FFF2-40B4-BE49-F238E27FC236}">
                <a16:creationId xmlns="" xmlns:a16="http://schemas.microsoft.com/office/drawing/2014/main" id="{08D67EB8-408E-9C41-9FB7-0D3FA46E5E67}"/>
              </a:ext>
            </a:extLst>
          </p:cNvPr>
          <p:cNvSpPr>
            <a:spLocks noGrp="1"/>
          </p:cNvSpPr>
          <p:nvPr>
            <p:ph type="pic" sz="quarter" idx="15"/>
          </p:nvPr>
        </p:nvSpPr>
        <p:spPr>
          <a:xfrm>
            <a:off x="9342330" y="1078282"/>
            <a:ext cx="2895600" cy="5224463"/>
          </a:xfrm>
          <a:prstGeom prst="rect">
            <a:avLst/>
          </a:prstGeom>
        </p:spPr>
        <p:txBody>
          <a:bodyPr/>
          <a:lstStyle/>
          <a:p>
            <a:endParaRPr lang="en-US"/>
          </a:p>
        </p:txBody>
      </p:sp>
    </p:spTree>
    <p:extLst>
      <p:ext uri="{BB962C8B-B14F-4D97-AF65-F5344CB8AC3E}">
        <p14:creationId xmlns:p14="http://schemas.microsoft.com/office/powerpoint/2010/main" val="939747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436958-B55B-0C4C-B00D-600D3F8292EE}"/>
              </a:ext>
            </a:extLst>
          </p:cNvPr>
          <p:cNvSpPr>
            <a:spLocks noGrp="1"/>
          </p:cNvSpPr>
          <p:nvPr>
            <p:ph idx="1" hasCustomPrompt="1"/>
          </p:nvPr>
        </p:nvSpPr>
        <p:spPr>
          <a:xfrm>
            <a:off x="490603" y="4173536"/>
            <a:ext cx="4419600" cy="211772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8D47E4C0-F27F-6E48-BDF5-F4BCAE22403A}"/>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8" name="Title 1">
            <a:extLst>
              <a:ext uri="{FF2B5EF4-FFF2-40B4-BE49-F238E27FC236}">
                <a16:creationId xmlns="" xmlns:a16="http://schemas.microsoft.com/office/drawing/2014/main" id="{8ACE79E6-F9AA-CE46-BB68-3F08D6B93C3C}"/>
              </a:ext>
            </a:extLst>
          </p:cNvPr>
          <p:cNvSpPr>
            <a:spLocks noGrp="1"/>
          </p:cNvSpPr>
          <p:nvPr>
            <p:ph type="title" hasCustomPrompt="1"/>
          </p:nvPr>
        </p:nvSpPr>
        <p:spPr>
          <a:xfrm>
            <a:off x="457200" y="1066801"/>
            <a:ext cx="4419600" cy="2362200"/>
          </a:xfrm>
          <a:prstGeom prst="rect">
            <a:avLst/>
          </a:prstGeom>
        </p:spPr>
        <p:txBody>
          <a:bodyPr anchor="b">
            <a:normAutofit/>
          </a:bodyPr>
          <a:lstStyle>
            <a:lvl1pPr algn="l">
              <a:defRPr sz="4400">
                <a:solidFill>
                  <a:srgbClr val="666666"/>
                </a:solidFill>
              </a:defRPr>
            </a:lvl1pPr>
          </a:lstStyle>
          <a:p>
            <a:r>
              <a:rPr lang="en-US" dirty="0"/>
              <a:t>Title</a:t>
            </a:r>
          </a:p>
        </p:txBody>
      </p:sp>
      <p:sp>
        <p:nvSpPr>
          <p:cNvPr id="9" name="Text Placeholder 2">
            <a:extLst>
              <a:ext uri="{FF2B5EF4-FFF2-40B4-BE49-F238E27FC236}">
                <a16:creationId xmlns="" xmlns:a16="http://schemas.microsoft.com/office/drawing/2014/main" id="{A9DE5BE0-B058-9A4C-9548-7DD76D6CD02A}"/>
              </a:ext>
            </a:extLst>
          </p:cNvPr>
          <p:cNvSpPr>
            <a:spLocks noGrp="1"/>
          </p:cNvSpPr>
          <p:nvPr>
            <p:ph type="body" idx="13" hasCustomPrompt="1"/>
          </p:nvPr>
        </p:nvSpPr>
        <p:spPr>
          <a:xfrm>
            <a:off x="490603" y="3581400"/>
            <a:ext cx="4419600" cy="439737"/>
          </a:xfrm>
          <a:prstGeom prst="rect">
            <a:avLst/>
          </a:prstGeom>
        </p:spPr>
        <p:txBody>
          <a:bodyPr/>
          <a:lstStyle>
            <a:lvl1pPr marL="0" indent="0">
              <a:buNone/>
              <a:defRPr sz="2400">
                <a:solidFill>
                  <a:srgbClr val="57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1" name="Picture Placeholder 3">
            <a:extLst>
              <a:ext uri="{FF2B5EF4-FFF2-40B4-BE49-F238E27FC236}">
                <a16:creationId xmlns="" xmlns:a16="http://schemas.microsoft.com/office/drawing/2014/main" id="{336B4A8D-6DBD-6148-AD41-5FA9FF4C6714}"/>
              </a:ext>
            </a:extLst>
          </p:cNvPr>
          <p:cNvSpPr>
            <a:spLocks noGrp="1"/>
          </p:cNvSpPr>
          <p:nvPr>
            <p:ph type="pic" sz="quarter" idx="15"/>
          </p:nvPr>
        </p:nvSpPr>
        <p:spPr>
          <a:xfrm>
            <a:off x="6096000" y="1078282"/>
            <a:ext cx="6141930" cy="5224463"/>
          </a:xfrm>
          <a:prstGeom prst="rect">
            <a:avLst/>
          </a:prstGeom>
        </p:spPr>
        <p:txBody>
          <a:bodyPr/>
          <a:lstStyle/>
          <a:p>
            <a:endParaRPr lang="en-US"/>
          </a:p>
        </p:txBody>
      </p:sp>
    </p:spTree>
    <p:extLst>
      <p:ext uri="{BB962C8B-B14F-4D97-AF65-F5344CB8AC3E}">
        <p14:creationId xmlns:p14="http://schemas.microsoft.com/office/powerpoint/2010/main" val="3794137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and Subtitle">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C57EEDB-3FA0-4245-9BCA-46B9B0CFE131}"/>
              </a:ext>
            </a:extLst>
          </p:cNvPr>
          <p:cNvSpPr>
            <a:spLocks noGrp="1"/>
          </p:cNvSpPr>
          <p:nvPr>
            <p:ph type="body" idx="1" hasCustomPrompt="1"/>
          </p:nvPr>
        </p:nvSpPr>
        <p:spPr>
          <a:xfrm>
            <a:off x="839788" y="2821303"/>
            <a:ext cx="5157787" cy="523875"/>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F0FA3201-4FAB-C343-AFCC-3110AFBB26C2}"/>
              </a:ext>
            </a:extLst>
          </p:cNvPr>
          <p:cNvSpPr>
            <a:spLocks noGrp="1"/>
          </p:cNvSpPr>
          <p:nvPr>
            <p:ph sz="half" idx="2" hasCustomPrompt="1"/>
          </p:nvPr>
        </p:nvSpPr>
        <p:spPr>
          <a:xfrm>
            <a:off x="839788" y="3420948"/>
            <a:ext cx="5157787" cy="2768713"/>
          </a:xfrm>
          <a:prstGeom prst="rect">
            <a:avLst/>
          </a:prstGeom>
        </p:spPr>
        <p:txBody>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6C1E41A5-A449-BE4B-8AB1-65944CAE93E9}"/>
              </a:ext>
            </a:extLst>
          </p:cNvPr>
          <p:cNvSpPr>
            <a:spLocks noGrp="1"/>
          </p:cNvSpPr>
          <p:nvPr>
            <p:ph type="body" sz="quarter" idx="3" hasCustomPrompt="1"/>
          </p:nvPr>
        </p:nvSpPr>
        <p:spPr>
          <a:xfrm>
            <a:off x="6172200" y="2821610"/>
            <a:ext cx="5183188" cy="523875"/>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9083B432-6DD9-F544-A2F2-976DA5E2D748}"/>
              </a:ext>
            </a:extLst>
          </p:cNvPr>
          <p:cNvSpPr>
            <a:spLocks noGrp="1"/>
          </p:cNvSpPr>
          <p:nvPr>
            <p:ph sz="quarter" idx="4" hasCustomPrompt="1"/>
          </p:nvPr>
        </p:nvSpPr>
        <p:spPr>
          <a:xfrm>
            <a:off x="6172200" y="3429000"/>
            <a:ext cx="5183188" cy="2760662"/>
          </a:xfrm>
          <a:prstGeom prst="rect">
            <a:avLst/>
          </a:prstGeom>
        </p:spPr>
        <p:txBody>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 xmlns:a16="http://schemas.microsoft.com/office/drawing/2014/main" id="{44E613DF-3265-7C4D-8D91-BAE4C37F9E60}"/>
              </a:ext>
            </a:extLst>
          </p:cNvPr>
          <p:cNvSpPr>
            <a:spLocks noGrp="1"/>
          </p:cNvSpPr>
          <p:nvPr>
            <p:ph type="sldNum" sz="quarter" idx="12"/>
          </p:nvPr>
        </p:nvSpPr>
        <p:spPr/>
        <p:txBody>
          <a:bodyPr/>
          <a:lstStyle/>
          <a:p>
            <a:fld id="{1CA897ED-F933-F140-B965-41326E641414}" type="slidenum">
              <a:rPr lang="en-US" smtClean="0"/>
              <a:t>‹#›</a:t>
            </a:fld>
            <a:endParaRPr lang="en-US"/>
          </a:p>
        </p:txBody>
      </p:sp>
      <p:sp>
        <p:nvSpPr>
          <p:cNvPr id="10" name="Title 1">
            <a:extLst>
              <a:ext uri="{FF2B5EF4-FFF2-40B4-BE49-F238E27FC236}">
                <a16:creationId xmlns="" xmlns:a16="http://schemas.microsoft.com/office/drawing/2014/main" id="{E2A08937-EC18-A749-9300-1BE7D16B6830}"/>
              </a:ext>
            </a:extLst>
          </p:cNvPr>
          <p:cNvSpPr>
            <a:spLocks noGrp="1"/>
          </p:cNvSpPr>
          <p:nvPr>
            <p:ph type="title" hasCustomPrompt="1"/>
          </p:nvPr>
        </p:nvSpPr>
        <p:spPr>
          <a:xfrm>
            <a:off x="457200" y="1818930"/>
            <a:ext cx="3198812" cy="771870"/>
          </a:xfrm>
          <a:prstGeom prst="rect">
            <a:avLst/>
          </a:prstGeom>
        </p:spPr>
        <p:txBody>
          <a:bodyPr/>
          <a:lstStyle>
            <a:lvl1pPr algn="l">
              <a:defRPr/>
            </a:lvl1pPr>
          </a:lstStyle>
          <a:p>
            <a:r>
              <a:rPr lang="en-US" dirty="0"/>
              <a:t>Comparison</a:t>
            </a:r>
          </a:p>
        </p:txBody>
      </p:sp>
    </p:spTree>
    <p:extLst>
      <p:ext uri="{BB962C8B-B14F-4D97-AF65-F5344CB8AC3E}">
        <p14:creationId xmlns:p14="http://schemas.microsoft.com/office/powerpoint/2010/main" val="2881836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CC080E3C-1529-B942-9C96-02B05F59EF16}"/>
              </a:ext>
            </a:extLst>
          </p:cNvPr>
          <p:cNvSpPr/>
          <p:nvPr userDrawn="1"/>
        </p:nvSpPr>
        <p:spPr>
          <a:xfrm>
            <a:off x="0" y="0"/>
            <a:ext cx="12192000" cy="838200"/>
          </a:xfrm>
          <a:prstGeom prst="rect">
            <a:avLst/>
          </a:prstGeom>
          <a:solidFill>
            <a:schemeClr val="bg1"/>
          </a:solidFill>
          <a:ln>
            <a:noFill/>
          </a:ln>
          <a:effectLst>
            <a:outerShdw blurRad="190500" dir="5400000" sx="101000" sy="10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8902D08A-E4F7-CF46-9402-C0E037AF5792}"/>
              </a:ext>
            </a:extLst>
          </p:cNvPr>
          <p:cNvSpPr>
            <a:spLocks noGrp="1"/>
          </p:cNvSpPr>
          <p:nvPr>
            <p:ph type="sldNum" sz="quarter" idx="4"/>
          </p:nvPr>
        </p:nvSpPr>
        <p:spPr>
          <a:xfrm>
            <a:off x="11634592" y="274574"/>
            <a:ext cx="381001" cy="365125"/>
          </a:xfrm>
          <a:prstGeom prst="rect">
            <a:avLst/>
          </a:prstGeom>
          <a:noFill/>
        </p:spPr>
        <p:txBody>
          <a:bodyPr vert="horz" lIns="91440" tIns="45720" rIns="91440" bIns="45720" rtlCol="0" anchor="ctr"/>
          <a:lstStyle>
            <a:lvl1pPr algn="r">
              <a:defRPr sz="1000">
                <a:solidFill>
                  <a:srgbClr val="666666"/>
                </a:solidFill>
                <a:latin typeface="Arial" panose="020B0604020202020204" pitchFamily="34" charset="0"/>
                <a:cs typeface="Arial" panose="020B0604020202020204" pitchFamily="34" charset="0"/>
              </a:defRPr>
            </a:lvl1pPr>
          </a:lstStyle>
          <a:p>
            <a:fld id="{1CA897ED-F933-F140-B965-41326E641414}" type="slidenum">
              <a:rPr lang="en-US" smtClean="0"/>
              <a:pPr/>
              <a:t>‹#›</a:t>
            </a:fld>
            <a:endParaRPr lang="en-US" dirty="0"/>
          </a:p>
        </p:txBody>
      </p:sp>
      <p:sp>
        <p:nvSpPr>
          <p:cNvPr id="24" name="TextBox 23">
            <a:extLst>
              <a:ext uri="{FF2B5EF4-FFF2-40B4-BE49-F238E27FC236}">
                <a16:creationId xmlns="" xmlns:a16="http://schemas.microsoft.com/office/drawing/2014/main" id="{7BA07171-9895-3944-8B1B-9BA839A604F3}"/>
              </a:ext>
            </a:extLst>
          </p:cNvPr>
          <p:cNvSpPr txBox="1"/>
          <p:nvPr userDrawn="1"/>
        </p:nvSpPr>
        <p:spPr>
          <a:xfrm>
            <a:off x="7581900" y="334027"/>
            <a:ext cx="1905000" cy="246221"/>
          </a:xfrm>
          <a:prstGeom prst="rect">
            <a:avLst/>
          </a:prstGeom>
          <a:noFill/>
        </p:spPr>
        <p:txBody>
          <a:bodyPr wrap="square" rtlCol="0">
            <a:spAutoFit/>
          </a:bodyPr>
          <a:lstStyle/>
          <a:p>
            <a:r>
              <a:rPr lang="en-US" sz="1000" dirty="0">
                <a:solidFill>
                  <a:srgbClr val="666666"/>
                </a:solidFill>
                <a:latin typeface="Arial" panose="020B0604020202020204" pitchFamily="34" charset="0"/>
                <a:cs typeface="Arial" panose="020B0604020202020204" pitchFamily="34" charset="0"/>
              </a:rPr>
              <a:t>Laboratory Review 2019</a:t>
            </a:r>
          </a:p>
        </p:txBody>
      </p:sp>
      <p:sp>
        <p:nvSpPr>
          <p:cNvPr id="25" name="TextBox 24">
            <a:extLst>
              <a:ext uri="{FF2B5EF4-FFF2-40B4-BE49-F238E27FC236}">
                <a16:creationId xmlns="" xmlns:a16="http://schemas.microsoft.com/office/drawing/2014/main" id="{ACD66A73-0B11-4B41-8C10-3BE27AF974CC}"/>
              </a:ext>
            </a:extLst>
          </p:cNvPr>
          <p:cNvSpPr txBox="1"/>
          <p:nvPr userDrawn="1"/>
        </p:nvSpPr>
        <p:spPr>
          <a:xfrm>
            <a:off x="9753600" y="334027"/>
            <a:ext cx="1905000" cy="246221"/>
          </a:xfrm>
          <a:prstGeom prst="rect">
            <a:avLst/>
          </a:prstGeom>
          <a:noFill/>
        </p:spPr>
        <p:txBody>
          <a:bodyPr wrap="square" rtlCol="0">
            <a:spAutoFit/>
          </a:bodyPr>
          <a:lstStyle/>
          <a:p>
            <a:r>
              <a:rPr lang="en-US" sz="1000" dirty="0">
                <a:solidFill>
                  <a:srgbClr val="666666"/>
                </a:solidFill>
                <a:latin typeface="Arial" panose="020B0604020202020204" pitchFamily="34" charset="0"/>
                <a:cs typeface="Arial" panose="020B0604020202020204" pitchFamily="34" charset="0"/>
              </a:rPr>
              <a:t>Lightning Presentation </a:t>
            </a:r>
          </a:p>
        </p:txBody>
      </p:sp>
      <p:pic>
        <p:nvPicPr>
          <p:cNvPr id="3" name="Picture 2">
            <a:extLst>
              <a:ext uri="{FF2B5EF4-FFF2-40B4-BE49-F238E27FC236}">
                <a16:creationId xmlns="" xmlns:a16="http://schemas.microsoft.com/office/drawing/2014/main" id="{5BCD96DA-3BE1-A744-A6F4-5FEC4D7DC58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2335" y="80010"/>
            <a:ext cx="2895600" cy="678180"/>
          </a:xfrm>
          <a:prstGeom prst="rect">
            <a:avLst/>
          </a:prstGeom>
        </p:spPr>
      </p:pic>
    </p:spTree>
    <p:extLst>
      <p:ext uri="{BB962C8B-B14F-4D97-AF65-F5344CB8AC3E}">
        <p14:creationId xmlns:p14="http://schemas.microsoft.com/office/powerpoint/2010/main" val="2030554823"/>
      </p:ext>
    </p:extLst>
  </p:cSld>
  <p:clrMap bg1="lt1" tx1="dk1" bg2="lt2" tx2="dk2" accent1="accent1" accent2="accent2" accent3="accent3" accent4="accent4" accent5="accent5" accent6="accent6" hlink="hlink" folHlink="folHlink"/>
  <p:sldLayoutIdLst>
    <p:sldLayoutId id="2147483671" r:id="rId1"/>
    <p:sldLayoutId id="2147483658" r:id="rId2"/>
    <p:sldLayoutId id="2147483650" r:id="rId3"/>
    <p:sldLayoutId id="2147483660" r:id="rId4"/>
    <p:sldLayoutId id="2147483657" r:id="rId5"/>
    <p:sldLayoutId id="2147483656" r:id="rId6"/>
    <p:sldLayoutId id="2147483661" r:id="rId7"/>
    <p:sldLayoutId id="2147483662" r:id="rId8"/>
    <p:sldLayoutId id="2147483653" r:id="rId9"/>
    <p:sldLayoutId id="2147483654" r:id="rId10"/>
    <p:sldLayoutId id="2147483655" r:id="rId11"/>
    <p:sldLayoutId id="2147483663" r:id="rId12"/>
    <p:sldLayoutId id="2147483659" r:id="rId13"/>
    <p:sldLayoutId id="2147483672" r:id="rId14"/>
    <p:sldLayoutId id="2147483665" r:id="rId15"/>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dt="0"/>
  <p:txStyles>
    <p:titleStyle>
      <a:lvl1pPr algn="ctr" defTabSz="914400" rtl="0" eaLnBrk="1" latinLnBrk="0" hangingPunct="1">
        <a:lnSpc>
          <a:spcPct val="90000"/>
        </a:lnSpc>
        <a:spcBef>
          <a:spcPct val="0"/>
        </a:spcBef>
        <a:buNone/>
        <a:defRPr sz="4000" kern="1200">
          <a:solidFill>
            <a:srgbClr val="6666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1BE259-B6F9-D34A-90C1-7F8C3901D048}"/>
              </a:ext>
            </a:extLst>
          </p:cNvPr>
          <p:cNvSpPr>
            <a:spLocks noGrp="1"/>
          </p:cNvSpPr>
          <p:nvPr>
            <p:ph type="title"/>
          </p:nvPr>
        </p:nvSpPr>
        <p:spPr>
          <a:xfrm>
            <a:off x="304800" y="2362200"/>
            <a:ext cx="5638800" cy="871537"/>
          </a:xfrm>
        </p:spPr>
        <p:txBody>
          <a:bodyPr/>
          <a:lstStyle/>
          <a:p>
            <a:r>
              <a:rPr lang="en-US" dirty="0"/>
              <a:t>Ocean and Ecosystem</a:t>
            </a:r>
          </a:p>
        </p:txBody>
      </p:sp>
      <p:sp>
        <p:nvSpPr>
          <p:cNvPr id="3" name="Text Placeholder 2">
            <a:extLst>
              <a:ext uri="{FF2B5EF4-FFF2-40B4-BE49-F238E27FC236}">
                <a16:creationId xmlns="" xmlns:a16="http://schemas.microsoft.com/office/drawing/2014/main" id="{5D367A49-99D7-5A42-B537-2A69CFDC9448}"/>
              </a:ext>
            </a:extLst>
          </p:cNvPr>
          <p:cNvSpPr>
            <a:spLocks noGrp="1"/>
          </p:cNvSpPr>
          <p:nvPr>
            <p:ph type="body" idx="1"/>
          </p:nvPr>
        </p:nvSpPr>
        <p:spPr>
          <a:xfrm>
            <a:off x="457200" y="3124200"/>
            <a:ext cx="6976998" cy="439737"/>
          </a:xfrm>
        </p:spPr>
        <p:txBody>
          <a:bodyPr/>
          <a:lstStyle/>
          <a:p>
            <a:r>
              <a:rPr lang="en-US" dirty="0"/>
              <a:t>In Support of Southeast Fisheries Management and Ocean Acidification Monitoring</a:t>
            </a:r>
          </a:p>
        </p:txBody>
      </p:sp>
      <p:sp>
        <p:nvSpPr>
          <p:cNvPr id="4" name="Slide Number Placeholder 3">
            <a:extLst>
              <a:ext uri="{FF2B5EF4-FFF2-40B4-BE49-F238E27FC236}">
                <a16:creationId xmlns="" xmlns:a16="http://schemas.microsoft.com/office/drawing/2014/main" id="{010DA26A-2251-4442-BD0B-A32EC6680219}"/>
              </a:ext>
            </a:extLst>
          </p:cNvPr>
          <p:cNvSpPr>
            <a:spLocks noGrp="1"/>
          </p:cNvSpPr>
          <p:nvPr>
            <p:ph type="sldNum" sz="quarter" idx="12"/>
          </p:nvPr>
        </p:nvSpPr>
        <p:spPr/>
        <p:txBody>
          <a:bodyPr/>
          <a:lstStyle/>
          <a:p>
            <a:fld id="{1CA897ED-F933-F140-B965-41326E641414}" type="slidenum">
              <a:rPr lang="en-US" smtClean="0"/>
              <a:t>1</a:t>
            </a:fld>
            <a:endParaRPr lang="en-US"/>
          </a:p>
        </p:txBody>
      </p:sp>
      <p:sp>
        <p:nvSpPr>
          <p:cNvPr id="5" name="TextBox 4">
            <a:extLst>
              <a:ext uri="{FF2B5EF4-FFF2-40B4-BE49-F238E27FC236}">
                <a16:creationId xmlns="" xmlns:a16="http://schemas.microsoft.com/office/drawing/2014/main" id="{AB16EC5A-0D33-47D1-9CA8-6FFC796283A7}"/>
              </a:ext>
            </a:extLst>
          </p:cNvPr>
          <p:cNvSpPr txBox="1"/>
          <p:nvPr/>
        </p:nvSpPr>
        <p:spPr>
          <a:xfrm>
            <a:off x="457200" y="4004017"/>
            <a:ext cx="3276600" cy="381000"/>
          </a:xfrm>
          <a:prstGeom prst="rect">
            <a:avLst/>
          </a:prstGeom>
          <a:noFill/>
        </p:spPr>
        <p:txBody>
          <a:bodyPr wrap="square" rtlCol="0">
            <a:spAutoFit/>
          </a:bodyPr>
          <a:lstStyle/>
          <a:p>
            <a:r>
              <a:rPr lang="en-US" b="1" dirty="0">
                <a:solidFill>
                  <a:srgbClr val="666666"/>
                </a:solidFill>
              </a:rPr>
              <a:t>Sang-Ki Lee, </a:t>
            </a:r>
            <a:r>
              <a:rPr lang="en-US" b="1" dirty="0" err="1" smtClean="0">
                <a:solidFill>
                  <a:srgbClr val="666666"/>
                </a:solidFill>
              </a:rPr>
              <a:t>PhOD</a:t>
            </a:r>
            <a:endParaRPr lang="en-US" b="1" dirty="0">
              <a:solidFill>
                <a:srgbClr val="666666"/>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886200"/>
            <a:ext cx="594360" cy="594360"/>
          </a:xfrm>
          <a:prstGeom prst="rect">
            <a:avLst/>
          </a:prstGeom>
        </p:spPr>
      </p:pic>
    </p:spTree>
    <p:extLst>
      <p:ext uri="{BB962C8B-B14F-4D97-AF65-F5344CB8AC3E}">
        <p14:creationId xmlns:p14="http://schemas.microsoft.com/office/powerpoint/2010/main" val="1973058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4" name="Slide Number Placeholder 3">
            <a:extLst>
              <a:ext uri="{FF2B5EF4-FFF2-40B4-BE49-F238E27FC236}">
                <a16:creationId xmlns="" xmlns:a16="http://schemas.microsoft.com/office/drawing/2014/main" id="{D72D3AD2-062B-474B-BD89-9B0CD8C67CB2}"/>
              </a:ext>
            </a:extLst>
          </p:cNvPr>
          <p:cNvSpPr>
            <a:spLocks noGrp="1"/>
          </p:cNvSpPr>
          <p:nvPr>
            <p:ph type="sldNum" sz="quarter" idx="12"/>
          </p:nvPr>
        </p:nvSpPr>
        <p:spPr/>
        <p:txBody>
          <a:bodyPr/>
          <a:lstStyle/>
          <a:p>
            <a:fld id="{1CA897ED-F933-F140-B965-41326E641414}" type="slidenum">
              <a:rPr lang="en-US" smtClean="0"/>
              <a:t>10</a:t>
            </a:fld>
            <a:endParaRPr lang="en-US"/>
          </a:p>
        </p:txBody>
      </p:sp>
    </p:spTree>
    <p:extLst>
      <p:ext uri="{BB962C8B-B14F-4D97-AF65-F5344CB8AC3E}">
        <p14:creationId xmlns:p14="http://schemas.microsoft.com/office/powerpoint/2010/main" val="412533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dirty="0"/>
              <a:t>Physical Oceanographic Analysis and Modeling Studies</a:t>
            </a:r>
            <a:br>
              <a:rPr lang="en-US" dirty="0"/>
            </a:br>
            <a:endParaRPr lang="en-US" dirty="0"/>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609600" y="2514600"/>
            <a:ext cx="10972800" cy="4038600"/>
          </a:xfrm>
        </p:spPr>
        <p:txBody>
          <a:bodyPr/>
          <a:lstStyle/>
          <a:p>
            <a:r>
              <a:rPr lang="en-US" dirty="0">
                <a:solidFill>
                  <a:srgbClr val="666666"/>
                </a:solidFill>
              </a:rPr>
              <a:t>Preferred physical environments for Atlantic </a:t>
            </a:r>
            <a:r>
              <a:rPr lang="en-US" dirty="0" err="1">
                <a:solidFill>
                  <a:srgbClr val="666666"/>
                </a:solidFill>
              </a:rPr>
              <a:t>bluefin</a:t>
            </a:r>
            <a:r>
              <a:rPr lang="en-US" dirty="0">
                <a:solidFill>
                  <a:srgbClr val="666666"/>
                </a:solidFill>
              </a:rPr>
              <a:t> tuna larvae in the Gulf of Mexico (SEFSC - NASA)</a:t>
            </a:r>
          </a:p>
          <a:p>
            <a:r>
              <a:rPr lang="en-US" dirty="0" smtClean="0">
                <a:solidFill>
                  <a:srgbClr val="666666"/>
                </a:solidFill>
              </a:rPr>
              <a:t>Future projection of changes in the Gulf of Mexico and its implication for migratory pelagic species (SEFSC – NASA)</a:t>
            </a:r>
          </a:p>
          <a:p>
            <a:r>
              <a:rPr lang="en-US" sz="2400" dirty="0">
                <a:solidFill>
                  <a:schemeClr val="bg2">
                    <a:lumMod val="75000"/>
                  </a:schemeClr>
                </a:solidFill>
              </a:rPr>
              <a:t>Downscaled projections of Caribbean coral bleaching for conserving </a:t>
            </a:r>
            <a:r>
              <a:rPr lang="en-US" sz="2400" dirty="0" smtClean="0">
                <a:solidFill>
                  <a:schemeClr val="bg2">
                    <a:lumMod val="75000"/>
                  </a:schemeClr>
                </a:solidFill>
              </a:rPr>
              <a:t>planning (OCED – CRCP)</a:t>
            </a:r>
            <a:endParaRPr lang="en-US" sz="2400" dirty="0">
              <a:solidFill>
                <a:schemeClr val="bg2">
                  <a:lumMod val="75000"/>
                </a:schemeClr>
              </a:solidFill>
            </a:endParaRPr>
          </a:p>
          <a:p>
            <a:r>
              <a:rPr lang="en-US" sz="2400" dirty="0" smtClean="0">
                <a:solidFill>
                  <a:schemeClr val="bg2">
                    <a:lumMod val="75000"/>
                  </a:schemeClr>
                </a:solidFill>
              </a:rPr>
              <a:t>Transport pathways of </a:t>
            </a:r>
            <a:r>
              <a:rPr lang="en-US" sz="2400" dirty="0" err="1" smtClean="0">
                <a:solidFill>
                  <a:schemeClr val="bg2">
                    <a:lumMod val="75000"/>
                  </a:schemeClr>
                </a:solidFill>
              </a:rPr>
              <a:t>Sargassum</a:t>
            </a:r>
            <a:r>
              <a:rPr lang="en-US" sz="2400" dirty="0" smtClean="0">
                <a:solidFill>
                  <a:schemeClr val="bg2">
                    <a:lumMod val="75000"/>
                  </a:schemeClr>
                </a:solidFill>
              </a:rPr>
              <a:t> into the Caribbean Sea (USF - NOAA/Ocean Watch)</a:t>
            </a:r>
          </a:p>
          <a:p>
            <a:r>
              <a:rPr lang="en-US" sz="2400" dirty="0" smtClean="0">
                <a:solidFill>
                  <a:schemeClr val="bg2">
                    <a:lumMod val="75000"/>
                  </a:schemeClr>
                </a:solidFill>
              </a:rPr>
              <a:t>High-resolution modeling of the Mississippi water intrusions to South Florida reefs </a:t>
            </a:r>
            <a:r>
              <a:rPr lang="en-US" sz="2400" dirty="0">
                <a:solidFill>
                  <a:schemeClr val="bg2">
                    <a:lumMod val="75000"/>
                  </a:schemeClr>
                </a:solidFill>
              </a:rPr>
              <a:t>(SEFSC - NCCOS)</a:t>
            </a:r>
          </a:p>
          <a:p>
            <a:endParaRPr lang="en-US" dirty="0" smtClean="0">
              <a:solidFill>
                <a:schemeClr val="bg2">
                  <a:lumMod val="75000"/>
                </a:schemeClr>
              </a:solidFill>
            </a:endParaRPr>
          </a:p>
          <a:p>
            <a:endParaRPr lang="en-US" dirty="0" smtClean="0">
              <a:solidFill>
                <a:schemeClr val="tx1"/>
              </a:solidFill>
            </a:endParaRPr>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2</a:t>
            </a:fld>
            <a:endParaRPr lang="en-US"/>
          </a:p>
        </p:txBody>
      </p:sp>
    </p:spTree>
    <p:extLst>
      <p:ext uri="{BB962C8B-B14F-4D97-AF65-F5344CB8AC3E}">
        <p14:creationId xmlns:p14="http://schemas.microsoft.com/office/powerpoint/2010/main" val="23266776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dirty="0"/>
              <a:t>Preferred physical environments for Atlantic </a:t>
            </a:r>
            <a:r>
              <a:rPr lang="en-US" dirty="0" err="1"/>
              <a:t>bluefin</a:t>
            </a:r>
            <a:r>
              <a:rPr lang="en-US" dirty="0"/>
              <a:t> tuna larvae in the Gulf of Mexico</a:t>
            </a:r>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7010400" y="2526707"/>
            <a:ext cx="4596418" cy="3645493"/>
          </a:xfrm>
        </p:spPr>
        <p:txBody>
          <a:bodyPr/>
          <a:lstStyle/>
          <a:p>
            <a:pPr marL="282575" lvl="1" indent="-282575">
              <a:spcBef>
                <a:spcPts val="1000"/>
              </a:spcBef>
            </a:pPr>
            <a:r>
              <a:rPr lang="en-US" sz="2600" dirty="0" smtClean="0"/>
              <a:t>Favorable regions </a:t>
            </a:r>
            <a:r>
              <a:rPr lang="en-US" sz="2600" dirty="0"/>
              <a:t>for </a:t>
            </a:r>
            <a:r>
              <a:rPr lang="en-US" sz="2600" dirty="0" err="1" smtClean="0"/>
              <a:t>bluefin</a:t>
            </a:r>
            <a:r>
              <a:rPr lang="en-US" sz="2600" dirty="0" smtClean="0"/>
              <a:t> larvae - linked </a:t>
            </a:r>
            <a:r>
              <a:rPr lang="en-US" sz="2600" dirty="0"/>
              <a:t>to mesoscale ocean features</a:t>
            </a:r>
          </a:p>
          <a:p>
            <a:pPr marL="282575" lvl="1" indent="-282575">
              <a:spcBef>
                <a:spcPts val="1000"/>
              </a:spcBef>
            </a:pPr>
            <a:r>
              <a:rPr lang="en-US" sz="2600" dirty="0"/>
              <a:t>The proxy larvae </a:t>
            </a:r>
            <a:r>
              <a:rPr lang="en-US" sz="2600" dirty="0" smtClean="0"/>
              <a:t>index ~</a:t>
            </a:r>
            <a:r>
              <a:rPr lang="en-US" sz="2600" dirty="0"/>
              <a:t>58% of the recruitment variability </a:t>
            </a:r>
          </a:p>
          <a:p>
            <a:pPr marL="282575" lvl="1" indent="-282575">
              <a:spcBef>
                <a:spcPts val="1000"/>
              </a:spcBef>
            </a:pPr>
            <a:r>
              <a:rPr lang="en-US" sz="2600" dirty="0"/>
              <a:t>Currently used to guide </a:t>
            </a:r>
            <a:r>
              <a:rPr lang="en-US" sz="2600" dirty="0" smtClean="0"/>
              <a:t>NOAA’s interdisciplinary </a:t>
            </a:r>
            <a:r>
              <a:rPr lang="en-US" sz="2600" dirty="0"/>
              <a:t>research </a:t>
            </a:r>
            <a:r>
              <a:rPr lang="en-US" sz="2600" dirty="0" smtClean="0"/>
              <a:t>cruise</a:t>
            </a:r>
            <a:endParaRPr lang="en-US" sz="2600" dirty="0"/>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526706"/>
            <a:ext cx="5486400" cy="15649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 y="4343400"/>
            <a:ext cx="5635131" cy="1981200"/>
          </a:xfrm>
          <a:prstGeom prst="rect">
            <a:avLst/>
          </a:prstGeom>
        </p:spPr>
      </p:pic>
      <p:sp>
        <p:nvSpPr>
          <p:cNvPr id="8" name="Rectangle 7"/>
          <p:cNvSpPr/>
          <p:nvPr/>
        </p:nvSpPr>
        <p:spPr>
          <a:xfrm>
            <a:off x="0" y="6488668"/>
            <a:ext cx="5181600" cy="369332"/>
          </a:xfrm>
          <a:prstGeom prst="rect">
            <a:avLst/>
          </a:prstGeom>
        </p:spPr>
        <p:txBody>
          <a:bodyPr wrap="square">
            <a:spAutoFit/>
          </a:bodyPr>
          <a:lstStyle/>
          <a:p>
            <a:r>
              <a:rPr lang="en-US" dirty="0" err="1">
                <a:solidFill>
                  <a:srgbClr val="575757"/>
                </a:solidFill>
              </a:rPr>
              <a:t>Domingues</a:t>
            </a:r>
            <a:r>
              <a:rPr lang="en-US" dirty="0">
                <a:solidFill>
                  <a:srgbClr val="575757"/>
                </a:solidFill>
              </a:rPr>
              <a:t> et al. (</a:t>
            </a:r>
            <a:r>
              <a:rPr lang="en-US" dirty="0" smtClean="0">
                <a:solidFill>
                  <a:srgbClr val="575757"/>
                </a:solidFill>
              </a:rPr>
              <a:t>2016, </a:t>
            </a:r>
            <a:r>
              <a:rPr lang="en-US" i="1" dirty="0" smtClean="0">
                <a:solidFill>
                  <a:srgbClr val="575757"/>
                </a:solidFill>
              </a:rPr>
              <a:t>Fish. </a:t>
            </a:r>
            <a:r>
              <a:rPr lang="en-US" i="1" dirty="0" err="1" smtClean="0">
                <a:solidFill>
                  <a:srgbClr val="575757"/>
                </a:solidFill>
              </a:rPr>
              <a:t>Oceanogr</a:t>
            </a:r>
            <a:r>
              <a:rPr lang="en-US" i="1" dirty="0" smtClean="0">
                <a:solidFill>
                  <a:srgbClr val="575757"/>
                </a:solidFill>
              </a:rPr>
              <a:t>.</a:t>
            </a:r>
            <a:r>
              <a:rPr lang="en-US" dirty="0" smtClean="0">
                <a:solidFill>
                  <a:srgbClr val="575757"/>
                </a:solidFill>
              </a:rPr>
              <a:t>)</a:t>
            </a:r>
            <a:endParaRPr lang="en-US" dirty="0">
              <a:solidFill>
                <a:srgbClr val="575757"/>
              </a:solidFill>
            </a:endParaRPr>
          </a:p>
        </p:txBody>
      </p:sp>
      <p:sp>
        <p:nvSpPr>
          <p:cNvPr id="9" name="Rounded Rectangle 8"/>
          <p:cNvSpPr/>
          <p:nvPr/>
        </p:nvSpPr>
        <p:spPr>
          <a:xfrm>
            <a:off x="7010400" y="4876800"/>
            <a:ext cx="4495800" cy="121920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8970183" y="6488668"/>
            <a:ext cx="3211135" cy="369332"/>
          </a:xfrm>
          <a:prstGeom prst="rect">
            <a:avLst/>
          </a:prstGeom>
        </p:spPr>
        <p:txBody>
          <a:bodyPr wrap="none">
            <a:spAutoFit/>
          </a:bodyPr>
          <a:lstStyle/>
          <a:p>
            <a:pPr marL="282575" lvl="1" indent="-282575"/>
            <a:r>
              <a:rPr lang="en-US" dirty="0" err="1">
                <a:solidFill>
                  <a:srgbClr val="666666"/>
                </a:solidFill>
              </a:rPr>
              <a:t>PhOD</a:t>
            </a:r>
            <a:r>
              <a:rPr lang="en-US" dirty="0">
                <a:solidFill>
                  <a:srgbClr val="666666"/>
                </a:solidFill>
              </a:rPr>
              <a:t> - SEFSC Collaboration</a:t>
            </a:r>
          </a:p>
        </p:txBody>
      </p:sp>
    </p:spTree>
    <p:extLst>
      <p:ext uri="{BB962C8B-B14F-4D97-AF65-F5344CB8AC3E}">
        <p14:creationId xmlns:p14="http://schemas.microsoft.com/office/powerpoint/2010/main" val="4178196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7010400" y="2526707"/>
            <a:ext cx="4596418" cy="3645493"/>
          </a:xfrm>
        </p:spPr>
        <p:txBody>
          <a:bodyPr/>
          <a:lstStyle/>
          <a:p>
            <a:r>
              <a:rPr lang="en-US" dirty="0" smtClean="0"/>
              <a:t>Downscaling CMIP5 using GFDL’s MOM (~ 10km)</a:t>
            </a:r>
          </a:p>
          <a:p>
            <a:r>
              <a:rPr lang="en-US" dirty="0" smtClean="0"/>
              <a:t>US Gulf coast is warming hot spot (~ 4°C)</a:t>
            </a:r>
          </a:p>
          <a:p>
            <a:pPr lvl="1"/>
            <a:r>
              <a:rPr lang="en-US" sz="2000" dirty="0" smtClean="0"/>
              <a:t>Coastal pelagic species</a:t>
            </a:r>
          </a:p>
          <a:p>
            <a:pPr lvl="1"/>
            <a:r>
              <a:rPr lang="en-US" sz="2000" dirty="0" smtClean="0"/>
              <a:t>Frequency of hypoxia</a:t>
            </a:r>
          </a:p>
          <a:p>
            <a:r>
              <a:rPr lang="en-US" dirty="0" smtClean="0"/>
              <a:t>Favorable habitat </a:t>
            </a:r>
            <a:r>
              <a:rPr lang="en-US" dirty="0"/>
              <a:t>(</a:t>
            </a:r>
            <a:r>
              <a:rPr lang="en-US" dirty="0" smtClean="0"/>
              <a:t>2090s)</a:t>
            </a:r>
          </a:p>
          <a:p>
            <a:pPr lvl="1"/>
            <a:r>
              <a:rPr lang="en-US" sz="2000" dirty="0" smtClean="0"/>
              <a:t>Bluefin (~50% reduction)</a:t>
            </a:r>
          </a:p>
          <a:p>
            <a:pPr lvl="1"/>
            <a:r>
              <a:rPr lang="en-US" sz="2000" dirty="0" smtClean="0"/>
              <a:t>Skipjack (~60% increase)</a:t>
            </a:r>
            <a:endParaRPr lang="en-US" dirty="0" smtClean="0"/>
          </a:p>
        </p:txBody>
      </p:sp>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sz="3600" dirty="0"/>
              <a:t>Future projection of </a:t>
            </a:r>
            <a:r>
              <a:rPr lang="en-US" sz="3600" dirty="0" smtClean="0"/>
              <a:t>the </a:t>
            </a:r>
            <a:r>
              <a:rPr lang="en-US" sz="3600" dirty="0"/>
              <a:t>Gulf of </a:t>
            </a:r>
            <a:r>
              <a:rPr lang="en-US" sz="3600" dirty="0" smtClean="0"/>
              <a:t>Mexico and </a:t>
            </a:r>
            <a:r>
              <a:rPr lang="en-US" sz="3600" dirty="0"/>
              <a:t>its implication for </a:t>
            </a:r>
            <a:r>
              <a:rPr lang="en-US" sz="3600" dirty="0" smtClean="0"/>
              <a:t>migratory pelagic species</a:t>
            </a:r>
            <a:endParaRPr lang="en-US" sz="3600" dirty="0"/>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4</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50910"/>
          <a:stretch/>
        </p:blipFill>
        <p:spPr>
          <a:xfrm>
            <a:off x="609601" y="4541520"/>
            <a:ext cx="5943599" cy="178308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0000" t="54626" r="-305" b="-883"/>
          <a:stretch/>
        </p:blipFill>
        <p:spPr>
          <a:xfrm>
            <a:off x="3352800" y="2514600"/>
            <a:ext cx="2468880" cy="1828800"/>
          </a:xfrm>
          <a:prstGeom prst="rect">
            <a:avLst/>
          </a:prstGeom>
        </p:spPr>
      </p:pic>
      <p:grpSp>
        <p:nvGrpSpPr>
          <p:cNvPr id="9" name="Group 8"/>
          <p:cNvGrpSpPr/>
          <p:nvPr/>
        </p:nvGrpSpPr>
        <p:grpSpPr>
          <a:xfrm>
            <a:off x="685800" y="2514600"/>
            <a:ext cx="2468880" cy="1828800"/>
            <a:chOff x="3581400" y="2514600"/>
            <a:chExt cx="2468880" cy="182880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000" t="4898" r="-305" b="53470"/>
            <a:stretch/>
          </p:blipFill>
          <p:spPr>
            <a:xfrm>
              <a:off x="3581400" y="2514600"/>
              <a:ext cx="2468880" cy="164592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0000" t="96258" r="-305" b="-884"/>
            <a:stretch/>
          </p:blipFill>
          <p:spPr>
            <a:xfrm>
              <a:off x="3581400" y="4160520"/>
              <a:ext cx="2468880" cy="182880"/>
            </a:xfrm>
            <a:prstGeom prst="rect">
              <a:avLst/>
            </a:prstGeom>
          </p:spPr>
        </p:pic>
      </p:grpSp>
      <p:sp>
        <p:nvSpPr>
          <p:cNvPr id="10" name="Rectangle 9"/>
          <p:cNvSpPr/>
          <p:nvPr/>
        </p:nvSpPr>
        <p:spPr>
          <a:xfrm>
            <a:off x="990600" y="2286000"/>
            <a:ext cx="654346" cy="276999"/>
          </a:xfrm>
          <a:prstGeom prst="rect">
            <a:avLst/>
          </a:prstGeom>
        </p:spPr>
        <p:txBody>
          <a:bodyPr wrap="none">
            <a:spAutoFit/>
          </a:bodyPr>
          <a:lstStyle/>
          <a:p>
            <a:r>
              <a:rPr lang="en-US" sz="1200" b="1" dirty="0" smtClean="0"/>
              <a:t>CMIP5</a:t>
            </a:r>
            <a:endParaRPr lang="en-US" sz="1200" b="1" dirty="0"/>
          </a:p>
        </p:txBody>
      </p:sp>
      <p:sp>
        <p:nvSpPr>
          <p:cNvPr id="11" name="Rectangle 10"/>
          <p:cNvSpPr/>
          <p:nvPr/>
        </p:nvSpPr>
        <p:spPr>
          <a:xfrm>
            <a:off x="3639312" y="2286000"/>
            <a:ext cx="1744388" cy="276999"/>
          </a:xfrm>
          <a:prstGeom prst="rect">
            <a:avLst/>
          </a:prstGeom>
        </p:spPr>
        <p:txBody>
          <a:bodyPr wrap="none">
            <a:spAutoFit/>
          </a:bodyPr>
          <a:lstStyle/>
          <a:p>
            <a:r>
              <a:rPr lang="en-US" sz="1200" b="1" dirty="0" smtClean="0"/>
              <a:t>High-resolution MOM</a:t>
            </a:r>
            <a:endParaRPr lang="en-US" sz="1200" b="1" dirty="0"/>
          </a:p>
        </p:txBody>
      </p:sp>
      <p:sp>
        <p:nvSpPr>
          <p:cNvPr id="12" name="Rectangle 11"/>
          <p:cNvSpPr/>
          <p:nvPr/>
        </p:nvSpPr>
        <p:spPr>
          <a:xfrm>
            <a:off x="0" y="6519446"/>
            <a:ext cx="8229600" cy="338554"/>
          </a:xfrm>
          <a:prstGeom prst="rect">
            <a:avLst/>
          </a:prstGeom>
        </p:spPr>
        <p:txBody>
          <a:bodyPr wrap="square">
            <a:spAutoFit/>
          </a:bodyPr>
          <a:lstStyle/>
          <a:p>
            <a:pPr marL="0" lvl="1"/>
            <a:r>
              <a:rPr lang="en-US" sz="1600" dirty="0">
                <a:solidFill>
                  <a:srgbClr val="666666"/>
                </a:solidFill>
              </a:rPr>
              <a:t>Liu et al. (</a:t>
            </a:r>
            <a:r>
              <a:rPr lang="en-US" sz="1600" dirty="0" smtClean="0">
                <a:solidFill>
                  <a:srgbClr val="666666"/>
                </a:solidFill>
              </a:rPr>
              <a:t>2015, </a:t>
            </a:r>
            <a:r>
              <a:rPr lang="en-US" sz="1600" i="1" dirty="0" smtClean="0">
                <a:solidFill>
                  <a:srgbClr val="666666"/>
                </a:solidFill>
              </a:rPr>
              <a:t>J. Mar. Sys.), </a:t>
            </a:r>
            <a:r>
              <a:rPr lang="en-US" sz="1600" dirty="0" err="1" smtClean="0">
                <a:solidFill>
                  <a:srgbClr val="666666"/>
                </a:solidFill>
              </a:rPr>
              <a:t>Muhling</a:t>
            </a:r>
            <a:r>
              <a:rPr lang="en-US" sz="1600" dirty="0" smtClean="0">
                <a:solidFill>
                  <a:srgbClr val="666666"/>
                </a:solidFill>
              </a:rPr>
              <a:t> </a:t>
            </a:r>
            <a:r>
              <a:rPr lang="en-US" sz="1600" dirty="0">
                <a:solidFill>
                  <a:srgbClr val="666666"/>
                </a:solidFill>
              </a:rPr>
              <a:t>et al. (</a:t>
            </a:r>
            <a:r>
              <a:rPr lang="en-US" sz="1600" dirty="0" smtClean="0">
                <a:solidFill>
                  <a:srgbClr val="666666"/>
                </a:solidFill>
              </a:rPr>
              <a:t>2015, </a:t>
            </a:r>
            <a:r>
              <a:rPr lang="en-US" sz="1600" i="1" dirty="0" smtClean="0">
                <a:solidFill>
                  <a:srgbClr val="666666"/>
                </a:solidFill>
              </a:rPr>
              <a:t>J. Mar. Sys.; </a:t>
            </a:r>
            <a:r>
              <a:rPr lang="en-US" sz="1600" dirty="0" smtClean="0">
                <a:solidFill>
                  <a:srgbClr val="666666"/>
                </a:solidFill>
              </a:rPr>
              <a:t>2017, </a:t>
            </a:r>
            <a:r>
              <a:rPr lang="en-US" sz="1600" i="1" dirty="0" smtClean="0">
                <a:solidFill>
                  <a:srgbClr val="666666"/>
                </a:solidFill>
              </a:rPr>
              <a:t>ICES J. Mar. Sci.</a:t>
            </a:r>
            <a:r>
              <a:rPr lang="en-US" sz="1600" dirty="0" smtClean="0">
                <a:solidFill>
                  <a:srgbClr val="666666"/>
                </a:solidFill>
              </a:rPr>
              <a:t>)</a:t>
            </a:r>
            <a:endParaRPr lang="en-US" sz="1600" dirty="0">
              <a:solidFill>
                <a:srgbClr val="666666"/>
              </a:solidFill>
            </a:endParaRPr>
          </a:p>
        </p:txBody>
      </p:sp>
      <p:sp>
        <p:nvSpPr>
          <p:cNvPr id="13" name="Down Arrow 12"/>
          <p:cNvSpPr/>
          <p:nvPr/>
        </p:nvSpPr>
        <p:spPr>
          <a:xfrm>
            <a:off x="10591800" y="4343400"/>
            <a:ext cx="242316" cy="289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V="1">
            <a:off x="10287000" y="4572000"/>
            <a:ext cx="242316" cy="2895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91400" y="4267200"/>
            <a:ext cx="3657600" cy="68580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7391400" y="5455920"/>
            <a:ext cx="3657600" cy="71628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9320701" y="6519446"/>
            <a:ext cx="2871299" cy="338554"/>
          </a:xfrm>
          <a:prstGeom prst="rect">
            <a:avLst/>
          </a:prstGeom>
        </p:spPr>
        <p:txBody>
          <a:bodyPr wrap="none">
            <a:spAutoFit/>
          </a:bodyPr>
          <a:lstStyle/>
          <a:p>
            <a:pPr marL="282575" lvl="1" indent="-282575"/>
            <a:r>
              <a:rPr lang="en-US" sz="1600" dirty="0" err="1">
                <a:solidFill>
                  <a:srgbClr val="575757"/>
                </a:solidFill>
              </a:rPr>
              <a:t>PhOD</a:t>
            </a:r>
            <a:r>
              <a:rPr lang="en-US" sz="1600" dirty="0">
                <a:solidFill>
                  <a:srgbClr val="575757"/>
                </a:solidFill>
              </a:rPr>
              <a:t> - SEFSC Collaboration</a:t>
            </a:r>
          </a:p>
        </p:txBody>
      </p:sp>
    </p:spTree>
    <p:extLst>
      <p:ext uri="{BB962C8B-B14F-4D97-AF65-F5344CB8AC3E}">
        <p14:creationId xmlns:p14="http://schemas.microsoft.com/office/powerpoint/2010/main" val="3272992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dirty="0"/>
              <a:t>Ocean Biogeochemical </a:t>
            </a:r>
            <a:r>
              <a:rPr lang="en-US" dirty="0" smtClean="0"/>
              <a:t>Modeling and Analysis Studies</a:t>
            </a:r>
            <a:endParaRPr lang="en-US" dirty="0"/>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609600" y="2514601"/>
            <a:ext cx="10972800" cy="2743200"/>
          </a:xfrm>
        </p:spPr>
        <p:txBody>
          <a:bodyPr/>
          <a:lstStyle/>
          <a:p>
            <a:r>
              <a:rPr lang="en-US" dirty="0"/>
              <a:t>Seasonal patterns in phytoplankton biomass across the northern and deep Gulf of Mexico (SEFSC - NGI)</a:t>
            </a:r>
          </a:p>
          <a:p>
            <a:r>
              <a:rPr lang="en-US" dirty="0"/>
              <a:t>ENSO-induced co-variability of salinity, plankton and coastal currents in the </a:t>
            </a:r>
            <a:r>
              <a:rPr lang="en-US" dirty="0" smtClean="0"/>
              <a:t>Gulf </a:t>
            </a:r>
            <a:r>
              <a:rPr lang="en-US" dirty="0"/>
              <a:t>of Mexico (SEFSC - NGI)</a:t>
            </a:r>
          </a:p>
          <a:p>
            <a:r>
              <a:rPr lang="en-US" dirty="0"/>
              <a:t>Seasonal patterns of surface inorganic carbon system variables in the Gulf of Mexico (OCED - OAP)</a:t>
            </a:r>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5</a:t>
            </a:fld>
            <a:endParaRPr lang="en-US"/>
          </a:p>
        </p:txBody>
      </p:sp>
    </p:spTree>
    <p:extLst>
      <p:ext uri="{BB962C8B-B14F-4D97-AF65-F5344CB8AC3E}">
        <p14:creationId xmlns:p14="http://schemas.microsoft.com/office/powerpoint/2010/main" val="1548044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dirty="0"/>
              <a:t>Seasonal patterns in plankton biomass across the northern and deep Gulf of Mexico</a:t>
            </a:r>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6553200" y="2514600"/>
            <a:ext cx="5029200" cy="3956858"/>
          </a:xfrm>
        </p:spPr>
        <p:txBody>
          <a:bodyPr/>
          <a:lstStyle/>
          <a:p>
            <a:r>
              <a:rPr lang="en-US" sz="2600" dirty="0"/>
              <a:t>High-resolution ROMS for the Gulf of Mexico </a:t>
            </a:r>
          </a:p>
          <a:p>
            <a:pPr lvl="1">
              <a:spcBef>
                <a:spcPts val="600"/>
              </a:spcBef>
            </a:pPr>
            <a:r>
              <a:rPr lang="en-US" sz="1800" dirty="0" smtClean="0"/>
              <a:t>13-component biogeochemical </a:t>
            </a:r>
            <a:r>
              <a:rPr lang="en-US" sz="1800" dirty="0"/>
              <a:t>variables </a:t>
            </a:r>
          </a:p>
          <a:p>
            <a:pPr lvl="1">
              <a:spcBef>
                <a:spcPts val="600"/>
              </a:spcBef>
            </a:pPr>
            <a:r>
              <a:rPr lang="en-US" sz="1800" dirty="0"/>
              <a:t>Validated against buoy data</a:t>
            </a:r>
          </a:p>
          <a:p>
            <a:pPr marL="685800" lvl="2">
              <a:spcBef>
                <a:spcPts val="600"/>
              </a:spcBef>
            </a:pPr>
            <a:r>
              <a:rPr lang="en-US" sz="1800" b="1" dirty="0" smtClean="0"/>
              <a:t>2 - phytoplankton &amp; 2 - zooplankton types</a:t>
            </a:r>
            <a:endParaRPr lang="en-US" sz="1800" b="1" dirty="0"/>
          </a:p>
          <a:p>
            <a:pPr marL="685800" lvl="2">
              <a:spcBef>
                <a:spcPts val="600"/>
              </a:spcBef>
            </a:pPr>
            <a:r>
              <a:rPr lang="en-US" sz="1800" b="1" dirty="0"/>
              <a:t>54 river sources </a:t>
            </a:r>
          </a:p>
          <a:p>
            <a:pPr marL="685800" lvl="2">
              <a:spcBef>
                <a:spcPts val="600"/>
              </a:spcBef>
            </a:pPr>
            <a:r>
              <a:rPr lang="en-US" sz="1800" dirty="0"/>
              <a:t>Submarine ground water discharge</a:t>
            </a:r>
          </a:p>
          <a:p>
            <a:r>
              <a:rPr lang="en-US" sz="2600" dirty="0"/>
              <a:t>Potential modeling tool for EBFM and </a:t>
            </a:r>
            <a:r>
              <a:rPr lang="en-US" sz="2600" dirty="0" smtClean="0"/>
              <a:t>S2S ecosystem forecast</a:t>
            </a:r>
            <a:endParaRPr lang="en-US" sz="2600" dirty="0"/>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286000"/>
            <a:ext cx="5486400" cy="4185458"/>
          </a:xfrm>
          <a:prstGeom prst="rect">
            <a:avLst/>
          </a:prstGeom>
        </p:spPr>
      </p:pic>
      <p:sp>
        <p:nvSpPr>
          <p:cNvPr id="5" name="Rectangle 4"/>
          <p:cNvSpPr/>
          <p:nvPr/>
        </p:nvSpPr>
        <p:spPr>
          <a:xfrm>
            <a:off x="0" y="6502199"/>
            <a:ext cx="3967753" cy="369332"/>
          </a:xfrm>
          <a:prstGeom prst="rect">
            <a:avLst/>
          </a:prstGeom>
        </p:spPr>
        <p:txBody>
          <a:bodyPr wrap="none">
            <a:spAutoFit/>
          </a:bodyPr>
          <a:lstStyle/>
          <a:p>
            <a:r>
              <a:rPr lang="en-US" dirty="0">
                <a:solidFill>
                  <a:srgbClr val="666666"/>
                </a:solidFill>
              </a:rPr>
              <a:t>Gomez et al. (</a:t>
            </a:r>
            <a:r>
              <a:rPr lang="en-US" dirty="0" smtClean="0">
                <a:solidFill>
                  <a:srgbClr val="666666"/>
                </a:solidFill>
              </a:rPr>
              <a:t>2018, </a:t>
            </a:r>
            <a:r>
              <a:rPr lang="en-US" i="1" dirty="0" err="1" smtClean="0">
                <a:solidFill>
                  <a:srgbClr val="666666"/>
                </a:solidFill>
              </a:rPr>
              <a:t>Biogeosciences</a:t>
            </a:r>
            <a:r>
              <a:rPr lang="en-US" dirty="0" smtClean="0">
                <a:solidFill>
                  <a:srgbClr val="666666"/>
                </a:solidFill>
              </a:rPr>
              <a:t>)</a:t>
            </a:r>
            <a:endParaRPr lang="en-US" dirty="0">
              <a:solidFill>
                <a:srgbClr val="666666"/>
              </a:solidFill>
            </a:endParaRPr>
          </a:p>
        </p:txBody>
      </p:sp>
      <p:sp>
        <p:nvSpPr>
          <p:cNvPr id="17" name="Rounded Rectangle 16"/>
          <p:cNvSpPr/>
          <p:nvPr/>
        </p:nvSpPr>
        <p:spPr>
          <a:xfrm>
            <a:off x="6934200" y="3962400"/>
            <a:ext cx="4572000" cy="91440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57535" y="6488668"/>
            <a:ext cx="4134465" cy="369332"/>
          </a:xfrm>
          <a:prstGeom prst="rect">
            <a:avLst/>
          </a:prstGeom>
        </p:spPr>
        <p:txBody>
          <a:bodyPr wrap="none">
            <a:spAutoFit/>
          </a:bodyPr>
          <a:lstStyle/>
          <a:p>
            <a:pPr marL="282575" lvl="1" indent="-282575"/>
            <a:r>
              <a:rPr lang="en-US" dirty="0" err="1">
                <a:solidFill>
                  <a:srgbClr val="575757"/>
                </a:solidFill>
              </a:rPr>
              <a:t>PhOD</a:t>
            </a:r>
            <a:r>
              <a:rPr lang="en-US" dirty="0">
                <a:solidFill>
                  <a:srgbClr val="575757"/>
                </a:solidFill>
              </a:rPr>
              <a:t> -</a:t>
            </a:r>
            <a:r>
              <a:rPr lang="en-US" dirty="0" smtClean="0">
                <a:solidFill>
                  <a:srgbClr val="575757"/>
                </a:solidFill>
              </a:rPr>
              <a:t> OCED - SEFSC </a:t>
            </a:r>
            <a:r>
              <a:rPr lang="en-US" dirty="0">
                <a:solidFill>
                  <a:srgbClr val="575757"/>
                </a:solidFill>
              </a:rPr>
              <a:t>Collaboration</a:t>
            </a:r>
          </a:p>
        </p:txBody>
      </p:sp>
      <p:sp>
        <p:nvSpPr>
          <p:cNvPr id="10" name="Freeform 9"/>
          <p:cNvSpPr/>
          <p:nvPr/>
        </p:nvSpPr>
        <p:spPr>
          <a:xfrm>
            <a:off x="11085978" y="4435267"/>
            <a:ext cx="953622" cy="1736933"/>
          </a:xfrm>
          <a:custGeom>
            <a:avLst/>
            <a:gdLst>
              <a:gd name="connsiteX0" fmla="*/ 470019 w 953622"/>
              <a:gd name="connsiteY0" fmla="*/ 0 h 1529697"/>
              <a:gd name="connsiteX1" fmla="*/ 940038 w 953622"/>
              <a:gd name="connsiteY1" fmla="*/ 1153683 h 1529697"/>
              <a:gd name="connsiteX2" fmla="*/ 0 w 953622"/>
              <a:gd name="connsiteY2" fmla="*/ 1529697 h 1529697"/>
            </a:gdLst>
            <a:ahLst/>
            <a:cxnLst>
              <a:cxn ang="0">
                <a:pos x="connsiteX0" y="connsiteY0"/>
              </a:cxn>
              <a:cxn ang="0">
                <a:pos x="connsiteX1" y="connsiteY1"/>
              </a:cxn>
              <a:cxn ang="0">
                <a:pos x="connsiteX2" y="connsiteY2"/>
              </a:cxn>
            </a:cxnLst>
            <a:rect l="l" t="t" r="r" b="b"/>
            <a:pathLst>
              <a:path w="953622" h="1529697">
                <a:moveTo>
                  <a:pt x="470019" y="0"/>
                </a:moveTo>
                <a:cubicBezTo>
                  <a:pt x="744196" y="449367"/>
                  <a:pt x="1018374" y="898734"/>
                  <a:pt x="940038" y="1153683"/>
                </a:cubicBezTo>
                <a:cubicBezTo>
                  <a:pt x="861702" y="1408632"/>
                  <a:pt x="0" y="1529697"/>
                  <a:pt x="0" y="1529697"/>
                </a:cubicBezTo>
              </a:path>
            </a:pathLst>
          </a:custGeom>
          <a:noFill/>
          <a:ln w="38100">
            <a:solidFill>
              <a:srgbClr val="4298D3"/>
            </a:solidFill>
            <a:prstDash val="sysDash"/>
            <a:headEnd type="triangle" w="med"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96400" y="5955268"/>
            <a:ext cx="1749197" cy="369332"/>
          </a:xfrm>
          <a:prstGeom prst="rect">
            <a:avLst/>
          </a:prstGeom>
        </p:spPr>
        <p:txBody>
          <a:bodyPr wrap="none">
            <a:spAutoFit/>
          </a:bodyPr>
          <a:lstStyle/>
          <a:p>
            <a:pPr marL="282575" lvl="1" indent="-282575"/>
            <a:r>
              <a:rPr lang="en-US" b="1" i="1" dirty="0" smtClean="0">
                <a:solidFill>
                  <a:srgbClr val="FF0000"/>
                </a:solidFill>
              </a:rPr>
              <a:t>New additions</a:t>
            </a:r>
            <a:endParaRPr lang="en-US" b="1" i="1" dirty="0">
              <a:solidFill>
                <a:srgbClr val="FF0000"/>
              </a:solidFill>
            </a:endParaRPr>
          </a:p>
        </p:txBody>
      </p:sp>
    </p:spTree>
    <p:extLst>
      <p:ext uri="{BB962C8B-B14F-4D97-AF65-F5344CB8AC3E}">
        <p14:creationId xmlns:p14="http://schemas.microsoft.com/office/powerpoint/2010/main" val="3099886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sz="3800" dirty="0"/>
              <a:t>ENSO-induced co-variability of salinity, plankton &amp; coastal currents in the </a:t>
            </a:r>
            <a:r>
              <a:rPr lang="en-US" sz="3800" dirty="0" smtClean="0"/>
              <a:t>Gulf </a:t>
            </a:r>
            <a:r>
              <a:rPr lang="en-US" sz="3800" dirty="0"/>
              <a:t>of Mexico</a:t>
            </a:r>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6553200" y="2514600"/>
            <a:ext cx="5029200" cy="3886200"/>
          </a:xfrm>
        </p:spPr>
        <p:txBody>
          <a:bodyPr/>
          <a:lstStyle/>
          <a:p>
            <a:r>
              <a:rPr lang="en-US" sz="2600" dirty="0"/>
              <a:t>El Niño is the main driver of plankton biomass variability in the Gulf of Mexico </a:t>
            </a:r>
          </a:p>
          <a:p>
            <a:pPr lvl="1">
              <a:spcBef>
                <a:spcPts val="1000"/>
              </a:spcBef>
            </a:pPr>
            <a:r>
              <a:rPr lang="en-US" sz="1800" b="1" dirty="0"/>
              <a:t>Increased freshwater </a:t>
            </a:r>
            <a:r>
              <a:rPr lang="en-US" sz="1800" b="1" dirty="0" smtClean="0"/>
              <a:t>&amp; nutrients discharge </a:t>
            </a:r>
            <a:endParaRPr lang="en-US" sz="1800" b="1" dirty="0"/>
          </a:p>
          <a:p>
            <a:pPr lvl="1"/>
            <a:r>
              <a:rPr lang="en-US" sz="1800" b="1" dirty="0"/>
              <a:t>Density-driven coastal currents </a:t>
            </a:r>
          </a:p>
          <a:p>
            <a:pPr lvl="1"/>
            <a:r>
              <a:rPr lang="en-US" sz="1800" b="1" dirty="0"/>
              <a:t>Carry highly productive water downstream</a:t>
            </a:r>
          </a:p>
          <a:p>
            <a:r>
              <a:rPr lang="en-US" sz="2600" dirty="0"/>
              <a:t>Show a potential for S2S ecosystem forecast </a:t>
            </a:r>
            <a:r>
              <a:rPr lang="en-US" sz="2600" dirty="0" smtClean="0"/>
              <a:t>(e.g., EBFM, red </a:t>
            </a:r>
            <a:r>
              <a:rPr lang="en-US" sz="2600" dirty="0"/>
              <a:t>tide &amp; </a:t>
            </a:r>
            <a:r>
              <a:rPr lang="en-US" sz="2600" dirty="0" smtClean="0"/>
              <a:t>hypoxia)</a:t>
            </a:r>
            <a:endParaRPr lang="en-US" sz="2600" dirty="0"/>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7</a:t>
            </a:fld>
            <a:endParaRPr lang="en-US"/>
          </a:p>
        </p:txBody>
      </p:sp>
      <p:sp>
        <p:nvSpPr>
          <p:cNvPr id="5" name="Rectangle 4"/>
          <p:cNvSpPr/>
          <p:nvPr/>
        </p:nvSpPr>
        <p:spPr>
          <a:xfrm>
            <a:off x="0" y="6488668"/>
            <a:ext cx="3288080" cy="369332"/>
          </a:xfrm>
          <a:prstGeom prst="rect">
            <a:avLst/>
          </a:prstGeom>
        </p:spPr>
        <p:txBody>
          <a:bodyPr wrap="none">
            <a:spAutoFit/>
          </a:bodyPr>
          <a:lstStyle/>
          <a:p>
            <a:r>
              <a:rPr lang="en-US" dirty="0">
                <a:solidFill>
                  <a:srgbClr val="575757"/>
                </a:solidFill>
              </a:rPr>
              <a:t>Gomez et al. (</a:t>
            </a:r>
            <a:r>
              <a:rPr lang="en-US" dirty="0" smtClean="0">
                <a:solidFill>
                  <a:srgbClr val="575757"/>
                </a:solidFill>
              </a:rPr>
              <a:t>2019, </a:t>
            </a:r>
            <a:r>
              <a:rPr lang="en-US" i="1" dirty="0" smtClean="0">
                <a:solidFill>
                  <a:srgbClr val="575757"/>
                </a:solidFill>
              </a:rPr>
              <a:t>Sci. Rep.</a:t>
            </a:r>
            <a:r>
              <a:rPr lang="en-US" dirty="0" smtClean="0">
                <a:solidFill>
                  <a:srgbClr val="575757"/>
                </a:solidFill>
              </a:rPr>
              <a:t>)</a:t>
            </a:r>
            <a:endParaRPr lang="en-US" dirty="0">
              <a:solidFill>
                <a:srgbClr val="575757"/>
              </a:solidFill>
            </a:endParaRPr>
          </a:p>
        </p:txBody>
      </p:sp>
      <p:sp>
        <p:nvSpPr>
          <p:cNvPr id="7" name="Rounded Rectangle 6"/>
          <p:cNvSpPr/>
          <p:nvPr/>
        </p:nvSpPr>
        <p:spPr>
          <a:xfrm>
            <a:off x="6934200" y="3657600"/>
            <a:ext cx="4267200" cy="152400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57535" y="6488668"/>
            <a:ext cx="4134465" cy="369332"/>
          </a:xfrm>
          <a:prstGeom prst="rect">
            <a:avLst/>
          </a:prstGeom>
        </p:spPr>
        <p:txBody>
          <a:bodyPr wrap="none">
            <a:spAutoFit/>
          </a:bodyPr>
          <a:lstStyle/>
          <a:p>
            <a:pPr marL="282575" lvl="1" indent="-282575"/>
            <a:r>
              <a:rPr lang="en-US" dirty="0" err="1">
                <a:solidFill>
                  <a:srgbClr val="666666"/>
                </a:solidFill>
              </a:rPr>
              <a:t>PhOD</a:t>
            </a:r>
            <a:r>
              <a:rPr lang="en-US" dirty="0">
                <a:solidFill>
                  <a:srgbClr val="666666"/>
                </a:solidFill>
              </a:rPr>
              <a:t> -</a:t>
            </a:r>
            <a:r>
              <a:rPr lang="en-US" dirty="0" smtClean="0">
                <a:solidFill>
                  <a:srgbClr val="666666"/>
                </a:solidFill>
              </a:rPr>
              <a:t> OCED - SEFSC </a:t>
            </a:r>
            <a:r>
              <a:rPr lang="en-US" dirty="0">
                <a:solidFill>
                  <a:srgbClr val="666666"/>
                </a:solidFill>
              </a:rPr>
              <a:t>Collaboration</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9106" b="-336"/>
          <a:stretch/>
        </p:blipFill>
        <p:spPr>
          <a:xfrm>
            <a:off x="609600" y="4572000"/>
            <a:ext cx="5486400" cy="1371600"/>
          </a:xfrm>
          <a:prstGeom prst="rect">
            <a:avLst/>
          </a:prstGeom>
        </p:spPr>
      </p:pic>
      <p:sp>
        <p:nvSpPr>
          <p:cNvPr id="10" name="Rectangle 9"/>
          <p:cNvSpPr/>
          <p:nvPr/>
        </p:nvSpPr>
        <p:spPr>
          <a:xfrm>
            <a:off x="914400" y="6012934"/>
            <a:ext cx="729640" cy="76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6241534"/>
            <a:ext cx="729640" cy="76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76400" y="5936734"/>
            <a:ext cx="1066800" cy="246221"/>
          </a:xfrm>
          <a:prstGeom prst="rect">
            <a:avLst/>
          </a:prstGeom>
        </p:spPr>
        <p:txBody>
          <a:bodyPr wrap="square">
            <a:spAutoFit/>
          </a:bodyPr>
          <a:lstStyle/>
          <a:p>
            <a:pPr marL="282575" lvl="1" indent="-282575"/>
            <a:r>
              <a:rPr lang="en-US" sz="1000" b="1" dirty="0" smtClean="0">
                <a:solidFill>
                  <a:srgbClr val="666666"/>
                </a:solidFill>
              </a:rPr>
              <a:t>El Niño events</a:t>
            </a:r>
            <a:endParaRPr lang="en-US" sz="1000" b="1" dirty="0">
              <a:solidFill>
                <a:srgbClr val="666666"/>
              </a:solidFill>
            </a:endParaRPr>
          </a:p>
        </p:txBody>
      </p:sp>
      <p:sp>
        <p:nvSpPr>
          <p:cNvPr id="14" name="Rectangle 13"/>
          <p:cNvSpPr/>
          <p:nvPr/>
        </p:nvSpPr>
        <p:spPr>
          <a:xfrm>
            <a:off x="1676400" y="6154579"/>
            <a:ext cx="1143000" cy="246221"/>
          </a:xfrm>
          <a:prstGeom prst="rect">
            <a:avLst/>
          </a:prstGeom>
        </p:spPr>
        <p:txBody>
          <a:bodyPr wrap="square">
            <a:spAutoFit/>
          </a:bodyPr>
          <a:lstStyle/>
          <a:p>
            <a:pPr marL="282575" lvl="1" indent="-282575"/>
            <a:r>
              <a:rPr lang="en-US" sz="1000" b="1" dirty="0" smtClean="0">
                <a:solidFill>
                  <a:srgbClr val="666666"/>
                </a:solidFill>
              </a:rPr>
              <a:t>La Niña events</a:t>
            </a:r>
            <a:endParaRPr lang="en-US" sz="1000" b="1" dirty="0">
              <a:solidFill>
                <a:srgbClr val="666666"/>
              </a:solidFill>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333" t="1" r="6667" b="45030"/>
          <a:stretch/>
        </p:blipFill>
        <p:spPr>
          <a:xfrm>
            <a:off x="640080" y="2497665"/>
            <a:ext cx="5394960" cy="1998135"/>
          </a:xfrm>
          <a:prstGeom prst="rect">
            <a:avLst/>
          </a:prstGeom>
        </p:spPr>
      </p:pic>
    </p:spTree>
    <p:extLst>
      <p:ext uri="{BB962C8B-B14F-4D97-AF65-F5344CB8AC3E}">
        <p14:creationId xmlns:p14="http://schemas.microsoft.com/office/powerpoint/2010/main" val="3099886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dirty="0"/>
              <a:t>Seasonal patterns of surface inorganic carbon system variables in the Gulf of Mexico</a:t>
            </a:r>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7010400" y="2514600"/>
            <a:ext cx="4572000" cy="3733800"/>
          </a:xfrm>
        </p:spPr>
        <p:txBody>
          <a:bodyPr/>
          <a:lstStyle/>
          <a:p>
            <a:r>
              <a:rPr lang="en-US" sz="2500" dirty="0"/>
              <a:t>Data gaps in carbon variables remain large in the Gulf of Mexico</a:t>
            </a:r>
          </a:p>
          <a:p>
            <a:r>
              <a:rPr lang="en-US" sz="2500" dirty="0" smtClean="0"/>
              <a:t>A carbon module added</a:t>
            </a:r>
          </a:p>
          <a:p>
            <a:pPr lvl="1"/>
            <a:r>
              <a:rPr lang="en-US" sz="1800" b="1" dirty="0" smtClean="0"/>
              <a:t>River </a:t>
            </a:r>
            <a:r>
              <a:rPr lang="en-US" sz="1800" b="1" dirty="0"/>
              <a:t>runoff controls DIC, TA and </a:t>
            </a:r>
            <a:r>
              <a:rPr lang="el-GR" sz="1800" b="1" dirty="0"/>
              <a:t>Ω</a:t>
            </a:r>
            <a:r>
              <a:rPr lang="en-US" sz="1800" b="1" baseline="-25000" dirty="0" err="1"/>
              <a:t>Ar</a:t>
            </a:r>
            <a:r>
              <a:rPr lang="en-US" sz="1800" b="1" baseline="-25000" dirty="0"/>
              <a:t> </a:t>
            </a:r>
            <a:r>
              <a:rPr lang="en-US" sz="1800" b="1" dirty="0"/>
              <a:t>changes over Texas-Louisiana shelf</a:t>
            </a:r>
          </a:p>
          <a:p>
            <a:pPr lvl="1"/>
            <a:r>
              <a:rPr lang="en-US" sz="1800" b="1" dirty="0"/>
              <a:t>Annually, a basin-averaged net CO</a:t>
            </a:r>
            <a:r>
              <a:rPr lang="en-US" sz="1800" b="1" baseline="-25000" dirty="0"/>
              <a:t>2</a:t>
            </a:r>
            <a:r>
              <a:rPr lang="en-US" sz="1800" b="1" dirty="0"/>
              <a:t> uptake (0.35 </a:t>
            </a:r>
            <a:r>
              <a:rPr lang="en-US" sz="1800" b="1" dirty="0" err="1"/>
              <a:t>mol</a:t>
            </a:r>
            <a:r>
              <a:rPr lang="en-US" sz="1800" b="1" dirty="0"/>
              <a:t> m</a:t>
            </a:r>
            <a:r>
              <a:rPr lang="en-US" sz="1800" b="1" baseline="30000" dirty="0"/>
              <a:t>–2</a:t>
            </a:r>
            <a:r>
              <a:rPr lang="en-US" sz="1800" b="1" dirty="0"/>
              <a:t> </a:t>
            </a:r>
            <a:r>
              <a:rPr lang="en-US" sz="1800" b="1" dirty="0" err="1"/>
              <a:t>yr</a:t>
            </a:r>
            <a:r>
              <a:rPr lang="en-US" sz="1800" b="1" baseline="30000" dirty="0"/>
              <a:t>–1</a:t>
            </a:r>
            <a:r>
              <a:rPr lang="en-US" sz="1800" b="1" dirty="0"/>
              <a:t>)</a:t>
            </a:r>
          </a:p>
          <a:p>
            <a:pPr lvl="1">
              <a:spcBef>
                <a:spcPts val="1000"/>
              </a:spcBef>
            </a:pPr>
            <a:r>
              <a:rPr lang="en-US" sz="1800" dirty="0"/>
              <a:t>CO</a:t>
            </a:r>
            <a:r>
              <a:rPr lang="en-US" sz="1800" baseline="-25000" dirty="0"/>
              <a:t>2</a:t>
            </a:r>
            <a:r>
              <a:rPr lang="en-US" sz="1800" dirty="0"/>
              <a:t> uptake in winter-spring</a:t>
            </a:r>
          </a:p>
          <a:p>
            <a:pPr lvl="1"/>
            <a:r>
              <a:rPr lang="en-US" sz="1800" dirty="0"/>
              <a:t>CO</a:t>
            </a:r>
            <a:r>
              <a:rPr lang="en-US" sz="1800" baseline="-25000" dirty="0"/>
              <a:t>2</a:t>
            </a:r>
            <a:r>
              <a:rPr lang="en-US" sz="1800" dirty="0"/>
              <a:t> outgassing in </a:t>
            </a:r>
            <a:r>
              <a:rPr lang="en-US" sz="1800" dirty="0" smtClean="0"/>
              <a:t>summer-fall</a:t>
            </a:r>
            <a:endParaRPr lang="en-US" sz="2000" b="1" dirty="0"/>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8</a:t>
            </a:fld>
            <a:endParaRPr lang="en-US"/>
          </a:p>
        </p:txBody>
      </p:sp>
      <p:sp>
        <p:nvSpPr>
          <p:cNvPr id="7" name="Rectangle 6"/>
          <p:cNvSpPr/>
          <p:nvPr/>
        </p:nvSpPr>
        <p:spPr>
          <a:xfrm>
            <a:off x="0" y="6211669"/>
            <a:ext cx="5715000" cy="646331"/>
          </a:xfrm>
          <a:prstGeom prst="rect">
            <a:avLst/>
          </a:prstGeom>
        </p:spPr>
        <p:txBody>
          <a:bodyPr wrap="square">
            <a:spAutoFit/>
          </a:bodyPr>
          <a:lstStyle/>
          <a:p>
            <a:r>
              <a:rPr lang="en-US" dirty="0">
                <a:solidFill>
                  <a:srgbClr val="666666"/>
                </a:solidFill>
              </a:rPr>
              <a:t>Gomez et al. (</a:t>
            </a:r>
            <a:r>
              <a:rPr lang="en-US" dirty="0" smtClean="0">
                <a:solidFill>
                  <a:srgbClr val="666666"/>
                </a:solidFill>
              </a:rPr>
              <a:t>2019, </a:t>
            </a:r>
            <a:r>
              <a:rPr lang="en-US" i="1" dirty="0" err="1" smtClean="0">
                <a:solidFill>
                  <a:srgbClr val="666666"/>
                </a:solidFill>
              </a:rPr>
              <a:t>Biogeosciences</a:t>
            </a:r>
            <a:r>
              <a:rPr lang="en-US" i="1" dirty="0" smtClean="0">
                <a:solidFill>
                  <a:srgbClr val="666666"/>
                </a:solidFill>
              </a:rPr>
              <a:t> Diss.</a:t>
            </a:r>
            <a:r>
              <a:rPr lang="en-US" dirty="0" smtClean="0">
                <a:solidFill>
                  <a:srgbClr val="666666"/>
                </a:solidFill>
              </a:rPr>
              <a:t>) </a:t>
            </a:r>
          </a:p>
          <a:p>
            <a:r>
              <a:rPr lang="en-US" dirty="0" smtClean="0">
                <a:solidFill>
                  <a:srgbClr val="666666"/>
                </a:solidFill>
              </a:rPr>
              <a:t>https://www.biogeosciences-discuss.net/bg-2019-430</a:t>
            </a:r>
            <a:endParaRPr lang="en-US" dirty="0">
              <a:solidFill>
                <a:srgbClr val="666666"/>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530" r="3202" b="2624"/>
          <a:stretch/>
        </p:blipFill>
        <p:spPr bwMode="auto">
          <a:xfrm>
            <a:off x="609600" y="2514600"/>
            <a:ext cx="5943600" cy="245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27" t="-2" r="29717" b="94002"/>
          <a:stretch/>
        </p:blipFill>
        <p:spPr bwMode="auto">
          <a:xfrm>
            <a:off x="960120" y="5079370"/>
            <a:ext cx="2590800" cy="4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292" t="2101" r="7423" b="95377"/>
          <a:stretch/>
        </p:blipFill>
        <p:spPr bwMode="auto">
          <a:xfrm>
            <a:off x="1618705" y="5508067"/>
            <a:ext cx="1273629" cy="20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7391400" y="4038600"/>
            <a:ext cx="4114800" cy="1469467"/>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36182" y="6488668"/>
            <a:ext cx="5044971" cy="369332"/>
          </a:xfrm>
          <a:prstGeom prst="rect">
            <a:avLst/>
          </a:prstGeom>
        </p:spPr>
        <p:txBody>
          <a:bodyPr wrap="none">
            <a:spAutoFit/>
          </a:bodyPr>
          <a:lstStyle/>
          <a:p>
            <a:pPr marL="282575" lvl="1" indent="-282575"/>
            <a:r>
              <a:rPr lang="en-US" dirty="0" err="1">
                <a:solidFill>
                  <a:srgbClr val="575757"/>
                </a:solidFill>
              </a:rPr>
              <a:t>PhOD</a:t>
            </a:r>
            <a:r>
              <a:rPr lang="en-US" dirty="0">
                <a:solidFill>
                  <a:srgbClr val="575757"/>
                </a:solidFill>
              </a:rPr>
              <a:t> </a:t>
            </a:r>
            <a:r>
              <a:rPr lang="en-US" dirty="0" smtClean="0">
                <a:solidFill>
                  <a:srgbClr val="575757"/>
                </a:solidFill>
              </a:rPr>
              <a:t>– OCED Collaboration in support of OAP</a:t>
            </a:r>
            <a:endParaRPr lang="en-US" dirty="0">
              <a:solidFill>
                <a:srgbClr val="575757"/>
              </a:solidFill>
            </a:endParaRPr>
          </a:p>
        </p:txBody>
      </p:sp>
    </p:spTree>
    <p:extLst>
      <p:ext uri="{BB962C8B-B14F-4D97-AF65-F5344CB8AC3E}">
        <p14:creationId xmlns:p14="http://schemas.microsoft.com/office/powerpoint/2010/main" val="3099886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84C3D-C69A-2E4A-A0FB-E2FF6772B516}"/>
              </a:ext>
            </a:extLst>
          </p:cNvPr>
          <p:cNvSpPr>
            <a:spLocks noGrp="1"/>
          </p:cNvSpPr>
          <p:nvPr>
            <p:ph type="title"/>
          </p:nvPr>
        </p:nvSpPr>
        <p:spPr/>
        <p:txBody>
          <a:bodyPr/>
          <a:lstStyle/>
          <a:p>
            <a:r>
              <a:rPr lang="en-US" dirty="0"/>
              <a:t>Future Works </a:t>
            </a:r>
            <a:br>
              <a:rPr lang="en-US"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BCDC5681-1722-C444-8A1F-5B7595A23820}"/>
              </a:ext>
            </a:extLst>
          </p:cNvPr>
          <p:cNvSpPr>
            <a:spLocks noGrp="1"/>
          </p:cNvSpPr>
          <p:nvPr>
            <p:ph idx="1"/>
          </p:nvPr>
        </p:nvSpPr>
        <p:spPr>
          <a:xfrm>
            <a:off x="609600" y="2133600"/>
            <a:ext cx="10972800" cy="4038600"/>
          </a:xfrm>
        </p:spPr>
        <p:txBody>
          <a:bodyPr/>
          <a:lstStyle/>
          <a:p>
            <a:pPr>
              <a:spcBef>
                <a:spcPts val="1200"/>
              </a:spcBef>
            </a:pPr>
            <a:r>
              <a:rPr lang="en-US" dirty="0" smtClean="0"/>
              <a:t>Enhance Collaborations with SEFSC </a:t>
            </a:r>
            <a:r>
              <a:rPr lang="en-US" dirty="0"/>
              <a:t>and other NOAA </a:t>
            </a:r>
            <a:r>
              <a:rPr lang="en-US" dirty="0" smtClean="0"/>
              <a:t>labs </a:t>
            </a:r>
            <a:r>
              <a:rPr lang="en-US" dirty="0"/>
              <a:t>and </a:t>
            </a:r>
            <a:r>
              <a:rPr lang="en-US" dirty="0" smtClean="0"/>
              <a:t>line </a:t>
            </a:r>
            <a:r>
              <a:rPr lang="en-US" dirty="0"/>
              <a:t>o</a:t>
            </a:r>
            <a:r>
              <a:rPr lang="en-US" dirty="0" smtClean="0"/>
              <a:t>ffices</a:t>
            </a:r>
          </a:p>
          <a:p>
            <a:pPr lvl="1">
              <a:spcBef>
                <a:spcPts val="1200"/>
              </a:spcBef>
            </a:pPr>
            <a:r>
              <a:rPr lang="en-US" sz="2200" dirty="0" smtClean="0">
                <a:solidFill>
                  <a:srgbClr val="666666"/>
                </a:solidFill>
              </a:rPr>
              <a:t>Build and explore S2S </a:t>
            </a:r>
            <a:r>
              <a:rPr lang="en-US" sz="2200" dirty="0">
                <a:solidFill>
                  <a:srgbClr val="666666"/>
                </a:solidFill>
              </a:rPr>
              <a:t>forecast capability </a:t>
            </a:r>
            <a:r>
              <a:rPr lang="en-US" sz="2200" dirty="0"/>
              <a:t>of </a:t>
            </a:r>
            <a:r>
              <a:rPr lang="en-US" sz="2200" dirty="0" smtClean="0"/>
              <a:t>EBFM, Red Tide, Hypoxia, and Ocean Acidification using </a:t>
            </a:r>
            <a:r>
              <a:rPr lang="en-US" sz="2200" dirty="0"/>
              <a:t>statistical and dynamic </a:t>
            </a:r>
            <a:r>
              <a:rPr lang="en-US" sz="2200" dirty="0" smtClean="0"/>
              <a:t>models</a:t>
            </a:r>
            <a:endParaRPr lang="en-US" sz="2200" dirty="0"/>
          </a:p>
          <a:p>
            <a:pPr lvl="1">
              <a:spcBef>
                <a:spcPts val="1200"/>
              </a:spcBef>
            </a:pPr>
            <a:r>
              <a:rPr lang="en-US" sz="2200" dirty="0"/>
              <a:t>Explore the role of river discharge variability on ocean acidification and its impact on fishery species across the US Gulf and South Atlantic Bight</a:t>
            </a:r>
          </a:p>
          <a:p>
            <a:pPr lvl="1">
              <a:spcBef>
                <a:spcPts val="1200"/>
              </a:spcBef>
            </a:pPr>
            <a:r>
              <a:rPr lang="en-US" sz="2200" dirty="0" smtClean="0"/>
              <a:t>Explore the impacts </a:t>
            </a:r>
            <a:r>
              <a:rPr lang="en-US" sz="2200" dirty="0"/>
              <a:t>of climate variability and changes on coastal pelagic species along the US Gulf and South Atlantic Bight</a:t>
            </a:r>
          </a:p>
          <a:p>
            <a:pPr lvl="1">
              <a:spcBef>
                <a:spcPts val="1200"/>
              </a:spcBef>
            </a:pPr>
            <a:r>
              <a:rPr lang="en-US" sz="2200" dirty="0" smtClean="0"/>
              <a:t>By strengthening </a:t>
            </a:r>
            <a:r>
              <a:rPr lang="en-US" sz="2200" dirty="0"/>
              <a:t>collaborations in science, modeling and observations with GFDL, </a:t>
            </a:r>
            <a:r>
              <a:rPr lang="en-US" sz="2200" dirty="0" smtClean="0"/>
              <a:t>PSD</a:t>
            </a:r>
            <a:r>
              <a:rPr lang="en-US" sz="2200" dirty="0"/>
              <a:t> </a:t>
            </a:r>
            <a:r>
              <a:rPr lang="en-US" sz="2200" dirty="0" smtClean="0"/>
              <a:t>and PMEL</a:t>
            </a:r>
            <a:endParaRPr lang="en-US" sz="2200" dirty="0"/>
          </a:p>
        </p:txBody>
      </p:sp>
      <p:sp>
        <p:nvSpPr>
          <p:cNvPr id="4" name="Slide Number Placeholder 3">
            <a:extLst>
              <a:ext uri="{FF2B5EF4-FFF2-40B4-BE49-F238E27FC236}">
                <a16:creationId xmlns="" xmlns:a16="http://schemas.microsoft.com/office/drawing/2014/main" id="{CBE133E2-BEB9-1344-85B2-45F8459F48AD}"/>
              </a:ext>
            </a:extLst>
          </p:cNvPr>
          <p:cNvSpPr>
            <a:spLocks noGrp="1"/>
          </p:cNvSpPr>
          <p:nvPr>
            <p:ph type="sldNum" sz="quarter" idx="12"/>
          </p:nvPr>
        </p:nvSpPr>
        <p:spPr/>
        <p:txBody>
          <a:bodyPr/>
          <a:lstStyle/>
          <a:p>
            <a:fld id="{1CA897ED-F933-F140-B965-41326E641414}" type="slidenum">
              <a:rPr lang="en-US" smtClean="0"/>
              <a:t>9</a:t>
            </a:fld>
            <a:endParaRPr lang="en-US"/>
          </a:p>
        </p:txBody>
      </p:sp>
      <p:sp>
        <p:nvSpPr>
          <p:cNvPr id="5" name="Rounded Rectangle 4"/>
          <p:cNvSpPr/>
          <p:nvPr/>
        </p:nvSpPr>
        <p:spPr>
          <a:xfrm>
            <a:off x="990600" y="2971800"/>
            <a:ext cx="10439400" cy="83820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90600" y="5257800"/>
            <a:ext cx="10439400" cy="762000"/>
          </a:xfrm>
          <a:prstGeom prst="roundRect">
            <a:avLst/>
          </a:prstGeom>
          <a:noFill/>
          <a:ln w="38100">
            <a:solidFill>
              <a:srgbClr val="42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74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5654</TotalTime>
  <Words>1361</Words>
  <Application>Microsoft Office PowerPoint</Application>
  <PresentationFormat>Custom</PresentationFormat>
  <Paragraphs>98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Ocean and Ecosystem</vt:lpstr>
      <vt:lpstr>Physical Oceanographic Analysis and Modeling Studies </vt:lpstr>
      <vt:lpstr>Preferred physical environments for Atlantic bluefin tuna larvae in the Gulf of Mexico</vt:lpstr>
      <vt:lpstr>Future projection of the Gulf of Mexico and its implication for migratory pelagic species</vt:lpstr>
      <vt:lpstr>Ocean Biogeochemical Modeling and Analysis Studies</vt:lpstr>
      <vt:lpstr>Seasonal patterns in plankton biomass across the northern and deep Gulf of Mexico</vt:lpstr>
      <vt:lpstr>ENSO-induced co-variability of salinity, plankton &amp; coastal currents in the Gulf of Mexico</vt:lpstr>
      <vt:lpstr>Seasonal patterns of surface inorganic carbon system variables in the Gulf of Mexico</vt:lpstr>
      <vt:lpstr>Future Works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Sang-Ki Lee</cp:lastModifiedBy>
  <cp:revision>203</cp:revision>
  <cp:lastPrinted>2019-11-07T17:03:00Z</cp:lastPrinted>
  <dcterms:created xsi:type="dcterms:W3CDTF">2019-08-06T19:42:43Z</dcterms:created>
  <dcterms:modified xsi:type="dcterms:W3CDTF">2019-11-08T19:08:51Z</dcterms:modified>
</cp:coreProperties>
</file>