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4" r:id="rId2"/>
    <p:sldId id="334" r:id="rId3"/>
    <p:sldId id="339" r:id="rId4"/>
    <p:sldId id="337" r:id="rId5"/>
    <p:sldId id="328" r:id="rId6"/>
    <p:sldId id="340" r:id="rId7"/>
    <p:sldId id="333" r:id="rId8"/>
    <p:sldId id="327" r:id="rId9"/>
    <p:sldId id="335" r:id="rId10"/>
    <p:sldId id="331" r:id="rId11"/>
    <p:sldId id="336" r:id="rId12"/>
    <p:sldId id="3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8D3"/>
    <a:srgbClr val="154992"/>
    <a:srgbClr val="F2F2F2"/>
    <a:srgbClr val="FF5050"/>
    <a:srgbClr val="000000"/>
    <a:srgbClr val="FFFFFF"/>
    <a:srgbClr val="B3FFFF"/>
    <a:srgbClr val="81FFFF"/>
    <a:srgbClr val="66FF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0" autoAdjust="0"/>
    <p:restoredTop sz="86418"/>
  </p:normalViewPr>
  <p:slideViewPr>
    <p:cSldViewPr snapToObjects="1">
      <p:cViewPr varScale="1">
        <p:scale>
          <a:sx n="112" d="100"/>
          <a:sy n="112" d="100"/>
        </p:scale>
        <p:origin x="136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7" d="100"/>
          <a:sy n="77" d="100"/>
        </p:scale>
        <p:origin x="279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 forecast errors reduced by 70% since 1994</a:t>
            </a:r>
          </a:p>
          <a:p>
            <a:r>
              <a:rPr lang="en-US" dirty="0"/>
              <a:t>Intensity forecast errors reduced by 30%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87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 forecast errors 3x larger than non-RI at 48hr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3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Characterizing and understanding these processes and their interactions are key steps in forecast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i="1" dirty="0">
              <a:solidFill>
                <a:srgbClr val="6666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666666"/>
                </a:solidFill>
              </a:rPr>
              <a:t>Airborne observations provide a unique opportunity to study these processes across scales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18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Circulation tilted toward north with height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85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 made by NHC forecaster in real-time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49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strong thunderstorms inside radius of maximum wind for intensifying hurricanes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8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Lightning concentrated within RMW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Intensified 15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kt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near Category 5 in next 12 hours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3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eddy diffusivity corrected by observations produces PBL structure more consistent with observed structure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15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correct K</a:t>
            </a:r>
            <a:r>
              <a:rPr lang="en-US" sz="1200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gives better RI prediction in operational HWRF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3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2475" y="3109912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0F53F-CADD-9448-BE3D-0E40DD004CA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6324600" cy="2852737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airborne observations to better characterize and understand physical processes in tropical cyclones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67A49-99D7-5A42-B537-2A69CFDC9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Robert Rogers, HRD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3EFBA-2D87-4C0F-9E58-DEF56D0A96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941134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524000" y="1472625"/>
            <a:ext cx="8799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Radial flow in hurricane boundary layer from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Hurricane Weather Research &amp; Forecasting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 using different vertical eddy diffusivity (K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320365" y="2289849"/>
            <a:ext cx="3056975" cy="3120351"/>
            <a:chOff x="3592033" y="2221026"/>
            <a:chExt cx="3056975" cy="31203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2033" y="2221026"/>
              <a:ext cx="3056975" cy="3120351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3617313" y="2273125"/>
              <a:ext cx="12362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Incorrect K</a:t>
              </a:r>
              <a:r>
                <a:rPr lang="en-US" sz="1400" b="1" baseline="-25000" dirty="0"/>
                <a:t>m</a:t>
              </a: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8898886" y="5423717"/>
            <a:ext cx="18421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rPr>
              <a:t>(Zhang et al., MWR, 2015)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4343400" y="758143"/>
            <a:ext cx="3399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Turbulent Scale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6200" y="927419"/>
            <a:ext cx="1949060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RESEARCH RESULT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92399" y="2307264"/>
            <a:ext cx="3587207" cy="3107147"/>
            <a:chOff x="-14667" y="2218408"/>
            <a:chExt cx="3587207" cy="311654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667" y="2218408"/>
              <a:ext cx="3587207" cy="31165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629891" y="2263558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Observed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514600" y="4157332"/>
              <a:ext cx="9573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Inflow layer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2514600" y="3962400"/>
              <a:ext cx="0" cy="9906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338853" y="2283507"/>
            <a:ext cx="3938747" cy="3118714"/>
            <a:chOff x="6610521" y="2214684"/>
            <a:chExt cx="3938747" cy="31187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0521" y="2214684"/>
              <a:ext cx="3120067" cy="3118714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6673298" y="2283475"/>
              <a:ext cx="13163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Corrected K</a:t>
              </a:r>
              <a:r>
                <a:rPr lang="en-US" sz="1400" b="1" baseline="-25000" dirty="0"/>
                <a:t>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47676" y="2216850"/>
              <a:ext cx="901592" cy="3116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8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11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43400" y="758143"/>
            <a:ext cx="3399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Turbulent Scale</a:t>
            </a:r>
          </a:p>
        </p:txBody>
      </p:sp>
      <p:sp>
        <p:nvSpPr>
          <p:cNvPr id="91" name="Rectangle 90"/>
          <p:cNvSpPr/>
          <p:nvPr/>
        </p:nvSpPr>
        <p:spPr>
          <a:xfrm>
            <a:off x="1562100" y="1375758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Intensity forecast errors for two Rapidly Intensifying hurricanes using different K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HWRF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model (55 cases)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46722" y="2091570"/>
            <a:ext cx="6338883" cy="4164230"/>
            <a:chOff x="6959731" y="2216178"/>
            <a:chExt cx="4856163" cy="3421172"/>
          </a:xfrm>
        </p:grpSpPr>
        <p:grpSp>
          <p:nvGrpSpPr>
            <p:cNvPr id="88" name="Group 87"/>
            <p:cNvGrpSpPr/>
            <p:nvPr/>
          </p:nvGrpSpPr>
          <p:grpSpPr>
            <a:xfrm>
              <a:off x="6959731" y="2216178"/>
              <a:ext cx="4856163" cy="3421172"/>
              <a:chOff x="6959731" y="2119465"/>
              <a:chExt cx="4856163" cy="342117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463645" y="2398495"/>
                <a:ext cx="4198001" cy="2746156"/>
              </a:xfrm>
              <a:prstGeom prst="rect">
                <a:avLst/>
              </a:prstGeom>
              <a:solidFill>
                <a:srgbClr val="B3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516080" y="2132087"/>
                <a:ext cx="364626" cy="282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47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34265" y="2131270"/>
                <a:ext cx="357785" cy="274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51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345609" y="2132532"/>
                <a:ext cx="357785" cy="274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53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754966" y="2133349"/>
                <a:ext cx="357785" cy="274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58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81476" y="2127613"/>
                <a:ext cx="357785" cy="274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70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589349" y="2123957"/>
                <a:ext cx="357785" cy="274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66</a:t>
                </a:r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flipV="1">
                <a:off x="7675620" y="2389535"/>
                <a:ext cx="14577" cy="273352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8090609" y="2404228"/>
                <a:ext cx="14577" cy="273352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8511677" y="2399309"/>
                <a:ext cx="14577" cy="273352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8926666" y="2414002"/>
                <a:ext cx="14577" cy="273352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9354954" y="2399309"/>
                <a:ext cx="14577" cy="273352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9769943" y="2414002"/>
                <a:ext cx="14577" cy="273352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10191011" y="2409084"/>
                <a:ext cx="14577" cy="273352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10606000" y="2423776"/>
                <a:ext cx="14577" cy="273352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11031902" y="2404228"/>
                <a:ext cx="14577" cy="273352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11446891" y="2418920"/>
                <a:ext cx="14577" cy="2733524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10018898" y="2131270"/>
                <a:ext cx="357785" cy="274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58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0428254" y="2132087"/>
                <a:ext cx="357785" cy="274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62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0854765" y="2126351"/>
                <a:ext cx="357785" cy="274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50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1262637" y="2122695"/>
                <a:ext cx="357785" cy="274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64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965803" y="2121433"/>
                <a:ext cx="723779" cy="282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FSP(%)</a:t>
                </a: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7474214" y="3756296"/>
                <a:ext cx="4174485" cy="2036"/>
              </a:xfrm>
              <a:prstGeom prst="line">
                <a:avLst/>
              </a:prstGeom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959731" y="2119465"/>
                <a:ext cx="4856163" cy="3421172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>
              <a:off x="8538294" y="3133344"/>
              <a:ext cx="1312079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smaller error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534400" y="3556790"/>
              <a:ext cx="1319376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reduced bias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V="1">
              <a:off x="9836150" y="3117343"/>
              <a:ext cx="256032" cy="166228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9829720" y="3752261"/>
              <a:ext cx="323997" cy="169445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/>
          <p:cNvSpPr txBox="1"/>
          <p:nvPr/>
        </p:nvSpPr>
        <p:spPr>
          <a:xfrm>
            <a:off x="76200" y="927419"/>
            <a:ext cx="2720873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OPERATIONAL APPLICATION</a:t>
            </a:r>
          </a:p>
        </p:txBody>
      </p:sp>
    </p:spTree>
    <p:extLst>
      <p:ext uri="{BB962C8B-B14F-4D97-AF65-F5344CB8AC3E}">
        <p14:creationId xmlns:p14="http://schemas.microsoft.com/office/powerpoint/2010/main" val="55035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ABA2-563D-934E-B2CA-EF498E2E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2" y="1665767"/>
            <a:ext cx="7676707" cy="4953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sp>
        <p:nvSpPr>
          <p:cNvPr id="242" name="TextBox 241"/>
          <p:cNvSpPr txBox="1"/>
          <p:nvPr/>
        </p:nvSpPr>
        <p:spPr>
          <a:xfrm>
            <a:off x="1115243" y="4212266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track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1143000" y="2357735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intensity</a:t>
            </a:r>
          </a:p>
        </p:txBody>
      </p:sp>
      <p:sp>
        <p:nvSpPr>
          <p:cNvPr id="244" name="Title 1"/>
          <p:cNvSpPr txBox="1">
            <a:spLocks/>
          </p:cNvSpPr>
          <p:nvPr/>
        </p:nvSpPr>
        <p:spPr>
          <a:xfrm>
            <a:off x="71436" y="968819"/>
            <a:ext cx="12028967" cy="5544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The Challenge: Tropical Cyclone Intensity Forecasting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B841C-5CFE-4736-B3D5-1E6F7177CBAC}"/>
              </a:ext>
            </a:extLst>
          </p:cNvPr>
          <p:cNvSpPr txBox="1"/>
          <p:nvPr/>
        </p:nvSpPr>
        <p:spPr>
          <a:xfrm>
            <a:off x="7862888" y="33528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298D3"/>
                </a:solidFill>
                <a:latin typeface="+mj-lt"/>
              </a:rPr>
              <a:t>70%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D027E9-33C0-4FB0-9437-EDE999B1C039}"/>
              </a:ext>
            </a:extLst>
          </p:cNvPr>
          <p:cNvSpPr/>
          <p:nvPr/>
        </p:nvSpPr>
        <p:spPr>
          <a:xfrm>
            <a:off x="10060169" y="3354337"/>
            <a:ext cx="198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4298D3"/>
                </a:solidFill>
              </a:rPr>
              <a:t>30%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601E8-2A3A-4DFB-82EE-DB56966D9FEE}"/>
              </a:ext>
            </a:extLst>
          </p:cNvPr>
          <p:cNvSpPr txBox="1"/>
          <p:nvPr/>
        </p:nvSpPr>
        <p:spPr>
          <a:xfrm>
            <a:off x="7543800" y="25908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Track forecast </a:t>
            </a:r>
          </a:p>
          <a:p>
            <a:pPr algn="ctr"/>
            <a:r>
              <a:rPr lang="en-US" dirty="0"/>
              <a:t>errors reduced by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9FD5E3-E1A3-4C7E-A676-D9527E032A55}"/>
              </a:ext>
            </a:extLst>
          </p:cNvPr>
          <p:cNvSpPr/>
          <p:nvPr/>
        </p:nvSpPr>
        <p:spPr>
          <a:xfrm>
            <a:off x="9743387" y="2586037"/>
            <a:ext cx="2400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Intensity forecast errors reduced by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75139-DC9A-4700-8E43-98F83FFBC290}"/>
              </a:ext>
            </a:extLst>
          </p:cNvPr>
          <p:cNvSpPr txBox="1"/>
          <p:nvPr/>
        </p:nvSpPr>
        <p:spPr>
          <a:xfrm>
            <a:off x="1143000" y="1786266"/>
            <a:ext cx="6248400" cy="40011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NHC 48-h Track &amp; Intensity Forecast Errors</a:t>
            </a:r>
          </a:p>
        </p:txBody>
      </p:sp>
    </p:spTree>
    <p:extLst>
      <p:ext uri="{BB962C8B-B14F-4D97-AF65-F5344CB8AC3E}">
        <p14:creationId xmlns:p14="http://schemas.microsoft.com/office/powerpoint/2010/main" val="2041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sp>
        <p:nvSpPr>
          <p:cNvPr id="244" name="Title 1"/>
          <p:cNvSpPr txBox="1">
            <a:spLocks/>
          </p:cNvSpPr>
          <p:nvPr/>
        </p:nvSpPr>
        <p:spPr>
          <a:xfrm>
            <a:off x="76199" y="808037"/>
            <a:ext cx="12028967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The Challenge: Tropical Cyclone Intensity Forecasting</a:t>
            </a:r>
            <a:br>
              <a:rPr lang="en-US" dirty="0"/>
            </a:br>
            <a:endParaRPr lang="en-US" dirty="0"/>
          </a:p>
        </p:txBody>
      </p:sp>
      <p:grpSp>
        <p:nvGrpSpPr>
          <p:cNvPr id="245" name="Group 244"/>
          <p:cNvGrpSpPr/>
          <p:nvPr/>
        </p:nvGrpSpPr>
        <p:grpSpPr>
          <a:xfrm>
            <a:off x="2057400" y="1447800"/>
            <a:ext cx="7583982" cy="5176284"/>
            <a:chOff x="6198205" y="1441703"/>
            <a:chExt cx="7162800" cy="48428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8205" y="1441703"/>
              <a:ext cx="7162800" cy="4842849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7086600" y="2390397"/>
              <a:ext cx="2454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Rapid Intensification</a:t>
              </a: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7036496" y="4205631"/>
              <a:ext cx="2980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Non-Rapid Intensification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42043" y="2884227"/>
            <a:ext cx="1749253" cy="1514108"/>
            <a:chOff x="8669810" y="2777843"/>
            <a:chExt cx="1749253" cy="1514108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8669810" y="2777843"/>
              <a:ext cx="4478" cy="1514108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669866" y="3395132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3x larger error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4EE9E8-1802-468D-9C83-B33B7893E9F9}"/>
              </a:ext>
            </a:extLst>
          </p:cNvPr>
          <p:cNvSpPr txBox="1"/>
          <p:nvPr/>
        </p:nvSpPr>
        <p:spPr>
          <a:xfrm>
            <a:off x="3227088" y="1451780"/>
            <a:ext cx="5700713" cy="58477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Intensity Forecast Errors for Rapid Intensification &amp; </a:t>
            </a:r>
          </a:p>
          <a:p>
            <a:pPr algn="ctr"/>
            <a:r>
              <a:rPr lang="en-US" sz="1600" b="1" dirty="0"/>
              <a:t>Non-Rapid Intensification Events </a:t>
            </a:r>
            <a:r>
              <a:rPr lang="en-US" sz="1400" b="1" dirty="0"/>
              <a:t>(2015-2017)</a:t>
            </a:r>
          </a:p>
        </p:txBody>
      </p:sp>
    </p:spTree>
    <p:extLst>
      <p:ext uri="{BB962C8B-B14F-4D97-AF65-F5344CB8AC3E}">
        <p14:creationId xmlns:p14="http://schemas.microsoft.com/office/powerpoint/2010/main" val="28734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808037"/>
            <a:ext cx="12039600" cy="1325563"/>
          </a:xfrm>
        </p:spPr>
        <p:txBody>
          <a:bodyPr/>
          <a:lstStyle/>
          <a:p>
            <a:r>
              <a:rPr lang="en-US" sz="3600" dirty="0"/>
              <a:t>The Challenge: Tropical Cyclone Intensity Forecasting</a:t>
            </a:r>
            <a:br>
              <a:rPr lang="en-US" dirty="0"/>
            </a:b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728540"/>
            <a:ext cx="7543800" cy="469788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743200" y="1350457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Multiscale nature of processes are major reason for this difficulty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74272" y="1812389"/>
            <a:ext cx="1335622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Environment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05600" y="3032687"/>
            <a:ext cx="766428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Vortex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19800" y="4670249"/>
            <a:ext cx="1197764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Convective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6638544" y="4416552"/>
            <a:ext cx="134112" cy="345113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248400" y="4356855"/>
            <a:ext cx="65282" cy="415909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7056701" y="4416552"/>
            <a:ext cx="237744" cy="365758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486315" y="5507543"/>
            <a:ext cx="1042658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Turbulent</a:t>
            </a:r>
          </a:p>
        </p:txBody>
      </p:sp>
    </p:spTree>
    <p:extLst>
      <p:ext uri="{BB962C8B-B14F-4D97-AF65-F5344CB8AC3E}">
        <p14:creationId xmlns:p14="http://schemas.microsoft.com/office/powerpoint/2010/main" val="74378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825000" y="1306306"/>
            <a:ext cx="4100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Vortex alignment in Hermine (2016)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540633" y="738057"/>
            <a:ext cx="2775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Vortex Scale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52400" y="910381"/>
            <a:ext cx="1932315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RESEARCH RESULT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BF09F92-E957-4267-B498-DD5F02BF065B}"/>
              </a:ext>
            </a:extLst>
          </p:cNvPr>
          <p:cNvSpPr txBox="1"/>
          <p:nvPr/>
        </p:nvSpPr>
        <p:spPr>
          <a:xfrm>
            <a:off x="715049" y="4924719"/>
            <a:ext cx="22207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Non-intensifying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E54FC86C-7B6D-4C78-93FE-81EE3FCEF187}"/>
              </a:ext>
            </a:extLst>
          </p:cNvPr>
          <p:cNvGrpSpPr/>
          <p:nvPr/>
        </p:nvGrpSpPr>
        <p:grpSpPr>
          <a:xfrm>
            <a:off x="211420" y="1757238"/>
            <a:ext cx="4976978" cy="4608756"/>
            <a:chOff x="226208" y="2397730"/>
            <a:chExt cx="2493086" cy="2594558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B1E4404D-8E28-45E9-9011-83A3C22F78E1}"/>
                </a:ext>
              </a:extLst>
            </p:cNvPr>
            <p:cNvGrpSpPr/>
            <p:nvPr/>
          </p:nvGrpSpPr>
          <p:grpSpPr>
            <a:xfrm>
              <a:off x="226208" y="2397730"/>
              <a:ext cx="2493086" cy="2594558"/>
              <a:chOff x="2264007" y="2732314"/>
              <a:chExt cx="1998027" cy="2117946"/>
            </a:xfrm>
          </p:grpSpPr>
          <p:pic>
            <p:nvPicPr>
              <p:cNvPr id="205" name="Picture 204">
                <a:extLst>
                  <a:ext uri="{FF2B5EF4-FFF2-40B4-BE49-F238E27FC236}">
                    <a16:creationId xmlns:a16="http://schemas.microsoft.com/office/drawing/2014/main" id="{C7C55304-63FC-4231-A27D-08FE4C568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14600" y="2732314"/>
                <a:ext cx="1747434" cy="1917192"/>
              </a:xfrm>
              <a:prstGeom prst="rect">
                <a:avLst/>
              </a:prstGeom>
            </p:spPr>
          </p:pic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460FDB78-8422-400D-98C9-F1F63FF65378}"/>
                  </a:ext>
                </a:extLst>
              </p:cNvPr>
              <p:cNvSpPr txBox="1"/>
              <p:nvPr/>
            </p:nvSpPr>
            <p:spPr>
              <a:xfrm>
                <a:off x="2998824" y="4623630"/>
                <a:ext cx="187130" cy="137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-88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47D3DA50-D1AC-474C-9E72-4AC8B3066CCA}"/>
                  </a:ext>
                </a:extLst>
              </p:cNvPr>
              <p:cNvSpPr txBox="1"/>
              <p:nvPr/>
            </p:nvSpPr>
            <p:spPr>
              <a:xfrm>
                <a:off x="2372096" y="4307670"/>
                <a:ext cx="165181" cy="137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23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84CE0E24-3B36-4FF7-BC65-4AE09164D9F9}"/>
                  </a:ext>
                </a:extLst>
              </p:cNvPr>
              <p:cNvSpPr txBox="1"/>
              <p:nvPr/>
            </p:nvSpPr>
            <p:spPr>
              <a:xfrm>
                <a:off x="2365566" y="3602771"/>
                <a:ext cx="165181" cy="137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24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5EDCCDE1-5DD4-48F3-9E8E-8FD335C88E27}"/>
                  </a:ext>
                </a:extLst>
              </p:cNvPr>
              <p:cNvSpPr txBox="1"/>
              <p:nvPr/>
            </p:nvSpPr>
            <p:spPr>
              <a:xfrm>
                <a:off x="2372584" y="2905346"/>
                <a:ext cx="165181" cy="137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25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75B06E16-7D61-42BE-B428-8EFB8C477B89}"/>
                  </a:ext>
                </a:extLst>
              </p:cNvPr>
              <p:cNvSpPr txBox="1"/>
              <p:nvPr/>
            </p:nvSpPr>
            <p:spPr>
              <a:xfrm>
                <a:off x="3606766" y="4625698"/>
                <a:ext cx="187130" cy="137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-87</a:t>
                </a: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7D1AC796-36C7-4930-8249-3AE2CB522D97}"/>
                  </a:ext>
                </a:extLst>
              </p:cNvPr>
              <p:cNvSpPr txBox="1"/>
              <p:nvPr/>
            </p:nvSpPr>
            <p:spPr>
              <a:xfrm>
                <a:off x="2264007" y="3515872"/>
                <a:ext cx="171684" cy="306047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1000" b="1" dirty="0"/>
                  <a:t>latitude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EE36CCBA-F49C-4A2E-8667-3B2A2CB34CFD}"/>
                  </a:ext>
                </a:extLst>
              </p:cNvPr>
              <p:cNvSpPr txBox="1"/>
              <p:nvPr/>
            </p:nvSpPr>
            <p:spPr>
              <a:xfrm>
                <a:off x="3119128" y="4708346"/>
                <a:ext cx="399297" cy="141914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1050" b="1" dirty="0"/>
                  <a:t>longitude</a:t>
                </a:r>
              </a:p>
            </p:txBody>
          </p:sp>
        </p:grp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EAECC461-968D-4489-B1BD-11A51C6D1A84}"/>
                </a:ext>
              </a:extLst>
            </p:cNvPr>
            <p:cNvSpPr txBox="1"/>
            <p:nvPr/>
          </p:nvSpPr>
          <p:spPr>
            <a:xfrm>
              <a:off x="993513" y="2403299"/>
              <a:ext cx="1242979" cy="3118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4PM Aug 30 - </a:t>
              </a:r>
              <a:r>
                <a:rPr lang="en-US" sz="1400" b="1" dirty="0">
                  <a:solidFill>
                    <a:srgbClr val="FF0000"/>
                  </a:solidFill>
                </a:rPr>
                <a:t>30 </a:t>
              </a:r>
              <a:r>
                <a:rPr lang="en-US" sz="1400" b="1" dirty="0" err="1">
                  <a:solidFill>
                    <a:srgbClr val="FF0000"/>
                  </a:solidFill>
                </a:rPr>
                <a:t>kt</a:t>
              </a:r>
              <a:endParaRPr lang="en-US" sz="14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600" b="1" dirty="0"/>
                <a:t>Tilted</a:t>
              </a:r>
              <a:endParaRPr lang="en-US" sz="1400" b="1" dirty="0"/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B1E159FD-0EDC-4955-ABC8-03AA4E2EF533}"/>
                </a:ext>
              </a:extLst>
            </p:cNvPr>
            <p:cNvSpPr txBox="1"/>
            <p:nvPr/>
          </p:nvSpPr>
          <p:spPr>
            <a:xfrm>
              <a:off x="1290426" y="3177789"/>
              <a:ext cx="800708" cy="1732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Low-level center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465C6C03-D3C8-4ECF-881D-828890941462}"/>
                </a:ext>
              </a:extLst>
            </p:cNvPr>
            <p:cNvSpPr txBox="1"/>
            <p:nvPr/>
          </p:nvSpPr>
          <p:spPr>
            <a:xfrm>
              <a:off x="1508928" y="3327075"/>
              <a:ext cx="92536" cy="294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b="1" dirty="0">
                <a:solidFill>
                  <a:srgbClr val="154992"/>
                </a:solidFill>
              </a:endParaRPr>
            </a:p>
          </p:txBody>
        </p:sp>
      </p:grp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6ED10988-1C0A-49AC-947F-5BA5EABC1676}"/>
              </a:ext>
            </a:extLst>
          </p:cNvPr>
          <p:cNvSpPr/>
          <p:nvPr/>
        </p:nvSpPr>
        <p:spPr>
          <a:xfrm>
            <a:off x="2717906" y="3468147"/>
            <a:ext cx="465704" cy="421642"/>
          </a:xfrm>
          <a:prstGeom prst="star5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1E99E252-2EA9-4475-8232-C117D41331C8}"/>
              </a:ext>
            </a:extLst>
          </p:cNvPr>
          <p:cNvSpPr/>
          <p:nvPr/>
        </p:nvSpPr>
        <p:spPr>
          <a:xfrm>
            <a:off x="3707828" y="5295788"/>
            <a:ext cx="557377" cy="453509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6D7E41E2-B6D0-490D-BF8A-533942E6FBF7}"/>
              </a:ext>
            </a:extLst>
          </p:cNvPr>
          <p:cNvSpPr txBox="1"/>
          <p:nvPr/>
        </p:nvSpPr>
        <p:spPr>
          <a:xfrm>
            <a:off x="3262874" y="5013860"/>
            <a:ext cx="1598463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Midlevel center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627970" y="1719906"/>
            <a:ext cx="5352610" cy="4825248"/>
            <a:chOff x="6627970" y="1719906"/>
            <a:chExt cx="5352610" cy="4825248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365D3915-6D88-47B9-9089-033641ADAB58}"/>
                </a:ext>
              </a:extLst>
            </p:cNvPr>
            <p:cNvGrpSpPr/>
            <p:nvPr/>
          </p:nvGrpSpPr>
          <p:grpSpPr>
            <a:xfrm>
              <a:off x="6627970" y="1719906"/>
              <a:ext cx="5352610" cy="4825248"/>
              <a:chOff x="2799962" y="2397731"/>
              <a:chExt cx="2764065" cy="2668438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36E776FD-10EF-4858-BDE3-061A55C466F4}"/>
                  </a:ext>
                </a:extLst>
              </p:cNvPr>
              <p:cNvGrpSpPr/>
              <p:nvPr/>
            </p:nvGrpSpPr>
            <p:grpSpPr>
              <a:xfrm>
                <a:off x="2799962" y="2397731"/>
                <a:ext cx="2764065" cy="2615562"/>
                <a:chOff x="4251072" y="2724186"/>
                <a:chExt cx="2206360" cy="2147471"/>
              </a:xfrm>
            </p:grpSpPr>
            <p:pic>
              <p:nvPicPr>
                <p:cNvPr id="235" name="Picture 234">
                  <a:extLst>
                    <a:ext uri="{FF2B5EF4-FFF2-40B4-BE49-F238E27FC236}">
                      <a16:creationId xmlns:a16="http://schemas.microsoft.com/office/drawing/2014/main" id="{B78FF6B4-3A09-4F26-BBAD-494AA79412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00032" y="2724186"/>
                  <a:ext cx="2057400" cy="1925320"/>
                </a:xfrm>
                <a:prstGeom prst="rect">
                  <a:avLst/>
                </a:prstGeom>
              </p:spPr>
            </p:pic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BF26F33-BBA7-4162-B2E1-B3814011C929}"/>
                    </a:ext>
                  </a:extLst>
                </p:cNvPr>
                <p:cNvSpPr txBox="1"/>
                <p:nvPr/>
              </p:nvSpPr>
              <p:spPr>
                <a:xfrm>
                  <a:off x="4700531" y="4633171"/>
                  <a:ext cx="188908" cy="141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/>
                    <a:t>-87</a:t>
                  </a:r>
                </a:p>
              </p:txBody>
            </p: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23DB7299-5E55-48A2-ADA4-D88E4A6AF347}"/>
                    </a:ext>
                  </a:extLst>
                </p:cNvPr>
                <p:cNvSpPr txBox="1"/>
                <p:nvPr/>
              </p:nvSpPr>
              <p:spPr>
                <a:xfrm>
                  <a:off x="4252374" y="4229246"/>
                  <a:ext cx="166751" cy="141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/>
                    <a:t>26</a:t>
                  </a:r>
                </a:p>
              </p:txBody>
            </p:sp>
            <p:sp>
              <p:nvSpPr>
                <p:cNvPr id="238" name="TextBox 237">
                  <a:extLst>
                    <a:ext uri="{FF2B5EF4-FFF2-40B4-BE49-F238E27FC236}">
                      <a16:creationId xmlns:a16="http://schemas.microsoft.com/office/drawing/2014/main" id="{F6F83145-3401-4848-84B3-6448DBE31B0E}"/>
                    </a:ext>
                  </a:extLst>
                </p:cNvPr>
                <p:cNvSpPr txBox="1"/>
                <p:nvPr/>
              </p:nvSpPr>
              <p:spPr>
                <a:xfrm>
                  <a:off x="4252374" y="3527945"/>
                  <a:ext cx="166751" cy="141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/>
                    <a:t>27</a:t>
                  </a:r>
                </a:p>
              </p:txBody>
            </p:sp>
            <p:sp>
              <p:nvSpPr>
                <p:cNvPr id="239" name="TextBox 238">
                  <a:extLst>
                    <a:ext uri="{FF2B5EF4-FFF2-40B4-BE49-F238E27FC236}">
                      <a16:creationId xmlns:a16="http://schemas.microsoft.com/office/drawing/2014/main" id="{2B989825-7B7B-48AA-B3D2-F9DC43FFB020}"/>
                    </a:ext>
                  </a:extLst>
                </p:cNvPr>
                <p:cNvSpPr txBox="1"/>
                <p:nvPr/>
              </p:nvSpPr>
              <p:spPr>
                <a:xfrm>
                  <a:off x="4251072" y="2830522"/>
                  <a:ext cx="166751" cy="141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/>
                    <a:t>28</a:t>
                  </a:r>
                </a:p>
              </p:txBody>
            </p:sp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D1C8C2A0-0357-44B0-A866-034F643C842E}"/>
                    </a:ext>
                  </a:extLst>
                </p:cNvPr>
                <p:cNvSpPr txBox="1"/>
                <p:nvPr/>
              </p:nvSpPr>
              <p:spPr>
                <a:xfrm>
                  <a:off x="5303137" y="4631637"/>
                  <a:ext cx="188908" cy="141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/>
                    <a:t>-86</a:t>
                  </a:r>
                </a:p>
              </p:txBody>
            </p:sp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55D6C383-D62C-40DC-A9FA-E8F3882124C4}"/>
                    </a:ext>
                  </a:extLst>
                </p:cNvPr>
                <p:cNvSpPr txBox="1"/>
                <p:nvPr/>
              </p:nvSpPr>
              <p:spPr>
                <a:xfrm>
                  <a:off x="5904996" y="4629294"/>
                  <a:ext cx="188908" cy="141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dirty="0"/>
                    <a:t>-85</a:t>
                  </a:r>
                </a:p>
              </p:txBody>
            </p:sp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12CC5019-511B-4FF8-89A5-23033F9F9DDA}"/>
                    </a:ext>
                  </a:extLst>
                </p:cNvPr>
                <p:cNvSpPr txBox="1"/>
                <p:nvPr/>
              </p:nvSpPr>
              <p:spPr>
                <a:xfrm>
                  <a:off x="5099666" y="4730572"/>
                  <a:ext cx="389961" cy="141085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1000" b="1" dirty="0"/>
                    <a:t>longitude</a:t>
                  </a:r>
                </a:p>
              </p:txBody>
            </p:sp>
          </p:grp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FD843010-7808-4C85-91E8-85CE67D55F77}"/>
                  </a:ext>
                </a:extLst>
              </p:cNvPr>
              <p:cNvSpPr txBox="1"/>
              <p:nvPr/>
            </p:nvSpPr>
            <p:spPr>
              <a:xfrm>
                <a:off x="3127310" y="2413086"/>
                <a:ext cx="1815435" cy="3866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36 h later -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55 </a:t>
                </a:r>
                <a:r>
                  <a:rPr lang="en-US" sz="1400" b="1" dirty="0" err="1">
                    <a:solidFill>
                      <a:srgbClr val="FF0000"/>
                    </a:solidFill>
                  </a:rPr>
                  <a:t>kt</a:t>
                </a:r>
                <a:endParaRPr lang="en-US" sz="1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1600" b="1" dirty="0"/>
                  <a:t>Aligned</a:t>
                </a:r>
                <a:endParaRPr lang="en-US" sz="1400" b="1" dirty="0"/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7F1A3135-08D2-4EE3-8B9A-AD1A14C722B3}"/>
                  </a:ext>
                </a:extLst>
              </p:cNvPr>
              <p:cNvSpPr txBox="1"/>
              <p:nvPr/>
            </p:nvSpPr>
            <p:spPr>
              <a:xfrm>
                <a:off x="4322439" y="4888960"/>
                <a:ext cx="1170132" cy="17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ＭＳ Ｐゴシック" charset="-128"/>
                  </a:rPr>
                  <a:t>(Rogers et al., MWR, 2019)</a:t>
                </a:r>
              </a:p>
            </p:txBody>
          </p:sp>
        </p:grpSp>
        <p:sp>
          <p:nvSpPr>
            <p:cNvPr id="243" name="Star: 5 Points 242">
              <a:extLst>
                <a:ext uri="{FF2B5EF4-FFF2-40B4-BE49-F238E27FC236}">
                  <a16:creationId xmlns:a16="http://schemas.microsoft.com/office/drawing/2014/main" id="{658F7323-94F4-4548-A025-FA7B679364A5}"/>
                </a:ext>
              </a:extLst>
            </p:cNvPr>
            <p:cNvSpPr/>
            <p:nvPr/>
          </p:nvSpPr>
          <p:spPr>
            <a:xfrm>
              <a:off x="8901759" y="3500517"/>
              <a:ext cx="465704" cy="421642"/>
            </a:xfrm>
            <a:prstGeom prst="star5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Multiplication Sign 243">
              <a:extLst>
                <a:ext uri="{FF2B5EF4-FFF2-40B4-BE49-F238E27FC236}">
                  <a16:creationId xmlns:a16="http://schemas.microsoft.com/office/drawing/2014/main" id="{A17198EE-BF0D-44B5-A620-8BC016A90CD6}"/>
                </a:ext>
              </a:extLst>
            </p:cNvPr>
            <p:cNvSpPr/>
            <p:nvPr/>
          </p:nvSpPr>
          <p:spPr>
            <a:xfrm>
              <a:off x="9037833" y="3651396"/>
              <a:ext cx="557377" cy="453509"/>
            </a:xfrm>
            <a:prstGeom prst="mathMultiply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63881" y="5586811"/>
              <a:ext cx="13181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Intensifying</a:t>
              </a: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1EC79F5D-2B5F-4D36-837E-B977A7A786B8}"/>
              </a:ext>
            </a:extLst>
          </p:cNvPr>
          <p:cNvSpPr txBox="1"/>
          <p:nvPr/>
        </p:nvSpPr>
        <p:spPr>
          <a:xfrm>
            <a:off x="914400" y="5559623"/>
            <a:ext cx="22207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Non-intensifying</a:t>
            </a:r>
          </a:p>
        </p:txBody>
      </p:sp>
    </p:spTree>
    <p:extLst>
      <p:ext uri="{BB962C8B-B14F-4D97-AF65-F5344CB8AC3E}">
        <p14:creationId xmlns:p14="http://schemas.microsoft.com/office/powerpoint/2010/main" val="32411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40633" y="738057"/>
            <a:ext cx="2775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Vortex Scale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990600" y="1288920"/>
            <a:ext cx="9340852" cy="4675606"/>
            <a:chOff x="6560342" y="1090566"/>
            <a:chExt cx="7674912" cy="3683625"/>
          </a:xfrm>
        </p:grpSpPr>
        <p:sp>
          <p:nvSpPr>
            <p:cNvPr id="16" name="TextBox 15"/>
            <p:cNvSpPr txBox="1"/>
            <p:nvPr/>
          </p:nvSpPr>
          <p:spPr>
            <a:xfrm>
              <a:off x="7093026" y="4142983"/>
              <a:ext cx="1486304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Winds at 2 km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33959" y="4144626"/>
              <a:ext cx="14863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Winds at 5 km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45295" y="1090566"/>
              <a:ext cx="6019800" cy="290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Real-time airborne radar observations of Humberto (2019)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324689-A3D7-432F-BE37-6B5C14819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875"/>
            <a:stretch/>
          </p:blipFill>
          <p:spPr>
            <a:xfrm>
              <a:off x="6560342" y="1495673"/>
              <a:ext cx="7674912" cy="3278518"/>
            </a:xfrm>
            <a:prstGeom prst="rect">
              <a:avLst/>
            </a:prstGeom>
          </p:spPr>
        </p:pic>
      </p:grpSp>
      <p:sp>
        <p:nvSpPr>
          <p:cNvPr id="86" name="TextBox 85"/>
          <p:cNvSpPr txBox="1"/>
          <p:nvPr/>
        </p:nvSpPr>
        <p:spPr>
          <a:xfrm>
            <a:off x="33337" y="893473"/>
            <a:ext cx="2720873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OPERATIONAL APPLICATION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50B0CB-E5C0-49A7-87C5-66EFC92CDE62}"/>
              </a:ext>
            </a:extLst>
          </p:cNvPr>
          <p:cNvSpPr txBox="1"/>
          <p:nvPr/>
        </p:nvSpPr>
        <p:spPr>
          <a:xfrm>
            <a:off x="3200400" y="5151444"/>
            <a:ext cx="1808925" cy="417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Winds at 2 km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FD9167-F7CA-4B9D-9F9C-C00540B72658}"/>
              </a:ext>
            </a:extLst>
          </p:cNvPr>
          <p:cNvSpPr txBox="1"/>
          <p:nvPr/>
        </p:nvSpPr>
        <p:spPr>
          <a:xfrm>
            <a:off x="8001000" y="5151444"/>
            <a:ext cx="148630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Winds at 5 km</a:t>
            </a: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A0D36088-12EC-4017-ACB0-34E710CFED28}"/>
              </a:ext>
            </a:extLst>
          </p:cNvPr>
          <p:cNvSpPr/>
          <p:nvPr/>
        </p:nvSpPr>
        <p:spPr>
          <a:xfrm>
            <a:off x="2895600" y="3657600"/>
            <a:ext cx="465704" cy="421642"/>
          </a:xfrm>
          <a:prstGeom prst="star5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F51C85D7-85B7-49EF-9F4D-A6453B48E126}"/>
              </a:ext>
            </a:extLst>
          </p:cNvPr>
          <p:cNvSpPr/>
          <p:nvPr/>
        </p:nvSpPr>
        <p:spPr>
          <a:xfrm>
            <a:off x="7772400" y="2975491"/>
            <a:ext cx="557377" cy="453509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DE555D-E295-43D4-8780-149D6D1810E6}"/>
              </a:ext>
            </a:extLst>
          </p:cNvPr>
          <p:cNvSpPr txBox="1"/>
          <p:nvPr/>
        </p:nvSpPr>
        <p:spPr>
          <a:xfrm>
            <a:off x="3406099" y="3766518"/>
            <a:ext cx="159846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Low-level center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581A6D-BB4B-40CC-8B34-B0D393D4CD35}"/>
              </a:ext>
            </a:extLst>
          </p:cNvPr>
          <p:cNvSpPr txBox="1"/>
          <p:nvPr/>
        </p:nvSpPr>
        <p:spPr>
          <a:xfrm>
            <a:off x="6337512" y="3379644"/>
            <a:ext cx="159846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/>
              <a:t>Midlevel center</a:t>
            </a:r>
          </a:p>
        </p:txBody>
      </p:sp>
    </p:spTree>
    <p:extLst>
      <p:ext uri="{BB962C8B-B14F-4D97-AF65-F5344CB8AC3E}">
        <p14:creationId xmlns:p14="http://schemas.microsoft.com/office/powerpoint/2010/main" val="7410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40633" y="738057"/>
            <a:ext cx="2775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Vortex Scale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3337" y="893473"/>
            <a:ext cx="2720873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OPERATIONAL APPLICATION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7800" y="1809690"/>
            <a:ext cx="8763000" cy="3751898"/>
            <a:chOff x="1813489" y="1809690"/>
            <a:chExt cx="8229600" cy="3751898"/>
          </a:xfrm>
        </p:grpSpPr>
        <p:sp>
          <p:nvSpPr>
            <p:cNvPr id="8" name="Rectangle 7"/>
            <p:cNvSpPr/>
            <p:nvPr/>
          </p:nvSpPr>
          <p:spPr>
            <a:xfrm>
              <a:off x="1813489" y="2514600"/>
              <a:ext cx="8229600" cy="304698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+mj-lt"/>
                  <a:cs typeface="Miriam Fixed" panose="020B0509050101010101" pitchFamily="49" charset="-79"/>
                </a:rPr>
                <a:t>“The storm is still feeling some effects of </a:t>
              </a:r>
              <a:r>
                <a:rPr lang="en-US" sz="3200" b="1" dirty="0">
                  <a:solidFill>
                    <a:srgbClr val="4298D3"/>
                  </a:solidFill>
                  <a:latin typeface="+mj-lt"/>
                  <a:cs typeface="Miriam Fixed" panose="020B0509050101010101" pitchFamily="49" charset="-79"/>
                </a:rPr>
                <a:t>southwesterly shear and drier air</a:t>
              </a:r>
              <a:r>
                <a:rPr lang="en-US" sz="3200" b="1" dirty="0">
                  <a:latin typeface="+mj-lt"/>
                  <a:cs typeface="Miriam Fixed" panose="020B0509050101010101" pitchFamily="49" charset="-79"/>
                </a:rPr>
                <a:t>, which is </a:t>
              </a:r>
              <a:r>
                <a:rPr lang="en-US" sz="3200" b="1" dirty="0">
                  <a:solidFill>
                    <a:srgbClr val="4298D3"/>
                  </a:solidFill>
                  <a:latin typeface="+mj-lt"/>
                  <a:cs typeface="Miriam Fixed" panose="020B0509050101010101" pitchFamily="49" charset="-79"/>
                </a:rPr>
                <a:t>causing…strong tilt in the aircraft data… </a:t>
              </a:r>
              <a:r>
                <a:rPr lang="en-US" sz="3200" b="1" dirty="0">
                  <a:latin typeface="+mj-lt"/>
                  <a:cs typeface="Miriam Fixed" panose="020B0509050101010101" pitchFamily="49" charset="-79"/>
                </a:rPr>
                <a:t>conditions are expected to gradually become more conducive for strengthening ”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52800" y="1809690"/>
              <a:ext cx="50880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NHC Humberto Discussion, 2 h later: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8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43523" y="737559"/>
            <a:ext cx="3749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Convective Scale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752600" y="1905008"/>
            <a:ext cx="4266795" cy="4224862"/>
            <a:chOff x="337517" y="2520020"/>
            <a:chExt cx="2761488" cy="27890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7517" y="2698178"/>
              <a:ext cx="2761488" cy="2610901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 flipV="1">
              <a:off x="1555673" y="2765614"/>
              <a:ext cx="1218" cy="199766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16200000">
              <a:off x="1245882" y="2666214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RMW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9627" y="3017464"/>
              <a:ext cx="17924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strong thunderstorms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055627" y="3196323"/>
              <a:ext cx="0" cy="7976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417016" y="3198620"/>
              <a:ext cx="235620" cy="4392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743511" y="3196323"/>
              <a:ext cx="149325" cy="13029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1614114" y="1535668"/>
            <a:ext cx="9206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Radial distribution of strong thunderstorms for intensifying (IN), steady-state (SS) storms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237738" y="2258875"/>
            <a:ext cx="134166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Intensifying</a:t>
            </a:r>
            <a:endParaRPr lang="en-US" sz="1600" b="1" dirty="0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3150023" y="2929471"/>
            <a:ext cx="151977" cy="431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6200" y="915230"/>
            <a:ext cx="1949060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RESEARCH RESULT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6270925" y="2150685"/>
            <a:ext cx="4244675" cy="4004584"/>
            <a:chOff x="6270925" y="2150685"/>
            <a:chExt cx="4244675" cy="4004584"/>
          </a:xfrm>
        </p:grpSpPr>
        <p:grpSp>
          <p:nvGrpSpPr>
            <p:cNvPr id="84" name="Group 83"/>
            <p:cNvGrpSpPr/>
            <p:nvPr/>
          </p:nvGrpSpPr>
          <p:grpSpPr>
            <a:xfrm>
              <a:off x="6270925" y="2150685"/>
              <a:ext cx="4236208" cy="4004584"/>
              <a:chOff x="6270925" y="2150685"/>
              <a:chExt cx="4236208" cy="4004584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6270925" y="2150685"/>
                <a:ext cx="4236208" cy="4004584"/>
                <a:chOff x="3251405" y="2698178"/>
                <a:chExt cx="2788091" cy="270784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51405" y="2698178"/>
                  <a:ext cx="2788091" cy="2707842"/>
                </a:xfrm>
                <a:prstGeom prst="rect">
                  <a:avLst/>
                </a:prstGeom>
              </p:spPr>
            </p:pic>
            <p:cxnSp>
              <p:nvCxnSpPr>
                <p:cNvPr id="18" name="Straight Connector 17"/>
                <p:cNvCxnSpPr/>
                <p:nvPr/>
              </p:nvCxnSpPr>
              <p:spPr>
                <a:xfrm flipH="1" flipV="1">
                  <a:off x="4525012" y="2778645"/>
                  <a:ext cx="4268" cy="203911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Rectangle 65"/>
              <p:cNvSpPr/>
              <p:nvPr/>
            </p:nvSpPr>
            <p:spPr>
              <a:xfrm>
                <a:off x="8601569" y="2260605"/>
                <a:ext cx="148223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Steady state</a:t>
                </a:r>
                <a:endParaRPr lang="en-US" sz="1600" b="1" dirty="0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8691062" y="5562600"/>
              <a:ext cx="182453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rPr>
                <a:t>(Rogers et al., MWR, 2013)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48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52986"/>
            <a:ext cx="7467600" cy="38552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6800" y="1390904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Real-time NHC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Advanced Weather Interactive Processing System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display of 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airborne radar winds, satellite-detected lightning flashes in Hurricane Lane (2018)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2836817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Lightning flashes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188141" y="3022971"/>
            <a:ext cx="492992" cy="6736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222487" y="3225708"/>
            <a:ext cx="1066800" cy="102455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25461" y="3928646"/>
            <a:ext cx="2795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Radius of Maximum Winds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241122" y="3935660"/>
            <a:ext cx="439516" cy="13166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043523" y="737559"/>
            <a:ext cx="3749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Convective Scale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200" y="914400"/>
            <a:ext cx="2720873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OPERATIONAL APPLICATION</a:t>
            </a:r>
          </a:p>
        </p:txBody>
      </p:sp>
    </p:spTree>
    <p:extLst>
      <p:ext uri="{BB962C8B-B14F-4D97-AF65-F5344CB8AC3E}">
        <p14:creationId xmlns:p14="http://schemas.microsoft.com/office/powerpoint/2010/main" val="40941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22966</TotalTime>
  <Words>524</Words>
  <Application>Microsoft Macintosh PowerPoint</Application>
  <PresentationFormat>Widescreen</PresentationFormat>
  <Paragraphs>137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Using airborne observations to better characterize and understand physical processes in tropical cyclones</vt:lpstr>
      <vt:lpstr>PowerPoint Presentation</vt:lpstr>
      <vt:lpstr>PowerPoint Presentation</vt:lpstr>
      <vt:lpstr>The Challenge: Tropical Cyclone Intensity Forecasting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234</cp:revision>
  <dcterms:created xsi:type="dcterms:W3CDTF">2019-08-06T19:42:43Z</dcterms:created>
  <dcterms:modified xsi:type="dcterms:W3CDTF">2019-11-12T13:20:31Z</dcterms:modified>
</cp:coreProperties>
</file>