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4" r:id="rId2"/>
    <p:sldId id="327" r:id="rId3"/>
    <p:sldId id="300" r:id="rId4"/>
    <p:sldId id="303" r:id="rId5"/>
    <p:sldId id="304" r:id="rId6"/>
    <p:sldId id="305" r:id="rId7"/>
    <p:sldId id="306" r:id="rId8"/>
    <p:sldId id="322" r:id="rId9"/>
    <p:sldId id="317" r:id="rId10"/>
    <p:sldId id="318" r:id="rId11"/>
    <p:sldId id="307" r:id="rId12"/>
    <p:sldId id="326" r:id="rId13"/>
    <p:sldId id="320" r:id="rId14"/>
    <p:sldId id="323" r:id="rId15"/>
    <p:sldId id="319" r:id="rId16"/>
    <p:sldId id="309" r:id="rId17"/>
    <p:sldId id="313" r:id="rId18"/>
    <p:sldId id="3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FF546F-DD35-2A42-8A84-E1ADEF42B61C}">
          <p14:sldIdLst>
            <p14:sldId id="294"/>
            <p14:sldId id="327"/>
            <p14:sldId id="300"/>
            <p14:sldId id="303"/>
            <p14:sldId id="304"/>
            <p14:sldId id="305"/>
            <p14:sldId id="306"/>
            <p14:sldId id="322"/>
            <p14:sldId id="317"/>
            <p14:sldId id="318"/>
            <p14:sldId id="307"/>
            <p14:sldId id="326"/>
            <p14:sldId id="320"/>
            <p14:sldId id="323"/>
            <p14:sldId id="319"/>
            <p14:sldId id="309"/>
            <p14:sldId id="313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57"/>
    <a:srgbClr val="4298D3"/>
    <a:srgbClr val="1D4690"/>
    <a:srgbClr val="F2F5F7"/>
    <a:srgbClr val="DADDE0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8" autoAdjust="0"/>
    <p:restoredTop sz="86418" autoAdjust="0"/>
  </p:normalViewPr>
  <p:slideViewPr>
    <p:cSldViewPr snapToObjects="1">
      <p:cViewPr varScale="1">
        <p:scale>
          <a:sx n="112" d="100"/>
          <a:sy n="112" d="100"/>
        </p:scale>
        <p:origin x="113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133" d="100"/>
          <a:sy n="133" d="100"/>
        </p:scale>
        <p:origin x="642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part of the Global Carbon Cycle and we track the carbon as it goes from ATM to ocean</a:t>
            </a:r>
          </a:p>
          <a:p>
            <a:r>
              <a:rPr lang="en-US" dirty="0"/>
              <a:t>Our ship of opportunity program (SOOP) monitors the surface</a:t>
            </a:r>
          </a:p>
          <a:p>
            <a:r>
              <a:rPr lang="en-US" dirty="0"/>
              <a:t>We perform Carbon measurements in the GO-SHIP program to track its accumulation in the interior of the ocean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75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Countries responsible for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11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20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6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14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24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4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12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CO2 emitted has 2 FATES – LAND or OCEAN</a:t>
            </a:r>
          </a:p>
          <a:p>
            <a:r>
              <a:rPr lang="en-US" dirty="0"/>
              <a:t>~25% absorbed by ocean - SINK</a:t>
            </a:r>
          </a:p>
          <a:p>
            <a:r>
              <a:rPr lang="en-US" dirty="0"/>
              <a:t>Accumulates in interior in different 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6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CO2 emitted has 2 FATES – LAND or OCEAN</a:t>
            </a:r>
          </a:p>
          <a:p>
            <a:r>
              <a:rPr lang="en-US" dirty="0"/>
              <a:t>~25% absorbed by ocean - SINK</a:t>
            </a:r>
          </a:p>
          <a:p>
            <a:r>
              <a:rPr lang="en-US" dirty="0"/>
              <a:t>Accumulates in interior in different 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5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Sink varies with time and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5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design our own instrument and made it available to the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36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42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Promote best practices and data sharing with SOCAT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1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1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the expertise in-house to built the community’s gold standards for the other carbonate parameters</a:t>
            </a:r>
          </a:p>
          <a:p>
            <a:endParaRPr lang="en-US" dirty="0"/>
          </a:p>
          <a:p>
            <a:r>
              <a:rPr lang="en-US" dirty="0"/>
              <a:t>Portable lab to control variables and improve quality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6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0F53F-CADD-9448-BE3D-0E40DD004CA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75A5CF-DFF2-ED41-8EDA-C2F50538DC89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6D735-227C-7540-8FA0-77882C681B48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64865-49C9-B24E-9153-59F781C648B2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82955-A045-E541-ACDA-2C4A285E770A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5" Type="http://schemas.openxmlformats.org/officeDocument/2006/relationships/image" Target="../media/image73.jpe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Relationship Id="rId1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47.gif"/><Relationship Id="rId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6165" y="420469"/>
            <a:ext cx="7543800" cy="2852737"/>
          </a:xfrm>
        </p:spPr>
        <p:txBody>
          <a:bodyPr/>
          <a:lstStyle/>
          <a:p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Atmosphere to Ocean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76165" y="3556721"/>
            <a:ext cx="5264150" cy="43973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the carbon on 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2296FB-5732-014E-A009-95C1F0231284}"/>
              </a:ext>
            </a:extLst>
          </p:cNvPr>
          <p:cNvSpPr txBox="1"/>
          <p:nvPr/>
        </p:nvSpPr>
        <p:spPr>
          <a:xfrm>
            <a:off x="609600" y="5791200"/>
            <a:ext cx="3005951" cy="646331"/>
          </a:xfrm>
          <a:prstGeom prst="rect">
            <a:avLst/>
          </a:prstGeom>
        </p:spPr>
        <p:txBody>
          <a:bodyPr anchor="b">
            <a:normAutofit fontScale="85000" lnSpcReduction="1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000">
                <a:solidFill>
                  <a:srgbClr val="6666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rgbClr val="575757"/>
                </a:solidFill>
              </a:rPr>
              <a:t>Dr. Denis Pierrot – CIMAS</a:t>
            </a:r>
            <a:br>
              <a:rPr lang="en-US" dirty="0">
                <a:solidFill>
                  <a:srgbClr val="575757"/>
                </a:solidFill>
              </a:rPr>
            </a:br>
            <a:r>
              <a:rPr lang="en-US" dirty="0">
                <a:solidFill>
                  <a:srgbClr val="575757"/>
                </a:solidFill>
              </a:rPr>
              <a:t>OCED – Global Carbon Cycle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AB54BD-4F8F-2046-ABD8-BFF4E09203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404" y="5673040"/>
            <a:ext cx="892703" cy="88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A21D20-FF70-AA4D-A7AA-327AA4B4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14">
            <a:extLst>
              <a:ext uri="{FF2B5EF4-FFF2-40B4-BE49-F238E27FC236}">
                <a16:creationId xmlns:a16="http://schemas.microsoft.com/office/drawing/2014/main" id="{E7BB1798-8D1F-B441-A539-E1231054D0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600" y="1128219"/>
            <a:ext cx="7569200" cy="5348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F55FDA-C861-5749-A5CD-123E5593D124}"/>
              </a:ext>
            </a:extLst>
          </p:cNvPr>
          <p:cNvSpPr txBox="1"/>
          <p:nvPr/>
        </p:nvSpPr>
        <p:spPr>
          <a:xfrm>
            <a:off x="382911" y="1825031"/>
            <a:ext cx="3507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Countries responsible for specific lines</a:t>
            </a:r>
          </a:p>
          <a:p>
            <a:pPr marL="285750" indent="-285750">
              <a:buFont typeface="Wingdings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is major player</a:t>
            </a:r>
          </a:p>
          <a:p>
            <a:pPr marL="285750" indent="-285750">
              <a:buFont typeface="Wingdings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AOML heavily involved at national and international level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92221" y="1430492"/>
            <a:ext cx="6574278" cy="3406725"/>
            <a:chOff x="4592221" y="1201892"/>
            <a:chExt cx="6574278" cy="340672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0FB514B-0A48-714A-8BEE-FB80E090A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7903" y="4138448"/>
              <a:ext cx="508596" cy="47016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9EE5440-7A8B-884F-9D47-94BF257BD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5276" y="1245379"/>
              <a:ext cx="530129" cy="49976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549EE7C-0E8F-DB4A-BC99-21BFD6585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1093" y="2482021"/>
              <a:ext cx="931026" cy="9144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273B44-6EC5-6142-BC3C-A9F80AAE3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0944" y="1201892"/>
              <a:ext cx="530129" cy="47016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D9613F3-A0D9-5245-9E35-E5FE86B26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9345" y="2074629"/>
              <a:ext cx="515522" cy="51552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FA11777-09EE-DB41-A9A8-595CE7773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2407" y="1354863"/>
              <a:ext cx="482991" cy="47016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23E73B0-B016-4E48-A1AD-0E5481E86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3814" y="1589947"/>
              <a:ext cx="947651" cy="9144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A2D9D2D-48E1-7344-9A52-99D5A2CB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6926" y="1817723"/>
              <a:ext cx="515522" cy="47274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5DA962E-7F4E-AA47-8945-D393013CB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3438" y="1817723"/>
              <a:ext cx="384306" cy="36039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0B5D4D3-96A8-2541-A6ED-653528F53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0913" y="3247071"/>
              <a:ext cx="681103" cy="66277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25ECD54-E8ED-CD49-87ED-D56BDE5AF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2221" y="3396421"/>
              <a:ext cx="639615" cy="62819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EE28977-16F5-6744-906C-629D5EB7A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8305" y="4009696"/>
              <a:ext cx="513159" cy="495153"/>
            </a:xfrm>
            <a:prstGeom prst="rect">
              <a:avLst/>
            </a:prstGeom>
          </p:spPr>
        </p:pic>
      </p:grpSp>
      <p:sp>
        <p:nvSpPr>
          <p:cNvPr id="17" name="Title 1"/>
          <p:cNvSpPr txBox="1">
            <a:spLocks/>
          </p:cNvSpPr>
          <p:nvPr/>
        </p:nvSpPr>
        <p:spPr>
          <a:xfrm>
            <a:off x="254999" y="336776"/>
            <a:ext cx="11786993" cy="5999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GO-SHIP: Collaboration at International Level</a:t>
            </a:r>
          </a:p>
        </p:txBody>
      </p:sp>
    </p:spTree>
    <p:extLst>
      <p:ext uri="{BB962C8B-B14F-4D97-AF65-F5344CB8AC3E}">
        <p14:creationId xmlns:p14="http://schemas.microsoft.com/office/powerpoint/2010/main" val="264478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10515600" cy="7921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Ship of Opportunity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01">
            <a:extLst>
              <a:ext uri="{FF2B5EF4-FFF2-40B4-BE49-F238E27FC236}">
                <a16:creationId xmlns:a16="http://schemas.microsoft.com/office/drawing/2014/main" id="{B449903A-EDEE-874E-8BD2-182DEA3AA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977" y="1272083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7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B0F6B5-D9D5-C647-B7D9-359D8766D063}"/>
              </a:ext>
            </a:extLst>
          </p:cNvPr>
          <p:cNvSpPr txBox="1"/>
          <p:nvPr/>
        </p:nvSpPr>
        <p:spPr>
          <a:xfrm>
            <a:off x="1946987" y="1524010"/>
            <a:ext cx="8298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Ships (Research, Cruise, Merchants, Ice-breakers) </a:t>
            </a:r>
          </a:p>
        </p:txBody>
      </p:sp>
      <p:pic>
        <p:nvPicPr>
          <p:cNvPr id="9" name="Picture 8" descr="EoS.jpg">
            <a:extLst>
              <a:ext uri="{FF2B5EF4-FFF2-40B4-BE49-F238E27FC236}">
                <a16:creationId xmlns:a16="http://schemas.microsoft.com/office/drawing/2014/main" id="{C6A4938D-965B-1944-818A-EEDE5F3F90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49215" y="3518706"/>
            <a:ext cx="2383388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unter.JPG">
            <a:extLst>
              <a:ext uri="{FF2B5EF4-FFF2-40B4-BE49-F238E27FC236}">
                <a16:creationId xmlns:a16="http://schemas.microsoft.com/office/drawing/2014/main" id="{4412464C-7359-A04D-8130-531736D800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58200" y="2161318"/>
            <a:ext cx="2338433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Reykjafoss.jpg">
            <a:extLst>
              <a:ext uri="{FF2B5EF4-FFF2-40B4-BE49-F238E27FC236}">
                <a16:creationId xmlns:a16="http://schemas.microsoft.com/office/drawing/2014/main" id="{B839290B-995C-A346-91A7-9D5F2F431E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27639" y="3518706"/>
            <a:ext cx="2269103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shimada_tow2-credit-noaa">
            <a:extLst>
              <a:ext uri="{FF2B5EF4-FFF2-40B4-BE49-F238E27FC236}">
                <a16:creationId xmlns:a16="http://schemas.microsoft.com/office/drawing/2014/main" id="{F891C3C2-37B7-2A4E-BE6B-16B416E47A4F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885" y="2161318"/>
            <a:ext cx="2909283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3E503F-9CEC-8F41-964B-4340C36688A0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05" y="2161318"/>
            <a:ext cx="2773048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Ship.jpg">
            <a:extLst>
              <a:ext uri="{FF2B5EF4-FFF2-40B4-BE49-F238E27FC236}">
                <a16:creationId xmlns:a16="http://schemas.microsoft.com/office/drawing/2014/main" id="{28B3BC97-E3A3-1946-B3E6-C9E0F1B60C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556" y="3563105"/>
            <a:ext cx="2465983" cy="133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EIMSKIP.png">
            <a:extLst>
              <a:ext uri="{FF2B5EF4-FFF2-40B4-BE49-F238E27FC236}">
                <a16:creationId xmlns:a16="http://schemas.microsoft.com/office/drawing/2014/main" id="{D04C2BAB-23A5-7548-99BB-F7067F6490F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99" y="2811158"/>
            <a:ext cx="1250368" cy="353185"/>
          </a:xfrm>
          <a:prstGeom prst="rect">
            <a:avLst/>
          </a:prstGeom>
        </p:spPr>
      </p:pic>
      <p:pic>
        <p:nvPicPr>
          <p:cNvPr id="19" name="Picture 18" descr="Hapag-Lloyd.png">
            <a:extLst>
              <a:ext uri="{FF2B5EF4-FFF2-40B4-BE49-F238E27FC236}">
                <a16:creationId xmlns:a16="http://schemas.microsoft.com/office/drawing/2014/main" id="{467880CD-1820-3544-B491-ADB66629D66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46" y="2159232"/>
            <a:ext cx="1191741" cy="251386"/>
          </a:xfrm>
          <a:prstGeom prst="rect">
            <a:avLst/>
          </a:prstGeom>
        </p:spPr>
      </p:pic>
      <p:pic>
        <p:nvPicPr>
          <p:cNvPr id="22" name="Picture 21" descr="MHTL.png">
            <a:extLst>
              <a:ext uri="{FF2B5EF4-FFF2-40B4-BE49-F238E27FC236}">
                <a16:creationId xmlns:a16="http://schemas.microsoft.com/office/drawing/2014/main" id="{E9F39F60-FC9A-994F-A7A1-F706094B2EC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10" y="5058673"/>
            <a:ext cx="507300" cy="587399"/>
          </a:xfrm>
          <a:prstGeom prst="rect">
            <a:avLst/>
          </a:prstGeom>
        </p:spPr>
      </p:pic>
      <p:pic>
        <p:nvPicPr>
          <p:cNvPr id="23" name="Picture 22" descr="RCCL.png">
            <a:extLst>
              <a:ext uri="{FF2B5EF4-FFF2-40B4-BE49-F238E27FC236}">
                <a16:creationId xmlns:a16="http://schemas.microsoft.com/office/drawing/2014/main" id="{57A122BC-B90C-EB47-9C86-0866BB2A011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30" y="3846423"/>
            <a:ext cx="1162060" cy="2944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3CD3B4-4636-8F42-B821-CC766C008D3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612" y="5063913"/>
            <a:ext cx="2599199" cy="128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A56DD4-9C6A-A142-BD3C-7CAE804CC3C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18" y="5058673"/>
            <a:ext cx="2217575" cy="1296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B5C52D-8D7D-CC48-803E-851FF530420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418" y="3625521"/>
            <a:ext cx="2217575" cy="1184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9C2C9F-0682-7544-82A0-8D71C8A0FCE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5058673"/>
            <a:ext cx="2217575" cy="1296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9971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10515600" cy="7921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Wide Data Delivery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OCAT Evolution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164" y="1524000"/>
            <a:ext cx="4203088" cy="4663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6186054"/>
            <a:ext cx="42030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SOCAT database evolution per decade 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(Bakker et al., 2016 ESSD)</a:t>
            </a:r>
          </a:p>
        </p:txBody>
      </p:sp>
      <p:sp>
        <p:nvSpPr>
          <p:cNvPr id="15" name="Rectangle 301">
            <a:extLst>
              <a:ext uri="{FF2B5EF4-FFF2-40B4-BE49-F238E27FC236}">
                <a16:creationId xmlns:a16="http://schemas.microsoft.com/office/drawing/2014/main" id="{B449903A-EDEE-874E-8BD2-182DEA3AA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977" y="1272083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7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5AC4DF50-BBE6-5044-BBD8-8F556EB144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582888"/>
            <a:ext cx="4724400" cy="200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B0F6B5-D9D5-C647-B7D9-359D8766D063}"/>
              </a:ext>
            </a:extLst>
          </p:cNvPr>
          <p:cNvSpPr txBox="1"/>
          <p:nvPr/>
        </p:nvSpPr>
        <p:spPr>
          <a:xfrm>
            <a:off x="838200" y="1828800"/>
            <a:ext cx="350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~750,000 Data points/year</a:t>
            </a:r>
          </a:p>
          <a:p>
            <a:pPr marL="342900" indent="-342900">
              <a:buFont typeface="Wingdings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data provider and partner in the international SOCAT effort (public quality controlled data set) (23M data points)</a:t>
            </a:r>
          </a:p>
          <a:p>
            <a:pPr marL="342900" indent="-342900">
              <a:buFont typeface="Wingdings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AOML collects approx. a third of these observation</a:t>
            </a:r>
          </a:p>
        </p:txBody>
      </p:sp>
    </p:spTree>
    <p:extLst>
      <p:ext uri="{BB962C8B-B14F-4D97-AF65-F5344CB8AC3E}">
        <p14:creationId xmlns:p14="http://schemas.microsoft.com/office/powerpoint/2010/main" val="310147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4686" y="2123923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Oceans take up 2.4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Gigatons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Carbon /year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0C343C-D4D4-244E-9C31-35F7312751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2802848"/>
            <a:ext cx="5150255" cy="3597952"/>
          </a:xfrm>
          <a:prstGeom prst="rect">
            <a:avLst/>
          </a:prstGeom>
          <a:noFill/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B1FD74-A684-2F44-9CCB-9C1ACD6C3CE3}"/>
              </a:ext>
            </a:extLst>
          </p:cNvPr>
          <p:cNvSpPr/>
          <p:nvPr/>
        </p:nvSpPr>
        <p:spPr>
          <a:xfrm>
            <a:off x="3720623" y="2818594"/>
            <a:ext cx="1104947" cy="1618111"/>
          </a:xfrm>
          <a:prstGeom prst="roundRect">
            <a:avLst>
              <a:gd name="adj" fmla="val 25410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 extrusionH="57150" contourW="44450" prstMaterial="matte">
            <a:bevelT w="1333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Callout 2 (No Border) 9">
            <a:extLst>
              <a:ext uri="{FF2B5EF4-FFF2-40B4-BE49-F238E27FC236}">
                <a16:creationId xmlns:a16="http://schemas.microsoft.com/office/drawing/2014/main" id="{49157E7C-1D20-6D42-BF5F-8A3F754BD2C8}"/>
              </a:ext>
            </a:extLst>
          </p:cNvPr>
          <p:cNvSpPr/>
          <p:nvPr/>
        </p:nvSpPr>
        <p:spPr>
          <a:xfrm>
            <a:off x="5787876" y="2519913"/>
            <a:ext cx="1603524" cy="912934"/>
          </a:xfrm>
          <a:prstGeom prst="callout2">
            <a:avLst>
              <a:gd name="adj1" fmla="val 62641"/>
              <a:gd name="adj2" fmla="val 6132"/>
              <a:gd name="adj3" fmla="val 62641"/>
              <a:gd name="adj4" fmla="val -16088"/>
              <a:gd name="adj5" fmla="val 150468"/>
              <a:gd name="adj6" fmla="val -75809"/>
            </a:avLst>
          </a:prstGeom>
          <a:noFill/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+/- 0.5 (20%)</a:t>
            </a:r>
          </a:p>
        </p:txBody>
      </p:sp>
      <p:pic>
        <p:nvPicPr>
          <p:cNvPr id="14" name="Picture 70">
            <a:extLst>
              <a:ext uri="{FF2B5EF4-FFF2-40B4-BE49-F238E27FC236}">
                <a16:creationId xmlns:a16="http://schemas.microsoft.com/office/drawing/2014/main" id="{0353A428-BF40-9243-A15B-BA2C1F1FFD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3177" y="1844453"/>
            <a:ext cx="3343201" cy="204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01">
            <a:extLst>
              <a:ext uri="{FF2B5EF4-FFF2-40B4-BE49-F238E27FC236}">
                <a16:creationId xmlns:a16="http://schemas.microsoft.com/office/drawing/2014/main" id="{B449903A-EDEE-874E-8BD2-182DEA3AA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977" y="1272083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7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84">
            <a:extLst>
              <a:ext uri="{FF2B5EF4-FFF2-40B4-BE49-F238E27FC236}">
                <a16:creationId xmlns:a16="http://schemas.microsoft.com/office/drawing/2014/main" id="{E9D81903-CDE1-9541-B6B4-8EF527FCE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858" y="1094764"/>
            <a:ext cx="9022205" cy="7496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6666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altLang="en-US" dirty="0"/>
              <a:t>Ocean carbon sink state and evolution</a:t>
            </a:r>
          </a:p>
        </p:txBody>
      </p:sp>
      <p:sp>
        <p:nvSpPr>
          <p:cNvPr id="22" name="TextBox 84">
            <a:extLst>
              <a:ext uri="{FF2B5EF4-FFF2-40B4-BE49-F238E27FC236}">
                <a16:creationId xmlns:a16="http://schemas.microsoft.com/office/drawing/2014/main" id="{2E63E829-74F4-CF40-8903-273563633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767773"/>
            <a:ext cx="32371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 in Gigatons of Carbon / year</a:t>
            </a:r>
          </a:p>
          <a:p>
            <a:pPr algn="ctr"/>
            <a:r>
              <a:rPr lang="en-GB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GB" alt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Quéré</a:t>
            </a:r>
            <a:r>
              <a:rPr lang="en-GB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(2018)</a:t>
            </a:r>
          </a:p>
        </p:txBody>
      </p:sp>
      <p:sp>
        <p:nvSpPr>
          <p:cNvPr id="23" name="TextBox 84">
            <a:extLst>
              <a:ext uri="{FF2B5EF4-FFF2-40B4-BE49-F238E27FC236}">
                <a16:creationId xmlns:a16="http://schemas.microsoft.com/office/drawing/2014/main" id="{7DBC19D8-F90A-BD4A-88BF-620F8666B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7666" y="6145500"/>
            <a:ext cx="2819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 of Anthropogenic Carbon</a:t>
            </a:r>
          </a:p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Canadell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(2007) PNAS </a:t>
            </a:r>
          </a:p>
          <a:p>
            <a:pPr algn="ctr"/>
            <a:endParaRPr lang="en-GB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33663-B80E-4B4D-99AB-48C4A8C566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168" y="4241568"/>
            <a:ext cx="3237196" cy="19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03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1970" y="1447800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Publications generated</a:t>
            </a:r>
          </a:p>
        </p:txBody>
      </p:sp>
      <p:sp>
        <p:nvSpPr>
          <p:cNvPr id="15" name="Rectangle 301">
            <a:extLst>
              <a:ext uri="{FF2B5EF4-FFF2-40B4-BE49-F238E27FC236}">
                <a16:creationId xmlns:a16="http://schemas.microsoft.com/office/drawing/2014/main" id="{B449903A-EDEE-874E-8BD2-182DEA3AA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977" y="1272083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7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84">
            <a:extLst>
              <a:ext uri="{FF2B5EF4-FFF2-40B4-BE49-F238E27FC236}">
                <a16:creationId xmlns:a16="http://schemas.microsoft.com/office/drawing/2014/main" id="{7DBC19D8-F90A-BD4A-88BF-620F8666B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773" y="2235557"/>
            <a:ext cx="28194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Ocean Carbon Sink Studies</a:t>
            </a:r>
          </a:p>
          <a:p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Ocean Acidification Studies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 Validation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Validation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9AB6E-5BA0-A040-8417-E3A2276890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227" y="2291335"/>
            <a:ext cx="1511300" cy="596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6825B-E240-2F4E-8F96-3C57981466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3352800"/>
            <a:ext cx="1690969" cy="9926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FDB5FC-7B36-6344-93D3-FF57B88A17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2888235"/>
            <a:ext cx="1828800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D901DB-1541-F34B-AD80-E6424BFD40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808" y="4364898"/>
            <a:ext cx="2465327" cy="14286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768C3C-1E33-BE46-884C-BF06989C43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02" y="5973385"/>
            <a:ext cx="2133600" cy="711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31ABAE-1B2E-F74F-9C8B-FD8C5F5A1BF5}"/>
              </a:ext>
            </a:extLst>
          </p:cNvPr>
          <p:cNvSpPr txBox="1"/>
          <p:nvPr/>
        </p:nvSpPr>
        <p:spPr>
          <a:xfrm>
            <a:off x="8718084" y="1447800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Usage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D5176-C748-524A-BAC2-6F4F6103B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5698" y="4779585"/>
            <a:ext cx="3124200" cy="238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9C4A1F-52E0-5344-851D-83C529118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660" y="2021872"/>
            <a:ext cx="3975100" cy="301027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9529C51-6531-1442-921D-7C994B56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856"/>
            <a:ext cx="10515600" cy="64524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Applications</a:t>
            </a:r>
          </a:p>
        </p:txBody>
      </p:sp>
    </p:spTree>
    <p:extLst>
      <p:ext uri="{BB962C8B-B14F-4D97-AF65-F5344CB8AC3E}">
        <p14:creationId xmlns:p14="http://schemas.microsoft.com/office/powerpoint/2010/main" val="1106675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01">
            <a:extLst>
              <a:ext uri="{FF2B5EF4-FFF2-40B4-BE49-F238E27FC236}">
                <a16:creationId xmlns:a16="http://schemas.microsoft.com/office/drawing/2014/main" id="{B449903A-EDEE-874E-8BD2-182DEA3AA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977" y="1272083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7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F18291-50D7-234E-A047-4A63DEE5B0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19" y="3275924"/>
            <a:ext cx="3482393" cy="16848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4C8538-E71D-E541-B82F-C1552D293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778" y="2209800"/>
            <a:ext cx="4949446" cy="4315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99CAFB-A6ED-874F-9F1D-8B53CCF2F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387" y="2751012"/>
            <a:ext cx="4293494" cy="3380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102838-8A97-D140-B01F-B5CAF1A820C2}"/>
              </a:ext>
            </a:extLst>
          </p:cNvPr>
          <p:cNvSpPr txBox="1"/>
          <p:nvPr/>
        </p:nvSpPr>
        <p:spPr>
          <a:xfrm>
            <a:off x="7540778" y="1219200"/>
            <a:ext cx="4949446" cy="776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6666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400" dirty="0"/>
              <a:t>Aragonite Saturation State (</a:t>
            </a:r>
            <a:r>
              <a:rPr lang="en-US" sz="2400" dirty="0" err="1"/>
              <a:t>Ω</a:t>
            </a:r>
            <a:r>
              <a:rPr lang="en-US" sz="2400" baseline="-25000" dirty="0" err="1"/>
              <a:t>arag</a:t>
            </a:r>
            <a:r>
              <a:rPr lang="en-US" sz="2400" dirty="0"/>
              <a:t>) </a:t>
            </a:r>
          </a:p>
          <a:p>
            <a:r>
              <a:rPr lang="en-US" sz="2400" dirty="0"/>
              <a:t>in surface water</a:t>
            </a: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B8F8C9DB-7EEC-9144-9E8D-322922B69628}"/>
              </a:ext>
            </a:extLst>
          </p:cNvPr>
          <p:cNvSpPr txBox="1"/>
          <p:nvPr/>
        </p:nvSpPr>
        <p:spPr>
          <a:xfrm>
            <a:off x="8550783" y="6012594"/>
            <a:ext cx="3092632" cy="18466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>
              <a:spcBef>
                <a:spcPts val="0"/>
              </a:spcBef>
              <a:spcAft>
                <a:spcPts val="1000"/>
              </a:spcAft>
              <a:defRPr sz="1200">
                <a:solidFill>
                  <a:srgbClr val="5757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(Jiang et al. </a:t>
            </a:r>
            <a:r>
              <a:rPr lang="en-US" i="1" dirty="0"/>
              <a:t>Global </a:t>
            </a:r>
            <a:r>
              <a:rPr lang="en-US" i="1" dirty="0" err="1"/>
              <a:t>Biogeochem</a:t>
            </a:r>
            <a:r>
              <a:rPr lang="en-US" i="1" dirty="0"/>
              <a:t> Cycles </a:t>
            </a:r>
            <a:r>
              <a:rPr lang="en-US" dirty="0"/>
              <a:t>2015). </a:t>
            </a:r>
          </a:p>
        </p:txBody>
      </p:sp>
      <p:sp>
        <p:nvSpPr>
          <p:cNvPr id="30" name="Text Box 3">
            <a:extLst>
              <a:ext uri="{FF2B5EF4-FFF2-40B4-BE49-F238E27FC236}">
                <a16:creationId xmlns:a16="http://schemas.microsoft.com/office/drawing/2014/main" id="{0FAFE5AA-A1D5-F943-8CB0-EBE3F820478F}"/>
              </a:ext>
            </a:extLst>
          </p:cNvPr>
          <p:cNvSpPr txBox="1"/>
          <p:nvPr/>
        </p:nvSpPr>
        <p:spPr>
          <a:xfrm>
            <a:off x="1323396" y="5617410"/>
            <a:ext cx="2645104" cy="18466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solidFill>
                  <a:srgbClr val="5757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(Gruber et al. Science 2019)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6A688E-AAC0-824F-A4B0-DFD9DAD46B66}"/>
              </a:ext>
            </a:extLst>
          </p:cNvPr>
          <p:cNvSpPr txBox="1"/>
          <p:nvPr/>
        </p:nvSpPr>
        <p:spPr>
          <a:xfrm>
            <a:off x="76200" y="1237711"/>
            <a:ext cx="6416642" cy="48539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6666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400" dirty="0"/>
              <a:t>Monitoring the Increase  in </a:t>
            </a:r>
          </a:p>
          <a:p>
            <a:r>
              <a:rPr lang="en-US" sz="2400" dirty="0"/>
              <a:t>Anthropogenic Carbon Column Inventory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D2EB5B-17A4-3442-88C9-FE3329585A2E}"/>
              </a:ext>
            </a:extLst>
          </p:cNvPr>
          <p:cNvSpPr txBox="1"/>
          <p:nvPr/>
        </p:nvSpPr>
        <p:spPr>
          <a:xfrm>
            <a:off x="1364850" y="2690996"/>
            <a:ext cx="1133543" cy="430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rgbClr val="6666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 2007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D58C26-B0B7-3946-91CD-8D80A87896A7}"/>
              </a:ext>
            </a:extLst>
          </p:cNvPr>
          <p:cNvSpPr/>
          <p:nvPr/>
        </p:nvSpPr>
        <p:spPr>
          <a:xfrm>
            <a:off x="533400" y="2549311"/>
            <a:ext cx="381000" cy="218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7B214F-AB0E-3841-970F-8B3F5186FDD4}"/>
              </a:ext>
            </a:extLst>
          </p:cNvPr>
          <p:cNvSpPr txBox="1"/>
          <p:nvPr/>
        </p:nvSpPr>
        <p:spPr>
          <a:xfrm>
            <a:off x="4563047" y="2384823"/>
            <a:ext cx="3219451" cy="430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rgbClr val="6666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Its evolution from 1800s</a:t>
            </a:r>
          </a:p>
        </p:txBody>
      </p:sp>
    </p:spTree>
    <p:extLst>
      <p:ext uri="{BB962C8B-B14F-4D97-AF65-F5344CB8AC3E}">
        <p14:creationId xmlns:p14="http://schemas.microsoft.com/office/powerpoint/2010/main" val="831094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6397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to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98639"/>
            <a:ext cx="10343171" cy="1046504"/>
          </a:xfrm>
        </p:spPr>
        <p:txBody>
          <a:bodyPr numCol="3"/>
          <a:lstStyle/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Smaller Instrumentation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Augmenting measurements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Unmanned 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Vehicles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future subctech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648200"/>
            <a:ext cx="2175550" cy="1523966"/>
          </a:xfrm>
          <a:prstGeom prst="rect">
            <a:avLst/>
          </a:prstGeom>
        </p:spPr>
      </p:pic>
      <p:pic>
        <p:nvPicPr>
          <p:cNvPr id="9" name="Picture 8" descr="future contro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3180350"/>
            <a:ext cx="2590800" cy="934450"/>
          </a:xfrm>
          <a:prstGeom prst="rect">
            <a:avLst/>
          </a:prstGeom>
        </p:spPr>
      </p:pic>
      <p:pic>
        <p:nvPicPr>
          <p:cNvPr id="10" name="Picture 9" descr="future subctech log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029200"/>
            <a:ext cx="856436" cy="791076"/>
          </a:xfrm>
          <a:prstGeom prst="rect">
            <a:avLst/>
          </a:prstGeom>
        </p:spPr>
      </p:pic>
      <p:pic>
        <p:nvPicPr>
          <p:cNvPr id="11" name="Picture 10" descr="future suna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83508">
            <a:off x="5961372" y="5039984"/>
            <a:ext cx="2332551" cy="2311556"/>
          </a:xfrm>
          <a:prstGeom prst="rect">
            <a:avLst/>
          </a:prstGeom>
        </p:spPr>
      </p:pic>
      <p:pic>
        <p:nvPicPr>
          <p:cNvPr id="12" name="Picture 11" descr="Aanderaa 4835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2951958"/>
            <a:ext cx="906383" cy="1594486"/>
          </a:xfrm>
          <a:prstGeom prst="rect">
            <a:avLst/>
          </a:prstGeom>
        </p:spPr>
      </p:pic>
      <p:pic>
        <p:nvPicPr>
          <p:cNvPr id="16" name="Picture 15" descr="future Contros TA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4579721"/>
            <a:ext cx="1752600" cy="8989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39619" y="339673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29400" y="484453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Alkalinity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6800" y="580283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Nitrate</a:t>
            </a:r>
          </a:p>
        </p:txBody>
      </p:sp>
      <p:pic>
        <p:nvPicPr>
          <p:cNvPr id="21" name="Picture 20" descr="future saildrone copy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714" y="3962400"/>
            <a:ext cx="1974879" cy="2819400"/>
          </a:xfrm>
          <a:prstGeom prst="rect">
            <a:avLst/>
          </a:prstGeom>
        </p:spPr>
      </p:pic>
      <p:pic>
        <p:nvPicPr>
          <p:cNvPr id="22" name="Picture 21" descr="future bcg argo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0313" y="2209800"/>
            <a:ext cx="446205" cy="2044496"/>
          </a:xfrm>
          <a:prstGeom prst="rect">
            <a:avLst/>
          </a:prstGeom>
        </p:spPr>
      </p:pic>
      <p:pic>
        <p:nvPicPr>
          <p:cNvPr id="23" name="Picture 22" descr="future glider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279" y="2930532"/>
            <a:ext cx="2259575" cy="15442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509837" y="295195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Gliders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14009" y="505540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Saildrones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87000" y="3024761"/>
            <a:ext cx="1579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Floats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(BGC Argo)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015403-5308-4A41-BCDA-935C41A6123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25" y="3220401"/>
            <a:ext cx="1580536" cy="43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77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00" y="1855932"/>
            <a:ext cx="5105400" cy="60959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involvement – 15 Cruises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B3CF81E-60CE-6C4A-82FF-9322E7977A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905000"/>
            <a:ext cx="6464798" cy="417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66919D-F86E-3B4A-AF56-2C37756005DF}"/>
              </a:ext>
            </a:extLst>
          </p:cNvPr>
          <p:cNvSpPr txBox="1"/>
          <p:nvPr/>
        </p:nvSpPr>
        <p:spPr>
          <a:xfrm>
            <a:off x="633045" y="2786124"/>
            <a:ext cx="3645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Cruises for 2020- 2026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NOAA vessel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UNOLS vessel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877560-660C-8F48-8AEF-5B3F040E3FA7}"/>
              </a:ext>
            </a:extLst>
          </p:cNvPr>
          <p:cNvCxnSpPr/>
          <p:nvPr/>
        </p:nvCxnSpPr>
        <p:spPr>
          <a:xfrm>
            <a:off x="3276600" y="4114800"/>
            <a:ext cx="457200" cy="0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506CF2-74FE-204E-9BAB-72C121D40037}"/>
              </a:ext>
            </a:extLst>
          </p:cNvPr>
          <p:cNvCxnSpPr/>
          <p:nvPr/>
        </p:nvCxnSpPr>
        <p:spPr>
          <a:xfrm>
            <a:off x="3276600" y="3538529"/>
            <a:ext cx="4572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48501BC-7A2A-2542-AF62-908AC13D40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1041027"/>
            <a:ext cx="874678" cy="78338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FB23DF-F8C5-3C4A-804D-1A77A0FCD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6397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to the Future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EE4D5B-2CFF-FE40-B2CF-AE580A9C3E9E}"/>
              </a:ext>
            </a:extLst>
          </p:cNvPr>
          <p:cNvSpPr txBox="1"/>
          <p:nvPr/>
        </p:nvSpPr>
        <p:spPr>
          <a:xfrm>
            <a:off x="633044" y="4620275"/>
            <a:ext cx="3786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AOML in all US cruises for carbon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AOML will lead 3 or more cruises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A13.5 in FY20, A16S, A16N</a:t>
            </a:r>
          </a:p>
        </p:txBody>
      </p:sp>
    </p:spTree>
    <p:extLst>
      <p:ext uri="{BB962C8B-B14F-4D97-AF65-F5344CB8AC3E}">
        <p14:creationId xmlns:p14="http://schemas.microsoft.com/office/powerpoint/2010/main" val="881902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future glider.png">
            <a:extLst>
              <a:ext uri="{FF2B5EF4-FFF2-40B4-BE49-F238E27FC236}">
                <a16:creationId xmlns:a16="http://schemas.microsoft.com/office/drawing/2014/main" id="{51763735-48D1-CE4E-809C-6D6CDAFC3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962" y="4572000"/>
            <a:ext cx="840776" cy="5746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6C3730-E0DF-BF4D-AEE9-995000454A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3394023"/>
            <a:ext cx="1120877" cy="1600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74DF4-A165-6747-A5BE-CA9B3383E1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7770" y="3625029"/>
            <a:ext cx="332608" cy="152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AB9A0F-BC59-2648-ACA5-667666A3E4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590800"/>
            <a:ext cx="1790700" cy="1193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453053-FED2-4E44-BD58-8404EB1D53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542" y="4071937"/>
            <a:ext cx="912444" cy="13722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F4D6F9-14E9-8C40-876F-A8D1F5EB321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139" y="2057400"/>
            <a:ext cx="2020953" cy="15157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CAF4AA7-641F-F345-A931-124EBE7621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042" y="685801"/>
            <a:ext cx="1890000" cy="1066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D57043-39E2-3849-9704-5C4A778B1DA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054" y="5739709"/>
            <a:ext cx="572054" cy="883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7740B14-D2BE-8343-B9DC-BC38FC70A2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847" y="5617789"/>
            <a:ext cx="718454" cy="10058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3384D5-3022-A542-9975-FE352F20DDC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388" y="5617789"/>
            <a:ext cx="718454" cy="10058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8DD7990-1B09-5A4D-89D3-F5B74BF02A3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15" y="5562600"/>
            <a:ext cx="757875" cy="10610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9D059B6-E630-5849-BBD1-F1EF5F1F2AF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425" y="5617789"/>
            <a:ext cx="718454" cy="10058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C443112-B32B-7C47-9CAF-858A3E6E674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113" y="5580246"/>
            <a:ext cx="745270" cy="10433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54923A0-EB52-424D-949B-B84A5580CE4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595" y="5617789"/>
            <a:ext cx="718454" cy="100584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3A70F6F-25D2-CD4D-9329-56FFD119209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306" y="5572069"/>
            <a:ext cx="751111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59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454" y="840917"/>
            <a:ext cx="10515600" cy="6397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Care about Carbon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3387E-4A8D-7244-94A5-5B9EF80DEE5A}"/>
              </a:ext>
            </a:extLst>
          </p:cNvPr>
          <p:cNvSpPr txBox="1"/>
          <p:nvPr/>
        </p:nvSpPr>
        <p:spPr>
          <a:xfrm>
            <a:off x="2906028" y="2545297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Gt Carbon/year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6E9ADC9-1B55-1E43-A4B6-6A8FE66AEF10}"/>
              </a:ext>
            </a:extLst>
          </p:cNvPr>
          <p:cNvSpPr/>
          <p:nvPr/>
        </p:nvSpPr>
        <p:spPr>
          <a:xfrm>
            <a:off x="5309870" y="3441182"/>
            <a:ext cx="1676400" cy="804333"/>
          </a:xfrm>
          <a:prstGeom prst="roundRect">
            <a:avLst>
              <a:gd name="adj" fmla="val 3514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50800" endPos="46000" dist="38100" dir="5400000" sy="-100000" algn="bl" rotWithShape="0"/>
                </a:effectLst>
              </a:rPr>
              <a:t>CO2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78216F-F564-2B42-825B-AD2D2C4B1E59}"/>
              </a:ext>
            </a:extLst>
          </p:cNvPr>
          <p:cNvSpPr/>
          <p:nvPr/>
        </p:nvSpPr>
        <p:spPr>
          <a:xfrm>
            <a:off x="5312238" y="2423583"/>
            <a:ext cx="1676400" cy="80433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Air Temperature Rise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3E0FC3C-AC5D-3C44-9854-5FC26EE41332}"/>
              </a:ext>
            </a:extLst>
          </p:cNvPr>
          <p:cNvSpPr/>
          <p:nvPr/>
        </p:nvSpPr>
        <p:spPr>
          <a:xfrm>
            <a:off x="7633956" y="2959565"/>
            <a:ext cx="1676400" cy="80433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Sea Temperature Rise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9F23316-D3E2-C241-A35A-716ED56C7AE6}"/>
              </a:ext>
            </a:extLst>
          </p:cNvPr>
          <p:cNvSpPr/>
          <p:nvPr/>
        </p:nvSpPr>
        <p:spPr>
          <a:xfrm>
            <a:off x="5407091" y="4458781"/>
            <a:ext cx="1481956" cy="7223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Ocean Acidification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EF15F38-D697-3647-8326-2EEAE82EDB1E}"/>
              </a:ext>
            </a:extLst>
          </p:cNvPr>
          <p:cNvSpPr/>
          <p:nvPr/>
        </p:nvSpPr>
        <p:spPr>
          <a:xfrm>
            <a:off x="3950506" y="4979108"/>
            <a:ext cx="1207135" cy="57943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Corals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3F420A2-B78F-4648-8A30-06C74C3A180D}"/>
              </a:ext>
            </a:extLst>
          </p:cNvPr>
          <p:cNvSpPr/>
          <p:nvPr/>
        </p:nvSpPr>
        <p:spPr>
          <a:xfrm>
            <a:off x="5538219" y="5356488"/>
            <a:ext cx="1207135" cy="57943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(Shell)-Fish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83B587C-D256-9247-BCD5-246F79882943}"/>
              </a:ext>
            </a:extLst>
          </p:cNvPr>
          <p:cNvSpPr/>
          <p:nvPr/>
        </p:nvSpPr>
        <p:spPr>
          <a:xfrm>
            <a:off x="7348922" y="4979107"/>
            <a:ext cx="1207134" cy="57943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Plankton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AF46E23-4BB7-A64A-8159-6DE57B23B587}"/>
              </a:ext>
            </a:extLst>
          </p:cNvPr>
          <p:cNvSpPr/>
          <p:nvPr/>
        </p:nvSpPr>
        <p:spPr>
          <a:xfrm>
            <a:off x="5385000" y="6101880"/>
            <a:ext cx="1513572" cy="57943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Food Chain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D490492-24CD-214F-9CD1-84E741B47004}"/>
              </a:ext>
            </a:extLst>
          </p:cNvPr>
          <p:cNvSpPr/>
          <p:nvPr/>
        </p:nvSpPr>
        <p:spPr>
          <a:xfrm>
            <a:off x="612157" y="2133135"/>
            <a:ext cx="1676400" cy="80433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Food Chain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205218B-E1B9-C746-92FA-1CF4CC0D023A}"/>
              </a:ext>
            </a:extLst>
          </p:cNvPr>
          <p:cNvSpPr/>
          <p:nvPr/>
        </p:nvSpPr>
        <p:spPr>
          <a:xfrm>
            <a:off x="5553459" y="1722292"/>
            <a:ext cx="1189221" cy="4463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Ice Melts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3D5EE7C-C8D8-7F40-8A86-8C7FA1C3C1D7}"/>
              </a:ext>
            </a:extLst>
          </p:cNvPr>
          <p:cNvSpPr/>
          <p:nvPr/>
        </p:nvSpPr>
        <p:spPr>
          <a:xfrm>
            <a:off x="609600" y="3441181"/>
            <a:ext cx="1676400" cy="80433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Weather Perturbations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0702228-0E9A-8E41-9AB4-58B2DF8E10F0}"/>
              </a:ext>
            </a:extLst>
          </p:cNvPr>
          <p:cNvSpPr/>
          <p:nvPr/>
        </p:nvSpPr>
        <p:spPr>
          <a:xfrm>
            <a:off x="9448800" y="2024453"/>
            <a:ext cx="1676400" cy="80433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Sea Level Rise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E8A85F-7CD7-D446-9D85-EE444D9622B9}"/>
              </a:ext>
            </a:extLst>
          </p:cNvPr>
          <p:cNvSpPr/>
          <p:nvPr/>
        </p:nvSpPr>
        <p:spPr>
          <a:xfrm>
            <a:off x="2906028" y="2648775"/>
            <a:ext cx="1676400" cy="80433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Ocean Circulation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08EEE0-B683-FD4C-A54C-E54D495CB490}"/>
              </a:ext>
            </a:extLst>
          </p:cNvPr>
          <p:cNvCxnSpPr>
            <a:stCxn id="5" idx="0"/>
            <a:endCxn id="11" idx="2"/>
          </p:cNvCxnSpPr>
          <p:nvPr/>
        </p:nvCxnSpPr>
        <p:spPr>
          <a:xfrm flipV="1">
            <a:off x="6148070" y="3227916"/>
            <a:ext cx="2368" cy="213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2FCD63-47F2-FF4F-B68D-34D676E1C94E}"/>
              </a:ext>
            </a:extLst>
          </p:cNvPr>
          <p:cNvCxnSpPr>
            <a:stCxn id="11" idx="0"/>
            <a:endCxn id="19" idx="2"/>
          </p:cNvCxnSpPr>
          <p:nvPr/>
        </p:nvCxnSpPr>
        <p:spPr>
          <a:xfrm flipH="1" flipV="1">
            <a:off x="6148070" y="2168665"/>
            <a:ext cx="2368" cy="254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7C3C29C-0933-D34A-AE1B-EBCFC69F2111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>
            <a:off x="6988638" y="2825750"/>
            <a:ext cx="645318" cy="535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7D4DA6-403C-3442-B466-7C539144A93B}"/>
              </a:ext>
            </a:extLst>
          </p:cNvPr>
          <p:cNvCxnSpPr>
            <a:stCxn id="12" idx="3"/>
            <a:endCxn id="21" idx="1"/>
          </p:cNvCxnSpPr>
          <p:nvPr/>
        </p:nvCxnSpPr>
        <p:spPr>
          <a:xfrm flipV="1">
            <a:off x="9310356" y="2426620"/>
            <a:ext cx="138444" cy="935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FB2B28-0BC9-6548-AF3A-BFF767F3D31C}"/>
              </a:ext>
            </a:extLst>
          </p:cNvPr>
          <p:cNvCxnSpPr>
            <a:stCxn id="19" idx="3"/>
            <a:endCxn id="21" idx="1"/>
          </p:cNvCxnSpPr>
          <p:nvPr/>
        </p:nvCxnSpPr>
        <p:spPr>
          <a:xfrm>
            <a:off x="6742680" y="1945479"/>
            <a:ext cx="2706120" cy="481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E9EDAF3-8E98-2D4F-8F07-0D339B93CE96}"/>
              </a:ext>
            </a:extLst>
          </p:cNvPr>
          <p:cNvCxnSpPr>
            <a:stCxn id="11" idx="1"/>
            <a:endCxn id="22" idx="3"/>
          </p:cNvCxnSpPr>
          <p:nvPr/>
        </p:nvCxnSpPr>
        <p:spPr>
          <a:xfrm flipH="1">
            <a:off x="4582428" y="2825750"/>
            <a:ext cx="729810" cy="225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3B1FE4-3B5A-4543-9353-D9691135422B}"/>
              </a:ext>
            </a:extLst>
          </p:cNvPr>
          <p:cNvCxnSpPr>
            <a:stCxn id="22" idx="1"/>
            <a:endCxn id="20" idx="3"/>
          </p:cNvCxnSpPr>
          <p:nvPr/>
        </p:nvCxnSpPr>
        <p:spPr>
          <a:xfrm flipH="1">
            <a:off x="2286000" y="3050942"/>
            <a:ext cx="620028" cy="792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BFF6AA7-4DA2-914B-A175-3847E7725254}"/>
              </a:ext>
            </a:extLst>
          </p:cNvPr>
          <p:cNvCxnSpPr>
            <a:stCxn id="22" idx="1"/>
            <a:endCxn id="18" idx="3"/>
          </p:cNvCxnSpPr>
          <p:nvPr/>
        </p:nvCxnSpPr>
        <p:spPr>
          <a:xfrm flipH="1" flipV="1">
            <a:off x="2288557" y="2535302"/>
            <a:ext cx="617471" cy="515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F5ACCE9-79A1-B44D-858E-6160D57DFD1E}"/>
              </a:ext>
            </a:extLst>
          </p:cNvPr>
          <p:cNvCxnSpPr>
            <a:stCxn id="20" idx="0"/>
            <a:endCxn id="18" idx="2"/>
          </p:cNvCxnSpPr>
          <p:nvPr/>
        </p:nvCxnSpPr>
        <p:spPr>
          <a:xfrm flipV="1">
            <a:off x="1447800" y="2937468"/>
            <a:ext cx="2557" cy="503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9CC2757-8928-D64D-AE68-3B7D01E3E1EF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 flipH="1">
            <a:off x="6148069" y="4245515"/>
            <a:ext cx="1" cy="213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BA9D03F-9B80-224E-8661-A6FB58988E37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>
            <a:off x="6889047" y="4819974"/>
            <a:ext cx="459875" cy="448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F51D623-EC91-764E-842E-80E54A1B9682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 flipH="1">
            <a:off x="6141787" y="5181166"/>
            <a:ext cx="6282" cy="175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8352835-6094-8646-B645-92110A016312}"/>
              </a:ext>
            </a:extLst>
          </p:cNvPr>
          <p:cNvCxnSpPr>
            <a:cxnSpLocks/>
            <a:stCxn id="13" idx="1"/>
            <a:endCxn id="14" idx="3"/>
          </p:cNvCxnSpPr>
          <p:nvPr/>
        </p:nvCxnSpPr>
        <p:spPr>
          <a:xfrm flipH="1">
            <a:off x="5157641" y="4819974"/>
            <a:ext cx="249450" cy="448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AEC1A99-7076-1643-BCF4-5A3AD03538B8}"/>
              </a:ext>
            </a:extLst>
          </p:cNvPr>
          <p:cNvCxnSpPr>
            <a:stCxn id="19" idx="1"/>
            <a:endCxn id="22" idx="3"/>
          </p:cNvCxnSpPr>
          <p:nvPr/>
        </p:nvCxnSpPr>
        <p:spPr>
          <a:xfrm flipH="1">
            <a:off x="4582428" y="1945479"/>
            <a:ext cx="971031" cy="1105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724E8ED4-42CC-C940-9B16-54297CCCED74}"/>
              </a:ext>
            </a:extLst>
          </p:cNvPr>
          <p:cNvCxnSpPr>
            <a:cxnSpLocks/>
            <a:stCxn id="14" idx="2"/>
            <a:endCxn id="17" idx="1"/>
          </p:cNvCxnSpPr>
          <p:nvPr/>
        </p:nvCxnSpPr>
        <p:spPr>
          <a:xfrm>
            <a:off x="4554074" y="5558545"/>
            <a:ext cx="830926" cy="833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E4EA86E7-C587-6F4E-A4CD-7FDCD519C005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 flipH="1">
            <a:off x="6141786" y="5935925"/>
            <a:ext cx="1" cy="165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119CF24-6693-A04F-9D02-87D69DD75773}"/>
              </a:ext>
            </a:extLst>
          </p:cNvPr>
          <p:cNvCxnSpPr>
            <a:cxnSpLocks/>
            <a:stCxn id="16" idx="2"/>
            <a:endCxn id="17" idx="3"/>
          </p:cNvCxnSpPr>
          <p:nvPr/>
        </p:nvCxnSpPr>
        <p:spPr>
          <a:xfrm flipH="1">
            <a:off x="6898572" y="5558544"/>
            <a:ext cx="1053917" cy="833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390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Fate of Anthropogenic Carbon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77807-E28D-E843-B302-73DBF405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133600"/>
            <a:ext cx="6819900" cy="4190779"/>
          </a:xfrm>
          <a:prstGeom prst="rect">
            <a:avLst/>
          </a:prstGeom>
        </p:spPr>
      </p:pic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9F8FF1DC-03B2-1145-8847-AE6D92797700}"/>
              </a:ext>
            </a:extLst>
          </p:cNvPr>
          <p:cNvSpPr/>
          <p:nvPr/>
        </p:nvSpPr>
        <p:spPr>
          <a:xfrm rot="5400000">
            <a:off x="2628900" y="3390678"/>
            <a:ext cx="1371600" cy="381000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3387E-4A8D-7244-94A5-5B9EF80DEE5A}"/>
              </a:ext>
            </a:extLst>
          </p:cNvPr>
          <p:cNvSpPr txBox="1"/>
          <p:nvPr/>
        </p:nvSpPr>
        <p:spPr>
          <a:xfrm>
            <a:off x="2906028" y="2545297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Gt Carbon/year</a:t>
            </a:r>
          </a:p>
        </p:txBody>
      </p:sp>
    </p:spTree>
    <p:extLst>
      <p:ext uri="{BB962C8B-B14F-4D97-AF65-F5344CB8AC3E}">
        <p14:creationId xmlns:p14="http://schemas.microsoft.com/office/powerpoint/2010/main" val="3534864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7921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Varying Sink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nim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086" y="2209800"/>
            <a:ext cx="6372014" cy="3685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94234-48AE-D04D-B653-84C2833D1C9C}"/>
              </a:ext>
            </a:extLst>
          </p:cNvPr>
          <p:cNvSpPr txBox="1"/>
          <p:nvPr/>
        </p:nvSpPr>
        <p:spPr>
          <a:xfrm>
            <a:off x="1380824" y="5939135"/>
            <a:ext cx="3177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Global Carbon Budget 2018. </a:t>
            </a:r>
          </a:p>
          <a:p>
            <a:pPr algn="ctr"/>
            <a:r>
              <a:rPr lang="en-US" sz="1200" dirty="0"/>
              <a:t>Le </a:t>
            </a:r>
            <a:r>
              <a:rPr lang="en-US" sz="1200" dirty="0" err="1"/>
              <a:t>Quéré</a:t>
            </a:r>
            <a:r>
              <a:rPr lang="en-US" sz="1200" dirty="0"/>
              <a:t> et al., </a:t>
            </a:r>
            <a:r>
              <a:rPr lang="en-US" sz="1200" i="1" dirty="0"/>
              <a:t>Earth Syst. Sci. Data</a:t>
            </a:r>
            <a:r>
              <a:rPr lang="en-US" sz="1200" dirty="0"/>
              <a:t>,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57C15-1DAD-F848-82AA-B90FD541FF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782305"/>
            <a:ext cx="5047648" cy="4045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43C653-5C28-AB4B-B709-9CF54F6585F8}"/>
              </a:ext>
            </a:extLst>
          </p:cNvPr>
          <p:cNvSpPr txBox="1"/>
          <p:nvPr/>
        </p:nvSpPr>
        <p:spPr>
          <a:xfrm>
            <a:off x="3552072" y="2590800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Fossil Fuels</a:t>
            </a:r>
          </a:p>
          <a:p>
            <a:r>
              <a:rPr lang="en-US" dirty="0"/>
              <a:t>+ Industry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560BA7-0682-8F44-8E42-125596A0DDE4}"/>
              </a:ext>
            </a:extLst>
          </p:cNvPr>
          <p:cNvSpPr txBox="1"/>
          <p:nvPr/>
        </p:nvSpPr>
        <p:spPr>
          <a:xfrm>
            <a:off x="3928403" y="364430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6E7FE-34C3-214F-AFC5-25D7888984C3}"/>
              </a:ext>
            </a:extLst>
          </p:cNvPr>
          <p:cNvSpPr txBox="1"/>
          <p:nvPr/>
        </p:nvSpPr>
        <p:spPr>
          <a:xfrm>
            <a:off x="3928402" y="397536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7C9DC-4C09-3E4D-84D1-DC96A6B6F360}"/>
              </a:ext>
            </a:extLst>
          </p:cNvPr>
          <p:cNvSpPr txBox="1"/>
          <p:nvPr/>
        </p:nvSpPr>
        <p:spPr>
          <a:xfrm>
            <a:off x="3200400" y="4606710"/>
            <a:ext cx="178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2101438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7159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the Surface Ocean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Bende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940643"/>
            <a:ext cx="5410199" cy="3926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2590800"/>
            <a:ext cx="426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YOU NEED: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>
                <a:latin typeface="Times New Roman"/>
                <a:cs typeface="Times New Roman"/>
              </a:rPr>
              <a:t>An accurate instrument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>
                <a:latin typeface="Times New Roman"/>
                <a:cs typeface="Times New Roman"/>
              </a:rPr>
              <a:t>Platforms to install it on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>
                <a:latin typeface="Times New Roman"/>
                <a:cs typeface="Times New Roman"/>
              </a:rPr>
              <a:t>To cover the world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C82A4-F7E0-F84A-8209-5C0AEF10F6A2}"/>
              </a:ext>
            </a:extLst>
          </p:cNvPr>
          <p:cNvSpPr txBox="1"/>
          <p:nvPr/>
        </p:nvSpPr>
        <p:spPr>
          <a:xfrm>
            <a:off x="2819400" y="5906927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Bender et al. (2002)</a:t>
            </a:r>
          </a:p>
        </p:txBody>
      </p:sp>
    </p:spTree>
    <p:extLst>
      <p:ext uri="{BB962C8B-B14F-4D97-AF65-F5344CB8AC3E}">
        <p14:creationId xmlns:p14="http://schemas.microsoft.com/office/powerpoint/2010/main" val="222773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9813"/>
            <a:ext cx="10515600" cy="6397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with Industry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GO outsid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101" y="2663428"/>
            <a:ext cx="3886199" cy="2809667"/>
          </a:xfrm>
          <a:prstGeom prst="rect">
            <a:avLst/>
          </a:prstGeom>
        </p:spPr>
      </p:pic>
      <p:pic>
        <p:nvPicPr>
          <p:cNvPr id="11" name="Picture 10" descr="GO Systems Locations Worldwide_figure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800" y="2170007"/>
            <a:ext cx="4784592" cy="3459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C23671-1098-4949-89F0-DB715B39D1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7" y="4059893"/>
            <a:ext cx="2277775" cy="2188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5E9D1-C3F7-6D44-BD84-09EACC534C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65" y="1614669"/>
            <a:ext cx="2329268" cy="2453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FA0469-B65E-BD4A-813E-0E1B182EB024}"/>
              </a:ext>
            </a:extLst>
          </p:cNvPr>
          <p:cNvSpPr txBox="1"/>
          <p:nvPr/>
        </p:nvSpPr>
        <p:spPr>
          <a:xfrm>
            <a:off x="587976" y="122596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“Gold Standard”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4AEE8-54B1-9243-AF04-21DFC4209C7B}"/>
              </a:ext>
            </a:extLst>
          </p:cNvPr>
          <p:cNvSpPr txBox="1"/>
          <p:nvPr/>
        </p:nvSpPr>
        <p:spPr>
          <a:xfrm>
            <a:off x="6096000" y="2204970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(GO)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96647C-F3F6-FA46-9FA3-DA4089E48FF0}"/>
              </a:ext>
            </a:extLst>
          </p:cNvPr>
          <p:cNvSpPr txBox="1"/>
          <p:nvPr/>
        </p:nvSpPr>
        <p:spPr>
          <a:xfrm>
            <a:off x="8610600" y="1821976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100+ systems worldwide</a:t>
            </a:r>
          </a:p>
        </p:txBody>
      </p:sp>
      <p:pic>
        <p:nvPicPr>
          <p:cNvPr id="6" name="Picture 5" descr="GO 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27" y="1570676"/>
            <a:ext cx="25146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66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Logo PMEL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42" y="4210171"/>
            <a:ext cx="1996779" cy="682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134" y="810988"/>
            <a:ext cx="6671519" cy="59996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at National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424842" cy="407139"/>
          </a:xfrm>
        </p:spPr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SOCAT v6 GO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566" y="2466726"/>
            <a:ext cx="6810462" cy="3934074"/>
          </a:xfrm>
          <a:prstGeom prst="rect">
            <a:avLst/>
          </a:prstGeom>
        </p:spPr>
      </p:pic>
      <p:pic>
        <p:nvPicPr>
          <p:cNvPr id="43" name="Picture 42" descr="Logo BI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743" y="3014386"/>
            <a:ext cx="1314283" cy="1314283"/>
          </a:xfrm>
          <a:prstGeom prst="rect">
            <a:avLst/>
          </a:prstGeom>
        </p:spPr>
      </p:pic>
      <p:pic>
        <p:nvPicPr>
          <p:cNvPr id="46" name="Picture 45" descr="Logo RSMAS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053" y="5393441"/>
            <a:ext cx="976326" cy="937272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 rot="1957999">
            <a:off x="4485302" y="4007068"/>
            <a:ext cx="778651" cy="289904"/>
          </a:xfrm>
          <a:prstGeom prst="round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988134" y="4231225"/>
            <a:ext cx="1479732" cy="605642"/>
          </a:xfrm>
          <a:prstGeom prst="round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49"/>
          <p:cNvCxnSpPr>
            <a:cxnSpLocks/>
            <a:stCxn id="45" idx="3"/>
            <a:endCxn id="48" idx="1"/>
          </p:cNvCxnSpPr>
          <p:nvPr/>
        </p:nvCxnSpPr>
        <p:spPr>
          <a:xfrm flipV="1">
            <a:off x="2204921" y="4534046"/>
            <a:ext cx="783213" cy="17315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4708071" y="3697954"/>
            <a:ext cx="485094" cy="160493"/>
          </a:xfrm>
          <a:prstGeom prst="round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985916" y="5436961"/>
            <a:ext cx="1249050" cy="432550"/>
          </a:xfrm>
          <a:prstGeom prst="round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Arrow Connector 54"/>
          <p:cNvCxnSpPr>
            <a:cxnSpLocks/>
            <a:stCxn id="27" idx="3"/>
            <a:endCxn id="53" idx="1"/>
          </p:cNvCxnSpPr>
          <p:nvPr/>
        </p:nvCxnSpPr>
        <p:spPr>
          <a:xfrm flipV="1">
            <a:off x="2988134" y="5653236"/>
            <a:ext cx="997782" cy="271863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 rot="20358696">
            <a:off x="4845062" y="3270852"/>
            <a:ext cx="1102401" cy="308325"/>
          </a:xfrm>
          <a:prstGeom prst="round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Straight Arrow Connector 57"/>
          <p:cNvCxnSpPr>
            <a:cxnSpLocks/>
            <a:stCxn id="5" idx="3"/>
            <a:endCxn id="56" idx="0"/>
          </p:cNvCxnSpPr>
          <p:nvPr/>
        </p:nvCxnSpPr>
        <p:spPr>
          <a:xfrm>
            <a:off x="1782454" y="2902433"/>
            <a:ext cx="3559346" cy="37836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cxnSpLocks/>
            <a:stCxn id="5" idx="3"/>
            <a:endCxn id="47" idx="1"/>
          </p:cNvCxnSpPr>
          <p:nvPr/>
        </p:nvCxnSpPr>
        <p:spPr>
          <a:xfrm>
            <a:off x="1782454" y="2902433"/>
            <a:ext cx="2764307" cy="1039639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1"/>
          <p:cNvSpPr/>
          <p:nvPr/>
        </p:nvSpPr>
        <p:spPr>
          <a:xfrm>
            <a:off x="2906972" y="3357100"/>
            <a:ext cx="708887" cy="236300"/>
          </a:xfrm>
          <a:prstGeom prst="round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Arrow Connector 63"/>
          <p:cNvCxnSpPr>
            <a:cxnSpLocks/>
            <a:stCxn id="27" idx="0"/>
            <a:endCxn id="62" idx="2"/>
          </p:cNvCxnSpPr>
          <p:nvPr/>
        </p:nvCxnSpPr>
        <p:spPr>
          <a:xfrm flipV="1">
            <a:off x="1551993" y="3593400"/>
            <a:ext cx="1709423" cy="1835441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cxnSpLocks/>
            <a:stCxn id="43" idx="1"/>
            <a:endCxn id="52" idx="3"/>
          </p:cNvCxnSpPr>
          <p:nvPr/>
        </p:nvCxnSpPr>
        <p:spPr>
          <a:xfrm flipH="1">
            <a:off x="5193165" y="3671528"/>
            <a:ext cx="1078578" cy="106673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4263889" y="3983702"/>
            <a:ext cx="152209" cy="160493"/>
          </a:xfrm>
          <a:prstGeom prst="round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Straight Arrow Connector 69"/>
          <p:cNvCxnSpPr>
            <a:cxnSpLocks/>
            <a:stCxn id="46" idx="1"/>
            <a:endCxn id="68" idx="3"/>
          </p:cNvCxnSpPr>
          <p:nvPr/>
        </p:nvCxnSpPr>
        <p:spPr>
          <a:xfrm flipH="1" flipV="1">
            <a:off x="4416098" y="4063949"/>
            <a:ext cx="1301955" cy="179812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EIMSKIP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0" y="2657853"/>
            <a:ext cx="1463040" cy="413257"/>
          </a:xfrm>
          <a:prstGeom prst="rect">
            <a:avLst/>
          </a:prstGeom>
        </p:spPr>
      </p:pic>
      <p:pic>
        <p:nvPicPr>
          <p:cNvPr id="73" name="Picture 72" descr="Hapag-Lloy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0" y="3990876"/>
            <a:ext cx="1463040" cy="308614"/>
          </a:xfrm>
          <a:prstGeom prst="rect">
            <a:avLst/>
          </a:prstGeom>
        </p:spPr>
      </p:pic>
      <p:pic>
        <p:nvPicPr>
          <p:cNvPr id="74" name="Picture 73" descr="Maersk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0" y="4574009"/>
            <a:ext cx="1463040" cy="357352"/>
          </a:xfrm>
          <a:prstGeom prst="rect">
            <a:avLst/>
          </a:prstGeom>
        </p:spPr>
      </p:pic>
      <p:pic>
        <p:nvPicPr>
          <p:cNvPr id="75" name="Picture 74" descr="MHTL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283" y="5205880"/>
            <a:ext cx="900359" cy="1042520"/>
          </a:xfrm>
          <a:prstGeom prst="rect">
            <a:avLst/>
          </a:prstGeom>
        </p:spPr>
      </p:pic>
      <p:pic>
        <p:nvPicPr>
          <p:cNvPr id="76" name="Picture 75" descr="RCCL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0" y="3345629"/>
            <a:ext cx="1463040" cy="370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5B38D7-D994-E048-94A5-25A3819F93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852" y="5428841"/>
            <a:ext cx="2872282" cy="99251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9B1334B-4B05-4C4C-AC47-3B00009F143D}"/>
              </a:ext>
            </a:extLst>
          </p:cNvPr>
          <p:cNvSpPr txBox="1"/>
          <p:nvPr/>
        </p:nvSpPr>
        <p:spPr>
          <a:xfrm>
            <a:off x="2474566" y="1387709"/>
            <a:ext cx="77627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SOOP-CO2: Funded in majority by NOAA/CPO/OOMD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OAP participation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F63A3F9-7E08-FB48-8090-CBA33409FDA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914400"/>
            <a:ext cx="2776826" cy="91968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08E0DD0-15D3-D749-BD95-EA702508218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0" y="1164692"/>
            <a:ext cx="10668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FBF50A-C1BB-7A48-B32B-5F8BCD71436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76" y="2211465"/>
            <a:ext cx="1386178" cy="13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92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676400"/>
            <a:ext cx="3198812" cy="548205"/>
          </a:xfrm>
        </p:spPr>
        <p:txBody>
          <a:bodyPr/>
          <a:lstStyle/>
          <a:p>
            <a:r>
              <a:rPr lang="fr-FR" sz="2800" dirty="0">
                <a:latin typeface="Times New Roman"/>
                <a:cs typeface="Times New Roman"/>
              </a:rPr>
              <a:t>SUPPORT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575" y="2209800"/>
            <a:ext cx="359822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Consultants to GO</a:t>
            </a:r>
          </a:p>
          <a:p>
            <a:pPr marL="285750" indent="-285750">
              <a:buFont typeface="Wingdings" charset="2"/>
              <a:buChar char="Ø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Support to other groups or vessels</a:t>
            </a:r>
          </a:p>
          <a:p>
            <a:pPr marL="285750" indent="-285750">
              <a:buFont typeface="Wingdings" charset="2"/>
              <a:buChar char="Ø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Installation Manual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495800" y="1682930"/>
            <a:ext cx="3198812" cy="5416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dirty="0">
                <a:latin typeface="Times New Roman"/>
                <a:cs typeface="Times New Roman"/>
              </a:rPr>
              <a:t>SOFTWARE</a:t>
            </a:r>
          </a:p>
        </p:txBody>
      </p:sp>
      <p:pic>
        <p:nvPicPr>
          <p:cNvPr id="15" name="Picture 14" descr="pCO2 Sys v1.23 interface 2015-09-2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266" y="4343400"/>
            <a:ext cx="3579812" cy="19527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10266" y="2209800"/>
            <a:ext cx="35982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Ease of data treatment</a:t>
            </a:r>
          </a:p>
          <a:p>
            <a:pPr marL="285750" indent="-285750">
              <a:buFont typeface="Wingdings" charset="2"/>
              <a:buChar char="Ø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Speed of data treatment</a:t>
            </a:r>
          </a:p>
          <a:p>
            <a:pPr marL="285750" indent="-285750">
              <a:buFont typeface="Wingdings" charset="2"/>
              <a:buChar char="Ø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Ease of data submission</a:t>
            </a:r>
          </a:p>
          <a:p>
            <a:pPr marL="285750" indent="-285750">
              <a:buFont typeface="Wingdings" charset="2"/>
              <a:buChar char="Ø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Promotes uniform quality</a:t>
            </a:r>
          </a:p>
        </p:txBody>
      </p:sp>
      <p:pic>
        <p:nvPicPr>
          <p:cNvPr id="17" name="Picture 16" descr="Surface observation pCO2 cookbook cover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3810000"/>
            <a:ext cx="1903412" cy="2463239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8229599" y="1676400"/>
            <a:ext cx="3785993" cy="5482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dirty="0">
                <a:latin typeface="Times New Roman"/>
                <a:cs typeface="Times New Roman"/>
              </a:rPr>
              <a:t>QC TOOLS (SOCAT)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12184" y="2211395"/>
            <a:ext cx="35982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Upload dashboard</a:t>
            </a:r>
          </a:p>
          <a:p>
            <a:pPr marL="285750" indent="-285750">
              <a:buFont typeface="Wingdings" charset="2"/>
              <a:buChar char="Ø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QC cookbook</a:t>
            </a:r>
          </a:p>
          <a:p>
            <a:pPr marL="285750" indent="-285750">
              <a:buFont typeface="Wingdings" charset="2"/>
              <a:buChar char="Ø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QC tools (data checks &amp; plots)</a:t>
            </a:r>
          </a:p>
          <a:p>
            <a:pPr marL="285750" indent="-285750">
              <a:buFont typeface="Wingdings" charset="2"/>
              <a:buChar char="Ø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Community data</a:t>
            </a:r>
          </a:p>
        </p:txBody>
      </p:sp>
      <p:pic>
        <p:nvPicPr>
          <p:cNvPr id="20" name="Picture 19" descr="Screen Shot 2019-10-23 at 11.23.52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4343400"/>
            <a:ext cx="2401899" cy="1892222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0" y="936736"/>
            <a:ext cx="12191999" cy="5999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at International Level: Leading by Example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1F988-3646-3F47-8CD7-77DCD43FBF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318" y="6417467"/>
            <a:ext cx="439801" cy="4065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3A63B5-9928-204D-BE1D-A89227556D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922" y="6406671"/>
            <a:ext cx="458421" cy="432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DFAAB9-8AA8-2840-BBF5-7008CFC8AA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011" y="6417466"/>
            <a:ext cx="458421" cy="4065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48DC99-2CCD-0644-939A-1BA20AA7E70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718" y="6400925"/>
            <a:ext cx="445790" cy="44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F3FE4D-E243-1F43-BA3E-30DB7FF595A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180" y="6416528"/>
            <a:ext cx="445790" cy="4087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624A6D-800D-AF48-A630-5138C2416EC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843" y="6400800"/>
            <a:ext cx="458422" cy="4460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9406D0-A762-3E48-ABF4-98FE2AFC6B6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6400800"/>
            <a:ext cx="454198" cy="4460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99281A-F78A-854C-9810-24C34FC5CCF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823" y="6405918"/>
            <a:ext cx="449730" cy="4339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6B84B64-A994-2446-AB7C-9A561A47A68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884" y="6402257"/>
            <a:ext cx="438572" cy="4426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15D01BF-BABF-E643-9F13-17BBD0F96EE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627" y="6403484"/>
            <a:ext cx="423659" cy="4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41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FB1D-FF8B-EE45-BD3E-EEB837BFF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14401"/>
            <a:ext cx="10515600" cy="685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GO-SHIP: Cost Effective Climate Quality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72B41-8DE7-E145-8E68-0C8AFFE2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MG_20150514_164948482.jpg">
            <a:extLst>
              <a:ext uri="{FF2B5EF4-FFF2-40B4-BE49-F238E27FC236}">
                <a16:creationId xmlns:a16="http://schemas.microsoft.com/office/drawing/2014/main" id="{CADACF60-B09C-EE4F-96B0-B817BC0D33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128" y="2981238"/>
            <a:ext cx="1905800" cy="2581361"/>
          </a:xfrm>
          <a:prstGeom prst="rect">
            <a:avLst/>
          </a:prstGeom>
        </p:spPr>
      </p:pic>
      <p:pic>
        <p:nvPicPr>
          <p:cNvPr id="6" name="Picture 5" descr="IMG_20150514_165041585.jpg">
            <a:extLst>
              <a:ext uri="{FF2B5EF4-FFF2-40B4-BE49-F238E27FC236}">
                <a16:creationId xmlns:a16="http://schemas.microsoft.com/office/drawing/2014/main" id="{FA9899F0-AD12-A249-809B-52FABB9BD5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3108571"/>
            <a:ext cx="3442012" cy="1933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4E4CF8-5315-E04A-858E-D2AAB0980C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353270"/>
            <a:ext cx="2438401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AF3646-5F4B-C642-A8B5-C3844A7A94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1" y="4361075"/>
            <a:ext cx="2438400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539A89-6644-BB4D-912D-ECD8D29328B9}"/>
              </a:ext>
            </a:extLst>
          </p:cNvPr>
          <p:cNvSpPr txBox="1"/>
          <p:nvPr/>
        </p:nvSpPr>
        <p:spPr>
          <a:xfrm>
            <a:off x="355134" y="2709813"/>
            <a:ext cx="1702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Dissolved Inorganic Carbon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982E5-F508-674B-A4B2-E8608B522369}"/>
              </a:ext>
            </a:extLst>
          </p:cNvPr>
          <p:cNvSpPr txBox="1"/>
          <p:nvPr/>
        </p:nvSpPr>
        <p:spPr>
          <a:xfrm>
            <a:off x="370514" y="4440467"/>
            <a:ext cx="1366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pH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6970" y="1670848"/>
            <a:ext cx="441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in-house upgrades and automation</a:t>
            </a:r>
            <a:endParaRPr lang="fr-FR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52127" y="1966161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Portable laboratories to better control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quality of the data</a:t>
            </a:r>
            <a:endParaRPr lang="fr-FR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13DC6C-F79D-9B4A-81B1-72482A4531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46" y="916691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19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12795</TotalTime>
  <Words>684</Words>
  <Application>Microsoft Macintosh PowerPoint</Application>
  <PresentationFormat>Widescreen</PresentationFormat>
  <Paragraphs>194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Office Theme</vt:lpstr>
      <vt:lpstr> From Atmosphere to Ocean</vt:lpstr>
      <vt:lpstr>Why Do We Care about Carbon</vt:lpstr>
      <vt:lpstr>Fate of Anthropogenic Carbon</vt:lpstr>
      <vt:lpstr>A Varying Sink</vt:lpstr>
      <vt:lpstr>Monitoring the Surface Ocean</vt:lpstr>
      <vt:lpstr>Collaboration with Industry </vt:lpstr>
      <vt:lpstr>Collaboration at National Level</vt:lpstr>
      <vt:lpstr>SUPPORT</vt:lpstr>
      <vt:lpstr>GO-SHIP: Cost Effective Climate Quality Data</vt:lpstr>
      <vt:lpstr>PowerPoint Presentation</vt:lpstr>
      <vt:lpstr>Ship of Opportunity Program</vt:lpstr>
      <vt:lpstr>World Wide Data Delivery</vt:lpstr>
      <vt:lpstr>PowerPoint Presentation</vt:lpstr>
      <vt:lpstr>Data Applications</vt:lpstr>
      <vt:lpstr>PowerPoint Presentation</vt:lpstr>
      <vt:lpstr>Looking to the Future</vt:lpstr>
      <vt:lpstr>Looking to the Future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210</cp:revision>
  <dcterms:created xsi:type="dcterms:W3CDTF">2019-08-06T19:42:43Z</dcterms:created>
  <dcterms:modified xsi:type="dcterms:W3CDTF">2019-11-12T13:27:09Z</dcterms:modified>
</cp:coreProperties>
</file>