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3" r:id="rId2"/>
    <p:sldId id="308" r:id="rId3"/>
    <p:sldId id="314" r:id="rId4"/>
    <p:sldId id="309" r:id="rId5"/>
    <p:sldId id="313" r:id="rId6"/>
    <p:sldId id="312" r:id="rId7"/>
    <p:sldId id="307" r:id="rId8"/>
    <p:sldId id="306" r:id="rId9"/>
    <p:sldId id="301" r:id="rId10"/>
    <p:sldId id="318" r:id="rId11"/>
    <p:sldId id="319" r:id="rId12"/>
    <p:sldId id="320" r:id="rId13"/>
    <p:sldId id="321" r:id="rId14"/>
    <p:sldId id="326" r:id="rId15"/>
    <p:sldId id="322" r:id="rId16"/>
    <p:sldId id="323" r:id="rId17"/>
    <p:sldId id="327" r:id="rId18"/>
    <p:sldId id="316" r:id="rId19"/>
    <p:sldId id="287" r:id="rId20"/>
    <p:sldId id="324" r:id="rId21"/>
    <p:sldId id="317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168DCF"/>
    <a:srgbClr val="1D4690"/>
    <a:srgbClr val="DADDE0"/>
    <a:srgbClr val="ACACAC"/>
    <a:srgbClr val="4298D3"/>
    <a:srgbClr val="F2F5F7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85619"/>
  </p:normalViewPr>
  <p:slideViewPr>
    <p:cSldViewPr snapToGrid="0" snapToObjects="1">
      <p:cViewPr varScale="1">
        <p:scale>
          <a:sx n="111" d="100"/>
          <a:sy n="111" d="100"/>
        </p:scale>
        <p:origin x="1832" y="200"/>
      </p:cViewPr>
      <p:guideLst>
        <p:guide orient="horz" pos="2160"/>
        <p:guide pos="73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46B343-25FC-4040-8C1D-19C20F6E45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F73B9B-CC70-874C-BF13-BEDD16B129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FFD94-0376-F94B-8829-32106F229FB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A5E96-D065-BA40-9088-390449C75D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17056-518B-824D-992C-F5C7AD6240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473C2-1A0A-6148-AB77-25A47CD8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6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C35B-83D0-B04F-AA0A-7C54EB63E0C1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9663B-47F3-AE4A-92C7-367FE9E30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9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PEREZ, R.C., G.R. FOLTZ, R. LUMPKIN, and C. SCHMID. Direct measurements of upper ocean horizontal velocity and vertical shear in the tropical North Atlantic Ocean at 4°N, 23°W. Journal of Geophysical Research-Oceans, 124(6):4133-4151, doi:10.1029/2019JC015064 2019 FY2019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FOLTZ, G.R., R.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Hummels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Dengler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R.C. PEREZ, and M. Araujo. Vertical turbulent cooling of the mixed layer in the Atlantic ITCZ and trade wind regions. Journal Geophysical Research, In Revision.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37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Song, Z., S.-K. LEE, C. Wang, B.P. Kirtman, and F.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Qiao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Contributions of the atmosphere-land and ocean-sea ice model components to the tropical Atlantic SST bias in CESM1. Ocean Modelling, 96(2):280-290, doi:10.1016/j.ocemod.2015.09.008 2015 FY2016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56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Centurioni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L., 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Horanyi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Cardinali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 Charpentier, and R. LUMPKIN. A global ocean observing system for measuring sea level atmospheric pressure: Effects and impacts on numerical weather prediction. Bulletin of the American Meteorological Society, 98(2):231-238, doi:10.1175/BAMS-D-15-00080.1 2017 FY2017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GONI, G.J., R.E. Todd, S.R. Jayne, G.R. HALLIWELL, S. Glenn, J. Dong, R. Curry, R. DOMINGUES, F. BRINGAS, L.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Centurioni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S.F. DiMarco, T. Miles, J. Morell, L.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Pomales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H.-S. Kim, P.E. Robbins, G.G.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Gawarkiewicz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Wilkin, J.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Heiderich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Baltes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J.J. CIONE, G. Seroka, K. Knee, and E.R.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Sanabia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Autonomous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Lagrangian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ocean observations for Atlantic tropical cyclone studies and forecasts. Oceanography, 30(2):85-95, doi:10.5670/oceanog.2017.227 2017 FY2017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21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Balaguru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K., G.R. FOLTZ, and L.R. Leung. Increasing magnitude of hurricane rapid intensification in the central and eastern tropical Atlantic. Geophysical Research Letters, 45(9):4238-4247, doi:10.1029/2018GL077597 2018 FY2018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34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 err="1"/>
              <a:t>Balaguru</a:t>
            </a:r>
            <a:r>
              <a:rPr lang="en-US" dirty="0"/>
              <a:t> et al., manuscript in prep for Bulletin of Marine Science (with G. FOLTZ)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38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product, 111 page views since November 2018. Top downloads from US, Brazil, Germany, France.</a:t>
            </a:r>
          </a:p>
          <a:p>
            <a:endParaRPr lang="en-US" dirty="0"/>
          </a:p>
          <a:p>
            <a:r>
              <a:rPr lang="en-US" dirty="0"/>
              <a:t>From 2015 to 2019, approximately 3 million PIRATA data files (web + FTP) delivered from NOAA/PMEL</a:t>
            </a:r>
          </a:p>
          <a:p>
            <a:r>
              <a:rPr lang="en-US" dirty="0"/>
              <a:t>servers were delivered.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45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Analytics data not available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64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2015 to 2019, approximately 3 million PIRATA data files (web + FTP) delivered from NOAA/PMEL</a:t>
            </a:r>
          </a:p>
          <a:p>
            <a:r>
              <a:rPr lang="en-US" dirty="0"/>
              <a:t>servers were delivered.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87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Analytics data not available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5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8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FOLTZ, G.R., P. Brandt, I. Richter, B. Rodriguez-Fonseca, F. Hernandez, M.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Dengler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R.R. Rodrigues, J.O. Schmidt, L. Yu, N. Lefevre, L.C. Da Cunha, M.J.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McPhaden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M.C. de Araujo Filho, 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Karstensen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Hahn, M. Martin-Rey, C.M.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Patricola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Zuidema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Hummels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R.C. PEREZ, V.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Hatje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Luebbecke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 Polo, R. LUMPKIN, B.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Bourles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F.E.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Asuquo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Lehodey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Conchon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Chang,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Dandin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SCHMID, A.J. Sutton, H.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Giordani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Illig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Losada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Grodsky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Lee, E.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Mohino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Nobre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WANNINKHOF, N.S.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Keenlyside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V. Garcon, E. Sanchez-Gomez, H.C.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Nnamchi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Drevillon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 Remy, A. Lazar, 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Speich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GOES, T. Dorrington, W.E. Johns, J.N.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Robinson, C.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Perruche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R.B. de Souza, A. Gaye, J. Lopez-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Parages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P.-A.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Monerie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Castellanos, N.U. Benson, M.N.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Hounkonnou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Duha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Laxenaire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N.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tropical Atlantic observing system.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Frontiers in Marine Science,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6:206 (doi:10.3389/fmars.2019.00206) (2019).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3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FOLTZ, G.R., P. Brandt, I. Richter, B. Rodriguez-Fonseca, F. Hernandez, M.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Dengler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R.R. Rodrigues, J.O. Schmidt, L. Yu, N. Lefevre, L.C. Da Cunha, M.J.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McPhaden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M.C. de Araujo Filho, 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Karstensen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Hahn, M. Martin-Rey, C.M.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Patricola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Zuidema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Hummels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R.C. PEREZ, V.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Hatje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Luebbecke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 Polo, R. LUMPKIN, B.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Bourles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F.E.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Asuquo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Lehodey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Conchon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Chang,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Dandin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SCHMID, A.J. Sutton, H.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Giordani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Illig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Losada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Grodsky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T. Lee, E.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Mohino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Nobre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WANNINKHOF, N.S.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Keenlyside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V. Garcon, E. Sanchez-Gomez, H.C.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Nnamchi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Drevillon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E. Remy, A. Lazar, S.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Speich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GOES, T. Dorrington, W.E. Johns, J.N.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Moum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C. Robinson, C.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Perruche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R.B. de Souza, A. Gaye, J. Lopez-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Parages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P.-A.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Monerie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Castellanos, N.U. Benson, M.N.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Hounkonnou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Trotte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Duha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Laxenaire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N.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tropical Atlantic observing system. 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Frontiers in Marine Science,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6:206 (doi:10.3389/fmars.2019.00206) (2019).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56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PHOD-author/coauthor publications:</a:t>
            </a:r>
          </a:p>
          <a:p>
            <a:endParaRPr lang="en-US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Brandt, P., V.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Hormann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Kortzinger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Visbeck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Krahmann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Stramma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R. LUMPKIN, and C. SCHMID. Changes in the ventilation of the oxygen minimum zone of the tropical North Atlantic. Journal of Physical Oceanography, 40(8):1784-1801, doi:10.1175/2010JPO4301.1 2010 FY2010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PUTMAN, N.F., G.J. GONI, L.J. GRAMER, C. Hu, E.M. JOHNS, J. TRINANES, and M. Wang. Simulating transport pathways of pelagic Sargassum from the equatorial Atlantic into the Caribbean Sea. Progress in Oceanography, 165:205-214, doi:10.1016/j.pocean.2018.06.009 2018 FY2018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JOHNS, E.M.,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 Lumpkin, N. F. PUTMAN, R. H. SMITH, F. E. Muller‐Karger, D. Rueda‐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T. Brooks, C. Hu, M. Wang, L. J. GRAMER, and F. E. Werner. The establishment of a Sargassum population in the tropical Atlantic: biological consequences of a basin‐scale long distance dispersal event. Progress in Oceanography. In Revision.</a:t>
            </a:r>
            <a:endParaRPr lang="en-US" dirty="0"/>
          </a:p>
          <a:p>
            <a:endParaRPr lang="en-US" dirty="0"/>
          </a:p>
          <a:p>
            <a:r>
              <a:rPr lang="en-US" dirty="0"/>
              <a:t>Non-PHOD authored publication:</a:t>
            </a:r>
          </a:p>
          <a:p>
            <a:r>
              <a:rPr lang="en-US" dirty="0"/>
              <a:t>D. </a:t>
            </a:r>
            <a:r>
              <a:rPr lang="en-US" dirty="0" err="1"/>
              <a:t>Breitburg</a:t>
            </a:r>
            <a:r>
              <a:rPr lang="en-US" dirty="0"/>
              <a:t> et al., Science 359, eaam7240 (2018). DOI: 10.1126/science.aam7240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6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04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Amaya, D.J., and G.R. FOLTZ. Impacts of canonical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Modoki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Niño on tropical Atlantic SST. Journal of Geophysical Research, 119(C2):777-789, doi:10.1002/2013JC009476 2014 FY2014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Amaya was a Hollings Scholar working with G. FOLTZ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7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PHOD-author/coauthor publications: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FOLTZ.R., M.J.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McPhaden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R. LUMPKIN. A strong Atlantic meridional mode event in 2009: The role of mixed layer dynamics. Journal of Climate, 25(1):363-380, doi:10.1175/JCLI-D-11-00150.1 2012 FY2012</a:t>
            </a:r>
            <a:endParaRPr lang="en-US" dirty="0"/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Rugg, A., G.R. FOLTZ, and R.C. PEREZ. Role of mixed layer dynamics in tropical North Atlantic interannual sea surface temperature variability. Journal of Climate, 29(22):8083-8101, doi:10.1175/JCLI-D-1500867.1 2016 FY2017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Rugg was a Hollings Scholar working with G. FOLTZ and R. PEREZ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01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PHOD-author/coauthor publications: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JOHNS, E.M.,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R. Lumpkin, N. F. PUTMAN, R. H. SMITH, F. E. Muller‐Karger, D. Rueda‐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M. T. Brooks, C. Hu, M. Wang, L. J. GRAMER, and F. E. Werner. The establishment of a Sargassum population in the tropical Atlantic: biological consequences of a basin‐scale long distance dispersal event. Progress in Oceanography. In Revision.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9663B-47F3-AE4A-92C7-367FE9E30D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7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2FEAB9-964F-934D-8A34-973E5BC0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1A5F8D-A1BB-D746-AF4F-EF1F576996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818930"/>
            <a:ext cx="38084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Table/ Columns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1ED3C4F7-3FDD-7D45-B182-A7CE6598DF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676400" y="2819400"/>
            <a:ext cx="8991600" cy="2667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je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862222-3BBD-C44A-98A8-FAE8598491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953000"/>
            <a:ext cx="12192000" cy="1447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9800" y="2895600"/>
            <a:ext cx="8534400" cy="1905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818930"/>
            <a:ext cx="3198812" cy="77187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Numbers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8594" y="3429000"/>
            <a:ext cx="198120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45K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A8807-C32A-024B-ADA0-B8DAD4296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8094" y="45720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4F53FC-8162-864E-84C1-9372DFD785CD}"/>
              </a:ext>
            </a:extLst>
          </p:cNvPr>
          <p:cNvCxnSpPr>
            <a:cxnSpLocks/>
          </p:cNvCxnSpPr>
          <p:nvPr userDrawn="1"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7E487D-1EA9-6C48-96D3-AD292BB1E30B}"/>
              </a:ext>
            </a:extLst>
          </p:cNvPr>
          <p:cNvCxnSpPr>
            <a:cxnSpLocks/>
          </p:cNvCxnSpPr>
          <p:nvPr userDrawn="1"/>
        </p:nvCxnSpPr>
        <p:spPr>
          <a:xfrm>
            <a:off x="800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E9E1E29-F4B1-FC4C-9C9F-21FD70B42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399" y="3429000"/>
            <a:ext cx="1981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40%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0F9951B-5640-9340-9338-E3F0BAF80ED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900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A62A000-CEA5-624F-895C-D8034A444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0" y="3429000"/>
            <a:ext cx="3505201" cy="1104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rgbClr val="4298D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30ppm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505EBC-6A20-2C43-A176-54EB308A12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5399" y="4610100"/>
            <a:ext cx="2362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39DFAB9-1EA9-7048-99FE-D04F661672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9138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0CC1FDC-8C7F-CC4F-A932-CD639BCA0F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4900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1412F38-15CF-FB4A-889C-42A2D21F9B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5399" y="3124200"/>
            <a:ext cx="2362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4298D3"/>
                </a:solidFill>
              </a:defRPr>
            </a:lvl1pPr>
          </a:lstStyle>
          <a:p>
            <a:pPr lvl="0"/>
            <a:r>
              <a:rPr lang="en-US" dirty="0"/>
              <a:t>Explain Number</a:t>
            </a:r>
          </a:p>
        </p:txBody>
      </p:sp>
    </p:spTree>
    <p:extLst>
      <p:ext uri="{BB962C8B-B14F-4D97-AF65-F5344CB8AC3E}">
        <p14:creationId xmlns:p14="http://schemas.microsoft.com/office/powerpoint/2010/main" val="412957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0F6027-9356-304D-ADC2-20E1D583C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List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FA67FD-014B-F745-AA3F-DD91FFCBF1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0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F8B5C5-B200-204A-9595-9468ABBCCE9D}"/>
              </a:ext>
            </a:extLst>
          </p:cNvPr>
          <p:cNvGrpSpPr/>
          <p:nvPr userDrawn="1"/>
        </p:nvGrpSpPr>
        <p:grpSpPr>
          <a:xfrm>
            <a:off x="1734858" y="4640891"/>
            <a:ext cx="382489" cy="382489"/>
            <a:chOff x="6553198" y="2590804"/>
            <a:chExt cx="457200" cy="4572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E2B5AD-1154-B341-B2D2-758FE20764C0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E193BC-9955-B040-B5EA-1BE13F6D8AEA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B84FA-3E54-B345-8F04-204CA26FEC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86000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FC082E47-7F5E-D641-90A2-AAE61AF0F7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2611" y="2895600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29D01041-7402-B442-A8BA-C491C382E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2611" y="4640892"/>
            <a:ext cx="35052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Paragraph Text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2894A4-33E2-7B41-8BDE-283283F1AEFD}"/>
              </a:ext>
            </a:extLst>
          </p:cNvPr>
          <p:cNvGrpSpPr/>
          <p:nvPr userDrawn="1"/>
        </p:nvGrpSpPr>
        <p:grpSpPr>
          <a:xfrm>
            <a:off x="1772210" y="2895599"/>
            <a:ext cx="382489" cy="382489"/>
            <a:chOff x="6553198" y="2590804"/>
            <a:chExt cx="457200" cy="4572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8C4C691-3D7A-6540-9FA7-F69F4E5D21BF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AABD34-8119-3140-A3B3-9DFC1E25E082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78BE42A-EB25-F54A-AC39-DF1EB4B56F59}"/>
              </a:ext>
            </a:extLst>
          </p:cNvPr>
          <p:cNvGrpSpPr/>
          <p:nvPr userDrawn="1"/>
        </p:nvGrpSpPr>
        <p:grpSpPr>
          <a:xfrm>
            <a:off x="6553200" y="4640885"/>
            <a:ext cx="382489" cy="382489"/>
            <a:chOff x="6553198" y="2590804"/>
            <a:chExt cx="457200" cy="4572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2C0EDDF-D34B-C44D-9E22-C087597DD77A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8DFC50-D275-1148-B252-47F32B20A657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50EA60-C3A0-394D-AC5A-418C89080998}"/>
              </a:ext>
            </a:extLst>
          </p:cNvPr>
          <p:cNvGrpSpPr/>
          <p:nvPr userDrawn="1"/>
        </p:nvGrpSpPr>
        <p:grpSpPr>
          <a:xfrm>
            <a:off x="6553199" y="2895599"/>
            <a:ext cx="382489" cy="382489"/>
            <a:chOff x="6553198" y="2590804"/>
            <a:chExt cx="457200" cy="4572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A4BEE01-0B15-DD4F-A949-209C4D13BAB6}"/>
                </a:ext>
              </a:extLst>
            </p:cNvPr>
            <p:cNvSpPr/>
            <p:nvPr userDrawn="1"/>
          </p:nvSpPr>
          <p:spPr>
            <a:xfrm>
              <a:off x="6553198" y="2590804"/>
              <a:ext cx="457200" cy="457200"/>
            </a:xfrm>
            <a:prstGeom prst="ellipse">
              <a:avLst/>
            </a:prstGeom>
            <a:solidFill>
              <a:srgbClr val="4298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3117C35-C681-5043-8C1F-228F3C30C848}"/>
                </a:ext>
              </a:extLst>
            </p:cNvPr>
            <p:cNvSpPr txBox="1"/>
            <p:nvPr userDrawn="1"/>
          </p:nvSpPr>
          <p:spPr>
            <a:xfrm>
              <a:off x="6591299" y="2653846"/>
              <a:ext cx="381000" cy="3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575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Wa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d Presentation Hurricane ">
    <p:bg>
      <p:bgPr>
        <a:blipFill dpi="0" rotWithShape="1">
          <a:blip r:embed="rId2" cstate="screen">
            <a:alphaModFix amt="8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QUESTIONS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013259-AA9B-E341-A3C1-B0A32677BD7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81000" y="1818930"/>
            <a:ext cx="3657600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Progress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68DDE3-99A5-7D4E-BC2F-B9133003B423}"/>
              </a:ext>
            </a:extLst>
          </p:cNvPr>
          <p:cNvGrpSpPr/>
          <p:nvPr userDrawn="1"/>
        </p:nvGrpSpPr>
        <p:grpSpPr>
          <a:xfrm>
            <a:off x="3352800" y="3352800"/>
            <a:ext cx="5576776" cy="1724799"/>
            <a:chOff x="3200400" y="3533001"/>
            <a:chExt cx="5576776" cy="17247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59F1A6A-A334-4E47-9851-004B55F5D82A}"/>
                </a:ext>
              </a:extLst>
            </p:cNvPr>
            <p:cNvSpPr/>
            <p:nvPr userDrawn="1"/>
          </p:nvSpPr>
          <p:spPr>
            <a:xfrm>
              <a:off x="3740888" y="3603552"/>
              <a:ext cx="3886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9D8285-29B9-B240-BF9D-5D372C190418}"/>
                </a:ext>
              </a:extLst>
            </p:cNvPr>
            <p:cNvSpPr/>
            <p:nvPr userDrawn="1"/>
          </p:nvSpPr>
          <p:spPr>
            <a:xfrm>
              <a:off x="7627088" y="3603552"/>
              <a:ext cx="457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01E3D5-70C2-9D4E-AB54-81D1CD4917AA}"/>
                </a:ext>
              </a:extLst>
            </p:cNvPr>
            <p:cNvSpPr/>
            <p:nvPr userDrawn="1"/>
          </p:nvSpPr>
          <p:spPr>
            <a:xfrm>
              <a:off x="3740888" y="3995074"/>
              <a:ext cx="3124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4AA38E-D225-8247-8F1E-8C69C44094E3}"/>
                </a:ext>
              </a:extLst>
            </p:cNvPr>
            <p:cNvSpPr/>
            <p:nvPr userDrawn="1"/>
          </p:nvSpPr>
          <p:spPr>
            <a:xfrm>
              <a:off x="6865088" y="3995074"/>
              <a:ext cx="1219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F6103-1CB3-3D4C-8544-44979CE31E1F}"/>
                </a:ext>
              </a:extLst>
            </p:cNvPr>
            <p:cNvSpPr/>
            <p:nvPr userDrawn="1"/>
          </p:nvSpPr>
          <p:spPr>
            <a:xfrm>
              <a:off x="3740888" y="4368651"/>
              <a:ext cx="27432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CBA042-5E6A-CB4D-AD1F-0173521AA879}"/>
                </a:ext>
              </a:extLst>
            </p:cNvPr>
            <p:cNvSpPr/>
            <p:nvPr userDrawn="1"/>
          </p:nvSpPr>
          <p:spPr>
            <a:xfrm>
              <a:off x="6484088" y="4368651"/>
              <a:ext cx="16002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6CA002-0EAA-9741-96AC-04C29E6DFFBD}"/>
                </a:ext>
              </a:extLst>
            </p:cNvPr>
            <p:cNvSpPr/>
            <p:nvPr userDrawn="1"/>
          </p:nvSpPr>
          <p:spPr>
            <a:xfrm>
              <a:off x="3740888" y="4729294"/>
              <a:ext cx="2286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400A02-15EA-BB41-B961-DCEC4401CD78}"/>
                </a:ext>
              </a:extLst>
            </p:cNvPr>
            <p:cNvSpPr/>
            <p:nvPr userDrawn="1"/>
          </p:nvSpPr>
          <p:spPr>
            <a:xfrm>
              <a:off x="6026888" y="4729294"/>
              <a:ext cx="2057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34293-65BC-304B-94F3-A09C5436B5A6}"/>
                </a:ext>
              </a:extLst>
            </p:cNvPr>
            <p:cNvSpPr/>
            <p:nvPr userDrawn="1"/>
          </p:nvSpPr>
          <p:spPr>
            <a:xfrm>
              <a:off x="3740888" y="5057550"/>
              <a:ext cx="1905000" cy="152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63315E-EF27-F342-83C6-B72E7F1CA9C0}"/>
                </a:ext>
              </a:extLst>
            </p:cNvPr>
            <p:cNvSpPr/>
            <p:nvPr userDrawn="1"/>
          </p:nvSpPr>
          <p:spPr>
            <a:xfrm>
              <a:off x="5645888" y="5057550"/>
              <a:ext cx="2438400" cy="152400"/>
            </a:xfrm>
            <a:prstGeom prst="rect">
              <a:avLst/>
            </a:prstGeom>
            <a:solidFill>
              <a:srgbClr val="DA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D0EAC0-5D3D-454B-85A9-AA9583379469}"/>
                </a:ext>
              </a:extLst>
            </p:cNvPr>
            <p:cNvSpPr txBox="1"/>
            <p:nvPr userDrawn="1"/>
          </p:nvSpPr>
          <p:spPr>
            <a:xfrm>
              <a:off x="3207488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566155-CF2D-4944-81EC-874CF840334D}"/>
                </a:ext>
              </a:extLst>
            </p:cNvPr>
            <p:cNvSpPr txBox="1"/>
            <p:nvPr userDrawn="1"/>
          </p:nvSpPr>
          <p:spPr>
            <a:xfrm>
              <a:off x="3200400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2FF26F-391B-CA45-B22F-65C7BB11C41B}"/>
                </a:ext>
              </a:extLst>
            </p:cNvPr>
            <p:cNvSpPr txBox="1"/>
            <p:nvPr userDrawn="1"/>
          </p:nvSpPr>
          <p:spPr>
            <a:xfrm>
              <a:off x="3207488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4C5AEC-20EB-B04A-BC55-5D42790000A3}"/>
                </a:ext>
              </a:extLst>
            </p:cNvPr>
            <p:cNvSpPr txBox="1"/>
            <p:nvPr userDrawn="1"/>
          </p:nvSpPr>
          <p:spPr>
            <a:xfrm>
              <a:off x="3207488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AC7A57-6C1C-2A40-AC29-B6B04EE5B1FE}"/>
                </a:ext>
              </a:extLst>
            </p:cNvPr>
            <p:cNvSpPr txBox="1"/>
            <p:nvPr userDrawn="1"/>
          </p:nvSpPr>
          <p:spPr>
            <a:xfrm>
              <a:off x="3206750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Thing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9555B3-A4C5-234F-87FE-DE635CD59160}"/>
                </a:ext>
              </a:extLst>
            </p:cNvPr>
            <p:cNvSpPr txBox="1"/>
            <p:nvPr userDrawn="1"/>
          </p:nvSpPr>
          <p:spPr>
            <a:xfrm>
              <a:off x="8091376" y="3533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21C118-AF90-BA4B-8D7F-C288A228DC31}"/>
                </a:ext>
              </a:extLst>
            </p:cNvPr>
            <p:cNvSpPr txBox="1"/>
            <p:nvPr userDrawn="1"/>
          </p:nvSpPr>
          <p:spPr>
            <a:xfrm>
              <a:off x="8084288" y="3914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7FB2073-1455-2B48-9473-0A139DCB2040}"/>
                </a:ext>
              </a:extLst>
            </p:cNvPr>
            <p:cNvSpPr txBox="1"/>
            <p:nvPr userDrawn="1"/>
          </p:nvSpPr>
          <p:spPr>
            <a:xfrm>
              <a:off x="8091376" y="42950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BCEF2D-EF9D-7A46-8BEB-5F948CCCC943}"/>
                </a:ext>
              </a:extLst>
            </p:cNvPr>
            <p:cNvSpPr txBox="1"/>
            <p:nvPr userDrawn="1"/>
          </p:nvSpPr>
          <p:spPr>
            <a:xfrm>
              <a:off x="8091376" y="4648200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F5E098-2E15-5741-A7AD-D8C26B027420}"/>
                </a:ext>
              </a:extLst>
            </p:cNvPr>
            <p:cNvSpPr txBox="1"/>
            <p:nvPr userDrawn="1"/>
          </p:nvSpPr>
          <p:spPr>
            <a:xfrm>
              <a:off x="8090638" y="4980801"/>
              <a:ext cx="68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575757"/>
                  </a:solidFill>
                </a:rPr>
                <a:t>90%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93D9CC3-80C3-DB4E-83A1-C84A95B080E5}"/>
              </a:ext>
            </a:extLst>
          </p:cNvPr>
          <p:cNvSpPr txBox="1"/>
          <p:nvPr userDrawn="1"/>
        </p:nvSpPr>
        <p:spPr>
          <a:xfrm>
            <a:off x="381000" y="2667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Paragraph Text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D1B1D1D-CC17-3B40-9E3F-C6DC4A5EB6E9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9441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rricane 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7E39627-AE5C-0548-95FB-938473B11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228602"/>
          </a:xfrm>
          <a:prstGeom prst="rect">
            <a:avLst/>
          </a:prstGeom>
          <a:effectLst>
            <a:outerShdw blurRad="292100" dist="63500" dir="2700000" sx="98000" sy="98000" algn="t" rotWithShape="0">
              <a:prstClr val="black">
                <a:alpha val="15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CB773-81E5-EB4E-982D-1904BA58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63140A6-9F1C-EB4E-A096-1C4574928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Timeline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4BC897C-744F-0F4F-A755-E39EABD0E45B}"/>
              </a:ext>
            </a:extLst>
          </p:cNvPr>
          <p:cNvGrpSpPr/>
          <p:nvPr userDrawn="1"/>
        </p:nvGrpSpPr>
        <p:grpSpPr>
          <a:xfrm rot="10800000">
            <a:off x="2656810" y="4343400"/>
            <a:ext cx="152400" cy="609600"/>
            <a:chOff x="762000" y="3197683"/>
            <a:chExt cx="152400" cy="6096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33BE699-0329-E44F-A015-B7BE876C558C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66C1D53-6DFB-1943-845F-7F217CAD2CA9}"/>
                </a:ext>
              </a:extLst>
            </p:cNvPr>
            <p:cNvCxnSpPr>
              <a:cxnSpLocks/>
              <a:stCxn id="33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FC1FF51F-5E1F-6B4A-99F4-54114433AD0E}"/>
              </a:ext>
            </a:extLst>
          </p:cNvPr>
          <p:cNvSpPr txBox="1">
            <a:spLocks/>
          </p:cNvSpPr>
          <p:nvPr userDrawn="1"/>
        </p:nvSpPr>
        <p:spPr>
          <a:xfrm>
            <a:off x="2256759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DBC313E-6528-4D4D-8AC4-67F5F1838494}"/>
              </a:ext>
            </a:extLst>
          </p:cNvPr>
          <p:cNvGrpSpPr/>
          <p:nvPr userDrawn="1"/>
        </p:nvGrpSpPr>
        <p:grpSpPr>
          <a:xfrm rot="10800000">
            <a:off x="7321687" y="4335272"/>
            <a:ext cx="152400" cy="609600"/>
            <a:chOff x="762000" y="3197683"/>
            <a:chExt cx="152400" cy="6096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DB883B-E5F9-3C4B-919A-9D78AF6510C3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94D3C93-5D82-C540-8822-A08853643755}"/>
                </a:ext>
              </a:extLst>
            </p:cNvPr>
            <p:cNvCxnSpPr>
              <a:cxnSpLocks/>
              <a:stCxn id="3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377463BD-15D6-B446-8645-0707A91FF32D}"/>
              </a:ext>
            </a:extLst>
          </p:cNvPr>
          <p:cNvSpPr txBox="1">
            <a:spLocks/>
          </p:cNvSpPr>
          <p:nvPr userDrawn="1"/>
        </p:nvSpPr>
        <p:spPr>
          <a:xfrm>
            <a:off x="6921636" y="3940007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87716D-B95F-C843-B044-6EE69878CCF0}"/>
              </a:ext>
            </a:extLst>
          </p:cNvPr>
          <p:cNvGrpSpPr/>
          <p:nvPr userDrawn="1"/>
        </p:nvGrpSpPr>
        <p:grpSpPr>
          <a:xfrm>
            <a:off x="8748186" y="2861885"/>
            <a:ext cx="2806429" cy="2109568"/>
            <a:chOff x="8748186" y="2861885"/>
            <a:chExt cx="2806429" cy="210956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E0B099-02BB-B04D-A86F-6129C3177CCD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8BDF862-B314-8947-BC03-FD1AB12303D5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E74584D-81FD-7646-837B-C1D708B9E6A6}"/>
                  </a:ext>
                </a:extLst>
              </p:cNvPr>
              <p:cNvCxnSpPr>
                <a:cxnSpLocks/>
                <a:stCxn id="46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 Placeholder 24">
              <a:extLst>
                <a:ext uri="{FF2B5EF4-FFF2-40B4-BE49-F238E27FC236}">
                  <a16:creationId xmlns:a16="http://schemas.microsoft.com/office/drawing/2014/main" id="{143021F4-4925-8F48-9D49-642442FBD769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503C6AC-46C1-6E42-A0AA-04576409E8D0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E83E972-ADA6-8443-8BDF-C90F1E9D53D2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5F62BEC-36F7-7E48-808B-64B17E68D666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71C18D-C2CF-2243-9825-7C0206C8C50E}"/>
              </a:ext>
            </a:extLst>
          </p:cNvPr>
          <p:cNvGrpSpPr/>
          <p:nvPr userDrawn="1"/>
        </p:nvGrpSpPr>
        <p:grpSpPr>
          <a:xfrm>
            <a:off x="4375483" y="2861885"/>
            <a:ext cx="2806429" cy="2109568"/>
            <a:chOff x="8748186" y="2861885"/>
            <a:chExt cx="2806429" cy="210956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1F1E379-0055-D348-B1C4-003C1BAAFA5B}"/>
                </a:ext>
              </a:extLst>
            </p:cNvPr>
            <p:cNvGrpSpPr/>
            <p:nvPr/>
          </p:nvGrpSpPr>
          <p:grpSpPr>
            <a:xfrm>
              <a:off x="9148236" y="3960102"/>
              <a:ext cx="152400" cy="609600"/>
              <a:chOff x="762000" y="3197683"/>
              <a:chExt cx="152400" cy="6096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F33B825-5C3B-0D4B-9AD9-17A657E132E0}"/>
                  </a:ext>
                </a:extLst>
              </p:cNvPr>
              <p:cNvSpPr/>
              <p:nvPr userDrawn="1"/>
            </p:nvSpPr>
            <p:spPr>
              <a:xfrm>
                <a:off x="762000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56AEA86-DC80-CA4F-98F5-172D821B874E}"/>
                  </a:ext>
                </a:extLst>
              </p:cNvPr>
              <p:cNvCxnSpPr>
                <a:cxnSpLocks/>
                <a:stCxn id="54" idx="4"/>
              </p:cNvCxnSpPr>
              <p:nvPr userDrawn="1"/>
            </p:nvCxnSpPr>
            <p:spPr>
              <a:xfrm>
                <a:off x="838200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 Placeholder 24">
              <a:extLst>
                <a:ext uri="{FF2B5EF4-FFF2-40B4-BE49-F238E27FC236}">
                  <a16:creationId xmlns:a16="http://schemas.microsoft.com/office/drawing/2014/main" id="{581D0388-5C61-8C43-8229-23E016091174}"/>
                </a:ext>
              </a:extLst>
            </p:cNvPr>
            <p:cNvSpPr txBox="1">
              <a:spLocks/>
            </p:cNvSpPr>
            <p:nvPr/>
          </p:nvSpPr>
          <p:spPr>
            <a:xfrm>
              <a:off x="8748186" y="46520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Event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CDD8BBB-B9E3-D24F-A31D-195F0A0E770E}"/>
                </a:ext>
              </a:extLst>
            </p:cNvPr>
            <p:cNvGrpSpPr/>
            <p:nvPr/>
          </p:nvGrpSpPr>
          <p:grpSpPr>
            <a:xfrm>
              <a:off x="9040015" y="2861885"/>
              <a:ext cx="2514600" cy="954107"/>
              <a:chOff x="5029200" y="1430179"/>
              <a:chExt cx="2514600" cy="95410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50BFA84-6EE3-2740-AD1C-3D18748C64E5}"/>
                  </a:ext>
                </a:extLst>
              </p:cNvPr>
              <p:cNvSpPr txBox="1"/>
              <p:nvPr/>
            </p:nvSpPr>
            <p:spPr>
              <a:xfrm>
                <a:off x="5029200" y="1676400"/>
                <a:ext cx="2514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575757"/>
                    </a:solidFill>
                  </a:rPr>
                  <a:t>Lorem ipsum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elit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sed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eiusmod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tempor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incididunt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labore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dolore magna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aliqua</a:t>
                </a:r>
                <a:r>
                  <a:rPr lang="en-US" sz="1000" dirty="0">
                    <a:solidFill>
                      <a:srgbClr val="575757"/>
                    </a:solidFill>
                  </a:rPr>
                  <a:t> dolor sit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amet</a:t>
                </a:r>
                <a:r>
                  <a:rPr lang="en-US" sz="1000" dirty="0">
                    <a:solidFill>
                      <a:srgbClr val="575757"/>
                    </a:solidFill>
                  </a:rPr>
                  <a:t>,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consectetur</a:t>
                </a:r>
                <a:r>
                  <a:rPr lang="en-US" sz="1000" dirty="0">
                    <a:solidFill>
                      <a:srgbClr val="575757"/>
                    </a:solidFill>
                  </a:rPr>
                  <a:t> </a:t>
                </a:r>
                <a:r>
                  <a:rPr lang="en-US" sz="1000" dirty="0" err="1">
                    <a:solidFill>
                      <a:srgbClr val="575757"/>
                    </a:solidFill>
                  </a:rPr>
                  <a:t>adipiscing</a:t>
                </a:r>
                <a:r>
                  <a:rPr lang="en-US" sz="1000" dirty="0">
                    <a:solidFill>
                      <a:srgbClr val="575757"/>
                    </a:solidFill>
                  </a:rPr>
                  <a:t>.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F039366-202E-774F-9E26-7242613BBBC0}"/>
                  </a:ext>
                </a:extLst>
              </p:cNvPr>
              <p:cNvSpPr txBox="1"/>
              <p:nvPr/>
            </p:nvSpPr>
            <p:spPr>
              <a:xfrm>
                <a:off x="5029200" y="1430179"/>
                <a:ext cx="25146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>
                    <a:solidFill>
                      <a:srgbClr val="575757"/>
                    </a:solidFill>
                  </a:rPr>
                  <a:t>Explain Heading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22603A5-C6FB-164A-BC13-E6000BC7F94C}"/>
              </a:ext>
            </a:extLst>
          </p:cNvPr>
          <p:cNvGrpSpPr/>
          <p:nvPr userDrawn="1"/>
        </p:nvGrpSpPr>
        <p:grpSpPr>
          <a:xfrm>
            <a:off x="763339" y="3960102"/>
            <a:ext cx="152400" cy="609600"/>
            <a:chOff x="762000" y="3197683"/>
            <a:chExt cx="152400" cy="60960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A498D0D-CE6D-9346-972E-531A7E052EC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C29BA69-A36D-3447-B5A4-E41F79CDB3B0}"/>
                </a:ext>
              </a:extLst>
            </p:cNvPr>
            <p:cNvCxnSpPr>
              <a:cxnSpLocks/>
              <a:stCxn id="57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1B77E2A8-1F29-3649-9E2E-1C256974C429}"/>
              </a:ext>
            </a:extLst>
          </p:cNvPr>
          <p:cNvSpPr txBox="1">
            <a:spLocks/>
          </p:cNvSpPr>
          <p:nvPr userDrawn="1"/>
        </p:nvSpPr>
        <p:spPr>
          <a:xfrm>
            <a:off x="363289" y="4652039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Event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EAEF48B-F62A-E648-BBBC-4C9403516BFF}"/>
              </a:ext>
            </a:extLst>
          </p:cNvPr>
          <p:cNvGrpSpPr/>
          <p:nvPr userDrawn="1"/>
        </p:nvGrpSpPr>
        <p:grpSpPr>
          <a:xfrm>
            <a:off x="655118" y="2861885"/>
            <a:ext cx="2514600" cy="954107"/>
            <a:chOff x="5029200" y="1430179"/>
            <a:chExt cx="2514600" cy="95410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14E75AD-42D1-DC44-ADB2-778DFA9D7022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A0C7BD5-2AC2-CC4D-B232-B8915CFED68E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FDA1702-A0CD-454D-A211-8CBB3F3E7806}"/>
              </a:ext>
            </a:extLst>
          </p:cNvPr>
          <p:cNvGrpSpPr/>
          <p:nvPr userDrawn="1"/>
        </p:nvGrpSpPr>
        <p:grpSpPr>
          <a:xfrm>
            <a:off x="2656809" y="5107578"/>
            <a:ext cx="2514600" cy="954107"/>
            <a:chOff x="5029200" y="1430179"/>
            <a:chExt cx="2514600" cy="95410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47BA01-0769-194B-957C-86EB46EDD79B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6305423-E0A9-164B-8257-A908E71C554D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5EB52-4B69-9A4D-A8F8-13BBB1694659}"/>
              </a:ext>
            </a:extLst>
          </p:cNvPr>
          <p:cNvGrpSpPr/>
          <p:nvPr userDrawn="1"/>
        </p:nvGrpSpPr>
        <p:grpSpPr>
          <a:xfrm>
            <a:off x="7321686" y="5090063"/>
            <a:ext cx="2514600" cy="954107"/>
            <a:chOff x="5029200" y="1430179"/>
            <a:chExt cx="2514600" cy="95410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28CB95C-6B3D-B34D-AFD2-E40F8D3A3DB6}"/>
                </a:ext>
              </a:extLst>
            </p:cNvPr>
            <p:cNvSpPr txBox="1"/>
            <p:nvPr/>
          </p:nvSpPr>
          <p:spPr>
            <a:xfrm>
              <a:off x="5029200" y="1676400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575757"/>
                  </a:solidFill>
                </a:rPr>
                <a:t>Lorem ipsum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elit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sed</a:t>
              </a:r>
              <a:r>
                <a:rPr lang="en-US" sz="1000" dirty="0">
                  <a:solidFill>
                    <a:srgbClr val="575757"/>
                  </a:solidFill>
                </a:rPr>
                <a:t> do </a:t>
              </a:r>
              <a:r>
                <a:rPr lang="en-US" sz="1000" dirty="0" err="1">
                  <a:solidFill>
                    <a:srgbClr val="575757"/>
                  </a:solidFill>
                </a:rPr>
                <a:t>eiusmod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tempor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incididunt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labore</a:t>
              </a:r>
              <a:r>
                <a:rPr lang="en-US" sz="1000" dirty="0">
                  <a:solidFill>
                    <a:srgbClr val="575757"/>
                  </a:solidFill>
                </a:rPr>
                <a:t> dolore magna </a:t>
              </a:r>
              <a:r>
                <a:rPr lang="en-US" sz="1000" dirty="0" err="1">
                  <a:solidFill>
                    <a:srgbClr val="575757"/>
                  </a:solidFill>
                </a:rPr>
                <a:t>aliqua</a:t>
              </a:r>
              <a:r>
                <a:rPr lang="en-US" sz="1000" dirty="0">
                  <a:solidFill>
                    <a:srgbClr val="575757"/>
                  </a:solidFill>
                </a:rPr>
                <a:t> dolor sit </a:t>
              </a:r>
              <a:r>
                <a:rPr lang="en-US" sz="1000" dirty="0" err="1">
                  <a:solidFill>
                    <a:srgbClr val="575757"/>
                  </a:solidFill>
                </a:rPr>
                <a:t>amet</a:t>
              </a:r>
              <a:r>
                <a:rPr lang="en-US" sz="1000" dirty="0">
                  <a:solidFill>
                    <a:srgbClr val="575757"/>
                  </a:solidFill>
                </a:rPr>
                <a:t>, </a:t>
              </a:r>
              <a:r>
                <a:rPr lang="en-US" sz="1000" dirty="0" err="1">
                  <a:solidFill>
                    <a:srgbClr val="575757"/>
                  </a:solidFill>
                </a:rPr>
                <a:t>consectetur</a:t>
              </a:r>
              <a:r>
                <a:rPr lang="en-US" sz="1000" dirty="0">
                  <a:solidFill>
                    <a:srgbClr val="575757"/>
                  </a:solidFill>
                </a:rPr>
                <a:t> </a:t>
              </a:r>
              <a:r>
                <a:rPr lang="en-US" sz="1000" dirty="0" err="1">
                  <a:solidFill>
                    <a:srgbClr val="575757"/>
                  </a:solidFill>
                </a:rPr>
                <a:t>adipiscing</a:t>
              </a:r>
              <a:r>
                <a:rPr lang="en-US" sz="1000" dirty="0">
                  <a:solidFill>
                    <a:srgbClr val="575757"/>
                  </a:solidFill>
                </a:rPr>
                <a:t>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799A5DB-75AE-BB4A-B6F6-8AE4BCD790EC}"/>
                </a:ext>
              </a:extLst>
            </p:cNvPr>
            <p:cNvSpPr txBox="1"/>
            <p:nvPr/>
          </p:nvSpPr>
          <p:spPr>
            <a:xfrm>
              <a:off x="5029200" y="1430179"/>
              <a:ext cx="2514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575757"/>
                  </a:solidFill>
                </a:rPr>
                <a:t>Explain Heading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12BBC-CC64-7647-B8B7-4742C958C69A}"/>
              </a:ext>
            </a:extLst>
          </p:cNvPr>
          <p:cNvSpPr txBox="1"/>
          <p:nvPr userDrawn="1"/>
        </p:nvSpPr>
        <p:spPr>
          <a:xfrm rot="1278943">
            <a:off x="1291312" y="2832582"/>
            <a:ext cx="95045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This Slide Not for Editing</a:t>
            </a:r>
          </a:p>
        </p:txBody>
      </p:sp>
    </p:spTree>
    <p:extLst>
      <p:ext uri="{BB962C8B-B14F-4D97-AF65-F5344CB8AC3E}">
        <p14:creationId xmlns:p14="http://schemas.microsoft.com/office/powerpoint/2010/main" val="3437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24D02C1-CE94-194C-BA2B-FF19F91C0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731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2B1067-15C4-8D46-9FDD-A20E53BB5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MAIN TITLE OF PRESENTATION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3E94D-727B-A948-9B78-12A6A89943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0603" y="4071937"/>
            <a:ext cx="526415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OF PRESENTATION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E9A27-94A1-CB40-B97E-AC4F5F3E0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2249B-A571-704B-979E-ACE823BBB1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91451-5628-364F-854C-A96D14BC8BE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590799"/>
            <a:ext cx="10515600" cy="3409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0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 with Photo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826517-8186-534C-885C-7AAABD4F43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1482" y="0"/>
            <a:ext cx="12203482" cy="701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FBC65-4A3D-DF47-A5EB-8A684D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7B3879-37F3-4E49-A4AE-D3BB2B2E7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52641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EMPHASIS WITH BACKGROUND PHOTO</a:t>
            </a:r>
          </a:p>
        </p:txBody>
      </p:sp>
    </p:spTree>
    <p:extLst>
      <p:ext uri="{BB962C8B-B14F-4D97-AF65-F5344CB8AC3E}">
        <p14:creationId xmlns:p14="http://schemas.microsoft.com/office/powerpoint/2010/main" val="25652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i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C0358-63A2-0248-9D09-A39B9B5EF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838200"/>
            <a:ext cx="6096000" cy="60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F1B5D-3048-434B-B9FB-AFA2C41B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F3BC3B-1AC3-FD49-9CEA-D624F6885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2CEC02-7088-0A48-8DDC-79E3165DE53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81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066800"/>
            <a:ext cx="5259388" cy="4794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0"/>
            <a:ext cx="4419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4071937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502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5FFF1A-0ACE-5B4D-8FBB-DEC7DFE8E7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24600" y="1066800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08D67EB8-408E-9C41-9FB7-0D3FA46E5E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42330" y="1078282"/>
            <a:ext cx="289560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36958-B55B-0C4C-B00D-600D3F8292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603" y="4173536"/>
            <a:ext cx="4419600" cy="21177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7E4C0-F27F-6E48-BDF5-F4BCAE22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CE79E6-F9AA-CE46-BB68-3F08D6B93C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066801"/>
            <a:ext cx="4419600" cy="2362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9DE5BE0-B058-9A4C-9548-7DD76D6CD0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0603" y="3581400"/>
            <a:ext cx="4419600" cy="439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57575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36B4A8D-6DBD-6148-AD41-5FA9FF4C6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078282"/>
            <a:ext cx="6141930" cy="52244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7EEDB-3FA0-4245-9BCA-46B9B0CFE1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821303"/>
            <a:ext cx="5157787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A3201-4FAB-C343-AFCC-3110AFBB26C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420948"/>
            <a:ext cx="5157787" cy="276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41A5-A449-BE4B-8AB1-65944CAE93E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821610"/>
            <a:ext cx="5183188" cy="52387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3B432-6DD9-F544-A2F2-976DA5E2D74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3429000"/>
            <a:ext cx="5183188" cy="27606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E613DF-3265-7C4D-8D91-BAE4C37F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A08937-EC18-A749-9300-1BE7D16B68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18930"/>
            <a:ext cx="3198812" cy="77187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Comparison</a:t>
            </a:r>
          </a:p>
        </p:txBody>
      </p:sp>
    </p:spTree>
    <p:extLst>
      <p:ext uri="{BB962C8B-B14F-4D97-AF65-F5344CB8AC3E}">
        <p14:creationId xmlns:p14="http://schemas.microsoft.com/office/powerpoint/2010/main" val="28818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C080E3C-1529-B942-9C96-02B05F59EF16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r="5400000" sx="101000" sy="101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2D08A-E4F7-CF46-9402-C0E037AF5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4592" y="274574"/>
            <a:ext cx="381001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A897ED-F933-F140-B965-41326E6414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A07171-9895-3944-8B1B-9BA839A604F3}"/>
              </a:ext>
            </a:extLst>
          </p:cNvPr>
          <p:cNvSpPr txBox="1"/>
          <p:nvPr userDrawn="1"/>
        </p:nvSpPr>
        <p:spPr>
          <a:xfrm>
            <a:off x="75819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Review 2019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D66A73-0B11-4B41-8C10-3BE27AF974CC}"/>
              </a:ext>
            </a:extLst>
          </p:cNvPr>
          <p:cNvSpPr txBox="1"/>
          <p:nvPr userDrawn="1"/>
        </p:nvSpPr>
        <p:spPr>
          <a:xfrm>
            <a:off x="9753600" y="334027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D96DA-3BE1-A744-A6F4-5FEC4D7DC58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35" y="80010"/>
            <a:ext cx="2895600" cy="6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50" r:id="rId3"/>
    <p:sldLayoutId id="2147483660" r:id="rId4"/>
    <p:sldLayoutId id="2147483657" r:id="rId5"/>
    <p:sldLayoutId id="2147483656" r:id="rId6"/>
    <p:sldLayoutId id="2147483661" r:id="rId7"/>
    <p:sldLayoutId id="2147483662" r:id="rId8"/>
    <p:sldLayoutId id="2147483653" r:id="rId9"/>
    <p:sldLayoutId id="2147483654" r:id="rId10"/>
    <p:sldLayoutId id="2147483655" r:id="rId11"/>
    <p:sldLayoutId id="2147483663" r:id="rId12"/>
    <p:sldLayoutId id="2147483659" r:id="rId13"/>
    <p:sldLayoutId id="2147483664" r:id="rId14"/>
    <p:sldLayoutId id="2147483665" r:id="rId15"/>
    <p:sldLayoutId id="2147483666" r:id="rId16"/>
    <p:sldLayoutId id="2147483667" r:id="rId17"/>
  </p:sldLayoutIdLst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6666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757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ml.noaa.gov/phod/epirata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wcgom.aoml.noaa.gov/cgom/OceanViewer/index_hrd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oml.noaa.gov/phod/sargassum_inundation_repor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oml.noaa.gov/phod/docs.php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B075BA-0619-A143-A85F-5140FB527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TROPICAL ATLANTIC OBSERVING SYSTEM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A02B5C6-1351-CA4E-A4A8-8390A6570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03" y="4071937"/>
            <a:ext cx="5264150" cy="439737"/>
          </a:xfrm>
        </p:spPr>
        <p:txBody>
          <a:bodyPr/>
          <a:lstStyle/>
          <a:p>
            <a:r>
              <a:rPr lang="en-US" dirty="0"/>
              <a:t>RENELLYS C. PEREZ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50794-8546-DC4F-AAAF-34113578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39148F-75BD-7447-86FE-DD62863B9F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3967954"/>
            <a:ext cx="647701" cy="6477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5378F9-0576-6643-8501-40AB1F39E7F2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51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6F89890-DCE6-B141-9EE4-E7E288F4E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3526851"/>
            <a:ext cx="4288536" cy="25121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50AFC6-7C50-704D-AC9B-D4601C52A8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9600" y="914400"/>
            <a:ext cx="3638550" cy="292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4114800" cy="1630363"/>
          </a:xfrm>
        </p:spPr>
        <p:txBody>
          <a:bodyPr/>
          <a:lstStyle/>
          <a:p>
            <a:pPr algn="l"/>
            <a:r>
              <a:rPr lang="en-US" dirty="0"/>
              <a:t>+Atlantic Meridional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4267200" cy="34090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Warm tropical North Atlantic, more Atlantic hurricanes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Canonical El Niño leads to warm North Atlantic next season (but not central Pacific El Niño)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1F5E1-462F-E240-8731-DF49B3C90496}"/>
              </a:ext>
            </a:extLst>
          </p:cNvPr>
          <p:cNvSpPr txBox="1"/>
          <p:nvPr/>
        </p:nvSpPr>
        <p:spPr>
          <a:xfrm>
            <a:off x="10048875" y="3774300"/>
            <a:ext cx="3669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575757"/>
                </a:solidFill>
              </a:rPr>
              <a:t>Amaya* and Foltz, 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90A4F-484F-BF46-AED7-1E1EDF2534A6}"/>
              </a:ext>
            </a:extLst>
          </p:cNvPr>
          <p:cNvSpPr txBox="1"/>
          <p:nvPr/>
        </p:nvSpPr>
        <p:spPr>
          <a:xfrm>
            <a:off x="7942707" y="5908927"/>
            <a:ext cx="4212336" cy="5542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NOAA/Hollings Scholarship (D. Amaya)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4BD9830-EA8C-7B43-8C24-D79961AB7743}"/>
              </a:ext>
            </a:extLst>
          </p:cNvPr>
          <p:cNvSpPr/>
          <p:nvPr/>
        </p:nvSpPr>
        <p:spPr>
          <a:xfrm rot="18414677">
            <a:off x="8397206" y="3241699"/>
            <a:ext cx="1278613" cy="64268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238BAC-3C9D-444F-99F1-EB40A769D95F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327530-23C1-594F-93EA-84638830DE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867" y="1044874"/>
            <a:ext cx="5344415" cy="47357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4114800" cy="34090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Cold tropical North  Atlantic, severe flooding in NE Brazil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Large AMM event-to-event variability due to impact of winds and ocean dynamics on SST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8FA21A-6C9B-0547-B2AD-98960FA07D89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4114800" cy="16303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-Atlantic Meridional Mode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271B1-F80B-4A42-9982-A3CADA03D219}"/>
              </a:ext>
            </a:extLst>
          </p:cNvPr>
          <p:cNvSpPr txBox="1"/>
          <p:nvPr/>
        </p:nvSpPr>
        <p:spPr>
          <a:xfrm>
            <a:off x="7924800" y="5715000"/>
            <a:ext cx="2840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575757"/>
                </a:solidFill>
              </a:rPr>
              <a:t>Foltz et al., 2012; Rugg* et al.,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677C2-C975-E94A-99FB-8F8684359556}"/>
              </a:ext>
            </a:extLst>
          </p:cNvPr>
          <p:cNvSpPr txBox="1"/>
          <p:nvPr/>
        </p:nvSpPr>
        <p:spPr>
          <a:xfrm>
            <a:off x="7010400" y="5980293"/>
            <a:ext cx="5059680" cy="5258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NOAA/AOML, NOAA/CPO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NOAA/PMEL, NOAA/Hollings Scholarship (A. Rugg)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0B1B28-97D2-4347-892C-DB018EAFCF7F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53274F-2DCD-E644-A3DD-1FCB7271C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95" y="3664958"/>
            <a:ext cx="3974973" cy="183601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83605"/>
            <a:ext cx="4038600" cy="1219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Extreme wind anomaly caused important ocean-scale ecosystem changes with significant societal impacts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18FA21A-6C9B-0547-B2AD-98960FA07D89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4114800" cy="16303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Sargassum</a:t>
            </a:r>
          </a:p>
          <a:p>
            <a:pPr algn="l"/>
            <a:r>
              <a:rPr lang="en-US" dirty="0"/>
              <a:t>Tipping Point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271B1-F80B-4A42-9982-A3CADA03D219}"/>
              </a:ext>
            </a:extLst>
          </p:cNvPr>
          <p:cNvSpPr txBox="1"/>
          <p:nvPr/>
        </p:nvSpPr>
        <p:spPr>
          <a:xfrm>
            <a:off x="10461410" y="5569618"/>
            <a:ext cx="1423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575757"/>
                </a:solidFill>
              </a:rPr>
              <a:t>Johns et al.,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A12B0-64B8-E847-9DFB-81AD8D0E4F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93851"/>
            <a:ext cx="7315200" cy="4135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550AFF-8F8B-8A43-A6A9-A923DF5D377D}"/>
              </a:ext>
            </a:extLst>
          </p:cNvPr>
          <p:cNvSpPr txBox="1"/>
          <p:nvPr/>
        </p:nvSpPr>
        <p:spPr>
          <a:xfrm>
            <a:off x="2586926" y="5866573"/>
            <a:ext cx="9296400" cy="5333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NOAA/AOML, MBON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LGL Ecological Research Associates, Univ. South Florida, Univ. Maryland CES, Scripps, NOAA Fisheries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E574DF-D07E-BF47-90EF-6E2BD0DE6A31}"/>
              </a:ext>
            </a:extLst>
          </p:cNvPr>
          <p:cNvSpPr txBox="1"/>
          <p:nvPr/>
        </p:nvSpPr>
        <p:spPr>
          <a:xfrm>
            <a:off x="685800" y="5177481"/>
            <a:ext cx="1992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 from </a:t>
            </a:r>
            <a:r>
              <a:rPr lang="en-US" sz="1200" dirty="0" err="1">
                <a:solidFill>
                  <a:schemeClr val="bg1"/>
                </a:solidFill>
              </a:rPr>
              <a:t>BBC.com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B8F788-EDE0-BB46-AE0A-F219E529D06E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7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ACE807D-03C4-264A-AFA1-571D61F3E9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0665" y="1219200"/>
            <a:ext cx="5753100" cy="44788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4404980" cy="559929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66666"/>
                </a:solidFill>
              </a:rPr>
              <a:t>Tropical Atlantic Current Observations Study (</a:t>
            </a:r>
            <a:r>
              <a:rPr lang="en-US" dirty="0">
                <a:solidFill>
                  <a:srgbClr val="168DCF"/>
                </a:solidFill>
              </a:rPr>
              <a:t>TACOS</a:t>
            </a:r>
            <a:r>
              <a:rPr lang="en-US" dirty="0">
                <a:solidFill>
                  <a:srgbClr val="666666"/>
                </a:solidFill>
              </a:rPr>
              <a:t>) </a:t>
            </a:r>
            <a:r>
              <a:rPr lang="en-US" dirty="0"/>
              <a:t>resolves upper ocean velocity at 4N, 23W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Energetic fluctuations (</a:t>
            </a:r>
            <a:r>
              <a:rPr lang="en-US" dirty="0">
                <a:solidFill>
                  <a:srgbClr val="666666"/>
                </a:solidFill>
              </a:rPr>
              <a:t>Tropical Instability Waves or </a:t>
            </a:r>
            <a:r>
              <a:rPr lang="en-US" dirty="0">
                <a:solidFill>
                  <a:srgbClr val="168DCF"/>
                </a:solidFill>
              </a:rPr>
              <a:t>TIWs</a:t>
            </a:r>
            <a:r>
              <a:rPr lang="en-US" dirty="0"/>
              <a:t>) drive mixing and turbulent cooling </a:t>
            </a:r>
            <a:r>
              <a:rPr lang="en-US" dirty="0">
                <a:sym typeface="Wingdings" pitchFamily="2" charset="2"/>
              </a:rPr>
              <a:t>which are needed to close SST budget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271B1-F80B-4A42-9982-A3CADA03D219}"/>
              </a:ext>
            </a:extLst>
          </p:cNvPr>
          <p:cNvSpPr txBox="1"/>
          <p:nvPr/>
        </p:nvSpPr>
        <p:spPr>
          <a:xfrm>
            <a:off x="9009893" y="5655360"/>
            <a:ext cx="3182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575757"/>
                </a:solidFill>
              </a:rPr>
              <a:t>Perez et al., 2019; Foltz et al.,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6703F-F5C3-1149-9F09-CC2B80F8A08A}"/>
              </a:ext>
            </a:extLst>
          </p:cNvPr>
          <p:cNvSpPr txBox="1"/>
          <p:nvPr/>
        </p:nvSpPr>
        <p:spPr>
          <a:xfrm>
            <a:off x="3025070" y="5947371"/>
            <a:ext cx="9037460" cy="4797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NOAA/AOML, NOAA/OOMD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NOAA/OOMD, NOAA/PMEL, UFPE/Brazil, GEOMAR/Germany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7B22B33-2336-4C49-B3B6-034246D25CCB}"/>
              </a:ext>
            </a:extLst>
          </p:cNvPr>
          <p:cNvGrpSpPr/>
          <p:nvPr/>
        </p:nvGrpSpPr>
        <p:grpSpPr>
          <a:xfrm>
            <a:off x="5848206" y="1224116"/>
            <a:ext cx="5753100" cy="4478866"/>
            <a:chOff x="5848206" y="1224116"/>
            <a:chExt cx="5753100" cy="447886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4D227D1-1ED9-5448-B0DF-4E42AA84D572}"/>
                </a:ext>
              </a:extLst>
            </p:cNvPr>
            <p:cNvGrpSpPr/>
            <p:nvPr/>
          </p:nvGrpSpPr>
          <p:grpSpPr>
            <a:xfrm>
              <a:off x="5848206" y="1224116"/>
              <a:ext cx="5753100" cy="4478866"/>
              <a:chOff x="5848206" y="1224116"/>
              <a:chExt cx="5753100" cy="447886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64279A2-C40B-4546-AC71-0A25651A8F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48206" y="1224116"/>
                <a:ext cx="5753100" cy="447886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65379F5-6804-7842-BD2E-A1DE486FC8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1627" y="3965581"/>
                <a:ext cx="990600" cy="173566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E0AB6CD-931D-D346-9639-98AF25B1B4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264192" y="4060547"/>
                <a:ext cx="762000" cy="1639705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6239D0E-E6D8-D84A-8623-C0FDA9B03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45838" y="2107770"/>
              <a:ext cx="240224" cy="24022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2E812F0-1022-2E48-AAF1-7265606C7AA2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8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1F3B537-A63B-8947-9F8C-1AC6F3A16C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7818" y="993852"/>
            <a:ext cx="3314044" cy="46565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709DA47-9A63-9242-8ED1-DB350917718F}"/>
              </a:ext>
            </a:extLst>
          </p:cNvPr>
          <p:cNvGrpSpPr/>
          <p:nvPr/>
        </p:nvGrpSpPr>
        <p:grpSpPr>
          <a:xfrm>
            <a:off x="7010400" y="988687"/>
            <a:ext cx="3314044" cy="4656540"/>
            <a:chOff x="7010400" y="988687"/>
            <a:chExt cx="3314044" cy="465654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2CFD86-3458-AF4A-B050-1F3CE3528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10400" y="988687"/>
              <a:ext cx="3314044" cy="46565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3692DE-4CBA-3C46-91E2-15ADE795A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0400" y="4704373"/>
              <a:ext cx="3314044" cy="51111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2600"/>
            <a:ext cx="4800600" cy="715963"/>
          </a:xfrm>
        </p:spPr>
        <p:txBody>
          <a:bodyPr/>
          <a:lstStyle/>
          <a:p>
            <a:r>
              <a:rPr lang="en-US" dirty="0"/>
              <a:t>Reduce SST Biases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4880817" cy="34090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Coupled models have large tropical Atlantic SST biases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Large part of SST bias is due in part to weak mixed layer cooling and entrainment, and more joint model-observation studies are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BD29B-61EB-3646-B98C-BDD2EA955520}"/>
              </a:ext>
            </a:extLst>
          </p:cNvPr>
          <p:cNvSpPr txBox="1"/>
          <p:nvPr/>
        </p:nvSpPr>
        <p:spPr>
          <a:xfrm>
            <a:off x="8610601" y="5573875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rgbClr val="575757"/>
                </a:solidFill>
              </a:rPr>
              <a:t>Song et al., 2015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F59DD5-5437-7143-953A-EE08DD8F57CA}"/>
              </a:ext>
            </a:extLst>
          </p:cNvPr>
          <p:cNvSpPr txBox="1"/>
          <p:nvPr/>
        </p:nvSpPr>
        <p:spPr>
          <a:xfrm>
            <a:off x="10283615" y="3224169"/>
            <a:ext cx="1498569" cy="71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168DCF"/>
                </a:solidFill>
              </a:rPr>
              <a:t>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05F46-0157-824E-A137-EB1181BFA034}"/>
              </a:ext>
            </a:extLst>
          </p:cNvPr>
          <p:cNvSpPr txBox="1"/>
          <p:nvPr/>
        </p:nvSpPr>
        <p:spPr>
          <a:xfrm>
            <a:off x="10263342" y="1712969"/>
            <a:ext cx="1498569" cy="71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 err="1">
                <a:solidFill>
                  <a:srgbClr val="168DCF"/>
                </a:solidFill>
              </a:rPr>
              <a:t>Obs</a:t>
            </a:r>
            <a:endParaRPr lang="en-US" sz="2800" dirty="0">
              <a:solidFill>
                <a:srgbClr val="168DC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657530-AFD6-A047-B569-065CFF7C65C5}"/>
              </a:ext>
            </a:extLst>
          </p:cNvPr>
          <p:cNvSpPr txBox="1"/>
          <p:nvPr/>
        </p:nvSpPr>
        <p:spPr>
          <a:xfrm>
            <a:off x="10353727" y="4632942"/>
            <a:ext cx="1498569" cy="71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168DCF"/>
                </a:solidFill>
              </a:rPr>
              <a:t>Bias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0B6A83-7120-0A45-8B31-36E5A72B6DC1}"/>
              </a:ext>
            </a:extLst>
          </p:cNvPr>
          <p:cNvSpPr txBox="1"/>
          <p:nvPr/>
        </p:nvSpPr>
        <p:spPr>
          <a:xfrm>
            <a:off x="2819399" y="5922440"/>
            <a:ext cx="9196193" cy="7159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NOAA/AOML, NSF, NSFC/China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Univ. of Miami, First Institute of Oceanography/China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DFA00D-2927-0844-8104-5732BEC1DF84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F26E8D-2DCE-4444-81C6-E08A1B00E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371601"/>
            <a:ext cx="5641848" cy="43931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4724400" cy="1630363"/>
          </a:xfrm>
        </p:spPr>
        <p:txBody>
          <a:bodyPr/>
          <a:lstStyle/>
          <a:p>
            <a:pPr algn="l"/>
            <a:r>
              <a:rPr lang="en-US" dirty="0"/>
              <a:t>Improve Hurricane Intensity Forecasts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1F5E1-462F-E240-8731-DF49B3C90496}"/>
              </a:ext>
            </a:extLst>
          </p:cNvPr>
          <p:cNvSpPr txBox="1"/>
          <p:nvPr/>
        </p:nvSpPr>
        <p:spPr>
          <a:xfrm>
            <a:off x="9448800" y="5438273"/>
            <a:ext cx="2033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>
                <a:solidFill>
                  <a:srgbClr val="575757"/>
                </a:solidFill>
              </a:rPr>
              <a:t>Goni</a:t>
            </a:r>
            <a:r>
              <a:rPr lang="en-US" sz="1200" i="1" dirty="0">
                <a:solidFill>
                  <a:srgbClr val="575757"/>
                </a:solidFill>
              </a:rPr>
              <a:t> et al., 2017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54F938-3072-324F-8FC1-A356A355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4880817" cy="34090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Studies show importance of surface and subsurface measurements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In situ </a:t>
            </a:r>
            <a:r>
              <a:rPr lang="en-US" dirty="0"/>
              <a:t>surface pressure and winds have high impact on ECMWF weather forecasts </a:t>
            </a:r>
          </a:p>
          <a:p>
            <a:pPr marL="0" indent="0">
              <a:buNone/>
            </a:pPr>
            <a:r>
              <a:rPr lang="en-US" sz="1200" i="1" dirty="0"/>
              <a:t>e.g., </a:t>
            </a:r>
            <a:r>
              <a:rPr lang="en-US" sz="1200" i="1" dirty="0" err="1"/>
              <a:t>Centurioni</a:t>
            </a:r>
            <a:r>
              <a:rPr lang="en-US" sz="1200" i="1" dirty="0"/>
              <a:t> et al. 2017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DCFF5-5462-9B4D-9495-E59FA040FB93}"/>
              </a:ext>
            </a:extLst>
          </p:cNvPr>
          <p:cNvSpPr txBox="1"/>
          <p:nvPr/>
        </p:nvSpPr>
        <p:spPr>
          <a:xfrm>
            <a:off x="0" y="5942773"/>
            <a:ext cx="12015593" cy="4601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NOAA/AOML, Sandy Supplemental, NOAA/OOMD, NOAA/CPO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Scripps, ECMWF, WMO, NOAA/CARICOOS, NOAA/IOOS, WHOI, Rutgers Univ., NOAA/EMC, NOAA/NCEP, NOAA/NHC, AOML/HRD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F409CF-3DB2-AC4E-A47B-17BA8D0337E0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CE27436-4C53-1643-A1A4-466442702A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1143000"/>
            <a:ext cx="6936518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4343400" cy="1630363"/>
          </a:xfrm>
        </p:spPr>
        <p:txBody>
          <a:bodyPr/>
          <a:lstStyle/>
          <a:p>
            <a:pPr algn="l"/>
            <a:r>
              <a:rPr lang="en-US" dirty="0"/>
              <a:t>Hurricane Rapid Intensification (RI)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4114800" cy="34090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Shift in Atlantic Multidecadal Oscillation from 1986-2015 caused environment to become more favorable for RI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1F5E1-462F-E240-8731-DF49B3C90496}"/>
              </a:ext>
            </a:extLst>
          </p:cNvPr>
          <p:cNvSpPr txBox="1"/>
          <p:nvPr/>
        </p:nvSpPr>
        <p:spPr>
          <a:xfrm>
            <a:off x="10094863" y="5659737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575757"/>
                </a:solidFill>
              </a:rPr>
              <a:t>Balaguru</a:t>
            </a:r>
            <a:r>
              <a:rPr lang="en-US" sz="1200" i="1" dirty="0">
                <a:solidFill>
                  <a:srgbClr val="575757"/>
                </a:solidFill>
              </a:rPr>
              <a:t> et al.,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369E0-1814-194D-92DC-6AAC757981E5}"/>
              </a:ext>
            </a:extLst>
          </p:cNvPr>
          <p:cNvSpPr txBox="1"/>
          <p:nvPr/>
        </p:nvSpPr>
        <p:spPr>
          <a:xfrm>
            <a:off x="6858000" y="5943600"/>
            <a:ext cx="5157593" cy="4614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NOAA/AOML, Office of Science/BER, DOE/RGCM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Pacific Northwest National Laboratory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149167-8CFE-C248-AC4A-E2F984ED0C49}"/>
              </a:ext>
            </a:extLst>
          </p:cNvPr>
          <p:cNvGrpSpPr/>
          <p:nvPr/>
        </p:nvGrpSpPr>
        <p:grpSpPr>
          <a:xfrm>
            <a:off x="4953000" y="1143000"/>
            <a:ext cx="6936518" cy="4572000"/>
            <a:chOff x="4953000" y="1143000"/>
            <a:chExt cx="6936518" cy="4572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297126-FA8B-5C4E-BE02-7B71210CB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0" y="1143000"/>
              <a:ext cx="6936518" cy="4572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B5F166-CEAD-9841-9DFF-EEFABAA26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000" y="4159311"/>
              <a:ext cx="3048000" cy="7574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26B9E8-DEC9-E042-981C-14104907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99286" y="4159311"/>
              <a:ext cx="2757714" cy="7574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523A4D-736F-6546-BB77-74AE565B8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99286" y="1676400"/>
              <a:ext cx="2757714" cy="75740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CB97AA3-BC50-BF43-94C6-3B5192912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1600" y="1674125"/>
              <a:ext cx="2819400" cy="757405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D6792F7-8104-9947-B717-BB15D6F164DD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1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9895FBC-A13C-D84F-A4BF-3B86006E0F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30" t="58121" r="3116" b="6959"/>
          <a:stretch/>
        </p:blipFill>
        <p:spPr>
          <a:xfrm>
            <a:off x="5395385" y="1148166"/>
            <a:ext cx="6438900" cy="3579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4343400" cy="1630363"/>
          </a:xfrm>
        </p:spPr>
        <p:txBody>
          <a:bodyPr/>
          <a:lstStyle/>
          <a:p>
            <a:pPr algn="l"/>
            <a:r>
              <a:rPr lang="en-US" dirty="0"/>
              <a:t>Hurricane Rapid Intensification (RI)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C5681-1722-C444-8A1F-5B7595A23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425171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Salinity stratification is important for hurricane RI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Statistical RI forecasts can benefit from inclusion of salinity as a predictor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311F09-B3B3-C246-A91C-852AC74A0DDD}"/>
              </a:ext>
            </a:extLst>
          </p:cNvPr>
          <p:cNvSpPr/>
          <p:nvPr/>
        </p:nvSpPr>
        <p:spPr>
          <a:xfrm>
            <a:off x="5257800" y="5181600"/>
            <a:ext cx="6172200" cy="601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C1F5E1-462F-E240-8731-DF49B3C90496}"/>
              </a:ext>
            </a:extLst>
          </p:cNvPr>
          <p:cNvSpPr txBox="1"/>
          <p:nvPr/>
        </p:nvSpPr>
        <p:spPr>
          <a:xfrm>
            <a:off x="9663848" y="4922745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575757"/>
                </a:solidFill>
              </a:rPr>
              <a:t>Balaguru</a:t>
            </a:r>
            <a:r>
              <a:rPr lang="en-US" sz="1200" i="1" dirty="0">
                <a:solidFill>
                  <a:srgbClr val="575757"/>
                </a:solidFill>
              </a:rPr>
              <a:t> et al., in prep.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505DB-1018-DE4E-B733-B56046B75FEC}"/>
              </a:ext>
            </a:extLst>
          </p:cNvPr>
          <p:cNvSpPr txBox="1"/>
          <p:nvPr/>
        </p:nvSpPr>
        <p:spPr>
          <a:xfrm>
            <a:off x="5238925" y="5956352"/>
            <a:ext cx="6880609" cy="566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NOAA/AOML, NOAA/CPO, Office of Science/BER, DOE/RGCM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Pacific Northwest National Laboratory, NOAA/NHC, AOML/HRD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8B5683-45F3-724D-B45C-DFC4A48051E3}"/>
              </a:ext>
            </a:extLst>
          </p:cNvPr>
          <p:cNvSpPr txBox="1"/>
          <p:nvPr/>
        </p:nvSpPr>
        <p:spPr>
          <a:xfrm>
            <a:off x="5719206" y="4650106"/>
            <a:ext cx="74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5757"/>
                </a:solidFill>
              </a:rPr>
              <a:t>0.0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6DA9FD-595C-E847-A491-B6DD69DA34B1}"/>
              </a:ext>
            </a:extLst>
          </p:cNvPr>
          <p:cNvSpPr txBox="1"/>
          <p:nvPr/>
        </p:nvSpPr>
        <p:spPr>
          <a:xfrm>
            <a:off x="6608127" y="4647593"/>
            <a:ext cx="74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5757"/>
                </a:solidFill>
              </a:rPr>
              <a:t>0.2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5CE193-6FB8-A940-A465-9A6BF5E6724A}"/>
              </a:ext>
            </a:extLst>
          </p:cNvPr>
          <p:cNvSpPr txBox="1"/>
          <p:nvPr/>
        </p:nvSpPr>
        <p:spPr>
          <a:xfrm>
            <a:off x="8590618" y="4616815"/>
            <a:ext cx="649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5757"/>
                </a:solidFill>
              </a:rPr>
              <a:t>0.6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808C3D-C9FE-5F4D-8961-7BCBA6EFD018}"/>
              </a:ext>
            </a:extLst>
          </p:cNvPr>
          <p:cNvSpPr txBox="1"/>
          <p:nvPr/>
        </p:nvSpPr>
        <p:spPr>
          <a:xfrm>
            <a:off x="7601882" y="4647593"/>
            <a:ext cx="74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5757"/>
                </a:solidFill>
              </a:rPr>
              <a:t>0.4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68B0FA-182E-D649-A0EA-096CF846DA76}"/>
              </a:ext>
            </a:extLst>
          </p:cNvPr>
          <p:cNvSpPr txBox="1"/>
          <p:nvPr/>
        </p:nvSpPr>
        <p:spPr>
          <a:xfrm>
            <a:off x="10590162" y="4616815"/>
            <a:ext cx="72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5757"/>
                </a:solidFill>
              </a:rPr>
              <a:t>1.0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94D488-93EE-CB49-B18D-7A7B5C9E9D8F}"/>
              </a:ext>
            </a:extLst>
          </p:cNvPr>
          <p:cNvSpPr txBox="1"/>
          <p:nvPr/>
        </p:nvSpPr>
        <p:spPr>
          <a:xfrm>
            <a:off x="9657418" y="4634959"/>
            <a:ext cx="64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5757"/>
                </a:solidFill>
              </a:rPr>
              <a:t>0.8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E830EE-62DE-0B45-8773-4CCB15E2A733}"/>
              </a:ext>
            </a:extLst>
          </p:cNvPr>
          <p:cNvSpPr txBox="1"/>
          <p:nvPr/>
        </p:nvSpPr>
        <p:spPr>
          <a:xfrm>
            <a:off x="5134984" y="5180677"/>
            <a:ext cx="6880609" cy="435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000" dirty="0"/>
              <a:t>Salinity impact on vertical density stratification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EF23AA-128C-6646-9116-ED6DB7C44342}"/>
              </a:ext>
            </a:extLst>
          </p:cNvPr>
          <p:cNvGrpSpPr/>
          <p:nvPr/>
        </p:nvGrpSpPr>
        <p:grpSpPr>
          <a:xfrm>
            <a:off x="5390220" y="1150749"/>
            <a:ext cx="6438900" cy="3579242"/>
            <a:chOff x="4770288" y="1173997"/>
            <a:chExt cx="6438900" cy="35792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9DECD20-021D-944B-A934-E1772250B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grayscl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530" t="58121" r="3116" b="6959"/>
            <a:stretch/>
          </p:blipFill>
          <p:spPr>
            <a:xfrm>
              <a:off x="4770288" y="1173997"/>
              <a:ext cx="6438900" cy="357924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CB00FC0-7943-B748-94EC-995A72149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281" t="59918" r="6830" b="20390"/>
            <a:stretch/>
          </p:blipFill>
          <p:spPr>
            <a:xfrm>
              <a:off x="7846017" y="1354215"/>
              <a:ext cx="2763306" cy="2018386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A6F33BA-25BD-544A-B1B5-454D34136DDD}"/>
              </a:ext>
            </a:extLst>
          </p:cNvPr>
          <p:cNvSpPr/>
          <p:nvPr/>
        </p:nvSpPr>
        <p:spPr>
          <a:xfrm>
            <a:off x="8077200" y="3657600"/>
            <a:ext cx="941195" cy="25689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C8B6AF-D14A-CC4F-9BD4-AB045A1900A7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2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0A6687-FF3C-0D4E-8D58-8FEF7504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4400"/>
            <a:ext cx="4419600" cy="2852737"/>
          </a:xfrm>
        </p:spPr>
        <p:txBody>
          <a:bodyPr>
            <a:normAutofit/>
          </a:bodyPr>
          <a:lstStyle/>
          <a:p>
            <a:r>
              <a:rPr lang="en-US" dirty="0"/>
              <a:t>Products for Climate Studies: </a:t>
            </a:r>
            <a:r>
              <a:rPr lang="en-US" dirty="0" err="1"/>
              <a:t>ePIRATA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E6442-908C-B844-B7AA-E64E5D56FF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4114800"/>
            <a:ext cx="4876800" cy="2481263"/>
          </a:xfrm>
        </p:spPr>
        <p:txBody>
          <a:bodyPr/>
          <a:lstStyle/>
          <a:p>
            <a:r>
              <a:rPr lang="en-US" sz="1800" dirty="0"/>
              <a:t>Enhanced PIRATA dataset: </a:t>
            </a:r>
            <a:r>
              <a:rPr lang="en-US" sz="1800" dirty="0">
                <a:hlinkClick r:id="rId3"/>
              </a:rPr>
              <a:t>https://www.aoml.noaa.gov/phod/epirata/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FC72E06-C732-0145-AB55-25884DD53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2" y="1193936"/>
            <a:ext cx="4583426" cy="46927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6AD16E-203E-5F41-8704-B7257C962058}"/>
              </a:ext>
            </a:extLst>
          </p:cNvPr>
          <p:cNvSpPr txBox="1"/>
          <p:nvPr/>
        </p:nvSpPr>
        <p:spPr>
          <a:xfrm>
            <a:off x="9676057" y="1295400"/>
            <a:ext cx="1669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rgbClr val="575757"/>
                </a:solidFill>
              </a:rPr>
              <a:t>Foltz et al., 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564DE-7C1A-5740-BE91-859A07349C85}"/>
              </a:ext>
            </a:extLst>
          </p:cNvPr>
          <p:cNvSpPr txBox="1"/>
          <p:nvPr/>
        </p:nvSpPr>
        <p:spPr>
          <a:xfrm>
            <a:off x="6297354" y="6003024"/>
            <a:ext cx="5718239" cy="537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NOAA/AOML, NOAA/CPO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NOAA/PMEL, INPE/Brazil, </a:t>
            </a:r>
            <a:r>
              <a:rPr lang="en-US" sz="1400" dirty="0" err="1">
                <a:solidFill>
                  <a:srgbClr val="168DCF"/>
                </a:solidFill>
              </a:rPr>
              <a:t>Meteo</a:t>
            </a:r>
            <a:r>
              <a:rPr lang="en-US" sz="1400" dirty="0">
                <a:solidFill>
                  <a:srgbClr val="168DCF"/>
                </a:solidFill>
              </a:rPr>
              <a:t>-France, IFREMER/France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DA57A-00DE-0847-9D70-7EE2B8D03E7B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0C6E8E-32F7-EE48-A0FD-2F103B705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016" y="1143001"/>
            <a:ext cx="7698783" cy="479205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0A6687-FF3C-0D4E-8D58-8FEF7504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0"/>
            <a:ext cx="4419600" cy="2852737"/>
          </a:xfrm>
        </p:spPr>
        <p:txBody>
          <a:bodyPr/>
          <a:lstStyle/>
          <a:p>
            <a:r>
              <a:rPr lang="en-US" dirty="0"/>
              <a:t>Products for Hurricane Field Operations:</a:t>
            </a:r>
            <a:br>
              <a:rPr lang="en-US" dirty="0"/>
            </a:br>
            <a:r>
              <a:rPr lang="en-US" dirty="0" err="1"/>
              <a:t>OceanViewer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E6442-908C-B844-B7AA-E64E5D56FF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28600" y="4038600"/>
            <a:ext cx="3962400" cy="439737"/>
          </a:xfrm>
        </p:spPr>
        <p:txBody>
          <a:bodyPr/>
          <a:lstStyle/>
          <a:p>
            <a:r>
              <a:rPr lang="en-US" sz="1800" dirty="0">
                <a:hlinkClick r:id="rId4"/>
              </a:rPr>
              <a:t>https://cwcgom.aoml.noaa.gov/cgom/OceanViewer/index_hrd.html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A47EE-B830-9045-A760-A1BDE169250E}"/>
              </a:ext>
            </a:extLst>
          </p:cNvPr>
          <p:cNvSpPr txBox="1"/>
          <p:nvPr/>
        </p:nvSpPr>
        <p:spPr>
          <a:xfrm>
            <a:off x="7725562" y="5942232"/>
            <a:ext cx="4319392" cy="540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</a:t>
            </a:r>
            <a:r>
              <a:rPr lang="en-US" sz="1400" dirty="0" err="1">
                <a:solidFill>
                  <a:srgbClr val="168DCF"/>
                </a:solidFill>
              </a:rPr>
              <a:t>CoastWatch</a:t>
            </a:r>
            <a:r>
              <a:rPr lang="en-US" sz="1400" dirty="0">
                <a:solidFill>
                  <a:srgbClr val="168DCF"/>
                </a:solidFill>
              </a:rPr>
              <a:t>, NOAA/AOML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</a:t>
            </a:r>
            <a:r>
              <a:rPr lang="en-US" sz="1400" dirty="0" err="1">
                <a:solidFill>
                  <a:srgbClr val="168DCF"/>
                </a:solidFill>
              </a:rPr>
              <a:t>CoastWatch</a:t>
            </a:r>
            <a:r>
              <a:rPr lang="en-US" sz="1400" dirty="0">
                <a:solidFill>
                  <a:srgbClr val="168DCF"/>
                </a:solidFill>
              </a:rPr>
              <a:t>, NOAA/NHC, AOML/HRD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E6DAD9-955E-0F4A-B1CB-05AB79C3B04F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07F2014-E3C2-BA41-8B31-2C226ECB367E}"/>
              </a:ext>
            </a:extLst>
          </p:cNvPr>
          <p:cNvGrpSpPr/>
          <p:nvPr/>
        </p:nvGrpSpPr>
        <p:grpSpPr>
          <a:xfrm>
            <a:off x="0" y="2270546"/>
            <a:ext cx="12192000" cy="1579761"/>
            <a:chOff x="0" y="4842059"/>
            <a:chExt cx="12192000" cy="1579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5D64BF-7490-C445-A601-67CFF4384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2821" y="4847635"/>
              <a:ext cx="2065988" cy="157232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F927F6-7A31-D241-B3C9-4CA091420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8025" y="4842060"/>
              <a:ext cx="2065988" cy="15686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DE67E7F-2CCE-D74C-BA2F-BBC3BEA50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842"/>
            <a:stretch/>
          </p:blipFill>
          <p:spPr>
            <a:xfrm>
              <a:off x="0" y="4847635"/>
              <a:ext cx="2065988" cy="157418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6FEFBF2-8DA1-5E45-A078-E824053DA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87089" y="4842059"/>
              <a:ext cx="2004911" cy="156860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B90E64D-ABE2-B446-91B1-9FF461A75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36"/>
            <a:stretch/>
          </p:blipFill>
          <p:spPr>
            <a:xfrm>
              <a:off x="4064267" y="4842060"/>
              <a:ext cx="2065988" cy="15736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06722C7-3E28-CA40-8C2C-00A21BCDE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1596" y="4847635"/>
              <a:ext cx="2065988" cy="157232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0F8EAB6-B348-3C47-84D9-55DDB8A75AB3}"/>
              </a:ext>
            </a:extLst>
          </p:cNvPr>
          <p:cNvSpPr/>
          <p:nvPr/>
        </p:nvSpPr>
        <p:spPr>
          <a:xfrm>
            <a:off x="0" y="3836683"/>
            <a:ext cx="12192000" cy="482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243" y="1051271"/>
            <a:ext cx="7598023" cy="1096963"/>
          </a:xfrm>
        </p:spPr>
        <p:txBody>
          <a:bodyPr/>
          <a:lstStyle/>
          <a:p>
            <a:pPr algn="l"/>
            <a:r>
              <a:rPr lang="en-US" sz="3600" dirty="0"/>
              <a:t>Tropical Atlantic Observing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6B4D4E4-BBCB-734A-9A54-B6E9B9A15C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4472860"/>
            <a:ext cx="2267712" cy="1370706"/>
          </a:xfrm>
          <a:prstGeom prst="rect">
            <a:avLst/>
          </a:prstGeom>
          <a:scene3d>
            <a:camera prst="orthographicFront">
              <a:rot lat="0" lon="0" rev="900000"/>
            </a:camera>
            <a:lightRig rig="threePt" dir="t"/>
          </a:scene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D857FF-313F-2A49-AA73-EA0FA3BA57DE}"/>
              </a:ext>
            </a:extLst>
          </p:cNvPr>
          <p:cNvSpPr txBox="1"/>
          <p:nvPr/>
        </p:nvSpPr>
        <p:spPr>
          <a:xfrm>
            <a:off x="1302222" y="5341977"/>
            <a:ext cx="2583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Satellites: SST, SSH, SSS, winds,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814D4-121B-1646-8961-9D5B9F71D806}"/>
              </a:ext>
            </a:extLst>
          </p:cNvPr>
          <p:cNvSpPr txBox="1"/>
          <p:nvPr/>
        </p:nvSpPr>
        <p:spPr>
          <a:xfrm>
            <a:off x="3048000" y="6030099"/>
            <a:ext cx="9098280" cy="365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Partners: NOAA/OOMD, NOAA/PMEL, NOAA/IOOS, NOAA/NESDIS, NASA, NSF, Navy, Int’l Agencies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256EF4-9942-A74B-8E91-11EC937CDDAA}"/>
              </a:ext>
            </a:extLst>
          </p:cNvPr>
          <p:cNvSpPr txBox="1"/>
          <p:nvPr/>
        </p:nvSpPr>
        <p:spPr>
          <a:xfrm>
            <a:off x="10187089" y="3839151"/>
            <a:ext cx="2233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Glider: T(z), S(z), v(z)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477286-8634-6049-AC31-A13F66172441}"/>
              </a:ext>
            </a:extLst>
          </p:cNvPr>
          <p:cNvSpPr txBox="1"/>
          <p:nvPr/>
        </p:nvSpPr>
        <p:spPr>
          <a:xfrm>
            <a:off x="1955122" y="3790477"/>
            <a:ext cx="210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Mooring: T(z), S(z), v(z), </a:t>
            </a:r>
          </a:p>
          <a:p>
            <a:r>
              <a:rPr lang="en-US" sz="1400" dirty="0">
                <a:solidFill>
                  <a:srgbClr val="666666"/>
                </a:solidFill>
              </a:rPr>
              <a:t>Surface meteorology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5646B6-944C-EA47-A86F-2A7C166014B9}"/>
              </a:ext>
            </a:extLst>
          </p:cNvPr>
          <p:cNvSpPr txBox="1"/>
          <p:nvPr/>
        </p:nvSpPr>
        <p:spPr>
          <a:xfrm>
            <a:off x="26058" y="3796285"/>
            <a:ext cx="196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Drifter: T(z), SSS, </a:t>
            </a:r>
          </a:p>
          <a:p>
            <a:r>
              <a:rPr lang="en-US" sz="1400" dirty="0">
                <a:solidFill>
                  <a:srgbClr val="666666"/>
                </a:solidFill>
              </a:rPr>
              <a:t>wind, SLP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B156B8-24E9-9346-A7C9-D0A069258FA6}"/>
              </a:ext>
            </a:extLst>
          </p:cNvPr>
          <p:cNvSpPr txBox="1"/>
          <p:nvPr/>
        </p:nvSpPr>
        <p:spPr>
          <a:xfrm>
            <a:off x="4057108" y="3800845"/>
            <a:ext cx="2038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Ship: T(z), S(z), v(z), Surface meteorology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EFBBE9-6959-6A4B-8EAD-1EB85406CC27}"/>
              </a:ext>
            </a:extLst>
          </p:cNvPr>
          <p:cNvSpPr txBox="1"/>
          <p:nvPr/>
        </p:nvSpPr>
        <p:spPr>
          <a:xfrm>
            <a:off x="8185492" y="385643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Argo: T(z), S(z),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5D9943-5328-3B4E-B80E-AB87BE4EC413}"/>
              </a:ext>
            </a:extLst>
          </p:cNvPr>
          <p:cNvSpPr txBox="1"/>
          <p:nvPr/>
        </p:nvSpPr>
        <p:spPr>
          <a:xfrm>
            <a:off x="6163912" y="3840160"/>
            <a:ext cx="2021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666666"/>
                </a:solidFill>
              </a:rPr>
              <a:t>XBT: T(z)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4C3FFA-C5DF-DF4D-A6F5-8123094F035B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4F36-859E-8747-847F-420B118A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3429000" cy="1325563"/>
          </a:xfrm>
        </p:spPr>
        <p:txBody>
          <a:bodyPr/>
          <a:lstStyle/>
          <a:p>
            <a:pPr algn="l"/>
            <a:r>
              <a:rPr lang="en-US" dirty="0"/>
              <a:t>Real-Time Ocean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6CF44-54E0-6A41-AE59-92024AEFA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C21AD-DD0B-D24C-B1A3-B8B483890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12" r="43591"/>
          <a:stretch/>
        </p:blipFill>
        <p:spPr>
          <a:xfrm>
            <a:off x="532925" y="3270225"/>
            <a:ext cx="272588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E05CE2-5E7D-A94E-A91D-EFFC3F034F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325" y="3270225"/>
            <a:ext cx="2057400" cy="27432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7CA8D2-B53F-E945-BAA0-7D9F1C61E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86740"/>
            <a:ext cx="5562600" cy="87565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Helene passed 150 km east of 20N, 38W PIRATA mooring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087735-E085-8C49-BB1E-36AB3D16F3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06" r="51667" b="6451"/>
          <a:stretch/>
        </p:blipFill>
        <p:spPr>
          <a:xfrm>
            <a:off x="7162800" y="1143000"/>
            <a:ext cx="4380577" cy="5017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638AB2-8BB3-C749-BB68-E08EC86CDF52}"/>
              </a:ext>
            </a:extLst>
          </p:cNvPr>
          <p:cNvSpPr txBox="1"/>
          <p:nvPr/>
        </p:nvSpPr>
        <p:spPr>
          <a:xfrm>
            <a:off x="3886200" y="6122648"/>
            <a:ext cx="8305800" cy="365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rgbClr val="168DCF"/>
                </a:solidFill>
              </a:rPr>
              <a:t>Funded by: NOAA/OOMD, NOAA/PMEL, NOAA/AOML, INPE/Brazil, </a:t>
            </a:r>
            <a:r>
              <a:rPr lang="en-US" sz="1400" dirty="0" err="1">
                <a:solidFill>
                  <a:srgbClr val="168DCF"/>
                </a:solidFill>
              </a:rPr>
              <a:t>Meteo</a:t>
            </a:r>
            <a:r>
              <a:rPr lang="en-US" sz="1400" dirty="0">
                <a:solidFill>
                  <a:srgbClr val="168DCF"/>
                </a:solidFill>
              </a:rPr>
              <a:t>-France, IFREMER/France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92D4C8-1AC7-3147-BE73-00D4309F743D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EF99B-6AAD-5248-B61D-E56E7BCD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0A6687-FF3C-0D4E-8D58-8FEF7504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0"/>
            <a:ext cx="4419600" cy="2852737"/>
          </a:xfrm>
        </p:spPr>
        <p:txBody>
          <a:bodyPr/>
          <a:lstStyle/>
          <a:p>
            <a:r>
              <a:rPr lang="en-US" dirty="0"/>
              <a:t>Products for </a:t>
            </a:r>
            <a:r>
              <a:rPr lang="en-US" i="1" dirty="0"/>
              <a:t>Sargassum</a:t>
            </a:r>
            <a:r>
              <a:rPr lang="en-US" dirty="0"/>
              <a:t> inundation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E6442-908C-B844-B7AA-E64E5D56FF8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28600" y="4041648"/>
            <a:ext cx="3657600" cy="439737"/>
          </a:xfrm>
        </p:spPr>
        <p:txBody>
          <a:bodyPr/>
          <a:lstStyle/>
          <a:p>
            <a:r>
              <a:rPr lang="en-US" sz="1800" dirty="0">
                <a:hlinkClick r:id="rId3"/>
              </a:rPr>
              <a:t>https://www.aoml.noaa.gov/phod/sargassum_inundation_report/</a:t>
            </a:r>
            <a:endParaRPr lang="en-US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5A91CD6-4D6E-0043-80E2-6B977841D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090" y="1447800"/>
            <a:ext cx="8214360" cy="416949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AF35DE-69E9-2F49-8BA9-B2F118158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822095"/>
            <a:ext cx="777240" cy="437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9A8506-D3F6-1E4F-BC34-B1A147D67E6A}"/>
              </a:ext>
            </a:extLst>
          </p:cNvPr>
          <p:cNvSpPr txBox="1"/>
          <p:nvPr/>
        </p:nvSpPr>
        <p:spPr>
          <a:xfrm>
            <a:off x="8320007" y="5862138"/>
            <a:ext cx="3639885" cy="6437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Funded by: </a:t>
            </a:r>
            <a:r>
              <a:rPr lang="en-US" sz="1400" dirty="0" err="1">
                <a:solidFill>
                  <a:srgbClr val="168DCF"/>
                </a:solidFill>
              </a:rPr>
              <a:t>CoastWatch</a:t>
            </a:r>
            <a:r>
              <a:rPr lang="en-US" sz="1400" dirty="0">
                <a:solidFill>
                  <a:srgbClr val="168DCF"/>
                </a:solidFill>
              </a:rPr>
              <a:t>, NOAA/AOML</a:t>
            </a:r>
          </a:p>
          <a:p>
            <a:pPr algn="r"/>
            <a:r>
              <a:rPr lang="en-US" sz="1400" dirty="0">
                <a:solidFill>
                  <a:srgbClr val="168DCF"/>
                </a:solidFill>
              </a:rPr>
              <a:t>Partners: </a:t>
            </a:r>
            <a:r>
              <a:rPr lang="en-US" sz="1400" dirty="0" err="1">
                <a:solidFill>
                  <a:srgbClr val="168DCF"/>
                </a:solidFill>
              </a:rPr>
              <a:t>CoastWatch</a:t>
            </a:r>
            <a:r>
              <a:rPr lang="en-US" sz="1400" dirty="0">
                <a:solidFill>
                  <a:srgbClr val="168DCF"/>
                </a:solidFill>
              </a:rPr>
              <a:t>, Univ. South Florida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1432E3-76F4-3948-8726-6C266C5C70F7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6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687781-FA16-4449-A199-DAE724FB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D3AD2-062B-474B-BD89-9B0CD8C6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71FB3-A42C-F74A-993A-4BF01BC8A606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FD793-B5F6-CC43-9CD6-CEE9DE92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1275B-2B2C-BF4D-8C3A-D8EA5916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18930"/>
            <a:ext cx="10133012" cy="771870"/>
          </a:xfrm>
        </p:spPr>
        <p:txBody>
          <a:bodyPr/>
          <a:lstStyle/>
          <a:p>
            <a:pPr algn="l"/>
            <a:r>
              <a:rPr lang="en-US" dirty="0" err="1"/>
              <a:t>PhOD</a:t>
            </a:r>
            <a:r>
              <a:rPr lang="en-US" dirty="0"/>
              <a:t> Publications (1999 – present)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2C31A-A0CE-2A4E-976A-D995B2007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237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24611-FBB5-EC49-9879-C2CA78B6B3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Atlantic publications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E8819A-5B45-0541-9506-F39C1C12F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43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C93E8-3F6E-7648-8B17-E7C5E4B622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4900" y="4610100"/>
            <a:ext cx="2362200" cy="952500"/>
          </a:xfrm>
        </p:spPr>
        <p:txBody>
          <a:bodyPr>
            <a:normAutofit/>
          </a:bodyPr>
          <a:lstStyle/>
          <a:p>
            <a:r>
              <a:rPr lang="en-US" b="1" dirty="0"/>
              <a:t>Equatorial or Tropical Atlantic publications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136200-536D-3A4A-9BA3-4D43EB8CE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28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6DAF98-54CA-0B4F-BA4B-DC407F96C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15399" y="4610100"/>
            <a:ext cx="2362200" cy="1333500"/>
          </a:xfrm>
        </p:spPr>
        <p:txBody>
          <a:bodyPr>
            <a:normAutofit/>
          </a:bodyPr>
          <a:lstStyle/>
          <a:p>
            <a:r>
              <a:rPr lang="en-US" b="1" dirty="0"/>
              <a:t>Caribbean or Atlantic Warm Pool publications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4986841-E013-D14F-9400-ADF9020100EB}"/>
              </a:ext>
            </a:extLst>
          </p:cNvPr>
          <p:cNvSpPr txBox="1">
            <a:spLocks/>
          </p:cNvSpPr>
          <p:nvPr/>
        </p:nvSpPr>
        <p:spPr>
          <a:xfrm>
            <a:off x="0" y="5715000"/>
            <a:ext cx="1219200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Source: </a:t>
            </a:r>
            <a:r>
              <a:rPr lang="en-US" sz="1600" dirty="0">
                <a:hlinkClick r:id="rId2"/>
              </a:rPr>
              <a:t>https://www.aoml.noaa.gov/phod/docs.php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2ACB32-0421-F14F-A149-122E6C4DEEE9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5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4FD793-B5F6-CC43-9CD6-CEE9DE92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A1275B-2B2C-BF4D-8C3A-D8EA5916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18930"/>
            <a:ext cx="10133012" cy="771870"/>
          </a:xfrm>
        </p:spPr>
        <p:txBody>
          <a:bodyPr/>
          <a:lstStyle/>
          <a:p>
            <a:pPr algn="l"/>
            <a:r>
              <a:rPr lang="en-US" dirty="0"/>
              <a:t>Tropical Atlantic Partnerships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2C31A-A0CE-2A4E-976A-D995B2007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40	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024611-FBB5-EC49-9879-C2CA78B6B3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US Non-NOAA Partners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E8819A-5B45-0541-9506-F39C1C12F9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30%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9C93E8-3F6E-7648-8B17-E7C5E4B622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Caribbean, Americas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136200-536D-3A4A-9BA3-4D43EB8CEA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30%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6DAF98-54CA-0B4F-BA4B-DC407F96C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Europe, Africa, Asia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4986841-E013-D14F-9400-ADF9020100EB}"/>
              </a:ext>
            </a:extLst>
          </p:cNvPr>
          <p:cNvSpPr txBox="1">
            <a:spLocks/>
          </p:cNvSpPr>
          <p:nvPr/>
        </p:nvSpPr>
        <p:spPr>
          <a:xfrm>
            <a:off x="0" y="5638800"/>
            <a:ext cx="12192000" cy="7718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Research collaborations, cruise personnel, ship time, instrument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recovery and deployments, data sharing/processing/synthesis, 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173900-F7FB-614A-B703-F706640720FC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6687E1-1E7F-5E4B-A576-784700B8A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3127248" cy="327660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168DCF"/>
                </a:solidFill>
              </a:rPr>
              <a:t>Science Driver: </a:t>
            </a:r>
          </a:p>
          <a:p>
            <a:r>
              <a:rPr lang="en-US" sz="2800" dirty="0"/>
              <a:t>How does the coupled ocean-atmosphere system affect sea surface temperature (SST)?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D94059-F2BC-1346-B5A3-3F7F666F46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86400" y="1828800"/>
            <a:ext cx="6400800" cy="452071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6C53-97FA-F143-B346-8FE91654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5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4E53080-A8B9-3147-924C-CC309B14C949}"/>
              </a:ext>
            </a:extLst>
          </p:cNvPr>
          <p:cNvSpPr txBox="1">
            <a:spLocks/>
          </p:cNvSpPr>
          <p:nvPr/>
        </p:nvSpPr>
        <p:spPr>
          <a:xfrm>
            <a:off x="838200" y="1112837"/>
            <a:ext cx="10515600" cy="7159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Observations for Climate Adaptation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9AFA38-1BC5-584B-BE61-D66396BC2944}"/>
              </a:ext>
            </a:extLst>
          </p:cNvPr>
          <p:cNvSpPr/>
          <p:nvPr/>
        </p:nvSpPr>
        <p:spPr>
          <a:xfrm>
            <a:off x="7315200" y="3429000"/>
            <a:ext cx="1066800" cy="609599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239FA5-1A3A-7948-88FE-7EE4B470BF52}"/>
              </a:ext>
            </a:extLst>
          </p:cNvPr>
          <p:cNvSpPr txBox="1"/>
          <p:nvPr/>
        </p:nvSpPr>
        <p:spPr>
          <a:xfrm>
            <a:off x="685799" y="5638799"/>
            <a:ext cx="2514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75757"/>
                </a:solidFill>
              </a:rPr>
              <a:t>Drive Innovative Science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8B81D1-3FE6-DA40-A49A-FA42B59DD809}"/>
              </a:ext>
            </a:extLst>
          </p:cNvPr>
          <p:cNvCxnSpPr>
            <a:cxnSpLocks/>
          </p:cNvCxnSpPr>
          <p:nvPr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2E1E6D1-074A-EA48-A935-7AD454740015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04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age3image54884576">
            <a:extLst>
              <a:ext uri="{FF2B5EF4-FFF2-40B4-BE49-F238E27FC236}">
                <a16:creationId xmlns:a16="http://schemas.microsoft.com/office/drawing/2014/main" id="{54F8549A-37B1-9C4B-B663-1E8F9E8FB29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7377" y="2323351"/>
            <a:ext cx="5440680" cy="342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99877D-79A1-1D41-8AD4-5BA99C4D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2514600"/>
            <a:ext cx="3127248" cy="22098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168DCF"/>
                </a:solidFill>
              </a:rPr>
              <a:t>Societal Driver: </a:t>
            </a:r>
          </a:p>
          <a:p>
            <a:r>
              <a:rPr lang="en-US" sz="2800" dirty="0"/>
              <a:t>How does SST variability impact climate and society?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6C53-97FA-F143-B346-8FE91654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6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30A651-5326-CD42-BC78-70AE5DD347E3}"/>
              </a:ext>
            </a:extLst>
          </p:cNvPr>
          <p:cNvSpPr txBox="1"/>
          <p:nvPr/>
        </p:nvSpPr>
        <p:spPr>
          <a:xfrm>
            <a:off x="7559027" y="5874654"/>
            <a:ext cx="3669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rgbClr val="575757"/>
                </a:solidFill>
              </a:rPr>
              <a:t>Adapted from Foltz et al. 2019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262411-394D-3D49-B5B6-0AF13A8E1F7C}"/>
              </a:ext>
            </a:extLst>
          </p:cNvPr>
          <p:cNvSpPr txBox="1"/>
          <p:nvPr/>
        </p:nvSpPr>
        <p:spPr>
          <a:xfrm>
            <a:off x="685800" y="4785836"/>
            <a:ext cx="3025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75757"/>
                </a:solidFill>
              </a:rPr>
              <a:t>Climate Adaptation &amp; Mitigation </a:t>
            </a:r>
          </a:p>
          <a:p>
            <a:r>
              <a:rPr lang="en-US" sz="1400" dirty="0">
                <a:solidFill>
                  <a:srgbClr val="575757"/>
                </a:solidFill>
              </a:rPr>
              <a:t>Weather Ready Nation </a:t>
            </a:r>
          </a:p>
          <a:p>
            <a:r>
              <a:rPr lang="en-US" sz="1400" dirty="0">
                <a:solidFill>
                  <a:srgbClr val="575757"/>
                </a:solidFill>
              </a:rPr>
              <a:t>Improve Forecasts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A59C93-C058-CF47-A250-2ED23974A84B}"/>
              </a:ext>
            </a:extLst>
          </p:cNvPr>
          <p:cNvSpPr/>
          <p:nvPr/>
        </p:nvSpPr>
        <p:spPr>
          <a:xfrm>
            <a:off x="5033872" y="1831356"/>
            <a:ext cx="2496829" cy="164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4E53080-A8B9-3147-924C-CC309B14C949}"/>
              </a:ext>
            </a:extLst>
          </p:cNvPr>
          <p:cNvSpPr txBox="1">
            <a:spLocks/>
          </p:cNvSpPr>
          <p:nvPr/>
        </p:nvSpPr>
        <p:spPr>
          <a:xfrm>
            <a:off x="838200" y="11128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66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Observations for Climate Adaptation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16AF96-1967-8A44-B563-AC5A4CEA1034}"/>
              </a:ext>
            </a:extLst>
          </p:cNvPr>
          <p:cNvSpPr>
            <a:spLocks noChangeAspect="1"/>
          </p:cNvSpPr>
          <p:nvPr/>
        </p:nvSpPr>
        <p:spPr>
          <a:xfrm>
            <a:off x="7940140" y="3279755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58E1C2-4FC1-D040-A324-ECA1F6867AB5}"/>
              </a:ext>
            </a:extLst>
          </p:cNvPr>
          <p:cNvSpPr>
            <a:spLocks noChangeAspect="1"/>
          </p:cNvSpPr>
          <p:nvPr/>
        </p:nvSpPr>
        <p:spPr>
          <a:xfrm>
            <a:off x="9148262" y="2861815"/>
            <a:ext cx="137160" cy="137160"/>
          </a:xfrm>
          <a:prstGeom prst="ellipse">
            <a:avLst/>
          </a:prstGeom>
          <a:solidFill>
            <a:srgbClr val="C0000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25D97AD-6E2E-3341-BDA8-4412EB31FA4E}"/>
              </a:ext>
            </a:extLst>
          </p:cNvPr>
          <p:cNvSpPr>
            <a:spLocks noChangeAspect="1"/>
          </p:cNvSpPr>
          <p:nvPr/>
        </p:nvSpPr>
        <p:spPr>
          <a:xfrm>
            <a:off x="8945105" y="4785976"/>
            <a:ext cx="137160" cy="137160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F49327-A4AB-9446-8E73-DBA1AF20B3C2}"/>
              </a:ext>
            </a:extLst>
          </p:cNvPr>
          <p:cNvSpPr>
            <a:spLocks noChangeAspect="1"/>
          </p:cNvSpPr>
          <p:nvPr/>
        </p:nvSpPr>
        <p:spPr>
          <a:xfrm>
            <a:off x="9630905" y="4648676"/>
            <a:ext cx="137160" cy="137160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06757D-EA56-E644-AA3D-EB883B88D0CA}"/>
              </a:ext>
            </a:extLst>
          </p:cNvPr>
          <p:cNvSpPr/>
          <p:nvPr/>
        </p:nvSpPr>
        <p:spPr>
          <a:xfrm>
            <a:off x="9340266" y="3342412"/>
            <a:ext cx="105263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294606-78E4-CD4A-A4CC-677D8FEF9A0B}"/>
              </a:ext>
            </a:extLst>
          </p:cNvPr>
          <p:cNvCxnSpPr>
            <a:cxnSpLocks/>
          </p:cNvCxnSpPr>
          <p:nvPr/>
        </p:nvCxnSpPr>
        <p:spPr>
          <a:xfrm>
            <a:off x="41910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53533F-EF69-B546-AAC4-2089769B4000}"/>
              </a:ext>
            </a:extLst>
          </p:cNvPr>
          <p:cNvSpPr txBox="1"/>
          <p:nvPr/>
        </p:nvSpPr>
        <p:spPr>
          <a:xfrm rot="16200000">
            <a:off x="4307087" y="4006839"/>
            <a:ext cx="252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5757"/>
                </a:solidFill>
              </a:rPr>
              <a:t>SST Anomaly (deg. C)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D30CAD-C751-5146-9DCE-5E42360FD292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21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for Extreme Weather Forecasts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EF5DEE-BD02-5845-A40E-9B89778621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5" y="2234237"/>
            <a:ext cx="1828800" cy="243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F8711-FB06-1748-87F1-62FBE8795244}"/>
              </a:ext>
            </a:extLst>
          </p:cNvPr>
          <p:cNvSpPr txBox="1"/>
          <p:nvPr/>
        </p:nvSpPr>
        <p:spPr>
          <a:xfrm>
            <a:off x="228601" y="4805987"/>
            <a:ext cx="2438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575757"/>
                </a:solidFill>
              </a:rPr>
              <a:t>Weather Act</a:t>
            </a:r>
          </a:p>
          <a:p>
            <a:pPr algn="ctr"/>
            <a:r>
              <a:rPr lang="en-US" sz="1400" dirty="0">
                <a:solidFill>
                  <a:srgbClr val="575757"/>
                </a:solidFill>
              </a:rPr>
              <a:t>Weather Ready Nation </a:t>
            </a:r>
          </a:p>
          <a:p>
            <a:pPr algn="ctr"/>
            <a:r>
              <a:rPr lang="en-US" sz="1400" dirty="0">
                <a:solidFill>
                  <a:srgbClr val="575757"/>
                </a:solidFill>
              </a:rPr>
              <a:t>Improve Forecasts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FFF82-FF9D-7849-A874-855613457145}"/>
              </a:ext>
            </a:extLst>
          </p:cNvPr>
          <p:cNvSpPr txBox="1"/>
          <p:nvPr/>
        </p:nvSpPr>
        <p:spPr>
          <a:xfrm>
            <a:off x="8961120" y="5376672"/>
            <a:ext cx="22538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>
                <a:solidFill>
                  <a:srgbClr val="575757"/>
                </a:solidFill>
              </a:rPr>
              <a:t>Adapted from Foltz et al. 2019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8E65B1A-C5C9-1647-9584-B08AFE447766}"/>
              </a:ext>
            </a:extLst>
          </p:cNvPr>
          <p:cNvSpPr txBox="1">
            <a:spLocks/>
          </p:cNvSpPr>
          <p:nvPr/>
        </p:nvSpPr>
        <p:spPr>
          <a:xfrm>
            <a:off x="4724400" y="5452616"/>
            <a:ext cx="4876800" cy="3699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168DCF"/>
                </a:solidFill>
              </a:rPr>
              <a:t>Data transmitted in real-time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06A35-C1EC-804E-A044-A6767F24F7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7" t="22222" r="4415" b="23594"/>
          <a:stretch/>
        </p:blipFill>
        <p:spPr>
          <a:xfrm>
            <a:off x="3276600" y="1981200"/>
            <a:ext cx="8115298" cy="34714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3DF441-7F0E-1E42-96D1-D28F61254D1E}"/>
              </a:ext>
            </a:extLst>
          </p:cNvPr>
          <p:cNvCxnSpPr>
            <a:cxnSpLocks/>
          </p:cNvCxnSpPr>
          <p:nvPr/>
        </p:nvCxnSpPr>
        <p:spPr>
          <a:xfrm>
            <a:off x="2743200" y="2364358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AD47B93-A966-C140-8E5B-5D986B4ABA43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AF3534C-B883-AE4F-8897-72EF00FBF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2057400"/>
            <a:ext cx="6400800" cy="409209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8EAADA-D6A7-2649-8302-D8B1297DE7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" y="2194560"/>
            <a:ext cx="4381500" cy="3594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84C3D-C69A-2E4A-A0FB-E2FF6772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to Detect Ecosystem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133E2-BEB9-1344-85B2-45F8459F4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3674F-9EA9-9B4B-B1A0-FCB2C5BBE61C}"/>
              </a:ext>
            </a:extLst>
          </p:cNvPr>
          <p:cNvSpPr txBox="1"/>
          <p:nvPr/>
        </p:nvSpPr>
        <p:spPr>
          <a:xfrm>
            <a:off x="91440" y="1737360"/>
            <a:ext cx="357759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5757"/>
                </a:solidFill>
              </a:rPr>
              <a:t>Oceans becoming anoxic</a:t>
            </a:r>
          </a:p>
          <a:p>
            <a:r>
              <a:rPr lang="en-US" sz="1200" i="1" dirty="0">
                <a:solidFill>
                  <a:srgbClr val="575757"/>
                </a:solidFill>
              </a:rPr>
              <a:t>(Brandt et al., 2010; </a:t>
            </a:r>
            <a:r>
              <a:rPr lang="en-US" sz="1200" i="1" dirty="0" err="1">
                <a:solidFill>
                  <a:srgbClr val="575757"/>
                </a:solidFill>
              </a:rPr>
              <a:t>Breitberg</a:t>
            </a:r>
            <a:r>
              <a:rPr lang="en-US" sz="1200" i="1" dirty="0">
                <a:solidFill>
                  <a:srgbClr val="575757"/>
                </a:solidFill>
              </a:rPr>
              <a:t> et al., 2018)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5113CF-9DE7-B84E-8A22-D9E4B3FF49E8}"/>
              </a:ext>
            </a:extLst>
          </p:cNvPr>
          <p:cNvSpPr txBox="1"/>
          <p:nvPr/>
        </p:nvSpPr>
        <p:spPr>
          <a:xfrm>
            <a:off x="76759" y="5562600"/>
            <a:ext cx="2362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75757"/>
                </a:solidFill>
              </a:rPr>
              <a:t>Blue Economy</a:t>
            </a:r>
          </a:p>
          <a:p>
            <a:r>
              <a:rPr lang="en-US" sz="1400" dirty="0">
                <a:solidFill>
                  <a:srgbClr val="575757"/>
                </a:solidFill>
              </a:rPr>
              <a:t>Healthy Oceans</a:t>
            </a:r>
          </a:p>
          <a:p>
            <a:r>
              <a:rPr lang="en-US" sz="1400" dirty="0">
                <a:solidFill>
                  <a:srgbClr val="575757"/>
                </a:solidFill>
              </a:rPr>
              <a:t>Detect Changes in Ocean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7301B0-2545-F04C-B140-6145CC3BAFEC}"/>
              </a:ext>
            </a:extLst>
          </p:cNvPr>
          <p:cNvSpPr txBox="1"/>
          <p:nvPr/>
        </p:nvSpPr>
        <p:spPr>
          <a:xfrm>
            <a:off x="5521354" y="2403901"/>
            <a:ext cx="41325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Increasing </a:t>
            </a:r>
            <a:r>
              <a:rPr lang="en-US" i="1" dirty="0">
                <a:solidFill>
                  <a:schemeClr val="bg1"/>
                </a:solidFill>
              </a:rPr>
              <a:t>Sargassum</a:t>
            </a:r>
            <a:r>
              <a:rPr lang="en-US" dirty="0">
                <a:solidFill>
                  <a:schemeClr val="bg1"/>
                </a:solidFill>
              </a:rPr>
              <a:t> threat to fishing and tourism in the Caribbean </a:t>
            </a:r>
          </a:p>
          <a:p>
            <a:r>
              <a:rPr lang="en-US" sz="1200" i="1" dirty="0">
                <a:solidFill>
                  <a:schemeClr val="bg1"/>
                </a:solidFill>
              </a:rPr>
              <a:t>(Putman et al., 2018; Johns et al., submitted)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3F0C17-D3D4-754B-A701-3BCC0EDA219A}"/>
              </a:ext>
            </a:extLst>
          </p:cNvPr>
          <p:cNvCxnSpPr>
            <a:cxnSpLocks/>
          </p:cNvCxnSpPr>
          <p:nvPr/>
        </p:nvCxnSpPr>
        <p:spPr>
          <a:xfrm>
            <a:off x="4876800" y="2819400"/>
            <a:ext cx="0" cy="2705100"/>
          </a:xfrm>
          <a:prstGeom prst="line">
            <a:avLst/>
          </a:prstGeom>
          <a:ln w="25400" cap="rnd" cmpd="sng">
            <a:solidFill>
              <a:srgbClr val="575757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3D45A3D-4D60-C74B-91FA-42B2836A0C24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9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B39653-F071-BC48-AE0E-9121EF5670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4343400"/>
            <a:ext cx="11353800" cy="190029"/>
          </a:xfrm>
          <a:prstGeom prst="rect">
            <a:avLst/>
          </a:prstGeom>
          <a:effectLst>
            <a:outerShdw blurRad="292100" dist="63500" dir="2700000" sx="98000" sy="98000" algn="tl" rotWithShape="0">
              <a:prstClr val="black">
                <a:alpha val="15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BA98D3-CC2F-ED43-96B8-6AFC97627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897ED-F933-F140-B965-41326E641414}" type="slidenum">
              <a:rPr lang="en-US" smtClean="0"/>
              <a:t>9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51B500D-3E57-134A-96EA-6F367B3568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371600"/>
            <a:ext cx="11430000" cy="18288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Contributions to Tropical Atlantic Observations</a:t>
            </a:r>
            <a:br>
              <a:rPr lang="en-US" dirty="0"/>
            </a:br>
            <a:r>
              <a:rPr lang="en-US" sz="2800" dirty="0">
                <a:solidFill>
                  <a:srgbClr val="168DCF"/>
                </a:solidFill>
              </a:rPr>
              <a:t>Sustained observations + pilot/process studies with partners</a:t>
            </a:r>
            <a:br>
              <a:rPr lang="en-US" i="1" dirty="0">
                <a:solidFill>
                  <a:srgbClr val="168DCF"/>
                </a:solidFill>
              </a:rPr>
            </a:br>
            <a:endParaRPr lang="en-US" i="1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5DFA1BC-096A-C147-81C5-7C1896DCD9BE}"/>
              </a:ext>
            </a:extLst>
          </p:cNvPr>
          <p:cNvGrpSpPr/>
          <p:nvPr/>
        </p:nvGrpSpPr>
        <p:grpSpPr>
          <a:xfrm rot="10800000">
            <a:off x="1909686" y="4343400"/>
            <a:ext cx="152400" cy="609600"/>
            <a:chOff x="762000" y="3197683"/>
            <a:chExt cx="152400" cy="609600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29ED045-505C-0648-8677-F4C896248200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F3D16EE-2EE9-6F4E-9D06-BA0740FC0556}"/>
                </a:ext>
              </a:extLst>
            </p:cNvPr>
            <p:cNvCxnSpPr>
              <a:cxnSpLocks/>
              <a:stCxn id="56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Placeholder 24">
            <a:extLst>
              <a:ext uri="{FF2B5EF4-FFF2-40B4-BE49-F238E27FC236}">
                <a16:creationId xmlns:a16="http://schemas.microsoft.com/office/drawing/2014/main" id="{31ED95F1-7F5A-CC42-B2A8-F0FB7955427F}"/>
              </a:ext>
            </a:extLst>
          </p:cNvPr>
          <p:cNvSpPr txBox="1">
            <a:spLocks/>
          </p:cNvSpPr>
          <p:nvPr/>
        </p:nvSpPr>
        <p:spPr>
          <a:xfrm>
            <a:off x="1509635" y="3948135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2000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BC53E7E-FBAA-304A-99F6-C7E7397061AE}"/>
              </a:ext>
            </a:extLst>
          </p:cNvPr>
          <p:cNvGrpSpPr/>
          <p:nvPr/>
        </p:nvGrpSpPr>
        <p:grpSpPr>
          <a:xfrm rot="10800000">
            <a:off x="5270773" y="4343399"/>
            <a:ext cx="152400" cy="609600"/>
            <a:chOff x="762000" y="3197683"/>
            <a:chExt cx="152400" cy="6096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5DED38A-4958-7244-BFED-0108082404AB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C0BE7E8-17FA-364B-9BB7-5C5AF00B45B3}"/>
                </a:ext>
              </a:extLst>
            </p:cNvPr>
            <p:cNvCxnSpPr>
              <a:cxnSpLocks/>
              <a:stCxn id="64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Placeholder 24">
            <a:extLst>
              <a:ext uri="{FF2B5EF4-FFF2-40B4-BE49-F238E27FC236}">
                <a16:creationId xmlns:a16="http://schemas.microsoft.com/office/drawing/2014/main" id="{06E7BBDD-4F40-5A4D-86C4-3852D5643C96}"/>
              </a:ext>
            </a:extLst>
          </p:cNvPr>
          <p:cNvSpPr txBox="1">
            <a:spLocks/>
          </p:cNvSpPr>
          <p:nvPr/>
        </p:nvSpPr>
        <p:spPr>
          <a:xfrm>
            <a:off x="4870722" y="3775438"/>
            <a:ext cx="952500" cy="1015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2007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E4B2877-C46C-7B43-8431-0B29E508F17D}"/>
              </a:ext>
            </a:extLst>
          </p:cNvPr>
          <p:cNvGrpSpPr/>
          <p:nvPr/>
        </p:nvGrpSpPr>
        <p:grpSpPr>
          <a:xfrm>
            <a:off x="7048500" y="2826265"/>
            <a:ext cx="2781300" cy="2109568"/>
            <a:chOff x="6273730" y="2861885"/>
            <a:chExt cx="2781300" cy="210956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2A693F2-C4F1-5547-B978-E25A3EAC70DC}"/>
                </a:ext>
              </a:extLst>
            </p:cNvPr>
            <p:cNvGrpSpPr/>
            <p:nvPr/>
          </p:nvGrpSpPr>
          <p:grpSpPr>
            <a:xfrm>
              <a:off x="6673780" y="3960102"/>
              <a:ext cx="152400" cy="609600"/>
              <a:chOff x="-1712456" y="3197683"/>
              <a:chExt cx="152400" cy="6096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DDADCE8-C605-2F48-9743-4BA02D4CDAD8}"/>
                  </a:ext>
                </a:extLst>
              </p:cNvPr>
              <p:cNvSpPr/>
              <p:nvPr userDrawn="1"/>
            </p:nvSpPr>
            <p:spPr>
              <a:xfrm>
                <a:off x="-1712456" y="31976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F1E5A7D-2C14-324C-AA1F-5E88C7044C11}"/>
                  </a:ext>
                </a:extLst>
              </p:cNvPr>
              <p:cNvCxnSpPr>
                <a:cxnSpLocks/>
                <a:stCxn id="68" idx="4"/>
              </p:cNvCxnSpPr>
              <p:nvPr userDrawn="1"/>
            </p:nvCxnSpPr>
            <p:spPr>
              <a:xfrm>
                <a:off x="-1636256" y="33500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 Placeholder 24">
              <a:extLst>
                <a:ext uri="{FF2B5EF4-FFF2-40B4-BE49-F238E27FC236}">
                  <a16:creationId xmlns:a16="http://schemas.microsoft.com/office/drawing/2014/main" id="{313A9CE6-34E7-CA40-8191-ED7B5BAEE161}"/>
                </a:ext>
              </a:extLst>
            </p:cNvPr>
            <p:cNvSpPr txBox="1">
              <a:spLocks/>
            </p:cNvSpPr>
            <p:nvPr/>
          </p:nvSpPr>
          <p:spPr>
            <a:xfrm>
              <a:off x="6273730" y="4652039"/>
              <a:ext cx="97556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2012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35DC811-DD4D-1347-8A92-5B95622E8F81}"/>
                </a:ext>
              </a:extLst>
            </p:cNvPr>
            <p:cNvSpPr txBox="1"/>
            <p:nvPr/>
          </p:nvSpPr>
          <p:spPr>
            <a:xfrm>
              <a:off x="6540430" y="2861885"/>
              <a:ext cx="2514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575757"/>
                  </a:solidFill>
                </a:rPr>
                <a:t>GO-SHIP Decadal</a:t>
              </a:r>
            </a:p>
            <a:p>
              <a:r>
                <a:rPr lang="en-US" sz="2000" b="1" dirty="0">
                  <a:solidFill>
                    <a:srgbClr val="575757"/>
                  </a:solidFill>
                </a:rPr>
                <a:t>Hydrography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749F8A6-1D4E-0D44-937C-AF4008CD06CA}"/>
              </a:ext>
            </a:extLst>
          </p:cNvPr>
          <p:cNvGrpSpPr/>
          <p:nvPr/>
        </p:nvGrpSpPr>
        <p:grpSpPr>
          <a:xfrm>
            <a:off x="3441977" y="2625600"/>
            <a:ext cx="3187423" cy="2304453"/>
            <a:chOff x="7814680" y="2625600"/>
            <a:chExt cx="3187423" cy="2304453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A57391B-FABA-5949-A381-91AE09D5FA04}"/>
                </a:ext>
              </a:extLst>
            </p:cNvPr>
            <p:cNvGrpSpPr/>
            <p:nvPr/>
          </p:nvGrpSpPr>
          <p:grpSpPr>
            <a:xfrm>
              <a:off x="8182709" y="3918702"/>
              <a:ext cx="152400" cy="609600"/>
              <a:chOff x="-203527" y="3156283"/>
              <a:chExt cx="152400" cy="6096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E50B8DD-A370-5941-A4BE-8EE3B39DF5F2}"/>
                  </a:ext>
                </a:extLst>
              </p:cNvPr>
              <p:cNvSpPr/>
              <p:nvPr userDrawn="1"/>
            </p:nvSpPr>
            <p:spPr>
              <a:xfrm>
                <a:off x="-203527" y="3156283"/>
                <a:ext cx="152400" cy="152400"/>
              </a:xfrm>
              <a:prstGeom prst="ellipse">
                <a:avLst/>
              </a:prstGeom>
              <a:solidFill>
                <a:srgbClr val="1D46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03EEE2C-5119-6D46-A8C6-B3F87B3294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127327" y="3308683"/>
                <a:ext cx="0" cy="457200"/>
              </a:xfrm>
              <a:prstGeom prst="line">
                <a:avLst/>
              </a:prstGeom>
              <a:ln w="19050">
                <a:solidFill>
                  <a:srgbClr val="1D46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6" name="Text Placeholder 24">
              <a:extLst>
                <a:ext uri="{FF2B5EF4-FFF2-40B4-BE49-F238E27FC236}">
                  <a16:creationId xmlns:a16="http://schemas.microsoft.com/office/drawing/2014/main" id="{F30E590F-1839-6948-83BD-093B4EFAECD8}"/>
                </a:ext>
              </a:extLst>
            </p:cNvPr>
            <p:cNvSpPr txBox="1">
              <a:spLocks/>
            </p:cNvSpPr>
            <p:nvPr/>
          </p:nvSpPr>
          <p:spPr>
            <a:xfrm>
              <a:off x="7814680" y="4610639"/>
              <a:ext cx="952500" cy="319414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7575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/>
                <a:t>2006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D34C4E2-5299-544B-8473-0E3FCDE94BA0}"/>
                </a:ext>
              </a:extLst>
            </p:cNvPr>
            <p:cNvSpPr txBox="1"/>
            <p:nvPr/>
          </p:nvSpPr>
          <p:spPr>
            <a:xfrm>
              <a:off x="8030308" y="2625600"/>
              <a:ext cx="29717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solidFill>
                  <a:srgbClr val="575757"/>
                </a:solidFill>
              </a:endParaRPr>
            </a:p>
            <a:p>
              <a:r>
                <a:rPr lang="en-US" sz="2000" b="1" dirty="0">
                  <a:solidFill>
                    <a:srgbClr val="575757"/>
                  </a:solidFill>
                </a:rPr>
                <a:t>Northeast Extension of PIRATA Array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5A0F1497-0A72-2B46-8CC0-39A9F458D2D9}"/>
              </a:ext>
            </a:extLst>
          </p:cNvPr>
          <p:cNvSpPr txBox="1"/>
          <p:nvPr/>
        </p:nvSpPr>
        <p:spPr>
          <a:xfrm>
            <a:off x="1843676" y="5107578"/>
            <a:ext cx="21187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75757"/>
                </a:solidFill>
              </a:rPr>
              <a:t>Tropical Atlantic XBT line (AX8)</a:t>
            </a:r>
          </a:p>
          <a:p>
            <a:endParaRPr lang="en-US" sz="1000" b="1" dirty="0">
              <a:solidFill>
                <a:srgbClr val="575757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F76911B-B018-3A49-91E6-91B63349817A}"/>
              </a:ext>
            </a:extLst>
          </p:cNvPr>
          <p:cNvSpPr txBox="1"/>
          <p:nvPr/>
        </p:nvSpPr>
        <p:spPr>
          <a:xfrm>
            <a:off x="5188086" y="5080564"/>
            <a:ext cx="3651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75757"/>
                </a:solidFill>
              </a:rPr>
              <a:t>Global Coverage: </a:t>
            </a:r>
          </a:p>
          <a:p>
            <a:r>
              <a:rPr lang="en-US" sz="2000" b="1" dirty="0">
                <a:solidFill>
                  <a:srgbClr val="575757"/>
                </a:solidFill>
              </a:rPr>
              <a:t>Argo, Drifters</a:t>
            </a:r>
          </a:p>
          <a:p>
            <a:endParaRPr lang="en-US" sz="2000" b="1" dirty="0">
              <a:solidFill>
                <a:srgbClr val="57575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7C829F-8988-8842-A5D1-8DAD7288D415}"/>
              </a:ext>
            </a:extLst>
          </p:cNvPr>
          <p:cNvSpPr/>
          <p:nvPr/>
        </p:nvSpPr>
        <p:spPr>
          <a:xfrm>
            <a:off x="103666" y="400186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575757"/>
                </a:solidFill>
              </a:rPr>
              <a:t>…</a:t>
            </a:r>
            <a:endParaRPr lang="en-US" sz="36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8931D6F-315F-FB49-B909-F401AD5483EF}"/>
              </a:ext>
            </a:extLst>
          </p:cNvPr>
          <p:cNvGrpSpPr/>
          <p:nvPr/>
        </p:nvGrpSpPr>
        <p:grpSpPr>
          <a:xfrm rot="10800000">
            <a:off x="9116408" y="4343399"/>
            <a:ext cx="152400" cy="609600"/>
            <a:chOff x="762000" y="3197683"/>
            <a:chExt cx="152400" cy="6096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F3822A5-5D00-8346-9000-A167FC8E607D}"/>
                </a:ext>
              </a:extLst>
            </p:cNvPr>
            <p:cNvSpPr/>
            <p:nvPr userDrawn="1"/>
          </p:nvSpPr>
          <p:spPr>
            <a:xfrm>
              <a:off x="762000" y="3197683"/>
              <a:ext cx="152400" cy="152400"/>
            </a:xfrm>
            <a:prstGeom prst="ellipse">
              <a:avLst/>
            </a:prstGeom>
            <a:solidFill>
              <a:srgbClr val="1D46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57FD33-2F0D-C247-ABB3-4E69567A67F5}"/>
                </a:ext>
              </a:extLst>
            </p:cNvPr>
            <p:cNvCxnSpPr>
              <a:cxnSpLocks/>
              <a:stCxn id="34" idx="4"/>
            </p:cNvCxnSpPr>
            <p:nvPr userDrawn="1"/>
          </p:nvCxnSpPr>
          <p:spPr>
            <a:xfrm>
              <a:off x="838200" y="3350083"/>
              <a:ext cx="0" cy="457200"/>
            </a:xfrm>
            <a:prstGeom prst="line">
              <a:avLst/>
            </a:prstGeom>
            <a:ln w="19050">
              <a:solidFill>
                <a:srgbClr val="1D46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5DEB21E6-E7F6-724B-B780-E5ED68150CE8}"/>
              </a:ext>
            </a:extLst>
          </p:cNvPr>
          <p:cNvSpPr txBox="1">
            <a:spLocks/>
          </p:cNvSpPr>
          <p:nvPr/>
        </p:nvSpPr>
        <p:spPr>
          <a:xfrm>
            <a:off x="8763000" y="3776809"/>
            <a:ext cx="952500" cy="10156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F869D9-D43E-1B4A-B0B5-185C6E4ED4FE}"/>
              </a:ext>
            </a:extLst>
          </p:cNvPr>
          <p:cNvSpPr txBox="1"/>
          <p:nvPr/>
        </p:nvSpPr>
        <p:spPr>
          <a:xfrm>
            <a:off x="9080364" y="5081935"/>
            <a:ext cx="17400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575757"/>
                </a:solidFill>
              </a:rPr>
              <a:t>Hurricane Glider Project</a:t>
            </a:r>
          </a:p>
          <a:p>
            <a:endParaRPr lang="en-US" sz="2000" b="1" dirty="0">
              <a:solidFill>
                <a:srgbClr val="575757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F34FCEB-8E1F-A74C-AD25-43C19B409A26}"/>
              </a:ext>
            </a:extLst>
          </p:cNvPr>
          <p:cNvSpPr/>
          <p:nvPr/>
        </p:nvSpPr>
        <p:spPr>
          <a:xfrm>
            <a:off x="11220450" y="3919040"/>
            <a:ext cx="152400" cy="152400"/>
          </a:xfrm>
          <a:prstGeom prst="ellipse">
            <a:avLst/>
          </a:prstGeom>
          <a:solidFill>
            <a:srgbClr val="1D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E9F501A-110E-2240-9FC3-988018C8D14A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11296650" y="4071440"/>
            <a:ext cx="0" cy="457200"/>
          </a:xfrm>
          <a:prstGeom prst="line">
            <a:avLst/>
          </a:prstGeom>
          <a:ln w="19050">
            <a:solidFill>
              <a:srgbClr val="1D46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D193FA02-4DC3-6248-8CF9-EE267B131A39}"/>
              </a:ext>
            </a:extLst>
          </p:cNvPr>
          <p:cNvSpPr txBox="1">
            <a:spLocks/>
          </p:cNvSpPr>
          <p:nvPr/>
        </p:nvSpPr>
        <p:spPr>
          <a:xfrm>
            <a:off x="10820400" y="4610977"/>
            <a:ext cx="1100216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2017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B6AAE06-968F-5C43-B463-1DC1CCFD2A49}"/>
              </a:ext>
            </a:extLst>
          </p:cNvPr>
          <p:cNvSpPr txBox="1"/>
          <p:nvPr/>
        </p:nvSpPr>
        <p:spPr>
          <a:xfrm>
            <a:off x="9677400" y="266700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575757"/>
                </a:solidFill>
              </a:rPr>
              <a:t>PIRATA Array </a:t>
            </a:r>
          </a:p>
          <a:p>
            <a:pPr algn="r"/>
            <a:r>
              <a:rPr lang="en-US" sz="2000" b="1" dirty="0">
                <a:solidFill>
                  <a:srgbClr val="575757"/>
                </a:solidFill>
              </a:rPr>
              <a:t>Current Study</a:t>
            </a:r>
          </a:p>
          <a:p>
            <a:pPr algn="r"/>
            <a:r>
              <a:rPr lang="en-US" sz="2000" b="1" dirty="0">
                <a:solidFill>
                  <a:srgbClr val="575757"/>
                </a:solidFill>
              </a:rPr>
              <a:t>(TACOS) 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7B97E54-349C-704D-A8AD-997CADFB31DF}"/>
              </a:ext>
            </a:extLst>
          </p:cNvPr>
          <p:cNvSpPr/>
          <p:nvPr/>
        </p:nvSpPr>
        <p:spPr>
          <a:xfrm>
            <a:off x="749029" y="3941649"/>
            <a:ext cx="152400" cy="152400"/>
          </a:xfrm>
          <a:prstGeom prst="ellipse">
            <a:avLst/>
          </a:prstGeom>
          <a:solidFill>
            <a:srgbClr val="1D4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77ACF29-2F7E-9740-9A02-621649072599}"/>
              </a:ext>
            </a:extLst>
          </p:cNvPr>
          <p:cNvCxnSpPr>
            <a:cxnSpLocks/>
          </p:cNvCxnSpPr>
          <p:nvPr/>
        </p:nvCxnSpPr>
        <p:spPr>
          <a:xfrm>
            <a:off x="825229" y="4094049"/>
            <a:ext cx="0" cy="457200"/>
          </a:xfrm>
          <a:prstGeom prst="line">
            <a:avLst/>
          </a:prstGeom>
          <a:ln w="19050">
            <a:solidFill>
              <a:srgbClr val="1D46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6C66EDB1-0891-9843-844E-91B2B0AE8FC8}"/>
              </a:ext>
            </a:extLst>
          </p:cNvPr>
          <p:cNvSpPr txBox="1">
            <a:spLocks/>
          </p:cNvSpPr>
          <p:nvPr/>
        </p:nvSpPr>
        <p:spPr>
          <a:xfrm>
            <a:off x="381000" y="4633586"/>
            <a:ext cx="952500" cy="3194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757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1999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1EAF43E-75A8-7048-A9D2-86BDC7FC52CA}"/>
              </a:ext>
            </a:extLst>
          </p:cNvPr>
          <p:cNvSpPr txBox="1"/>
          <p:nvPr/>
        </p:nvSpPr>
        <p:spPr>
          <a:xfrm>
            <a:off x="596629" y="2648547"/>
            <a:ext cx="2756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575757"/>
              </a:solidFill>
            </a:endParaRPr>
          </a:p>
          <a:p>
            <a:r>
              <a:rPr lang="en-US" sz="2000" b="1" dirty="0" err="1">
                <a:solidFill>
                  <a:srgbClr val="575757"/>
                </a:solidFill>
              </a:rPr>
              <a:t>CoastWatch</a:t>
            </a:r>
            <a:r>
              <a:rPr lang="en-US" sz="2000" b="1" dirty="0">
                <a:solidFill>
                  <a:srgbClr val="575757"/>
                </a:solidFill>
              </a:rPr>
              <a:t> Caribbean Node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C582E2-B53A-A64D-879C-F217216753AD}"/>
              </a:ext>
            </a:extLst>
          </p:cNvPr>
          <p:cNvSpPr txBox="1"/>
          <p:nvPr/>
        </p:nvSpPr>
        <p:spPr>
          <a:xfrm>
            <a:off x="3051810" y="6169184"/>
            <a:ext cx="9098280" cy="365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sz="1400" dirty="0">
                <a:solidFill>
                  <a:srgbClr val="168DCF"/>
                </a:solidFill>
              </a:rPr>
              <a:t>Partners: NOAA/OOMD, NOAA/PMEL, NOAA/IOOS, NOAA/NESDIS, NASA, NSF, Navy, Int’l Agencies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AFCF32-6038-9F48-AB9F-1FF06C30AD94}"/>
              </a:ext>
            </a:extLst>
          </p:cNvPr>
          <p:cNvSpPr/>
          <p:nvPr/>
        </p:nvSpPr>
        <p:spPr>
          <a:xfrm>
            <a:off x="1" y="6477000"/>
            <a:ext cx="381000" cy="76200"/>
          </a:xfrm>
          <a:prstGeom prst="rect">
            <a:avLst/>
          </a:prstGeom>
          <a:solidFill>
            <a:srgbClr val="4298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0" fill="hold"/>
                                        <p:tgtEl>
                                          <p:spTgt spid="42"/>
                                        </p:tgtEl>
                                      </p:cBhvr>
                                      <p:by x="65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4765</TotalTime>
  <Words>2933</Words>
  <Application>Microsoft Macintosh PowerPoint</Application>
  <PresentationFormat>Widescreen</PresentationFormat>
  <Paragraphs>259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TROPICAL ATLANTIC OBSERVING SYSTEM</vt:lpstr>
      <vt:lpstr>Tropical Atlantic Observing System</vt:lpstr>
      <vt:lpstr>PhOD Publications (1999 – present)</vt:lpstr>
      <vt:lpstr>Tropical Atlantic Partnerships</vt:lpstr>
      <vt:lpstr>PowerPoint Presentation</vt:lpstr>
      <vt:lpstr>PowerPoint Presentation</vt:lpstr>
      <vt:lpstr>Observations for Extreme Weather Forecasts</vt:lpstr>
      <vt:lpstr>Observations to Detect Ecosystem Changes</vt:lpstr>
      <vt:lpstr>Contributions to Tropical Atlantic Observations Sustained observations + pilot/process studies with partners </vt:lpstr>
      <vt:lpstr>+Atlantic Meridional Mode</vt:lpstr>
      <vt:lpstr>PowerPoint Presentation</vt:lpstr>
      <vt:lpstr>PowerPoint Presentation</vt:lpstr>
      <vt:lpstr>PowerPoint Presentation</vt:lpstr>
      <vt:lpstr>Reduce SST Biases </vt:lpstr>
      <vt:lpstr>Improve Hurricane Intensity Forecasts</vt:lpstr>
      <vt:lpstr>Hurricane Rapid Intensification (RI)</vt:lpstr>
      <vt:lpstr>Hurricane Rapid Intensification (RI)</vt:lpstr>
      <vt:lpstr>Products for Climate Studies: ePIRATA</vt:lpstr>
      <vt:lpstr>Products for Hurricane Field Operations: OceanViewer</vt:lpstr>
      <vt:lpstr>Real-Time Ocean Data</vt:lpstr>
      <vt:lpstr>Products for Sargassum inundation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333</cp:revision>
  <dcterms:created xsi:type="dcterms:W3CDTF">2019-08-06T19:42:43Z</dcterms:created>
  <dcterms:modified xsi:type="dcterms:W3CDTF">2019-11-18T15:23:54Z</dcterms:modified>
</cp:coreProperties>
</file>