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94" r:id="rId2"/>
    <p:sldId id="311" r:id="rId3"/>
    <p:sldId id="290" r:id="rId4"/>
    <p:sldId id="304" r:id="rId5"/>
    <p:sldId id="309" r:id="rId6"/>
    <p:sldId id="313" r:id="rId7"/>
    <p:sldId id="307" r:id="rId8"/>
    <p:sldId id="308" r:id="rId9"/>
    <p:sldId id="286" r:id="rId10"/>
    <p:sldId id="314" r:id="rId11"/>
    <p:sldId id="299" r:id="rId12"/>
    <p:sldId id="315"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ACACAC"/>
    <a:srgbClr val="1D4690"/>
    <a:srgbClr val="168DCF"/>
    <a:srgbClr val="4298D3"/>
    <a:srgbClr val="F2F5F7"/>
    <a:srgbClr val="575757"/>
    <a:srgbClr val="DAD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86418"/>
  </p:normalViewPr>
  <p:slideViewPr>
    <p:cSldViewPr snapToObjects="1">
      <p:cViewPr varScale="1">
        <p:scale>
          <a:sx n="112" d="100"/>
          <a:sy n="112" d="100"/>
        </p:scale>
        <p:origin x="1776"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11/12/19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a:t>
            </a:fld>
            <a:endParaRPr lang="en-US"/>
          </a:p>
        </p:txBody>
      </p:sp>
    </p:spTree>
    <p:extLst>
      <p:ext uri="{BB962C8B-B14F-4D97-AF65-F5344CB8AC3E}">
        <p14:creationId xmlns:p14="http://schemas.microsoft.com/office/powerpoint/2010/main" val="320698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65611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HRD researches are working side by side with NHC forecasters</a:t>
            </a: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5</a:t>
            </a:fld>
            <a:endParaRPr lang="en-US"/>
          </a:p>
        </p:txBody>
      </p:sp>
    </p:spTree>
    <p:extLst>
      <p:ext uri="{BB962C8B-B14F-4D97-AF65-F5344CB8AC3E}">
        <p14:creationId xmlns:p14="http://schemas.microsoft.com/office/powerpoint/2010/main" val="421950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Experience their operational environment</a:t>
            </a:r>
          </a:p>
          <a:p>
            <a:pPr marL="342900" indent="-342900">
              <a:buFont typeface="Arial" panose="020B0604020202020204" pitchFamily="34" charset="0"/>
              <a:buChar char="•"/>
            </a:pPr>
            <a:r>
              <a:rPr lang="en-US" dirty="0"/>
              <a:t>Learn about their decision making process</a:t>
            </a:r>
          </a:p>
          <a:p>
            <a:pPr marL="342900" indent="-342900">
              <a:buFont typeface="Arial" panose="020B0604020202020204" pitchFamily="34" charset="0"/>
              <a:buChar char="•"/>
            </a:pPr>
            <a:r>
              <a:rPr lang="en-US" dirty="0"/>
              <a:t>Time-constraints</a:t>
            </a:r>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150156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communication also aligns with HFIPs new strategic goals</a:t>
            </a:r>
          </a:p>
        </p:txBody>
      </p:sp>
      <p:sp>
        <p:nvSpPr>
          <p:cNvPr id="4" name="Slide Number Placeholder 3"/>
          <p:cNvSpPr>
            <a:spLocks noGrp="1"/>
          </p:cNvSpPr>
          <p:nvPr>
            <p:ph type="sldNum" sz="quarter" idx="5"/>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3691953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Probabilities are shades of gray</a:t>
            </a:r>
          </a:p>
        </p:txBody>
      </p:sp>
      <p:sp>
        <p:nvSpPr>
          <p:cNvPr id="4" name="Slide Number Placeholder 3"/>
          <p:cNvSpPr>
            <a:spLocks noGrp="1"/>
          </p:cNvSpPr>
          <p:nvPr>
            <p:ph type="sldNum" sz="quarter" idx="5"/>
          </p:nvPr>
        </p:nvSpPr>
        <p:spPr/>
        <p:txBody>
          <a:bodyPr/>
          <a:lstStyle/>
          <a:p>
            <a:fld id="{A679663B-47F3-AE4A-92C7-367FE9E30D9D}" type="slidenum">
              <a:rPr lang="en-US" smtClean="0"/>
              <a:t>9</a:t>
            </a:fld>
            <a:endParaRPr lang="en-US"/>
          </a:p>
        </p:txBody>
      </p:sp>
    </p:spTree>
    <p:extLst>
      <p:ext uri="{BB962C8B-B14F-4D97-AF65-F5344CB8AC3E}">
        <p14:creationId xmlns:p14="http://schemas.microsoft.com/office/powerpoint/2010/main" val="285665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warning process needs to be viewed in a holistic sense, with (at least) two distinct tracks:  The public track and the meteorologists’ track (although there are other tracks for EMs, media, private sector, etc.).  There are key basic steps in each track that must be employed for effective public response.  It all starts with the Impact or Trigger (or Causation).  With this more complete view of the warning system, social science fits in throughout this </a:t>
            </a:r>
            <a:r>
              <a:rPr lang="en-US"/>
              <a:t>entire process.</a:t>
            </a:r>
            <a:endParaRPr lang="en-US" dirty="0"/>
          </a:p>
          <a:p>
            <a:endParaRPr lang="en-US" dirty="0"/>
          </a:p>
        </p:txBody>
      </p:sp>
      <p:sp>
        <p:nvSpPr>
          <p:cNvPr id="4" name="Slide Number Placeholder 3"/>
          <p:cNvSpPr>
            <a:spLocks noGrp="1"/>
          </p:cNvSpPr>
          <p:nvPr>
            <p:ph type="sldNum" sz="quarter" idx="5"/>
          </p:nvPr>
        </p:nvSpPr>
        <p:spPr/>
        <p:txBody>
          <a:bodyPr/>
          <a:lstStyle/>
          <a:p>
            <a:fld id="{A679663B-47F3-AE4A-92C7-367FE9E30D9D}" type="slidenum">
              <a:rPr lang="en-US" smtClean="0"/>
              <a:t>10</a:t>
            </a:fld>
            <a:endParaRPr lang="en-US"/>
          </a:p>
        </p:txBody>
      </p:sp>
    </p:spTree>
    <p:extLst>
      <p:ext uri="{BB962C8B-B14F-4D97-AF65-F5344CB8AC3E}">
        <p14:creationId xmlns:p14="http://schemas.microsoft.com/office/powerpoint/2010/main" val="300558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79663B-47F3-AE4A-92C7-367FE9E30D9D}" type="slidenum">
              <a:rPr lang="en-US" smtClean="0"/>
              <a:t>12</a:t>
            </a:fld>
            <a:endParaRPr lang="en-US"/>
          </a:p>
        </p:txBody>
      </p:sp>
    </p:spTree>
    <p:extLst>
      <p:ext uri="{BB962C8B-B14F-4D97-AF65-F5344CB8AC3E}">
        <p14:creationId xmlns:p14="http://schemas.microsoft.com/office/powerpoint/2010/main" val="1265550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921402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4002583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userDrawn="1"/>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userDrawn="1"/>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userDrawn="1"/>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pic>
        <p:nvPicPr>
          <p:cNvPr id="3" name="Picture 2">
            <a:extLst>
              <a:ext uri="{FF2B5EF4-FFF2-40B4-BE49-F238E27FC236}">
                <a16:creationId xmlns:a16="http://schemas.microsoft.com/office/drawing/2014/main" id="{5BCD96DA-3BE1-A744-A6F4-5FEC4D7DC58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70" r:id="rId1"/>
    <p:sldLayoutId id="2147483658" r:id="rId2"/>
    <p:sldLayoutId id="2147483650" r:id="rId3"/>
    <p:sldLayoutId id="2147483660" r:id="rId4"/>
    <p:sldLayoutId id="2147483657" r:id="rId5"/>
    <p:sldLayoutId id="2147483656" r:id="rId6"/>
    <p:sldLayoutId id="2147483661" r:id="rId7"/>
    <p:sldLayoutId id="2147483662" r:id="rId8"/>
    <p:sldLayoutId id="2147483653" r:id="rId9"/>
    <p:sldLayoutId id="2147483654" r:id="rId10"/>
    <p:sldLayoutId id="2147483655" r:id="rId11"/>
    <p:sldLayoutId id="2147483663" r:id="rId12"/>
    <p:sldLayoutId id="2147483659" r:id="rId13"/>
    <p:sldLayoutId id="2147483669" r:id="rId14"/>
    <p:sldLayoutId id="2147483665" r:id="rId15"/>
    <p:sldLayoutId id="2147483666" r:id="rId16"/>
    <p:sldLayoutId id="2147483667"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E259-B6F9-D34A-90C1-7F8C3901D048}"/>
              </a:ext>
            </a:extLst>
          </p:cNvPr>
          <p:cNvSpPr>
            <a:spLocks noGrp="1"/>
          </p:cNvSpPr>
          <p:nvPr>
            <p:ph type="title"/>
          </p:nvPr>
        </p:nvSpPr>
        <p:spPr>
          <a:xfrm>
            <a:off x="457200" y="838200"/>
            <a:ext cx="5638800" cy="2852737"/>
          </a:xfrm>
        </p:spPr>
        <p:txBody>
          <a:bodyPr/>
          <a:lstStyle/>
          <a:p>
            <a:r>
              <a:rPr lang="en-US" dirty="0"/>
              <a:t>Partnerships supporting transitions to operations</a:t>
            </a:r>
          </a:p>
        </p:txBody>
      </p:sp>
      <p:sp>
        <p:nvSpPr>
          <p:cNvPr id="3" name="Text Placeholder 2">
            <a:extLst>
              <a:ext uri="{FF2B5EF4-FFF2-40B4-BE49-F238E27FC236}">
                <a16:creationId xmlns:a16="http://schemas.microsoft.com/office/drawing/2014/main" id="{5D367A49-99D7-5A42-B537-2A69CFDC9448}"/>
              </a:ext>
            </a:extLst>
          </p:cNvPr>
          <p:cNvSpPr>
            <a:spLocks noGrp="1"/>
          </p:cNvSpPr>
          <p:nvPr>
            <p:ph type="body" idx="1"/>
          </p:nvPr>
        </p:nvSpPr>
        <p:spPr/>
        <p:txBody>
          <a:bodyPr/>
          <a:lstStyle/>
          <a:p>
            <a:r>
              <a:rPr lang="en-US" dirty="0"/>
              <a:t>Shirley Murillo</a:t>
            </a:r>
          </a:p>
        </p:txBody>
      </p:sp>
      <p:sp>
        <p:nvSpPr>
          <p:cNvPr id="4" name="Slide Number Placeholder 3">
            <a:extLst>
              <a:ext uri="{FF2B5EF4-FFF2-40B4-BE49-F238E27FC236}">
                <a16:creationId xmlns:a16="http://schemas.microsoft.com/office/drawing/2014/main" id="{010DA26A-2251-4442-BD0B-A32EC6680219}"/>
              </a:ext>
            </a:extLst>
          </p:cNvPr>
          <p:cNvSpPr>
            <a:spLocks noGrp="1"/>
          </p:cNvSpPr>
          <p:nvPr>
            <p:ph type="sldNum" sz="quarter" idx="12"/>
          </p:nvPr>
        </p:nvSpPr>
        <p:spPr/>
        <p:txBody>
          <a:bodyPr/>
          <a:lstStyle/>
          <a:p>
            <a:fld id="{1CA897ED-F933-F140-B965-41326E641414}" type="slidenum">
              <a:rPr lang="en-US" smtClean="0"/>
              <a:t>1</a:t>
            </a:fld>
            <a:endParaRPr lang="en-US"/>
          </a:p>
        </p:txBody>
      </p:sp>
      <p:pic>
        <p:nvPicPr>
          <p:cNvPr id="6" name="Picture 5">
            <a:extLst>
              <a:ext uri="{FF2B5EF4-FFF2-40B4-BE49-F238E27FC236}">
                <a16:creationId xmlns:a16="http://schemas.microsoft.com/office/drawing/2014/main" id="{AF70C677-AEDF-F64B-B1F2-F833E00FF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9288" y="3962400"/>
            <a:ext cx="607312" cy="607312"/>
          </a:xfrm>
          <a:prstGeom prst="rect">
            <a:avLst/>
          </a:prstGeom>
        </p:spPr>
      </p:pic>
    </p:spTree>
    <p:extLst>
      <p:ext uri="{BB962C8B-B14F-4D97-AF65-F5344CB8AC3E}">
        <p14:creationId xmlns:p14="http://schemas.microsoft.com/office/powerpoint/2010/main" val="19730580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F42B0F4-2992-0141-8309-0B2960232D0F}"/>
              </a:ext>
            </a:extLst>
          </p:cNvPr>
          <p:cNvGrpSpPr/>
          <p:nvPr/>
        </p:nvGrpSpPr>
        <p:grpSpPr>
          <a:xfrm>
            <a:off x="2673852" y="1918210"/>
            <a:ext cx="8582186" cy="1921933"/>
            <a:chOff x="1348322" y="1136351"/>
            <a:chExt cx="7772401" cy="1676400"/>
          </a:xfrm>
        </p:grpSpPr>
        <p:sp>
          <p:nvSpPr>
            <p:cNvPr id="27" name="Rounded Rectangle 26">
              <a:extLst>
                <a:ext uri="{FF2B5EF4-FFF2-40B4-BE49-F238E27FC236}">
                  <a16:creationId xmlns:a16="http://schemas.microsoft.com/office/drawing/2014/main" id="{DF8DA882-14C2-8547-9CCD-252974A21166}"/>
                </a:ext>
              </a:extLst>
            </p:cNvPr>
            <p:cNvSpPr/>
            <p:nvPr/>
          </p:nvSpPr>
          <p:spPr bwMode="auto">
            <a:xfrm>
              <a:off x="1348322" y="1136351"/>
              <a:ext cx="7772401" cy="1676400"/>
            </a:xfrm>
            <a:prstGeom prst="roundRect">
              <a:avLst>
                <a:gd name="adj" fmla="val 0"/>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dirty="0"/>
            </a:p>
          </p:txBody>
        </p:sp>
        <p:sp>
          <p:nvSpPr>
            <p:cNvPr id="28" name="TextBox 27">
              <a:extLst>
                <a:ext uri="{FF2B5EF4-FFF2-40B4-BE49-F238E27FC236}">
                  <a16:creationId xmlns:a16="http://schemas.microsoft.com/office/drawing/2014/main" id="{E89230FD-0913-A84E-B2B0-39DD3124FF25}"/>
                </a:ext>
              </a:extLst>
            </p:cNvPr>
            <p:cNvSpPr txBox="1"/>
            <p:nvPr/>
          </p:nvSpPr>
          <p:spPr>
            <a:xfrm rot="16200000">
              <a:off x="1055021" y="1785908"/>
              <a:ext cx="1229310" cy="362357"/>
            </a:xfrm>
            <a:prstGeom prst="rect">
              <a:avLst/>
            </a:prstGeom>
            <a:noFill/>
            <a:ln>
              <a:noFill/>
            </a:ln>
            <a:effectLst/>
          </p:spPr>
          <p:txBody>
            <a:bodyPr wrap="none" rtlCol="0">
              <a:spAutoFit/>
            </a:bodyPr>
            <a:lstStyle/>
            <a:p>
              <a:r>
                <a:rPr lang="en-US" sz="2000" dirty="0">
                  <a:solidFill>
                    <a:srgbClr val="666666"/>
                  </a:solidFill>
                </a:rPr>
                <a:t>Forecaster</a:t>
              </a:r>
            </a:p>
          </p:txBody>
        </p:sp>
      </p:grpSp>
      <p:sp>
        <p:nvSpPr>
          <p:cNvPr id="2" name="Title 1">
            <a:extLst>
              <a:ext uri="{FF2B5EF4-FFF2-40B4-BE49-F238E27FC236}">
                <a16:creationId xmlns:a16="http://schemas.microsoft.com/office/drawing/2014/main" id="{D6B9CB3C-A172-2A4E-BF55-0C18F197C079}"/>
              </a:ext>
            </a:extLst>
          </p:cNvPr>
          <p:cNvSpPr>
            <a:spLocks noGrp="1"/>
          </p:cNvSpPr>
          <p:nvPr>
            <p:ph type="title"/>
          </p:nvPr>
        </p:nvSpPr>
        <p:spPr>
          <a:xfrm>
            <a:off x="228600" y="948889"/>
            <a:ext cx="11734245" cy="712742"/>
          </a:xfrm>
        </p:spPr>
        <p:txBody>
          <a:bodyPr/>
          <a:lstStyle/>
          <a:p>
            <a:r>
              <a:rPr lang="en-US" dirty="0"/>
              <a:t>Integrate Social, Behavioral &amp; Physical Sciences</a:t>
            </a:r>
          </a:p>
        </p:txBody>
      </p:sp>
      <p:sp>
        <p:nvSpPr>
          <p:cNvPr id="4" name="Slide Number Placeholder 3">
            <a:extLst>
              <a:ext uri="{FF2B5EF4-FFF2-40B4-BE49-F238E27FC236}">
                <a16:creationId xmlns:a16="http://schemas.microsoft.com/office/drawing/2014/main" id="{E9AF2B56-C1AA-6C4D-B031-039883C32319}"/>
              </a:ext>
            </a:extLst>
          </p:cNvPr>
          <p:cNvSpPr>
            <a:spLocks noGrp="1"/>
          </p:cNvSpPr>
          <p:nvPr>
            <p:ph type="sldNum" sz="quarter" idx="12"/>
          </p:nvPr>
        </p:nvSpPr>
        <p:spPr/>
        <p:txBody>
          <a:bodyPr/>
          <a:lstStyle/>
          <a:p>
            <a:fld id="{1CA897ED-F933-F140-B965-41326E641414}" type="slidenum">
              <a:rPr lang="en-US" smtClean="0"/>
              <a:t>10</a:t>
            </a:fld>
            <a:endParaRPr lang="en-US"/>
          </a:p>
        </p:txBody>
      </p:sp>
      <p:grpSp>
        <p:nvGrpSpPr>
          <p:cNvPr id="5" name="Group 4">
            <a:extLst>
              <a:ext uri="{FF2B5EF4-FFF2-40B4-BE49-F238E27FC236}">
                <a16:creationId xmlns:a16="http://schemas.microsoft.com/office/drawing/2014/main" id="{636AB220-3599-8046-AC52-B3FA56841A4A}"/>
              </a:ext>
            </a:extLst>
          </p:cNvPr>
          <p:cNvGrpSpPr/>
          <p:nvPr/>
        </p:nvGrpSpPr>
        <p:grpSpPr>
          <a:xfrm>
            <a:off x="152400" y="2892377"/>
            <a:ext cx="2486206" cy="2612949"/>
            <a:chOff x="-188585" y="3107200"/>
            <a:chExt cx="2159808" cy="2119676"/>
          </a:xfrm>
          <a:effectLst/>
        </p:grpSpPr>
        <p:grpSp>
          <p:nvGrpSpPr>
            <p:cNvPr id="6" name="Group 5">
              <a:extLst>
                <a:ext uri="{FF2B5EF4-FFF2-40B4-BE49-F238E27FC236}">
                  <a16:creationId xmlns:a16="http://schemas.microsoft.com/office/drawing/2014/main" id="{B8ABD9AA-2D5E-D24C-8984-18BC2CCA7B12}"/>
                </a:ext>
              </a:extLst>
            </p:cNvPr>
            <p:cNvGrpSpPr/>
            <p:nvPr/>
          </p:nvGrpSpPr>
          <p:grpSpPr>
            <a:xfrm>
              <a:off x="-188585" y="3107200"/>
              <a:ext cx="1334440" cy="820800"/>
              <a:chOff x="-175710" y="78741"/>
              <a:chExt cx="1149645" cy="820800"/>
            </a:xfrm>
            <a:scene3d>
              <a:camera prst="orthographicFront"/>
              <a:lightRig rig="threePt" dir="t">
                <a:rot lat="0" lon="0" rev="7500000"/>
              </a:lightRig>
            </a:scene3d>
          </p:grpSpPr>
          <p:sp>
            <p:nvSpPr>
              <p:cNvPr id="12" name="Rounded Rectangle 11">
                <a:extLst>
                  <a:ext uri="{FF2B5EF4-FFF2-40B4-BE49-F238E27FC236}">
                    <a16:creationId xmlns:a16="http://schemas.microsoft.com/office/drawing/2014/main" id="{AA7EAA80-AE2A-FB42-A15B-4A57734D4C05}"/>
                  </a:ext>
                </a:extLst>
              </p:cNvPr>
              <p:cNvSpPr/>
              <p:nvPr/>
            </p:nvSpPr>
            <p:spPr>
              <a:xfrm>
                <a:off x="-65753" y="78741"/>
                <a:ext cx="1039688" cy="820800"/>
              </a:xfrm>
              <a:prstGeom prst="roundRect">
                <a:avLst>
                  <a:gd name="adj" fmla="val 0"/>
                </a:avLst>
              </a:prstGeom>
              <a:solidFill>
                <a:srgbClr val="1D4690"/>
              </a:solidFill>
              <a:sp3d prstMaterial="plastic"/>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032987AF-B92D-534B-9799-DA9787FD2FDB}"/>
                  </a:ext>
                </a:extLst>
              </p:cNvPr>
              <p:cNvSpPr/>
              <p:nvPr/>
            </p:nvSpPr>
            <p:spPr>
              <a:xfrm>
                <a:off x="-175710" y="98959"/>
                <a:ext cx="1099714" cy="4667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60960" numCol="1" spcCol="1270" anchor="t" anchorCtr="0">
                <a:noAutofit/>
              </a:bodyPr>
              <a:lstStyle/>
              <a:p>
                <a:pPr algn="r" defTabSz="711200">
                  <a:lnSpc>
                    <a:spcPct val="90000"/>
                  </a:lnSpc>
                  <a:spcAft>
                    <a:spcPct val="35000"/>
                  </a:spcAft>
                </a:pPr>
                <a:r>
                  <a:rPr lang="en-US" sz="1600" b="1" dirty="0">
                    <a:solidFill>
                      <a:srgbClr val="F2F5F7"/>
                    </a:solidFill>
                    <a:effectLst>
                      <a:outerShdw blurRad="38100" dist="38100" dir="2700000" algn="tl">
                        <a:srgbClr val="000000">
                          <a:alpha val="43137"/>
                        </a:srgbClr>
                      </a:outerShdw>
                    </a:effectLst>
                  </a:rPr>
                  <a:t>The Impact</a:t>
                </a:r>
              </a:p>
            </p:txBody>
          </p:sp>
        </p:grpSp>
        <p:sp>
          <p:nvSpPr>
            <p:cNvPr id="7" name="Rounded Rectangle 6">
              <a:extLst>
                <a:ext uri="{FF2B5EF4-FFF2-40B4-BE49-F238E27FC236}">
                  <a16:creationId xmlns:a16="http://schemas.microsoft.com/office/drawing/2014/main" id="{EA1EC6E5-782A-F04A-9532-1F596F984DFD}"/>
                </a:ext>
              </a:extLst>
            </p:cNvPr>
            <p:cNvSpPr/>
            <p:nvPr/>
          </p:nvSpPr>
          <p:spPr>
            <a:xfrm>
              <a:off x="16518" y="3431132"/>
              <a:ext cx="1276482" cy="1235251"/>
            </a:xfrm>
            <a:prstGeom prst="roundRect">
              <a:avLst>
                <a:gd name="adj" fmla="val 0"/>
              </a:avLst>
            </a:prstGeom>
            <a:blipFill rotWithShape="0">
              <a:blip r:embed="rId3"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ight Arrow 7">
              <a:extLst>
                <a:ext uri="{FF2B5EF4-FFF2-40B4-BE49-F238E27FC236}">
                  <a16:creationId xmlns:a16="http://schemas.microsoft.com/office/drawing/2014/main" id="{B527CF72-DFC6-6A47-82B0-B7C844D4250F}"/>
                </a:ext>
              </a:extLst>
            </p:cNvPr>
            <p:cNvSpPr/>
            <p:nvPr/>
          </p:nvSpPr>
          <p:spPr>
            <a:xfrm rot="18923165">
              <a:off x="1536093" y="3128874"/>
              <a:ext cx="435130" cy="286019"/>
            </a:xfrm>
            <a:prstGeom prst="rightArrow">
              <a:avLst>
                <a:gd name="adj1" fmla="val 60000"/>
                <a:gd name="adj2" fmla="val 50000"/>
              </a:avLst>
            </a:prstGeom>
            <a:scene3d>
              <a:camera prst="orthographicFront"/>
              <a:lightRig rig="threePt" dir="t">
                <a:rot lat="0" lon="0" rev="7500000"/>
              </a:lightRig>
            </a:scene3d>
            <a:sp3d z="-70000" extrusionH="63500" prstMaterial="matte">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grpSp>
          <p:nvGrpSpPr>
            <p:cNvPr id="9" name="Group 8">
              <a:extLst>
                <a:ext uri="{FF2B5EF4-FFF2-40B4-BE49-F238E27FC236}">
                  <a16:creationId xmlns:a16="http://schemas.microsoft.com/office/drawing/2014/main" id="{01A151F4-505E-2641-B9AC-B764A7DACF5E}"/>
                </a:ext>
              </a:extLst>
            </p:cNvPr>
            <p:cNvGrpSpPr/>
            <p:nvPr/>
          </p:nvGrpSpPr>
          <p:grpSpPr>
            <a:xfrm rot="3585283">
              <a:off x="926362" y="4488087"/>
              <a:ext cx="842562" cy="635016"/>
              <a:chOff x="1325930" y="-296311"/>
              <a:chExt cx="842562" cy="635016"/>
            </a:xfrm>
            <a:scene3d>
              <a:camera prst="orthographicFront"/>
              <a:lightRig rig="threePt" dir="t">
                <a:rot lat="0" lon="0" rev="7500000"/>
              </a:lightRig>
            </a:scene3d>
          </p:grpSpPr>
          <p:sp>
            <p:nvSpPr>
              <p:cNvPr id="10" name="Right Arrow 9">
                <a:extLst>
                  <a:ext uri="{FF2B5EF4-FFF2-40B4-BE49-F238E27FC236}">
                    <a16:creationId xmlns:a16="http://schemas.microsoft.com/office/drawing/2014/main" id="{6D949B07-5BA5-1142-922F-68D8DE8E9BF0}"/>
                  </a:ext>
                </a:extLst>
              </p:cNvPr>
              <p:cNvSpPr/>
              <p:nvPr/>
            </p:nvSpPr>
            <p:spPr>
              <a:xfrm rot="20181191">
                <a:off x="1658574" y="-296311"/>
                <a:ext cx="509918" cy="265806"/>
              </a:xfrm>
              <a:prstGeom prst="rightArrow">
                <a:avLst>
                  <a:gd name="adj1" fmla="val 60000"/>
                  <a:gd name="adj2" fmla="val 50000"/>
                </a:avLst>
              </a:prstGeom>
              <a:sp3d z="-70000" extrusionH="63500" prstMaterial="matte">
                <a:contourClr>
                  <a:schemeClr val="bg1"/>
                </a:contourClr>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Right Arrow 4">
                <a:extLst>
                  <a:ext uri="{FF2B5EF4-FFF2-40B4-BE49-F238E27FC236}">
                    <a16:creationId xmlns:a16="http://schemas.microsoft.com/office/drawing/2014/main" id="{63879474-F72C-0B47-9330-F0FB54FFB745}"/>
                  </a:ext>
                </a:extLst>
              </p:cNvPr>
              <p:cNvSpPr/>
              <p:nvPr/>
            </p:nvSpPr>
            <p:spPr>
              <a:xfrm>
                <a:off x="1325930" y="167094"/>
                <a:ext cx="283401" cy="171611"/>
              </a:xfrm>
              <a:prstGeom prst="rect">
                <a:avLst/>
              </a:prstGeom>
              <a:sp3d z="-7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50">
                  <a:lnSpc>
                    <a:spcPct val="90000"/>
                  </a:lnSpc>
                  <a:spcAft>
                    <a:spcPct val="35000"/>
                  </a:spcAft>
                </a:pPr>
                <a:endParaRPr lang="en-US" sz="1300">
                  <a:solidFill>
                    <a:srgbClr val="FFFF00"/>
                  </a:solidFill>
                  <a:effectLst>
                    <a:outerShdw blurRad="38100" dist="38100" dir="2700000" algn="tl">
                      <a:srgbClr val="000000">
                        <a:alpha val="43137"/>
                      </a:srgbClr>
                    </a:outerShdw>
                  </a:effectLst>
                </a:endParaRPr>
              </a:p>
            </p:txBody>
          </p:sp>
        </p:grpSp>
      </p:grpSp>
      <p:grpSp>
        <p:nvGrpSpPr>
          <p:cNvPr id="14" name="Group 13">
            <a:extLst>
              <a:ext uri="{FF2B5EF4-FFF2-40B4-BE49-F238E27FC236}">
                <a16:creationId xmlns:a16="http://schemas.microsoft.com/office/drawing/2014/main" id="{7B5199D0-FA98-764A-9A76-1E0DC091EB32}"/>
              </a:ext>
            </a:extLst>
          </p:cNvPr>
          <p:cNvGrpSpPr/>
          <p:nvPr/>
        </p:nvGrpSpPr>
        <p:grpSpPr>
          <a:xfrm>
            <a:off x="2653974" y="4529138"/>
            <a:ext cx="8602065" cy="1795462"/>
            <a:chOff x="527767" y="4754199"/>
            <a:chExt cx="7844171" cy="1795462"/>
          </a:xfrm>
          <a:noFill/>
        </p:grpSpPr>
        <p:sp>
          <p:nvSpPr>
            <p:cNvPr id="15" name="Rounded Rectangle 14">
              <a:extLst>
                <a:ext uri="{FF2B5EF4-FFF2-40B4-BE49-F238E27FC236}">
                  <a16:creationId xmlns:a16="http://schemas.microsoft.com/office/drawing/2014/main" id="{EC76CEE6-BAB0-5546-9C03-7B8C16C827D5}"/>
                </a:ext>
              </a:extLst>
            </p:cNvPr>
            <p:cNvSpPr/>
            <p:nvPr/>
          </p:nvSpPr>
          <p:spPr bwMode="auto">
            <a:xfrm>
              <a:off x="527767" y="4754199"/>
              <a:ext cx="7844171" cy="1795462"/>
            </a:xfrm>
            <a:prstGeom prst="roundRect">
              <a:avLst>
                <a:gd name="adj" fmla="val 0"/>
              </a:avLst>
            </a:prstGeom>
            <a:grp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000"/>
            </a:p>
          </p:txBody>
        </p:sp>
        <p:sp>
          <p:nvSpPr>
            <p:cNvPr id="16" name="TextBox 15">
              <a:extLst>
                <a:ext uri="{FF2B5EF4-FFF2-40B4-BE49-F238E27FC236}">
                  <a16:creationId xmlns:a16="http://schemas.microsoft.com/office/drawing/2014/main" id="{7B895589-8E6F-254F-AF5B-2F7BAF12872B}"/>
                </a:ext>
              </a:extLst>
            </p:cNvPr>
            <p:cNvSpPr txBox="1"/>
            <p:nvPr/>
          </p:nvSpPr>
          <p:spPr>
            <a:xfrm rot="16200000">
              <a:off x="432361" y="5532640"/>
              <a:ext cx="885179" cy="364858"/>
            </a:xfrm>
            <a:prstGeom prst="rect">
              <a:avLst/>
            </a:prstGeom>
            <a:grpFill/>
            <a:ln>
              <a:noFill/>
            </a:ln>
          </p:spPr>
          <p:txBody>
            <a:bodyPr wrap="none" rtlCol="0">
              <a:spAutoFit/>
            </a:bodyPr>
            <a:lstStyle/>
            <a:p>
              <a:r>
                <a:rPr lang="en-US" sz="2000" dirty="0">
                  <a:solidFill>
                    <a:srgbClr val="666666"/>
                  </a:solidFill>
                </a:rPr>
                <a:t>Public</a:t>
              </a:r>
            </a:p>
          </p:txBody>
        </p:sp>
      </p:grpSp>
      <p:sp>
        <p:nvSpPr>
          <p:cNvPr id="17" name="Rounded Rectangle 16">
            <a:extLst>
              <a:ext uri="{FF2B5EF4-FFF2-40B4-BE49-F238E27FC236}">
                <a16:creationId xmlns:a16="http://schemas.microsoft.com/office/drawing/2014/main" id="{DB5BEED9-FC8F-FA45-BBFA-3E4B74881900}"/>
              </a:ext>
            </a:extLst>
          </p:cNvPr>
          <p:cNvSpPr/>
          <p:nvPr/>
        </p:nvSpPr>
        <p:spPr>
          <a:xfrm>
            <a:off x="3429000" y="2095492"/>
            <a:ext cx="1037302" cy="1181108"/>
          </a:xfrm>
          <a:prstGeom prst="roundRect">
            <a:avLst>
              <a:gd name="adj" fmla="val 0"/>
            </a:avLst>
          </a:prstGeom>
          <a:blipFill rotWithShape="0">
            <a:blip r:embed="rId4"/>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8" name="Rounded Rectangle 17">
            <a:extLst>
              <a:ext uri="{FF2B5EF4-FFF2-40B4-BE49-F238E27FC236}">
                <a16:creationId xmlns:a16="http://schemas.microsoft.com/office/drawing/2014/main" id="{D9CE78B8-1EA8-3245-BF9C-9299A857B41D}"/>
              </a:ext>
            </a:extLst>
          </p:cNvPr>
          <p:cNvSpPr/>
          <p:nvPr/>
        </p:nvSpPr>
        <p:spPr>
          <a:xfrm>
            <a:off x="4982498" y="2114914"/>
            <a:ext cx="1037302" cy="1161686"/>
          </a:xfrm>
          <a:prstGeom prst="roundRect">
            <a:avLst>
              <a:gd name="adj" fmla="val 0"/>
            </a:avLst>
          </a:prstGeom>
          <a:blipFill rotWithShape="0">
            <a:blip r:embed="rId5"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1689636"/>
              <a:satOff val="-4355"/>
              <a:lumOff val="-2941"/>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9" name="Rounded Rectangle 18">
            <a:extLst>
              <a:ext uri="{FF2B5EF4-FFF2-40B4-BE49-F238E27FC236}">
                <a16:creationId xmlns:a16="http://schemas.microsoft.com/office/drawing/2014/main" id="{5DF2D2C5-7520-5645-9123-FC893293E496}"/>
              </a:ext>
            </a:extLst>
          </p:cNvPr>
          <p:cNvSpPr/>
          <p:nvPr/>
        </p:nvSpPr>
        <p:spPr>
          <a:xfrm flipH="1">
            <a:off x="6506498" y="2095492"/>
            <a:ext cx="1037302" cy="1181108"/>
          </a:xfrm>
          <a:prstGeom prst="roundRect">
            <a:avLst>
              <a:gd name="adj" fmla="val 0"/>
            </a:avLst>
          </a:prstGeom>
          <a:blipFill rotWithShape="0">
            <a:blip r:embed="rId6"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3379271"/>
              <a:satOff val="-8710"/>
              <a:lumOff val="-5883"/>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0" name="Rounded Rectangle 19">
            <a:extLst>
              <a:ext uri="{FF2B5EF4-FFF2-40B4-BE49-F238E27FC236}">
                <a16:creationId xmlns:a16="http://schemas.microsoft.com/office/drawing/2014/main" id="{863219B3-D516-AA4B-8381-1C99F608BB43}"/>
              </a:ext>
            </a:extLst>
          </p:cNvPr>
          <p:cNvSpPr/>
          <p:nvPr/>
        </p:nvSpPr>
        <p:spPr>
          <a:xfrm>
            <a:off x="8168353" y="2133600"/>
            <a:ext cx="1037302" cy="1181108"/>
          </a:xfrm>
          <a:prstGeom prst="roundRect">
            <a:avLst>
              <a:gd name="adj" fmla="val 0"/>
            </a:avLst>
          </a:prstGeom>
          <a:blipFill rotWithShape="0">
            <a:blip r:embed="rId7"/>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5068907"/>
              <a:satOff val="-13064"/>
              <a:lumOff val="-8824"/>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1" name="Rounded Rectangle 20">
            <a:extLst>
              <a:ext uri="{FF2B5EF4-FFF2-40B4-BE49-F238E27FC236}">
                <a16:creationId xmlns:a16="http://schemas.microsoft.com/office/drawing/2014/main" id="{33527070-86CA-DF4E-ADC6-D4BD99E899DC}"/>
              </a:ext>
            </a:extLst>
          </p:cNvPr>
          <p:cNvSpPr/>
          <p:nvPr/>
        </p:nvSpPr>
        <p:spPr>
          <a:xfrm>
            <a:off x="9834661" y="2133600"/>
            <a:ext cx="1037302" cy="1143000"/>
          </a:xfrm>
          <a:prstGeom prst="roundRect">
            <a:avLst>
              <a:gd name="adj" fmla="val 0"/>
            </a:avLst>
          </a:prstGeom>
          <a:blipFill rotWithShape="0">
            <a:blip r:embed="rId8"/>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6758543"/>
              <a:satOff val="-17419"/>
              <a:lumOff val="-11765"/>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2" name="Rounded Rectangle 21">
            <a:extLst>
              <a:ext uri="{FF2B5EF4-FFF2-40B4-BE49-F238E27FC236}">
                <a16:creationId xmlns:a16="http://schemas.microsoft.com/office/drawing/2014/main" id="{6487C9F9-1150-7948-A74D-E9DC0CF74988}"/>
              </a:ext>
            </a:extLst>
          </p:cNvPr>
          <p:cNvSpPr/>
          <p:nvPr/>
        </p:nvSpPr>
        <p:spPr>
          <a:xfrm>
            <a:off x="3886200" y="4814400"/>
            <a:ext cx="1148804" cy="1094400"/>
          </a:xfrm>
          <a:prstGeom prst="roundRect">
            <a:avLst>
              <a:gd name="adj" fmla="val 0"/>
            </a:avLst>
          </a:prstGeom>
          <a:blipFill rotWithShape="0">
            <a:blip r:embed="rId9"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3" name="Rounded Rectangle 22">
            <a:extLst>
              <a:ext uri="{FF2B5EF4-FFF2-40B4-BE49-F238E27FC236}">
                <a16:creationId xmlns:a16="http://schemas.microsoft.com/office/drawing/2014/main" id="{C739711E-B740-6642-8CE4-1C241B41FB22}"/>
              </a:ext>
            </a:extLst>
          </p:cNvPr>
          <p:cNvSpPr/>
          <p:nvPr/>
        </p:nvSpPr>
        <p:spPr>
          <a:xfrm>
            <a:off x="5598065" y="4805159"/>
            <a:ext cx="1148804" cy="1094400"/>
          </a:xfrm>
          <a:prstGeom prst="roundRect">
            <a:avLst>
              <a:gd name="adj" fmla="val 0"/>
            </a:avLst>
          </a:prstGeom>
          <a:blipFill rotWithShape="0">
            <a:blip r:embed="rId10"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2252848"/>
              <a:satOff val="-5806"/>
              <a:lumOff val="-3922"/>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4" name="Rounded Rectangle 23">
            <a:extLst>
              <a:ext uri="{FF2B5EF4-FFF2-40B4-BE49-F238E27FC236}">
                <a16:creationId xmlns:a16="http://schemas.microsoft.com/office/drawing/2014/main" id="{9A1887CB-D684-F24A-8692-DAFC580169BF}"/>
              </a:ext>
            </a:extLst>
          </p:cNvPr>
          <p:cNvSpPr/>
          <p:nvPr/>
        </p:nvSpPr>
        <p:spPr>
          <a:xfrm>
            <a:off x="7233196" y="4814400"/>
            <a:ext cx="1148804" cy="1094400"/>
          </a:xfrm>
          <a:prstGeom prst="roundRect">
            <a:avLst>
              <a:gd name="adj" fmla="val 0"/>
            </a:avLst>
          </a:prstGeom>
          <a:blipFill rotWithShape="0">
            <a:blip r:embed="rId11"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4505695"/>
              <a:satOff val="-11613"/>
              <a:lumOff val="-7843"/>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25" name="Rounded Rectangle 24">
            <a:extLst>
              <a:ext uri="{FF2B5EF4-FFF2-40B4-BE49-F238E27FC236}">
                <a16:creationId xmlns:a16="http://schemas.microsoft.com/office/drawing/2014/main" id="{BCF2E48F-B517-3846-BD3E-997A7A17005F}"/>
              </a:ext>
            </a:extLst>
          </p:cNvPr>
          <p:cNvSpPr/>
          <p:nvPr/>
        </p:nvSpPr>
        <p:spPr>
          <a:xfrm>
            <a:off x="8909596" y="4800600"/>
            <a:ext cx="1148804" cy="1094400"/>
          </a:xfrm>
          <a:prstGeom prst="roundRect">
            <a:avLst>
              <a:gd name="adj" fmla="val 0"/>
            </a:avLst>
          </a:prstGeom>
          <a:blipFill rotWithShape="0">
            <a:blip r:embed="rId12" cstate="screen">
              <a:extLst>
                <a:ext uri="{28A0092B-C50C-407E-A947-70E740481C1C}">
                  <a14:useLocalDpi xmlns:a14="http://schemas.microsoft.com/office/drawing/2010/main"/>
                </a:ext>
              </a:extLst>
            </a:blip>
            <a:stretch>
              <a:fillRect/>
            </a:stretch>
          </a:blipFill>
          <a:ln>
            <a:noFill/>
          </a:ln>
          <a:scene3d>
            <a:camera prst="orthographicFront"/>
            <a:lightRig rig="threePt" dir="t">
              <a:rot lat="0" lon="0" rev="7500000"/>
            </a:lightRig>
          </a:scene3d>
          <a:sp3d z="152400" extrusionH="63500" prstMaterial="dkEdge">
            <a:contourClr>
              <a:schemeClr val="bg1"/>
            </a:contourClr>
          </a:sp3d>
        </p:spPr>
        <p:style>
          <a:lnRef idx="1">
            <a:schemeClr val="accent5">
              <a:hueOff val="-6758543"/>
              <a:satOff val="-17419"/>
              <a:lumOff val="-11765"/>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0" name="TextBox 29">
            <a:extLst>
              <a:ext uri="{FF2B5EF4-FFF2-40B4-BE49-F238E27FC236}">
                <a16:creationId xmlns:a16="http://schemas.microsoft.com/office/drawing/2014/main" id="{FF0F5C12-935B-0B4A-98C6-965A803D77AC}"/>
              </a:ext>
            </a:extLst>
          </p:cNvPr>
          <p:cNvSpPr txBox="1"/>
          <p:nvPr/>
        </p:nvSpPr>
        <p:spPr>
          <a:xfrm>
            <a:off x="3505497" y="3320536"/>
            <a:ext cx="954107" cy="369332"/>
          </a:xfrm>
          <a:prstGeom prst="rect">
            <a:avLst/>
          </a:prstGeom>
          <a:noFill/>
        </p:spPr>
        <p:txBody>
          <a:bodyPr wrap="none" rtlCol="0">
            <a:spAutoFit/>
          </a:bodyPr>
          <a:lstStyle/>
          <a:p>
            <a:r>
              <a:rPr lang="en-US" dirty="0">
                <a:solidFill>
                  <a:srgbClr val="666666"/>
                </a:solidFill>
              </a:rPr>
              <a:t>Method</a:t>
            </a:r>
          </a:p>
        </p:txBody>
      </p:sp>
      <p:sp>
        <p:nvSpPr>
          <p:cNvPr id="31" name="TextBox 30">
            <a:extLst>
              <a:ext uri="{FF2B5EF4-FFF2-40B4-BE49-F238E27FC236}">
                <a16:creationId xmlns:a16="http://schemas.microsoft.com/office/drawing/2014/main" id="{77329C67-89F2-E247-9828-45A433D5DBDE}"/>
              </a:ext>
            </a:extLst>
          </p:cNvPr>
          <p:cNvSpPr txBox="1"/>
          <p:nvPr/>
        </p:nvSpPr>
        <p:spPr>
          <a:xfrm>
            <a:off x="5364325" y="5925729"/>
            <a:ext cx="1377300" cy="369332"/>
          </a:xfrm>
          <a:prstGeom prst="rect">
            <a:avLst/>
          </a:prstGeom>
          <a:noFill/>
        </p:spPr>
        <p:txBody>
          <a:bodyPr wrap="none" rtlCol="0">
            <a:spAutoFit/>
          </a:bodyPr>
          <a:lstStyle/>
          <a:p>
            <a:r>
              <a:rPr lang="en-US" dirty="0">
                <a:solidFill>
                  <a:srgbClr val="666666"/>
                </a:solidFill>
              </a:rPr>
              <a:t>Preparation</a:t>
            </a:r>
          </a:p>
        </p:txBody>
      </p:sp>
      <p:sp>
        <p:nvSpPr>
          <p:cNvPr id="32" name="TextBox 31">
            <a:extLst>
              <a:ext uri="{FF2B5EF4-FFF2-40B4-BE49-F238E27FC236}">
                <a16:creationId xmlns:a16="http://schemas.microsoft.com/office/drawing/2014/main" id="{736CC891-B87B-734A-882A-115CF876CE19}"/>
              </a:ext>
            </a:extLst>
          </p:cNvPr>
          <p:cNvSpPr txBox="1"/>
          <p:nvPr/>
        </p:nvSpPr>
        <p:spPr>
          <a:xfrm>
            <a:off x="6446294" y="3357575"/>
            <a:ext cx="1069524" cy="369332"/>
          </a:xfrm>
          <a:prstGeom prst="rect">
            <a:avLst/>
          </a:prstGeom>
          <a:noFill/>
        </p:spPr>
        <p:txBody>
          <a:bodyPr wrap="none" rtlCol="0">
            <a:spAutoFit/>
          </a:bodyPr>
          <a:lstStyle/>
          <a:p>
            <a:r>
              <a:rPr lang="en-US" dirty="0">
                <a:solidFill>
                  <a:srgbClr val="666666"/>
                </a:solidFill>
              </a:rPr>
              <a:t>Decision</a:t>
            </a:r>
          </a:p>
        </p:txBody>
      </p:sp>
      <p:sp>
        <p:nvSpPr>
          <p:cNvPr id="33" name="TextBox 32">
            <a:extLst>
              <a:ext uri="{FF2B5EF4-FFF2-40B4-BE49-F238E27FC236}">
                <a16:creationId xmlns:a16="http://schemas.microsoft.com/office/drawing/2014/main" id="{C55760AF-684E-534A-BC05-BE1B22AECC84}"/>
              </a:ext>
            </a:extLst>
          </p:cNvPr>
          <p:cNvSpPr txBox="1"/>
          <p:nvPr/>
        </p:nvSpPr>
        <p:spPr>
          <a:xfrm>
            <a:off x="4923884" y="3331976"/>
            <a:ext cx="1172116" cy="369332"/>
          </a:xfrm>
          <a:prstGeom prst="rect">
            <a:avLst/>
          </a:prstGeom>
          <a:noFill/>
        </p:spPr>
        <p:txBody>
          <a:bodyPr wrap="none" rtlCol="0">
            <a:spAutoFit/>
          </a:bodyPr>
          <a:lstStyle/>
          <a:p>
            <a:r>
              <a:rPr lang="en-US" dirty="0">
                <a:solidFill>
                  <a:srgbClr val="666666"/>
                </a:solidFill>
              </a:rPr>
              <a:t>Guidance</a:t>
            </a:r>
          </a:p>
        </p:txBody>
      </p:sp>
      <p:sp>
        <p:nvSpPr>
          <p:cNvPr id="34" name="TextBox 33">
            <a:extLst>
              <a:ext uri="{FF2B5EF4-FFF2-40B4-BE49-F238E27FC236}">
                <a16:creationId xmlns:a16="http://schemas.microsoft.com/office/drawing/2014/main" id="{FDD296CC-AE03-4746-A69F-E12C4FC75D1C}"/>
              </a:ext>
            </a:extLst>
          </p:cNvPr>
          <p:cNvSpPr txBox="1"/>
          <p:nvPr/>
        </p:nvSpPr>
        <p:spPr>
          <a:xfrm>
            <a:off x="3818612" y="5925729"/>
            <a:ext cx="1210588" cy="369332"/>
          </a:xfrm>
          <a:prstGeom prst="rect">
            <a:avLst/>
          </a:prstGeom>
          <a:noFill/>
        </p:spPr>
        <p:txBody>
          <a:bodyPr wrap="none" rtlCol="0">
            <a:spAutoFit/>
          </a:bodyPr>
          <a:lstStyle/>
          <a:p>
            <a:r>
              <a:rPr lang="en-US" dirty="0">
                <a:solidFill>
                  <a:srgbClr val="666666"/>
                </a:solidFill>
              </a:rPr>
              <a:t>Education</a:t>
            </a:r>
          </a:p>
        </p:txBody>
      </p:sp>
      <p:sp>
        <p:nvSpPr>
          <p:cNvPr id="35" name="TextBox 34">
            <a:extLst>
              <a:ext uri="{FF2B5EF4-FFF2-40B4-BE49-F238E27FC236}">
                <a16:creationId xmlns:a16="http://schemas.microsoft.com/office/drawing/2014/main" id="{97A73FA1-3022-8E4F-A31A-92DF82A18F80}"/>
              </a:ext>
            </a:extLst>
          </p:cNvPr>
          <p:cNvSpPr txBox="1"/>
          <p:nvPr/>
        </p:nvSpPr>
        <p:spPr>
          <a:xfrm>
            <a:off x="9914730" y="3335287"/>
            <a:ext cx="877163" cy="369332"/>
          </a:xfrm>
          <a:prstGeom prst="rect">
            <a:avLst/>
          </a:prstGeom>
          <a:noFill/>
        </p:spPr>
        <p:txBody>
          <a:bodyPr wrap="none" rtlCol="0">
            <a:spAutoFit/>
          </a:bodyPr>
          <a:lstStyle/>
          <a:p>
            <a:r>
              <a:rPr lang="en-US" dirty="0">
                <a:solidFill>
                  <a:srgbClr val="666666"/>
                </a:solidFill>
              </a:rPr>
              <a:t>Output</a:t>
            </a:r>
          </a:p>
        </p:txBody>
      </p:sp>
      <p:sp>
        <p:nvSpPr>
          <p:cNvPr id="36" name="TextBox 35">
            <a:extLst>
              <a:ext uri="{FF2B5EF4-FFF2-40B4-BE49-F238E27FC236}">
                <a16:creationId xmlns:a16="http://schemas.microsoft.com/office/drawing/2014/main" id="{05CC8811-99DC-6F41-9066-11A5FC1161F1}"/>
              </a:ext>
            </a:extLst>
          </p:cNvPr>
          <p:cNvSpPr txBox="1"/>
          <p:nvPr/>
        </p:nvSpPr>
        <p:spPr>
          <a:xfrm>
            <a:off x="8321330" y="3357575"/>
            <a:ext cx="723340" cy="369332"/>
          </a:xfrm>
          <a:prstGeom prst="rect">
            <a:avLst/>
          </a:prstGeom>
          <a:noFill/>
        </p:spPr>
        <p:txBody>
          <a:bodyPr wrap="none" rtlCol="0">
            <a:spAutoFit/>
          </a:bodyPr>
          <a:lstStyle/>
          <a:p>
            <a:r>
              <a:rPr lang="en-US" dirty="0">
                <a:solidFill>
                  <a:srgbClr val="666666"/>
                </a:solidFill>
              </a:rPr>
              <a:t>Tools</a:t>
            </a:r>
          </a:p>
        </p:txBody>
      </p:sp>
      <p:sp>
        <p:nvSpPr>
          <p:cNvPr id="37" name="TextBox 36">
            <a:extLst>
              <a:ext uri="{FF2B5EF4-FFF2-40B4-BE49-F238E27FC236}">
                <a16:creationId xmlns:a16="http://schemas.microsoft.com/office/drawing/2014/main" id="{390D322A-BC0D-BD4E-ACF9-A6FD5D6C04D6}"/>
              </a:ext>
            </a:extLst>
          </p:cNvPr>
          <p:cNvSpPr txBox="1"/>
          <p:nvPr/>
        </p:nvSpPr>
        <p:spPr>
          <a:xfrm>
            <a:off x="7100083" y="5950285"/>
            <a:ext cx="1321837" cy="369332"/>
          </a:xfrm>
          <a:prstGeom prst="rect">
            <a:avLst/>
          </a:prstGeom>
          <a:noFill/>
        </p:spPr>
        <p:txBody>
          <a:bodyPr wrap="none" rtlCol="0">
            <a:spAutoFit/>
          </a:bodyPr>
          <a:lstStyle/>
          <a:p>
            <a:r>
              <a:rPr lang="en-US" dirty="0">
                <a:solidFill>
                  <a:srgbClr val="666666"/>
                </a:solidFill>
              </a:rPr>
              <a:t>Awareness</a:t>
            </a:r>
          </a:p>
        </p:txBody>
      </p:sp>
      <p:sp>
        <p:nvSpPr>
          <p:cNvPr id="38" name="TextBox 37">
            <a:extLst>
              <a:ext uri="{FF2B5EF4-FFF2-40B4-BE49-F238E27FC236}">
                <a16:creationId xmlns:a16="http://schemas.microsoft.com/office/drawing/2014/main" id="{0BA210A2-5137-EC44-BC12-16750860637B}"/>
              </a:ext>
            </a:extLst>
          </p:cNvPr>
          <p:cNvSpPr txBox="1"/>
          <p:nvPr/>
        </p:nvSpPr>
        <p:spPr>
          <a:xfrm>
            <a:off x="8834988" y="5932598"/>
            <a:ext cx="1223412" cy="369332"/>
          </a:xfrm>
          <a:prstGeom prst="rect">
            <a:avLst/>
          </a:prstGeom>
          <a:noFill/>
        </p:spPr>
        <p:txBody>
          <a:bodyPr wrap="none" rtlCol="0">
            <a:spAutoFit/>
          </a:bodyPr>
          <a:lstStyle/>
          <a:p>
            <a:r>
              <a:rPr lang="en-US" dirty="0">
                <a:solidFill>
                  <a:srgbClr val="666666"/>
                </a:solidFill>
              </a:rPr>
              <a:t>Response</a:t>
            </a:r>
          </a:p>
        </p:txBody>
      </p:sp>
      <p:sp>
        <p:nvSpPr>
          <p:cNvPr id="39" name="Right Arrow 38">
            <a:extLst>
              <a:ext uri="{FF2B5EF4-FFF2-40B4-BE49-F238E27FC236}">
                <a16:creationId xmlns:a16="http://schemas.microsoft.com/office/drawing/2014/main" id="{43A0AFDD-7403-0F4E-80F3-D087D24A7B1D}"/>
              </a:ext>
            </a:extLst>
          </p:cNvPr>
          <p:cNvSpPr/>
          <p:nvPr/>
        </p:nvSpPr>
        <p:spPr>
          <a:xfrm>
            <a:off x="6049298"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D7878595-5D87-9D4B-8CD4-CC9E92DFB50E}"/>
              </a:ext>
            </a:extLst>
          </p:cNvPr>
          <p:cNvSpPr/>
          <p:nvPr/>
        </p:nvSpPr>
        <p:spPr>
          <a:xfrm>
            <a:off x="4495800"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a:extLst>
              <a:ext uri="{FF2B5EF4-FFF2-40B4-BE49-F238E27FC236}">
                <a16:creationId xmlns:a16="http://schemas.microsoft.com/office/drawing/2014/main" id="{DC1F0898-4D5D-0541-B0B6-025C66861922}"/>
              </a:ext>
            </a:extLst>
          </p:cNvPr>
          <p:cNvSpPr/>
          <p:nvPr/>
        </p:nvSpPr>
        <p:spPr>
          <a:xfrm>
            <a:off x="8438520" y="5159174"/>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0963C97D-4606-CF44-B4A4-ACC1E1BFEF30}"/>
              </a:ext>
            </a:extLst>
          </p:cNvPr>
          <p:cNvSpPr/>
          <p:nvPr/>
        </p:nvSpPr>
        <p:spPr>
          <a:xfrm>
            <a:off x="6768835" y="515901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D6FE2338-741E-EE40-821A-69B6C1E6325F}"/>
              </a:ext>
            </a:extLst>
          </p:cNvPr>
          <p:cNvSpPr/>
          <p:nvPr/>
        </p:nvSpPr>
        <p:spPr>
          <a:xfrm>
            <a:off x="5097769" y="5158773"/>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a:extLst>
              <a:ext uri="{FF2B5EF4-FFF2-40B4-BE49-F238E27FC236}">
                <a16:creationId xmlns:a16="http://schemas.microsoft.com/office/drawing/2014/main" id="{D2BCD6B4-A91D-6048-A1AB-58FC218F988A}"/>
              </a:ext>
            </a:extLst>
          </p:cNvPr>
          <p:cNvSpPr/>
          <p:nvPr/>
        </p:nvSpPr>
        <p:spPr>
          <a:xfrm>
            <a:off x="7602559"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a:extLst>
              <a:ext uri="{FF2B5EF4-FFF2-40B4-BE49-F238E27FC236}">
                <a16:creationId xmlns:a16="http://schemas.microsoft.com/office/drawing/2014/main" id="{2FD2D400-CE17-D14D-A7AB-1352DDE09B15}"/>
              </a:ext>
            </a:extLst>
          </p:cNvPr>
          <p:cNvSpPr/>
          <p:nvPr/>
        </p:nvSpPr>
        <p:spPr>
          <a:xfrm>
            <a:off x="9320743" y="2520642"/>
            <a:ext cx="457200" cy="327226"/>
          </a:xfrm>
          <a:prstGeom prst="rightArrow">
            <a:avLst/>
          </a:prstGeom>
          <a:solidFill>
            <a:srgbClr val="168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09494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92CB89-8CC4-CD4E-9E7C-7A3110BB7536}"/>
              </a:ext>
            </a:extLst>
          </p:cNvPr>
          <p:cNvSpPr>
            <a:spLocks noGrp="1"/>
          </p:cNvSpPr>
          <p:nvPr>
            <p:ph type="sldNum" sz="quarter" idx="12"/>
          </p:nvPr>
        </p:nvSpPr>
        <p:spPr/>
        <p:txBody>
          <a:bodyPr/>
          <a:lstStyle/>
          <a:p>
            <a:fld id="{1CA897ED-F933-F140-B965-41326E641414}" type="slidenum">
              <a:rPr lang="en-US" smtClean="0"/>
              <a:pPr/>
              <a:t>11</a:t>
            </a:fld>
            <a:endParaRPr lang="en-US" dirty="0"/>
          </a:p>
        </p:txBody>
      </p:sp>
      <p:sp>
        <p:nvSpPr>
          <p:cNvPr id="4" name="Title 3">
            <a:extLst>
              <a:ext uri="{FF2B5EF4-FFF2-40B4-BE49-F238E27FC236}">
                <a16:creationId xmlns:a16="http://schemas.microsoft.com/office/drawing/2014/main" id="{A847BF2A-B223-4643-9E4A-54155313FFBA}"/>
              </a:ext>
            </a:extLst>
          </p:cNvPr>
          <p:cNvSpPr>
            <a:spLocks noGrp="1"/>
          </p:cNvSpPr>
          <p:nvPr>
            <p:ph type="title"/>
          </p:nvPr>
        </p:nvSpPr>
        <p:spPr/>
        <p:txBody>
          <a:bodyPr/>
          <a:lstStyle/>
          <a:p>
            <a:endParaRPr lang="en-US" dirty="0"/>
          </a:p>
        </p:txBody>
      </p:sp>
      <p:pic>
        <p:nvPicPr>
          <p:cNvPr id="5" name="Picture Placeholder 4">
            <a:extLst>
              <a:ext uri="{FF2B5EF4-FFF2-40B4-BE49-F238E27FC236}">
                <a16:creationId xmlns:a16="http://schemas.microsoft.com/office/drawing/2014/main" id="{1EE5DFBB-DFCF-C846-B305-F3C44E1472B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1482" y="0"/>
            <a:ext cx="12203482" cy="7010400"/>
          </a:xfrm>
        </p:spPr>
      </p:pic>
      <p:sp>
        <p:nvSpPr>
          <p:cNvPr id="2" name="TextBox 1">
            <a:extLst>
              <a:ext uri="{FF2B5EF4-FFF2-40B4-BE49-F238E27FC236}">
                <a16:creationId xmlns:a16="http://schemas.microsoft.com/office/drawing/2014/main" id="{F96CBBBB-FDE4-3E4E-9715-6D12C10838DF}"/>
              </a:ext>
            </a:extLst>
          </p:cNvPr>
          <p:cNvSpPr txBox="1"/>
          <p:nvPr/>
        </p:nvSpPr>
        <p:spPr>
          <a:xfrm>
            <a:off x="1371600" y="5105400"/>
            <a:ext cx="9448800" cy="984885"/>
          </a:xfrm>
          <a:prstGeom prst="rect">
            <a:avLst/>
          </a:prstGeom>
          <a:solidFill>
            <a:schemeClr val="bg1"/>
          </a:solidFill>
        </p:spPr>
        <p:txBody>
          <a:bodyPr wrap="square" rtlCol="0">
            <a:spAutoFit/>
          </a:bodyPr>
          <a:lstStyle/>
          <a:p>
            <a:pPr algn="ctr"/>
            <a:r>
              <a:rPr lang="en-US" sz="2000" dirty="0"/>
              <a:t>A suite of products the clearly communicate effective and actionable forecasts with impact information relevant to partners and the public. </a:t>
            </a:r>
          </a:p>
          <a:p>
            <a:pPr algn="ctr"/>
            <a:endParaRPr lang="en-US" dirty="0"/>
          </a:p>
        </p:txBody>
      </p:sp>
    </p:spTree>
    <p:extLst>
      <p:ext uri="{BB962C8B-B14F-4D97-AF65-F5344CB8AC3E}">
        <p14:creationId xmlns:p14="http://schemas.microsoft.com/office/powerpoint/2010/main" val="42318175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404E4E-1920-F245-AD6E-2C5F8F05092A}"/>
              </a:ext>
            </a:extLst>
          </p:cNvPr>
          <p:cNvSpPr>
            <a:spLocks noGrp="1"/>
          </p:cNvSpPr>
          <p:nvPr>
            <p:ph idx="1"/>
          </p:nvPr>
        </p:nvSpPr>
        <p:spPr>
          <a:xfrm>
            <a:off x="1143000" y="2370137"/>
            <a:ext cx="4419600" cy="2117726"/>
          </a:xfrm>
        </p:spPr>
        <p:txBody>
          <a:bodyPr/>
          <a:lstStyle/>
          <a:p>
            <a:r>
              <a:rPr lang="en-US" dirty="0"/>
              <a:t>Impact based product</a:t>
            </a:r>
          </a:p>
          <a:p>
            <a:r>
              <a:rPr lang="en-US" dirty="0"/>
              <a:t>Easy to read</a:t>
            </a:r>
          </a:p>
          <a:p>
            <a:r>
              <a:rPr lang="en-US" dirty="0"/>
              <a:t>Color coded</a:t>
            </a:r>
          </a:p>
          <a:p>
            <a:endParaRPr lang="en-US" dirty="0"/>
          </a:p>
        </p:txBody>
      </p:sp>
      <p:sp>
        <p:nvSpPr>
          <p:cNvPr id="3" name="Slide Number Placeholder 2">
            <a:extLst>
              <a:ext uri="{FF2B5EF4-FFF2-40B4-BE49-F238E27FC236}">
                <a16:creationId xmlns:a16="http://schemas.microsoft.com/office/drawing/2014/main" id="{865BAE72-EC73-E148-B7B0-6B2B03263C38}"/>
              </a:ext>
            </a:extLst>
          </p:cNvPr>
          <p:cNvSpPr>
            <a:spLocks noGrp="1"/>
          </p:cNvSpPr>
          <p:nvPr>
            <p:ph type="sldNum" sz="quarter" idx="12"/>
          </p:nvPr>
        </p:nvSpPr>
        <p:spPr/>
        <p:txBody>
          <a:bodyPr/>
          <a:lstStyle/>
          <a:p>
            <a:fld id="{1CA897ED-F933-F140-B965-41326E641414}" type="slidenum">
              <a:rPr lang="en-US" smtClean="0"/>
              <a:t>12</a:t>
            </a:fld>
            <a:endParaRPr lang="en-US"/>
          </a:p>
        </p:txBody>
      </p:sp>
      <p:sp>
        <p:nvSpPr>
          <p:cNvPr id="5" name="Text Placeholder 4">
            <a:extLst>
              <a:ext uri="{FF2B5EF4-FFF2-40B4-BE49-F238E27FC236}">
                <a16:creationId xmlns:a16="http://schemas.microsoft.com/office/drawing/2014/main" id="{27F7606A-C1D6-F14A-9A6F-C3AF611E33ED}"/>
              </a:ext>
            </a:extLst>
          </p:cNvPr>
          <p:cNvSpPr>
            <a:spLocks noGrp="1"/>
          </p:cNvSpPr>
          <p:nvPr>
            <p:ph type="body" idx="13"/>
          </p:nvPr>
        </p:nvSpPr>
        <p:spPr>
          <a:xfrm>
            <a:off x="6347847" y="1143000"/>
            <a:ext cx="4419600" cy="439737"/>
          </a:xfrm>
        </p:spPr>
        <p:txBody>
          <a:bodyPr/>
          <a:lstStyle/>
          <a:p>
            <a:r>
              <a:rPr lang="en-US" dirty="0"/>
              <a:t>High Threat Impacts Graphic</a:t>
            </a:r>
          </a:p>
        </p:txBody>
      </p:sp>
      <p:pic>
        <p:nvPicPr>
          <p:cNvPr id="15" name="Picture 14">
            <a:extLst>
              <a:ext uri="{FF2B5EF4-FFF2-40B4-BE49-F238E27FC236}">
                <a16:creationId xmlns:a16="http://schemas.microsoft.com/office/drawing/2014/main" id="{41FE3D3B-64D3-564D-A532-0CD8932E70E9}"/>
              </a:ext>
            </a:extLst>
          </p:cNvPr>
          <p:cNvPicPr>
            <a:picLocks noChangeAspect="1"/>
          </p:cNvPicPr>
          <p:nvPr/>
        </p:nvPicPr>
        <p:blipFill>
          <a:blip r:embed="rId3"/>
          <a:stretch>
            <a:fillRect/>
          </a:stretch>
        </p:blipFill>
        <p:spPr>
          <a:xfrm>
            <a:off x="6858000" y="1931987"/>
            <a:ext cx="3399295" cy="4178300"/>
          </a:xfrm>
          <a:prstGeom prst="rect">
            <a:avLst/>
          </a:prstGeom>
        </p:spPr>
      </p:pic>
    </p:spTree>
    <p:extLst>
      <p:ext uri="{BB962C8B-B14F-4D97-AF65-F5344CB8AC3E}">
        <p14:creationId xmlns:p14="http://schemas.microsoft.com/office/powerpoint/2010/main" val="35439256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ABA2-563D-934E-B2CA-EF498E2E2E0E}"/>
              </a:ext>
            </a:extLst>
          </p:cNvPr>
          <p:cNvSpPr>
            <a:spLocks noGrp="1"/>
          </p:cNvSpPr>
          <p:nvPr>
            <p:ph type="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D72D3AD2-062B-474B-BD89-9B0CD8C67CB2}"/>
              </a:ext>
            </a:extLst>
          </p:cNvPr>
          <p:cNvSpPr>
            <a:spLocks noGrp="1"/>
          </p:cNvSpPr>
          <p:nvPr>
            <p:ph type="sldNum" sz="quarter" idx="12"/>
          </p:nvPr>
        </p:nvSpPr>
        <p:spPr/>
        <p:txBody>
          <a:bodyPr/>
          <a:lstStyle/>
          <a:p>
            <a:fld id="{1CA897ED-F933-F140-B965-41326E641414}" type="slidenum">
              <a:rPr lang="en-US" smtClean="0"/>
              <a:t>13</a:t>
            </a:fld>
            <a:endParaRPr lang="en-US"/>
          </a:p>
        </p:txBody>
      </p:sp>
    </p:spTree>
    <p:extLst>
      <p:ext uri="{BB962C8B-B14F-4D97-AF65-F5344CB8AC3E}">
        <p14:creationId xmlns:p14="http://schemas.microsoft.com/office/powerpoint/2010/main" val="4125337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GustavNHC0206">
            <a:extLst>
              <a:ext uri="{FF2B5EF4-FFF2-40B4-BE49-F238E27FC236}">
                <a16:creationId xmlns:a16="http://schemas.microsoft.com/office/drawing/2014/main" id="{82A697A3-A569-E04D-B79C-D7E8AA43FD88}"/>
              </a:ext>
            </a:extLst>
          </p:cNvPr>
          <p:cNvPicPr>
            <a:picLocks noGrp="1" noChangeAspect="1" noChangeArrowheads="1"/>
          </p:cNvPicPr>
          <p:nvPr>
            <p:ph type="pic" idx="1"/>
          </p:nvPr>
        </p:nvPicPr>
        <p:blipFill rotWithShape="1">
          <a:blip r:embed="rId3" cstate="screen">
            <a:extLst>
              <a:ext uri="{28A0092B-C50C-407E-A947-70E740481C1C}">
                <a14:useLocalDpi xmlns:a14="http://schemas.microsoft.com/office/drawing/2010/main"/>
              </a:ext>
            </a:extLst>
          </a:blip>
          <a:srcRect b="-288"/>
          <a:stretch/>
        </p:blipFill>
        <p:spPr bwMode="auto">
          <a:xfrm>
            <a:off x="6096000" y="855453"/>
            <a:ext cx="6096000" cy="6019800"/>
          </a:xfrm>
          <a:prstGeom prst="rect">
            <a:avLst/>
          </a:prstGeom>
          <a:noFill/>
        </p:spPr>
      </p:pic>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2</a:t>
            </a:fld>
            <a:endParaRPr lang="en-US"/>
          </a:p>
        </p:txBody>
      </p:sp>
      <p:sp>
        <p:nvSpPr>
          <p:cNvPr id="8" name="Title 7">
            <a:extLst>
              <a:ext uri="{FF2B5EF4-FFF2-40B4-BE49-F238E27FC236}">
                <a16:creationId xmlns:a16="http://schemas.microsoft.com/office/drawing/2014/main" id="{350B6CA6-ACA6-D04A-9238-EDED6F0D4775}"/>
              </a:ext>
            </a:extLst>
          </p:cNvPr>
          <p:cNvSpPr>
            <a:spLocks noGrp="1"/>
          </p:cNvSpPr>
          <p:nvPr>
            <p:ph type="title"/>
          </p:nvPr>
        </p:nvSpPr>
        <p:spPr>
          <a:xfrm>
            <a:off x="190152" y="855453"/>
            <a:ext cx="5529197" cy="1295400"/>
          </a:xfrm>
        </p:spPr>
        <p:txBody>
          <a:bodyPr/>
          <a:lstStyle/>
          <a:p>
            <a:r>
              <a:rPr lang="en-US" sz="4000" dirty="0"/>
              <a:t>Joint Hurricane Testbed</a:t>
            </a:r>
            <a:endParaRPr lang="en-US" sz="2000" dirty="0"/>
          </a:p>
        </p:txBody>
      </p:sp>
      <p:sp>
        <p:nvSpPr>
          <p:cNvPr id="9" name="Text Placeholder 8">
            <a:extLst>
              <a:ext uri="{FF2B5EF4-FFF2-40B4-BE49-F238E27FC236}">
                <a16:creationId xmlns:a16="http://schemas.microsoft.com/office/drawing/2014/main" id="{75C4BDB8-992A-0244-AA2D-8DED2CB840C7}"/>
              </a:ext>
            </a:extLst>
          </p:cNvPr>
          <p:cNvSpPr>
            <a:spLocks noGrp="1"/>
          </p:cNvSpPr>
          <p:nvPr>
            <p:ph type="body" idx="13"/>
          </p:nvPr>
        </p:nvSpPr>
        <p:spPr>
          <a:xfrm>
            <a:off x="507066" y="2713726"/>
            <a:ext cx="5071997" cy="2785646"/>
          </a:xfrm>
        </p:spPr>
        <p:txBody>
          <a:bodyPr/>
          <a:lstStyle/>
          <a:p>
            <a:pPr marL="342900" indent="-342900">
              <a:buFont typeface="Arial" panose="020B0604020202020204" pitchFamily="34" charset="0"/>
              <a:buChar char="•"/>
            </a:pPr>
            <a:r>
              <a:rPr lang="en-US" dirty="0"/>
              <a:t>Formal transition process</a:t>
            </a:r>
          </a:p>
          <a:p>
            <a:pPr marL="342900" indent="-342900">
              <a:buFont typeface="Arial" panose="020B0604020202020204" pitchFamily="34" charset="0"/>
              <a:buChar char="•"/>
            </a:pPr>
            <a:r>
              <a:rPr lang="en-US" dirty="0"/>
              <a:t>Transfer research results, new technology and applications</a:t>
            </a:r>
          </a:p>
          <a:p>
            <a:pPr marL="342900" indent="-342900">
              <a:buFont typeface="Arial" panose="020B0604020202020204" pitchFamily="34" charset="0"/>
              <a:buChar char="•"/>
            </a:pPr>
            <a:r>
              <a:rPr lang="en-US" dirty="0"/>
              <a:t>Testing done at National Hurricane Center, Environmental Modeling Center, and Central Pacific Hurricane Center</a:t>
            </a:r>
          </a:p>
        </p:txBody>
      </p:sp>
      <p:sp>
        <p:nvSpPr>
          <p:cNvPr id="10" name="TextBox 9">
            <a:extLst>
              <a:ext uri="{FF2B5EF4-FFF2-40B4-BE49-F238E27FC236}">
                <a16:creationId xmlns:a16="http://schemas.microsoft.com/office/drawing/2014/main" id="{971E92DD-498A-2A46-B7AA-05B7499225B5}"/>
              </a:ext>
            </a:extLst>
          </p:cNvPr>
          <p:cNvSpPr txBox="1"/>
          <p:nvPr/>
        </p:nvSpPr>
        <p:spPr>
          <a:xfrm>
            <a:off x="339729" y="6062246"/>
            <a:ext cx="5406673" cy="338554"/>
          </a:xfrm>
          <a:prstGeom prst="rect">
            <a:avLst/>
          </a:prstGeom>
          <a:noFill/>
        </p:spPr>
        <p:txBody>
          <a:bodyPr wrap="none" rtlCol="0">
            <a:spAutoFit/>
          </a:bodyPr>
          <a:lstStyle/>
          <a:p>
            <a:r>
              <a:rPr lang="en-US" sz="1600" dirty="0">
                <a:solidFill>
                  <a:srgbClr val="666666"/>
                </a:solidFill>
              </a:rPr>
              <a:t>JHT is funded by OAR’s Office of Weather and Air Quality</a:t>
            </a:r>
          </a:p>
        </p:txBody>
      </p:sp>
      <p:sp>
        <p:nvSpPr>
          <p:cNvPr id="2" name="TextBox 1">
            <a:extLst>
              <a:ext uri="{FF2B5EF4-FFF2-40B4-BE49-F238E27FC236}">
                <a16:creationId xmlns:a16="http://schemas.microsoft.com/office/drawing/2014/main" id="{B66FCB81-F3FF-D949-8960-96041DC7BDB7}"/>
              </a:ext>
            </a:extLst>
          </p:cNvPr>
          <p:cNvSpPr txBox="1"/>
          <p:nvPr/>
        </p:nvSpPr>
        <p:spPr>
          <a:xfrm>
            <a:off x="339729" y="2150853"/>
            <a:ext cx="2971800" cy="369332"/>
          </a:xfrm>
          <a:prstGeom prst="rect">
            <a:avLst/>
          </a:prstGeom>
          <a:noFill/>
        </p:spPr>
        <p:txBody>
          <a:bodyPr wrap="square" rtlCol="0">
            <a:spAutoFit/>
          </a:bodyPr>
          <a:lstStyle/>
          <a:p>
            <a:r>
              <a:rPr lang="en-US" dirty="0">
                <a:solidFill>
                  <a:srgbClr val="666666"/>
                </a:solidFill>
              </a:rPr>
              <a:t>Since 2001</a:t>
            </a:r>
          </a:p>
        </p:txBody>
      </p:sp>
      <p:sp>
        <p:nvSpPr>
          <p:cNvPr id="11" name="Rectangle 10">
            <a:extLst>
              <a:ext uri="{FF2B5EF4-FFF2-40B4-BE49-F238E27FC236}">
                <a16:creationId xmlns:a16="http://schemas.microsoft.com/office/drawing/2014/main" id="{777B0974-B867-D14B-A413-9F1ABC94D7D0}"/>
              </a:ext>
            </a:extLst>
          </p:cNvPr>
          <p:cNvSpPr/>
          <p:nvPr/>
        </p:nvSpPr>
        <p:spPr>
          <a:xfrm>
            <a:off x="304800" y="6505921"/>
            <a:ext cx="6324600" cy="307777"/>
          </a:xfrm>
          <a:prstGeom prst="rect">
            <a:avLst/>
          </a:prstGeom>
        </p:spPr>
        <p:txBody>
          <a:bodyPr wrap="square">
            <a:spAutoFit/>
          </a:bodyPr>
          <a:lstStyle/>
          <a:p>
            <a:r>
              <a:rPr lang="en-US" sz="1400" i="1" dirty="0">
                <a:solidFill>
                  <a:schemeClr val="bg2">
                    <a:lumMod val="50000"/>
                  </a:schemeClr>
                </a:solidFill>
              </a:rPr>
              <a:t>Reference: Rappaport et al. 2012 - BAMS </a:t>
            </a:r>
          </a:p>
        </p:txBody>
      </p:sp>
    </p:spTree>
    <p:extLst>
      <p:ext uri="{BB962C8B-B14F-4D97-AF65-F5344CB8AC3E}">
        <p14:creationId xmlns:p14="http://schemas.microsoft.com/office/powerpoint/2010/main" val="23486316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4FD793-B5F6-CC43-9CD6-CEE9DE925021}"/>
              </a:ext>
            </a:extLst>
          </p:cNvPr>
          <p:cNvSpPr>
            <a:spLocks noGrp="1"/>
          </p:cNvSpPr>
          <p:nvPr>
            <p:ph type="sldNum" sz="quarter" idx="12"/>
          </p:nvPr>
        </p:nvSpPr>
        <p:spPr/>
        <p:txBody>
          <a:bodyPr/>
          <a:lstStyle/>
          <a:p>
            <a:fld id="{1CA897ED-F933-F140-B965-41326E641414}" type="slidenum">
              <a:rPr lang="en-US" smtClean="0"/>
              <a:t>3</a:t>
            </a:fld>
            <a:endParaRPr lang="en-US"/>
          </a:p>
        </p:txBody>
      </p:sp>
      <p:sp>
        <p:nvSpPr>
          <p:cNvPr id="3" name="Title 2">
            <a:extLst>
              <a:ext uri="{FF2B5EF4-FFF2-40B4-BE49-F238E27FC236}">
                <a16:creationId xmlns:a16="http://schemas.microsoft.com/office/drawing/2014/main" id="{C8A1275B-2B2C-BF4D-8C3A-D8EA59163C58}"/>
              </a:ext>
            </a:extLst>
          </p:cNvPr>
          <p:cNvSpPr>
            <a:spLocks noGrp="1"/>
          </p:cNvSpPr>
          <p:nvPr>
            <p:ph type="title"/>
          </p:nvPr>
        </p:nvSpPr>
        <p:spPr>
          <a:xfrm>
            <a:off x="915988" y="1742730"/>
            <a:ext cx="10056812" cy="771870"/>
          </a:xfrm>
        </p:spPr>
        <p:txBody>
          <a:bodyPr/>
          <a:lstStyle/>
          <a:p>
            <a:r>
              <a:rPr lang="en-US" dirty="0"/>
              <a:t>Transitions via the Joint Hurricane Testbed</a:t>
            </a:r>
          </a:p>
        </p:txBody>
      </p:sp>
      <p:sp>
        <p:nvSpPr>
          <p:cNvPr id="4" name="Text Placeholder 3">
            <a:extLst>
              <a:ext uri="{FF2B5EF4-FFF2-40B4-BE49-F238E27FC236}">
                <a16:creationId xmlns:a16="http://schemas.microsoft.com/office/drawing/2014/main" id="{2982C31A-A0CE-2A4E-976A-D995B2007652}"/>
              </a:ext>
            </a:extLst>
          </p:cNvPr>
          <p:cNvSpPr>
            <a:spLocks noGrp="1"/>
          </p:cNvSpPr>
          <p:nvPr>
            <p:ph type="body" sz="quarter" idx="14"/>
          </p:nvPr>
        </p:nvSpPr>
        <p:spPr>
          <a:xfrm>
            <a:off x="1448594" y="3429000"/>
            <a:ext cx="1981200" cy="1066800"/>
          </a:xfrm>
        </p:spPr>
        <p:txBody>
          <a:bodyPr/>
          <a:lstStyle/>
          <a:p>
            <a:r>
              <a:rPr lang="en-US" dirty="0"/>
              <a:t>95</a:t>
            </a:r>
          </a:p>
        </p:txBody>
      </p:sp>
      <p:sp>
        <p:nvSpPr>
          <p:cNvPr id="5" name="Text Placeholder 4">
            <a:extLst>
              <a:ext uri="{FF2B5EF4-FFF2-40B4-BE49-F238E27FC236}">
                <a16:creationId xmlns:a16="http://schemas.microsoft.com/office/drawing/2014/main" id="{5A024611-FBB5-EC49-9879-C2CA78B6B3D0}"/>
              </a:ext>
            </a:extLst>
          </p:cNvPr>
          <p:cNvSpPr>
            <a:spLocks noGrp="1"/>
          </p:cNvSpPr>
          <p:nvPr>
            <p:ph type="body" sz="quarter" idx="15"/>
          </p:nvPr>
        </p:nvSpPr>
        <p:spPr>
          <a:xfrm>
            <a:off x="1258094" y="4572000"/>
            <a:ext cx="2362200" cy="533400"/>
          </a:xfrm>
        </p:spPr>
        <p:txBody>
          <a:bodyPr/>
          <a:lstStyle/>
          <a:p>
            <a:r>
              <a:rPr lang="en-US" dirty="0"/>
              <a:t>Projects funded</a:t>
            </a:r>
          </a:p>
        </p:txBody>
      </p:sp>
      <p:sp>
        <p:nvSpPr>
          <p:cNvPr id="6" name="Text Placeholder 5">
            <a:extLst>
              <a:ext uri="{FF2B5EF4-FFF2-40B4-BE49-F238E27FC236}">
                <a16:creationId xmlns:a16="http://schemas.microsoft.com/office/drawing/2014/main" id="{15E8819A-5B45-0541-9506-F39C1C12F9FC}"/>
              </a:ext>
            </a:extLst>
          </p:cNvPr>
          <p:cNvSpPr>
            <a:spLocks noGrp="1"/>
          </p:cNvSpPr>
          <p:nvPr>
            <p:ph type="body" sz="quarter" idx="16"/>
          </p:nvPr>
        </p:nvSpPr>
        <p:spPr/>
        <p:txBody>
          <a:bodyPr/>
          <a:lstStyle/>
          <a:p>
            <a:r>
              <a:rPr lang="en-US" dirty="0"/>
              <a:t>27</a:t>
            </a:r>
          </a:p>
        </p:txBody>
      </p:sp>
      <p:sp>
        <p:nvSpPr>
          <p:cNvPr id="7" name="Text Placeholder 6">
            <a:extLst>
              <a:ext uri="{FF2B5EF4-FFF2-40B4-BE49-F238E27FC236}">
                <a16:creationId xmlns:a16="http://schemas.microsoft.com/office/drawing/2014/main" id="{CB9C93E8-3F6E-7648-8B17-E7C5E4B622FB}"/>
              </a:ext>
            </a:extLst>
          </p:cNvPr>
          <p:cNvSpPr>
            <a:spLocks noGrp="1"/>
          </p:cNvSpPr>
          <p:nvPr>
            <p:ph type="body" sz="quarter" idx="17"/>
          </p:nvPr>
        </p:nvSpPr>
        <p:spPr/>
        <p:txBody>
          <a:bodyPr>
            <a:normAutofit/>
          </a:bodyPr>
          <a:lstStyle/>
          <a:p>
            <a:r>
              <a:rPr lang="en-US" dirty="0"/>
              <a:t>HRD projects</a:t>
            </a:r>
          </a:p>
        </p:txBody>
      </p:sp>
      <p:sp>
        <p:nvSpPr>
          <p:cNvPr id="8" name="Text Placeholder 7">
            <a:extLst>
              <a:ext uri="{FF2B5EF4-FFF2-40B4-BE49-F238E27FC236}">
                <a16:creationId xmlns:a16="http://schemas.microsoft.com/office/drawing/2014/main" id="{54136200-536D-3A4A-9BA3-4D43EB8CEAE8}"/>
              </a:ext>
            </a:extLst>
          </p:cNvPr>
          <p:cNvSpPr>
            <a:spLocks noGrp="1"/>
          </p:cNvSpPr>
          <p:nvPr>
            <p:ph type="body" sz="quarter" idx="18"/>
          </p:nvPr>
        </p:nvSpPr>
        <p:spPr/>
        <p:txBody>
          <a:bodyPr/>
          <a:lstStyle/>
          <a:p>
            <a:r>
              <a:rPr lang="en-US" dirty="0"/>
              <a:t>21</a:t>
            </a:r>
          </a:p>
        </p:txBody>
      </p:sp>
      <p:sp>
        <p:nvSpPr>
          <p:cNvPr id="9" name="Text Placeholder 8">
            <a:extLst>
              <a:ext uri="{FF2B5EF4-FFF2-40B4-BE49-F238E27FC236}">
                <a16:creationId xmlns:a16="http://schemas.microsoft.com/office/drawing/2014/main" id="{306DAF98-54CA-0B4F-BA4B-DC407F96CCF7}"/>
              </a:ext>
            </a:extLst>
          </p:cNvPr>
          <p:cNvSpPr>
            <a:spLocks noGrp="1"/>
          </p:cNvSpPr>
          <p:nvPr>
            <p:ph type="body" sz="quarter" idx="19"/>
          </p:nvPr>
        </p:nvSpPr>
        <p:spPr>
          <a:xfrm>
            <a:off x="8915398" y="4610099"/>
            <a:ext cx="2514601" cy="693801"/>
          </a:xfrm>
        </p:spPr>
        <p:txBody>
          <a:bodyPr>
            <a:normAutofit/>
          </a:bodyPr>
          <a:lstStyle/>
          <a:p>
            <a:r>
              <a:rPr lang="en-US" dirty="0"/>
              <a:t>HRD projects </a:t>
            </a:r>
            <a:r>
              <a:rPr lang="en-US" b="1" dirty="0"/>
              <a:t>accepted</a:t>
            </a:r>
            <a:r>
              <a:rPr lang="en-US" dirty="0"/>
              <a:t> for transition</a:t>
            </a:r>
          </a:p>
        </p:txBody>
      </p:sp>
    </p:spTree>
    <p:extLst>
      <p:ext uri="{BB962C8B-B14F-4D97-AF65-F5344CB8AC3E}">
        <p14:creationId xmlns:p14="http://schemas.microsoft.com/office/powerpoint/2010/main" val="35793501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E00D2DF-66FD-CA4B-9A06-2F1F493A8CB8}"/>
              </a:ext>
            </a:extLst>
          </p:cNvPr>
          <p:cNvSpPr>
            <a:spLocks noGrp="1"/>
          </p:cNvSpPr>
          <p:nvPr>
            <p:ph type="sldNum" sz="quarter" idx="12"/>
          </p:nvPr>
        </p:nvSpPr>
        <p:spPr/>
        <p:txBody>
          <a:bodyPr/>
          <a:lstStyle/>
          <a:p>
            <a:fld id="{1CA897ED-F933-F140-B965-41326E641414}" type="slidenum">
              <a:rPr lang="en-US" smtClean="0"/>
              <a:t>4</a:t>
            </a:fld>
            <a:endParaRPr lang="en-US"/>
          </a:p>
        </p:txBody>
      </p:sp>
      <p:pic>
        <p:nvPicPr>
          <p:cNvPr id="8" name="Picture 4" descr="2013two_sample.tiff">
            <a:extLst>
              <a:ext uri="{FF2B5EF4-FFF2-40B4-BE49-F238E27FC236}">
                <a16:creationId xmlns:a16="http://schemas.microsoft.com/office/drawing/2014/main" id="{8266D83B-FD9D-ED48-93BB-FCE584D31291}"/>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1173" r="-319" b="52611"/>
          <a:stretch/>
        </p:blipFill>
        <p:spPr bwMode="auto">
          <a:xfrm>
            <a:off x="5414451" y="914400"/>
            <a:ext cx="6608762" cy="28527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815229FD-545A-4E48-B4C3-257ABE2DEF05}"/>
              </a:ext>
            </a:extLst>
          </p:cNvPr>
          <p:cNvSpPr txBox="1">
            <a:spLocks noChangeArrowheads="1"/>
          </p:cNvSpPr>
          <p:nvPr/>
        </p:nvSpPr>
        <p:spPr bwMode="auto">
          <a:xfrm>
            <a:off x="914400" y="990600"/>
            <a:ext cx="38901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Tropical Cyclone Genesis Index</a:t>
            </a:r>
          </a:p>
        </p:txBody>
      </p:sp>
      <p:sp>
        <p:nvSpPr>
          <p:cNvPr id="12" name="Rectangle 11">
            <a:extLst>
              <a:ext uri="{FF2B5EF4-FFF2-40B4-BE49-F238E27FC236}">
                <a16:creationId xmlns:a16="http://schemas.microsoft.com/office/drawing/2014/main" id="{0B501EE5-AE84-D94C-A4D1-7720F31A4388}"/>
              </a:ext>
            </a:extLst>
          </p:cNvPr>
          <p:cNvSpPr/>
          <p:nvPr/>
        </p:nvSpPr>
        <p:spPr>
          <a:xfrm>
            <a:off x="228600" y="762000"/>
            <a:ext cx="12115800" cy="3733800"/>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9AF1539-2DAB-C245-851D-0D9080DE181A}"/>
              </a:ext>
            </a:extLst>
          </p:cNvPr>
          <p:cNvGrpSpPr/>
          <p:nvPr/>
        </p:nvGrpSpPr>
        <p:grpSpPr>
          <a:xfrm>
            <a:off x="371776" y="1371600"/>
            <a:ext cx="10867724" cy="4475399"/>
            <a:chOff x="371776" y="1371600"/>
            <a:chExt cx="10867724" cy="4475399"/>
          </a:xfrm>
        </p:grpSpPr>
        <p:pic>
          <p:nvPicPr>
            <p:cNvPr id="10" name="Picture 16">
              <a:extLst>
                <a:ext uri="{FF2B5EF4-FFF2-40B4-BE49-F238E27FC236}">
                  <a16:creationId xmlns:a16="http://schemas.microsoft.com/office/drawing/2014/main" id="{E426F79E-98E0-D049-A56F-264F4590956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983"/>
            <a:stretch/>
          </p:blipFill>
          <p:spPr bwMode="auto">
            <a:xfrm>
              <a:off x="5833551" y="1371600"/>
              <a:ext cx="5405949" cy="44753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6383545E-C2B7-2843-9C9D-DAF98642891C}"/>
                </a:ext>
              </a:extLst>
            </p:cNvPr>
            <p:cNvSpPr txBox="1">
              <a:spLocks noChangeArrowheads="1"/>
            </p:cNvSpPr>
            <p:nvPr/>
          </p:nvSpPr>
          <p:spPr bwMode="auto">
            <a:xfrm>
              <a:off x="371776" y="1632882"/>
              <a:ext cx="51568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Sea surface temperatures as a predictor in hurricane intensity scheme</a:t>
              </a:r>
            </a:p>
          </p:txBody>
        </p:sp>
      </p:grpSp>
      <p:sp>
        <p:nvSpPr>
          <p:cNvPr id="15" name="Rectangle 14">
            <a:extLst>
              <a:ext uri="{FF2B5EF4-FFF2-40B4-BE49-F238E27FC236}">
                <a16:creationId xmlns:a16="http://schemas.microsoft.com/office/drawing/2014/main" id="{3A23B9D1-DA7B-1C4A-BBA0-5F8B49F157CE}"/>
              </a:ext>
            </a:extLst>
          </p:cNvPr>
          <p:cNvSpPr/>
          <p:nvPr/>
        </p:nvSpPr>
        <p:spPr>
          <a:xfrm>
            <a:off x="202503" y="1295400"/>
            <a:ext cx="11786993" cy="48006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ABE8924-D75A-AD45-90A6-25EF661730EF}"/>
              </a:ext>
            </a:extLst>
          </p:cNvPr>
          <p:cNvGrpSpPr/>
          <p:nvPr/>
        </p:nvGrpSpPr>
        <p:grpSpPr>
          <a:xfrm>
            <a:off x="628604" y="1885037"/>
            <a:ext cx="10515814" cy="4515724"/>
            <a:chOff x="628604" y="1885037"/>
            <a:chExt cx="10515814" cy="4515724"/>
          </a:xfrm>
        </p:grpSpPr>
        <p:sp>
          <p:nvSpPr>
            <p:cNvPr id="18" name="TextBox 1">
              <a:extLst>
                <a:ext uri="{FF2B5EF4-FFF2-40B4-BE49-F238E27FC236}">
                  <a16:creationId xmlns:a16="http://schemas.microsoft.com/office/drawing/2014/main" id="{165099CE-4DA7-8042-83EF-E78D8A0E950E}"/>
                </a:ext>
              </a:extLst>
            </p:cNvPr>
            <p:cNvSpPr txBox="1">
              <a:spLocks noChangeArrowheads="1"/>
            </p:cNvSpPr>
            <p:nvPr/>
          </p:nvSpPr>
          <p:spPr bwMode="auto">
            <a:xfrm>
              <a:off x="628604" y="2693817"/>
              <a:ext cx="48049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Including wind radii information in inland decay wind model</a:t>
              </a:r>
            </a:p>
          </p:txBody>
        </p:sp>
        <p:pic>
          <p:nvPicPr>
            <p:cNvPr id="20" name="Picture 11">
              <a:extLst>
                <a:ext uri="{FF2B5EF4-FFF2-40B4-BE49-F238E27FC236}">
                  <a16:creationId xmlns:a16="http://schemas.microsoft.com/office/drawing/2014/main" id="{8EA249F7-CFBE-6848-9EB0-00D7992AEAA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81918" y="1885037"/>
              <a:ext cx="4762500" cy="451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Rectangle 21">
            <a:extLst>
              <a:ext uri="{FF2B5EF4-FFF2-40B4-BE49-F238E27FC236}">
                <a16:creationId xmlns:a16="http://schemas.microsoft.com/office/drawing/2014/main" id="{1B8AF2D0-22B9-3448-AE14-D614ADE15029}"/>
              </a:ext>
            </a:extLst>
          </p:cNvPr>
          <p:cNvSpPr/>
          <p:nvPr/>
        </p:nvSpPr>
        <p:spPr>
          <a:xfrm>
            <a:off x="476204" y="2098892"/>
            <a:ext cx="10877596" cy="4363363"/>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C316541D-43E8-BC4F-B45D-988B688E0804}"/>
              </a:ext>
            </a:extLst>
          </p:cNvPr>
          <p:cNvGrpSpPr/>
          <p:nvPr/>
        </p:nvGrpSpPr>
        <p:grpSpPr>
          <a:xfrm>
            <a:off x="228600" y="1962635"/>
            <a:ext cx="11687590" cy="4800600"/>
            <a:chOff x="228600" y="1962635"/>
            <a:chExt cx="11687590" cy="4800600"/>
          </a:xfrm>
        </p:grpSpPr>
        <p:sp>
          <p:nvSpPr>
            <p:cNvPr id="24" name="TextBox 1">
              <a:extLst>
                <a:ext uri="{FF2B5EF4-FFF2-40B4-BE49-F238E27FC236}">
                  <a16:creationId xmlns:a16="http://schemas.microsoft.com/office/drawing/2014/main" id="{611DE574-9C9B-D54E-98DD-BEFDCEB0C95D}"/>
                </a:ext>
              </a:extLst>
            </p:cNvPr>
            <p:cNvSpPr txBox="1">
              <a:spLocks noChangeArrowheads="1"/>
            </p:cNvSpPr>
            <p:nvPr/>
          </p:nvSpPr>
          <p:spPr bwMode="auto">
            <a:xfrm>
              <a:off x="228600" y="4176002"/>
              <a:ext cx="5842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orbel" panose="020B0503020204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orbel" panose="020B05030202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orbel" panose="020B05030202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orbel" panose="020B050302020402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orbel" panose="020B0503020204020204" pitchFamily="34" charset="0"/>
                </a:defRPr>
              </a:lvl9pPr>
            </a:lstStyle>
            <a:p>
              <a:pPr eaLnBrk="1" hangingPunct="1">
                <a:lnSpc>
                  <a:spcPct val="100000"/>
                </a:lnSpc>
                <a:spcBef>
                  <a:spcPct val="0"/>
                </a:spcBef>
                <a:buFontTx/>
                <a:buNone/>
              </a:pPr>
              <a:r>
                <a:rPr lang="en-US" altLang="en-US" sz="2000" b="1" dirty="0">
                  <a:solidFill>
                    <a:srgbClr val="666666"/>
                  </a:solidFill>
                  <a:latin typeface="Trebuchet MS" panose="020B0703020202090204" pitchFamily="34" charset="0"/>
                  <a:ea typeface="MS PGothic" panose="020B0600070205080204" pitchFamily="34" charset="-128"/>
                </a:rPr>
                <a:t>Targeting strategies to improve track forecasts </a:t>
              </a:r>
            </a:p>
          </p:txBody>
        </p:sp>
        <p:pic>
          <p:nvPicPr>
            <p:cNvPr id="27" name="Picture 23" descr="Ivan_040906_1730_N49_ETKF">
              <a:extLst>
                <a:ext uri="{FF2B5EF4-FFF2-40B4-BE49-F238E27FC236}">
                  <a16:creationId xmlns:a16="http://schemas.microsoft.com/office/drawing/2014/main" id="{35CCF57F-E417-A34C-B20F-CA79C991EEE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5172" t="14193" r="8983" b="-3693"/>
            <a:stretch/>
          </p:blipFill>
          <p:spPr bwMode="auto">
            <a:xfrm>
              <a:off x="5947710" y="1962635"/>
              <a:ext cx="5968480" cy="4800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9555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28BF48-A4BF-524A-8144-331852B6BF2E}"/>
              </a:ext>
            </a:extLst>
          </p:cNvPr>
          <p:cNvSpPr/>
          <p:nvPr/>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CBF3093-5BE7-9E4C-AA31-3B1F2308F7F4}"/>
              </a:ext>
            </a:extLst>
          </p:cNvPr>
          <p:cNvSpPr>
            <a:spLocks noGrp="1"/>
          </p:cNvSpPr>
          <p:nvPr>
            <p:ph type="sldNum" sz="quarter" idx="12"/>
          </p:nvPr>
        </p:nvSpPr>
        <p:spPr/>
        <p:txBody>
          <a:bodyPr/>
          <a:lstStyle/>
          <a:p>
            <a:fld id="{1CA897ED-F933-F140-B965-41326E641414}" type="slidenum">
              <a:rPr lang="en-US" smtClean="0"/>
              <a:pPr/>
              <a:t>5</a:t>
            </a:fld>
            <a:endParaRPr lang="en-US" dirty="0"/>
          </a:p>
        </p:txBody>
      </p:sp>
      <p:pic>
        <p:nvPicPr>
          <p:cNvPr id="5" name="Picture Placeholder 4">
            <a:extLst>
              <a:ext uri="{FF2B5EF4-FFF2-40B4-BE49-F238E27FC236}">
                <a16:creationId xmlns:a16="http://schemas.microsoft.com/office/drawing/2014/main" id="{924C0269-4794-2242-81E2-9E45391F8BD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43774"/>
            <a:ext cx="12268200" cy="7047578"/>
          </a:xfrm>
        </p:spPr>
      </p:pic>
    </p:spTree>
    <p:extLst>
      <p:ext uri="{BB962C8B-B14F-4D97-AF65-F5344CB8AC3E}">
        <p14:creationId xmlns:p14="http://schemas.microsoft.com/office/powerpoint/2010/main" val="270415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6AC9C77-515D-4047-B9E8-4C271B4AACA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11482" y="0"/>
            <a:ext cx="12207660" cy="7012800"/>
          </a:xfrm>
        </p:spPr>
      </p:pic>
      <p:sp>
        <p:nvSpPr>
          <p:cNvPr id="3" name="Slide Number Placeholder 2">
            <a:extLst>
              <a:ext uri="{FF2B5EF4-FFF2-40B4-BE49-F238E27FC236}">
                <a16:creationId xmlns:a16="http://schemas.microsoft.com/office/drawing/2014/main" id="{FCBF3093-5BE7-9E4C-AA31-3B1F2308F7F4}"/>
              </a:ext>
            </a:extLst>
          </p:cNvPr>
          <p:cNvSpPr>
            <a:spLocks noGrp="1"/>
          </p:cNvSpPr>
          <p:nvPr>
            <p:ph type="sldNum" sz="quarter" idx="12"/>
          </p:nvPr>
        </p:nvSpPr>
        <p:spPr/>
        <p:txBody>
          <a:bodyPr/>
          <a:lstStyle/>
          <a:p>
            <a:fld id="{1CA897ED-F933-F140-B965-41326E641414}" type="slidenum">
              <a:rPr lang="en-US" smtClean="0"/>
              <a:pPr/>
              <a:t>6</a:t>
            </a:fld>
            <a:endParaRPr lang="en-US" dirty="0"/>
          </a:p>
        </p:txBody>
      </p:sp>
    </p:spTree>
    <p:extLst>
      <p:ext uri="{BB962C8B-B14F-4D97-AF65-F5344CB8AC3E}">
        <p14:creationId xmlns:p14="http://schemas.microsoft.com/office/powerpoint/2010/main" val="25920870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ED0AEA-22E9-2848-8AAA-78D28A0A0614}"/>
              </a:ext>
            </a:extLst>
          </p:cNvPr>
          <p:cNvSpPr>
            <a:spLocks noGrp="1"/>
          </p:cNvSpPr>
          <p:nvPr>
            <p:ph type="sldNum" sz="quarter" idx="12"/>
          </p:nvPr>
        </p:nvSpPr>
        <p:spPr/>
        <p:txBody>
          <a:bodyPr/>
          <a:lstStyle/>
          <a:p>
            <a:fld id="{1CA897ED-F933-F140-B965-41326E641414}" type="slidenum">
              <a:rPr lang="en-US" smtClean="0"/>
              <a:t>7</a:t>
            </a:fld>
            <a:endParaRPr lang="en-US"/>
          </a:p>
        </p:txBody>
      </p:sp>
      <p:sp>
        <p:nvSpPr>
          <p:cNvPr id="4" name="Title 3">
            <a:extLst>
              <a:ext uri="{FF2B5EF4-FFF2-40B4-BE49-F238E27FC236}">
                <a16:creationId xmlns:a16="http://schemas.microsoft.com/office/drawing/2014/main" id="{6B5D2B4A-FE53-F84F-BCCF-991CAA2A7457}"/>
              </a:ext>
            </a:extLst>
          </p:cNvPr>
          <p:cNvSpPr>
            <a:spLocks noGrp="1"/>
          </p:cNvSpPr>
          <p:nvPr>
            <p:ph type="title"/>
          </p:nvPr>
        </p:nvSpPr>
        <p:spPr>
          <a:xfrm>
            <a:off x="381000" y="1647482"/>
            <a:ext cx="4876800" cy="1552918"/>
          </a:xfrm>
        </p:spPr>
        <p:txBody>
          <a:bodyPr/>
          <a:lstStyle/>
          <a:p>
            <a:r>
              <a:rPr lang="en-US" dirty="0"/>
              <a:t>Weather Act 2017</a:t>
            </a:r>
          </a:p>
        </p:txBody>
      </p:sp>
      <p:sp>
        <p:nvSpPr>
          <p:cNvPr id="5" name="Text Placeholder 4">
            <a:extLst>
              <a:ext uri="{FF2B5EF4-FFF2-40B4-BE49-F238E27FC236}">
                <a16:creationId xmlns:a16="http://schemas.microsoft.com/office/drawing/2014/main" id="{963EA5BD-9116-2F4A-9B8D-392F0967E53A}"/>
              </a:ext>
            </a:extLst>
          </p:cNvPr>
          <p:cNvSpPr>
            <a:spLocks noGrp="1"/>
          </p:cNvSpPr>
          <p:nvPr>
            <p:ph type="body" idx="13"/>
          </p:nvPr>
        </p:nvSpPr>
        <p:spPr>
          <a:xfrm>
            <a:off x="381000" y="3309937"/>
            <a:ext cx="4876800" cy="1973382"/>
          </a:xfrm>
        </p:spPr>
        <p:txBody>
          <a:bodyPr/>
          <a:lstStyle/>
          <a:p>
            <a:r>
              <a:rPr lang="en-US" dirty="0"/>
              <a:t>Section 104: “NOAA must improve hurricane forecasting including”…</a:t>
            </a:r>
          </a:p>
          <a:p>
            <a:pPr marL="800100" lvl="1" indent="-342900">
              <a:buFont typeface="Arial" panose="020B0604020202020204" pitchFamily="34" charset="0"/>
              <a:buChar char="•"/>
            </a:pPr>
            <a:r>
              <a:rPr lang="en-US" b="1" dirty="0">
                <a:solidFill>
                  <a:srgbClr val="4298D3"/>
                </a:solidFill>
              </a:rPr>
              <a:t>Risk communication research </a:t>
            </a:r>
            <a:r>
              <a:rPr lang="en-US" dirty="0">
                <a:solidFill>
                  <a:srgbClr val="666666"/>
                </a:solidFill>
              </a:rPr>
              <a:t>to create more effective watch and warning products.</a:t>
            </a:r>
          </a:p>
        </p:txBody>
      </p:sp>
      <p:pic>
        <p:nvPicPr>
          <p:cNvPr id="6" name="Picture 5">
            <a:extLst>
              <a:ext uri="{FF2B5EF4-FFF2-40B4-BE49-F238E27FC236}">
                <a16:creationId xmlns:a16="http://schemas.microsoft.com/office/drawing/2014/main" id="{FD0BA77F-93AE-7D41-B39B-93D15ED3D6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1" y="838199"/>
            <a:ext cx="6096000" cy="6019801"/>
          </a:xfrm>
          <a:prstGeom prst="rect">
            <a:avLst/>
          </a:prstGeom>
        </p:spPr>
      </p:pic>
    </p:spTree>
    <p:extLst>
      <p:ext uri="{BB962C8B-B14F-4D97-AF65-F5344CB8AC3E}">
        <p14:creationId xmlns:p14="http://schemas.microsoft.com/office/powerpoint/2010/main" val="32828005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A10CC5-0E93-4F43-9EC7-D8BCE1E38B9E}"/>
              </a:ext>
            </a:extLst>
          </p:cNvPr>
          <p:cNvSpPr>
            <a:spLocks noGrp="1"/>
          </p:cNvSpPr>
          <p:nvPr>
            <p:ph type="sldNum" sz="quarter" idx="12"/>
          </p:nvPr>
        </p:nvSpPr>
        <p:spPr/>
        <p:txBody>
          <a:bodyPr/>
          <a:lstStyle/>
          <a:p>
            <a:fld id="{1CA897ED-F933-F140-B965-41326E641414}" type="slidenum">
              <a:rPr lang="en-US" smtClean="0"/>
              <a:t>8</a:t>
            </a:fld>
            <a:endParaRPr lang="en-US"/>
          </a:p>
        </p:txBody>
      </p:sp>
      <p:sp>
        <p:nvSpPr>
          <p:cNvPr id="4" name="Title 3">
            <a:extLst>
              <a:ext uri="{FF2B5EF4-FFF2-40B4-BE49-F238E27FC236}">
                <a16:creationId xmlns:a16="http://schemas.microsoft.com/office/drawing/2014/main" id="{A8C20B15-904E-D949-BFA0-6F8B74DDA036}"/>
              </a:ext>
            </a:extLst>
          </p:cNvPr>
          <p:cNvSpPr>
            <a:spLocks noGrp="1"/>
          </p:cNvSpPr>
          <p:nvPr>
            <p:ph type="title"/>
          </p:nvPr>
        </p:nvSpPr>
        <p:spPr>
          <a:xfrm>
            <a:off x="304800" y="990600"/>
            <a:ext cx="3198812" cy="771870"/>
          </a:xfrm>
        </p:spPr>
        <p:txBody>
          <a:bodyPr/>
          <a:lstStyle/>
          <a:p>
            <a:r>
              <a:rPr lang="en-US" dirty="0"/>
              <a:t>FACETs is…</a:t>
            </a:r>
          </a:p>
        </p:txBody>
      </p:sp>
      <p:pic>
        <p:nvPicPr>
          <p:cNvPr id="6" name="Picture 2" descr="https://lh6.googleusercontent.com/DepzyshdQ5ZFEZE3f8qipbwRleNAwzHL2jZtUs3wfBcPzyV5qoLjH4hfkHKttgpc66w8xDlht217Dluhlg8hRUE0sEJkVcUaJKASurpLkvrIKnRRaKlJPmksl2F3p8qa7OssObk">
            <a:extLst>
              <a:ext uri="{FF2B5EF4-FFF2-40B4-BE49-F238E27FC236}">
                <a16:creationId xmlns:a16="http://schemas.microsoft.com/office/drawing/2014/main" id="{CD5D3730-0475-8544-B2E3-186ECCEC47E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57400" y="3581400"/>
            <a:ext cx="7692813" cy="256807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ED314A8F-7AF1-0E4D-AF66-F5BB05D35B6B}"/>
              </a:ext>
            </a:extLst>
          </p:cNvPr>
          <p:cNvSpPr txBox="1">
            <a:spLocks/>
          </p:cNvSpPr>
          <p:nvPr/>
        </p:nvSpPr>
        <p:spPr>
          <a:xfrm>
            <a:off x="2057400" y="1567035"/>
            <a:ext cx="8534400" cy="414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i="1" dirty="0">
                <a:solidFill>
                  <a:srgbClr val="168DCF"/>
                </a:solidFill>
                <a:latin typeface="Avenir"/>
                <a:sym typeface="Avenir"/>
              </a:rPr>
              <a:t>Forecasting a Continuum of Environmental Threats</a:t>
            </a:r>
            <a:endParaRPr lang="en-US" sz="2400" i="1" dirty="0">
              <a:solidFill>
                <a:srgbClr val="168DCF"/>
              </a:solidFill>
            </a:endParaRPr>
          </a:p>
        </p:txBody>
      </p:sp>
      <p:sp>
        <p:nvSpPr>
          <p:cNvPr id="5" name="Text Placeholder 4">
            <a:extLst>
              <a:ext uri="{FF2B5EF4-FFF2-40B4-BE49-F238E27FC236}">
                <a16:creationId xmlns:a16="http://schemas.microsoft.com/office/drawing/2014/main" id="{CFC9FCC4-68AD-5648-BE50-97309814D81E}"/>
              </a:ext>
            </a:extLst>
          </p:cNvPr>
          <p:cNvSpPr>
            <a:spLocks noGrp="1"/>
          </p:cNvSpPr>
          <p:nvPr>
            <p:ph type="body" sz="quarter" idx="14"/>
          </p:nvPr>
        </p:nvSpPr>
        <p:spPr>
          <a:xfrm>
            <a:off x="1977813" y="2057400"/>
            <a:ext cx="8534400" cy="1905000"/>
          </a:xfrm>
        </p:spPr>
        <p:txBody>
          <a:bodyPr/>
          <a:lstStyle/>
          <a:p>
            <a:pPr marL="0" indent="0">
              <a:buNone/>
            </a:pPr>
            <a:r>
              <a:rPr lang="en-US" dirty="0"/>
              <a:t>A framework that modernizes the creation, communication, and dissemination of risk-based, probabilistic hazard information to empower effective response</a:t>
            </a:r>
          </a:p>
        </p:txBody>
      </p:sp>
    </p:spTree>
    <p:extLst>
      <p:ext uri="{BB962C8B-B14F-4D97-AF65-F5344CB8AC3E}">
        <p14:creationId xmlns:p14="http://schemas.microsoft.com/office/powerpoint/2010/main" val="38843366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32;p5" descr="Image">
            <a:extLst>
              <a:ext uri="{FF2B5EF4-FFF2-40B4-BE49-F238E27FC236}">
                <a16:creationId xmlns:a16="http://schemas.microsoft.com/office/drawing/2014/main" id="{478D3BF0-0113-B74B-9D5A-6ABA9343E759}"/>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2529343" y="2057400"/>
            <a:ext cx="7583487" cy="4265711"/>
          </a:xfrm>
          <a:prstGeom prst="rect">
            <a:avLst/>
          </a:prstGeom>
          <a:solidFill>
            <a:schemeClr val="bg1"/>
          </a:solidFill>
          <a:ln>
            <a:noFill/>
          </a:ln>
        </p:spPr>
      </p:pic>
      <p:sp>
        <p:nvSpPr>
          <p:cNvPr id="2" name="Slide Number Placeholder 1">
            <a:extLst>
              <a:ext uri="{FF2B5EF4-FFF2-40B4-BE49-F238E27FC236}">
                <a16:creationId xmlns:a16="http://schemas.microsoft.com/office/drawing/2014/main" id="{133CBB08-EE7B-7444-B358-835D0A1B567E}"/>
              </a:ext>
            </a:extLst>
          </p:cNvPr>
          <p:cNvSpPr>
            <a:spLocks noGrp="1"/>
          </p:cNvSpPr>
          <p:nvPr>
            <p:ph type="sldNum" sz="quarter" idx="12"/>
          </p:nvPr>
        </p:nvSpPr>
        <p:spPr/>
        <p:txBody>
          <a:bodyPr/>
          <a:lstStyle/>
          <a:p>
            <a:fld id="{1CA897ED-F933-F140-B965-41326E641414}" type="slidenum">
              <a:rPr lang="en-US" smtClean="0"/>
              <a:t>9</a:t>
            </a:fld>
            <a:endParaRPr lang="en-US"/>
          </a:p>
        </p:txBody>
      </p:sp>
      <p:sp>
        <p:nvSpPr>
          <p:cNvPr id="4" name="Title 3">
            <a:extLst>
              <a:ext uri="{FF2B5EF4-FFF2-40B4-BE49-F238E27FC236}">
                <a16:creationId xmlns:a16="http://schemas.microsoft.com/office/drawing/2014/main" id="{A15744E1-E09C-F74F-8A17-8C71FD3BDBDC}"/>
              </a:ext>
            </a:extLst>
          </p:cNvPr>
          <p:cNvSpPr>
            <a:spLocks noGrp="1"/>
          </p:cNvSpPr>
          <p:nvPr>
            <p:ph type="title"/>
          </p:nvPr>
        </p:nvSpPr>
        <p:spPr>
          <a:xfrm>
            <a:off x="533400" y="1133130"/>
            <a:ext cx="6019800" cy="771870"/>
          </a:xfrm>
        </p:spPr>
        <p:txBody>
          <a:bodyPr/>
          <a:lstStyle/>
          <a:p>
            <a:r>
              <a:rPr lang="en-US" dirty="0"/>
              <a:t>Embrace Grayness</a:t>
            </a:r>
          </a:p>
        </p:txBody>
      </p:sp>
      <p:sp>
        <p:nvSpPr>
          <p:cNvPr id="5" name="Text Placeholder 4">
            <a:extLst>
              <a:ext uri="{FF2B5EF4-FFF2-40B4-BE49-F238E27FC236}">
                <a16:creationId xmlns:a16="http://schemas.microsoft.com/office/drawing/2014/main" id="{346E8138-B4E9-6649-88DB-D17368760112}"/>
              </a:ext>
            </a:extLst>
          </p:cNvPr>
          <p:cNvSpPr>
            <a:spLocks noGrp="1"/>
          </p:cNvSpPr>
          <p:nvPr>
            <p:ph type="body" sz="quarter" idx="14"/>
          </p:nvPr>
        </p:nvSpPr>
        <p:spPr>
          <a:xfrm>
            <a:off x="2053886" y="1905000"/>
            <a:ext cx="8534400" cy="771870"/>
          </a:xfrm>
          <a:solidFill>
            <a:schemeClr val="bg1"/>
          </a:solidFill>
        </p:spPr>
        <p:txBody>
          <a:bodyPr/>
          <a:lstStyle/>
          <a:p>
            <a:pPr marL="0" indent="0" algn="ctr">
              <a:buNone/>
            </a:pPr>
            <a:r>
              <a:rPr lang="en-US" dirty="0">
                <a:solidFill>
                  <a:srgbClr val="4298D3"/>
                </a:solidFill>
              </a:rPr>
              <a:t>Will the hurricane make landfall in my area?</a:t>
            </a:r>
          </a:p>
        </p:txBody>
      </p:sp>
      <p:sp>
        <p:nvSpPr>
          <p:cNvPr id="3" name="TextBox 2">
            <a:extLst>
              <a:ext uri="{FF2B5EF4-FFF2-40B4-BE49-F238E27FC236}">
                <a16:creationId xmlns:a16="http://schemas.microsoft.com/office/drawing/2014/main" id="{B93D78B5-1E41-5A48-85C3-03FF1E95C44D}"/>
              </a:ext>
            </a:extLst>
          </p:cNvPr>
          <p:cNvSpPr txBox="1"/>
          <p:nvPr/>
        </p:nvSpPr>
        <p:spPr>
          <a:xfrm>
            <a:off x="2957057" y="2667000"/>
            <a:ext cx="6705600" cy="1015663"/>
          </a:xfrm>
          <a:prstGeom prst="rect">
            <a:avLst/>
          </a:prstGeom>
          <a:solidFill>
            <a:schemeClr val="bg1"/>
          </a:solidFill>
        </p:spPr>
        <p:txBody>
          <a:bodyPr wrap="square" rtlCol="0">
            <a:spAutoFit/>
          </a:bodyPr>
          <a:lstStyle/>
          <a:p>
            <a:pPr algn="ctr"/>
            <a:r>
              <a:rPr lang="en-US" sz="2000" dirty="0"/>
              <a:t>The key is to </a:t>
            </a:r>
            <a:r>
              <a:rPr lang="en-US" sz="2000" b="1" dirty="0"/>
              <a:t>embrace grayness </a:t>
            </a:r>
            <a:r>
              <a:rPr lang="en-US" sz="2000" dirty="0">
                <a:solidFill>
                  <a:srgbClr val="C00000"/>
                </a:solidFill>
              </a:rPr>
              <a:t>(probabilities) </a:t>
            </a:r>
            <a:r>
              <a:rPr lang="en-US" sz="2000" dirty="0"/>
              <a:t>and </a:t>
            </a:r>
            <a:r>
              <a:rPr lang="en-US" sz="2000" b="1" dirty="0"/>
              <a:t>rigorously estimate how gray </a:t>
            </a:r>
            <a:r>
              <a:rPr lang="en-US" sz="2000" dirty="0">
                <a:solidFill>
                  <a:srgbClr val="C00000"/>
                </a:solidFill>
              </a:rPr>
              <a:t>(how likely)</a:t>
            </a:r>
          </a:p>
          <a:p>
            <a:pPr algn="ctr"/>
            <a:endParaRPr lang="en-US" sz="2000" dirty="0"/>
          </a:p>
        </p:txBody>
      </p:sp>
      <p:sp>
        <p:nvSpPr>
          <p:cNvPr id="6" name="Oval 5">
            <a:extLst>
              <a:ext uri="{FF2B5EF4-FFF2-40B4-BE49-F238E27FC236}">
                <a16:creationId xmlns:a16="http://schemas.microsoft.com/office/drawing/2014/main" id="{F3E5014E-6C96-724C-AA6B-65814A6B1374}"/>
              </a:ext>
            </a:extLst>
          </p:cNvPr>
          <p:cNvSpPr/>
          <p:nvPr/>
        </p:nvSpPr>
        <p:spPr>
          <a:xfrm>
            <a:off x="8077200" y="5638800"/>
            <a:ext cx="685800" cy="5242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666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4626</TotalTime>
  <Words>395</Words>
  <Application>Microsoft Macintosh PowerPoint</Application>
  <PresentationFormat>Widescreen</PresentationFormat>
  <Paragraphs>76</Paragraphs>
  <Slides>13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vt:lpstr>
      <vt:lpstr>Calibri</vt:lpstr>
      <vt:lpstr>Trebuchet MS</vt:lpstr>
      <vt:lpstr>Office Theme</vt:lpstr>
      <vt:lpstr>Partnerships supporting transitions to operations</vt:lpstr>
      <vt:lpstr>Joint Hurricane Testbed</vt:lpstr>
      <vt:lpstr>Transitions via the Joint Hurricane Testbed</vt:lpstr>
      <vt:lpstr>PowerPoint Presentation</vt:lpstr>
      <vt:lpstr>PowerPoint Presentation</vt:lpstr>
      <vt:lpstr>PowerPoint Presentation</vt:lpstr>
      <vt:lpstr>Weather Act 2017</vt:lpstr>
      <vt:lpstr>FACETs is…</vt:lpstr>
      <vt:lpstr>Embrace Grayness</vt:lpstr>
      <vt:lpstr>Integrate Social, Behavioral &amp; Physical Sciences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115</cp:revision>
  <dcterms:created xsi:type="dcterms:W3CDTF">2019-08-06T19:42:43Z</dcterms:created>
  <dcterms:modified xsi:type="dcterms:W3CDTF">2019-11-12T13:20:18Z</dcterms:modified>
</cp:coreProperties>
</file>