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4" r:id="rId2"/>
    <p:sldId id="287" r:id="rId3"/>
    <p:sldId id="312" r:id="rId4"/>
    <p:sldId id="307" r:id="rId5"/>
    <p:sldId id="286" r:id="rId6"/>
    <p:sldId id="325" r:id="rId7"/>
    <p:sldId id="326" r:id="rId8"/>
    <p:sldId id="314" r:id="rId9"/>
    <p:sldId id="316" r:id="rId10"/>
    <p:sldId id="317" r:id="rId11"/>
    <p:sldId id="327" r:id="rId12"/>
    <p:sldId id="330" r:id="rId13"/>
    <p:sldId id="328" r:id="rId14"/>
    <p:sldId id="304" r:id="rId15"/>
    <p:sldId id="329" r:id="rId16"/>
    <p:sldId id="321" r:id="rId17"/>
    <p:sldId id="322" r:id="rId18"/>
    <p:sldId id="324" r:id="rId19"/>
    <p:sldId id="291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8D3"/>
    <a:srgbClr val="1D4690"/>
    <a:srgbClr val="F2F5F7"/>
    <a:srgbClr val="DADDE0"/>
    <a:srgbClr val="575757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1"/>
    <p:restoredTop sz="90679" autoAdjust="0"/>
  </p:normalViewPr>
  <p:slideViewPr>
    <p:cSldViewPr snapToObjects="1">
      <p:cViewPr varScale="1">
        <p:scale>
          <a:sx n="118" d="100"/>
          <a:sy n="118" d="100"/>
        </p:scale>
        <p:origin x="142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9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Climate Change and Ocean Acidification Monitoring of US Coral Reefs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Derek Manzello, OCED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5E8511F-32F8-4A9B-883F-86BE958BE5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80881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487363"/>
          </a:xfrm>
        </p:spPr>
        <p:txBody>
          <a:bodyPr/>
          <a:lstStyle/>
          <a:p>
            <a:r>
              <a:rPr lang="en-US" sz="3200" i="1" dirty="0" err="1"/>
              <a:t>ReefBudget</a:t>
            </a:r>
            <a:r>
              <a:rPr lang="en-US" sz="3200" i="1" dirty="0"/>
              <a:t> </a:t>
            </a:r>
            <a:r>
              <a:rPr lang="en-US" sz="3200" dirty="0"/>
              <a:t>CaCO</a:t>
            </a:r>
            <a:r>
              <a:rPr lang="en-US" sz="3200" baseline="-25000" dirty="0"/>
              <a:t>3</a:t>
            </a:r>
            <a:r>
              <a:rPr lang="en-US" sz="3200" dirty="0"/>
              <a:t> Budget Monitoring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899" y="2285999"/>
            <a:ext cx="4332075" cy="21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 txBox="1">
            <a:spLocks/>
          </p:cNvSpPr>
          <p:nvPr/>
        </p:nvSpPr>
        <p:spPr>
          <a:xfrm>
            <a:off x="403412" y="2324883"/>
            <a:ext cx="3863788" cy="39127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Developed by Perry et al. (2012, </a:t>
            </a:r>
            <a:r>
              <a:rPr lang="en-US" sz="2200" i="1" dirty="0"/>
              <a:t>Coral Reefs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CaCO</a:t>
            </a:r>
            <a:r>
              <a:rPr lang="en-US" sz="2200" baseline="-25000" dirty="0"/>
              <a:t>3</a:t>
            </a:r>
            <a:r>
              <a:rPr lang="en-US" sz="2200" dirty="0"/>
              <a:t> flux via measurement of calcifying and </a:t>
            </a:r>
            <a:r>
              <a:rPr lang="en-US" sz="2200" dirty="0" err="1"/>
              <a:t>bioeroding</a:t>
            </a:r>
            <a:r>
              <a:rPr lang="en-US" sz="2200" dirty="0"/>
              <a:t> taxa abundances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Shift to net erosion around 5-10% coral cover</a:t>
            </a:r>
          </a:p>
          <a:p>
            <a:endParaRPr lang="en-US" sz="2200" dirty="0"/>
          </a:p>
        </p:txBody>
      </p:sp>
      <p:pic>
        <p:nvPicPr>
          <p:cNvPr id="11" name="Picture 2" descr="C:\Users\Derek Manzello\Desktop\Photos\Cozumel\12 May 2013\IMG_41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900" y="4642907"/>
            <a:ext cx="2132492" cy="1532091"/>
          </a:xfrm>
          <a:prstGeom prst="rect">
            <a:avLst/>
          </a:prstGeom>
          <a:noFill/>
          <a:ln w="9525" cmpd="dbl">
            <a:solidFill>
              <a:schemeClr val="tx1"/>
            </a:solidFill>
          </a:ln>
        </p:spPr>
      </p:pic>
      <p:pic>
        <p:nvPicPr>
          <p:cNvPr id="12" name="Picture 2" descr="E:\photos\FLKeys_May2016\_MG_865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524" y="4637427"/>
            <a:ext cx="2057400" cy="15430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2070" y="2286000"/>
            <a:ext cx="2655130" cy="352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20200" y="5885023"/>
            <a:ext cx="279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Perry et al. (2018, </a:t>
            </a:r>
            <a:r>
              <a:rPr lang="en-US" sz="1400" i="1" dirty="0"/>
              <a:t>Nature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0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601717" y="1421169"/>
            <a:ext cx="5264150" cy="4625262"/>
          </a:xfrm>
          <a:prstGeom prst="rect">
            <a:avLst/>
          </a:prstGeom>
          <a:solidFill>
            <a:schemeClr val="bg1">
              <a:alpha val="68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847BF2A-B223-4643-9E4A-54155313FFBA}"/>
              </a:ext>
            </a:extLst>
          </p:cNvPr>
          <p:cNvSpPr txBox="1">
            <a:spLocks/>
          </p:cNvSpPr>
          <p:nvPr/>
        </p:nvSpPr>
        <p:spPr>
          <a:xfrm>
            <a:off x="171203" y="0"/>
            <a:ext cx="7801708" cy="789598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Coral Calcification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096145" y="6172200"/>
            <a:ext cx="4095855" cy="685800"/>
          </a:xfrm>
          <a:prstGeom prst="rect">
            <a:avLst/>
          </a:prstGeom>
          <a:solidFill>
            <a:schemeClr val="tx1">
              <a:alpha val="31000"/>
            </a:schemeClr>
          </a:solidFill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None/>
              <a:tabLst/>
              <a:defRPr/>
            </a:pPr>
            <a:r>
              <a:rPr lang="en-US" sz="1800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ACCRETE divers take coral core at Flower Garden Banks, June 2015</a:t>
            </a:r>
            <a:endParaRPr kumimoji="0" lang="en-US" sz="1800" i="1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n-lt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8407" y="3514777"/>
            <a:ext cx="4645393" cy="2531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\\CORALVAULT\Documents\Eye Candy\CT and Cores\Ofaveolata_Angled_Highdefinition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0186" y="728720"/>
            <a:ext cx="2286000" cy="2588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005952" y="2646062"/>
            <a:ext cx="1371600" cy="562480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CT scan of </a:t>
            </a:r>
            <a:r>
              <a:rPr lang="en-US" sz="1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Orbicella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faveolata</a:t>
            </a:r>
            <a:endParaRPr kumimoji="0" lang="en-US" sz="1200" i="1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Times New Roman" pitchFamily="18" charset="0"/>
            </a:endParaRPr>
          </a:p>
        </p:txBody>
      </p:sp>
      <p:pic>
        <p:nvPicPr>
          <p:cNvPr id="11" name="Picture 2" descr="C:\Users\Derek.Manzello\Desktop\Julia_galapagos co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728720"/>
            <a:ext cx="1647141" cy="26044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5742" y="1423797"/>
            <a:ext cx="5248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Collection of cores every 5-10 years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859" y="3065176"/>
            <a:ext cx="524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Analyzed using 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788" y="4114896"/>
            <a:ext cx="5248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Long-term baseline by which to monitor future change</a:t>
            </a:r>
          </a:p>
        </p:txBody>
      </p:sp>
    </p:spTree>
    <p:extLst>
      <p:ext uri="{BB962C8B-B14F-4D97-AF65-F5344CB8AC3E}">
        <p14:creationId xmlns:p14="http://schemas.microsoft.com/office/powerpoint/2010/main" val="278375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4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715963"/>
          </a:xfrm>
        </p:spPr>
        <p:txBody>
          <a:bodyPr/>
          <a:lstStyle/>
          <a:p>
            <a:r>
              <a:rPr lang="en-US" dirty="0"/>
              <a:t>Bioerosion Monitoring Unit (BMU)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4182035" cy="3124200"/>
          </a:xfrm>
        </p:spPr>
        <p:txBody>
          <a:bodyPr/>
          <a:lstStyle/>
          <a:p>
            <a:r>
              <a:rPr lang="en-US" dirty="0"/>
              <a:t>Developed by I. </a:t>
            </a:r>
            <a:r>
              <a:rPr lang="en-US" dirty="0" err="1"/>
              <a:t>Enochs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Coral skeleton cut into small, rectangular prisms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Blocks collected after 3 years and CT scanned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2" descr="C:\Documents and Settings\derek.manzello\Desktop\NCRMP\BMU_NWHI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278630" cy="33166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286000"/>
            <a:ext cx="4278630" cy="3316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29200" y="5536673"/>
            <a:ext cx="3599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 years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6" b="99444" l="3906" r="96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335" y="2895600"/>
            <a:ext cx="2895600" cy="18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Calcification Accretion Unit (CAU)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0799"/>
            <a:ext cx="4267200" cy="3409075"/>
          </a:xfrm>
        </p:spPr>
        <p:txBody>
          <a:bodyPr/>
          <a:lstStyle/>
          <a:p>
            <a:r>
              <a:rPr lang="en-US" dirty="0"/>
              <a:t>Secondary accretion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Deployed for 3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6" descr="\\CORALDEPOT\docs\ncrmp\class2\armsCAUs\CAUs deployment photos Mar 2017\CAU_Mar29_2017_005_top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1913093"/>
            <a:ext cx="4370696" cy="3968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909791"/>
            <a:ext cx="4370696" cy="39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93047" y="5877355"/>
            <a:ext cx="2989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 years</a:t>
            </a:r>
          </a:p>
        </p:txBody>
      </p:sp>
    </p:spTree>
    <p:extLst>
      <p:ext uri="{BB962C8B-B14F-4D97-AF65-F5344CB8AC3E}">
        <p14:creationId xmlns:p14="http://schemas.microsoft.com/office/powerpoint/2010/main" val="17940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2CB89-8CC4-CD4E-9E7C-7A3110BB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47BF2A-B223-4643-9E4A-54155313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20225"/>
            <a:ext cx="7801708" cy="789598"/>
          </a:xfrm>
          <a:noFill/>
        </p:spPr>
        <p:txBody>
          <a:bodyPr>
            <a:normAutofit/>
          </a:bodyPr>
          <a:lstStyle/>
          <a:p>
            <a:r>
              <a:rPr lang="en-US" sz="3600" dirty="0"/>
              <a:t>Sentinel Monitoring Sites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262" y="877521"/>
            <a:ext cx="5141913" cy="272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708" y="3708783"/>
            <a:ext cx="5141913" cy="276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46F563-CD21-6449-A7EF-720BEC57DFC5}"/>
              </a:ext>
            </a:extLst>
          </p:cNvPr>
          <p:cNvSpPr/>
          <p:nvPr/>
        </p:nvSpPr>
        <p:spPr>
          <a:xfrm>
            <a:off x="8839200" y="6500912"/>
            <a:ext cx="3176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chemeClr val="bg1"/>
                </a:solidFill>
              </a:rPr>
              <a:t>Cheeca Rocks MAPCO</a:t>
            </a:r>
            <a:r>
              <a:rPr lang="en-US" i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E424785-02C1-4144-9E53-E543430B0584}"/>
              </a:ext>
            </a:extLst>
          </p:cNvPr>
          <p:cNvSpPr txBox="1">
            <a:spLocks/>
          </p:cNvSpPr>
          <p:nvPr/>
        </p:nvSpPr>
        <p:spPr>
          <a:xfrm>
            <a:off x="457200" y="1460882"/>
            <a:ext cx="5791200" cy="471131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Time Series </a:t>
            </a:r>
          </a:p>
          <a:p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Full suite of Ecosystem Response Monitoring</a:t>
            </a:r>
          </a:p>
          <a:p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2 of 3 planned sites fully instrumented in ATL</a:t>
            </a:r>
          </a:p>
          <a:p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AOML led establishment of MAPCO</a:t>
            </a:r>
            <a:r>
              <a:rPr lang="en-US" sz="2800" baseline="-25000" dirty="0"/>
              <a:t>2</a:t>
            </a:r>
            <a:r>
              <a:rPr lang="en-US" sz="2800" dirty="0"/>
              <a:t> buoy in American Samoa</a:t>
            </a:r>
          </a:p>
        </p:txBody>
      </p:sp>
    </p:spTree>
    <p:extLst>
      <p:ext uri="{BB962C8B-B14F-4D97-AF65-F5344CB8AC3E}">
        <p14:creationId xmlns:p14="http://schemas.microsoft.com/office/powerpoint/2010/main" val="2732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13982" y="2145499"/>
            <a:ext cx="5157787" cy="523875"/>
          </a:xfrm>
        </p:spPr>
        <p:txBody>
          <a:bodyPr>
            <a:noAutofit/>
          </a:bodyPr>
          <a:lstStyle/>
          <a:p>
            <a:r>
              <a:rPr lang="en-US" sz="3200" dirty="0"/>
              <a:t>Vertical thermal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666609"/>
            <a:ext cx="5157787" cy="1913052"/>
          </a:xfrm>
        </p:spPr>
        <p:txBody>
          <a:bodyPr/>
          <a:lstStyle/>
          <a:p>
            <a:r>
              <a:rPr lang="en-US" sz="2400" dirty="0"/>
              <a:t>108 thermistors</a:t>
            </a:r>
          </a:p>
          <a:p>
            <a:r>
              <a:rPr lang="en-US" sz="2400" dirty="0"/>
              <a:t>Arrays across depth gradients in each jurisdiction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451404" y="2097862"/>
            <a:ext cx="5183188" cy="523875"/>
          </a:xfrm>
        </p:spPr>
        <p:txBody>
          <a:bodyPr>
            <a:noAutofit/>
          </a:bodyPr>
          <a:lstStyle/>
          <a:p>
            <a:r>
              <a:rPr lang="en-US" sz="3200" dirty="0"/>
              <a:t>CO</a:t>
            </a:r>
            <a:r>
              <a:rPr lang="en-US" sz="3200" baseline="-25000" dirty="0"/>
              <a:t>2</a:t>
            </a:r>
            <a:r>
              <a:rPr lang="en-US" sz="3200" dirty="0"/>
              <a:t> snapshots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172200" y="2674660"/>
            <a:ext cx="5183188" cy="1905000"/>
          </a:xfrm>
        </p:spPr>
        <p:txBody>
          <a:bodyPr/>
          <a:lstStyle/>
          <a:p>
            <a:r>
              <a:rPr lang="en-US" sz="2400" dirty="0"/>
              <a:t>Randomized CO</a:t>
            </a:r>
            <a:r>
              <a:rPr lang="en-US" sz="2400" baseline="-25000" dirty="0"/>
              <a:t>2</a:t>
            </a:r>
            <a:r>
              <a:rPr lang="en-US" sz="2400" dirty="0"/>
              <a:t> bottle sampling, </a:t>
            </a:r>
            <a:r>
              <a:rPr lang="en-US" sz="2400" b="1" dirty="0"/>
              <a:t>taken by SEFSC and NCCOS</a:t>
            </a:r>
          </a:p>
          <a:p>
            <a:r>
              <a:rPr lang="en-US" sz="2400" dirty="0"/>
              <a:t>Each jurisdiction sampled once every two years (n=150 bottles/year)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5CF238C3-EE82-D34E-9B6D-FC05BF3C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3023"/>
            <a:ext cx="11430000" cy="771870"/>
          </a:xfrm>
        </p:spPr>
        <p:txBody>
          <a:bodyPr/>
          <a:lstStyle/>
          <a:p>
            <a:r>
              <a:rPr lang="en-US" dirty="0"/>
              <a:t>National Coral Reef Monitoring Program physical monitoring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5800" y="4216124"/>
            <a:ext cx="2286000" cy="1960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33" y="3860085"/>
            <a:ext cx="1471478" cy="22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derek.manzello\Desktop\NCRMP STR FR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6911" y="3860085"/>
            <a:ext cx="3315093" cy="21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6024541"/>
            <a:ext cx="20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Class I</a:t>
            </a:r>
          </a:p>
          <a:p>
            <a:r>
              <a:rPr lang="en-US" sz="1200" dirty="0"/>
              <a:t>Lang Bank, St Croix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6067337"/>
            <a:ext cx="2543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Class I sites on Florida Reef Tract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303" y="5719224"/>
            <a:ext cx="152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Manzello et al. (2012, </a:t>
            </a:r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91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erek.Manzello\Desktop\Photos\Cheeca Rocks_bleaching pics_Sept2014\good-sept17\Really good\Coral bleaching_cheeca Rock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626" y="0"/>
            <a:ext cx="12202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" y="76200"/>
            <a:ext cx="119634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pPr marL="0" lvl="1">
              <a:defRPr/>
            </a:pPr>
            <a:r>
              <a:rPr lang="en-US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National Coral Reef Monitoring Program Data Products: </a:t>
            </a:r>
            <a:r>
              <a:rPr lang="en-US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Temperature Data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52999" y="1752600"/>
            <a:ext cx="6553201" cy="4506142"/>
          </a:xfrm>
          <a:prstGeom prst="rect">
            <a:avLst/>
          </a:prstGeom>
          <a:solidFill>
            <a:schemeClr val="bg1">
              <a:alpha val="82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205845" y="1897198"/>
            <a:ext cx="6134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Temperature patterns</a:t>
            </a:r>
          </a:p>
          <a:p>
            <a:endParaRPr lang="en-US" sz="24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7 FL Keys-wide mass bleaching events since 1987</a:t>
            </a:r>
            <a:endParaRPr lang="en-US" sz="2400" b="1" dirty="0"/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Number of thermally stressful days per year </a:t>
            </a:r>
            <a:r>
              <a:rPr lang="en-US" sz="2400" b="1" dirty="0"/>
              <a:t>increased &gt; 2500% </a:t>
            </a:r>
            <a:r>
              <a:rPr lang="en-US" sz="2400" dirty="0"/>
              <a:t>over past 20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2014 and 2015 were warmest years on record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46F563-CD21-6449-A7EF-720BEC57DFC5}"/>
              </a:ext>
            </a:extLst>
          </p:cNvPr>
          <p:cNvSpPr/>
          <p:nvPr/>
        </p:nvSpPr>
        <p:spPr>
          <a:xfrm>
            <a:off x="-10626" y="5528846"/>
            <a:ext cx="1673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Manzello (2015, </a:t>
            </a:r>
          </a:p>
          <a:p>
            <a:pPr algn="r"/>
            <a:r>
              <a:rPr lang="en-US" sz="1600" i="1" dirty="0">
                <a:solidFill>
                  <a:schemeClr val="bg1"/>
                </a:solidFill>
              </a:rPr>
              <a:t>Sci. Rpt.)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3148" y="1735137"/>
            <a:ext cx="2209800" cy="452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3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animBg="1"/>
      <p:bldP spid="25" grpId="0" uiExpand="1" build="p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:\photos and videos\Cheeca disease 20 april 2018\_MG_051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447" y="13447"/>
            <a:ext cx="1220348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 descr="C:\Users\Derek.Manzello\Desktop\Photos\Cheeca Rocks_bleaching pics_Sept2014\good-sept17\Really good\IMG_3786_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20200" y="90130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April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399" y="76200"/>
            <a:ext cx="11067925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Initial National Coral Reef Monitoring Program Data Products:</a:t>
            </a:r>
            <a:r>
              <a:rPr lang="en-US" sz="36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Site of Hope?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6400" y="902178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Sept. 2014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1371" y="1981200"/>
            <a:ext cx="10014606" cy="440120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371" y="1981200"/>
            <a:ext cx="10014606" cy="44012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+mj-lt"/>
              </a:rPr>
              <a:t>Cheeca Rocks</a:t>
            </a:r>
          </a:p>
          <a:p>
            <a:endParaRPr lang="en-US" sz="2800" u="sng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Marked resilience to bleaching (</a:t>
            </a:r>
            <a:r>
              <a:rPr lang="en-US" sz="2800" dirty="0" err="1">
                <a:solidFill>
                  <a:schemeClr val="bg1"/>
                </a:solidFill>
              </a:rPr>
              <a:t>Gintert</a:t>
            </a:r>
            <a:r>
              <a:rPr lang="en-US" sz="2800" dirty="0">
                <a:solidFill>
                  <a:schemeClr val="bg1"/>
                </a:solidFill>
              </a:rPr>
              <a:t> et al. 2018, </a:t>
            </a:r>
            <a:r>
              <a:rPr lang="en-US" sz="2800" i="1" dirty="0">
                <a:solidFill>
                  <a:schemeClr val="bg1"/>
                </a:solidFill>
              </a:rPr>
              <a:t>Coral Reefs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Refuge for ESA-listed </a:t>
            </a:r>
            <a:r>
              <a:rPr lang="en-US" sz="2800" i="1" dirty="0" err="1">
                <a:solidFill>
                  <a:schemeClr val="bg1"/>
                </a:solidFill>
              </a:rPr>
              <a:t>Orbicella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annularis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spp. complex (Manzello et al. 2018, </a:t>
            </a:r>
            <a:r>
              <a:rPr lang="en-US" sz="2800" i="1" dirty="0">
                <a:solidFill>
                  <a:schemeClr val="bg1"/>
                </a:solidFill>
              </a:rPr>
              <a:t>Mar. Biol</a:t>
            </a:r>
            <a:r>
              <a:rPr lang="en-US" sz="2800" dirty="0">
                <a:solidFill>
                  <a:schemeClr val="bg1"/>
                </a:solidFill>
              </a:rPr>
              <a:t>.)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9946" y="4953000"/>
            <a:ext cx="98964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This work led to proposed expansion of Sanctuary Preservation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2" grpId="0" animBg="1"/>
      <p:bldP spid="13" grpId="0" animBg="1"/>
      <p:bldP spid="13" grpId="1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78224" y="1686270"/>
            <a:ext cx="5157787" cy="5238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Localized acidification from navigational inlets in Southeast Florida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99094" y="1686270"/>
            <a:ext cx="5183188" cy="5238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Nearly half of reefs in Puerto Rico and USVI are net erosional; 89% in Florida Keys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2365" y="914400"/>
            <a:ext cx="11473228" cy="771870"/>
          </a:xfrm>
        </p:spPr>
        <p:txBody>
          <a:bodyPr/>
          <a:lstStyle/>
          <a:p>
            <a:r>
              <a:rPr lang="en-US" sz="3200" dirty="0"/>
              <a:t>Initial National Coral Reef Monitoring Program Data Products</a:t>
            </a:r>
          </a:p>
        </p:txBody>
      </p:sp>
      <p:pic>
        <p:nvPicPr>
          <p:cNvPr id="8" name="Picture 4" descr="\\CORALDEPOT\docs\projects\SEFCRI Project\omega-surface-2014-09.gif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2" t="7513" r="3622" b="5809"/>
          <a:stretch/>
        </p:blipFill>
        <p:spPr bwMode="auto">
          <a:xfrm>
            <a:off x="1676400" y="2370604"/>
            <a:ext cx="2895600" cy="3570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98702" y="5985710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Enochs</a:t>
            </a:r>
            <a:r>
              <a:rPr lang="en-US" sz="1400" dirty="0"/>
              <a:t> et al. (2019, </a:t>
            </a:r>
            <a:r>
              <a:rPr lang="en-US" sz="1400" i="1" dirty="0"/>
              <a:t>Front. Mar </a:t>
            </a:r>
            <a:r>
              <a:rPr lang="en-US" sz="1400" i="1" dirty="0" err="1"/>
              <a:t>Sci</a:t>
            </a:r>
            <a:r>
              <a:rPr lang="en-US" sz="1400" dirty="0"/>
              <a:t>)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1"/>
          <a:stretch/>
        </p:blipFill>
        <p:spPr bwMode="auto">
          <a:xfrm>
            <a:off x="7315200" y="2514600"/>
            <a:ext cx="3047999" cy="3228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15200" y="5836567"/>
            <a:ext cx="2931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Enochs</a:t>
            </a:r>
            <a:r>
              <a:rPr lang="en-US" sz="1400" dirty="0"/>
              <a:t> et al. (In prep) </a:t>
            </a:r>
          </a:p>
          <a:p>
            <a:r>
              <a:rPr lang="en-US" sz="1400" dirty="0" err="1"/>
              <a:t>Enochs</a:t>
            </a:r>
            <a:r>
              <a:rPr lang="en-US" sz="1400" dirty="0"/>
              <a:t> et al. (2015, </a:t>
            </a:r>
            <a:r>
              <a:rPr lang="en-US" sz="1400" i="1" dirty="0"/>
              <a:t>Bull. Mar. </a:t>
            </a:r>
            <a:r>
              <a:rPr lang="en-US" sz="1400" i="1" dirty="0" err="1"/>
              <a:t>Sci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48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C1163-68A3-F74E-8FCF-CC0AD5D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AA5FC-6753-0A4A-878B-54188D79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F0BB5-D854-5147-B14E-EE053E402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Careful accounting of CaCO</a:t>
            </a:r>
            <a:r>
              <a:rPr lang="en-US" baseline="-25000" dirty="0"/>
              <a:t>3</a:t>
            </a:r>
            <a:r>
              <a:rPr lang="en-US" dirty="0"/>
              <a:t> cycling and other factors (bleaching, disease, etc.) is a pre-requisite to determining OA impact (if any)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19C25-5B72-9E41-96CE-AC8949E4D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Warming significantly impacting US coral reefs in Western Atlantic, but still hope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6925C-7E31-E54E-BAD1-433F4CA326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Many reefs already erosional due to losses in coral cover from bleaching and disease since late 1970s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096386-6227-EC42-9E86-AF9D21ABD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Research findings feed into NOAA omics portfolio: </a:t>
            </a:r>
            <a:r>
              <a:rPr lang="en-US" b="1" dirty="0"/>
              <a:t>mechanisms of resilience for reef restoration</a:t>
            </a:r>
          </a:p>
        </p:txBody>
      </p:sp>
    </p:spTree>
    <p:extLst>
      <p:ext uri="{BB962C8B-B14F-4D97-AF65-F5344CB8AC3E}">
        <p14:creationId xmlns:p14="http://schemas.microsoft.com/office/powerpoint/2010/main" val="623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rek.Manzello\Desktop\Photos\Cheeca Rocks_bleaching pics_Sept2014\good-sept17\Really good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557" y="1066800"/>
            <a:ext cx="3615644" cy="54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2" y="1371600"/>
            <a:ext cx="5452998" cy="1328737"/>
          </a:xfrm>
        </p:spPr>
        <p:txBody>
          <a:bodyPr/>
          <a:lstStyle/>
          <a:p>
            <a:r>
              <a:rPr lang="en-US" dirty="0"/>
              <a:t>Warming and Coral Bleaching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90603" y="3048000"/>
            <a:ext cx="4419600" cy="439737"/>
          </a:xfrm>
        </p:spPr>
        <p:txBody>
          <a:bodyPr/>
          <a:lstStyle/>
          <a:p>
            <a:r>
              <a:rPr lang="en-US" dirty="0"/>
              <a:t>Corals live in symbiosis with intracellular algae</a:t>
            </a:r>
          </a:p>
        </p:txBody>
      </p:sp>
      <p:pic>
        <p:nvPicPr>
          <p:cNvPr id="6" name="Picture 3" descr="J:\photos and videos\Cheeca disease 20 april 2018\_MG_05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8556" y="1066800"/>
            <a:ext cx="3615644" cy="54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 txBox="1">
            <a:spLocks/>
          </p:cNvSpPr>
          <p:nvPr/>
        </p:nvSpPr>
        <p:spPr>
          <a:xfrm>
            <a:off x="490603" y="4242547"/>
            <a:ext cx="4419600" cy="439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Highly sensitive to elevated temperature</a:t>
            </a:r>
          </a:p>
        </p:txBody>
      </p:sp>
    </p:spTree>
    <p:extLst>
      <p:ext uri="{BB962C8B-B14F-4D97-AF65-F5344CB8AC3E}">
        <p14:creationId xmlns:p14="http://schemas.microsoft.com/office/powerpoint/2010/main" val="4091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sp>
        <p:nvSpPr>
          <p:cNvPr id="9" name="AutoShape 10" descr="University of New Hampshir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University of New Hampshir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University of New Hampshire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7" descr="University of New Hampshir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2" descr="Image result for nPS logo"/>
          <p:cNvSpPr>
            <a:spLocks noChangeAspect="1" noChangeArrowheads="1"/>
          </p:cNvSpPr>
          <p:nvPr/>
        </p:nvSpPr>
        <p:spPr bwMode="auto">
          <a:xfrm>
            <a:off x="155575" y="-3290888"/>
            <a:ext cx="52673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37" descr="CIMA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2" descr="C:\Users\Derek.Manzello\Desktop\Photos\Cheeca Rocks_bleaching pics_Sept2014\good-sept17\Really good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557" y="1066800"/>
            <a:ext cx="3615644" cy="54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 txBox="1">
            <a:spLocks/>
          </p:cNvSpPr>
          <p:nvPr/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A897ED-F933-F140-B965-41326E64141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2" y="1371600"/>
            <a:ext cx="5452998" cy="1328737"/>
          </a:xfrm>
        </p:spPr>
        <p:txBody>
          <a:bodyPr/>
          <a:lstStyle/>
          <a:p>
            <a:r>
              <a:rPr lang="en-US" dirty="0"/>
              <a:t>Warming and Coral Bleaching</a:t>
            </a:r>
          </a:p>
        </p:txBody>
      </p:sp>
      <p:pic>
        <p:nvPicPr>
          <p:cNvPr id="17" name="Picture 3" descr="J:\photos and videos\Cheeca disease 20 april 2018\_MG_05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8556" y="1066800"/>
            <a:ext cx="3615644" cy="54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 txBox="1">
            <a:spLocks/>
          </p:cNvSpPr>
          <p:nvPr/>
        </p:nvSpPr>
        <p:spPr>
          <a:xfrm>
            <a:off x="636494" y="3469808"/>
            <a:ext cx="4419600" cy="439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Breakdown in symbiosis between algal endosymbiont and coral animal host</a:t>
            </a:r>
          </a:p>
        </p:txBody>
      </p:sp>
      <p:pic>
        <p:nvPicPr>
          <p:cNvPr id="1030" name="Picture 6" descr="Image result for image showing hea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758608"/>
            <a:ext cx="5003248" cy="33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Derek.Manzello\Desktop\Photos\Cheeca Rocks_bleaching pics_Sept2014\good-sept17\Really good\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82" y="0"/>
            <a:ext cx="1220348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292CB89-8CC4-CD4E-9E7C-7A3110BB7536}"/>
              </a:ext>
            </a:extLst>
          </p:cNvPr>
          <p:cNvSpPr txBox="1">
            <a:spLocks/>
          </p:cNvSpPr>
          <p:nvPr/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A897ED-F933-F140-B965-41326E64141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847BF2A-B223-4643-9E4A-54155313FFBA}"/>
              </a:ext>
            </a:extLst>
          </p:cNvPr>
          <p:cNvSpPr txBox="1">
            <a:spLocks/>
          </p:cNvSpPr>
          <p:nvPr/>
        </p:nvSpPr>
        <p:spPr>
          <a:xfrm>
            <a:off x="228600" y="152400"/>
            <a:ext cx="6945682" cy="7191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Warming and Coral Bleaching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1118285"/>
            <a:ext cx="4419600" cy="4524315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Bleaching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Mortality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Susceptibility to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Depressed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Impaired reproduction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Bleaching events increasing in frequency and severity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Annual bleaching in Caribbean within 20-30 years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142999"/>
            <a:ext cx="3835764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4376" y="6372224"/>
            <a:ext cx="3352800" cy="276999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Van </a:t>
            </a:r>
            <a:r>
              <a:rPr lang="en-US" sz="1200" dirty="0" err="1">
                <a:solidFill>
                  <a:schemeClr val="bg1"/>
                </a:solidFill>
              </a:rPr>
              <a:t>Hooidonk</a:t>
            </a:r>
            <a:r>
              <a:rPr lang="en-US" sz="1200" dirty="0">
                <a:solidFill>
                  <a:schemeClr val="bg1"/>
                </a:solidFill>
              </a:rPr>
              <a:t> et al. (2015, </a:t>
            </a:r>
            <a:r>
              <a:rPr lang="en-US" sz="1200" i="1" dirty="0">
                <a:solidFill>
                  <a:schemeClr val="bg1"/>
                </a:solidFill>
              </a:rPr>
              <a:t>Glob. Change Biol</a:t>
            </a:r>
            <a:r>
              <a:rPr lang="en-US" sz="12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3998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 advAuto="2500"/>
      <p:bldP spid="8" grpId="1" uiExpand="1" build="allAtOnce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10287000" cy="771870"/>
          </a:xfrm>
        </p:spPr>
        <p:txBody>
          <a:bodyPr/>
          <a:lstStyle/>
          <a:p>
            <a:r>
              <a:rPr lang="en-US" dirty="0"/>
              <a:t>National Coral Reef Monitoring Program: </a:t>
            </a:r>
            <a:br>
              <a:rPr lang="en-US" dirty="0"/>
            </a:br>
            <a:r>
              <a:rPr lang="en-US" dirty="0"/>
              <a:t>In Situ Climate and Ocean Acidification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4055" y="2834485"/>
            <a:ext cx="5791200" cy="990600"/>
          </a:xfrm>
        </p:spPr>
        <p:txBody>
          <a:bodyPr/>
          <a:lstStyle/>
          <a:p>
            <a:r>
              <a:rPr lang="en-US" dirty="0"/>
              <a:t>What is the impact of climate change and ocean acidification on US coral reefs?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Picture 2" descr="C:\Documents and Settings\derek.manzello\Desktop\OAP Main Logo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847" y="3657601"/>
            <a:ext cx="1523354" cy="76630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3429000" cy="8090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236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33CBB08-EE7B-7444-B358-835D0A1B567E}"/>
              </a:ext>
            </a:extLst>
          </p:cNvPr>
          <p:cNvSpPr txBox="1">
            <a:spLocks/>
          </p:cNvSpPr>
          <p:nvPr/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A897ED-F933-F140-B965-41326E64141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10287000" cy="771870"/>
          </a:xfrm>
        </p:spPr>
        <p:txBody>
          <a:bodyPr/>
          <a:lstStyle/>
          <a:p>
            <a:r>
              <a:rPr lang="en-US" dirty="0"/>
              <a:t>National Coral Reef Monitoring Program: </a:t>
            </a:r>
            <a:br>
              <a:rPr lang="en-US" dirty="0"/>
            </a:br>
            <a:r>
              <a:rPr lang="en-US" dirty="0"/>
              <a:t>In Situ Climate and Ocean Acidification</a:t>
            </a:r>
          </a:p>
        </p:txBody>
      </p:sp>
      <p:pic>
        <p:nvPicPr>
          <p:cNvPr id="9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53000"/>
            <a:ext cx="12192000" cy="1447800"/>
          </a:xfr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 txBox="1">
            <a:spLocks/>
          </p:cNvSpPr>
          <p:nvPr/>
        </p:nvSpPr>
        <p:spPr>
          <a:xfrm>
            <a:off x="5405717" y="2535585"/>
            <a:ext cx="5127812" cy="99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are the spatiotemporal trends in temperature and ocean acidification on US coral reefs?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46E8138-B4E9-6649-88DB-D17368760112}"/>
              </a:ext>
            </a:extLst>
          </p:cNvPr>
          <p:cNvSpPr txBox="1">
            <a:spLocks/>
          </p:cNvSpPr>
          <p:nvPr/>
        </p:nvSpPr>
        <p:spPr>
          <a:xfrm>
            <a:off x="5405717" y="2546793"/>
            <a:ext cx="5262283" cy="495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are the ecosystem impacts to US coral reefs?</a:t>
            </a:r>
          </a:p>
        </p:txBody>
      </p:sp>
      <p:pic>
        <p:nvPicPr>
          <p:cNvPr id="12" name="Picture 2" descr="C:\Documents and Settings\derek.manzello\Desktop\OAP Main Logo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847" y="3657601"/>
            <a:ext cx="1523354" cy="76630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3429000" cy="8090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237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5744E1-E09C-F74F-8A17-8C71FD3B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10287000" cy="771870"/>
          </a:xfrm>
        </p:spPr>
        <p:txBody>
          <a:bodyPr/>
          <a:lstStyle/>
          <a:p>
            <a:r>
              <a:rPr lang="en-US" dirty="0"/>
              <a:t>NCRMP partners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MEL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16" y="3194925"/>
            <a:ext cx="108209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ooter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372" y="4292743"/>
            <a:ext cx="3181581" cy="5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University of the Virgin Island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528" y="3340865"/>
            <a:ext cx="3248650" cy="7902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2" name="Picture 8" descr="https://www.uprm.edu/ecafss/wp-content/uploads/sites/131/2018/09/upr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169" y="2985395"/>
            <a:ext cx="1123625" cy="10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9906" y="4189074"/>
            <a:ext cx="2364959" cy="697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5" descr="https://upload.wikimedia.org/wikipedia/commons/thumb/1/1d/US-NationalParkService-Logo.svg/1024px-US-NationalParkService-Logo.sv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960" y="1609321"/>
            <a:ext cx="1098984" cy="14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50782" y="1879322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 River, USVI</a:t>
            </a:r>
          </a:p>
          <a:p>
            <a:r>
              <a:rPr lang="en-US" dirty="0"/>
              <a:t>Dry Tortugas</a:t>
            </a:r>
          </a:p>
          <a:p>
            <a:r>
              <a:rPr lang="en-US" dirty="0"/>
              <a:t>American Samoa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8668" y="1851810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Flower Garden Banks</a:t>
            </a:r>
          </a:p>
          <a:p>
            <a:r>
              <a:rPr lang="en-US" dirty="0"/>
              <a:t>Florida Keys</a:t>
            </a:r>
          </a:p>
          <a:p>
            <a:r>
              <a:rPr lang="en-US" dirty="0"/>
              <a:t>American Samoa</a:t>
            </a:r>
          </a:p>
        </p:txBody>
      </p:sp>
      <p:pic>
        <p:nvPicPr>
          <p:cNvPr id="17" name="Picture 27" descr="NOAA Fisheries Home 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416" y="3249329"/>
            <a:ext cx="2169284" cy="86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625310" y="33600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SEFSC</a:t>
            </a:r>
          </a:p>
          <a:p>
            <a:r>
              <a:rPr lang="en-US" dirty="0"/>
              <a:t>PIFSC</a:t>
            </a:r>
          </a:p>
        </p:txBody>
      </p:sp>
      <p:pic>
        <p:nvPicPr>
          <p:cNvPr id="19" name="Picture 33" descr="US-NationalMarineSanctuariesProgram-Logo.sv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416" y="1593143"/>
            <a:ext cx="1384805" cy="14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5" descr="NCCOS Coastal Science Website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4295163"/>
            <a:ext cx="5565179" cy="59157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11" descr="http://www.rsmas.miami.edu/assets/images/logos/jpeg/UM_endor_RSMAS_cmyk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577" y="3002432"/>
            <a:ext cx="2359623" cy="103646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319039" y="3249329"/>
            <a:ext cx="3260377" cy="94611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9039" y="1503887"/>
            <a:ext cx="3845675" cy="1659889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43400" y="1511042"/>
            <a:ext cx="3375212" cy="165988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utoShape 2" descr="CIM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4484" y="1509734"/>
            <a:ext cx="4028310" cy="13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2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583555"/>
            <a:ext cx="4799351" cy="36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" y="76200"/>
            <a:ext cx="88392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Ecosystem Response Monitoring</a:t>
            </a:r>
            <a:endParaRPr kumimoji="0" lang="en-US" sz="4000" i="0" u="none" strike="noStrike" kern="0" cap="none" spc="0" normalizeH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  <a:p>
            <a:pPr marL="0" lvl="1">
              <a:defRPr/>
            </a:pPr>
            <a:r>
              <a:rPr lang="en-US" sz="40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Landscape mosaics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9200" y="5393882"/>
            <a:ext cx="6553200" cy="1338682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Times New Roman" pitchFamily="18" charset="0"/>
              </a:rPr>
              <a:t>High-resolution benthic characterization</a:t>
            </a:r>
          </a:p>
        </p:txBody>
      </p:sp>
      <p:pic>
        <p:nvPicPr>
          <p:cNvPr id="9" name="Picture 4" descr="C:\Users\Derek.Manzello\Desktop\T3n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348" y="1396128"/>
            <a:ext cx="4191000" cy="40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67947" y="1463291"/>
            <a:ext cx="314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Flower Garden Banks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1463292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Cheeca Rocks</a:t>
            </a:r>
          </a:p>
        </p:txBody>
      </p:sp>
    </p:spTree>
    <p:extLst>
      <p:ext uri="{BB962C8B-B14F-4D97-AF65-F5344CB8AC3E}">
        <p14:creationId xmlns:p14="http://schemas.microsoft.com/office/powerpoint/2010/main" val="41635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7261"/>
            <a:ext cx="10515600" cy="921540"/>
          </a:xfrm>
        </p:spPr>
        <p:txBody>
          <a:bodyPr/>
          <a:lstStyle/>
          <a:p>
            <a:r>
              <a:rPr lang="en-US" sz="3200" dirty="0"/>
              <a:t>Landscape mosaics </a:t>
            </a:r>
            <a:br>
              <a:rPr lang="en-US" sz="3200" dirty="0"/>
            </a:br>
            <a:r>
              <a:rPr lang="en-US" sz="3200" dirty="0"/>
              <a:t>Cheeca Rocks Coral Bleaching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6143553" cy="4422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20200" y="5798105"/>
            <a:ext cx="279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Gintert</a:t>
            </a:r>
            <a:r>
              <a:rPr lang="en-US" sz="1400" dirty="0"/>
              <a:t> et al. (2018, </a:t>
            </a:r>
            <a:r>
              <a:rPr lang="en-US" sz="1400" i="1" dirty="0"/>
              <a:t>Coral Reefs</a:t>
            </a:r>
            <a:r>
              <a:rPr lang="en-US" sz="14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2992318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Fate tracking </a:t>
            </a:r>
            <a:r>
              <a:rPr lang="en-US" i="1" dirty="0"/>
              <a:t>of individual coral colonies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x7i1o5WFYMUt4c6svz0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</TotalTime>
  <Words>712</Words>
  <Application>Microsoft Macintosh PowerPoint</Application>
  <PresentationFormat>Widescreen</PresentationFormat>
  <Paragraphs>143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In Situ Climate Change and Ocean Acidification Monitoring of US Coral Reefs</vt:lpstr>
      <vt:lpstr>Warming and Coral Bleaching</vt:lpstr>
      <vt:lpstr>Warming and Coral Bleaching</vt:lpstr>
      <vt:lpstr>PowerPoint Presentation</vt:lpstr>
      <vt:lpstr>National Coral Reef Monitoring Program:  In Situ Climate and Ocean Acidification</vt:lpstr>
      <vt:lpstr>National Coral Reef Monitoring Program:  In Situ Climate and Ocean Acidification</vt:lpstr>
      <vt:lpstr>NCRMP partners</vt:lpstr>
      <vt:lpstr>PowerPoint Presentation</vt:lpstr>
      <vt:lpstr>Landscape mosaics  Cheeca Rocks Coral Bleaching</vt:lpstr>
      <vt:lpstr>ReefBudget CaCO3 Budget Monitoring</vt:lpstr>
      <vt:lpstr>PowerPoint Presentation</vt:lpstr>
      <vt:lpstr>Bioerosion Monitoring Unit (BMU)</vt:lpstr>
      <vt:lpstr>Calcification Accretion Unit (CAU)</vt:lpstr>
      <vt:lpstr>Sentinel Monitoring Sites</vt:lpstr>
      <vt:lpstr>National Coral Reef Monitoring Program physical monitoring</vt:lpstr>
      <vt:lpstr>PowerPoint Presentation</vt:lpstr>
      <vt:lpstr>PowerPoint Presentation</vt:lpstr>
      <vt:lpstr>Initial National Coral Reef Monitoring Program Data Products</vt:lpstr>
      <vt:lpstr>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120</cp:revision>
  <dcterms:created xsi:type="dcterms:W3CDTF">2019-08-06T19:42:43Z</dcterms:created>
  <dcterms:modified xsi:type="dcterms:W3CDTF">2019-11-12T13:26:53Z</dcterms:modified>
</cp:coreProperties>
</file>