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95" r:id="rId2"/>
    <p:sldId id="344" r:id="rId3"/>
    <p:sldId id="342" r:id="rId4"/>
    <p:sldId id="336" r:id="rId5"/>
    <p:sldId id="343" r:id="rId6"/>
    <p:sldId id="337" r:id="rId7"/>
    <p:sldId id="339" r:id="rId8"/>
    <p:sldId id="316" r:id="rId9"/>
    <p:sldId id="340" r:id="rId10"/>
    <p:sldId id="317" r:id="rId11"/>
    <p:sldId id="318" r:id="rId12"/>
    <p:sldId id="341" r:id="rId13"/>
    <p:sldId id="322" r:id="rId14"/>
    <p:sldId id="324" r:id="rId15"/>
    <p:sldId id="326" r:id="rId16"/>
    <p:sldId id="329" r:id="rId17"/>
    <p:sldId id="331" r:id="rId18"/>
    <p:sldId id="333" r:id="rId19"/>
    <p:sldId id="345" r:id="rId20"/>
    <p:sldId id="33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757"/>
    <a:srgbClr val="4298D3"/>
    <a:srgbClr val="1D4690"/>
    <a:srgbClr val="F2F5F7"/>
    <a:srgbClr val="DADDE0"/>
    <a:srgbClr val="ACACAC"/>
    <a:srgbClr val="666666"/>
    <a:srgbClr val="168D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26" autoAdjust="0"/>
    <p:restoredTop sz="86323" autoAdjust="0"/>
  </p:normalViewPr>
  <p:slideViewPr>
    <p:cSldViewPr snapToObjects="1">
      <p:cViewPr varScale="1">
        <p:scale>
          <a:sx n="63" d="100"/>
          <a:sy n="63" d="100"/>
        </p:scale>
        <p:origin x="714"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46B343-25FC-4040-8C1D-19C20F6E45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F73B9B-CC70-874C-BF13-BEDD16B129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9FFD94-0376-F94B-8829-32106F229FB7}" type="datetimeFigureOut">
              <a:rPr lang="en-US" smtClean="0"/>
              <a:t>11/8/2019</a:t>
            </a:fld>
            <a:endParaRPr lang="en-US"/>
          </a:p>
        </p:txBody>
      </p:sp>
      <p:sp>
        <p:nvSpPr>
          <p:cNvPr id="4" name="Footer Placeholder 3">
            <a:extLst>
              <a:ext uri="{FF2B5EF4-FFF2-40B4-BE49-F238E27FC236}">
                <a16:creationId xmlns:a16="http://schemas.microsoft.com/office/drawing/2014/main" id="{1A7A5E96-D065-BA40-9088-390449C75D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CE17056-518B-824D-992C-F5C7AD6240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A473C2-1A0A-6148-AB77-25A47CD85CDF}" type="slidenum">
              <a:rPr lang="en-US" smtClean="0"/>
              <a:t>‹#›</a:t>
            </a:fld>
            <a:endParaRPr lang="en-US"/>
          </a:p>
        </p:txBody>
      </p:sp>
    </p:spTree>
    <p:extLst>
      <p:ext uri="{BB962C8B-B14F-4D97-AF65-F5344CB8AC3E}">
        <p14:creationId xmlns:p14="http://schemas.microsoft.com/office/powerpoint/2010/main" val="40983656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AC35B-83D0-B04F-AA0A-7C54EB63E0C1}" type="datetimeFigureOut">
              <a:rPr lang="en-US" smtClean="0"/>
              <a:t>11/8/2019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9663B-47F3-AE4A-92C7-367FE9E30D9D}" type="slidenum">
              <a:rPr lang="en-US" smtClean="0"/>
              <a:t>‹#›</a:t>
            </a:fld>
            <a:endParaRPr lang="en-US"/>
          </a:p>
        </p:txBody>
      </p:sp>
    </p:spTree>
    <p:extLst>
      <p:ext uri="{BB962C8B-B14F-4D97-AF65-F5344CB8AC3E}">
        <p14:creationId xmlns:p14="http://schemas.microsoft.com/office/powerpoint/2010/main" val="42332285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I’m Rick Lumpkin, </a:t>
            </a:r>
            <a:r>
              <a:rPr lang="en-US" baseline="0" dirty="0" smtClean="0"/>
              <a:t>deputy </a:t>
            </a:r>
            <a:r>
              <a:rPr lang="en-US" baseline="0" dirty="0" smtClean="0"/>
              <a:t>director of </a:t>
            </a:r>
            <a:r>
              <a:rPr lang="en-US" baseline="0" dirty="0" smtClean="0"/>
              <a:t>AOML’s Physical Oceanography Division and lead of the US delegation </a:t>
            </a:r>
            <a:r>
              <a:rPr lang="en-US" baseline="0" dirty="0" smtClean="0"/>
              <a:t>to the </a:t>
            </a:r>
            <a:r>
              <a:rPr lang="en-US" baseline="0" dirty="0" smtClean="0"/>
              <a:t>Data Buoy Cooperation Panel</a:t>
            </a:r>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1</a:t>
            </a:fld>
            <a:endParaRPr lang="en-US"/>
          </a:p>
        </p:txBody>
      </p:sp>
    </p:spTree>
    <p:extLst>
      <p:ext uri="{BB962C8B-B14F-4D97-AF65-F5344CB8AC3E}">
        <p14:creationId xmlns:p14="http://schemas.microsoft.com/office/powerpoint/2010/main" val="3153933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With the increasing number of Argo floats measuring biogeochemical properties such as oxygen, nitrate, pH, </a:t>
            </a:r>
            <a:r>
              <a:rPr lang="en-US" sz="1200" kern="1200" dirty="0" err="1" smtClean="0">
                <a:solidFill>
                  <a:schemeClr val="tx1"/>
                </a:solidFill>
                <a:effectLst/>
                <a:latin typeface="+mn-lt"/>
                <a:ea typeface="+mn-ea"/>
                <a:cs typeface="+mn-cs"/>
              </a:rPr>
              <a:t>chl</a:t>
            </a:r>
            <a:r>
              <a:rPr lang="en-US" sz="1200" kern="1200" dirty="0" smtClean="0">
                <a:solidFill>
                  <a:schemeClr val="tx1"/>
                </a:solidFill>
                <a:effectLst/>
                <a:latin typeface="+mn-lt"/>
                <a:ea typeface="+mn-ea"/>
                <a:cs typeface="+mn-cs"/>
              </a:rPr>
              <a:t>-A, suspended particles, and </a:t>
            </a:r>
            <a:r>
              <a:rPr lang="en-US" sz="1200" kern="1200" dirty="0" err="1" smtClean="0">
                <a:solidFill>
                  <a:schemeClr val="tx1"/>
                </a:solidFill>
                <a:effectLst/>
                <a:latin typeface="+mn-lt"/>
                <a:ea typeface="+mn-ea"/>
                <a:cs typeface="+mn-cs"/>
              </a:rPr>
              <a:t>downwelling</a:t>
            </a:r>
            <a:r>
              <a:rPr lang="en-US" sz="1200" kern="1200" dirty="0" smtClean="0">
                <a:solidFill>
                  <a:schemeClr val="tx1"/>
                </a:solidFill>
                <a:effectLst/>
                <a:latin typeface="+mn-lt"/>
                <a:ea typeface="+mn-ea"/>
                <a:cs typeface="+mn-cs"/>
              </a:rPr>
              <a:t> irradiance, we are taking the lead in developing quality control procedures for these data.</a:t>
            </a:r>
          </a:p>
        </p:txBody>
      </p:sp>
      <p:sp>
        <p:nvSpPr>
          <p:cNvPr id="4" name="Slide Number Placeholder 3"/>
          <p:cNvSpPr>
            <a:spLocks noGrp="1"/>
          </p:cNvSpPr>
          <p:nvPr>
            <p:ph type="sldNum" sz="quarter" idx="10"/>
          </p:nvPr>
        </p:nvSpPr>
        <p:spPr/>
        <p:txBody>
          <a:bodyPr/>
          <a:lstStyle/>
          <a:p>
            <a:fld id="{A679663B-47F3-AE4A-92C7-367FE9E30D9D}" type="slidenum">
              <a:rPr lang="en-US" smtClean="0"/>
              <a:t>10</a:t>
            </a:fld>
            <a:endParaRPr lang="en-US"/>
          </a:p>
        </p:txBody>
      </p:sp>
    </p:spTree>
    <p:extLst>
      <p:ext uri="{BB962C8B-B14F-4D97-AF65-F5344CB8AC3E}">
        <p14:creationId xmlns:p14="http://schemas.microsoft.com/office/powerpoint/2010/main" val="120890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Global Drifter Program provides measurements of surface current, temperature, and waves.  Their pressure measurements are the single largest contributor on a per-observation basis in improving weather forecasts.</a:t>
            </a:r>
          </a:p>
        </p:txBody>
      </p:sp>
      <p:sp>
        <p:nvSpPr>
          <p:cNvPr id="4" name="Slide Number Placeholder 3"/>
          <p:cNvSpPr>
            <a:spLocks noGrp="1"/>
          </p:cNvSpPr>
          <p:nvPr>
            <p:ph type="sldNum" sz="quarter" idx="10"/>
          </p:nvPr>
        </p:nvSpPr>
        <p:spPr/>
        <p:txBody>
          <a:bodyPr/>
          <a:lstStyle/>
          <a:p>
            <a:fld id="{A679663B-47F3-AE4A-92C7-367FE9E30D9D}" type="slidenum">
              <a:rPr lang="en-US" smtClean="0"/>
              <a:t>11</a:t>
            </a:fld>
            <a:endParaRPr lang="en-US"/>
          </a:p>
        </p:txBody>
      </p:sp>
    </p:spTree>
    <p:extLst>
      <p:ext uri="{BB962C8B-B14F-4D97-AF65-F5344CB8AC3E}">
        <p14:creationId xmlns:p14="http://schemas.microsoft.com/office/powerpoint/2010/main" val="3456767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AOML leads the international effort to maintain the global array, and houses the Data Assembly Center which quality controls and distributes the data ad provides products such as surface current </a:t>
            </a:r>
            <a:r>
              <a:rPr lang="en-US" sz="1200" kern="1200" dirty="0" err="1" smtClean="0">
                <a:solidFill>
                  <a:schemeClr val="tx1"/>
                </a:solidFill>
                <a:effectLst/>
                <a:latin typeface="+mn-lt"/>
                <a:ea typeface="+mn-ea"/>
                <a:cs typeface="+mn-cs"/>
              </a:rPr>
              <a:t>climatologies</a:t>
            </a:r>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679663B-47F3-AE4A-92C7-367FE9E30D9D}" type="slidenum">
              <a:rPr lang="en-US" smtClean="0"/>
              <a:t>12</a:t>
            </a:fld>
            <a:endParaRPr lang="en-US"/>
          </a:p>
        </p:txBody>
      </p:sp>
    </p:spTree>
    <p:extLst>
      <p:ext uri="{BB962C8B-B14F-4D97-AF65-F5344CB8AC3E}">
        <p14:creationId xmlns:p14="http://schemas.microsoft.com/office/powerpoint/2010/main" val="1742844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AOML leads the western boundary components of two efforts to monitor the Atlantic Meridional Overturning Circulation, at 26.5N and at 34.5S.  As part of this, we have monitored the transport of the Florida Current since 1982 – one of the longest ocean climate records.</a:t>
            </a:r>
          </a:p>
        </p:txBody>
      </p:sp>
      <p:sp>
        <p:nvSpPr>
          <p:cNvPr id="4" name="Slide Number Placeholder 3"/>
          <p:cNvSpPr>
            <a:spLocks noGrp="1"/>
          </p:cNvSpPr>
          <p:nvPr>
            <p:ph type="sldNum" sz="quarter" idx="10"/>
          </p:nvPr>
        </p:nvSpPr>
        <p:spPr/>
        <p:txBody>
          <a:bodyPr/>
          <a:lstStyle/>
          <a:p>
            <a:fld id="{A679663B-47F3-AE4A-92C7-367FE9E30D9D}" type="slidenum">
              <a:rPr lang="en-US" smtClean="0"/>
              <a:t>13</a:t>
            </a:fld>
            <a:endParaRPr lang="en-US"/>
          </a:p>
        </p:txBody>
      </p:sp>
    </p:spTree>
    <p:extLst>
      <p:ext uri="{BB962C8B-B14F-4D97-AF65-F5344CB8AC3E}">
        <p14:creationId xmlns:p14="http://schemas.microsoft.com/office/powerpoint/2010/main" val="939150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routinely participate in, and lead, repeat hydrographic cruises of WOCE, CLIVAR, and now GO-SHIP.  These repeat surveys allow us to see large scale, long term changes in a broad suite of ocean properties.</a:t>
            </a:r>
          </a:p>
        </p:txBody>
      </p:sp>
      <p:sp>
        <p:nvSpPr>
          <p:cNvPr id="4" name="Slide Number Placeholder 3"/>
          <p:cNvSpPr>
            <a:spLocks noGrp="1"/>
          </p:cNvSpPr>
          <p:nvPr>
            <p:ph type="sldNum" sz="quarter" idx="10"/>
          </p:nvPr>
        </p:nvSpPr>
        <p:spPr/>
        <p:txBody>
          <a:bodyPr/>
          <a:lstStyle/>
          <a:p>
            <a:fld id="{A679663B-47F3-AE4A-92C7-367FE9E30D9D}" type="slidenum">
              <a:rPr lang="en-US" smtClean="0"/>
              <a:t>14</a:t>
            </a:fld>
            <a:endParaRPr lang="en-US"/>
          </a:p>
        </p:txBody>
      </p:sp>
    </p:spTree>
    <p:extLst>
      <p:ext uri="{BB962C8B-B14F-4D97-AF65-F5344CB8AC3E}">
        <p14:creationId xmlns:p14="http://schemas.microsoft.com/office/powerpoint/2010/main" val="1613122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lead the Expendable Bathythermograph and Ship Of Opportunity networks.  These observations resolve eddy and boundary current variability, and leverage ship time from partners in the private industry.  These transects are also used to help maintain the Argo and Global Drifter Program arrays.</a:t>
            </a:r>
          </a:p>
        </p:txBody>
      </p:sp>
      <p:sp>
        <p:nvSpPr>
          <p:cNvPr id="4" name="Slide Number Placeholder 3"/>
          <p:cNvSpPr>
            <a:spLocks noGrp="1"/>
          </p:cNvSpPr>
          <p:nvPr>
            <p:ph type="sldNum" sz="quarter" idx="10"/>
          </p:nvPr>
        </p:nvSpPr>
        <p:spPr/>
        <p:txBody>
          <a:bodyPr/>
          <a:lstStyle/>
          <a:p>
            <a:fld id="{A679663B-47F3-AE4A-92C7-367FE9E30D9D}" type="slidenum">
              <a:rPr lang="en-US" smtClean="0"/>
              <a:t>15</a:t>
            </a:fld>
            <a:endParaRPr lang="en-US"/>
          </a:p>
        </p:txBody>
      </p:sp>
    </p:spTree>
    <p:extLst>
      <p:ext uri="{BB962C8B-B14F-4D97-AF65-F5344CB8AC3E}">
        <p14:creationId xmlns:p14="http://schemas.microsoft.com/office/powerpoint/2010/main" val="1663343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maintain underway observations of temperature, salinity, and pCO2 from 14 NOAA and 2 Ship Of Opportunity vessels.   We also quality control and distribute these data in near real time.</a:t>
            </a:r>
          </a:p>
        </p:txBody>
      </p:sp>
      <p:sp>
        <p:nvSpPr>
          <p:cNvPr id="4" name="Slide Number Placeholder 3"/>
          <p:cNvSpPr>
            <a:spLocks noGrp="1"/>
          </p:cNvSpPr>
          <p:nvPr>
            <p:ph type="sldNum" sz="quarter" idx="10"/>
          </p:nvPr>
        </p:nvSpPr>
        <p:spPr/>
        <p:txBody>
          <a:bodyPr/>
          <a:lstStyle/>
          <a:p>
            <a:fld id="{A679663B-47F3-AE4A-92C7-367FE9E30D9D}" type="slidenum">
              <a:rPr lang="en-US" smtClean="0"/>
              <a:t>16</a:t>
            </a:fld>
            <a:endParaRPr lang="en-US"/>
          </a:p>
        </p:txBody>
      </p:sp>
    </p:spTree>
    <p:extLst>
      <p:ext uri="{BB962C8B-B14F-4D97-AF65-F5344CB8AC3E}">
        <p14:creationId xmlns:p14="http://schemas.microsoft.com/office/powerpoint/2010/main" val="1090604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PIRATA array is the backbone of the tropical Atlantic observing system, providing upper ocean and air-sea measurements of many properties.  AOML organizes and leads the annual servicing cruise for the northeastern part of the array, the main development region of Cape-Verde style tropical cyclones.</a:t>
            </a:r>
          </a:p>
        </p:txBody>
      </p:sp>
      <p:sp>
        <p:nvSpPr>
          <p:cNvPr id="4" name="Slide Number Placeholder 3"/>
          <p:cNvSpPr>
            <a:spLocks noGrp="1"/>
          </p:cNvSpPr>
          <p:nvPr>
            <p:ph type="sldNum" sz="quarter" idx="10"/>
          </p:nvPr>
        </p:nvSpPr>
        <p:spPr/>
        <p:txBody>
          <a:bodyPr/>
          <a:lstStyle/>
          <a:p>
            <a:fld id="{A679663B-47F3-AE4A-92C7-367FE9E30D9D}" type="slidenum">
              <a:rPr lang="en-US" smtClean="0"/>
              <a:t>17</a:t>
            </a:fld>
            <a:endParaRPr lang="en-US"/>
          </a:p>
        </p:txBody>
      </p:sp>
    </p:spTree>
    <p:extLst>
      <p:ext uri="{BB962C8B-B14F-4D97-AF65-F5344CB8AC3E}">
        <p14:creationId xmlns:p14="http://schemas.microsoft.com/office/powerpoint/2010/main" val="1002349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AOML is leading an international effort to create a picket fence of underwater gliders to collect observations intended to improve hurricane forecasts.  These gliders are operated during hurricane season in the Caribbean, Gulf of Mexico, and tropical Atlantic.</a:t>
            </a:r>
          </a:p>
        </p:txBody>
      </p:sp>
      <p:sp>
        <p:nvSpPr>
          <p:cNvPr id="4" name="Slide Number Placeholder 3"/>
          <p:cNvSpPr>
            <a:spLocks noGrp="1"/>
          </p:cNvSpPr>
          <p:nvPr>
            <p:ph type="sldNum" sz="quarter" idx="10"/>
          </p:nvPr>
        </p:nvSpPr>
        <p:spPr/>
        <p:txBody>
          <a:bodyPr/>
          <a:lstStyle/>
          <a:p>
            <a:fld id="{A679663B-47F3-AE4A-92C7-367FE9E30D9D}" type="slidenum">
              <a:rPr lang="en-US" smtClean="0"/>
              <a:t>18</a:t>
            </a:fld>
            <a:endParaRPr lang="en-US"/>
          </a:p>
        </p:txBody>
      </p:sp>
    </p:spTree>
    <p:extLst>
      <p:ext uri="{BB962C8B-B14F-4D97-AF65-F5344CB8AC3E}">
        <p14:creationId xmlns:p14="http://schemas.microsoft.com/office/powerpoint/2010/main" val="179456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We’re also contributing to the future of the observing system: developing data pod systems to reduce our need for ship time, working with private manufacturers to add new sensors such as this dual salinity drifter, and developing new data transmission hardware as we look toward a future of ocean broadband coverage.</a:t>
            </a:r>
          </a:p>
        </p:txBody>
      </p:sp>
      <p:sp>
        <p:nvSpPr>
          <p:cNvPr id="4" name="Slide Number Placeholder 3"/>
          <p:cNvSpPr>
            <a:spLocks noGrp="1"/>
          </p:cNvSpPr>
          <p:nvPr>
            <p:ph type="sldNum" sz="quarter" idx="10"/>
          </p:nvPr>
        </p:nvSpPr>
        <p:spPr/>
        <p:txBody>
          <a:bodyPr/>
          <a:lstStyle/>
          <a:p>
            <a:fld id="{A679663B-47F3-AE4A-92C7-367FE9E30D9D}" type="slidenum">
              <a:rPr lang="en-US" smtClean="0"/>
              <a:t>19</a:t>
            </a:fld>
            <a:endParaRPr lang="en-US"/>
          </a:p>
        </p:txBody>
      </p:sp>
    </p:spTree>
    <p:extLst>
      <p:ext uri="{BB962C8B-B14F-4D97-AF65-F5344CB8AC3E}">
        <p14:creationId xmlns:p14="http://schemas.microsoft.com/office/powerpoint/2010/main" val="979282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Global Ocean Observing System consists of a number of components ranging from drifting and moored buoys to shipboard observations to autonomous vehicles.  AOML leads or contributes to many of these critical components, and we manage, quality control, and distribute the data that they provide.</a:t>
            </a:r>
          </a:p>
        </p:txBody>
      </p:sp>
      <p:sp>
        <p:nvSpPr>
          <p:cNvPr id="4" name="Slide Number Placeholder 3"/>
          <p:cNvSpPr>
            <a:spLocks noGrp="1"/>
          </p:cNvSpPr>
          <p:nvPr>
            <p:ph type="sldNum" sz="quarter" idx="5"/>
          </p:nvPr>
        </p:nvSpPr>
        <p:spPr/>
        <p:txBody>
          <a:bodyPr/>
          <a:lstStyle/>
          <a:p>
            <a:fld id="{A679663B-47F3-AE4A-92C7-367FE9E30D9D}" type="slidenum">
              <a:rPr lang="en-US" smtClean="0"/>
              <a:t>2</a:t>
            </a:fld>
            <a:endParaRPr lang="en-US"/>
          </a:p>
        </p:txBody>
      </p:sp>
    </p:spTree>
    <p:extLst>
      <p:ext uri="{BB962C8B-B14F-4D97-AF65-F5344CB8AC3E}">
        <p14:creationId xmlns:p14="http://schemas.microsoft.com/office/powerpoint/2010/main" val="344268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Thank you for your attention to this whirlwind overview!  I’d now like to introduce my colleague Denis </a:t>
            </a:r>
            <a:r>
              <a:rPr lang="en-US" sz="1200" kern="1200" dirty="0" err="1" smtClean="0">
                <a:solidFill>
                  <a:schemeClr val="tx1"/>
                </a:solidFill>
                <a:effectLst/>
                <a:latin typeface="+mn-lt"/>
                <a:ea typeface="+mn-ea"/>
                <a:cs typeface="+mn-cs"/>
              </a:rPr>
              <a:t>Volkov</a:t>
            </a:r>
            <a:r>
              <a:rPr lang="en-US" sz="1200" kern="1200" dirty="0" smtClean="0">
                <a:solidFill>
                  <a:schemeClr val="tx1"/>
                </a:solidFill>
                <a:effectLst/>
                <a:latin typeface="+mn-lt"/>
                <a:ea typeface="+mn-ea"/>
                <a:cs typeface="+mn-cs"/>
              </a:rPr>
              <a:t> for the next talk.</a:t>
            </a:r>
          </a:p>
        </p:txBody>
      </p:sp>
      <p:sp>
        <p:nvSpPr>
          <p:cNvPr id="4" name="Slide Number Placeholder 3"/>
          <p:cNvSpPr>
            <a:spLocks noGrp="1"/>
          </p:cNvSpPr>
          <p:nvPr>
            <p:ph type="sldNum" sz="quarter" idx="10"/>
          </p:nvPr>
        </p:nvSpPr>
        <p:spPr/>
        <p:txBody>
          <a:bodyPr/>
          <a:lstStyle/>
          <a:p>
            <a:fld id="{A679663B-47F3-AE4A-92C7-367FE9E30D9D}" type="slidenum">
              <a:rPr lang="en-US" smtClean="0"/>
              <a:t>20</a:t>
            </a:fld>
            <a:endParaRPr lang="en-US"/>
          </a:p>
        </p:txBody>
      </p:sp>
    </p:spTree>
    <p:extLst>
      <p:ext uri="{BB962C8B-B14F-4D97-AF65-F5344CB8AC3E}">
        <p14:creationId xmlns:p14="http://schemas.microsoft.com/office/powerpoint/2010/main" val="3153933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observations are motivated by a number of key societal and science drivers, including improving weather forecasts, monitoring climate change, and contributing to the blue economy. You’ll be hearing several specific examples in the lightning talks to come.</a:t>
            </a:r>
          </a:p>
        </p:txBody>
      </p:sp>
      <p:sp>
        <p:nvSpPr>
          <p:cNvPr id="4" name="Slide Number Placeholder 3"/>
          <p:cNvSpPr>
            <a:spLocks noGrp="1"/>
          </p:cNvSpPr>
          <p:nvPr>
            <p:ph type="sldNum" sz="quarter" idx="10"/>
          </p:nvPr>
        </p:nvSpPr>
        <p:spPr/>
        <p:txBody>
          <a:bodyPr/>
          <a:lstStyle/>
          <a:p>
            <a:fld id="{A679663B-47F3-AE4A-92C7-367FE9E30D9D}" type="slidenum">
              <a:rPr lang="en-US" smtClean="0"/>
              <a:t>3</a:t>
            </a:fld>
            <a:endParaRPr lang="en-US"/>
          </a:p>
        </p:txBody>
      </p:sp>
    </p:spTree>
    <p:extLst>
      <p:ext uri="{BB962C8B-B14F-4D97-AF65-F5344CB8AC3E}">
        <p14:creationId xmlns:p14="http://schemas.microsoft.com/office/powerpoint/2010/main" val="1524382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F111B104-EC03-9245-8654-6F3AA9E7336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109A318F-AD66-5849-A40D-5F89A157A3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To maintain the observing system, we work with a number of partners within OAR, particularly PMEL, with other NOAA line offices, other US agencies, and many academic partners within the United States.</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5706254-B9F4-4744-9B46-0238BE5C8C63}"/>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35298" indent="-282807" eaLnBrk="0" hangingPunct="0">
              <a:defRPr sz="2400">
                <a:solidFill>
                  <a:schemeClr val="tx1"/>
                </a:solidFill>
                <a:latin typeface="Times New Roman" panose="02020603050405020304" pitchFamily="18" charset="0"/>
                <a:ea typeface="ＭＳ Ｐゴシック" panose="020B0600070205080204" pitchFamily="34" charset="-128"/>
              </a:defRPr>
            </a:lvl2pPr>
            <a:lvl3pPr marL="1131227" indent="-226245" eaLnBrk="0" hangingPunct="0">
              <a:defRPr sz="2400">
                <a:solidFill>
                  <a:schemeClr val="tx1"/>
                </a:solidFill>
                <a:latin typeface="Times New Roman" panose="02020603050405020304" pitchFamily="18" charset="0"/>
                <a:ea typeface="ＭＳ Ｐゴシック" panose="020B0600070205080204" pitchFamily="34" charset="-128"/>
              </a:defRPr>
            </a:lvl3pPr>
            <a:lvl4pPr marL="1583718" indent="-226245" eaLnBrk="0" hangingPunct="0">
              <a:defRPr sz="2400">
                <a:solidFill>
                  <a:schemeClr val="tx1"/>
                </a:solidFill>
                <a:latin typeface="Times New Roman" panose="02020603050405020304" pitchFamily="18" charset="0"/>
                <a:ea typeface="ＭＳ Ｐゴシック" panose="020B0600070205080204" pitchFamily="34" charset="-128"/>
              </a:defRPr>
            </a:lvl4pPr>
            <a:lvl5pPr marL="2036209" indent="-226245" eaLnBrk="0" hangingPunct="0">
              <a:defRPr sz="2400">
                <a:solidFill>
                  <a:schemeClr val="tx1"/>
                </a:solidFill>
                <a:latin typeface="Times New Roman" panose="02020603050405020304" pitchFamily="18" charset="0"/>
                <a:ea typeface="ＭＳ Ｐゴシック" panose="020B0600070205080204" pitchFamily="34" charset="-128"/>
              </a:defRPr>
            </a:lvl5pPr>
            <a:lvl6pPr marL="2488700" indent="-22624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41190" indent="-22624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393681" indent="-22624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46172" indent="-22624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fld id="{6E878092-2460-B649-9399-07FBFDD4FEC9}" type="slidenum">
              <a:rPr lang="en-US" altLang="en-US" sz="1200"/>
              <a:pPr eaLnBrk="1" hangingPunct="1">
                <a:defRPr/>
              </a:pPr>
              <a:t>4</a:t>
            </a:fld>
            <a:endParaRPr lang="en-US" altLang="en-US" sz="1200"/>
          </a:p>
        </p:txBody>
      </p:sp>
    </p:spTree>
    <p:extLst>
      <p:ext uri="{BB962C8B-B14F-4D97-AF65-F5344CB8AC3E}">
        <p14:creationId xmlns:p14="http://schemas.microsoft.com/office/powerpoint/2010/main" val="2608073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F111B104-EC03-9245-8654-6F3AA9E7336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109A318F-AD66-5849-A40D-5F89A157A3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We also work with partners in the private industry and with international institutions around the world.  This helps us leverage ship time to maintain the global arrays – it would be prohibitively expensive to solely rely on NOAA ship time to deploy instruments around the world.</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5706254-B9F4-4744-9B46-0238BE5C8C63}"/>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35298" indent="-282807" eaLnBrk="0" hangingPunct="0">
              <a:defRPr sz="2400">
                <a:solidFill>
                  <a:schemeClr val="tx1"/>
                </a:solidFill>
                <a:latin typeface="Times New Roman" panose="02020603050405020304" pitchFamily="18" charset="0"/>
                <a:ea typeface="ＭＳ Ｐゴシック" panose="020B0600070205080204" pitchFamily="34" charset="-128"/>
              </a:defRPr>
            </a:lvl2pPr>
            <a:lvl3pPr marL="1131227" indent="-226245" eaLnBrk="0" hangingPunct="0">
              <a:defRPr sz="2400">
                <a:solidFill>
                  <a:schemeClr val="tx1"/>
                </a:solidFill>
                <a:latin typeface="Times New Roman" panose="02020603050405020304" pitchFamily="18" charset="0"/>
                <a:ea typeface="ＭＳ Ｐゴシック" panose="020B0600070205080204" pitchFamily="34" charset="-128"/>
              </a:defRPr>
            </a:lvl3pPr>
            <a:lvl4pPr marL="1583718" indent="-226245" eaLnBrk="0" hangingPunct="0">
              <a:defRPr sz="2400">
                <a:solidFill>
                  <a:schemeClr val="tx1"/>
                </a:solidFill>
                <a:latin typeface="Times New Roman" panose="02020603050405020304" pitchFamily="18" charset="0"/>
                <a:ea typeface="ＭＳ Ｐゴシック" panose="020B0600070205080204" pitchFamily="34" charset="-128"/>
              </a:defRPr>
            </a:lvl4pPr>
            <a:lvl5pPr marL="2036209" indent="-226245" eaLnBrk="0" hangingPunct="0">
              <a:defRPr sz="2400">
                <a:solidFill>
                  <a:schemeClr val="tx1"/>
                </a:solidFill>
                <a:latin typeface="Times New Roman" panose="02020603050405020304" pitchFamily="18" charset="0"/>
                <a:ea typeface="ＭＳ Ｐゴシック" panose="020B0600070205080204" pitchFamily="34" charset="-128"/>
              </a:defRPr>
            </a:lvl5pPr>
            <a:lvl6pPr marL="2488700" indent="-22624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41190" indent="-22624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393681" indent="-22624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46172" indent="-22624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fld id="{6E878092-2460-B649-9399-07FBFDD4FEC9}" type="slidenum">
              <a:rPr lang="en-US" altLang="en-US" sz="1200"/>
              <a:pPr eaLnBrk="1" hangingPunct="1">
                <a:defRPr/>
              </a:pPr>
              <a:t>5</a:t>
            </a:fld>
            <a:endParaRPr lang="en-US" altLang="en-US" sz="1200"/>
          </a:p>
        </p:txBody>
      </p:sp>
    </p:spTree>
    <p:extLst>
      <p:ext uri="{BB962C8B-B14F-4D97-AF65-F5344CB8AC3E}">
        <p14:creationId xmlns:p14="http://schemas.microsoft.com/office/powerpoint/2010/main" val="3311821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Support for this work comes from the Ocean Observation and Monitoring Division, our base funds, hurricane supplemental funds, OMAO support for NOAA ship time, and funded proposals that provide additional support.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79663B-47F3-AE4A-92C7-367FE9E30D9D}" type="slidenum">
              <a:rPr lang="en-US" smtClean="0"/>
              <a:t>6</a:t>
            </a:fld>
            <a:endParaRPr lang="en-US"/>
          </a:p>
        </p:txBody>
      </p:sp>
    </p:spTree>
    <p:extLst>
      <p:ext uri="{BB962C8B-B14F-4D97-AF65-F5344CB8AC3E}">
        <p14:creationId xmlns:p14="http://schemas.microsoft.com/office/powerpoint/2010/main" val="3402460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data are used for climate assessments, weather forecasts and ocean state estimates, assessing models, the production of gridded, synthesis data products, satellite observation calibration and validation, and to increasing our understanding of ocean and climate science.</a:t>
            </a:r>
          </a:p>
        </p:txBody>
      </p:sp>
      <p:sp>
        <p:nvSpPr>
          <p:cNvPr id="4" name="Slide Number Placeholder 3"/>
          <p:cNvSpPr>
            <a:spLocks noGrp="1"/>
          </p:cNvSpPr>
          <p:nvPr>
            <p:ph type="sldNum" sz="quarter" idx="10"/>
          </p:nvPr>
        </p:nvSpPr>
        <p:spPr/>
        <p:txBody>
          <a:bodyPr/>
          <a:lstStyle/>
          <a:p>
            <a:fld id="{A679663B-47F3-AE4A-92C7-367FE9E30D9D}" type="slidenum">
              <a:rPr lang="en-US" smtClean="0"/>
              <a:t>7</a:t>
            </a:fld>
            <a:endParaRPr lang="en-US"/>
          </a:p>
        </p:txBody>
      </p:sp>
    </p:spTree>
    <p:extLst>
      <p:ext uri="{BB962C8B-B14F-4D97-AF65-F5344CB8AC3E}">
        <p14:creationId xmlns:p14="http://schemas.microsoft.com/office/powerpoint/2010/main" val="1761660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Argo float program provides heat and salt profiles of the upper 2000m of the ocean and is the primary reason why we have much more confidence in recent estimates of global ocean heating and its associated sea level rise, as you can see in the most recent State of the Climate report.</a:t>
            </a:r>
          </a:p>
        </p:txBody>
      </p:sp>
      <p:sp>
        <p:nvSpPr>
          <p:cNvPr id="4" name="Slide Number Placeholder 3"/>
          <p:cNvSpPr>
            <a:spLocks noGrp="1"/>
          </p:cNvSpPr>
          <p:nvPr>
            <p:ph type="sldNum" sz="quarter" idx="10"/>
          </p:nvPr>
        </p:nvSpPr>
        <p:spPr/>
        <p:txBody>
          <a:bodyPr/>
          <a:lstStyle/>
          <a:p>
            <a:fld id="{A679663B-47F3-AE4A-92C7-367FE9E30D9D}" type="slidenum">
              <a:rPr lang="en-US" smtClean="0"/>
              <a:t>8</a:t>
            </a:fld>
            <a:endParaRPr lang="en-US"/>
          </a:p>
        </p:txBody>
      </p:sp>
    </p:spTree>
    <p:extLst>
      <p:ext uri="{BB962C8B-B14F-4D97-AF65-F5344CB8AC3E}">
        <p14:creationId xmlns:p14="http://schemas.microsoft.com/office/powerpoint/2010/main" val="3896229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AOML, we house the US Argo data assembly center, which provides data quality control and distribution, and we contribute to maintaining the Atlantic component of the array.</a:t>
            </a:r>
          </a:p>
        </p:txBody>
      </p:sp>
      <p:sp>
        <p:nvSpPr>
          <p:cNvPr id="4" name="Slide Number Placeholder 3"/>
          <p:cNvSpPr>
            <a:spLocks noGrp="1"/>
          </p:cNvSpPr>
          <p:nvPr>
            <p:ph type="sldNum" sz="quarter" idx="10"/>
          </p:nvPr>
        </p:nvSpPr>
        <p:spPr/>
        <p:txBody>
          <a:bodyPr/>
          <a:lstStyle/>
          <a:p>
            <a:fld id="{A679663B-47F3-AE4A-92C7-367FE9E30D9D}" type="slidenum">
              <a:rPr lang="en-US" smtClean="0"/>
              <a:t>9</a:t>
            </a:fld>
            <a:endParaRPr lang="en-US"/>
          </a:p>
        </p:txBody>
      </p:sp>
    </p:spTree>
    <p:extLst>
      <p:ext uri="{BB962C8B-B14F-4D97-AF65-F5344CB8AC3E}">
        <p14:creationId xmlns:p14="http://schemas.microsoft.com/office/powerpoint/2010/main" val="20304146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34953512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490603" y="4173536"/>
            <a:ext cx="4419600" cy="21177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1"/>
            <a:ext cx="4419600" cy="2362200"/>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3581400"/>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1" name="Picture Placeholder 3">
            <a:extLst>
              <a:ext uri="{FF2B5EF4-FFF2-40B4-BE49-F238E27FC236}">
                <a16:creationId xmlns:a16="http://schemas.microsoft.com/office/drawing/2014/main" id="{336B4A8D-6DBD-6148-AD41-5FA9FF4C6714}"/>
              </a:ext>
            </a:extLst>
          </p:cNvPr>
          <p:cNvSpPr>
            <a:spLocks noGrp="1"/>
          </p:cNvSpPr>
          <p:nvPr>
            <p:ph type="pic" sz="quarter" idx="15"/>
          </p:nvPr>
        </p:nvSpPr>
        <p:spPr>
          <a:xfrm>
            <a:off x="6096000" y="1078282"/>
            <a:ext cx="6141930" cy="5224463"/>
          </a:xfrm>
          <a:prstGeom prst="rect">
            <a:avLst/>
          </a:prstGeom>
        </p:spPr>
        <p:txBody>
          <a:bodyPr/>
          <a:lstStyle/>
          <a:p>
            <a:endParaRPr lang="en-US"/>
          </a:p>
        </p:txBody>
      </p:sp>
    </p:spTree>
    <p:extLst>
      <p:ext uri="{BB962C8B-B14F-4D97-AF65-F5344CB8AC3E}">
        <p14:creationId xmlns:p14="http://schemas.microsoft.com/office/powerpoint/2010/main" val="37941377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and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57EEDB-3FA0-4245-9BCA-46B9B0CFE131}"/>
              </a:ext>
            </a:extLst>
          </p:cNvPr>
          <p:cNvSpPr>
            <a:spLocks noGrp="1"/>
          </p:cNvSpPr>
          <p:nvPr>
            <p:ph type="body" idx="1" hasCustomPrompt="1"/>
          </p:nvPr>
        </p:nvSpPr>
        <p:spPr>
          <a:xfrm>
            <a:off x="839788" y="2821303"/>
            <a:ext cx="5157787" cy="523875"/>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0FA3201-4FAB-C343-AFCC-3110AFBB26C2}"/>
              </a:ext>
            </a:extLst>
          </p:cNvPr>
          <p:cNvSpPr>
            <a:spLocks noGrp="1"/>
          </p:cNvSpPr>
          <p:nvPr>
            <p:ph sz="half" idx="2" hasCustomPrompt="1"/>
          </p:nvPr>
        </p:nvSpPr>
        <p:spPr>
          <a:xfrm>
            <a:off x="839788" y="3420948"/>
            <a:ext cx="5157787" cy="2768713"/>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C1E41A5-A449-BE4B-8AB1-65944CAE93E9}"/>
              </a:ext>
            </a:extLst>
          </p:cNvPr>
          <p:cNvSpPr>
            <a:spLocks noGrp="1"/>
          </p:cNvSpPr>
          <p:nvPr>
            <p:ph type="body" sz="quarter" idx="3" hasCustomPrompt="1"/>
          </p:nvPr>
        </p:nvSpPr>
        <p:spPr>
          <a:xfrm>
            <a:off x="6172200" y="2821610"/>
            <a:ext cx="5183188" cy="523875"/>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083B432-6DD9-F544-A2F2-976DA5E2D748}"/>
              </a:ext>
            </a:extLst>
          </p:cNvPr>
          <p:cNvSpPr>
            <a:spLocks noGrp="1"/>
          </p:cNvSpPr>
          <p:nvPr>
            <p:ph sz="quarter" idx="4" hasCustomPrompt="1"/>
          </p:nvPr>
        </p:nvSpPr>
        <p:spPr>
          <a:xfrm>
            <a:off x="6172200" y="3429000"/>
            <a:ext cx="5183188" cy="2760662"/>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44E613DF-3265-7C4D-8D91-BAE4C37F9E60}"/>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E2A08937-EC18-A749-9300-1BE7D16B6830}"/>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Comparison</a:t>
            </a:r>
          </a:p>
        </p:txBody>
      </p:sp>
    </p:spTree>
    <p:extLst>
      <p:ext uri="{BB962C8B-B14F-4D97-AF65-F5344CB8AC3E}">
        <p14:creationId xmlns:p14="http://schemas.microsoft.com/office/powerpoint/2010/main" val="28818368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2FEAB9-964F-934D-8A34-973E5BC0E2B1}"/>
              </a:ext>
            </a:extLst>
          </p:cNvPr>
          <p:cNvSpPr>
            <a:spLocks noGrp="1"/>
          </p:cNvSpPr>
          <p:nvPr>
            <p:ph type="sldNum" sz="quarter" idx="12"/>
          </p:nvPr>
        </p:nvSpPr>
        <p:spPr/>
        <p:txBody>
          <a:bodyPr/>
          <a:lstStyle/>
          <a:p>
            <a:fld id="{1CA897ED-F933-F140-B965-41326E641414}" type="slidenum">
              <a:rPr lang="en-US" smtClean="0"/>
              <a:t>‹#›</a:t>
            </a:fld>
            <a:endParaRPr lang="en-US" dirty="0"/>
          </a:p>
        </p:txBody>
      </p:sp>
      <p:sp>
        <p:nvSpPr>
          <p:cNvPr id="7" name="Title 1">
            <a:extLst>
              <a:ext uri="{FF2B5EF4-FFF2-40B4-BE49-F238E27FC236}">
                <a16:creationId xmlns:a16="http://schemas.microsoft.com/office/drawing/2014/main" id="{881A5F8D-A1BB-D746-AF4F-EF1F576996B7}"/>
              </a:ext>
            </a:extLst>
          </p:cNvPr>
          <p:cNvSpPr>
            <a:spLocks noGrp="1"/>
          </p:cNvSpPr>
          <p:nvPr>
            <p:ph type="title" hasCustomPrompt="1"/>
          </p:nvPr>
        </p:nvSpPr>
        <p:spPr>
          <a:xfrm>
            <a:off x="533400" y="1818930"/>
            <a:ext cx="3808412" cy="771870"/>
          </a:xfrm>
          <a:prstGeom prst="rect">
            <a:avLst/>
          </a:prstGeom>
        </p:spPr>
        <p:txBody>
          <a:bodyPr/>
          <a:lstStyle/>
          <a:p>
            <a:r>
              <a:rPr lang="en-US" dirty="0"/>
              <a:t>Table/ Columns</a:t>
            </a:r>
          </a:p>
        </p:txBody>
      </p:sp>
      <p:sp>
        <p:nvSpPr>
          <p:cNvPr id="12" name="Table Placeholder 11">
            <a:extLst>
              <a:ext uri="{FF2B5EF4-FFF2-40B4-BE49-F238E27FC236}">
                <a16:creationId xmlns:a16="http://schemas.microsoft.com/office/drawing/2014/main" id="{1ED3C4F7-3FDD-7D45-B182-A7CE6598DFBE}"/>
              </a:ext>
            </a:extLst>
          </p:cNvPr>
          <p:cNvSpPr>
            <a:spLocks noGrp="1"/>
          </p:cNvSpPr>
          <p:nvPr>
            <p:ph type="tbl" sz="quarter" idx="13"/>
          </p:nvPr>
        </p:nvSpPr>
        <p:spPr>
          <a:xfrm>
            <a:off x="1676400" y="2819400"/>
            <a:ext cx="8991600" cy="2667000"/>
          </a:xfrm>
          <a:prstGeom prst="rect">
            <a:avLst/>
          </a:prstGeom>
        </p:spPr>
        <p:txBody>
          <a:bodyPr/>
          <a:lstStyle/>
          <a:p>
            <a:endParaRPr lang="en-US" dirty="0"/>
          </a:p>
        </p:txBody>
      </p:sp>
    </p:spTree>
    <p:extLst>
      <p:ext uri="{BB962C8B-B14F-4D97-AF65-F5344CB8AC3E}">
        <p14:creationId xmlns:p14="http://schemas.microsoft.com/office/powerpoint/2010/main" val="26421736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ject Overview">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Picture Placeholder 7">
            <a:extLst>
              <a:ext uri="{FF2B5EF4-FFF2-40B4-BE49-F238E27FC236}">
                <a16:creationId xmlns:a16="http://schemas.microsoft.com/office/drawing/2014/main" id="{AD862222-3BBD-C44A-98A8-FAE85984916F}"/>
              </a:ext>
            </a:extLst>
          </p:cNvPr>
          <p:cNvSpPr>
            <a:spLocks noGrp="1"/>
          </p:cNvSpPr>
          <p:nvPr>
            <p:ph type="pic" sz="quarter" idx="13"/>
          </p:nvPr>
        </p:nvSpPr>
        <p:spPr>
          <a:xfrm>
            <a:off x="0" y="4953000"/>
            <a:ext cx="12192000" cy="1447800"/>
          </a:xfrm>
          <a:prstGeom prst="rect">
            <a:avLst/>
          </a:prstGeom>
        </p:spPr>
        <p:txBody>
          <a:bodyPr/>
          <a:lstStyle>
            <a:lvl1pPr marL="0" indent="0">
              <a:buNone/>
              <a:defRPr/>
            </a:lvl1pPr>
          </a:lstStyle>
          <a:p>
            <a:endParaRPr lang="en-US" dirty="0"/>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Overview</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2209800" y="2895600"/>
            <a:ext cx="8534400" cy="1905000"/>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34651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s ">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839788" y="1818930"/>
            <a:ext cx="3198812" cy="771870"/>
          </a:xfrm>
          <a:prstGeom prst="rect">
            <a:avLst/>
          </a:prstGeom>
        </p:spPr>
        <p:txBody>
          <a:bodyPr/>
          <a:lstStyle/>
          <a:p>
            <a:r>
              <a:rPr lang="en-US" dirty="0"/>
              <a:t>Numbers</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1448594" y="3429000"/>
            <a:ext cx="1981200" cy="10668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45K</a:t>
            </a:r>
          </a:p>
        </p:txBody>
      </p:sp>
      <p:sp>
        <p:nvSpPr>
          <p:cNvPr id="3" name="Text Placeholder 2">
            <a:extLst>
              <a:ext uri="{FF2B5EF4-FFF2-40B4-BE49-F238E27FC236}">
                <a16:creationId xmlns:a16="http://schemas.microsoft.com/office/drawing/2014/main" id="{181A8807-C32A-024B-ADA0-B8DAD4296336}"/>
              </a:ext>
            </a:extLst>
          </p:cNvPr>
          <p:cNvSpPr>
            <a:spLocks noGrp="1"/>
          </p:cNvSpPr>
          <p:nvPr>
            <p:ph type="body" sz="quarter" idx="15" hasCustomPrompt="1"/>
          </p:nvPr>
        </p:nvSpPr>
        <p:spPr>
          <a:xfrm>
            <a:off x="1258094" y="4572000"/>
            <a:ext cx="2362200" cy="533400"/>
          </a:xfrm>
          <a:prstGeom prst="rect">
            <a:avLst/>
          </a:prstGeom>
        </p:spPr>
        <p:txBody>
          <a:bodyPr>
            <a:normAutofit/>
          </a:bodyPr>
          <a:lstStyle>
            <a:lvl1pPr marL="0" indent="0" algn="ctr">
              <a:buNone/>
              <a:defRPr sz="1800"/>
            </a:lvl1pPr>
          </a:lstStyle>
          <a:p>
            <a:pPr lvl="0"/>
            <a:r>
              <a:rPr lang="en-US" dirty="0"/>
              <a:t>Explain Number</a:t>
            </a:r>
          </a:p>
        </p:txBody>
      </p:sp>
      <p:cxnSp>
        <p:nvCxnSpPr>
          <p:cNvPr id="6" name="Straight Connector 5">
            <a:extLst>
              <a:ext uri="{FF2B5EF4-FFF2-40B4-BE49-F238E27FC236}">
                <a16:creationId xmlns:a16="http://schemas.microsoft.com/office/drawing/2014/main" id="{EA4F53FC-8162-864E-84C1-9372DFD785CD}"/>
              </a:ext>
            </a:extLst>
          </p:cNvPr>
          <p:cNvCxnSpPr>
            <a:cxnSpLocks/>
          </p:cNvCxnSpPr>
          <p:nvPr userDrawn="1"/>
        </p:nvCxnSpPr>
        <p:spPr>
          <a:xfrm>
            <a:off x="4191000" y="2819400"/>
            <a:ext cx="0" cy="2705100"/>
          </a:xfrm>
          <a:prstGeom prst="line">
            <a:avLst/>
          </a:prstGeom>
          <a:ln w="254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97E487D-1EA9-6C48-96D3-AD292BB1E30B}"/>
              </a:ext>
            </a:extLst>
          </p:cNvPr>
          <p:cNvCxnSpPr>
            <a:cxnSpLocks/>
          </p:cNvCxnSpPr>
          <p:nvPr userDrawn="1"/>
        </p:nvCxnSpPr>
        <p:spPr>
          <a:xfrm>
            <a:off x="8001000" y="2819400"/>
            <a:ext cx="0" cy="2705100"/>
          </a:xfrm>
          <a:prstGeom prst="line">
            <a:avLst/>
          </a:prstGeom>
          <a:ln w="254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sp>
        <p:nvSpPr>
          <p:cNvPr id="13" name="Text Placeholder 11">
            <a:extLst>
              <a:ext uri="{FF2B5EF4-FFF2-40B4-BE49-F238E27FC236}">
                <a16:creationId xmlns:a16="http://schemas.microsoft.com/office/drawing/2014/main" id="{2E9E1E29-F4B1-FC4C-9C9F-21FD70B427BD}"/>
              </a:ext>
            </a:extLst>
          </p:cNvPr>
          <p:cNvSpPr>
            <a:spLocks noGrp="1"/>
          </p:cNvSpPr>
          <p:nvPr>
            <p:ph type="body" sz="quarter" idx="16" hasCustomPrompt="1"/>
          </p:nvPr>
        </p:nvSpPr>
        <p:spPr>
          <a:xfrm>
            <a:off x="5105399" y="3429000"/>
            <a:ext cx="1981201" cy="11049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40%</a:t>
            </a:r>
          </a:p>
        </p:txBody>
      </p:sp>
      <p:sp>
        <p:nvSpPr>
          <p:cNvPr id="14" name="Text Placeholder 2">
            <a:extLst>
              <a:ext uri="{FF2B5EF4-FFF2-40B4-BE49-F238E27FC236}">
                <a16:creationId xmlns:a16="http://schemas.microsoft.com/office/drawing/2014/main" id="{C0F9951B-5640-9340-9338-E3F0BAF80ED5}"/>
              </a:ext>
            </a:extLst>
          </p:cNvPr>
          <p:cNvSpPr>
            <a:spLocks noGrp="1"/>
          </p:cNvSpPr>
          <p:nvPr>
            <p:ph type="body" sz="quarter" idx="17" hasCustomPrompt="1"/>
          </p:nvPr>
        </p:nvSpPr>
        <p:spPr>
          <a:xfrm>
            <a:off x="4914900" y="4610100"/>
            <a:ext cx="2362200" cy="533400"/>
          </a:xfrm>
          <a:prstGeom prst="rect">
            <a:avLst/>
          </a:prstGeom>
        </p:spPr>
        <p:txBody>
          <a:bodyPr>
            <a:normAutofit/>
          </a:bodyPr>
          <a:lstStyle>
            <a:lvl1pPr marL="0" indent="0" algn="ctr">
              <a:buNone/>
              <a:defRPr sz="1800"/>
            </a:lvl1pPr>
          </a:lstStyle>
          <a:p>
            <a:pPr lvl="0"/>
            <a:r>
              <a:rPr lang="en-US" dirty="0"/>
              <a:t>Explain Number</a:t>
            </a:r>
          </a:p>
        </p:txBody>
      </p:sp>
      <p:sp>
        <p:nvSpPr>
          <p:cNvPr id="15" name="Text Placeholder 11">
            <a:extLst>
              <a:ext uri="{FF2B5EF4-FFF2-40B4-BE49-F238E27FC236}">
                <a16:creationId xmlns:a16="http://schemas.microsoft.com/office/drawing/2014/main" id="{0A62A000-CEA5-624F-895C-D8034A444ABF}"/>
              </a:ext>
            </a:extLst>
          </p:cNvPr>
          <p:cNvSpPr>
            <a:spLocks noGrp="1"/>
          </p:cNvSpPr>
          <p:nvPr>
            <p:ph type="body" sz="quarter" idx="18" hasCustomPrompt="1"/>
          </p:nvPr>
        </p:nvSpPr>
        <p:spPr>
          <a:xfrm>
            <a:off x="8382000" y="3429000"/>
            <a:ext cx="3505201" cy="11049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30ppm</a:t>
            </a:r>
          </a:p>
        </p:txBody>
      </p:sp>
      <p:sp>
        <p:nvSpPr>
          <p:cNvPr id="16" name="Text Placeholder 2">
            <a:extLst>
              <a:ext uri="{FF2B5EF4-FFF2-40B4-BE49-F238E27FC236}">
                <a16:creationId xmlns:a16="http://schemas.microsoft.com/office/drawing/2014/main" id="{99505EBC-6A20-2C43-A176-54EB308A1283}"/>
              </a:ext>
            </a:extLst>
          </p:cNvPr>
          <p:cNvSpPr>
            <a:spLocks noGrp="1"/>
          </p:cNvSpPr>
          <p:nvPr>
            <p:ph type="body" sz="quarter" idx="19" hasCustomPrompt="1"/>
          </p:nvPr>
        </p:nvSpPr>
        <p:spPr>
          <a:xfrm>
            <a:off x="8915399" y="4610100"/>
            <a:ext cx="2362200" cy="533400"/>
          </a:xfrm>
          <a:prstGeom prst="rect">
            <a:avLst/>
          </a:prstGeom>
        </p:spPr>
        <p:txBody>
          <a:bodyPr>
            <a:normAutofit/>
          </a:bodyPr>
          <a:lstStyle>
            <a:lvl1pPr marL="0" indent="0" algn="ctr">
              <a:buNone/>
              <a:defRPr sz="1800"/>
            </a:lvl1pPr>
          </a:lstStyle>
          <a:p>
            <a:pPr lvl="0"/>
            <a:r>
              <a:rPr lang="en-US" dirty="0"/>
              <a:t>Explain Number</a:t>
            </a:r>
          </a:p>
        </p:txBody>
      </p:sp>
      <p:sp>
        <p:nvSpPr>
          <p:cNvPr id="17" name="Text Placeholder 2">
            <a:extLst>
              <a:ext uri="{FF2B5EF4-FFF2-40B4-BE49-F238E27FC236}">
                <a16:creationId xmlns:a16="http://schemas.microsoft.com/office/drawing/2014/main" id="{139DFAB9-1EA9-7048-99FE-D04F661672C1}"/>
              </a:ext>
            </a:extLst>
          </p:cNvPr>
          <p:cNvSpPr>
            <a:spLocks noGrp="1"/>
          </p:cNvSpPr>
          <p:nvPr>
            <p:ph type="body" sz="quarter" idx="20" hasCustomPrompt="1"/>
          </p:nvPr>
        </p:nvSpPr>
        <p:spPr>
          <a:xfrm>
            <a:off x="1259138"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
        <p:nvSpPr>
          <p:cNvPr id="18" name="Text Placeholder 2">
            <a:extLst>
              <a:ext uri="{FF2B5EF4-FFF2-40B4-BE49-F238E27FC236}">
                <a16:creationId xmlns:a16="http://schemas.microsoft.com/office/drawing/2014/main" id="{40CC1FDC-8C7F-CC4F-A932-CD639BCA0FB7}"/>
              </a:ext>
            </a:extLst>
          </p:cNvPr>
          <p:cNvSpPr>
            <a:spLocks noGrp="1"/>
          </p:cNvSpPr>
          <p:nvPr>
            <p:ph type="body" sz="quarter" idx="21" hasCustomPrompt="1"/>
          </p:nvPr>
        </p:nvSpPr>
        <p:spPr>
          <a:xfrm>
            <a:off x="4914900"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
        <p:nvSpPr>
          <p:cNvPr id="19" name="Text Placeholder 2">
            <a:extLst>
              <a:ext uri="{FF2B5EF4-FFF2-40B4-BE49-F238E27FC236}">
                <a16:creationId xmlns:a16="http://schemas.microsoft.com/office/drawing/2014/main" id="{A1412F38-15CF-FB4A-889C-42A2D21F9B16}"/>
              </a:ext>
            </a:extLst>
          </p:cNvPr>
          <p:cNvSpPr>
            <a:spLocks noGrp="1"/>
          </p:cNvSpPr>
          <p:nvPr>
            <p:ph type="body" sz="quarter" idx="22" hasCustomPrompt="1"/>
          </p:nvPr>
        </p:nvSpPr>
        <p:spPr>
          <a:xfrm>
            <a:off x="8915399"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Tree>
    <p:extLst>
      <p:ext uri="{BB962C8B-B14F-4D97-AF65-F5344CB8AC3E}">
        <p14:creationId xmlns:p14="http://schemas.microsoft.com/office/powerpoint/2010/main" val="41295716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381000" y="1818930"/>
            <a:ext cx="3657600" cy="771870"/>
          </a:xfrm>
          <a:prstGeom prst="rect">
            <a:avLst/>
          </a:prstGeom>
        </p:spPr>
        <p:txBody>
          <a:bodyPr/>
          <a:lstStyle>
            <a:lvl1pPr algn="l">
              <a:defRPr/>
            </a:lvl1pPr>
          </a:lstStyle>
          <a:p>
            <a:r>
              <a:rPr lang="en-US" dirty="0"/>
              <a:t>List</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2286000" y="2895600"/>
            <a:ext cx="3505200" cy="1219200"/>
          </a:xfrm>
          <a:prstGeom prst="rect">
            <a:avLst/>
          </a:prstGeom>
        </p:spPr>
        <p:txBody>
          <a:bodyPr>
            <a:normAutofit/>
          </a:bodyPr>
          <a:lstStyle>
            <a:lvl1pPr marL="0" indent="0">
              <a:buNone/>
              <a:defRPr sz="1600"/>
            </a:lvl1pPr>
          </a:lstStyle>
          <a:p>
            <a:pPr lvl="0"/>
            <a:r>
              <a:rPr lang="en-US" dirty="0"/>
              <a:t>Paragraph Text</a:t>
            </a:r>
          </a:p>
        </p:txBody>
      </p:sp>
      <p:grpSp>
        <p:nvGrpSpPr>
          <p:cNvPr id="11" name="Group 10">
            <a:extLst>
              <a:ext uri="{FF2B5EF4-FFF2-40B4-BE49-F238E27FC236}">
                <a16:creationId xmlns:a16="http://schemas.microsoft.com/office/drawing/2014/main" id="{C3F8B5C5-B200-204A-9595-9468ABBCCE9D}"/>
              </a:ext>
            </a:extLst>
          </p:cNvPr>
          <p:cNvGrpSpPr/>
          <p:nvPr userDrawn="1"/>
        </p:nvGrpSpPr>
        <p:grpSpPr>
          <a:xfrm>
            <a:off x="1734858" y="4640891"/>
            <a:ext cx="382489" cy="382489"/>
            <a:chOff x="6553198" y="2590804"/>
            <a:chExt cx="457200" cy="457200"/>
          </a:xfrm>
        </p:grpSpPr>
        <p:sp>
          <p:nvSpPr>
            <p:cNvPr id="13" name="Oval 12">
              <a:extLst>
                <a:ext uri="{FF2B5EF4-FFF2-40B4-BE49-F238E27FC236}">
                  <a16:creationId xmlns:a16="http://schemas.microsoft.com/office/drawing/2014/main" id="{F4E2B5AD-1154-B341-B2D2-758FE20764C0}"/>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1E193BC-9955-B040-B5EA-1BE13F6D8AEA}"/>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2</a:t>
              </a:r>
            </a:p>
          </p:txBody>
        </p:sp>
      </p:grpSp>
      <p:sp>
        <p:nvSpPr>
          <p:cNvPr id="15" name="Text Placeholder 11">
            <a:extLst>
              <a:ext uri="{FF2B5EF4-FFF2-40B4-BE49-F238E27FC236}">
                <a16:creationId xmlns:a16="http://schemas.microsoft.com/office/drawing/2014/main" id="{E67B84FA-3E54-B345-8F04-204CA26FECD9}"/>
              </a:ext>
            </a:extLst>
          </p:cNvPr>
          <p:cNvSpPr>
            <a:spLocks noGrp="1"/>
          </p:cNvSpPr>
          <p:nvPr>
            <p:ph type="body" sz="quarter" idx="15" hasCustomPrompt="1"/>
          </p:nvPr>
        </p:nvSpPr>
        <p:spPr>
          <a:xfrm>
            <a:off x="2286000" y="4640892"/>
            <a:ext cx="3505200" cy="1219200"/>
          </a:xfrm>
          <a:prstGeom prst="rect">
            <a:avLst/>
          </a:prstGeom>
        </p:spPr>
        <p:txBody>
          <a:bodyPr>
            <a:normAutofit/>
          </a:bodyPr>
          <a:lstStyle>
            <a:lvl1pPr marL="0" indent="0">
              <a:buNone/>
              <a:defRPr sz="1600"/>
            </a:lvl1pPr>
          </a:lstStyle>
          <a:p>
            <a:pPr lvl="0"/>
            <a:r>
              <a:rPr lang="en-US" dirty="0"/>
              <a:t>Paragraph Text</a:t>
            </a:r>
          </a:p>
        </p:txBody>
      </p:sp>
      <p:sp>
        <p:nvSpPr>
          <p:cNvPr id="16" name="Text Placeholder 11">
            <a:extLst>
              <a:ext uri="{FF2B5EF4-FFF2-40B4-BE49-F238E27FC236}">
                <a16:creationId xmlns:a16="http://schemas.microsoft.com/office/drawing/2014/main" id="{FC082E47-7F5E-D641-90A2-AAE61AF0F7BB}"/>
              </a:ext>
            </a:extLst>
          </p:cNvPr>
          <p:cNvSpPr>
            <a:spLocks noGrp="1"/>
          </p:cNvSpPr>
          <p:nvPr>
            <p:ph type="body" sz="quarter" idx="16" hasCustomPrompt="1"/>
          </p:nvPr>
        </p:nvSpPr>
        <p:spPr>
          <a:xfrm>
            <a:off x="7122611" y="2895600"/>
            <a:ext cx="3505200" cy="1219200"/>
          </a:xfrm>
          <a:prstGeom prst="rect">
            <a:avLst/>
          </a:prstGeom>
        </p:spPr>
        <p:txBody>
          <a:bodyPr>
            <a:normAutofit/>
          </a:bodyPr>
          <a:lstStyle>
            <a:lvl1pPr marL="0" indent="0">
              <a:buNone/>
              <a:defRPr sz="1600"/>
            </a:lvl1pPr>
          </a:lstStyle>
          <a:p>
            <a:pPr lvl="0"/>
            <a:r>
              <a:rPr lang="en-US" dirty="0"/>
              <a:t>Paragraph Text</a:t>
            </a:r>
          </a:p>
        </p:txBody>
      </p:sp>
      <p:sp>
        <p:nvSpPr>
          <p:cNvPr id="23" name="Text Placeholder 11">
            <a:extLst>
              <a:ext uri="{FF2B5EF4-FFF2-40B4-BE49-F238E27FC236}">
                <a16:creationId xmlns:a16="http://schemas.microsoft.com/office/drawing/2014/main" id="{29D01041-7402-B442-A8BA-C491C382EC9D}"/>
              </a:ext>
            </a:extLst>
          </p:cNvPr>
          <p:cNvSpPr>
            <a:spLocks noGrp="1"/>
          </p:cNvSpPr>
          <p:nvPr>
            <p:ph type="body" sz="quarter" idx="17" hasCustomPrompt="1"/>
          </p:nvPr>
        </p:nvSpPr>
        <p:spPr>
          <a:xfrm>
            <a:off x="7122611" y="4640892"/>
            <a:ext cx="3505200" cy="1219200"/>
          </a:xfrm>
          <a:prstGeom prst="rect">
            <a:avLst/>
          </a:prstGeom>
        </p:spPr>
        <p:txBody>
          <a:bodyPr>
            <a:normAutofit/>
          </a:bodyPr>
          <a:lstStyle>
            <a:lvl1pPr marL="0" indent="0">
              <a:buNone/>
              <a:defRPr sz="1600"/>
            </a:lvl1pPr>
          </a:lstStyle>
          <a:p>
            <a:pPr lvl="0"/>
            <a:r>
              <a:rPr lang="en-US" dirty="0"/>
              <a:t>Paragraph Text</a:t>
            </a:r>
          </a:p>
        </p:txBody>
      </p:sp>
      <p:grpSp>
        <p:nvGrpSpPr>
          <p:cNvPr id="24" name="Group 23">
            <a:extLst>
              <a:ext uri="{FF2B5EF4-FFF2-40B4-BE49-F238E27FC236}">
                <a16:creationId xmlns:a16="http://schemas.microsoft.com/office/drawing/2014/main" id="{DF2894A4-33E2-7B41-8BDE-283283F1AEFD}"/>
              </a:ext>
            </a:extLst>
          </p:cNvPr>
          <p:cNvGrpSpPr/>
          <p:nvPr userDrawn="1"/>
        </p:nvGrpSpPr>
        <p:grpSpPr>
          <a:xfrm>
            <a:off x="1772210" y="2895599"/>
            <a:ext cx="382489" cy="382489"/>
            <a:chOff x="6553198" y="2590804"/>
            <a:chExt cx="457200" cy="457200"/>
          </a:xfrm>
        </p:grpSpPr>
        <p:sp>
          <p:nvSpPr>
            <p:cNvPr id="25" name="Oval 24">
              <a:extLst>
                <a:ext uri="{FF2B5EF4-FFF2-40B4-BE49-F238E27FC236}">
                  <a16:creationId xmlns:a16="http://schemas.microsoft.com/office/drawing/2014/main" id="{48C4C691-3D7A-6540-9FA7-F69F4E5D21BF}"/>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AAABD34-8119-3140-A3B3-9DFC1E25E082}"/>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1</a:t>
              </a:r>
            </a:p>
          </p:txBody>
        </p:sp>
      </p:grpSp>
      <p:grpSp>
        <p:nvGrpSpPr>
          <p:cNvPr id="27" name="Group 26">
            <a:extLst>
              <a:ext uri="{FF2B5EF4-FFF2-40B4-BE49-F238E27FC236}">
                <a16:creationId xmlns:a16="http://schemas.microsoft.com/office/drawing/2014/main" id="{678BE42A-EB25-F54A-AC39-DF1EB4B56F59}"/>
              </a:ext>
            </a:extLst>
          </p:cNvPr>
          <p:cNvGrpSpPr/>
          <p:nvPr userDrawn="1"/>
        </p:nvGrpSpPr>
        <p:grpSpPr>
          <a:xfrm>
            <a:off x="6553200" y="4640885"/>
            <a:ext cx="382489" cy="382489"/>
            <a:chOff x="6553198" y="2590804"/>
            <a:chExt cx="457200" cy="457200"/>
          </a:xfrm>
        </p:grpSpPr>
        <p:sp>
          <p:nvSpPr>
            <p:cNvPr id="28" name="Oval 27">
              <a:extLst>
                <a:ext uri="{FF2B5EF4-FFF2-40B4-BE49-F238E27FC236}">
                  <a16:creationId xmlns:a16="http://schemas.microsoft.com/office/drawing/2014/main" id="{12C0EDDF-D34B-C44D-9E22-C087597DD77A}"/>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38DFC50-D275-1148-B252-47F32B20A657}"/>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4</a:t>
              </a:r>
            </a:p>
          </p:txBody>
        </p:sp>
      </p:grpSp>
      <p:grpSp>
        <p:nvGrpSpPr>
          <p:cNvPr id="30" name="Group 29">
            <a:extLst>
              <a:ext uri="{FF2B5EF4-FFF2-40B4-BE49-F238E27FC236}">
                <a16:creationId xmlns:a16="http://schemas.microsoft.com/office/drawing/2014/main" id="{FD50EA60-C3A0-394D-AC5A-418C89080998}"/>
              </a:ext>
            </a:extLst>
          </p:cNvPr>
          <p:cNvGrpSpPr/>
          <p:nvPr userDrawn="1"/>
        </p:nvGrpSpPr>
        <p:grpSpPr>
          <a:xfrm>
            <a:off x="6553199" y="2895599"/>
            <a:ext cx="382489" cy="382489"/>
            <a:chOff x="6553198" y="2590804"/>
            <a:chExt cx="457200" cy="457200"/>
          </a:xfrm>
        </p:grpSpPr>
        <p:sp>
          <p:nvSpPr>
            <p:cNvPr id="31" name="Oval 30">
              <a:extLst>
                <a:ext uri="{FF2B5EF4-FFF2-40B4-BE49-F238E27FC236}">
                  <a16:creationId xmlns:a16="http://schemas.microsoft.com/office/drawing/2014/main" id="{7A4BEE01-0B15-DD4F-A949-209C4D13BAB6}"/>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3117C35-C681-5043-8C1F-228F3C30C848}"/>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3</a:t>
              </a:r>
            </a:p>
          </p:txBody>
        </p:sp>
      </p:grpSp>
    </p:spTree>
    <p:extLst>
      <p:ext uri="{BB962C8B-B14F-4D97-AF65-F5344CB8AC3E}">
        <p14:creationId xmlns:p14="http://schemas.microsoft.com/office/powerpoint/2010/main" val="16857597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End Presentation Wat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4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22353559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1_End Presentation Hurricane ">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1396289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40025833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End Presentation Hurricane ">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35856287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35731932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7" name="Title 1">
            <a:extLst>
              <a:ext uri="{FF2B5EF4-FFF2-40B4-BE49-F238E27FC236}">
                <a16:creationId xmlns:a16="http://schemas.microsoft.com/office/drawing/2014/main" id="{0F013259-AA9B-E341-A3C1-B0A32677BD70}"/>
              </a:ext>
            </a:extLst>
          </p:cNvPr>
          <p:cNvSpPr>
            <a:spLocks noGrp="1"/>
          </p:cNvSpPr>
          <p:nvPr userDrawn="1">
            <p:ph type="title" hasCustomPrompt="1"/>
          </p:nvPr>
        </p:nvSpPr>
        <p:spPr>
          <a:xfrm>
            <a:off x="381000" y="1818930"/>
            <a:ext cx="3657600" cy="771870"/>
          </a:xfrm>
          <a:prstGeom prst="rect">
            <a:avLst/>
          </a:prstGeom>
        </p:spPr>
        <p:txBody>
          <a:bodyPr/>
          <a:lstStyle>
            <a:lvl1pPr algn="l">
              <a:defRPr/>
            </a:lvl1pPr>
          </a:lstStyle>
          <a:p>
            <a:r>
              <a:rPr lang="en-US" dirty="0"/>
              <a:t>Progress</a:t>
            </a:r>
          </a:p>
        </p:txBody>
      </p:sp>
      <p:grpSp>
        <p:nvGrpSpPr>
          <p:cNvPr id="35" name="Group 34">
            <a:extLst>
              <a:ext uri="{FF2B5EF4-FFF2-40B4-BE49-F238E27FC236}">
                <a16:creationId xmlns:a16="http://schemas.microsoft.com/office/drawing/2014/main" id="{0968DDE3-99A5-7D4E-BC2F-B9133003B423}"/>
              </a:ext>
            </a:extLst>
          </p:cNvPr>
          <p:cNvGrpSpPr/>
          <p:nvPr userDrawn="1"/>
        </p:nvGrpSpPr>
        <p:grpSpPr>
          <a:xfrm>
            <a:off x="3352800" y="3352800"/>
            <a:ext cx="5576776" cy="1724799"/>
            <a:chOff x="3200400" y="3533001"/>
            <a:chExt cx="5576776" cy="1724799"/>
          </a:xfrm>
        </p:grpSpPr>
        <p:sp>
          <p:nvSpPr>
            <p:cNvPr id="4" name="Rectangle 3">
              <a:extLst>
                <a:ext uri="{FF2B5EF4-FFF2-40B4-BE49-F238E27FC236}">
                  <a16:creationId xmlns:a16="http://schemas.microsoft.com/office/drawing/2014/main" id="{559F1A6A-A334-4E47-9851-004B55F5D82A}"/>
                </a:ext>
              </a:extLst>
            </p:cNvPr>
            <p:cNvSpPr/>
            <p:nvPr userDrawn="1"/>
          </p:nvSpPr>
          <p:spPr>
            <a:xfrm>
              <a:off x="3740888" y="3603552"/>
              <a:ext cx="3886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9D8285-29B9-B240-BF9D-5D372C190418}"/>
                </a:ext>
              </a:extLst>
            </p:cNvPr>
            <p:cNvSpPr/>
            <p:nvPr userDrawn="1"/>
          </p:nvSpPr>
          <p:spPr>
            <a:xfrm>
              <a:off x="7627088" y="3603552"/>
              <a:ext cx="457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A01E3D5-70C2-9D4E-AB54-81D1CD4917AA}"/>
                </a:ext>
              </a:extLst>
            </p:cNvPr>
            <p:cNvSpPr/>
            <p:nvPr userDrawn="1"/>
          </p:nvSpPr>
          <p:spPr>
            <a:xfrm>
              <a:off x="3740888" y="3995074"/>
              <a:ext cx="3124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E4AA38E-D225-8247-8F1E-8C69C44094E3}"/>
                </a:ext>
              </a:extLst>
            </p:cNvPr>
            <p:cNvSpPr/>
            <p:nvPr userDrawn="1"/>
          </p:nvSpPr>
          <p:spPr>
            <a:xfrm>
              <a:off x="6865088" y="3995074"/>
              <a:ext cx="1219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8F6103-1CB3-3D4C-8544-44979CE31E1F}"/>
                </a:ext>
              </a:extLst>
            </p:cNvPr>
            <p:cNvSpPr/>
            <p:nvPr userDrawn="1"/>
          </p:nvSpPr>
          <p:spPr>
            <a:xfrm>
              <a:off x="3740888" y="4368651"/>
              <a:ext cx="2743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CBA042-5E6A-CB4D-AD1F-0173521AA879}"/>
                </a:ext>
              </a:extLst>
            </p:cNvPr>
            <p:cNvSpPr/>
            <p:nvPr userDrawn="1"/>
          </p:nvSpPr>
          <p:spPr>
            <a:xfrm>
              <a:off x="6484088" y="4368651"/>
              <a:ext cx="1600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16CA002-0EAA-9741-96AC-04C29E6DFFBD}"/>
                </a:ext>
              </a:extLst>
            </p:cNvPr>
            <p:cNvSpPr/>
            <p:nvPr userDrawn="1"/>
          </p:nvSpPr>
          <p:spPr>
            <a:xfrm>
              <a:off x="3740888" y="4729294"/>
              <a:ext cx="2286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400A02-15EA-BB41-B961-DCEC4401CD78}"/>
                </a:ext>
              </a:extLst>
            </p:cNvPr>
            <p:cNvSpPr/>
            <p:nvPr userDrawn="1"/>
          </p:nvSpPr>
          <p:spPr>
            <a:xfrm>
              <a:off x="6026888" y="4729294"/>
              <a:ext cx="20574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AA34293-65BC-304B-94F3-A09C5436B5A6}"/>
                </a:ext>
              </a:extLst>
            </p:cNvPr>
            <p:cNvSpPr/>
            <p:nvPr userDrawn="1"/>
          </p:nvSpPr>
          <p:spPr>
            <a:xfrm>
              <a:off x="3740888" y="5057550"/>
              <a:ext cx="1905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63315E-EF27-F342-83C6-B72E7F1CA9C0}"/>
                </a:ext>
              </a:extLst>
            </p:cNvPr>
            <p:cNvSpPr/>
            <p:nvPr userDrawn="1"/>
          </p:nvSpPr>
          <p:spPr>
            <a:xfrm>
              <a:off x="5645888" y="5057550"/>
              <a:ext cx="24384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ED0EAC0-5D3D-454B-85A9-AA9583379469}"/>
                </a:ext>
              </a:extLst>
            </p:cNvPr>
            <p:cNvSpPr txBox="1"/>
            <p:nvPr userDrawn="1"/>
          </p:nvSpPr>
          <p:spPr>
            <a:xfrm>
              <a:off x="3207488" y="3533001"/>
              <a:ext cx="685800" cy="276999"/>
            </a:xfrm>
            <a:prstGeom prst="rect">
              <a:avLst/>
            </a:prstGeom>
            <a:noFill/>
          </p:spPr>
          <p:txBody>
            <a:bodyPr wrap="square" rtlCol="0">
              <a:spAutoFit/>
            </a:bodyPr>
            <a:lstStyle/>
            <a:p>
              <a:r>
                <a:rPr lang="en-US" sz="1200" dirty="0">
                  <a:solidFill>
                    <a:srgbClr val="575757"/>
                  </a:solidFill>
                </a:rPr>
                <a:t>Thing</a:t>
              </a:r>
            </a:p>
          </p:txBody>
        </p:sp>
        <p:sp>
          <p:nvSpPr>
            <p:cNvPr id="24" name="TextBox 23">
              <a:extLst>
                <a:ext uri="{FF2B5EF4-FFF2-40B4-BE49-F238E27FC236}">
                  <a16:creationId xmlns:a16="http://schemas.microsoft.com/office/drawing/2014/main" id="{BB566155-CF2D-4944-81EC-874CF840334D}"/>
                </a:ext>
              </a:extLst>
            </p:cNvPr>
            <p:cNvSpPr txBox="1"/>
            <p:nvPr userDrawn="1"/>
          </p:nvSpPr>
          <p:spPr>
            <a:xfrm>
              <a:off x="3200400" y="3914001"/>
              <a:ext cx="685800" cy="276999"/>
            </a:xfrm>
            <a:prstGeom prst="rect">
              <a:avLst/>
            </a:prstGeom>
            <a:noFill/>
          </p:spPr>
          <p:txBody>
            <a:bodyPr wrap="square" rtlCol="0">
              <a:spAutoFit/>
            </a:bodyPr>
            <a:lstStyle/>
            <a:p>
              <a:r>
                <a:rPr lang="en-US" sz="1200" dirty="0">
                  <a:solidFill>
                    <a:srgbClr val="575757"/>
                  </a:solidFill>
                </a:rPr>
                <a:t>Thing</a:t>
              </a:r>
            </a:p>
          </p:txBody>
        </p:sp>
        <p:sp>
          <p:nvSpPr>
            <p:cNvPr id="25" name="TextBox 24">
              <a:extLst>
                <a:ext uri="{FF2B5EF4-FFF2-40B4-BE49-F238E27FC236}">
                  <a16:creationId xmlns:a16="http://schemas.microsoft.com/office/drawing/2014/main" id="{5D2FF26F-391B-CA45-B22F-65C7BB11C41B}"/>
                </a:ext>
              </a:extLst>
            </p:cNvPr>
            <p:cNvSpPr txBox="1"/>
            <p:nvPr userDrawn="1"/>
          </p:nvSpPr>
          <p:spPr>
            <a:xfrm>
              <a:off x="3207488" y="4295001"/>
              <a:ext cx="685800" cy="276999"/>
            </a:xfrm>
            <a:prstGeom prst="rect">
              <a:avLst/>
            </a:prstGeom>
            <a:noFill/>
          </p:spPr>
          <p:txBody>
            <a:bodyPr wrap="square" rtlCol="0">
              <a:spAutoFit/>
            </a:bodyPr>
            <a:lstStyle/>
            <a:p>
              <a:r>
                <a:rPr lang="en-US" sz="1200" dirty="0">
                  <a:solidFill>
                    <a:srgbClr val="575757"/>
                  </a:solidFill>
                </a:rPr>
                <a:t>Thing</a:t>
              </a:r>
            </a:p>
          </p:txBody>
        </p:sp>
        <p:sp>
          <p:nvSpPr>
            <p:cNvPr id="26" name="TextBox 25">
              <a:extLst>
                <a:ext uri="{FF2B5EF4-FFF2-40B4-BE49-F238E27FC236}">
                  <a16:creationId xmlns:a16="http://schemas.microsoft.com/office/drawing/2014/main" id="{634C5AEC-20EB-B04A-BC55-5D42790000A3}"/>
                </a:ext>
              </a:extLst>
            </p:cNvPr>
            <p:cNvSpPr txBox="1"/>
            <p:nvPr userDrawn="1"/>
          </p:nvSpPr>
          <p:spPr>
            <a:xfrm>
              <a:off x="3207488" y="4648200"/>
              <a:ext cx="685800" cy="276999"/>
            </a:xfrm>
            <a:prstGeom prst="rect">
              <a:avLst/>
            </a:prstGeom>
            <a:noFill/>
          </p:spPr>
          <p:txBody>
            <a:bodyPr wrap="square" rtlCol="0">
              <a:spAutoFit/>
            </a:bodyPr>
            <a:lstStyle/>
            <a:p>
              <a:r>
                <a:rPr lang="en-US" sz="1200" dirty="0">
                  <a:solidFill>
                    <a:srgbClr val="575757"/>
                  </a:solidFill>
                </a:rPr>
                <a:t>Thing</a:t>
              </a:r>
            </a:p>
          </p:txBody>
        </p:sp>
        <p:sp>
          <p:nvSpPr>
            <p:cNvPr id="27" name="TextBox 26">
              <a:extLst>
                <a:ext uri="{FF2B5EF4-FFF2-40B4-BE49-F238E27FC236}">
                  <a16:creationId xmlns:a16="http://schemas.microsoft.com/office/drawing/2014/main" id="{05AC7A57-6C1C-2A40-AC29-B6B04EE5B1FE}"/>
                </a:ext>
              </a:extLst>
            </p:cNvPr>
            <p:cNvSpPr txBox="1"/>
            <p:nvPr userDrawn="1"/>
          </p:nvSpPr>
          <p:spPr>
            <a:xfrm>
              <a:off x="3206750" y="4980801"/>
              <a:ext cx="685800" cy="276999"/>
            </a:xfrm>
            <a:prstGeom prst="rect">
              <a:avLst/>
            </a:prstGeom>
            <a:noFill/>
          </p:spPr>
          <p:txBody>
            <a:bodyPr wrap="square" rtlCol="0">
              <a:spAutoFit/>
            </a:bodyPr>
            <a:lstStyle/>
            <a:p>
              <a:r>
                <a:rPr lang="en-US" sz="1200" dirty="0">
                  <a:solidFill>
                    <a:srgbClr val="575757"/>
                  </a:solidFill>
                </a:rPr>
                <a:t>Thing</a:t>
              </a:r>
            </a:p>
          </p:txBody>
        </p:sp>
        <p:sp>
          <p:nvSpPr>
            <p:cNvPr id="28" name="TextBox 27">
              <a:extLst>
                <a:ext uri="{FF2B5EF4-FFF2-40B4-BE49-F238E27FC236}">
                  <a16:creationId xmlns:a16="http://schemas.microsoft.com/office/drawing/2014/main" id="{EC9555B3-A4C5-234F-87FE-DE635CD59160}"/>
                </a:ext>
              </a:extLst>
            </p:cNvPr>
            <p:cNvSpPr txBox="1"/>
            <p:nvPr userDrawn="1"/>
          </p:nvSpPr>
          <p:spPr>
            <a:xfrm>
              <a:off x="8091376" y="3533001"/>
              <a:ext cx="685800" cy="276999"/>
            </a:xfrm>
            <a:prstGeom prst="rect">
              <a:avLst/>
            </a:prstGeom>
            <a:noFill/>
          </p:spPr>
          <p:txBody>
            <a:bodyPr wrap="square" rtlCol="0">
              <a:spAutoFit/>
            </a:bodyPr>
            <a:lstStyle/>
            <a:p>
              <a:r>
                <a:rPr lang="en-US" sz="1200" dirty="0">
                  <a:solidFill>
                    <a:srgbClr val="575757"/>
                  </a:solidFill>
                </a:rPr>
                <a:t>90%</a:t>
              </a:r>
            </a:p>
          </p:txBody>
        </p:sp>
        <p:sp>
          <p:nvSpPr>
            <p:cNvPr id="29" name="TextBox 28">
              <a:extLst>
                <a:ext uri="{FF2B5EF4-FFF2-40B4-BE49-F238E27FC236}">
                  <a16:creationId xmlns:a16="http://schemas.microsoft.com/office/drawing/2014/main" id="{F521C118-AF90-BA4B-8D7F-C288A228DC31}"/>
                </a:ext>
              </a:extLst>
            </p:cNvPr>
            <p:cNvSpPr txBox="1"/>
            <p:nvPr userDrawn="1"/>
          </p:nvSpPr>
          <p:spPr>
            <a:xfrm>
              <a:off x="8084288" y="3914001"/>
              <a:ext cx="685800" cy="276999"/>
            </a:xfrm>
            <a:prstGeom prst="rect">
              <a:avLst/>
            </a:prstGeom>
            <a:noFill/>
          </p:spPr>
          <p:txBody>
            <a:bodyPr wrap="square" rtlCol="0">
              <a:spAutoFit/>
            </a:bodyPr>
            <a:lstStyle/>
            <a:p>
              <a:r>
                <a:rPr lang="en-US" sz="1200" dirty="0">
                  <a:solidFill>
                    <a:srgbClr val="575757"/>
                  </a:solidFill>
                </a:rPr>
                <a:t>90%</a:t>
              </a:r>
            </a:p>
          </p:txBody>
        </p:sp>
        <p:sp>
          <p:nvSpPr>
            <p:cNvPr id="30" name="TextBox 29">
              <a:extLst>
                <a:ext uri="{FF2B5EF4-FFF2-40B4-BE49-F238E27FC236}">
                  <a16:creationId xmlns:a16="http://schemas.microsoft.com/office/drawing/2014/main" id="{97FB2073-1455-2B48-9473-0A139DCB2040}"/>
                </a:ext>
              </a:extLst>
            </p:cNvPr>
            <p:cNvSpPr txBox="1"/>
            <p:nvPr userDrawn="1"/>
          </p:nvSpPr>
          <p:spPr>
            <a:xfrm>
              <a:off x="8091376" y="4295001"/>
              <a:ext cx="685800" cy="276999"/>
            </a:xfrm>
            <a:prstGeom prst="rect">
              <a:avLst/>
            </a:prstGeom>
            <a:noFill/>
          </p:spPr>
          <p:txBody>
            <a:bodyPr wrap="square" rtlCol="0">
              <a:spAutoFit/>
            </a:bodyPr>
            <a:lstStyle/>
            <a:p>
              <a:r>
                <a:rPr lang="en-US" sz="1200" dirty="0">
                  <a:solidFill>
                    <a:srgbClr val="575757"/>
                  </a:solidFill>
                </a:rPr>
                <a:t>90%</a:t>
              </a:r>
            </a:p>
          </p:txBody>
        </p:sp>
        <p:sp>
          <p:nvSpPr>
            <p:cNvPr id="31" name="TextBox 30">
              <a:extLst>
                <a:ext uri="{FF2B5EF4-FFF2-40B4-BE49-F238E27FC236}">
                  <a16:creationId xmlns:a16="http://schemas.microsoft.com/office/drawing/2014/main" id="{7CBCEF2D-EF9D-7A46-8BEB-5F948CCCC943}"/>
                </a:ext>
              </a:extLst>
            </p:cNvPr>
            <p:cNvSpPr txBox="1"/>
            <p:nvPr userDrawn="1"/>
          </p:nvSpPr>
          <p:spPr>
            <a:xfrm>
              <a:off x="8091376" y="4648200"/>
              <a:ext cx="685800" cy="276999"/>
            </a:xfrm>
            <a:prstGeom prst="rect">
              <a:avLst/>
            </a:prstGeom>
            <a:noFill/>
          </p:spPr>
          <p:txBody>
            <a:bodyPr wrap="square" rtlCol="0">
              <a:spAutoFit/>
            </a:bodyPr>
            <a:lstStyle/>
            <a:p>
              <a:r>
                <a:rPr lang="en-US" sz="1200" dirty="0">
                  <a:solidFill>
                    <a:srgbClr val="575757"/>
                  </a:solidFill>
                </a:rPr>
                <a:t>90%</a:t>
              </a:r>
            </a:p>
          </p:txBody>
        </p:sp>
        <p:sp>
          <p:nvSpPr>
            <p:cNvPr id="32" name="TextBox 31">
              <a:extLst>
                <a:ext uri="{FF2B5EF4-FFF2-40B4-BE49-F238E27FC236}">
                  <a16:creationId xmlns:a16="http://schemas.microsoft.com/office/drawing/2014/main" id="{7CF5E098-2E15-5741-A7AD-D8C26B027420}"/>
                </a:ext>
              </a:extLst>
            </p:cNvPr>
            <p:cNvSpPr txBox="1"/>
            <p:nvPr userDrawn="1"/>
          </p:nvSpPr>
          <p:spPr>
            <a:xfrm>
              <a:off x="8090638" y="4980801"/>
              <a:ext cx="685800" cy="276999"/>
            </a:xfrm>
            <a:prstGeom prst="rect">
              <a:avLst/>
            </a:prstGeom>
            <a:noFill/>
          </p:spPr>
          <p:txBody>
            <a:bodyPr wrap="square" rtlCol="0">
              <a:spAutoFit/>
            </a:bodyPr>
            <a:lstStyle/>
            <a:p>
              <a:r>
                <a:rPr lang="en-US" sz="1200" dirty="0">
                  <a:solidFill>
                    <a:srgbClr val="575757"/>
                  </a:solidFill>
                </a:rPr>
                <a:t>90%</a:t>
              </a:r>
            </a:p>
          </p:txBody>
        </p:sp>
      </p:grpSp>
      <p:sp>
        <p:nvSpPr>
          <p:cNvPr id="34" name="TextBox 33">
            <a:extLst>
              <a:ext uri="{FF2B5EF4-FFF2-40B4-BE49-F238E27FC236}">
                <a16:creationId xmlns:a16="http://schemas.microsoft.com/office/drawing/2014/main" id="{693D9CC3-80C3-DB4E-83A1-C84A95B080E5}"/>
              </a:ext>
            </a:extLst>
          </p:cNvPr>
          <p:cNvSpPr txBox="1"/>
          <p:nvPr userDrawn="1"/>
        </p:nvSpPr>
        <p:spPr>
          <a:xfrm>
            <a:off x="381000" y="2667000"/>
            <a:ext cx="3657600" cy="369332"/>
          </a:xfrm>
          <a:prstGeom prst="rect">
            <a:avLst/>
          </a:prstGeom>
          <a:noFill/>
        </p:spPr>
        <p:txBody>
          <a:bodyPr wrap="square" rtlCol="0">
            <a:spAutoFit/>
          </a:bodyPr>
          <a:lstStyle/>
          <a:p>
            <a:r>
              <a:rPr lang="en-US" dirty="0"/>
              <a:t>Paragraph Text</a:t>
            </a:r>
          </a:p>
        </p:txBody>
      </p:sp>
      <p:sp>
        <p:nvSpPr>
          <p:cNvPr id="36" name="TextBox 35">
            <a:extLst>
              <a:ext uri="{FF2B5EF4-FFF2-40B4-BE49-F238E27FC236}">
                <a16:creationId xmlns:a16="http://schemas.microsoft.com/office/drawing/2014/main" id="{0D1B1D1D-CC17-3B40-9E3F-C6DC4A5EB6E9}"/>
              </a:ext>
            </a:extLst>
          </p:cNvPr>
          <p:cNvSpPr txBox="1"/>
          <p:nvPr userDrawn="1"/>
        </p:nvSpPr>
        <p:spPr>
          <a:xfrm rot="1278943">
            <a:off x="1291312" y="2832582"/>
            <a:ext cx="9504525" cy="1107996"/>
          </a:xfrm>
          <a:prstGeom prst="rect">
            <a:avLst/>
          </a:prstGeom>
          <a:noFill/>
        </p:spPr>
        <p:txBody>
          <a:bodyPr wrap="none" rtlCol="0">
            <a:spAutoFit/>
          </a:bodyPr>
          <a:lstStyle/>
          <a:p>
            <a:r>
              <a:rPr lang="en-US" sz="6600" dirty="0"/>
              <a:t>This Slide Not for Editing</a:t>
            </a:r>
          </a:p>
        </p:txBody>
      </p:sp>
    </p:spTree>
    <p:extLst>
      <p:ext uri="{BB962C8B-B14F-4D97-AF65-F5344CB8AC3E}">
        <p14:creationId xmlns:p14="http://schemas.microsoft.com/office/powerpoint/2010/main" val="9441274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urricane Timeline">
    <p:bg>
      <p:bgPr>
        <a:solidFill>
          <a:schemeClr val="bg1"/>
        </a:solidFill>
        <a:effectLst/>
      </p:bgPr>
    </p:bg>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17E39627-AE5C-0548-95FB-938473B119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 y="4343400"/>
            <a:ext cx="11353800" cy="228602"/>
          </a:xfrm>
          <a:prstGeom prst="rect">
            <a:avLst/>
          </a:prstGeom>
          <a:effectLst>
            <a:outerShdw blurRad="292100" dist="63500" dir="2700000" sx="98000" sy="98000" algn="t" rotWithShape="0">
              <a:prstClr val="black">
                <a:alpha val="15000"/>
              </a:prstClr>
            </a:outerShdw>
          </a:effectLst>
        </p:spPr>
      </p:pic>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31" name="Title 1">
            <a:extLst>
              <a:ext uri="{FF2B5EF4-FFF2-40B4-BE49-F238E27FC236}">
                <a16:creationId xmlns:a16="http://schemas.microsoft.com/office/drawing/2014/main" id="{E63140A6-9F1C-EB4E-A096-1C4574928B53}"/>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Timeline</a:t>
            </a:r>
          </a:p>
        </p:txBody>
      </p:sp>
      <p:grpSp>
        <p:nvGrpSpPr>
          <p:cNvPr id="32" name="Group 31">
            <a:extLst>
              <a:ext uri="{FF2B5EF4-FFF2-40B4-BE49-F238E27FC236}">
                <a16:creationId xmlns:a16="http://schemas.microsoft.com/office/drawing/2014/main" id="{34BC897C-744F-0F4F-A755-E39EABD0E45B}"/>
              </a:ext>
            </a:extLst>
          </p:cNvPr>
          <p:cNvGrpSpPr/>
          <p:nvPr userDrawn="1"/>
        </p:nvGrpSpPr>
        <p:grpSpPr>
          <a:xfrm rot="10800000">
            <a:off x="2656810" y="4343400"/>
            <a:ext cx="152400" cy="609600"/>
            <a:chOff x="762000" y="3197683"/>
            <a:chExt cx="152400" cy="609600"/>
          </a:xfrm>
        </p:grpSpPr>
        <p:sp>
          <p:nvSpPr>
            <p:cNvPr id="33" name="Oval 32">
              <a:extLst>
                <a:ext uri="{FF2B5EF4-FFF2-40B4-BE49-F238E27FC236}">
                  <a16:creationId xmlns:a16="http://schemas.microsoft.com/office/drawing/2014/main" id="{B33BE699-0329-E44F-A015-B7BE876C558C}"/>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266C1D53-6DFB-1943-845F-7F217CAD2CA9}"/>
                </a:ext>
              </a:extLst>
            </p:cNvPr>
            <p:cNvCxnSpPr>
              <a:cxnSpLocks/>
              <a:stCxn id="33"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35" name="Text Placeholder 24">
            <a:extLst>
              <a:ext uri="{FF2B5EF4-FFF2-40B4-BE49-F238E27FC236}">
                <a16:creationId xmlns:a16="http://schemas.microsoft.com/office/drawing/2014/main" id="{FC1FF51F-5E1F-6B4A-99F4-54114433AD0E}"/>
              </a:ext>
            </a:extLst>
          </p:cNvPr>
          <p:cNvSpPr txBox="1">
            <a:spLocks/>
          </p:cNvSpPr>
          <p:nvPr userDrawn="1"/>
        </p:nvSpPr>
        <p:spPr>
          <a:xfrm>
            <a:off x="2256759" y="3948135"/>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36" name="Group 35">
            <a:extLst>
              <a:ext uri="{FF2B5EF4-FFF2-40B4-BE49-F238E27FC236}">
                <a16:creationId xmlns:a16="http://schemas.microsoft.com/office/drawing/2014/main" id="{6DBC313E-6528-4D4D-8AC4-67F5F1838494}"/>
              </a:ext>
            </a:extLst>
          </p:cNvPr>
          <p:cNvGrpSpPr/>
          <p:nvPr userDrawn="1"/>
        </p:nvGrpSpPr>
        <p:grpSpPr>
          <a:xfrm rot="10800000">
            <a:off x="7321687" y="4335272"/>
            <a:ext cx="152400" cy="609600"/>
            <a:chOff x="762000" y="3197683"/>
            <a:chExt cx="152400" cy="609600"/>
          </a:xfrm>
        </p:grpSpPr>
        <p:sp>
          <p:nvSpPr>
            <p:cNvPr id="37" name="Oval 36">
              <a:extLst>
                <a:ext uri="{FF2B5EF4-FFF2-40B4-BE49-F238E27FC236}">
                  <a16:creationId xmlns:a16="http://schemas.microsoft.com/office/drawing/2014/main" id="{28DB883B-E5F9-3C4B-919A-9D78AF6510C3}"/>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394D3C93-5D82-C540-8822-A08853643755}"/>
                </a:ext>
              </a:extLst>
            </p:cNvPr>
            <p:cNvCxnSpPr>
              <a:cxnSpLocks/>
              <a:stCxn id="37"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39" name="Text Placeholder 24">
            <a:extLst>
              <a:ext uri="{FF2B5EF4-FFF2-40B4-BE49-F238E27FC236}">
                <a16:creationId xmlns:a16="http://schemas.microsoft.com/office/drawing/2014/main" id="{377463BD-15D6-B446-8645-0707A91FF32D}"/>
              </a:ext>
            </a:extLst>
          </p:cNvPr>
          <p:cNvSpPr txBox="1">
            <a:spLocks/>
          </p:cNvSpPr>
          <p:nvPr userDrawn="1"/>
        </p:nvSpPr>
        <p:spPr>
          <a:xfrm>
            <a:off x="6921636" y="3940007"/>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40" name="Group 39">
            <a:extLst>
              <a:ext uri="{FF2B5EF4-FFF2-40B4-BE49-F238E27FC236}">
                <a16:creationId xmlns:a16="http://schemas.microsoft.com/office/drawing/2014/main" id="{1687716D-B95F-C843-B044-6EE69878CCF0}"/>
              </a:ext>
            </a:extLst>
          </p:cNvPr>
          <p:cNvGrpSpPr/>
          <p:nvPr userDrawn="1"/>
        </p:nvGrpSpPr>
        <p:grpSpPr>
          <a:xfrm>
            <a:off x="8748186" y="2861885"/>
            <a:ext cx="2806429" cy="2109568"/>
            <a:chOff x="8748186" y="2861885"/>
            <a:chExt cx="2806429" cy="2109568"/>
          </a:xfrm>
        </p:grpSpPr>
        <p:grpSp>
          <p:nvGrpSpPr>
            <p:cNvPr id="41" name="Group 40">
              <a:extLst>
                <a:ext uri="{FF2B5EF4-FFF2-40B4-BE49-F238E27FC236}">
                  <a16:creationId xmlns:a16="http://schemas.microsoft.com/office/drawing/2014/main" id="{13E0B099-02BB-B04D-A86F-6129C3177CCD}"/>
                </a:ext>
              </a:extLst>
            </p:cNvPr>
            <p:cNvGrpSpPr/>
            <p:nvPr/>
          </p:nvGrpSpPr>
          <p:grpSpPr>
            <a:xfrm>
              <a:off x="9148236" y="3960102"/>
              <a:ext cx="152400" cy="609600"/>
              <a:chOff x="762000" y="3197683"/>
              <a:chExt cx="152400" cy="609600"/>
            </a:xfrm>
          </p:grpSpPr>
          <p:sp>
            <p:nvSpPr>
              <p:cNvPr id="46" name="Oval 45">
                <a:extLst>
                  <a:ext uri="{FF2B5EF4-FFF2-40B4-BE49-F238E27FC236}">
                    <a16:creationId xmlns:a16="http://schemas.microsoft.com/office/drawing/2014/main" id="{D8BDF862-B314-8947-BC03-FD1AB12303D5}"/>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5E74584D-81FD-7646-837B-C1D708B9E6A6}"/>
                  </a:ext>
                </a:extLst>
              </p:cNvPr>
              <p:cNvCxnSpPr>
                <a:cxnSpLocks/>
                <a:stCxn id="46"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42" name="Text Placeholder 24">
              <a:extLst>
                <a:ext uri="{FF2B5EF4-FFF2-40B4-BE49-F238E27FC236}">
                  <a16:creationId xmlns:a16="http://schemas.microsoft.com/office/drawing/2014/main" id="{143021F4-4925-8F48-9D49-642442FBD769}"/>
                </a:ext>
              </a:extLst>
            </p:cNvPr>
            <p:cNvSpPr txBox="1">
              <a:spLocks/>
            </p:cNvSpPr>
            <p:nvPr/>
          </p:nvSpPr>
          <p:spPr>
            <a:xfrm>
              <a:off x="8748186"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43" name="Group 42">
              <a:extLst>
                <a:ext uri="{FF2B5EF4-FFF2-40B4-BE49-F238E27FC236}">
                  <a16:creationId xmlns:a16="http://schemas.microsoft.com/office/drawing/2014/main" id="{E503C6AC-46C1-6E42-A0AA-04576409E8D0}"/>
                </a:ext>
              </a:extLst>
            </p:cNvPr>
            <p:cNvGrpSpPr/>
            <p:nvPr/>
          </p:nvGrpSpPr>
          <p:grpSpPr>
            <a:xfrm>
              <a:off x="9040015" y="2861885"/>
              <a:ext cx="2514600" cy="954107"/>
              <a:chOff x="5029200" y="1430179"/>
              <a:chExt cx="2514600" cy="954107"/>
            </a:xfrm>
          </p:grpSpPr>
          <p:sp>
            <p:nvSpPr>
              <p:cNvPr id="44" name="TextBox 43">
                <a:extLst>
                  <a:ext uri="{FF2B5EF4-FFF2-40B4-BE49-F238E27FC236}">
                    <a16:creationId xmlns:a16="http://schemas.microsoft.com/office/drawing/2014/main" id="{8E83E972-ADA6-8443-8BDF-C90F1E9D53D2}"/>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45" name="TextBox 44">
                <a:extLst>
                  <a:ext uri="{FF2B5EF4-FFF2-40B4-BE49-F238E27FC236}">
                    <a16:creationId xmlns:a16="http://schemas.microsoft.com/office/drawing/2014/main" id="{45F62BEC-36F7-7E48-808B-64B17E68D666}"/>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grpSp>
        <p:nvGrpSpPr>
          <p:cNvPr id="48" name="Group 47">
            <a:extLst>
              <a:ext uri="{FF2B5EF4-FFF2-40B4-BE49-F238E27FC236}">
                <a16:creationId xmlns:a16="http://schemas.microsoft.com/office/drawing/2014/main" id="{7C71C18D-C2CF-2243-9825-7C0206C8C50E}"/>
              </a:ext>
            </a:extLst>
          </p:cNvPr>
          <p:cNvGrpSpPr/>
          <p:nvPr userDrawn="1"/>
        </p:nvGrpSpPr>
        <p:grpSpPr>
          <a:xfrm>
            <a:off x="4375483" y="2861885"/>
            <a:ext cx="2806429" cy="2109568"/>
            <a:chOff x="8748186" y="2861885"/>
            <a:chExt cx="2806429" cy="2109568"/>
          </a:xfrm>
        </p:grpSpPr>
        <p:grpSp>
          <p:nvGrpSpPr>
            <p:cNvPr id="49" name="Group 48">
              <a:extLst>
                <a:ext uri="{FF2B5EF4-FFF2-40B4-BE49-F238E27FC236}">
                  <a16:creationId xmlns:a16="http://schemas.microsoft.com/office/drawing/2014/main" id="{71F1E379-0055-D348-B1C4-003C1BAAFA5B}"/>
                </a:ext>
              </a:extLst>
            </p:cNvPr>
            <p:cNvGrpSpPr/>
            <p:nvPr/>
          </p:nvGrpSpPr>
          <p:grpSpPr>
            <a:xfrm>
              <a:off x="9148236" y="3960102"/>
              <a:ext cx="152400" cy="609600"/>
              <a:chOff x="762000" y="3197683"/>
              <a:chExt cx="152400" cy="609600"/>
            </a:xfrm>
          </p:grpSpPr>
          <p:sp>
            <p:nvSpPr>
              <p:cNvPr id="54" name="Oval 53">
                <a:extLst>
                  <a:ext uri="{FF2B5EF4-FFF2-40B4-BE49-F238E27FC236}">
                    <a16:creationId xmlns:a16="http://schemas.microsoft.com/office/drawing/2014/main" id="{FF33B825-5C3B-0D4B-9AD9-17A657E132E0}"/>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5" name="Straight Connector 54">
                <a:extLst>
                  <a:ext uri="{FF2B5EF4-FFF2-40B4-BE49-F238E27FC236}">
                    <a16:creationId xmlns:a16="http://schemas.microsoft.com/office/drawing/2014/main" id="{E56AEA86-DC80-CA4F-98F5-172D821B874E}"/>
                  </a:ext>
                </a:extLst>
              </p:cNvPr>
              <p:cNvCxnSpPr>
                <a:cxnSpLocks/>
                <a:stCxn id="54"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50" name="Text Placeholder 24">
              <a:extLst>
                <a:ext uri="{FF2B5EF4-FFF2-40B4-BE49-F238E27FC236}">
                  <a16:creationId xmlns:a16="http://schemas.microsoft.com/office/drawing/2014/main" id="{581D0388-5C61-8C43-8229-23E016091174}"/>
                </a:ext>
              </a:extLst>
            </p:cNvPr>
            <p:cNvSpPr txBox="1">
              <a:spLocks/>
            </p:cNvSpPr>
            <p:nvPr/>
          </p:nvSpPr>
          <p:spPr>
            <a:xfrm>
              <a:off x="8748186"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51" name="Group 50">
              <a:extLst>
                <a:ext uri="{FF2B5EF4-FFF2-40B4-BE49-F238E27FC236}">
                  <a16:creationId xmlns:a16="http://schemas.microsoft.com/office/drawing/2014/main" id="{6CDD8BBB-B9E3-D24F-A31D-195F0A0E770E}"/>
                </a:ext>
              </a:extLst>
            </p:cNvPr>
            <p:cNvGrpSpPr/>
            <p:nvPr/>
          </p:nvGrpSpPr>
          <p:grpSpPr>
            <a:xfrm>
              <a:off x="9040015" y="2861885"/>
              <a:ext cx="2514600" cy="954107"/>
              <a:chOff x="5029200" y="1430179"/>
              <a:chExt cx="2514600" cy="954107"/>
            </a:xfrm>
          </p:grpSpPr>
          <p:sp>
            <p:nvSpPr>
              <p:cNvPr id="52" name="TextBox 51">
                <a:extLst>
                  <a:ext uri="{FF2B5EF4-FFF2-40B4-BE49-F238E27FC236}">
                    <a16:creationId xmlns:a16="http://schemas.microsoft.com/office/drawing/2014/main" id="{650BFA84-6EE3-2740-AD1C-3D18748C64E5}"/>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53" name="TextBox 52">
                <a:extLst>
                  <a:ext uri="{FF2B5EF4-FFF2-40B4-BE49-F238E27FC236}">
                    <a16:creationId xmlns:a16="http://schemas.microsoft.com/office/drawing/2014/main" id="{8F039366-202E-774F-9E26-7242613BBBC0}"/>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grpSp>
        <p:nvGrpSpPr>
          <p:cNvPr id="56" name="Group 55">
            <a:extLst>
              <a:ext uri="{FF2B5EF4-FFF2-40B4-BE49-F238E27FC236}">
                <a16:creationId xmlns:a16="http://schemas.microsoft.com/office/drawing/2014/main" id="{922603A5-C6FB-164A-BC13-E6000BC7F94C}"/>
              </a:ext>
            </a:extLst>
          </p:cNvPr>
          <p:cNvGrpSpPr/>
          <p:nvPr userDrawn="1"/>
        </p:nvGrpSpPr>
        <p:grpSpPr>
          <a:xfrm>
            <a:off x="763339" y="3960102"/>
            <a:ext cx="152400" cy="609600"/>
            <a:chOff x="762000" y="3197683"/>
            <a:chExt cx="152400" cy="609600"/>
          </a:xfrm>
        </p:grpSpPr>
        <p:sp>
          <p:nvSpPr>
            <p:cNvPr id="57" name="Oval 56">
              <a:extLst>
                <a:ext uri="{FF2B5EF4-FFF2-40B4-BE49-F238E27FC236}">
                  <a16:creationId xmlns:a16="http://schemas.microsoft.com/office/drawing/2014/main" id="{9A498D0D-CE6D-9346-972E-531A7E052ECD}"/>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8" name="Straight Connector 57">
              <a:extLst>
                <a:ext uri="{FF2B5EF4-FFF2-40B4-BE49-F238E27FC236}">
                  <a16:creationId xmlns:a16="http://schemas.microsoft.com/office/drawing/2014/main" id="{9C29BA69-A36D-3447-B5A4-E41F79CDB3B0}"/>
                </a:ext>
              </a:extLst>
            </p:cNvPr>
            <p:cNvCxnSpPr>
              <a:cxnSpLocks/>
              <a:stCxn id="57"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59" name="Text Placeholder 24">
            <a:extLst>
              <a:ext uri="{FF2B5EF4-FFF2-40B4-BE49-F238E27FC236}">
                <a16:creationId xmlns:a16="http://schemas.microsoft.com/office/drawing/2014/main" id="{1B77E2A8-1F29-3649-9E2E-1C256974C429}"/>
              </a:ext>
            </a:extLst>
          </p:cNvPr>
          <p:cNvSpPr txBox="1">
            <a:spLocks/>
          </p:cNvSpPr>
          <p:nvPr userDrawn="1"/>
        </p:nvSpPr>
        <p:spPr>
          <a:xfrm>
            <a:off x="363289"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60" name="Group 59">
            <a:extLst>
              <a:ext uri="{FF2B5EF4-FFF2-40B4-BE49-F238E27FC236}">
                <a16:creationId xmlns:a16="http://schemas.microsoft.com/office/drawing/2014/main" id="{DEAEF48B-F62A-E648-BBBC-4C9403516BFF}"/>
              </a:ext>
            </a:extLst>
          </p:cNvPr>
          <p:cNvGrpSpPr/>
          <p:nvPr userDrawn="1"/>
        </p:nvGrpSpPr>
        <p:grpSpPr>
          <a:xfrm>
            <a:off x="655118" y="2861885"/>
            <a:ext cx="2514600" cy="954107"/>
            <a:chOff x="5029200" y="1430179"/>
            <a:chExt cx="2514600" cy="954107"/>
          </a:xfrm>
        </p:grpSpPr>
        <p:sp>
          <p:nvSpPr>
            <p:cNvPr id="61" name="TextBox 60">
              <a:extLst>
                <a:ext uri="{FF2B5EF4-FFF2-40B4-BE49-F238E27FC236}">
                  <a16:creationId xmlns:a16="http://schemas.microsoft.com/office/drawing/2014/main" id="{414E75AD-42D1-DC44-ADB2-778DFA9D7022}"/>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2" name="TextBox 61">
              <a:extLst>
                <a:ext uri="{FF2B5EF4-FFF2-40B4-BE49-F238E27FC236}">
                  <a16:creationId xmlns:a16="http://schemas.microsoft.com/office/drawing/2014/main" id="{1A0C7BD5-2AC2-CC4D-B232-B8915CFED68E}"/>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nvGrpSpPr>
          <p:cNvPr id="63" name="Group 62">
            <a:extLst>
              <a:ext uri="{FF2B5EF4-FFF2-40B4-BE49-F238E27FC236}">
                <a16:creationId xmlns:a16="http://schemas.microsoft.com/office/drawing/2014/main" id="{FFDA1702-A0CD-454D-A211-8CBB3F3E7806}"/>
              </a:ext>
            </a:extLst>
          </p:cNvPr>
          <p:cNvGrpSpPr/>
          <p:nvPr userDrawn="1"/>
        </p:nvGrpSpPr>
        <p:grpSpPr>
          <a:xfrm>
            <a:off x="2656809" y="5107578"/>
            <a:ext cx="2514600" cy="954107"/>
            <a:chOff x="5029200" y="1430179"/>
            <a:chExt cx="2514600" cy="954107"/>
          </a:xfrm>
        </p:grpSpPr>
        <p:sp>
          <p:nvSpPr>
            <p:cNvPr id="64" name="TextBox 63">
              <a:extLst>
                <a:ext uri="{FF2B5EF4-FFF2-40B4-BE49-F238E27FC236}">
                  <a16:creationId xmlns:a16="http://schemas.microsoft.com/office/drawing/2014/main" id="{D947BA01-0769-194B-957C-86EB46EDD79B}"/>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5" name="TextBox 64">
              <a:extLst>
                <a:ext uri="{FF2B5EF4-FFF2-40B4-BE49-F238E27FC236}">
                  <a16:creationId xmlns:a16="http://schemas.microsoft.com/office/drawing/2014/main" id="{16305423-E0A9-164B-8257-A908E71C554D}"/>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nvGrpSpPr>
          <p:cNvPr id="66" name="Group 65">
            <a:extLst>
              <a:ext uri="{FF2B5EF4-FFF2-40B4-BE49-F238E27FC236}">
                <a16:creationId xmlns:a16="http://schemas.microsoft.com/office/drawing/2014/main" id="{BE95EB52-4B69-9A4D-A8F8-13BBB1694659}"/>
              </a:ext>
            </a:extLst>
          </p:cNvPr>
          <p:cNvGrpSpPr/>
          <p:nvPr userDrawn="1"/>
        </p:nvGrpSpPr>
        <p:grpSpPr>
          <a:xfrm>
            <a:off x="7321686" y="5090063"/>
            <a:ext cx="2514600" cy="954107"/>
            <a:chOff x="5029200" y="1430179"/>
            <a:chExt cx="2514600" cy="954107"/>
          </a:xfrm>
        </p:grpSpPr>
        <p:sp>
          <p:nvSpPr>
            <p:cNvPr id="67" name="TextBox 66">
              <a:extLst>
                <a:ext uri="{FF2B5EF4-FFF2-40B4-BE49-F238E27FC236}">
                  <a16:creationId xmlns:a16="http://schemas.microsoft.com/office/drawing/2014/main" id="{528CB95C-6B3D-B34D-AFD2-E40F8D3A3DB6}"/>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8" name="TextBox 67">
              <a:extLst>
                <a:ext uri="{FF2B5EF4-FFF2-40B4-BE49-F238E27FC236}">
                  <a16:creationId xmlns:a16="http://schemas.microsoft.com/office/drawing/2014/main" id="{D799A5DB-75AE-BB4A-B6F6-8AE4BCD790EC}"/>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sp>
        <p:nvSpPr>
          <p:cNvPr id="2" name="TextBox 1">
            <a:extLst>
              <a:ext uri="{FF2B5EF4-FFF2-40B4-BE49-F238E27FC236}">
                <a16:creationId xmlns:a16="http://schemas.microsoft.com/office/drawing/2014/main" id="{92112BBC-CC64-7647-B8B7-4742C958C69A}"/>
              </a:ext>
            </a:extLst>
          </p:cNvPr>
          <p:cNvSpPr txBox="1"/>
          <p:nvPr userDrawn="1"/>
        </p:nvSpPr>
        <p:spPr>
          <a:xfrm rot="1278943">
            <a:off x="1291312" y="2832582"/>
            <a:ext cx="9504525" cy="1107996"/>
          </a:xfrm>
          <a:prstGeom prst="rect">
            <a:avLst/>
          </a:prstGeom>
          <a:noFill/>
        </p:spPr>
        <p:txBody>
          <a:bodyPr wrap="none" rtlCol="0">
            <a:spAutoFit/>
          </a:bodyPr>
          <a:lstStyle/>
          <a:p>
            <a:r>
              <a:rPr lang="en-US" sz="6600" dirty="0"/>
              <a:t>This Slide Not for Editing</a:t>
            </a:r>
          </a:p>
        </p:txBody>
      </p:sp>
    </p:spTree>
    <p:extLst>
      <p:ext uri="{BB962C8B-B14F-4D97-AF65-F5344CB8AC3E}">
        <p14:creationId xmlns:p14="http://schemas.microsoft.com/office/powerpoint/2010/main" val="34375979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a:prstGeom prst="rect">
            <a:avLst/>
          </a:prstGeom>
        </p:spPr>
        <p:txBody>
          <a:bodyPr/>
          <a:lstStyle/>
          <a:p>
            <a:pPr lvl="0"/>
            <a:endParaRPr lang="en-US" noProof="0"/>
          </a:p>
        </p:txBody>
      </p:sp>
      <p:sp>
        <p:nvSpPr>
          <p:cNvPr id="4" name="Rectangle 4">
            <a:extLst>
              <a:ext uri="{FF2B5EF4-FFF2-40B4-BE49-F238E27FC236}">
                <a16:creationId xmlns:a16="http://schemas.microsoft.com/office/drawing/2014/main" id="{C471D213-6BA5-6C44-B1CA-994D113B4ED0}"/>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45E1DB-E235-0845-BD84-410EC475667E}"/>
              </a:ext>
            </a:extLst>
          </p:cNvPr>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7779CA-BD47-C648-B704-82A318A50360}"/>
              </a:ext>
            </a:extLst>
          </p:cNvPr>
          <p:cNvSpPr>
            <a:spLocks noGrp="1" noChangeArrowheads="1"/>
          </p:cNvSpPr>
          <p:nvPr>
            <p:ph type="sldNum" sz="quarter" idx="12"/>
          </p:nvPr>
        </p:nvSpPr>
        <p:spPr>
          <a:xfrm>
            <a:off x="0" y="6400800"/>
            <a:ext cx="533400" cy="457200"/>
          </a:xfrm>
          <a:ln/>
        </p:spPr>
        <p:txBody>
          <a:bodyPr/>
          <a:lstStyle>
            <a:lvl1pPr>
              <a:defRPr/>
            </a:lvl1pPr>
          </a:lstStyle>
          <a:p>
            <a:pPr>
              <a:defRPr/>
            </a:pPr>
            <a:fld id="{0737601F-BD98-ED4B-8E1A-3F69D5929A52}" type="slidenum">
              <a:rPr lang="en-US" altLang="en-US"/>
              <a:pPr>
                <a:defRPr/>
              </a:pPr>
              <a:t>‹#›</a:t>
            </a:fld>
            <a:endParaRPr lang="en-US" altLang="en-US"/>
          </a:p>
        </p:txBody>
      </p:sp>
    </p:spTree>
    <p:extLst>
      <p:ext uri="{BB962C8B-B14F-4D97-AF65-F5344CB8AC3E}">
        <p14:creationId xmlns:p14="http://schemas.microsoft.com/office/powerpoint/2010/main" val="2317831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4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29214029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32788791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2249B-A571-704B-979E-ACE823BBB15A}"/>
              </a:ext>
            </a:extLst>
          </p:cNvPr>
          <p:cNvSpPr>
            <a:spLocks noGrp="1"/>
          </p:cNvSpPr>
          <p:nvPr>
            <p:ph type="title" hasCustomPrompt="1"/>
          </p:nvPr>
        </p:nvSpPr>
        <p:spPr>
          <a:xfrm>
            <a:off x="838200" y="1112837"/>
            <a:ext cx="10515600" cy="1325563"/>
          </a:xfrm>
          <a:prstGeom prst="rect">
            <a:avLst/>
          </a:prstGeom>
        </p:spPr>
        <p:txBody>
          <a:bodyPr/>
          <a:lstStyle/>
          <a:p>
            <a:r>
              <a:rPr lang="en-US" dirty="0"/>
              <a:t>Title</a:t>
            </a:r>
          </a:p>
        </p:txBody>
      </p:sp>
      <p:sp>
        <p:nvSpPr>
          <p:cNvPr id="3" name="Content Placeholder 2">
            <a:extLst>
              <a:ext uri="{FF2B5EF4-FFF2-40B4-BE49-F238E27FC236}">
                <a16:creationId xmlns:a16="http://schemas.microsoft.com/office/drawing/2014/main" id="{DF991451-5628-364F-854C-A96D14BC8BE2}"/>
              </a:ext>
            </a:extLst>
          </p:cNvPr>
          <p:cNvSpPr>
            <a:spLocks noGrp="1"/>
          </p:cNvSpPr>
          <p:nvPr>
            <p:ph idx="1" hasCustomPrompt="1"/>
          </p:nvPr>
        </p:nvSpPr>
        <p:spPr>
          <a:xfrm>
            <a:off x="838200" y="2590799"/>
            <a:ext cx="10515600" cy="3409075"/>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30859003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mphasis with Photo Background">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826517-8186-534C-885C-7AAABD4F437B}"/>
              </a:ext>
            </a:extLst>
          </p:cNvPr>
          <p:cNvSpPr>
            <a:spLocks noGrp="1"/>
          </p:cNvSpPr>
          <p:nvPr>
            <p:ph type="pic" sz="quarter" idx="13"/>
          </p:nvPr>
        </p:nvSpPr>
        <p:spPr>
          <a:xfrm>
            <a:off x="-11482" y="0"/>
            <a:ext cx="12203482" cy="7010400"/>
          </a:xfrm>
          <a:prstGeom prst="rect">
            <a:avLst/>
          </a:prstGeom>
        </p:spPr>
        <p:txBody>
          <a:bodyPr/>
          <a:lstStyle>
            <a:lvl1pPr marL="0" indent="0">
              <a:buNone/>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lvl1pPr>
              <a:defRPr>
                <a:solidFill>
                  <a:schemeClr val="bg1"/>
                </a:solidFill>
              </a:defRPr>
            </a:lvl1pPr>
          </a:lstStyle>
          <a:p>
            <a:fld id="{1CA897ED-F933-F140-B965-41326E641414}" type="slidenum">
              <a:rPr lang="en-US" smtClean="0"/>
              <a:pPr/>
              <a:t>‹#›</a:t>
            </a:fld>
            <a:endParaRPr lang="en-US" dirty="0"/>
          </a:p>
        </p:txBody>
      </p:sp>
      <p:sp>
        <p:nvSpPr>
          <p:cNvPr id="5" name="Title 1">
            <a:extLst>
              <a:ext uri="{FF2B5EF4-FFF2-40B4-BE49-F238E27FC236}">
                <a16:creationId xmlns:a16="http://schemas.microsoft.com/office/drawing/2014/main" id="{9C7B3879-37F3-4E49-A4AE-D3BB2B2E7A4F}"/>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chemeClr val="bg1"/>
                </a:solidFill>
              </a:defRPr>
            </a:lvl1pPr>
          </a:lstStyle>
          <a:p>
            <a:r>
              <a:rPr lang="en-US" dirty="0"/>
              <a:t>BIG EMPHASIS WITH BACKGROUND PHOTO</a:t>
            </a:r>
          </a:p>
        </p:txBody>
      </p:sp>
    </p:spTree>
    <p:extLst>
      <p:ext uri="{BB962C8B-B14F-4D97-AF65-F5344CB8AC3E}">
        <p14:creationId xmlns:p14="http://schemas.microsoft.com/office/powerpoint/2010/main" val="25652884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ile with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6C0358-63A2-0248-9D09-A39B9B5EF601}"/>
              </a:ext>
            </a:extLst>
          </p:cNvPr>
          <p:cNvSpPr>
            <a:spLocks noGrp="1"/>
          </p:cNvSpPr>
          <p:nvPr>
            <p:ph type="pic" idx="1"/>
          </p:nvPr>
        </p:nvSpPr>
        <p:spPr>
          <a:xfrm>
            <a:off x="6096000" y="838200"/>
            <a:ext cx="6096000" cy="6019800"/>
          </a:xfrm>
          <a:prstGeom prst="rect">
            <a:avLst/>
          </a:prstGeo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Slide Number Placeholder 6">
            <a:extLst>
              <a:ext uri="{FF2B5EF4-FFF2-40B4-BE49-F238E27FC236}">
                <a16:creationId xmlns:a16="http://schemas.microsoft.com/office/drawing/2014/main" id="{571F1B5D-3048-434B-B9FB-AFA2C41B0F50}"/>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FEF3BC3B-1AC3-FD49-9CEA-D624F68859B7}"/>
              </a:ext>
            </a:extLst>
          </p:cNvPr>
          <p:cNvSpPr>
            <a:spLocks noGrp="1"/>
          </p:cNvSpPr>
          <p:nvPr>
            <p:ph type="title" hasCustomPrompt="1"/>
          </p:nvPr>
        </p:nvSpPr>
        <p:spPr>
          <a:xfrm>
            <a:off x="457200" y="1066800"/>
            <a:ext cx="4419600" cy="2852737"/>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322CEC02-7088-0A48-8DDC-79E3165DE53B}"/>
              </a:ext>
            </a:extLst>
          </p:cNvPr>
          <p:cNvSpPr>
            <a:spLocks noGrp="1"/>
          </p:cNvSpPr>
          <p:nvPr>
            <p:ph type="body" idx="13" hasCustomPrompt="1"/>
          </p:nvPr>
        </p:nvSpPr>
        <p:spPr>
          <a:xfrm>
            <a:off x="490603" y="4071937"/>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1781537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with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6096000" y="1066800"/>
            <a:ext cx="5259388" cy="47942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0"/>
            <a:ext cx="4419600" cy="2852737"/>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4071937"/>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29502356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490603" y="4173536"/>
            <a:ext cx="4419600" cy="21177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1"/>
            <a:ext cx="4419600" cy="2362200"/>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3581400"/>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4" name="Picture Placeholder 3">
            <a:extLst>
              <a:ext uri="{FF2B5EF4-FFF2-40B4-BE49-F238E27FC236}">
                <a16:creationId xmlns:a16="http://schemas.microsoft.com/office/drawing/2014/main" id="{7A5FFF1A-0ACE-5B4D-8FBB-DEC7DFE8E701}"/>
              </a:ext>
            </a:extLst>
          </p:cNvPr>
          <p:cNvSpPr>
            <a:spLocks noGrp="1"/>
          </p:cNvSpPr>
          <p:nvPr>
            <p:ph type="pic" sz="quarter" idx="14"/>
          </p:nvPr>
        </p:nvSpPr>
        <p:spPr>
          <a:xfrm>
            <a:off x="6324600" y="1066800"/>
            <a:ext cx="2895600" cy="5224463"/>
          </a:xfrm>
          <a:prstGeom prst="rect">
            <a:avLst/>
          </a:prstGeom>
        </p:spPr>
        <p:txBody>
          <a:bodyPr/>
          <a:lstStyle/>
          <a:p>
            <a:endParaRPr lang="en-US"/>
          </a:p>
        </p:txBody>
      </p:sp>
      <p:sp>
        <p:nvSpPr>
          <p:cNvPr id="10" name="Picture Placeholder 3">
            <a:extLst>
              <a:ext uri="{FF2B5EF4-FFF2-40B4-BE49-F238E27FC236}">
                <a16:creationId xmlns:a16="http://schemas.microsoft.com/office/drawing/2014/main" id="{08D67EB8-408E-9C41-9FB7-0D3FA46E5E67}"/>
              </a:ext>
            </a:extLst>
          </p:cNvPr>
          <p:cNvSpPr>
            <a:spLocks noGrp="1"/>
          </p:cNvSpPr>
          <p:nvPr>
            <p:ph type="pic" sz="quarter" idx="15"/>
          </p:nvPr>
        </p:nvSpPr>
        <p:spPr>
          <a:xfrm>
            <a:off x="9342330" y="1078282"/>
            <a:ext cx="2895600" cy="5224463"/>
          </a:xfrm>
          <a:prstGeom prst="rect">
            <a:avLst/>
          </a:prstGeom>
        </p:spPr>
        <p:txBody>
          <a:bodyPr/>
          <a:lstStyle/>
          <a:p>
            <a:endParaRPr lang="en-US"/>
          </a:p>
        </p:txBody>
      </p:sp>
    </p:spTree>
    <p:extLst>
      <p:ext uri="{BB962C8B-B14F-4D97-AF65-F5344CB8AC3E}">
        <p14:creationId xmlns:p14="http://schemas.microsoft.com/office/powerpoint/2010/main" val="9397471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C080E3C-1529-B942-9C96-02B05F59EF16}"/>
              </a:ext>
            </a:extLst>
          </p:cNvPr>
          <p:cNvSpPr/>
          <p:nvPr userDrawn="1"/>
        </p:nvSpPr>
        <p:spPr>
          <a:xfrm>
            <a:off x="0" y="0"/>
            <a:ext cx="12192000" cy="838200"/>
          </a:xfrm>
          <a:prstGeom prst="rect">
            <a:avLst/>
          </a:prstGeom>
          <a:solidFill>
            <a:schemeClr val="bg1"/>
          </a:solidFill>
          <a:ln>
            <a:noFill/>
          </a:ln>
          <a:effectLst>
            <a:outerShdw blurRad="190500" dir="5400000" sx="101000" sy="1010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8902D08A-E4F7-CF46-9402-C0E037AF5792}"/>
              </a:ext>
            </a:extLst>
          </p:cNvPr>
          <p:cNvSpPr>
            <a:spLocks noGrp="1"/>
          </p:cNvSpPr>
          <p:nvPr>
            <p:ph type="sldNum" sz="quarter" idx="4"/>
          </p:nvPr>
        </p:nvSpPr>
        <p:spPr>
          <a:xfrm>
            <a:off x="11634592" y="274574"/>
            <a:ext cx="381001" cy="365125"/>
          </a:xfrm>
          <a:prstGeom prst="rect">
            <a:avLst/>
          </a:prstGeom>
          <a:noFill/>
        </p:spPr>
        <p:txBody>
          <a:bodyPr vert="horz" lIns="91440" tIns="45720" rIns="91440" bIns="45720" rtlCol="0" anchor="ctr"/>
          <a:lstStyle>
            <a:lvl1pPr algn="r">
              <a:defRPr sz="1000">
                <a:solidFill>
                  <a:srgbClr val="666666"/>
                </a:solidFill>
                <a:latin typeface="Arial" panose="020B0604020202020204" pitchFamily="34" charset="0"/>
                <a:cs typeface="Arial" panose="020B0604020202020204" pitchFamily="34" charset="0"/>
              </a:defRPr>
            </a:lvl1pPr>
          </a:lstStyle>
          <a:p>
            <a:fld id="{1CA897ED-F933-F140-B965-41326E641414}" type="slidenum">
              <a:rPr lang="en-US" smtClean="0"/>
              <a:pPr/>
              <a:t>‹#›</a:t>
            </a:fld>
            <a:endParaRPr lang="en-US" dirty="0"/>
          </a:p>
        </p:txBody>
      </p:sp>
      <p:sp>
        <p:nvSpPr>
          <p:cNvPr id="24" name="TextBox 23">
            <a:extLst>
              <a:ext uri="{FF2B5EF4-FFF2-40B4-BE49-F238E27FC236}">
                <a16:creationId xmlns:a16="http://schemas.microsoft.com/office/drawing/2014/main" id="{7BA07171-9895-3944-8B1B-9BA839A604F3}"/>
              </a:ext>
            </a:extLst>
          </p:cNvPr>
          <p:cNvSpPr txBox="1"/>
          <p:nvPr userDrawn="1"/>
        </p:nvSpPr>
        <p:spPr>
          <a:xfrm>
            <a:off x="7581900" y="334027"/>
            <a:ext cx="1905000" cy="246221"/>
          </a:xfrm>
          <a:prstGeom prst="rect">
            <a:avLst/>
          </a:prstGeom>
          <a:noFill/>
        </p:spPr>
        <p:txBody>
          <a:bodyPr wrap="square" rtlCol="0">
            <a:spAutoFit/>
          </a:bodyPr>
          <a:lstStyle/>
          <a:p>
            <a:r>
              <a:rPr lang="en-US" sz="1000" dirty="0">
                <a:solidFill>
                  <a:srgbClr val="666666"/>
                </a:solidFill>
                <a:latin typeface="Arial" panose="020B0604020202020204" pitchFamily="34" charset="0"/>
                <a:cs typeface="Arial" panose="020B0604020202020204" pitchFamily="34" charset="0"/>
              </a:rPr>
              <a:t>Laboratory Review 2019</a:t>
            </a:r>
          </a:p>
        </p:txBody>
      </p:sp>
      <p:sp>
        <p:nvSpPr>
          <p:cNvPr id="25" name="TextBox 24">
            <a:extLst>
              <a:ext uri="{FF2B5EF4-FFF2-40B4-BE49-F238E27FC236}">
                <a16:creationId xmlns:a16="http://schemas.microsoft.com/office/drawing/2014/main" id="{ACD66A73-0B11-4B41-8C10-3BE27AF974CC}"/>
              </a:ext>
            </a:extLst>
          </p:cNvPr>
          <p:cNvSpPr txBox="1"/>
          <p:nvPr userDrawn="1"/>
        </p:nvSpPr>
        <p:spPr>
          <a:xfrm>
            <a:off x="9753600" y="334027"/>
            <a:ext cx="1905000" cy="246221"/>
          </a:xfrm>
          <a:prstGeom prst="rect">
            <a:avLst/>
          </a:prstGeom>
          <a:noFill/>
        </p:spPr>
        <p:txBody>
          <a:bodyPr wrap="square" rtlCol="0">
            <a:spAutoFit/>
          </a:bodyPr>
          <a:lstStyle/>
          <a:p>
            <a:r>
              <a:rPr lang="en-US" sz="1000" dirty="0">
                <a:solidFill>
                  <a:srgbClr val="666666"/>
                </a:solidFill>
                <a:latin typeface="Arial" panose="020B0604020202020204" pitchFamily="34" charset="0"/>
                <a:cs typeface="Arial" panose="020B0604020202020204" pitchFamily="34" charset="0"/>
              </a:rPr>
              <a:t>Lightning Presentation </a:t>
            </a:r>
          </a:p>
        </p:txBody>
      </p:sp>
      <p:pic>
        <p:nvPicPr>
          <p:cNvPr id="3" name="Picture 2">
            <a:extLst>
              <a:ext uri="{FF2B5EF4-FFF2-40B4-BE49-F238E27FC236}">
                <a16:creationId xmlns:a16="http://schemas.microsoft.com/office/drawing/2014/main" id="{5BCD96DA-3BE1-A744-A6F4-5FEC4D7DC582}"/>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352335" y="80010"/>
            <a:ext cx="2895600" cy="678180"/>
          </a:xfrm>
          <a:prstGeom prst="rect">
            <a:avLst/>
          </a:prstGeom>
        </p:spPr>
      </p:pic>
    </p:spTree>
    <p:extLst>
      <p:ext uri="{BB962C8B-B14F-4D97-AF65-F5344CB8AC3E}">
        <p14:creationId xmlns:p14="http://schemas.microsoft.com/office/powerpoint/2010/main" val="2030554823"/>
      </p:ext>
    </p:extLst>
  </p:cSld>
  <p:clrMap bg1="lt1" tx1="dk1" bg2="lt2" tx2="dk2" accent1="accent1" accent2="accent2" accent3="accent3" accent4="accent4" accent5="accent5" accent6="accent6" hlink="hlink" folHlink="folHlink"/>
  <p:sldLayoutIdLst>
    <p:sldLayoutId id="2147483651" r:id="rId1"/>
    <p:sldLayoutId id="2147483671" r:id="rId2"/>
    <p:sldLayoutId id="2147483670" r:id="rId3"/>
    <p:sldLayoutId id="2147483658" r:id="rId4"/>
    <p:sldLayoutId id="2147483650" r:id="rId5"/>
    <p:sldLayoutId id="2147483660" r:id="rId6"/>
    <p:sldLayoutId id="2147483657" r:id="rId7"/>
    <p:sldLayoutId id="2147483656" r:id="rId8"/>
    <p:sldLayoutId id="2147483661" r:id="rId9"/>
    <p:sldLayoutId id="2147483662" r:id="rId10"/>
    <p:sldLayoutId id="2147483653" r:id="rId11"/>
    <p:sldLayoutId id="2147483654" r:id="rId12"/>
    <p:sldLayoutId id="2147483655" r:id="rId13"/>
    <p:sldLayoutId id="2147483663" r:id="rId14"/>
    <p:sldLayoutId id="2147483659" r:id="rId15"/>
    <p:sldLayoutId id="2147483664" r:id="rId16"/>
    <p:sldLayoutId id="2147483672" r:id="rId17"/>
    <p:sldLayoutId id="2147483669" r:id="rId18"/>
    <p:sldLayoutId id="2147483665" r:id="rId19"/>
    <p:sldLayoutId id="2147483666" r:id="rId20"/>
    <p:sldLayoutId id="2147483667" r:id="rId21"/>
    <p:sldLayoutId id="2147483673" r:id="rId2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dt="0"/>
  <p:txStyles>
    <p:titleStyle>
      <a:lvl1pPr algn="ctr" defTabSz="914400" rtl="0" eaLnBrk="1" latinLnBrk="0" hangingPunct="1">
        <a:lnSpc>
          <a:spcPct val="90000"/>
        </a:lnSpc>
        <a:spcBef>
          <a:spcPct val="0"/>
        </a:spcBef>
        <a:buNone/>
        <a:defRPr sz="4000" kern="1200">
          <a:solidFill>
            <a:srgbClr val="66666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0.jpg"/><Relationship Id="rId3" Type="http://schemas.openxmlformats.org/officeDocument/2006/relationships/image" Target="../media/image79.jpeg"/><Relationship Id="rId7" Type="http://schemas.openxmlformats.org/officeDocument/2006/relationships/image" Target="../media/image24.tiff"/><Relationship Id="rId12" Type="http://schemas.openxmlformats.org/officeDocument/2006/relationships/image" Target="../media/image48.png"/><Relationship Id="rId17" Type="http://schemas.openxmlformats.org/officeDocument/2006/relationships/image" Target="../media/image75.png"/><Relationship Id="rId2" Type="http://schemas.openxmlformats.org/officeDocument/2006/relationships/notesSlide" Target="../notesSlides/notesSlide10.xml"/><Relationship Id="rId16" Type="http://schemas.openxmlformats.org/officeDocument/2006/relationships/image" Target="../media/image74.jp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7.png"/><Relationship Id="rId5" Type="http://schemas.openxmlformats.org/officeDocument/2006/relationships/image" Target="../media/image27.gif"/><Relationship Id="rId15" Type="http://schemas.openxmlformats.org/officeDocument/2006/relationships/image" Target="../media/image71.png"/><Relationship Id="rId10" Type="http://schemas.openxmlformats.org/officeDocument/2006/relationships/image" Target="../media/image31.png"/><Relationship Id="rId4" Type="http://schemas.openxmlformats.org/officeDocument/2006/relationships/image" Target="../media/image80.png"/><Relationship Id="rId9" Type="http://schemas.openxmlformats.org/officeDocument/2006/relationships/image" Target="../media/image20.jpg"/><Relationship Id="rId14"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6.jpg"/><Relationship Id="rId18" Type="http://schemas.openxmlformats.org/officeDocument/2006/relationships/image" Target="../media/image53.png"/><Relationship Id="rId3" Type="http://schemas.openxmlformats.org/officeDocument/2006/relationships/image" Target="../media/image81.png"/><Relationship Id="rId21" Type="http://schemas.openxmlformats.org/officeDocument/2006/relationships/image" Target="../media/image75.png"/><Relationship Id="rId7" Type="http://schemas.openxmlformats.org/officeDocument/2006/relationships/image" Target="../media/image25.png"/><Relationship Id="rId12" Type="http://schemas.openxmlformats.org/officeDocument/2006/relationships/image" Target="../media/image29.jpg"/><Relationship Id="rId17" Type="http://schemas.openxmlformats.org/officeDocument/2006/relationships/image" Target="../media/image50.jpg"/><Relationship Id="rId2" Type="http://schemas.openxmlformats.org/officeDocument/2006/relationships/notesSlide" Target="../notesSlides/notesSlide11.xml"/><Relationship Id="rId16" Type="http://schemas.openxmlformats.org/officeDocument/2006/relationships/image" Target="../media/image48.png"/><Relationship Id="rId20" Type="http://schemas.openxmlformats.org/officeDocument/2006/relationships/image" Target="../media/image74.jpg"/><Relationship Id="rId1" Type="http://schemas.openxmlformats.org/officeDocument/2006/relationships/slideLayout" Target="../slideLayouts/slideLayout7.xml"/><Relationship Id="rId6" Type="http://schemas.openxmlformats.org/officeDocument/2006/relationships/image" Target="../media/image24.tiff"/><Relationship Id="rId11" Type="http://schemas.openxmlformats.org/officeDocument/2006/relationships/image" Target="../media/image28.jpg"/><Relationship Id="rId5" Type="http://schemas.openxmlformats.org/officeDocument/2006/relationships/image" Target="../media/image20.jpg"/><Relationship Id="rId15" Type="http://schemas.openxmlformats.org/officeDocument/2006/relationships/image" Target="../media/image47.png"/><Relationship Id="rId10" Type="http://schemas.openxmlformats.org/officeDocument/2006/relationships/image" Target="../media/image27.gif"/><Relationship Id="rId19" Type="http://schemas.openxmlformats.org/officeDocument/2006/relationships/image" Target="../media/image71.png"/><Relationship Id="rId4" Type="http://schemas.openxmlformats.org/officeDocument/2006/relationships/image" Target="../media/image14.jpg"/><Relationship Id="rId9" Type="http://schemas.openxmlformats.org/officeDocument/2006/relationships/image" Target="../media/image34.svg"/><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6.jpg"/><Relationship Id="rId18" Type="http://schemas.openxmlformats.org/officeDocument/2006/relationships/image" Target="../media/image53.png"/><Relationship Id="rId3" Type="http://schemas.openxmlformats.org/officeDocument/2006/relationships/image" Target="../media/image82.jpeg"/><Relationship Id="rId21" Type="http://schemas.openxmlformats.org/officeDocument/2006/relationships/image" Target="../media/image75.png"/><Relationship Id="rId7" Type="http://schemas.openxmlformats.org/officeDocument/2006/relationships/image" Target="../media/image25.png"/><Relationship Id="rId12" Type="http://schemas.openxmlformats.org/officeDocument/2006/relationships/image" Target="../media/image29.jpg"/><Relationship Id="rId17" Type="http://schemas.openxmlformats.org/officeDocument/2006/relationships/image" Target="../media/image50.jpg"/><Relationship Id="rId2" Type="http://schemas.openxmlformats.org/officeDocument/2006/relationships/notesSlide" Target="../notesSlides/notesSlide12.xml"/><Relationship Id="rId16" Type="http://schemas.openxmlformats.org/officeDocument/2006/relationships/image" Target="../media/image30.png"/><Relationship Id="rId20" Type="http://schemas.openxmlformats.org/officeDocument/2006/relationships/image" Target="../media/image74.jpg"/><Relationship Id="rId1" Type="http://schemas.openxmlformats.org/officeDocument/2006/relationships/slideLayout" Target="../slideLayouts/slideLayout7.xml"/><Relationship Id="rId6" Type="http://schemas.openxmlformats.org/officeDocument/2006/relationships/image" Target="../media/image24.tiff"/><Relationship Id="rId11" Type="http://schemas.openxmlformats.org/officeDocument/2006/relationships/image" Target="../media/image28.jpg"/><Relationship Id="rId5" Type="http://schemas.openxmlformats.org/officeDocument/2006/relationships/image" Target="../media/image20.jpg"/><Relationship Id="rId15" Type="http://schemas.openxmlformats.org/officeDocument/2006/relationships/image" Target="../media/image48.png"/><Relationship Id="rId10" Type="http://schemas.openxmlformats.org/officeDocument/2006/relationships/image" Target="../media/image27.gif"/><Relationship Id="rId19" Type="http://schemas.openxmlformats.org/officeDocument/2006/relationships/image" Target="../media/image71.png"/><Relationship Id="rId4" Type="http://schemas.openxmlformats.org/officeDocument/2006/relationships/image" Target="../media/image81.png"/><Relationship Id="rId9" Type="http://schemas.openxmlformats.org/officeDocument/2006/relationships/image" Target="../media/image34.svg"/><Relationship Id="rId1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83.jpeg"/><Relationship Id="rId7" Type="http://schemas.openxmlformats.org/officeDocument/2006/relationships/image" Target="../media/image49.png"/><Relationship Id="rId12" Type="http://schemas.openxmlformats.org/officeDocument/2006/relationships/image" Target="../media/image8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53.png"/><Relationship Id="rId5" Type="http://schemas.openxmlformats.org/officeDocument/2006/relationships/image" Target="../media/image84.png"/><Relationship Id="rId10" Type="http://schemas.openxmlformats.org/officeDocument/2006/relationships/image" Target="../media/image52.png"/><Relationship Id="rId4" Type="http://schemas.openxmlformats.org/officeDocument/2006/relationships/image" Target="../media/image20.jpg"/><Relationship Id="rId9" Type="http://schemas.openxmlformats.org/officeDocument/2006/relationships/image" Target="../media/image51.gif"/></Relationships>
</file>

<file path=ppt/slides/_rels/slide14.xml.rels><?xml version="1.0" encoding="UTF-8" standalone="yes"?>
<Relationships xmlns="http://schemas.openxmlformats.org/package/2006/relationships"><Relationship Id="rId8" Type="http://schemas.openxmlformats.org/officeDocument/2006/relationships/image" Target="../media/image24.tiff"/><Relationship Id="rId13" Type="http://schemas.openxmlformats.org/officeDocument/2006/relationships/image" Target="../media/image56.png"/><Relationship Id="rId3" Type="http://schemas.openxmlformats.org/officeDocument/2006/relationships/image" Target="../media/image86.png"/><Relationship Id="rId7" Type="http://schemas.openxmlformats.org/officeDocument/2006/relationships/image" Target="../media/image20.jpg"/><Relationship Id="rId12"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gif"/><Relationship Id="rId11" Type="http://schemas.openxmlformats.org/officeDocument/2006/relationships/image" Target="../media/image55.png"/><Relationship Id="rId5" Type="http://schemas.openxmlformats.org/officeDocument/2006/relationships/image" Target="../media/image88.png"/><Relationship Id="rId15" Type="http://schemas.openxmlformats.org/officeDocument/2006/relationships/image" Target="../media/image57.png"/><Relationship Id="rId10" Type="http://schemas.openxmlformats.org/officeDocument/2006/relationships/image" Target="../media/image54.png"/><Relationship Id="rId4" Type="http://schemas.openxmlformats.org/officeDocument/2006/relationships/image" Target="../media/image87.png"/><Relationship Id="rId9" Type="http://schemas.openxmlformats.org/officeDocument/2006/relationships/image" Target="../media/image25.png"/><Relationship Id="rId1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3.jpg"/><Relationship Id="rId3" Type="http://schemas.openxmlformats.org/officeDocument/2006/relationships/image" Target="../media/image89.png"/><Relationship Id="rId7" Type="http://schemas.openxmlformats.org/officeDocument/2006/relationships/image" Target="../media/image34.png"/><Relationship Id="rId12" Type="http://schemas.openxmlformats.org/officeDocument/2006/relationships/image" Target="../media/image63.png"/><Relationship Id="rId2" Type="http://schemas.openxmlformats.org/officeDocument/2006/relationships/notesSlide" Target="../notesSlides/notesSlide15.xml"/><Relationship Id="rId16"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33.jpg"/><Relationship Id="rId11" Type="http://schemas.openxmlformats.org/officeDocument/2006/relationships/image" Target="../media/image61.png"/><Relationship Id="rId5" Type="http://schemas.openxmlformats.org/officeDocument/2006/relationships/image" Target="../media/image19.png"/><Relationship Id="rId15" Type="http://schemas.openxmlformats.org/officeDocument/2006/relationships/image" Target="../media/image58.png"/><Relationship Id="rId10" Type="http://schemas.openxmlformats.org/officeDocument/2006/relationships/image" Target="../media/image60.png"/><Relationship Id="rId4" Type="http://schemas.openxmlformats.org/officeDocument/2006/relationships/image" Target="../media/image27.gif"/><Relationship Id="rId9" Type="http://schemas.openxmlformats.org/officeDocument/2006/relationships/image" Target="../media/image65.png"/><Relationship Id="rId14"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3.jpg"/><Relationship Id="rId3" Type="http://schemas.openxmlformats.org/officeDocument/2006/relationships/image" Target="../media/image90.png"/><Relationship Id="rId7" Type="http://schemas.openxmlformats.org/officeDocument/2006/relationships/image" Target="../media/image34.png"/><Relationship Id="rId12" Type="http://schemas.openxmlformats.org/officeDocument/2006/relationships/image" Target="../media/image63.png"/><Relationship Id="rId2" Type="http://schemas.openxmlformats.org/officeDocument/2006/relationships/notesSlide" Target="../notesSlides/notesSlide16.xml"/><Relationship Id="rId16"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33.jpg"/><Relationship Id="rId11" Type="http://schemas.openxmlformats.org/officeDocument/2006/relationships/image" Target="../media/image61.png"/><Relationship Id="rId5" Type="http://schemas.openxmlformats.org/officeDocument/2006/relationships/image" Target="../media/image19.png"/><Relationship Id="rId15" Type="http://schemas.openxmlformats.org/officeDocument/2006/relationships/image" Target="../media/image58.png"/><Relationship Id="rId10" Type="http://schemas.openxmlformats.org/officeDocument/2006/relationships/image" Target="../media/image60.png"/><Relationship Id="rId4" Type="http://schemas.openxmlformats.org/officeDocument/2006/relationships/image" Target="../media/image27.gif"/><Relationship Id="rId9" Type="http://schemas.openxmlformats.org/officeDocument/2006/relationships/image" Target="../media/image65.png"/><Relationship Id="rId1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96.jpg"/><Relationship Id="rId13" Type="http://schemas.openxmlformats.org/officeDocument/2006/relationships/image" Target="../media/image36.png"/><Relationship Id="rId3" Type="http://schemas.openxmlformats.org/officeDocument/2006/relationships/image" Target="../media/image91.jpeg"/><Relationship Id="rId7" Type="http://schemas.openxmlformats.org/officeDocument/2006/relationships/image" Target="../media/image95.jpg"/><Relationship Id="rId12" Type="http://schemas.openxmlformats.org/officeDocument/2006/relationships/image" Target="../media/image20.jpg"/><Relationship Id="rId17" Type="http://schemas.openxmlformats.org/officeDocument/2006/relationships/image" Target="../media/image58.png"/><Relationship Id="rId2" Type="http://schemas.openxmlformats.org/officeDocument/2006/relationships/notesSlide" Target="../notesSlides/notesSlide17.xml"/><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94.jpg"/><Relationship Id="rId11" Type="http://schemas.openxmlformats.org/officeDocument/2006/relationships/image" Target="../media/image25.png"/><Relationship Id="rId5" Type="http://schemas.openxmlformats.org/officeDocument/2006/relationships/image" Target="../media/image93.jpg"/><Relationship Id="rId15" Type="http://schemas.openxmlformats.org/officeDocument/2006/relationships/image" Target="../media/image68.jpg"/><Relationship Id="rId10" Type="http://schemas.openxmlformats.org/officeDocument/2006/relationships/image" Target="../media/image24.tiff"/><Relationship Id="rId4" Type="http://schemas.openxmlformats.org/officeDocument/2006/relationships/image" Target="../media/image92.jpeg"/><Relationship Id="rId9" Type="http://schemas.openxmlformats.org/officeDocument/2006/relationships/image" Target="../media/image71.png"/><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97.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9.jpg"/><Relationship Id="rId11" Type="http://schemas.openxmlformats.org/officeDocument/2006/relationships/image" Target="../media/image69.jpg"/><Relationship Id="rId5" Type="http://schemas.openxmlformats.org/officeDocument/2006/relationships/image" Target="../media/image99.jpg"/><Relationship Id="rId10" Type="http://schemas.openxmlformats.org/officeDocument/2006/relationships/image" Target="../media/image70.png"/><Relationship Id="rId4" Type="http://schemas.openxmlformats.org/officeDocument/2006/relationships/image" Target="../media/image98.jpeg"/><Relationship Id="rId9"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02.JPG"/><Relationship Id="rId4" Type="http://schemas.openxmlformats.org/officeDocument/2006/relationships/image" Target="../media/image101.png"/></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7.gif"/><Relationship Id="rId18" Type="http://schemas.openxmlformats.org/officeDocument/2006/relationships/image" Target="../media/image32.png"/><Relationship Id="rId26" Type="http://schemas.openxmlformats.org/officeDocument/2006/relationships/image" Target="../media/image40.jpg"/><Relationship Id="rId3" Type="http://schemas.openxmlformats.org/officeDocument/2006/relationships/image" Target="../media/image18.jpg"/><Relationship Id="rId21" Type="http://schemas.openxmlformats.org/officeDocument/2006/relationships/image" Target="../media/image35.png"/><Relationship Id="rId7" Type="http://schemas.openxmlformats.org/officeDocument/2006/relationships/image" Target="../media/image22.png"/><Relationship Id="rId12" Type="http://schemas.openxmlformats.org/officeDocument/2006/relationships/image" Target="../media/image34.sv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notesSlide" Target="../notesSlides/notesSlide4.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jpg"/><Relationship Id="rId1" Type="http://schemas.openxmlformats.org/officeDocument/2006/relationships/slideLayout" Target="../slideLayouts/slideLayout22.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8.jpg"/><Relationship Id="rId5" Type="http://schemas.openxmlformats.org/officeDocument/2006/relationships/image" Target="../media/image20.jpg"/><Relationship Id="rId15" Type="http://schemas.openxmlformats.org/officeDocument/2006/relationships/image" Target="../media/image29.jpg"/><Relationship Id="rId23" Type="http://schemas.openxmlformats.org/officeDocument/2006/relationships/image" Target="../media/image37.png"/><Relationship Id="rId28" Type="http://schemas.openxmlformats.org/officeDocument/2006/relationships/image" Target="../media/image42.jpg"/><Relationship Id="rId10" Type="http://schemas.openxmlformats.org/officeDocument/2006/relationships/image" Target="../media/image25.png"/><Relationship Id="rId19" Type="http://schemas.openxmlformats.org/officeDocument/2006/relationships/image" Target="../media/image33.jpg"/><Relationship Id="rId31" Type="http://schemas.openxmlformats.org/officeDocument/2006/relationships/image" Target="../media/image45.png"/><Relationship Id="rId4" Type="http://schemas.openxmlformats.org/officeDocument/2006/relationships/image" Target="../media/image19.png"/><Relationship Id="rId9" Type="http://schemas.openxmlformats.org/officeDocument/2006/relationships/image" Target="../media/image24.tiff"/><Relationship Id="rId14" Type="http://schemas.openxmlformats.org/officeDocument/2006/relationships/image" Target="../media/image28.jp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jpg"/></Relationships>
</file>

<file path=ppt/slides/_rels/slide5.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56.png"/><Relationship Id="rId18" Type="http://schemas.openxmlformats.org/officeDocument/2006/relationships/image" Target="../media/image61.png"/><Relationship Id="rId26" Type="http://schemas.openxmlformats.org/officeDocument/2006/relationships/image" Target="../media/image69.jpg"/><Relationship Id="rId3" Type="http://schemas.openxmlformats.org/officeDocument/2006/relationships/image" Target="../media/image46.jpg"/><Relationship Id="rId21" Type="http://schemas.openxmlformats.org/officeDocument/2006/relationships/image" Target="../media/image64.png"/><Relationship Id="rId7" Type="http://schemas.openxmlformats.org/officeDocument/2006/relationships/image" Target="../media/image50.jpg"/><Relationship Id="rId12" Type="http://schemas.openxmlformats.org/officeDocument/2006/relationships/image" Target="../media/image55.png"/><Relationship Id="rId17" Type="http://schemas.openxmlformats.org/officeDocument/2006/relationships/image" Target="../media/image60.png"/><Relationship Id="rId25" Type="http://schemas.openxmlformats.org/officeDocument/2006/relationships/image" Target="../media/image68.jpg"/><Relationship Id="rId2" Type="http://schemas.openxmlformats.org/officeDocument/2006/relationships/notesSlide" Target="../notesSlides/notesSlide5.xml"/><Relationship Id="rId16" Type="http://schemas.openxmlformats.org/officeDocument/2006/relationships/image" Target="../media/image59.jpg"/><Relationship Id="rId20" Type="http://schemas.openxmlformats.org/officeDocument/2006/relationships/image" Target="../media/image63.png"/><Relationship Id="rId29" Type="http://schemas.openxmlformats.org/officeDocument/2006/relationships/image" Target="../media/image72.png"/><Relationship Id="rId1" Type="http://schemas.openxmlformats.org/officeDocument/2006/relationships/slideLayout" Target="../slideLayouts/slideLayout22.xml"/><Relationship Id="rId6" Type="http://schemas.openxmlformats.org/officeDocument/2006/relationships/image" Target="../media/image49.png"/><Relationship Id="rId11" Type="http://schemas.openxmlformats.org/officeDocument/2006/relationships/image" Target="../media/image54.png"/><Relationship Id="rId24" Type="http://schemas.openxmlformats.org/officeDocument/2006/relationships/image" Target="../media/image67.png"/><Relationship Id="rId32" Type="http://schemas.openxmlformats.org/officeDocument/2006/relationships/image" Target="../media/image75.png"/><Relationship Id="rId5" Type="http://schemas.openxmlformats.org/officeDocument/2006/relationships/image" Target="../media/image48.png"/><Relationship Id="rId15" Type="http://schemas.openxmlformats.org/officeDocument/2006/relationships/image" Target="../media/image58.png"/><Relationship Id="rId23" Type="http://schemas.openxmlformats.org/officeDocument/2006/relationships/image" Target="../media/image66.png"/><Relationship Id="rId28" Type="http://schemas.openxmlformats.org/officeDocument/2006/relationships/image" Target="../media/image71.png"/><Relationship Id="rId10" Type="http://schemas.openxmlformats.org/officeDocument/2006/relationships/image" Target="../media/image53.png"/><Relationship Id="rId19" Type="http://schemas.openxmlformats.org/officeDocument/2006/relationships/image" Target="../media/image62.jpg"/><Relationship Id="rId31" Type="http://schemas.openxmlformats.org/officeDocument/2006/relationships/image" Target="../media/image74.jp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 Id="rId22" Type="http://schemas.openxmlformats.org/officeDocument/2006/relationships/image" Target="../media/image65.png"/><Relationship Id="rId27" Type="http://schemas.openxmlformats.org/officeDocument/2006/relationships/image" Target="../media/image70.png"/><Relationship Id="rId30" Type="http://schemas.openxmlformats.org/officeDocument/2006/relationships/image" Target="../media/image73.jp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7.png"/><Relationship Id="rId18" Type="http://schemas.openxmlformats.org/officeDocument/2006/relationships/image" Target="../media/image74.jpg"/><Relationship Id="rId3" Type="http://schemas.openxmlformats.org/officeDocument/2006/relationships/image" Target="../media/image76.png"/><Relationship Id="rId7" Type="http://schemas.openxmlformats.org/officeDocument/2006/relationships/image" Target="../media/image27.gif"/><Relationship Id="rId12" Type="http://schemas.openxmlformats.org/officeDocument/2006/relationships/image" Target="../media/image31.png"/><Relationship Id="rId17" Type="http://schemas.openxmlformats.org/officeDocument/2006/relationships/image" Target="../media/image71.png"/><Relationship Id="rId2" Type="http://schemas.openxmlformats.org/officeDocument/2006/relationships/notesSlide" Target="../notesSlides/notesSlide8.xml"/><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0.jpg"/><Relationship Id="rId11" Type="http://schemas.openxmlformats.org/officeDocument/2006/relationships/image" Target="../media/image20.jpg"/><Relationship Id="rId5" Type="http://schemas.openxmlformats.org/officeDocument/2006/relationships/image" Target="../media/image78.png"/><Relationship Id="rId15" Type="http://schemas.openxmlformats.org/officeDocument/2006/relationships/image" Target="../media/image50.jpg"/><Relationship Id="rId10" Type="http://schemas.openxmlformats.org/officeDocument/2006/relationships/image" Target="../media/image25.png"/><Relationship Id="rId19" Type="http://schemas.openxmlformats.org/officeDocument/2006/relationships/image" Target="../media/image75.png"/><Relationship Id="rId4" Type="http://schemas.openxmlformats.org/officeDocument/2006/relationships/image" Target="../media/image77.png"/><Relationship Id="rId9" Type="http://schemas.openxmlformats.org/officeDocument/2006/relationships/image" Target="../media/image24.tiff"/><Relationship Id="rId1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7.png"/><Relationship Id="rId18" Type="http://schemas.openxmlformats.org/officeDocument/2006/relationships/image" Target="../media/image74.jpg"/><Relationship Id="rId3" Type="http://schemas.openxmlformats.org/officeDocument/2006/relationships/image" Target="../media/image76.png"/><Relationship Id="rId7" Type="http://schemas.openxmlformats.org/officeDocument/2006/relationships/image" Target="../media/image27.gif"/><Relationship Id="rId12" Type="http://schemas.openxmlformats.org/officeDocument/2006/relationships/image" Target="../media/image31.png"/><Relationship Id="rId17" Type="http://schemas.openxmlformats.org/officeDocument/2006/relationships/image" Target="../media/image71.png"/><Relationship Id="rId2" Type="http://schemas.openxmlformats.org/officeDocument/2006/relationships/notesSlide" Target="../notesSlides/notesSlide9.xml"/><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0.jpg"/><Relationship Id="rId11" Type="http://schemas.openxmlformats.org/officeDocument/2006/relationships/image" Target="../media/image20.jpg"/><Relationship Id="rId5" Type="http://schemas.openxmlformats.org/officeDocument/2006/relationships/image" Target="../media/image78.png"/><Relationship Id="rId15" Type="http://schemas.openxmlformats.org/officeDocument/2006/relationships/image" Target="../media/image50.jpg"/><Relationship Id="rId10" Type="http://schemas.openxmlformats.org/officeDocument/2006/relationships/image" Target="../media/image25.png"/><Relationship Id="rId19" Type="http://schemas.openxmlformats.org/officeDocument/2006/relationships/image" Target="../media/image75.png"/><Relationship Id="rId4" Type="http://schemas.openxmlformats.org/officeDocument/2006/relationships/image" Target="../media/image77.png"/><Relationship Id="rId9" Type="http://schemas.openxmlformats.org/officeDocument/2006/relationships/image" Target="../media/image24.tiff"/><Relationship Id="rId1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AOML’s </a:t>
            </a:r>
            <a:r>
              <a:rPr lang="en-US" dirty="0"/>
              <a:t>contributions to the Global Ocean Observing System</a:t>
            </a:r>
          </a:p>
        </p:txBody>
      </p:sp>
      <p:sp>
        <p:nvSpPr>
          <p:cNvPr id="6" name="Text Placeholder 5"/>
          <p:cNvSpPr>
            <a:spLocks noGrp="1"/>
          </p:cNvSpPr>
          <p:nvPr>
            <p:ph type="body" idx="1"/>
          </p:nvPr>
        </p:nvSpPr>
        <p:spPr>
          <a:xfrm>
            <a:off x="490602" y="4071937"/>
            <a:ext cx="5833997" cy="439737"/>
          </a:xfrm>
        </p:spPr>
        <p:txBody>
          <a:bodyPr/>
          <a:lstStyle/>
          <a:p>
            <a:r>
              <a:rPr lang="en-US" dirty="0" smtClean="0"/>
              <a:t>Rick Lumpkin</a:t>
            </a:r>
          </a:p>
          <a:p>
            <a:r>
              <a:rPr lang="en-US" dirty="0" smtClean="0"/>
              <a:t>Deputy Director, Physical </a:t>
            </a:r>
            <a:r>
              <a:rPr lang="en-US" dirty="0" err="1" smtClean="0"/>
              <a:t>Ocn</a:t>
            </a:r>
            <a:r>
              <a:rPr lang="en-US" dirty="0" smtClean="0"/>
              <a:t>. Division</a:t>
            </a:r>
          </a:p>
          <a:p>
            <a:r>
              <a:rPr lang="en-US" dirty="0" smtClean="0"/>
              <a:t>NOAA/AOML/Physical </a:t>
            </a:r>
            <a:r>
              <a:rPr lang="en-US" dirty="0" err="1" smtClean="0"/>
              <a:t>Ocn</a:t>
            </a:r>
            <a:r>
              <a:rPr lang="en-US" dirty="0" smtClean="0"/>
              <a:t>. Division</a:t>
            </a:r>
            <a:endParaRPr lang="en-US" dirty="0"/>
          </a:p>
        </p:txBody>
      </p:sp>
      <p:sp>
        <p:nvSpPr>
          <p:cNvPr id="4" name="Slide Number Placeholder 3">
            <a:extLst>
              <a:ext uri="{FF2B5EF4-FFF2-40B4-BE49-F238E27FC236}">
                <a16:creationId xmlns:a16="http://schemas.microsoft.com/office/drawing/2014/main" id="{D72D3AD2-062B-474B-BD89-9B0CD8C67CB2}"/>
              </a:ext>
            </a:extLst>
          </p:cNvPr>
          <p:cNvSpPr>
            <a:spLocks noGrp="1"/>
          </p:cNvSpPr>
          <p:nvPr>
            <p:ph type="sldNum" sz="quarter" idx="12"/>
          </p:nvPr>
        </p:nvSpPr>
        <p:spPr/>
        <p:txBody>
          <a:bodyPr/>
          <a:lstStyle/>
          <a:p>
            <a:fld id="{1CA897ED-F933-F140-B965-41326E641414}" type="slidenum">
              <a:rPr lang="en-US" smtClean="0"/>
              <a:t>1</a:t>
            </a:fld>
            <a:endParaRPr lang="en-US"/>
          </a:p>
        </p:txBody>
      </p:sp>
      <p:sp>
        <p:nvSpPr>
          <p:cNvPr id="7" name="Text Placeholder 4">
            <a:extLst>
              <a:ext uri="{FF2B5EF4-FFF2-40B4-BE49-F238E27FC236}">
                <a16:creationId xmlns:a16="http://schemas.microsoft.com/office/drawing/2014/main" id="{852084F0-AEE3-3B47-B3E1-DCD6B3A4005A}"/>
              </a:ext>
            </a:extLst>
          </p:cNvPr>
          <p:cNvSpPr txBox="1">
            <a:spLocks/>
          </p:cNvSpPr>
          <p:nvPr/>
        </p:nvSpPr>
        <p:spPr>
          <a:xfrm>
            <a:off x="7772400" y="5715000"/>
            <a:ext cx="3941063" cy="457200"/>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dirty="0"/>
              <a:t>Laboratory Review 2019</a:t>
            </a:r>
          </a:p>
        </p:txBody>
      </p:sp>
      <p:pic>
        <p:nvPicPr>
          <p:cNvPr id="8" name="Graphic 5">
            <a:extLst>
              <a:ext uri="{FF2B5EF4-FFF2-40B4-BE49-F238E27FC236}">
                <a16:creationId xmlns:a16="http://schemas.microsoft.com/office/drawing/2014/main" id="{D9323237-B862-B64E-AABC-30AD43A42B1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772400" y="4848922"/>
            <a:ext cx="3327400" cy="838200"/>
          </a:xfrm>
          <a:prstGeom prst="rect">
            <a:avLst/>
          </a:prstGeom>
        </p:spPr>
      </p:pic>
      <p:sp>
        <p:nvSpPr>
          <p:cNvPr id="9" name="Text Placeholder 4">
            <a:extLst>
              <a:ext uri="{FF2B5EF4-FFF2-40B4-BE49-F238E27FC236}">
                <a16:creationId xmlns:a16="http://schemas.microsoft.com/office/drawing/2014/main" id="{24F987D7-F9FC-BD45-988D-58788DD952F6}"/>
              </a:ext>
            </a:extLst>
          </p:cNvPr>
          <p:cNvSpPr txBox="1">
            <a:spLocks/>
          </p:cNvSpPr>
          <p:nvPr/>
        </p:nvSpPr>
        <p:spPr>
          <a:xfrm>
            <a:off x="8595360" y="4864608"/>
            <a:ext cx="3429000" cy="825190"/>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dirty="0">
                <a:solidFill>
                  <a:srgbClr val="1D4690"/>
                </a:solidFill>
                <a:latin typeface="Times New Roman" panose="02020603050405020304" pitchFamily="18" charset="0"/>
                <a:cs typeface="Times New Roman" panose="02020603050405020304" pitchFamily="18" charset="0"/>
              </a:rPr>
              <a:t>NOAA’s Atlantic Oceanographic and Meteorological Laboratory   </a:t>
            </a:r>
            <a:r>
              <a:rPr lang="en-US" sz="1200" dirty="0">
                <a:latin typeface="Times New Roman" panose="02020603050405020304" pitchFamily="18" charset="0"/>
                <a:cs typeface="Times New Roman" panose="02020603050405020304" pitchFamily="18" charset="0"/>
              </a:rPr>
              <a:t>U.S. Department of Commerce</a:t>
            </a:r>
          </a:p>
        </p:txBody>
      </p:sp>
      <p:sp>
        <p:nvSpPr>
          <p:cNvPr id="10" name="Rectangle 9">
            <a:extLst>
              <a:ext uri="{FF2B5EF4-FFF2-40B4-BE49-F238E27FC236}">
                <a16:creationId xmlns:a16="http://schemas.microsoft.com/office/drawing/2014/main" id="{D2282955-A045-E541-ACDA-2C4A285E770A}"/>
              </a:ext>
            </a:extLst>
          </p:cNvPr>
          <p:cNvSpPr/>
          <p:nvPr/>
        </p:nvSpPr>
        <p:spPr>
          <a:xfrm>
            <a:off x="0" y="67818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33754"/>
      </p:ext>
    </p:extLst>
  </p:cSld>
  <p:clrMapOvr>
    <a:masterClrMapping/>
  </p:clrMapOvr>
  <mc:AlternateContent xmlns:mc="http://schemas.openxmlformats.org/markup-compatibility/2006">
    <mc:Choice xmlns:p14="http://schemas.microsoft.com/office/powerpoint/2010/main" Requires="p14">
      <p:transition p14:dur="10" advClick="0" advTm="9000"/>
    </mc:Choice>
    <mc:Fallback>
      <p:transition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9000" fill="hold"/>
                                        <p:tgtEl>
                                          <p:spTgt spid="10"/>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F0AF32-EFA8-9B40-ACBA-9F24D9B5E7BA}"/>
              </a:ext>
            </a:extLst>
          </p:cNvPr>
          <p:cNvSpPr>
            <a:spLocks noGrp="1"/>
          </p:cNvSpPr>
          <p:nvPr>
            <p:ph type="title"/>
          </p:nvPr>
        </p:nvSpPr>
        <p:spPr>
          <a:xfrm>
            <a:off x="457200" y="1066800"/>
            <a:ext cx="4876800" cy="1931551"/>
          </a:xfrm>
        </p:spPr>
        <p:txBody>
          <a:bodyPr/>
          <a:lstStyle/>
          <a:p>
            <a:r>
              <a:rPr lang="en-US" dirty="0" smtClean="0"/>
              <a:t>Biogeochemical Argo floats</a:t>
            </a:r>
            <a:endParaRPr lang="en-US" dirty="0"/>
          </a:p>
        </p:txBody>
      </p:sp>
      <p:sp>
        <p:nvSpPr>
          <p:cNvPr id="5" name="Text Placeholder 4">
            <a:extLst>
              <a:ext uri="{FF2B5EF4-FFF2-40B4-BE49-F238E27FC236}">
                <a16:creationId xmlns:a16="http://schemas.microsoft.com/office/drawing/2014/main" id="{B99E195D-821F-254F-968D-29178E04D514}"/>
              </a:ext>
            </a:extLst>
          </p:cNvPr>
          <p:cNvSpPr>
            <a:spLocks noGrp="1"/>
          </p:cNvSpPr>
          <p:nvPr>
            <p:ph type="body" idx="13"/>
          </p:nvPr>
        </p:nvSpPr>
        <p:spPr>
          <a:xfrm>
            <a:off x="441960" y="3352800"/>
            <a:ext cx="4419600" cy="439737"/>
          </a:xfrm>
        </p:spPr>
        <p:txBody>
          <a:bodyPr/>
          <a:lstStyle/>
          <a:p>
            <a:r>
              <a:rPr lang="en-US" dirty="0" smtClean="0"/>
              <a:t>Measurements of oxygen, nitrate, pH, </a:t>
            </a:r>
            <a:r>
              <a:rPr lang="en-US" dirty="0" err="1" smtClean="0"/>
              <a:t>chl</a:t>
            </a:r>
            <a:r>
              <a:rPr lang="en-US" dirty="0" smtClean="0"/>
              <a:t>-A, suspended particles, and </a:t>
            </a:r>
            <a:r>
              <a:rPr lang="en-US" dirty="0" err="1" smtClean="0"/>
              <a:t>downwelling</a:t>
            </a:r>
            <a:r>
              <a:rPr lang="en-US" dirty="0" smtClean="0"/>
              <a:t> irradiance</a:t>
            </a:r>
          </a:p>
          <a:p>
            <a:r>
              <a:rPr lang="en-US" dirty="0" smtClean="0"/>
              <a:t>AOML is developing quality control routines for BGC float data</a:t>
            </a:r>
            <a:endParaRPr lang="en-US" dirty="0"/>
          </a:p>
        </p:txBody>
      </p:sp>
      <p:pic>
        <p:nvPicPr>
          <p:cNvPr id="3076" name="Picture 4" descr="http://www.argo.ucsd.edu/BGC-Argo_fi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750087"/>
            <a:ext cx="4114800" cy="344091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3177" y="4199586"/>
            <a:ext cx="2764772"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0156065" y="1828800"/>
            <a:ext cx="1654935" cy="1169551"/>
          </a:xfrm>
          <a:prstGeom prst="rect">
            <a:avLst/>
          </a:prstGeom>
          <a:noFill/>
        </p:spPr>
        <p:txBody>
          <a:bodyPr wrap="square" rtlCol="0">
            <a:spAutoFit/>
          </a:bodyPr>
          <a:lstStyle/>
          <a:p>
            <a:r>
              <a:rPr lang="en-US" sz="1400" dirty="0" smtClean="0"/>
              <a:t>BGC float-derived time series near Hawaii (source</a:t>
            </a:r>
            <a:r>
              <a:rPr lang="en-US" sz="1400" dirty="0"/>
              <a:t>: http://biogeochemical-argo.org</a:t>
            </a:r>
            <a:r>
              <a:rPr lang="en-US" sz="1400" dirty="0" smtClean="0"/>
              <a:t>/)</a:t>
            </a:r>
            <a:endParaRPr lang="en-US" sz="1400" dirty="0"/>
          </a:p>
        </p:txBody>
      </p:sp>
      <p:sp>
        <p:nvSpPr>
          <p:cNvPr id="9" name="TextBox 8"/>
          <p:cNvSpPr txBox="1"/>
          <p:nvPr/>
        </p:nvSpPr>
        <p:spPr>
          <a:xfrm>
            <a:off x="10144539" y="4528095"/>
            <a:ext cx="1654935" cy="1169551"/>
          </a:xfrm>
          <a:prstGeom prst="rect">
            <a:avLst/>
          </a:prstGeom>
          <a:noFill/>
        </p:spPr>
        <p:txBody>
          <a:bodyPr wrap="square" rtlCol="0">
            <a:spAutoFit/>
          </a:bodyPr>
          <a:lstStyle/>
          <a:p>
            <a:r>
              <a:rPr lang="en-US" sz="1400" dirty="0" smtClean="0"/>
              <a:t>BGC float locations in the Southern Ocean</a:t>
            </a:r>
          </a:p>
          <a:p>
            <a:r>
              <a:rPr lang="en-US" sz="1400" dirty="0" smtClean="0"/>
              <a:t>(source: SOCCOM)</a:t>
            </a:r>
            <a:endParaRPr lang="en-US" sz="1400" dirty="0"/>
          </a:p>
        </p:txBody>
      </p:sp>
      <p:sp>
        <p:nvSpPr>
          <p:cNvPr id="19" name="Slide Number Placeholder 2">
            <a:extLst>
              <a:ext uri="{FF2B5EF4-FFF2-40B4-BE49-F238E27FC236}">
                <a16:creationId xmlns:a16="http://schemas.microsoft.com/office/drawing/2014/main" id="{014BA803-7148-404D-9F0B-72581B681186}"/>
              </a:ext>
            </a:extLst>
          </p:cNvPr>
          <p:cNvSpPr>
            <a:spLocks noGrp="1"/>
          </p:cNvSpPr>
          <p:nvPr>
            <p:ph type="sldNum" sz="quarter" idx="12"/>
          </p:nvPr>
        </p:nvSpPr>
        <p:spPr>
          <a:xfrm>
            <a:off x="11442778" y="242863"/>
            <a:ext cx="381001" cy="365125"/>
          </a:xfrm>
        </p:spPr>
        <p:txBody>
          <a:bodyPr/>
          <a:lstStyle/>
          <a:p>
            <a:r>
              <a:rPr lang="en-US" dirty="0" smtClean="0"/>
              <a:t>7</a:t>
            </a:r>
            <a:endParaRPr lang="en-US" dirty="0"/>
          </a:p>
        </p:txBody>
      </p:sp>
      <p:sp>
        <p:nvSpPr>
          <p:cNvPr id="20" name="Rectangle 19"/>
          <p:cNvSpPr/>
          <p:nvPr/>
        </p:nvSpPr>
        <p:spPr>
          <a:xfrm>
            <a:off x="3261461" y="86179"/>
            <a:ext cx="8373131" cy="61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F5B0533D-8F84-A14C-B4CA-422FC3579AAA}"/>
              </a:ext>
            </a:extLst>
          </p:cNvPr>
          <p:cNvPicPr>
            <a:picLocks noChangeAspect="1"/>
          </p:cNvPicPr>
          <p:nvPr/>
        </p:nvPicPr>
        <p:blipFill rotWithShape="1">
          <a:blip r:embed="rId5"/>
          <a:srcRect l="3979" r="6964"/>
          <a:stretch/>
        </p:blipFill>
        <p:spPr>
          <a:xfrm>
            <a:off x="7078038" y="7644"/>
            <a:ext cx="1249686" cy="551844"/>
          </a:xfrm>
          <a:prstGeom prst="rect">
            <a:avLst/>
          </a:prstGeom>
        </p:spPr>
      </p:pic>
      <p:pic>
        <p:nvPicPr>
          <p:cNvPr id="22" name="Picture 21">
            <a:extLst>
              <a:ext uri="{FF2B5EF4-FFF2-40B4-BE49-F238E27FC236}">
                <a16:creationId xmlns:a16="http://schemas.microsoft.com/office/drawing/2014/main" id="{B1828242-FC06-EC40-A7C1-341714388ED7}"/>
              </a:ext>
            </a:extLst>
          </p:cNvPr>
          <p:cNvPicPr>
            <a:picLocks noChangeAspect="1"/>
          </p:cNvPicPr>
          <p:nvPr/>
        </p:nvPicPr>
        <p:blipFill>
          <a:blip r:embed="rId6"/>
          <a:stretch>
            <a:fillRect/>
          </a:stretch>
        </p:blipFill>
        <p:spPr>
          <a:xfrm>
            <a:off x="4266921" y="44117"/>
            <a:ext cx="1763045" cy="707210"/>
          </a:xfrm>
          <a:prstGeom prst="rect">
            <a:avLst/>
          </a:prstGeom>
        </p:spPr>
      </p:pic>
      <p:grpSp>
        <p:nvGrpSpPr>
          <p:cNvPr id="23" name="Group 22">
            <a:extLst>
              <a:ext uri="{FF2B5EF4-FFF2-40B4-BE49-F238E27FC236}">
                <a16:creationId xmlns:a16="http://schemas.microsoft.com/office/drawing/2014/main" id="{A41F7916-37EC-FD40-BA8A-8A36BE09A76F}"/>
              </a:ext>
            </a:extLst>
          </p:cNvPr>
          <p:cNvGrpSpPr/>
          <p:nvPr/>
        </p:nvGrpSpPr>
        <p:grpSpPr>
          <a:xfrm>
            <a:off x="8376871" y="128955"/>
            <a:ext cx="1567167" cy="450796"/>
            <a:chOff x="9753600" y="2593265"/>
            <a:chExt cx="2305050" cy="805815"/>
          </a:xfrm>
        </p:grpSpPr>
        <p:pic>
          <p:nvPicPr>
            <p:cNvPr id="24" name="Picture 23">
              <a:extLst>
                <a:ext uri="{FF2B5EF4-FFF2-40B4-BE49-F238E27FC236}">
                  <a16:creationId xmlns:a16="http://schemas.microsoft.com/office/drawing/2014/main" id="{E4B2CF09-E0A8-5649-A620-B5627270F3F1}"/>
                </a:ext>
              </a:extLst>
            </p:cNvPr>
            <p:cNvPicPr>
              <a:picLocks noChangeAspect="1"/>
            </p:cNvPicPr>
            <p:nvPr/>
          </p:nvPicPr>
          <p:blipFill>
            <a:blip r:embed="rId7"/>
            <a:stretch>
              <a:fillRect/>
            </a:stretch>
          </p:blipFill>
          <p:spPr>
            <a:xfrm>
              <a:off x="10153650" y="2593265"/>
              <a:ext cx="1905000" cy="805815"/>
            </a:xfrm>
            <a:prstGeom prst="rect">
              <a:avLst/>
            </a:prstGeom>
          </p:spPr>
        </p:pic>
        <p:pic>
          <p:nvPicPr>
            <p:cNvPr id="25" name="Picture 24">
              <a:extLst>
                <a:ext uri="{FF2B5EF4-FFF2-40B4-BE49-F238E27FC236}">
                  <a16:creationId xmlns:a16="http://schemas.microsoft.com/office/drawing/2014/main" id="{B5D62C0C-8B74-DC4E-9D9E-C4DEB03C30DA}"/>
                </a:ext>
              </a:extLst>
            </p:cNvPr>
            <p:cNvPicPr>
              <a:picLocks noChangeAspect="1"/>
            </p:cNvPicPr>
            <p:nvPr/>
          </p:nvPicPr>
          <p:blipFill>
            <a:blip r:embed="rId8"/>
            <a:stretch>
              <a:fillRect/>
            </a:stretch>
          </p:blipFill>
          <p:spPr>
            <a:xfrm>
              <a:off x="9753600" y="2684201"/>
              <a:ext cx="571500" cy="571500"/>
            </a:xfrm>
            <a:prstGeom prst="rect">
              <a:avLst/>
            </a:prstGeom>
          </p:spPr>
        </p:pic>
      </p:grpSp>
      <p:pic>
        <p:nvPicPr>
          <p:cNvPr id="26" name="Picture 25">
            <a:extLst>
              <a:ext uri="{FF2B5EF4-FFF2-40B4-BE49-F238E27FC236}">
                <a16:creationId xmlns:a16="http://schemas.microsoft.com/office/drawing/2014/main" id="{2C5C6A47-FB1F-A042-8259-084F1B68CC37}"/>
              </a:ext>
            </a:extLst>
          </p:cNvPr>
          <p:cNvPicPr>
            <a:picLocks noChangeAspect="1"/>
          </p:cNvPicPr>
          <p:nvPr/>
        </p:nvPicPr>
        <p:blipFill rotWithShape="1">
          <a:blip r:embed="rId9"/>
          <a:srcRect r="15853"/>
          <a:stretch/>
        </p:blipFill>
        <p:spPr>
          <a:xfrm>
            <a:off x="3148894" y="144420"/>
            <a:ext cx="1238742" cy="485990"/>
          </a:xfrm>
          <a:prstGeom prst="rect">
            <a:avLst/>
          </a:prstGeom>
        </p:spPr>
      </p:pic>
      <p:pic>
        <p:nvPicPr>
          <p:cNvPr id="27" name="Picture 26">
            <a:extLst>
              <a:ext uri="{FF2B5EF4-FFF2-40B4-BE49-F238E27FC236}">
                <a16:creationId xmlns:a16="http://schemas.microsoft.com/office/drawing/2014/main" id="{C952497C-A59D-A74E-8966-FAAA05C7B13C}"/>
              </a:ext>
            </a:extLst>
          </p:cNvPr>
          <p:cNvPicPr>
            <a:picLocks noChangeAspect="1"/>
          </p:cNvPicPr>
          <p:nvPr/>
        </p:nvPicPr>
        <p:blipFill>
          <a:blip r:embed="rId10"/>
          <a:stretch>
            <a:fillRect/>
          </a:stretch>
        </p:blipFill>
        <p:spPr>
          <a:xfrm>
            <a:off x="5814279" y="77593"/>
            <a:ext cx="1125909" cy="553520"/>
          </a:xfrm>
          <a:prstGeom prst="rect">
            <a:avLst/>
          </a:prstGeom>
        </p:spPr>
      </p:pic>
      <p:sp>
        <p:nvSpPr>
          <p:cNvPr id="28" name="Slide Number Placeholder 2">
            <a:extLst>
              <a:ext uri="{FF2B5EF4-FFF2-40B4-BE49-F238E27FC236}">
                <a16:creationId xmlns:a16="http://schemas.microsoft.com/office/drawing/2014/main" id="{014BA803-7148-404D-9F0B-72581B681186}"/>
              </a:ext>
            </a:extLst>
          </p:cNvPr>
          <p:cNvSpPr txBox="1">
            <a:spLocks/>
          </p:cNvSpPr>
          <p:nvPr/>
        </p:nvSpPr>
        <p:spPr>
          <a:xfrm>
            <a:off x="11442778" y="242863"/>
            <a:ext cx="381001" cy="365125"/>
          </a:xfrm>
          <a:prstGeom prst="rect">
            <a:avLst/>
          </a:prstGeom>
          <a:noFill/>
        </p:spPr>
        <p:txBody>
          <a:bodyPr vert="horz" lIns="91440" tIns="45720" rIns="91440" bIns="45720" rtlCol="0" anchor="ctr"/>
          <a:lstStyle>
            <a:defPPr>
              <a:defRPr lang="en-US"/>
            </a:defPPr>
            <a:lvl1pPr marL="0" algn="r" defTabSz="914400" rtl="0" eaLnBrk="1" latinLnBrk="0" hangingPunct="1">
              <a:defRPr sz="1000" kern="1200">
                <a:solidFill>
                  <a:srgbClr val="66666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A897ED-F933-F140-B965-41326E641414}" type="slidenum">
              <a:rPr lang="en-US" smtClean="0"/>
              <a:pPr/>
              <a:t>10</a:t>
            </a:fld>
            <a:endParaRPr lang="en-US"/>
          </a:p>
        </p:txBody>
      </p:sp>
      <p:sp>
        <p:nvSpPr>
          <p:cNvPr id="29" name="Slide Number Placeholder 2">
            <a:extLst>
              <a:ext uri="{FF2B5EF4-FFF2-40B4-BE49-F238E27FC236}">
                <a16:creationId xmlns:a16="http://schemas.microsoft.com/office/drawing/2014/main" id="{014BA803-7148-404D-9F0B-72581B681186}"/>
              </a:ext>
            </a:extLst>
          </p:cNvPr>
          <p:cNvSpPr txBox="1">
            <a:spLocks/>
          </p:cNvSpPr>
          <p:nvPr/>
        </p:nvSpPr>
        <p:spPr>
          <a:xfrm>
            <a:off x="11384024" y="260164"/>
            <a:ext cx="381001" cy="365125"/>
          </a:xfrm>
          <a:prstGeom prst="rect">
            <a:avLst/>
          </a:prstGeom>
          <a:noFill/>
        </p:spPr>
        <p:txBody>
          <a:bodyPr vert="horz" lIns="91440" tIns="45720" rIns="91440" bIns="45720" rtlCol="0" anchor="ctr"/>
          <a:lstStyle>
            <a:defPPr>
              <a:defRPr lang="en-US"/>
            </a:defPPr>
            <a:lvl1pPr marL="0" algn="r" defTabSz="914400" rtl="0" eaLnBrk="1" latinLnBrk="0" hangingPunct="1">
              <a:defRPr sz="1000" kern="1200">
                <a:solidFill>
                  <a:srgbClr val="66666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A897ED-F933-F140-B965-41326E641414}" type="slidenum">
              <a:rPr lang="en-US" smtClean="0"/>
              <a:pPr/>
              <a:t>10</a:t>
            </a:fld>
            <a:endParaRPr lang="en-US"/>
          </a:p>
        </p:txBody>
      </p:sp>
      <p:pic>
        <p:nvPicPr>
          <p:cNvPr id="30" name="Picture 29">
            <a:extLst>
              <a:ext uri="{FF2B5EF4-FFF2-40B4-BE49-F238E27FC236}">
                <a16:creationId xmlns:a16="http://schemas.microsoft.com/office/drawing/2014/main" id="{2AF0E6D1-8EC2-FA44-84AC-E63D8D5D1F55}"/>
              </a:ext>
            </a:extLst>
          </p:cNvPr>
          <p:cNvPicPr>
            <a:picLocks noChangeAspect="1"/>
          </p:cNvPicPr>
          <p:nvPr/>
        </p:nvPicPr>
        <p:blipFill rotWithShape="1">
          <a:blip r:embed="rId11"/>
          <a:srcRect l="11168" r="11510"/>
          <a:stretch/>
        </p:blipFill>
        <p:spPr>
          <a:xfrm>
            <a:off x="9905851" y="-18293"/>
            <a:ext cx="735921" cy="611850"/>
          </a:xfrm>
          <a:prstGeom prst="rect">
            <a:avLst/>
          </a:prstGeom>
        </p:spPr>
      </p:pic>
      <p:pic>
        <p:nvPicPr>
          <p:cNvPr id="31" name="Picture 30">
            <a:extLst>
              <a:ext uri="{FF2B5EF4-FFF2-40B4-BE49-F238E27FC236}">
                <a16:creationId xmlns:a16="http://schemas.microsoft.com/office/drawing/2014/main" id="{1F7FBB49-786F-344D-86BA-C4782D129AE0}"/>
              </a:ext>
            </a:extLst>
          </p:cNvPr>
          <p:cNvPicPr>
            <a:picLocks noChangeAspect="1"/>
          </p:cNvPicPr>
          <p:nvPr/>
        </p:nvPicPr>
        <p:blipFill rotWithShape="1">
          <a:blip r:embed="rId12"/>
          <a:srcRect r="66975"/>
          <a:stretch/>
        </p:blipFill>
        <p:spPr>
          <a:xfrm>
            <a:off x="10637416" y="-5847"/>
            <a:ext cx="689907" cy="500502"/>
          </a:xfrm>
          <a:prstGeom prst="rect">
            <a:avLst/>
          </a:prstGeom>
        </p:spPr>
      </p:pic>
      <p:pic>
        <p:nvPicPr>
          <p:cNvPr id="32" name="Picture 31">
            <a:extLst>
              <a:ext uri="{FF2B5EF4-FFF2-40B4-BE49-F238E27FC236}">
                <a16:creationId xmlns:a16="http://schemas.microsoft.com/office/drawing/2014/main" id="{BEA8A5A5-AEFB-0746-808D-A1970A3505C0}"/>
              </a:ext>
            </a:extLst>
          </p:cNvPr>
          <p:cNvPicPr>
            <a:picLocks noChangeAspect="1"/>
          </p:cNvPicPr>
          <p:nvPr/>
        </p:nvPicPr>
        <p:blipFill>
          <a:blip r:embed="rId13"/>
          <a:stretch>
            <a:fillRect/>
          </a:stretch>
        </p:blipFill>
        <p:spPr>
          <a:xfrm>
            <a:off x="10036919" y="551655"/>
            <a:ext cx="412714" cy="382709"/>
          </a:xfrm>
          <a:prstGeom prst="rect">
            <a:avLst/>
          </a:prstGeom>
        </p:spPr>
      </p:pic>
      <p:pic>
        <p:nvPicPr>
          <p:cNvPr id="33" name="Picture 32">
            <a:extLst>
              <a:ext uri="{FF2B5EF4-FFF2-40B4-BE49-F238E27FC236}">
                <a16:creationId xmlns:a16="http://schemas.microsoft.com/office/drawing/2014/main" id="{044D34D5-76C6-2241-8336-CEA076AFF5E5}"/>
              </a:ext>
            </a:extLst>
          </p:cNvPr>
          <p:cNvPicPr>
            <a:picLocks noChangeAspect="1"/>
          </p:cNvPicPr>
          <p:nvPr/>
        </p:nvPicPr>
        <p:blipFill>
          <a:blip r:embed="rId14"/>
          <a:stretch>
            <a:fillRect/>
          </a:stretch>
        </p:blipFill>
        <p:spPr>
          <a:xfrm>
            <a:off x="10519663" y="526789"/>
            <a:ext cx="441860" cy="448489"/>
          </a:xfrm>
          <a:prstGeom prst="rect">
            <a:avLst/>
          </a:prstGeom>
        </p:spPr>
      </p:pic>
      <p:pic>
        <p:nvPicPr>
          <p:cNvPr id="34" name="Picture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10725" y="456718"/>
            <a:ext cx="398333" cy="504929"/>
          </a:xfrm>
          <a:prstGeom prst="rect">
            <a:avLst/>
          </a:prstGeom>
        </p:spPr>
      </p:pic>
      <p:pic>
        <p:nvPicPr>
          <p:cNvPr id="35" name="Picture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362193" y="74277"/>
            <a:ext cx="527760" cy="351148"/>
          </a:xfrm>
          <a:prstGeom prst="rect">
            <a:avLst/>
          </a:prstGeom>
        </p:spPr>
      </p:pic>
      <p:pic>
        <p:nvPicPr>
          <p:cNvPr id="36" name="Picture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402572" y="515721"/>
            <a:ext cx="420271" cy="420271"/>
          </a:xfrm>
          <a:prstGeom prst="rect">
            <a:avLst/>
          </a:prstGeom>
        </p:spPr>
      </p:pic>
      <p:sp>
        <p:nvSpPr>
          <p:cNvPr id="37" name="Rectangle 36">
            <a:extLst>
              <a:ext uri="{FF2B5EF4-FFF2-40B4-BE49-F238E27FC236}">
                <a16:creationId xmlns:a16="http://schemas.microsoft.com/office/drawing/2014/main" id="{D2282955-A045-E541-ACDA-2C4A285E770A}"/>
              </a:ext>
            </a:extLst>
          </p:cNvPr>
          <p:cNvSpPr/>
          <p:nvPr/>
        </p:nvSpPr>
        <p:spPr>
          <a:xfrm>
            <a:off x="0" y="67818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1881086"/>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37"/>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202707" y="103480"/>
            <a:ext cx="8373131" cy="61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14BA803-7148-404D-9F0B-72581B681186}"/>
              </a:ext>
            </a:extLst>
          </p:cNvPr>
          <p:cNvSpPr>
            <a:spLocks noGrp="1"/>
          </p:cNvSpPr>
          <p:nvPr>
            <p:ph type="sldNum" sz="quarter" idx="12"/>
          </p:nvPr>
        </p:nvSpPr>
        <p:spPr>
          <a:xfrm>
            <a:off x="11575838" y="291875"/>
            <a:ext cx="381001" cy="365125"/>
          </a:xfrm>
        </p:spPr>
        <p:txBody>
          <a:bodyPr/>
          <a:lstStyle/>
          <a:p>
            <a:fld id="{1CA897ED-F933-F140-B965-41326E641414}" type="slidenum">
              <a:rPr lang="en-US" smtClean="0"/>
              <a:t>11</a:t>
            </a:fld>
            <a:endParaRPr lang="en-US"/>
          </a:p>
        </p:txBody>
      </p:sp>
      <p:sp>
        <p:nvSpPr>
          <p:cNvPr id="4" name="Title 3">
            <a:extLst>
              <a:ext uri="{FF2B5EF4-FFF2-40B4-BE49-F238E27FC236}">
                <a16:creationId xmlns:a16="http://schemas.microsoft.com/office/drawing/2014/main" id="{BEF0AF32-EFA8-9B40-ACBA-9F24D9B5E7BA}"/>
              </a:ext>
            </a:extLst>
          </p:cNvPr>
          <p:cNvSpPr>
            <a:spLocks noGrp="1"/>
          </p:cNvSpPr>
          <p:nvPr>
            <p:ph type="title"/>
          </p:nvPr>
        </p:nvSpPr>
        <p:spPr>
          <a:xfrm>
            <a:off x="457200" y="928687"/>
            <a:ext cx="4876800" cy="1600200"/>
          </a:xfrm>
        </p:spPr>
        <p:txBody>
          <a:bodyPr>
            <a:normAutofit/>
          </a:bodyPr>
          <a:lstStyle/>
          <a:p>
            <a:r>
              <a:rPr lang="en-US" dirty="0" smtClean="0"/>
              <a:t>The Global Drifter Program</a:t>
            </a:r>
            <a:endParaRPr lang="en-US" dirty="0"/>
          </a:p>
        </p:txBody>
      </p:sp>
      <p:sp>
        <p:nvSpPr>
          <p:cNvPr id="5" name="Text Placeholder 4">
            <a:extLst>
              <a:ext uri="{FF2B5EF4-FFF2-40B4-BE49-F238E27FC236}">
                <a16:creationId xmlns:a16="http://schemas.microsoft.com/office/drawing/2014/main" id="{B99E195D-821F-254F-968D-29178E04D514}"/>
              </a:ext>
            </a:extLst>
          </p:cNvPr>
          <p:cNvSpPr>
            <a:spLocks noGrp="1"/>
          </p:cNvSpPr>
          <p:nvPr>
            <p:ph type="body" idx="13"/>
          </p:nvPr>
        </p:nvSpPr>
        <p:spPr>
          <a:xfrm>
            <a:off x="609600" y="3124200"/>
            <a:ext cx="4419600" cy="439737"/>
          </a:xfrm>
        </p:spPr>
        <p:txBody>
          <a:bodyPr/>
          <a:lstStyle/>
          <a:p>
            <a:r>
              <a:rPr lang="en-US" dirty="0" smtClean="0"/>
              <a:t>Global measurements of surface currents, temperatures, barometric pressure, and directional wave spectra</a:t>
            </a:r>
          </a:p>
          <a:p>
            <a:endParaRPr lang="en-US" dirty="0" smtClean="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913447"/>
            <a:ext cx="3505200" cy="2639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829800" y="1219200"/>
            <a:ext cx="1654935" cy="1815882"/>
          </a:xfrm>
          <a:prstGeom prst="rect">
            <a:avLst/>
          </a:prstGeom>
          <a:noFill/>
        </p:spPr>
        <p:txBody>
          <a:bodyPr wrap="square" rtlCol="0">
            <a:spAutoFit/>
          </a:bodyPr>
          <a:lstStyle/>
          <a:p>
            <a:r>
              <a:rPr lang="en-US" sz="1400" dirty="0" smtClean="0"/>
              <a:t>Reduction of weather forecast errors by various observations in ECMWF system (per observation).  From </a:t>
            </a:r>
            <a:r>
              <a:rPr lang="en-US" sz="1400" dirty="0" err="1" smtClean="0"/>
              <a:t>Centurioni</a:t>
            </a:r>
            <a:r>
              <a:rPr lang="en-US" sz="1400" dirty="0" smtClean="0"/>
              <a:t> et al. (2017)</a:t>
            </a:r>
            <a:endParaRPr lang="en-US" sz="14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404" y="3886200"/>
            <a:ext cx="4038796" cy="2632388"/>
          </a:xfrm>
          <a:prstGeom prst="rect">
            <a:avLst/>
          </a:prstGeom>
        </p:spPr>
      </p:pic>
      <p:pic>
        <p:nvPicPr>
          <p:cNvPr id="9" name="Picture 8">
            <a:extLst>
              <a:ext uri="{FF2B5EF4-FFF2-40B4-BE49-F238E27FC236}">
                <a16:creationId xmlns:a16="http://schemas.microsoft.com/office/drawing/2014/main" id="{C5857F24-BD62-EA4A-BD6E-06C5840271FE}"/>
              </a:ext>
            </a:extLst>
          </p:cNvPr>
          <p:cNvPicPr>
            <a:picLocks noChangeAspect="1"/>
          </p:cNvPicPr>
          <p:nvPr/>
        </p:nvPicPr>
        <p:blipFill rotWithShape="1">
          <a:blip r:embed="rId5"/>
          <a:srcRect r="15853"/>
          <a:stretch/>
        </p:blipFill>
        <p:spPr>
          <a:xfrm>
            <a:off x="4787702" y="23747"/>
            <a:ext cx="1174309" cy="460711"/>
          </a:xfrm>
          <a:prstGeom prst="rect">
            <a:avLst/>
          </a:prstGeom>
        </p:spPr>
      </p:pic>
      <p:grpSp>
        <p:nvGrpSpPr>
          <p:cNvPr id="10" name="Group 9">
            <a:extLst>
              <a:ext uri="{FF2B5EF4-FFF2-40B4-BE49-F238E27FC236}">
                <a16:creationId xmlns:a16="http://schemas.microsoft.com/office/drawing/2014/main" id="{8800AB79-215D-1747-8908-375CC4678E03}"/>
              </a:ext>
            </a:extLst>
          </p:cNvPr>
          <p:cNvGrpSpPr/>
          <p:nvPr/>
        </p:nvGrpSpPr>
        <p:grpSpPr>
          <a:xfrm>
            <a:off x="4825495" y="456691"/>
            <a:ext cx="1247236" cy="436017"/>
            <a:chOff x="5636252" y="2593265"/>
            <a:chExt cx="2305050" cy="805815"/>
          </a:xfrm>
        </p:grpSpPr>
        <p:pic>
          <p:nvPicPr>
            <p:cNvPr id="14" name="Picture 13">
              <a:extLst>
                <a:ext uri="{FF2B5EF4-FFF2-40B4-BE49-F238E27FC236}">
                  <a16:creationId xmlns:a16="http://schemas.microsoft.com/office/drawing/2014/main" id="{96875574-5E8A-354B-9710-B403DE5DE3B3}"/>
                </a:ext>
              </a:extLst>
            </p:cNvPr>
            <p:cNvPicPr>
              <a:picLocks noChangeAspect="1"/>
            </p:cNvPicPr>
            <p:nvPr/>
          </p:nvPicPr>
          <p:blipFill>
            <a:blip r:embed="rId6"/>
            <a:stretch>
              <a:fillRect/>
            </a:stretch>
          </p:blipFill>
          <p:spPr>
            <a:xfrm>
              <a:off x="6036302" y="2593265"/>
              <a:ext cx="1905000" cy="805815"/>
            </a:xfrm>
            <a:prstGeom prst="rect">
              <a:avLst/>
            </a:prstGeom>
          </p:spPr>
        </p:pic>
        <p:pic>
          <p:nvPicPr>
            <p:cNvPr id="15" name="Picture 14">
              <a:extLst>
                <a:ext uri="{FF2B5EF4-FFF2-40B4-BE49-F238E27FC236}">
                  <a16:creationId xmlns:a16="http://schemas.microsoft.com/office/drawing/2014/main" id="{DD035EBD-4CEF-EF40-A16E-5E2230EF254E}"/>
                </a:ext>
              </a:extLst>
            </p:cNvPr>
            <p:cNvPicPr>
              <a:picLocks noChangeAspect="1"/>
            </p:cNvPicPr>
            <p:nvPr/>
          </p:nvPicPr>
          <p:blipFill>
            <a:blip r:embed="rId7"/>
            <a:stretch>
              <a:fillRect/>
            </a:stretch>
          </p:blipFill>
          <p:spPr>
            <a:xfrm>
              <a:off x="5636252" y="2684201"/>
              <a:ext cx="571500" cy="571500"/>
            </a:xfrm>
            <a:prstGeom prst="rect">
              <a:avLst/>
            </a:prstGeom>
          </p:spPr>
        </p:pic>
      </p:grpSp>
      <p:pic>
        <p:nvPicPr>
          <p:cNvPr id="11" name="Graphic 13">
            <a:extLst>
              <a:ext uri="{FF2B5EF4-FFF2-40B4-BE49-F238E27FC236}">
                <a16:creationId xmlns:a16="http://schemas.microsoft.com/office/drawing/2014/main" id="{BC642AA4-7EAC-144C-A855-AC3091C92F3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081553" y="63985"/>
            <a:ext cx="791083" cy="791083"/>
          </a:xfrm>
          <a:prstGeom prst="rect">
            <a:avLst/>
          </a:prstGeom>
        </p:spPr>
      </p:pic>
      <p:pic>
        <p:nvPicPr>
          <p:cNvPr id="12" name="Picture 11">
            <a:extLst>
              <a:ext uri="{FF2B5EF4-FFF2-40B4-BE49-F238E27FC236}">
                <a16:creationId xmlns:a16="http://schemas.microsoft.com/office/drawing/2014/main" id="{A5FA6B02-8F9F-4741-91DB-56660DDB8C81}"/>
              </a:ext>
            </a:extLst>
          </p:cNvPr>
          <p:cNvPicPr>
            <a:picLocks noChangeAspect="1"/>
          </p:cNvPicPr>
          <p:nvPr/>
        </p:nvPicPr>
        <p:blipFill rotWithShape="1">
          <a:blip r:embed="rId10"/>
          <a:srcRect l="3979" r="6964"/>
          <a:stretch/>
        </p:blipFill>
        <p:spPr>
          <a:xfrm>
            <a:off x="3024409" y="40551"/>
            <a:ext cx="1763293" cy="778645"/>
          </a:xfrm>
          <a:prstGeom prst="rect">
            <a:avLst/>
          </a:prstGeom>
        </p:spPr>
      </p:pic>
      <p:pic>
        <p:nvPicPr>
          <p:cNvPr id="13" name="Picture 12">
            <a:extLst>
              <a:ext uri="{FF2B5EF4-FFF2-40B4-BE49-F238E27FC236}">
                <a16:creationId xmlns:a16="http://schemas.microsoft.com/office/drawing/2014/main" id="{D7FD3E67-0B06-314D-8B05-D8348C2A6B51}"/>
              </a:ext>
            </a:extLst>
          </p:cNvPr>
          <p:cNvPicPr>
            <a:picLocks noChangeAspect="1"/>
          </p:cNvPicPr>
          <p:nvPr/>
        </p:nvPicPr>
        <p:blipFill>
          <a:blip r:embed="rId11"/>
          <a:stretch>
            <a:fillRect/>
          </a:stretch>
        </p:blipFill>
        <p:spPr>
          <a:xfrm>
            <a:off x="6887875" y="54227"/>
            <a:ext cx="751294" cy="751294"/>
          </a:xfrm>
          <a:prstGeom prst="rect">
            <a:avLst/>
          </a:prstGeom>
        </p:spPr>
      </p:pic>
      <p:pic>
        <p:nvPicPr>
          <p:cNvPr id="17" name="Picture 16">
            <a:extLst>
              <a:ext uri="{FF2B5EF4-FFF2-40B4-BE49-F238E27FC236}">
                <a16:creationId xmlns:a16="http://schemas.microsoft.com/office/drawing/2014/main" id="{ECD27B3B-72CC-C348-A849-D65F921CA49C}"/>
              </a:ext>
            </a:extLst>
          </p:cNvPr>
          <p:cNvPicPr>
            <a:picLocks noChangeAspect="1"/>
          </p:cNvPicPr>
          <p:nvPr/>
        </p:nvPicPr>
        <p:blipFill>
          <a:blip r:embed="rId12"/>
          <a:stretch>
            <a:fillRect/>
          </a:stretch>
        </p:blipFill>
        <p:spPr>
          <a:xfrm>
            <a:off x="7630326" y="29937"/>
            <a:ext cx="825131" cy="825131"/>
          </a:xfrm>
          <a:prstGeom prst="rect">
            <a:avLst/>
          </a:prstGeom>
        </p:spPr>
      </p:pic>
      <p:pic>
        <p:nvPicPr>
          <p:cNvPr id="19" name="Picture 18">
            <a:extLst>
              <a:ext uri="{FF2B5EF4-FFF2-40B4-BE49-F238E27FC236}">
                <a16:creationId xmlns:a16="http://schemas.microsoft.com/office/drawing/2014/main" id="{F437A9F0-8A5B-2B42-960C-FABED676EF10}"/>
              </a:ext>
            </a:extLst>
          </p:cNvPr>
          <p:cNvPicPr>
            <a:picLocks noChangeAspect="1"/>
          </p:cNvPicPr>
          <p:nvPr/>
        </p:nvPicPr>
        <p:blipFill>
          <a:blip r:embed="rId13"/>
          <a:stretch>
            <a:fillRect/>
          </a:stretch>
        </p:blipFill>
        <p:spPr>
          <a:xfrm>
            <a:off x="9213147" y="63985"/>
            <a:ext cx="952829" cy="859414"/>
          </a:xfrm>
          <a:prstGeom prst="rect">
            <a:avLst/>
          </a:prstGeom>
        </p:spPr>
      </p:pic>
      <p:pic>
        <p:nvPicPr>
          <p:cNvPr id="18" name="Picture 17">
            <a:extLst>
              <a:ext uri="{FF2B5EF4-FFF2-40B4-BE49-F238E27FC236}">
                <a16:creationId xmlns:a16="http://schemas.microsoft.com/office/drawing/2014/main" id="{C98E2BC5-0B58-2648-9E31-2D2DE96F9C13}"/>
              </a:ext>
            </a:extLst>
          </p:cNvPr>
          <p:cNvPicPr>
            <a:picLocks noChangeAspect="1"/>
          </p:cNvPicPr>
          <p:nvPr/>
        </p:nvPicPr>
        <p:blipFill>
          <a:blip r:embed="rId14"/>
          <a:stretch>
            <a:fillRect/>
          </a:stretch>
        </p:blipFill>
        <p:spPr>
          <a:xfrm>
            <a:off x="8454736" y="17301"/>
            <a:ext cx="837767" cy="837767"/>
          </a:xfrm>
          <a:prstGeom prst="rect">
            <a:avLst/>
          </a:prstGeom>
        </p:spPr>
      </p:pic>
      <p:sp>
        <p:nvSpPr>
          <p:cNvPr id="23" name="Slide Number Placeholder 2">
            <a:extLst>
              <a:ext uri="{FF2B5EF4-FFF2-40B4-BE49-F238E27FC236}">
                <a16:creationId xmlns:a16="http://schemas.microsoft.com/office/drawing/2014/main" id="{014BA803-7148-404D-9F0B-72581B681186}"/>
              </a:ext>
            </a:extLst>
          </p:cNvPr>
          <p:cNvSpPr txBox="1">
            <a:spLocks/>
          </p:cNvSpPr>
          <p:nvPr/>
        </p:nvSpPr>
        <p:spPr>
          <a:xfrm>
            <a:off x="11634592" y="274574"/>
            <a:ext cx="381001" cy="365125"/>
          </a:xfrm>
          <a:prstGeom prst="rect">
            <a:avLst/>
          </a:prstGeom>
          <a:noFill/>
        </p:spPr>
        <p:txBody>
          <a:bodyPr vert="horz" lIns="91440" tIns="45720" rIns="91440" bIns="45720" rtlCol="0" anchor="ctr"/>
          <a:lstStyle>
            <a:defPPr>
              <a:defRPr lang="en-US"/>
            </a:defPPr>
            <a:lvl1pPr marL="0" algn="r" defTabSz="914400" rtl="0" eaLnBrk="1" latinLnBrk="0" hangingPunct="1">
              <a:defRPr sz="1000" kern="1200">
                <a:solidFill>
                  <a:srgbClr val="66666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A897ED-F933-F140-B965-41326E641414}" type="slidenum">
              <a:rPr lang="en-US" smtClean="0"/>
              <a:pPr/>
              <a:t>11</a:t>
            </a:fld>
            <a:endParaRPr lang="en-US"/>
          </a:p>
        </p:txBody>
      </p:sp>
      <p:sp>
        <p:nvSpPr>
          <p:cNvPr id="24" name="Slide Number Placeholder 2">
            <a:extLst>
              <a:ext uri="{FF2B5EF4-FFF2-40B4-BE49-F238E27FC236}">
                <a16:creationId xmlns:a16="http://schemas.microsoft.com/office/drawing/2014/main" id="{014BA803-7148-404D-9F0B-72581B681186}"/>
              </a:ext>
            </a:extLst>
          </p:cNvPr>
          <p:cNvSpPr txBox="1">
            <a:spLocks/>
          </p:cNvSpPr>
          <p:nvPr/>
        </p:nvSpPr>
        <p:spPr>
          <a:xfrm>
            <a:off x="11575838" y="291875"/>
            <a:ext cx="381001" cy="365125"/>
          </a:xfrm>
          <a:prstGeom prst="rect">
            <a:avLst/>
          </a:prstGeom>
          <a:noFill/>
        </p:spPr>
        <p:txBody>
          <a:bodyPr vert="horz" lIns="91440" tIns="45720" rIns="91440" bIns="45720" rtlCol="0" anchor="ctr"/>
          <a:lstStyle>
            <a:defPPr>
              <a:defRPr lang="en-US"/>
            </a:defPPr>
            <a:lvl1pPr marL="0" algn="r" defTabSz="914400" rtl="0" eaLnBrk="1" latinLnBrk="0" hangingPunct="1">
              <a:defRPr sz="1000" kern="1200">
                <a:solidFill>
                  <a:srgbClr val="66666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A897ED-F933-F140-B965-41326E641414}" type="slidenum">
              <a:rPr lang="en-US" smtClean="0"/>
              <a:pPr/>
              <a:t>11</a:t>
            </a:fld>
            <a:endParaRPr lang="en-US"/>
          </a:p>
        </p:txBody>
      </p:sp>
      <p:pic>
        <p:nvPicPr>
          <p:cNvPr id="25" name="Picture 24">
            <a:extLst>
              <a:ext uri="{FF2B5EF4-FFF2-40B4-BE49-F238E27FC236}">
                <a16:creationId xmlns:a16="http://schemas.microsoft.com/office/drawing/2014/main" id="{2AF0E6D1-8EC2-FA44-84AC-E63D8D5D1F55}"/>
              </a:ext>
            </a:extLst>
          </p:cNvPr>
          <p:cNvPicPr>
            <a:picLocks noChangeAspect="1"/>
          </p:cNvPicPr>
          <p:nvPr/>
        </p:nvPicPr>
        <p:blipFill rotWithShape="1">
          <a:blip r:embed="rId15"/>
          <a:srcRect l="11168" r="11510"/>
          <a:stretch/>
        </p:blipFill>
        <p:spPr>
          <a:xfrm>
            <a:off x="10097665" y="13418"/>
            <a:ext cx="735921" cy="611850"/>
          </a:xfrm>
          <a:prstGeom prst="rect">
            <a:avLst/>
          </a:prstGeom>
        </p:spPr>
      </p:pic>
      <p:pic>
        <p:nvPicPr>
          <p:cNvPr id="26" name="Picture 25">
            <a:extLst>
              <a:ext uri="{FF2B5EF4-FFF2-40B4-BE49-F238E27FC236}">
                <a16:creationId xmlns:a16="http://schemas.microsoft.com/office/drawing/2014/main" id="{1F7FBB49-786F-344D-86BA-C4782D129AE0}"/>
              </a:ext>
            </a:extLst>
          </p:cNvPr>
          <p:cNvPicPr>
            <a:picLocks noChangeAspect="1"/>
          </p:cNvPicPr>
          <p:nvPr/>
        </p:nvPicPr>
        <p:blipFill rotWithShape="1">
          <a:blip r:embed="rId16"/>
          <a:srcRect r="66975"/>
          <a:stretch/>
        </p:blipFill>
        <p:spPr>
          <a:xfrm>
            <a:off x="10829230" y="25864"/>
            <a:ext cx="689907" cy="500502"/>
          </a:xfrm>
          <a:prstGeom prst="rect">
            <a:avLst/>
          </a:prstGeom>
        </p:spPr>
      </p:pic>
      <p:pic>
        <p:nvPicPr>
          <p:cNvPr id="27" name="Picture 26">
            <a:extLst>
              <a:ext uri="{FF2B5EF4-FFF2-40B4-BE49-F238E27FC236}">
                <a16:creationId xmlns:a16="http://schemas.microsoft.com/office/drawing/2014/main" id="{BEA8A5A5-AEFB-0746-808D-A1970A3505C0}"/>
              </a:ext>
            </a:extLst>
          </p:cNvPr>
          <p:cNvPicPr>
            <a:picLocks noChangeAspect="1"/>
          </p:cNvPicPr>
          <p:nvPr/>
        </p:nvPicPr>
        <p:blipFill>
          <a:blip r:embed="rId17"/>
          <a:stretch>
            <a:fillRect/>
          </a:stretch>
        </p:blipFill>
        <p:spPr>
          <a:xfrm>
            <a:off x="10228733" y="583366"/>
            <a:ext cx="412714" cy="382709"/>
          </a:xfrm>
          <a:prstGeom prst="rect">
            <a:avLst/>
          </a:prstGeom>
        </p:spPr>
      </p:pic>
      <p:pic>
        <p:nvPicPr>
          <p:cNvPr id="28" name="Picture 27">
            <a:extLst>
              <a:ext uri="{FF2B5EF4-FFF2-40B4-BE49-F238E27FC236}">
                <a16:creationId xmlns:a16="http://schemas.microsoft.com/office/drawing/2014/main" id="{044D34D5-76C6-2241-8336-CEA076AFF5E5}"/>
              </a:ext>
            </a:extLst>
          </p:cNvPr>
          <p:cNvPicPr>
            <a:picLocks noChangeAspect="1"/>
          </p:cNvPicPr>
          <p:nvPr/>
        </p:nvPicPr>
        <p:blipFill>
          <a:blip r:embed="rId18"/>
          <a:stretch>
            <a:fillRect/>
          </a:stretch>
        </p:blipFill>
        <p:spPr>
          <a:xfrm>
            <a:off x="10711477" y="558500"/>
            <a:ext cx="441860" cy="448489"/>
          </a:xfrm>
          <a:prstGeom prst="rect">
            <a:avLst/>
          </a:prstGeom>
        </p:spPr>
      </p:pic>
      <p:pic>
        <p:nvPicPr>
          <p:cNvPr id="29" name="Picture 2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02539" y="488429"/>
            <a:ext cx="398333" cy="504929"/>
          </a:xfrm>
          <a:prstGeom prst="rect">
            <a:avLst/>
          </a:prstGeom>
        </p:spPr>
      </p:pic>
      <p:pic>
        <p:nvPicPr>
          <p:cNvPr id="30" name="Picture 2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554007" y="105988"/>
            <a:ext cx="527760" cy="351148"/>
          </a:xfrm>
          <a:prstGeom prst="rect">
            <a:avLst/>
          </a:prstGeom>
        </p:spPr>
      </p:pic>
      <p:pic>
        <p:nvPicPr>
          <p:cNvPr id="31" name="Picture 3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594386" y="547432"/>
            <a:ext cx="420271" cy="420271"/>
          </a:xfrm>
          <a:prstGeom prst="rect">
            <a:avLst/>
          </a:prstGeom>
        </p:spPr>
      </p:pic>
      <p:sp>
        <p:nvSpPr>
          <p:cNvPr id="32" name="Rectangle 31">
            <a:extLst>
              <a:ext uri="{FF2B5EF4-FFF2-40B4-BE49-F238E27FC236}">
                <a16:creationId xmlns:a16="http://schemas.microsoft.com/office/drawing/2014/main" id="{D2282955-A045-E541-ACDA-2C4A285E770A}"/>
              </a:ext>
            </a:extLst>
          </p:cNvPr>
          <p:cNvSpPr/>
          <p:nvPr/>
        </p:nvSpPr>
        <p:spPr>
          <a:xfrm>
            <a:off x="0" y="67818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102479"/>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32"/>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4BA803-7148-404D-9F0B-72581B681186}"/>
              </a:ext>
            </a:extLst>
          </p:cNvPr>
          <p:cNvSpPr>
            <a:spLocks noGrp="1"/>
          </p:cNvSpPr>
          <p:nvPr>
            <p:ph type="sldNum" sz="quarter" idx="12"/>
          </p:nvPr>
        </p:nvSpPr>
        <p:spPr/>
        <p:txBody>
          <a:bodyPr/>
          <a:lstStyle/>
          <a:p>
            <a:fld id="{1CA897ED-F933-F140-B965-41326E641414}" type="slidenum">
              <a:rPr lang="en-US" smtClean="0"/>
              <a:t>12</a:t>
            </a:fld>
            <a:endParaRPr lang="en-US"/>
          </a:p>
        </p:txBody>
      </p:sp>
      <p:sp>
        <p:nvSpPr>
          <p:cNvPr id="4" name="Title 3">
            <a:extLst>
              <a:ext uri="{FF2B5EF4-FFF2-40B4-BE49-F238E27FC236}">
                <a16:creationId xmlns:a16="http://schemas.microsoft.com/office/drawing/2014/main" id="{BEF0AF32-EFA8-9B40-ACBA-9F24D9B5E7BA}"/>
              </a:ext>
            </a:extLst>
          </p:cNvPr>
          <p:cNvSpPr>
            <a:spLocks noGrp="1"/>
          </p:cNvSpPr>
          <p:nvPr>
            <p:ph type="title"/>
          </p:nvPr>
        </p:nvSpPr>
        <p:spPr>
          <a:xfrm>
            <a:off x="457200" y="928687"/>
            <a:ext cx="4876800" cy="1600200"/>
          </a:xfrm>
        </p:spPr>
        <p:txBody>
          <a:bodyPr>
            <a:normAutofit/>
          </a:bodyPr>
          <a:lstStyle/>
          <a:p>
            <a:r>
              <a:rPr lang="en-US" dirty="0" smtClean="0"/>
              <a:t>The Global Drifter Program</a:t>
            </a:r>
            <a:endParaRPr lang="en-US" dirty="0"/>
          </a:p>
        </p:txBody>
      </p:sp>
      <p:sp>
        <p:nvSpPr>
          <p:cNvPr id="5" name="Text Placeholder 4">
            <a:extLst>
              <a:ext uri="{FF2B5EF4-FFF2-40B4-BE49-F238E27FC236}">
                <a16:creationId xmlns:a16="http://schemas.microsoft.com/office/drawing/2014/main" id="{B99E195D-821F-254F-968D-29178E04D514}"/>
              </a:ext>
            </a:extLst>
          </p:cNvPr>
          <p:cNvSpPr>
            <a:spLocks noGrp="1"/>
          </p:cNvSpPr>
          <p:nvPr>
            <p:ph type="body" idx="13"/>
          </p:nvPr>
        </p:nvSpPr>
        <p:spPr>
          <a:xfrm>
            <a:off x="609600" y="3124200"/>
            <a:ext cx="4419600" cy="439737"/>
          </a:xfrm>
        </p:spPr>
        <p:txBody>
          <a:bodyPr/>
          <a:lstStyle/>
          <a:p>
            <a:r>
              <a:rPr lang="en-US" dirty="0" smtClean="0"/>
              <a:t>AOML maintains the global array and houses the drifter Data Assembly Center (quality control, distribution, products)</a:t>
            </a:r>
            <a:endParaRPr lang="en-US" dirty="0"/>
          </a:p>
        </p:txBody>
      </p:sp>
      <p:pic>
        <p:nvPicPr>
          <p:cNvPr id="8194" name="Picture 2" descr="http://www.aoml.noaa.gov/phod/gdp/images/climatolog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0466" y="3762375"/>
            <a:ext cx="5433646" cy="294322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913447"/>
            <a:ext cx="3505200" cy="2639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829800" y="1219200"/>
            <a:ext cx="1654935" cy="1815882"/>
          </a:xfrm>
          <a:prstGeom prst="rect">
            <a:avLst/>
          </a:prstGeom>
          <a:noFill/>
        </p:spPr>
        <p:txBody>
          <a:bodyPr wrap="square" rtlCol="0">
            <a:spAutoFit/>
          </a:bodyPr>
          <a:lstStyle/>
          <a:p>
            <a:r>
              <a:rPr lang="en-US" sz="1400" dirty="0" smtClean="0"/>
              <a:t>Reduction of weather forecast errors by various observations in ECMWF system (per observation).  From </a:t>
            </a:r>
            <a:r>
              <a:rPr lang="en-US" sz="1400" dirty="0" err="1" smtClean="0"/>
              <a:t>Centurioni</a:t>
            </a:r>
            <a:r>
              <a:rPr lang="en-US" sz="1400" dirty="0" smtClean="0"/>
              <a:t> et al. (2017)</a:t>
            </a:r>
            <a:endParaRPr lang="en-US" sz="1400" dirty="0"/>
          </a:p>
        </p:txBody>
      </p:sp>
      <p:sp>
        <p:nvSpPr>
          <p:cNvPr id="8" name="Rectangle 7"/>
          <p:cNvSpPr/>
          <p:nvPr/>
        </p:nvSpPr>
        <p:spPr>
          <a:xfrm>
            <a:off x="3202707" y="103480"/>
            <a:ext cx="8373131" cy="61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
            <a:extLst>
              <a:ext uri="{FF2B5EF4-FFF2-40B4-BE49-F238E27FC236}">
                <a16:creationId xmlns:a16="http://schemas.microsoft.com/office/drawing/2014/main" id="{014BA803-7148-404D-9F0B-72581B681186}"/>
              </a:ext>
            </a:extLst>
          </p:cNvPr>
          <p:cNvSpPr txBox="1">
            <a:spLocks/>
          </p:cNvSpPr>
          <p:nvPr/>
        </p:nvSpPr>
        <p:spPr>
          <a:xfrm>
            <a:off x="11575838" y="291875"/>
            <a:ext cx="381001" cy="365125"/>
          </a:xfrm>
          <a:prstGeom prst="rect">
            <a:avLst/>
          </a:prstGeom>
          <a:noFill/>
        </p:spPr>
        <p:txBody>
          <a:bodyPr vert="horz" lIns="91440" tIns="45720" rIns="91440" bIns="45720" rtlCol="0" anchor="ctr"/>
          <a:lstStyle>
            <a:defPPr>
              <a:defRPr lang="en-US"/>
            </a:defPPr>
            <a:lvl1pPr marL="0" algn="r" defTabSz="914400" rtl="0" eaLnBrk="1" latinLnBrk="0" hangingPunct="1">
              <a:defRPr sz="1000" kern="1200">
                <a:solidFill>
                  <a:srgbClr val="66666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A897ED-F933-F140-B965-41326E641414}" type="slidenum">
              <a:rPr lang="en-US" smtClean="0"/>
              <a:pPr/>
              <a:t>12</a:t>
            </a:fld>
            <a:endParaRPr lang="en-US"/>
          </a:p>
        </p:txBody>
      </p:sp>
      <p:pic>
        <p:nvPicPr>
          <p:cNvPr id="10" name="Picture 9">
            <a:extLst>
              <a:ext uri="{FF2B5EF4-FFF2-40B4-BE49-F238E27FC236}">
                <a16:creationId xmlns:a16="http://schemas.microsoft.com/office/drawing/2014/main" id="{C5857F24-BD62-EA4A-BD6E-06C5840271FE}"/>
              </a:ext>
            </a:extLst>
          </p:cNvPr>
          <p:cNvPicPr>
            <a:picLocks noChangeAspect="1"/>
          </p:cNvPicPr>
          <p:nvPr/>
        </p:nvPicPr>
        <p:blipFill rotWithShape="1">
          <a:blip r:embed="rId5"/>
          <a:srcRect r="15853"/>
          <a:stretch/>
        </p:blipFill>
        <p:spPr>
          <a:xfrm>
            <a:off x="4777770" y="44218"/>
            <a:ext cx="1174309" cy="460711"/>
          </a:xfrm>
          <a:prstGeom prst="rect">
            <a:avLst/>
          </a:prstGeom>
        </p:spPr>
      </p:pic>
      <p:grpSp>
        <p:nvGrpSpPr>
          <p:cNvPr id="11" name="Group 10">
            <a:extLst>
              <a:ext uri="{FF2B5EF4-FFF2-40B4-BE49-F238E27FC236}">
                <a16:creationId xmlns:a16="http://schemas.microsoft.com/office/drawing/2014/main" id="{8800AB79-215D-1747-8908-375CC4678E03}"/>
              </a:ext>
            </a:extLst>
          </p:cNvPr>
          <p:cNvGrpSpPr/>
          <p:nvPr/>
        </p:nvGrpSpPr>
        <p:grpSpPr>
          <a:xfrm>
            <a:off x="4815563" y="477162"/>
            <a:ext cx="1247236" cy="436017"/>
            <a:chOff x="5636252" y="2593265"/>
            <a:chExt cx="2305050" cy="805815"/>
          </a:xfrm>
        </p:grpSpPr>
        <p:pic>
          <p:nvPicPr>
            <p:cNvPr id="12" name="Picture 11">
              <a:extLst>
                <a:ext uri="{FF2B5EF4-FFF2-40B4-BE49-F238E27FC236}">
                  <a16:creationId xmlns:a16="http://schemas.microsoft.com/office/drawing/2014/main" id="{96875574-5E8A-354B-9710-B403DE5DE3B3}"/>
                </a:ext>
              </a:extLst>
            </p:cNvPr>
            <p:cNvPicPr>
              <a:picLocks noChangeAspect="1"/>
            </p:cNvPicPr>
            <p:nvPr/>
          </p:nvPicPr>
          <p:blipFill>
            <a:blip r:embed="rId6"/>
            <a:stretch>
              <a:fillRect/>
            </a:stretch>
          </p:blipFill>
          <p:spPr>
            <a:xfrm>
              <a:off x="6036302" y="2593265"/>
              <a:ext cx="1905000" cy="805815"/>
            </a:xfrm>
            <a:prstGeom prst="rect">
              <a:avLst/>
            </a:prstGeom>
          </p:spPr>
        </p:pic>
        <p:pic>
          <p:nvPicPr>
            <p:cNvPr id="13" name="Picture 12">
              <a:extLst>
                <a:ext uri="{FF2B5EF4-FFF2-40B4-BE49-F238E27FC236}">
                  <a16:creationId xmlns:a16="http://schemas.microsoft.com/office/drawing/2014/main" id="{DD035EBD-4CEF-EF40-A16E-5E2230EF254E}"/>
                </a:ext>
              </a:extLst>
            </p:cNvPr>
            <p:cNvPicPr>
              <a:picLocks noChangeAspect="1"/>
            </p:cNvPicPr>
            <p:nvPr/>
          </p:nvPicPr>
          <p:blipFill>
            <a:blip r:embed="rId7"/>
            <a:stretch>
              <a:fillRect/>
            </a:stretch>
          </p:blipFill>
          <p:spPr>
            <a:xfrm>
              <a:off x="5636252" y="2684201"/>
              <a:ext cx="571500" cy="571500"/>
            </a:xfrm>
            <a:prstGeom prst="rect">
              <a:avLst/>
            </a:prstGeom>
          </p:spPr>
        </p:pic>
      </p:grpSp>
      <p:pic>
        <p:nvPicPr>
          <p:cNvPr id="14" name="Graphic 13">
            <a:extLst>
              <a:ext uri="{FF2B5EF4-FFF2-40B4-BE49-F238E27FC236}">
                <a16:creationId xmlns:a16="http://schemas.microsoft.com/office/drawing/2014/main" id="{BC642AA4-7EAC-144C-A855-AC3091C92F3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081553" y="63985"/>
            <a:ext cx="791083" cy="791083"/>
          </a:xfrm>
          <a:prstGeom prst="rect">
            <a:avLst/>
          </a:prstGeom>
        </p:spPr>
      </p:pic>
      <p:pic>
        <p:nvPicPr>
          <p:cNvPr id="15" name="Picture 14">
            <a:extLst>
              <a:ext uri="{FF2B5EF4-FFF2-40B4-BE49-F238E27FC236}">
                <a16:creationId xmlns:a16="http://schemas.microsoft.com/office/drawing/2014/main" id="{A5FA6B02-8F9F-4741-91DB-56660DDB8C81}"/>
              </a:ext>
            </a:extLst>
          </p:cNvPr>
          <p:cNvPicPr>
            <a:picLocks noChangeAspect="1"/>
          </p:cNvPicPr>
          <p:nvPr/>
        </p:nvPicPr>
        <p:blipFill rotWithShape="1">
          <a:blip r:embed="rId10"/>
          <a:srcRect l="3979" r="6964"/>
          <a:stretch/>
        </p:blipFill>
        <p:spPr>
          <a:xfrm>
            <a:off x="3024409" y="39592"/>
            <a:ext cx="1763293" cy="778645"/>
          </a:xfrm>
          <a:prstGeom prst="rect">
            <a:avLst/>
          </a:prstGeom>
        </p:spPr>
      </p:pic>
      <p:pic>
        <p:nvPicPr>
          <p:cNvPr id="16" name="Picture 15">
            <a:extLst>
              <a:ext uri="{FF2B5EF4-FFF2-40B4-BE49-F238E27FC236}">
                <a16:creationId xmlns:a16="http://schemas.microsoft.com/office/drawing/2014/main" id="{D7FD3E67-0B06-314D-8B05-D8348C2A6B51}"/>
              </a:ext>
            </a:extLst>
          </p:cNvPr>
          <p:cNvPicPr>
            <a:picLocks noChangeAspect="1"/>
          </p:cNvPicPr>
          <p:nvPr/>
        </p:nvPicPr>
        <p:blipFill>
          <a:blip r:embed="rId11"/>
          <a:stretch>
            <a:fillRect/>
          </a:stretch>
        </p:blipFill>
        <p:spPr>
          <a:xfrm>
            <a:off x="6887875" y="54227"/>
            <a:ext cx="751294" cy="751294"/>
          </a:xfrm>
          <a:prstGeom prst="rect">
            <a:avLst/>
          </a:prstGeom>
        </p:spPr>
      </p:pic>
      <p:pic>
        <p:nvPicPr>
          <p:cNvPr id="17" name="Picture 16">
            <a:extLst>
              <a:ext uri="{FF2B5EF4-FFF2-40B4-BE49-F238E27FC236}">
                <a16:creationId xmlns:a16="http://schemas.microsoft.com/office/drawing/2014/main" id="{ECD27B3B-72CC-C348-A849-D65F921CA49C}"/>
              </a:ext>
            </a:extLst>
          </p:cNvPr>
          <p:cNvPicPr>
            <a:picLocks noChangeAspect="1"/>
          </p:cNvPicPr>
          <p:nvPr/>
        </p:nvPicPr>
        <p:blipFill>
          <a:blip r:embed="rId12"/>
          <a:stretch>
            <a:fillRect/>
          </a:stretch>
        </p:blipFill>
        <p:spPr>
          <a:xfrm>
            <a:off x="7630326" y="29937"/>
            <a:ext cx="825131" cy="825131"/>
          </a:xfrm>
          <a:prstGeom prst="rect">
            <a:avLst/>
          </a:prstGeom>
        </p:spPr>
      </p:pic>
      <p:pic>
        <p:nvPicPr>
          <p:cNvPr id="18" name="Picture 17">
            <a:extLst>
              <a:ext uri="{FF2B5EF4-FFF2-40B4-BE49-F238E27FC236}">
                <a16:creationId xmlns:a16="http://schemas.microsoft.com/office/drawing/2014/main" id="{F437A9F0-8A5B-2B42-960C-FABED676EF10}"/>
              </a:ext>
            </a:extLst>
          </p:cNvPr>
          <p:cNvPicPr>
            <a:picLocks noChangeAspect="1"/>
          </p:cNvPicPr>
          <p:nvPr/>
        </p:nvPicPr>
        <p:blipFill>
          <a:blip r:embed="rId13"/>
          <a:stretch>
            <a:fillRect/>
          </a:stretch>
        </p:blipFill>
        <p:spPr>
          <a:xfrm>
            <a:off x="9213147" y="63985"/>
            <a:ext cx="952829" cy="859414"/>
          </a:xfrm>
          <a:prstGeom prst="rect">
            <a:avLst/>
          </a:prstGeom>
        </p:spPr>
      </p:pic>
      <p:pic>
        <p:nvPicPr>
          <p:cNvPr id="19" name="Picture 18">
            <a:extLst>
              <a:ext uri="{FF2B5EF4-FFF2-40B4-BE49-F238E27FC236}">
                <a16:creationId xmlns:a16="http://schemas.microsoft.com/office/drawing/2014/main" id="{2AF0E6D1-8EC2-FA44-84AC-E63D8D5D1F55}"/>
              </a:ext>
            </a:extLst>
          </p:cNvPr>
          <p:cNvPicPr>
            <a:picLocks noChangeAspect="1"/>
          </p:cNvPicPr>
          <p:nvPr/>
        </p:nvPicPr>
        <p:blipFill rotWithShape="1">
          <a:blip r:embed="rId14"/>
          <a:srcRect l="11168" r="11510"/>
          <a:stretch/>
        </p:blipFill>
        <p:spPr>
          <a:xfrm>
            <a:off x="10097665" y="13418"/>
            <a:ext cx="735921" cy="611850"/>
          </a:xfrm>
          <a:prstGeom prst="rect">
            <a:avLst/>
          </a:prstGeom>
        </p:spPr>
      </p:pic>
      <p:pic>
        <p:nvPicPr>
          <p:cNvPr id="20" name="Picture 19">
            <a:extLst>
              <a:ext uri="{FF2B5EF4-FFF2-40B4-BE49-F238E27FC236}">
                <a16:creationId xmlns:a16="http://schemas.microsoft.com/office/drawing/2014/main" id="{1F7FBB49-786F-344D-86BA-C4782D129AE0}"/>
              </a:ext>
            </a:extLst>
          </p:cNvPr>
          <p:cNvPicPr>
            <a:picLocks noChangeAspect="1"/>
          </p:cNvPicPr>
          <p:nvPr/>
        </p:nvPicPr>
        <p:blipFill rotWithShape="1">
          <a:blip r:embed="rId15"/>
          <a:srcRect r="66975"/>
          <a:stretch/>
        </p:blipFill>
        <p:spPr>
          <a:xfrm>
            <a:off x="10829230" y="25864"/>
            <a:ext cx="689907" cy="500502"/>
          </a:xfrm>
          <a:prstGeom prst="rect">
            <a:avLst/>
          </a:prstGeom>
        </p:spPr>
      </p:pic>
      <p:pic>
        <p:nvPicPr>
          <p:cNvPr id="21" name="Picture 20">
            <a:extLst>
              <a:ext uri="{FF2B5EF4-FFF2-40B4-BE49-F238E27FC236}">
                <a16:creationId xmlns:a16="http://schemas.microsoft.com/office/drawing/2014/main" id="{C98E2BC5-0B58-2648-9E31-2D2DE96F9C13}"/>
              </a:ext>
            </a:extLst>
          </p:cNvPr>
          <p:cNvPicPr>
            <a:picLocks noChangeAspect="1"/>
          </p:cNvPicPr>
          <p:nvPr/>
        </p:nvPicPr>
        <p:blipFill>
          <a:blip r:embed="rId16"/>
          <a:stretch>
            <a:fillRect/>
          </a:stretch>
        </p:blipFill>
        <p:spPr>
          <a:xfrm>
            <a:off x="8454736" y="17301"/>
            <a:ext cx="837767" cy="837767"/>
          </a:xfrm>
          <a:prstGeom prst="rect">
            <a:avLst/>
          </a:prstGeom>
        </p:spPr>
      </p:pic>
      <p:pic>
        <p:nvPicPr>
          <p:cNvPr id="22" name="Picture 21">
            <a:extLst>
              <a:ext uri="{FF2B5EF4-FFF2-40B4-BE49-F238E27FC236}">
                <a16:creationId xmlns:a16="http://schemas.microsoft.com/office/drawing/2014/main" id="{BEA8A5A5-AEFB-0746-808D-A1970A3505C0}"/>
              </a:ext>
            </a:extLst>
          </p:cNvPr>
          <p:cNvPicPr>
            <a:picLocks noChangeAspect="1"/>
          </p:cNvPicPr>
          <p:nvPr/>
        </p:nvPicPr>
        <p:blipFill>
          <a:blip r:embed="rId17"/>
          <a:stretch>
            <a:fillRect/>
          </a:stretch>
        </p:blipFill>
        <p:spPr>
          <a:xfrm>
            <a:off x="10228733" y="583366"/>
            <a:ext cx="412714" cy="382709"/>
          </a:xfrm>
          <a:prstGeom prst="rect">
            <a:avLst/>
          </a:prstGeom>
        </p:spPr>
      </p:pic>
      <p:pic>
        <p:nvPicPr>
          <p:cNvPr id="23" name="Picture 22">
            <a:extLst>
              <a:ext uri="{FF2B5EF4-FFF2-40B4-BE49-F238E27FC236}">
                <a16:creationId xmlns:a16="http://schemas.microsoft.com/office/drawing/2014/main" id="{044D34D5-76C6-2241-8336-CEA076AFF5E5}"/>
              </a:ext>
            </a:extLst>
          </p:cNvPr>
          <p:cNvPicPr>
            <a:picLocks noChangeAspect="1"/>
          </p:cNvPicPr>
          <p:nvPr/>
        </p:nvPicPr>
        <p:blipFill>
          <a:blip r:embed="rId18"/>
          <a:stretch>
            <a:fillRect/>
          </a:stretch>
        </p:blipFill>
        <p:spPr>
          <a:xfrm>
            <a:off x="10711477" y="558500"/>
            <a:ext cx="441860" cy="448489"/>
          </a:xfrm>
          <a:prstGeom prst="rect">
            <a:avLst/>
          </a:prstGeom>
        </p:spPr>
      </p:pic>
      <p:pic>
        <p:nvPicPr>
          <p:cNvPr id="24" name="Picture 2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02539" y="488429"/>
            <a:ext cx="398333" cy="504929"/>
          </a:xfrm>
          <a:prstGeom prst="rect">
            <a:avLst/>
          </a:prstGeom>
        </p:spPr>
      </p:pic>
      <p:pic>
        <p:nvPicPr>
          <p:cNvPr id="2" name="Picture 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554007" y="105988"/>
            <a:ext cx="527760" cy="351148"/>
          </a:xfrm>
          <a:prstGeom prst="rect">
            <a:avLst/>
          </a:prstGeom>
        </p:spPr>
      </p:pic>
      <p:pic>
        <p:nvPicPr>
          <p:cNvPr id="26" name="Picture 2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594386" y="547432"/>
            <a:ext cx="420271" cy="420271"/>
          </a:xfrm>
          <a:prstGeom prst="rect">
            <a:avLst/>
          </a:prstGeom>
        </p:spPr>
      </p:pic>
      <p:sp>
        <p:nvSpPr>
          <p:cNvPr id="27" name="Rectangle 26">
            <a:extLst>
              <a:ext uri="{FF2B5EF4-FFF2-40B4-BE49-F238E27FC236}">
                <a16:creationId xmlns:a16="http://schemas.microsoft.com/office/drawing/2014/main" id="{D2282955-A045-E541-ACDA-2C4A285E770A}"/>
              </a:ext>
            </a:extLst>
          </p:cNvPr>
          <p:cNvSpPr/>
          <p:nvPr/>
        </p:nvSpPr>
        <p:spPr>
          <a:xfrm>
            <a:off x="0" y="67818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3405154"/>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27"/>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261461" y="86179"/>
            <a:ext cx="8373131" cy="61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14BA803-7148-404D-9F0B-72581B681186}"/>
              </a:ext>
            </a:extLst>
          </p:cNvPr>
          <p:cNvSpPr>
            <a:spLocks noGrp="1"/>
          </p:cNvSpPr>
          <p:nvPr>
            <p:ph type="sldNum" sz="quarter" idx="12"/>
          </p:nvPr>
        </p:nvSpPr>
        <p:spPr/>
        <p:txBody>
          <a:bodyPr/>
          <a:lstStyle/>
          <a:p>
            <a:fld id="{1CA897ED-F933-F140-B965-41326E641414}" type="slidenum">
              <a:rPr lang="en-US" smtClean="0"/>
              <a:t>13</a:t>
            </a:fld>
            <a:endParaRPr lang="en-US"/>
          </a:p>
        </p:txBody>
      </p:sp>
      <p:sp>
        <p:nvSpPr>
          <p:cNvPr id="4" name="Title 3">
            <a:extLst>
              <a:ext uri="{FF2B5EF4-FFF2-40B4-BE49-F238E27FC236}">
                <a16:creationId xmlns:a16="http://schemas.microsoft.com/office/drawing/2014/main" id="{BEF0AF32-EFA8-9B40-ACBA-9F24D9B5E7BA}"/>
              </a:ext>
            </a:extLst>
          </p:cNvPr>
          <p:cNvSpPr>
            <a:spLocks noGrp="1"/>
          </p:cNvSpPr>
          <p:nvPr>
            <p:ph type="title"/>
          </p:nvPr>
        </p:nvSpPr>
        <p:spPr>
          <a:xfrm>
            <a:off x="457200" y="914401"/>
            <a:ext cx="5562600" cy="1981200"/>
          </a:xfrm>
        </p:spPr>
        <p:txBody>
          <a:bodyPr>
            <a:normAutofit/>
          </a:bodyPr>
          <a:lstStyle/>
          <a:p>
            <a:r>
              <a:rPr lang="en-US" dirty="0" smtClean="0"/>
              <a:t>Atlantic Western Boundary Current arrays </a:t>
            </a:r>
            <a:endParaRPr lang="en-US" dirty="0"/>
          </a:p>
        </p:txBody>
      </p:sp>
      <p:sp>
        <p:nvSpPr>
          <p:cNvPr id="5" name="Text Placeholder 4">
            <a:extLst>
              <a:ext uri="{FF2B5EF4-FFF2-40B4-BE49-F238E27FC236}">
                <a16:creationId xmlns:a16="http://schemas.microsoft.com/office/drawing/2014/main" id="{B99E195D-821F-254F-968D-29178E04D514}"/>
              </a:ext>
            </a:extLst>
          </p:cNvPr>
          <p:cNvSpPr>
            <a:spLocks noGrp="1"/>
          </p:cNvSpPr>
          <p:nvPr>
            <p:ph type="body" idx="13"/>
          </p:nvPr>
        </p:nvSpPr>
        <p:spPr>
          <a:xfrm>
            <a:off x="685800" y="3276599"/>
            <a:ext cx="5638800" cy="439737"/>
          </a:xfrm>
        </p:spPr>
        <p:txBody>
          <a:bodyPr/>
          <a:lstStyle/>
          <a:p>
            <a:r>
              <a:rPr lang="en-US" dirty="0" smtClean="0"/>
              <a:t>AOML leads the Western Boundary Time Series program (26.5</a:t>
            </a:r>
            <a:r>
              <a:rPr lang="en-US" dirty="0" smtClean="0">
                <a:sym typeface="Symbol"/>
              </a:rPr>
              <a:t></a:t>
            </a:r>
            <a:r>
              <a:rPr lang="en-US" dirty="0" smtClean="0"/>
              <a:t>N) and the western boundary component of the South Atlantic MOC program (34.5</a:t>
            </a:r>
            <a:r>
              <a:rPr lang="en-US" dirty="0" smtClean="0">
                <a:sym typeface="Symbol"/>
              </a:rPr>
              <a:t></a:t>
            </a:r>
            <a:r>
              <a:rPr lang="en-US" dirty="0" smtClean="0"/>
              <a:t>S)</a:t>
            </a:r>
          </a:p>
          <a:p>
            <a:r>
              <a:rPr lang="en-US" sz="1400" dirty="0" smtClean="0"/>
              <a:t> </a:t>
            </a:r>
          </a:p>
          <a:p>
            <a:r>
              <a:rPr lang="en-US" dirty="0" smtClean="0"/>
              <a:t>AOML has measured the Florida Current transport since 1982</a:t>
            </a:r>
            <a:endParaRPr lang="en-US" dirty="0"/>
          </a:p>
        </p:txBody>
      </p:sp>
      <p:pic>
        <p:nvPicPr>
          <p:cNvPr id="2050" name="Picture 2" descr="http://www.bio.gc.ca/science/research-recherche/ocean/variability-variabilite/labrador/images/AMOC-shematic.jpg"/>
          <p:cNvPicPr>
            <a:picLocks noChangeAspect="1" noChangeArrowheads="1"/>
          </p:cNvPicPr>
          <p:nvPr/>
        </p:nvPicPr>
        <p:blipFill rotWithShape="1">
          <a:blip r:embed="rId3">
            <a:extLst>
              <a:ext uri="{28A0092B-C50C-407E-A947-70E740481C1C}">
                <a14:useLocalDpi xmlns:a14="http://schemas.microsoft.com/office/drawing/2010/main" val="0"/>
              </a:ext>
            </a:extLst>
          </a:blip>
          <a:srcRect t="2559" r="3241" b="1998"/>
          <a:stretch/>
        </p:blipFill>
        <p:spPr bwMode="auto">
          <a:xfrm>
            <a:off x="7543800" y="975361"/>
            <a:ext cx="4471793" cy="56892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C5C6A47-FB1F-A042-8259-084F1B68CC37}"/>
              </a:ext>
            </a:extLst>
          </p:cNvPr>
          <p:cNvPicPr>
            <a:picLocks noChangeAspect="1"/>
          </p:cNvPicPr>
          <p:nvPr/>
        </p:nvPicPr>
        <p:blipFill rotWithShape="1">
          <a:blip r:embed="rId4"/>
          <a:srcRect r="15853"/>
          <a:stretch/>
        </p:blipFill>
        <p:spPr>
          <a:xfrm>
            <a:off x="3048000" y="153709"/>
            <a:ext cx="1238742" cy="485990"/>
          </a:xfrm>
          <a:prstGeom prst="rect">
            <a:avLst/>
          </a:prstGeom>
        </p:spPr>
      </p:pic>
      <p:pic>
        <p:nvPicPr>
          <p:cNvPr id="9" name="Picture 8">
            <a:extLst>
              <a:ext uri="{FF2B5EF4-FFF2-40B4-BE49-F238E27FC236}">
                <a16:creationId xmlns:a16="http://schemas.microsoft.com/office/drawing/2014/main" id="{8BBA1BD7-8064-034F-AFA4-EA2AF37A7B50}"/>
              </a:ext>
            </a:extLst>
          </p:cNvPr>
          <p:cNvPicPr>
            <a:picLocks noChangeAspect="1"/>
          </p:cNvPicPr>
          <p:nvPr/>
        </p:nvPicPr>
        <p:blipFill>
          <a:blip r:embed="rId5"/>
          <a:stretch>
            <a:fillRect/>
          </a:stretch>
        </p:blipFill>
        <p:spPr>
          <a:xfrm>
            <a:off x="4419600" y="150206"/>
            <a:ext cx="559040" cy="562534"/>
          </a:xfrm>
          <a:prstGeom prst="rect">
            <a:avLst/>
          </a:prstGeom>
        </p:spPr>
      </p:pic>
      <p:pic>
        <p:nvPicPr>
          <p:cNvPr id="10" name="Picture 9">
            <a:extLst>
              <a:ext uri="{FF2B5EF4-FFF2-40B4-BE49-F238E27FC236}">
                <a16:creationId xmlns:a16="http://schemas.microsoft.com/office/drawing/2014/main" id="{DE643019-0CC8-284C-8D90-10913D344B73}"/>
              </a:ext>
            </a:extLst>
          </p:cNvPr>
          <p:cNvPicPr>
            <a:picLocks noChangeAspect="1"/>
          </p:cNvPicPr>
          <p:nvPr/>
        </p:nvPicPr>
        <p:blipFill rotWithShape="1">
          <a:blip r:embed="rId6"/>
          <a:srcRect t="29486" b="33740"/>
          <a:stretch/>
        </p:blipFill>
        <p:spPr>
          <a:xfrm>
            <a:off x="5087342" y="142893"/>
            <a:ext cx="1864916" cy="457200"/>
          </a:xfrm>
          <a:prstGeom prst="rect">
            <a:avLst/>
          </a:prstGeom>
        </p:spPr>
      </p:pic>
      <p:pic>
        <p:nvPicPr>
          <p:cNvPr id="12" name="Picture 11">
            <a:extLst>
              <a:ext uri="{FF2B5EF4-FFF2-40B4-BE49-F238E27FC236}">
                <a16:creationId xmlns:a16="http://schemas.microsoft.com/office/drawing/2014/main" id="{5B000F89-529A-F442-88FE-8A6D748665BA}"/>
              </a:ext>
            </a:extLst>
          </p:cNvPr>
          <p:cNvPicPr>
            <a:picLocks noChangeAspect="1"/>
          </p:cNvPicPr>
          <p:nvPr/>
        </p:nvPicPr>
        <p:blipFill rotWithShape="1">
          <a:blip r:embed="rId7"/>
          <a:srcRect l="11127" t="13003" r="10327" b="11945"/>
          <a:stretch/>
        </p:blipFill>
        <p:spPr>
          <a:xfrm>
            <a:off x="6952258" y="121380"/>
            <a:ext cx="1957739" cy="671511"/>
          </a:xfrm>
          <a:prstGeom prst="rect">
            <a:avLst/>
          </a:prstGeom>
        </p:spPr>
      </p:pic>
      <p:pic>
        <p:nvPicPr>
          <p:cNvPr id="13" name="Picture 12">
            <a:extLst>
              <a:ext uri="{FF2B5EF4-FFF2-40B4-BE49-F238E27FC236}">
                <a16:creationId xmlns:a16="http://schemas.microsoft.com/office/drawing/2014/main" id="{BEA8A5A5-AEFB-0746-808D-A1970A3505C0}"/>
              </a:ext>
            </a:extLst>
          </p:cNvPr>
          <p:cNvPicPr>
            <a:picLocks noChangeAspect="1"/>
          </p:cNvPicPr>
          <p:nvPr/>
        </p:nvPicPr>
        <p:blipFill>
          <a:blip r:embed="rId8"/>
          <a:stretch>
            <a:fillRect/>
          </a:stretch>
        </p:blipFill>
        <p:spPr>
          <a:xfrm>
            <a:off x="9570909" y="94453"/>
            <a:ext cx="701156" cy="650181"/>
          </a:xfrm>
          <a:prstGeom prst="rect">
            <a:avLst/>
          </a:prstGeom>
        </p:spPr>
      </p:pic>
      <p:pic>
        <p:nvPicPr>
          <p:cNvPr id="14" name="Picture 13">
            <a:extLst>
              <a:ext uri="{FF2B5EF4-FFF2-40B4-BE49-F238E27FC236}">
                <a16:creationId xmlns:a16="http://schemas.microsoft.com/office/drawing/2014/main" id="{7D8A87CB-9206-D142-80D2-6613FE56642C}"/>
              </a:ext>
            </a:extLst>
          </p:cNvPr>
          <p:cNvPicPr>
            <a:picLocks noChangeAspect="1"/>
          </p:cNvPicPr>
          <p:nvPr/>
        </p:nvPicPr>
        <p:blipFill>
          <a:blip r:embed="rId9"/>
          <a:stretch>
            <a:fillRect/>
          </a:stretch>
        </p:blipFill>
        <p:spPr>
          <a:xfrm>
            <a:off x="8879517" y="70939"/>
            <a:ext cx="706632" cy="697210"/>
          </a:xfrm>
          <a:prstGeom prst="rect">
            <a:avLst/>
          </a:prstGeom>
        </p:spPr>
      </p:pic>
      <p:pic>
        <p:nvPicPr>
          <p:cNvPr id="15" name="Picture 14">
            <a:extLst>
              <a:ext uri="{FF2B5EF4-FFF2-40B4-BE49-F238E27FC236}">
                <a16:creationId xmlns:a16="http://schemas.microsoft.com/office/drawing/2014/main" id="{4A8161B1-EE40-0743-88D6-06D90B539758}"/>
              </a:ext>
            </a:extLst>
          </p:cNvPr>
          <p:cNvPicPr>
            <a:picLocks noChangeAspect="1"/>
          </p:cNvPicPr>
          <p:nvPr/>
        </p:nvPicPr>
        <p:blipFill>
          <a:blip r:embed="rId10"/>
          <a:stretch>
            <a:fillRect/>
          </a:stretch>
        </p:blipFill>
        <p:spPr>
          <a:xfrm>
            <a:off x="10323437" y="127653"/>
            <a:ext cx="481956" cy="689197"/>
          </a:xfrm>
          <a:prstGeom prst="rect">
            <a:avLst/>
          </a:prstGeom>
        </p:spPr>
      </p:pic>
      <p:pic>
        <p:nvPicPr>
          <p:cNvPr id="16" name="Picture 15">
            <a:extLst>
              <a:ext uri="{FF2B5EF4-FFF2-40B4-BE49-F238E27FC236}">
                <a16:creationId xmlns:a16="http://schemas.microsoft.com/office/drawing/2014/main" id="{044D34D5-76C6-2241-8336-CEA076AFF5E5}"/>
              </a:ext>
            </a:extLst>
          </p:cNvPr>
          <p:cNvPicPr>
            <a:picLocks noChangeAspect="1"/>
          </p:cNvPicPr>
          <p:nvPr/>
        </p:nvPicPr>
        <p:blipFill>
          <a:blip r:embed="rId11"/>
          <a:stretch>
            <a:fillRect/>
          </a:stretch>
        </p:blipFill>
        <p:spPr>
          <a:xfrm>
            <a:off x="10865903" y="86179"/>
            <a:ext cx="738658" cy="749739"/>
          </a:xfrm>
          <a:prstGeom prst="rect">
            <a:avLst/>
          </a:prstGeom>
        </p:spPr>
      </p:pic>
      <p:pic>
        <p:nvPicPr>
          <p:cNvPr id="9218" name="Picture 2" descr="https://www.aoml.noaa.gov/phod/wbts/ie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46520" y="1008378"/>
            <a:ext cx="2194559" cy="146303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8534400" y="2971800"/>
            <a:ext cx="2133600" cy="0"/>
          </a:xfrm>
          <a:prstGeom prst="line">
            <a:avLst/>
          </a:prstGeom>
          <a:ln w="63500">
            <a:solidFill>
              <a:schemeClr val="tx1">
                <a:alpha val="89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372600" y="4876800"/>
            <a:ext cx="2261992" cy="0"/>
          </a:xfrm>
          <a:prstGeom prst="line">
            <a:avLst/>
          </a:prstGeom>
          <a:ln w="63500">
            <a:solidFill>
              <a:schemeClr val="tx1">
                <a:alpha val="89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2282955-A045-E541-ACDA-2C4A285E770A}"/>
              </a:ext>
            </a:extLst>
          </p:cNvPr>
          <p:cNvSpPr/>
          <p:nvPr/>
        </p:nvSpPr>
        <p:spPr>
          <a:xfrm>
            <a:off x="0" y="67818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2940319"/>
      </p:ext>
    </p:extLst>
  </p:cSld>
  <p:clrMapOvr>
    <a:masterClrMapping/>
  </p:clrMapOvr>
  <mc:AlternateContent xmlns:mc="http://schemas.openxmlformats.org/markup-compatibility/2006" xmlns:p14="http://schemas.microsoft.com/office/powerpoint/2010/main">
    <mc:Choice Requires="p14">
      <p:transition p14:dur="10" advClick="0" advTm="18000"/>
    </mc:Choice>
    <mc:Fallback xmlns="">
      <p:transition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5000"/>
                            </p:stCondLst>
                            <p:childTnLst>
                              <p:par>
                                <p:cTn id="9" presetID="10" presetClass="entr" presetSubtype="0" fill="hold" nodeType="afterEffect">
                                  <p:stCondLst>
                                    <p:cond delay="100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par>
                                <p:cTn id="12" presetID="6" presetClass="emph" presetSubtype="0" fill="hold" grpId="0" nodeType="withEffect">
                                  <p:stCondLst>
                                    <p:cond delay="0"/>
                                  </p:stCondLst>
                                  <p:childTnLst>
                                    <p:animScale>
                                      <p:cBhvr>
                                        <p:cTn id="13" dur="15000" fill="hold"/>
                                        <p:tgtEl>
                                          <p:spTgt spid="18"/>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962400" y="999172"/>
            <a:ext cx="6553200" cy="3191828"/>
            <a:chOff x="5050912" y="999172"/>
            <a:chExt cx="6553200" cy="3191828"/>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0912" y="999172"/>
              <a:ext cx="6553200" cy="290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400800" y="1828800"/>
              <a:ext cx="48006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014BA803-7148-404D-9F0B-72581B681186}"/>
              </a:ext>
            </a:extLst>
          </p:cNvPr>
          <p:cNvSpPr>
            <a:spLocks noGrp="1"/>
          </p:cNvSpPr>
          <p:nvPr>
            <p:ph type="sldNum" sz="quarter" idx="12"/>
          </p:nvPr>
        </p:nvSpPr>
        <p:spPr/>
        <p:txBody>
          <a:bodyPr/>
          <a:lstStyle/>
          <a:p>
            <a:fld id="{1CA897ED-F933-F140-B965-41326E641414}" type="slidenum">
              <a:rPr lang="en-US" smtClean="0"/>
              <a:t>14</a:t>
            </a:fld>
            <a:endParaRPr lang="en-US"/>
          </a:p>
        </p:txBody>
      </p:sp>
      <p:sp>
        <p:nvSpPr>
          <p:cNvPr id="4" name="Title 3">
            <a:extLst>
              <a:ext uri="{FF2B5EF4-FFF2-40B4-BE49-F238E27FC236}">
                <a16:creationId xmlns:a16="http://schemas.microsoft.com/office/drawing/2014/main" id="{BEF0AF32-EFA8-9B40-ACBA-9F24D9B5E7BA}"/>
              </a:ext>
            </a:extLst>
          </p:cNvPr>
          <p:cNvSpPr>
            <a:spLocks noGrp="1"/>
          </p:cNvSpPr>
          <p:nvPr>
            <p:ph type="title"/>
          </p:nvPr>
        </p:nvSpPr>
        <p:spPr>
          <a:xfrm>
            <a:off x="367345" y="1066800"/>
            <a:ext cx="4876800" cy="2209799"/>
          </a:xfrm>
        </p:spPr>
        <p:txBody>
          <a:bodyPr/>
          <a:lstStyle/>
          <a:p>
            <a:r>
              <a:rPr lang="en-US" dirty="0" smtClean="0"/>
              <a:t>Repeat Hydrography and CO</a:t>
            </a:r>
            <a:r>
              <a:rPr lang="en-US" baseline="-25000" dirty="0" smtClean="0"/>
              <a:t>2</a:t>
            </a:r>
            <a:r>
              <a:rPr lang="en-US" dirty="0" smtClean="0"/>
              <a:t> inventories</a:t>
            </a:r>
            <a:endParaRPr lang="en-US" dirty="0"/>
          </a:p>
        </p:txBody>
      </p:sp>
      <p:sp>
        <p:nvSpPr>
          <p:cNvPr id="5" name="Text Placeholder 4">
            <a:extLst>
              <a:ext uri="{FF2B5EF4-FFF2-40B4-BE49-F238E27FC236}">
                <a16:creationId xmlns:a16="http://schemas.microsoft.com/office/drawing/2014/main" id="{B99E195D-821F-254F-968D-29178E04D514}"/>
              </a:ext>
            </a:extLst>
          </p:cNvPr>
          <p:cNvSpPr>
            <a:spLocks noGrp="1"/>
          </p:cNvSpPr>
          <p:nvPr>
            <p:ph type="body" idx="13"/>
          </p:nvPr>
        </p:nvSpPr>
        <p:spPr>
          <a:xfrm>
            <a:off x="490603" y="3751263"/>
            <a:ext cx="4419600" cy="439737"/>
          </a:xfrm>
        </p:spPr>
        <p:txBody>
          <a:bodyPr/>
          <a:lstStyle/>
          <a:p>
            <a:r>
              <a:rPr lang="en-US" dirty="0" smtClean="0"/>
              <a:t>AOML personnel routinely participate (and have been chief scientists) on repeat hydrography cruises to sample top-to-bottom ocean properties</a:t>
            </a:r>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4145" y="1828800"/>
            <a:ext cx="6917375" cy="3748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3520" y="5410200"/>
            <a:ext cx="6774874"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3261461" y="86179"/>
            <a:ext cx="8373131" cy="61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98B7E5F9-16DD-2A44-87C7-AC4BBDD492CB}"/>
              </a:ext>
            </a:extLst>
          </p:cNvPr>
          <p:cNvPicPr>
            <a:picLocks noChangeAspect="1"/>
          </p:cNvPicPr>
          <p:nvPr/>
        </p:nvPicPr>
        <p:blipFill rotWithShape="1">
          <a:blip r:embed="rId6"/>
          <a:srcRect l="3979" r="6964"/>
          <a:stretch/>
        </p:blipFill>
        <p:spPr>
          <a:xfrm>
            <a:off x="2895700" y="19294"/>
            <a:ext cx="1638764" cy="723655"/>
          </a:xfrm>
          <a:prstGeom prst="rect">
            <a:avLst/>
          </a:prstGeom>
        </p:spPr>
      </p:pic>
      <p:pic>
        <p:nvPicPr>
          <p:cNvPr id="27" name="Picture 26">
            <a:extLst>
              <a:ext uri="{FF2B5EF4-FFF2-40B4-BE49-F238E27FC236}">
                <a16:creationId xmlns:a16="http://schemas.microsoft.com/office/drawing/2014/main" id="{C5857F24-BD62-EA4A-BD6E-06C5840271FE}"/>
              </a:ext>
            </a:extLst>
          </p:cNvPr>
          <p:cNvPicPr>
            <a:picLocks noChangeAspect="1"/>
          </p:cNvPicPr>
          <p:nvPr/>
        </p:nvPicPr>
        <p:blipFill rotWithShape="1">
          <a:blip r:embed="rId7"/>
          <a:srcRect r="15853"/>
          <a:stretch/>
        </p:blipFill>
        <p:spPr>
          <a:xfrm>
            <a:off x="4496671" y="19268"/>
            <a:ext cx="1174309" cy="460711"/>
          </a:xfrm>
          <a:prstGeom prst="rect">
            <a:avLst/>
          </a:prstGeom>
        </p:spPr>
      </p:pic>
      <p:grpSp>
        <p:nvGrpSpPr>
          <p:cNvPr id="28" name="Group 27">
            <a:extLst>
              <a:ext uri="{FF2B5EF4-FFF2-40B4-BE49-F238E27FC236}">
                <a16:creationId xmlns:a16="http://schemas.microsoft.com/office/drawing/2014/main" id="{8800AB79-215D-1747-8908-375CC4678E03}"/>
              </a:ext>
            </a:extLst>
          </p:cNvPr>
          <p:cNvGrpSpPr/>
          <p:nvPr/>
        </p:nvGrpSpPr>
        <p:grpSpPr>
          <a:xfrm>
            <a:off x="4534464" y="452212"/>
            <a:ext cx="1247236" cy="436017"/>
            <a:chOff x="5636252" y="2593265"/>
            <a:chExt cx="2305050" cy="805815"/>
          </a:xfrm>
        </p:grpSpPr>
        <p:pic>
          <p:nvPicPr>
            <p:cNvPr id="29" name="Picture 28">
              <a:extLst>
                <a:ext uri="{FF2B5EF4-FFF2-40B4-BE49-F238E27FC236}">
                  <a16:creationId xmlns:a16="http://schemas.microsoft.com/office/drawing/2014/main" id="{96875574-5E8A-354B-9710-B403DE5DE3B3}"/>
                </a:ext>
              </a:extLst>
            </p:cNvPr>
            <p:cNvPicPr>
              <a:picLocks noChangeAspect="1"/>
            </p:cNvPicPr>
            <p:nvPr/>
          </p:nvPicPr>
          <p:blipFill>
            <a:blip r:embed="rId8"/>
            <a:stretch>
              <a:fillRect/>
            </a:stretch>
          </p:blipFill>
          <p:spPr>
            <a:xfrm>
              <a:off x="6036302" y="2593265"/>
              <a:ext cx="1905000" cy="805815"/>
            </a:xfrm>
            <a:prstGeom prst="rect">
              <a:avLst/>
            </a:prstGeom>
          </p:spPr>
        </p:pic>
        <p:pic>
          <p:nvPicPr>
            <p:cNvPr id="30" name="Picture 29">
              <a:extLst>
                <a:ext uri="{FF2B5EF4-FFF2-40B4-BE49-F238E27FC236}">
                  <a16:creationId xmlns:a16="http://schemas.microsoft.com/office/drawing/2014/main" id="{DD035EBD-4CEF-EF40-A16E-5E2230EF254E}"/>
                </a:ext>
              </a:extLst>
            </p:cNvPr>
            <p:cNvPicPr>
              <a:picLocks noChangeAspect="1"/>
            </p:cNvPicPr>
            <p:nvPr/>
          </p:nvPicPr>
          <p:blipFill>
            <a:blip r:embed="rId9"/>
            <a:stretch>
              <a:fillRect/>
            </a:stretch>
          </p:blipFill>
          <p:spPr>
            <a:xfrm>
              <a:off x="5636252" y="2684201"/>
              <a:ext cx="571500" cy="571500"/>
            </a:xfrm>
            <a:prstGeom prst="rect">
              <a:avLst/>
            </a:prstGeom>
          </p:spPr>
        </p:pic>
      </p:grpSp>
      <p:pic>
        <p:nvPicPr>
          <p:cNvPr id="33" name="Picture 32">
            <a:extLst>
              <a:ext uri="{FF2B5EF4-FFF2-40B4-BE49-F238E27FC236}">
                <a16:creationId xmlns:a16="http://schemas.microsoft.com/office/drawing/2014/main" id="{051E7F81-5F36-A24F-BC67-C3C6C9370E4F}"/>
              </a:ext>
            </a:extLst>
          </p:cNvPr>
          <p:cNvPicPr>
            <a:picLocks noChangeAspect="1"/>
          </p:cNvPicPr>
          <p:nvPr/>
        </p:nvPicPr>
        <p:blipFill>
          <a:blip r:embed="rId10"/>
          <a:stretch>
            <a:fillRect/>
          </a:stretch>
        </p:blipFill>
        <p:spPr>
          <a:xfrm>
            <a:off x="5697396" y="126139"/>
            <a:ext cx="1246587" cy="497234"/>
          </a:xfrm>
          <a:prstGeom prst="rect">
            <a:avLst/>
          </a:prstGeom>
        </p:spPr>
      </p:pic>
      <p:pic>
        <p:nvPicPr>
          <p:cNvPr id="34" name="Picture 33">
            <a:extLst>
              <a:ext uri="{FF2B5EF4-FFF2-40B4-BE49-F238E27FC236}">
                <a16:creationId xmlns:a16="http://schemas.microsoft.com/office/drawing/2014/main" id="{6C491311-CA8B-4548-90C6-420472025A97}"/>
              </a:ext>
            </a:extLst>
          </p:cNvPr>
          <p:cNvPicPr>
            <a:picLocks noChangeAspect="1"/>
          </p:cNvPicPr>
          <p:nvPr/>
        </p:nvPicPr>
        <p:blipFill rotWithShape="1">
          <a:blip r:embed="rId11"/>
          <a:srcRect r="7249"/>
          <a:stretch/>
        </p:blipFill>
        <p:spPr>
          <a:xfrm>
            <a:off x="8638381" y="105107"/>
            <a:ext cx="1753636" cy="656770"/>
          </a:xfrm>
          <a:prstGeom prst="rect">
            <a:avLst/>
          </a:prstGeom>
        </p:spPr>
      </p:pic>
      <p:pic>
        <p:nvPicPr>
          <p:cNvPr id="35" name="Picture 34">
            <a:extLst>
              <a:ext uri="{FF2B5EF4-FFF2-40B4-BE49-F238E27FC236}">
                <a16:creationId xmlns:a16="http://schemas.microsoft.com/office/drawing/2014/main" id="{5B000F89-529A-F442-88FE-8A6D748665BA}"/>
              </a:ext>
            </a:extLst>
          </p:cNvPr>
          <p:cNvPicPr>
            <a:picLocks noChangeAspect="1"/>
          </p:cNvPicPr>
          <p:nvPr/>
        </p:nvPicPr>
        <p:blipFill rotWithShape="1">
          <a:blip r:embed="rId12"/>
          <a:srcRect l="11127" t="13003" r="10327" b="11945"/>
          <a:stretch/>
        </p:blipFill>
        <p:spPr>
          <a:xfrm>
            <a:off x="6985639" y="121381"/>
            <a:ext cx="1681552" cy="576778"/>
          </a:xfrm>
          <a:prstGeom prst="rect">
            <a:avLst/>
          </a:prstGeom>
        </p:spPr>
      </p:pic>
      <p:pic>
        <p:nvPicPr>
          <p:cNvPr id="37" name="Picture 36">
            <a:extLst>
              <a:ext uri="{FF2B5EF4-FFF2-40B4-BE49-F238E27FC236}">
                <a16:creationId xmlns:a16="http://schemas.microsoft.com/office/drawing/2014/main" id="{FF78E38D-F005-2D44-A319-6180F892093D}"/>
              </a:ext>
            </a:extLst>
          </p:cNvPr>
          <p:cNvPicPr>
            <a:picLocks noChangeAspect="1"/>
          </p:cNvPicPr>
          <p:nvPr/>
        </p:nvPicPr>
        <p:blipFill>
          <a:blip r:embed="rId13"/>
          <a:stretch>
            <a:fillRect/>
          </a:stretch>
        </p:blipFill>
        <p:spPr>
          <a:xfrm>
            <a:off x="11422006" y="-18461"/>
            <a:ext cx="656388" cy="761410"/>
          </a:xfrm>
          <a:prstGeom prst="rect">
            <a:avLst/>
          </a:prstGeom>
        </p:spPr>
      </p:pic>
      <p:pic>
        <p:nvPicPr>
          <p:cNvPr id="38" name="Picture 37">
            <a:extLst>
              <a:ext uri="{FF2B5EF4-FFF2-40B4-BE49-F238E27FC236}">
                <a16:creationId xmlns:a16="http://schemas.microsoft.com/office/drawing/2014/main" id="{64C7DA92-66A7-8646-998D-9C1A33BA7063}"/>
              </a:ext>
            </a:extLst>
          </p:cNvPr>
          <p:cNvPicPr>
            <a:picLocks noChangeAspect="1"/>
          </p:cNvPicPr>
          <p:nvPr/>
        </p:nvPicPr>
        <p:blipFill>
          <a:blip r:embed="rId14"/>
          <a:stretch>
            <a:fillRect/>
          </a:stretch>
        </p:blipFill>
        <p:spPr>
          <a:xfrm>
            <a:off x="9909766" y="71868"/>
            <a:ext cx="515912" cy="523651"/>
          </a:xfrm>
          <a:prstGeom prst="rect">
            <a:avLst/>
          </a:prstGeom>
        </p:spPr>
      </p:pic>
      <p:pic>
        <p:nvPicPr>
          <p:cNvPr id="39" name="Picture 38">
            <a:extLst>
              <a:ext uri="{FF2B5EF4-FFF2-40B4-BE49-F238E27FC236}">
                <a16:creationId xmlns:a16="http://schemas.microsoft.com/office/drawing/2014/main" id="{BDE097D7-6DE8-4942-9C50-84978183D7B3}"/>
              </a:ext>
            </a:extLst>
          </p:cNvPr>
          <p:cNvPicPr>
            <a:picLocks noChangeAspect="1"/>
          </p:cNvPicPr>
          <p:nvPr/>
        </p:nvPicPr>
        <p:blipFill>
          <a:blip r:embed="rId15"/>
          <a:stretch>
            <a:fillRect/>
          </a:stretch>
        </p:blipFill>
        <p:spPr>
          <a:xfrm>
            <a:off x="10493305" y="10469"/>
            <a:ext cx="874962" cy="800179"/>
          </a:xfrm>
          <a:prstGeom prst="rect">
            <a:avLst/>
          </a:prstGeom>
        </p:spPr>
      </p:pic>
      <p:sp>
        <p:nvSpPr>
          <p:cNvPr id="22" name="Rectangle 21">
            <a:extLst>
              <a:ext uri="{FF2B5EF4-FFF2-40B4-BE49-F238E27FC236}">
                <a16:creationId xmlns:a16="http://schemas.microsoft.com/office/drawing/2014/main" id="{D2282955-A045-E541-ACDA-2C4A285E770A}"/>
              </a:ext>
            </a:extLst>
          </p:cNvPr>
          <p:cNvSpPr/>
          <p:nvPr/>
        </p:nvSpPr>
        <p:spPr>
          <a:xfrm>
            <a:off x="0" y="67818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2940319"/>
      </p:ext>
    </p:extLst>
  </p:cSld>
  <p:clrMapOvr>
    <a:masterClrMapping/>
  </p:clrMapOvr>
  <mc:AlternateContent xmlns:mc="http://schemas.openxmlformats.org/markup-compatibility/2006" xmlns:p14="http://schemas.microsoft.com/office/powerpoint/2010/main">
    <mc:Choice Requires="p14">
      <p:transition p14:dur="10" advClick="0" advTm="18000"/>
    </mc:Choice>
    <mc:Fallback xmlns="">
      <p:transition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22"/>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4BA803-7148-404D-9F0B-72581B681186}"/>
              </a:ext>
            </a:extLst>
          </p:cNvPr>
          <p:cNvSpPr>
            <a:spLocks noGrp="1"/>
          </p:cNvSpPr>
          <p:nvPr>
            <p:ph type="sldNum" sz="quarter" idx="12"/>
          </p:nvPr>
        </p:nvSpPr>
        <p:spPr/>
        <p:txBody>
          <a:bodyPr/>
          <a:lstStyle/>
          <a:p>
            <a:fld id="{1CA897ED-F933-F140-B965-41326E641414}" type="slidenum">
              <a:rPr lang="en-US" smtClean="0"/>
              <a:t>15</a:t>
            </a:fld>
            <a:endParaRPr lang="en-US"/>
          </a:p>
        </p:txBody>
      </p:sp>
      <p:sp>
        <p:nvSpPr>
          <p:cNvPr id="4" name="Title 3">
            <a:extLst>
              <a:ext uri="{FF2B5EF4-FFF2-40B4-BE49-F238E27FC236}">
                <a16:creationId xmlns:a16="http://schemas.microsoft.com/office/drawing/2014/main" id="{BEF0AF32-EFA8-9B40-ACBA-9F24D9B5E7BA}"/>
              </a:ext>
            </a:extLst>
          </p:cNvPr>
          <p:cNvSpPr>
            <a:spLocks noGrp="1"/>
          </p:cNvSpPr>
          <p:nvPr>
            <p:ph type="title"/>
          </p:nvPr>
        </p:nvSpPr>
        <p:spPr>
          <a:xfrm>
            <a:off x="457200" y="913102"/>
            <a:ext cx="4876800" cy="2852737"/>
          </a:xfrm>
        </p:spPr>
        <p:txBody>
          <a:bodyPr>
            <a:normAutofit fontScale="90000"/>
          </a:bodyPr>
          <a:lstStyle/>
          <a:p>
            <a:r>
              <a:rPr lang="en-US" dirty="0" smtClean="0"/>
              <a:t>The Expendable Bathythermograph (XBT) and Ship of Opportunity (SOOP) networks</a:t>
            </a:r>
            <a:endParaRPr lang="en-US" dirty="0"/>
          </a:p>
        </p:txBody>
      </p:sp>
      <p:sp>
        <p:nvSpPr>
          <p:cNvPr id="5" name="Text Placeholder 4">
            <a:extLst>
              <a:ext uri="{FF2B5EF4-FFF2-40B4-BE49-F238E27FC236}">
                <a16:creationId xmlns:a16="http://schemas.microsoft.com/office/drawing/2014/main" id="{B99E195D-821F-254F-968D-29178E04D514}"/>
              </a:ext>
            </a:extLst>
          </p:cNvPr>
          <p:cNvSpPr>
            <a:spLocks noGrp="1"/>
          </p:cNvSpPr>
          <p:nvPr>
            <p:ph type="body" idx="13"/>
          </p:nvPr>
        </p:nvSpPr>
        <p:spPr>
          <a:xfrm>
            <a:off x="490602" y="3922394"/>
            <a:ext cx="4954421" cy="439737"/>
          </a:xfrm>
        </p:spPr>
        <p:txBody>
          <a:bodyPr/>
          <a:lstStyle/>
          <a:p>
            <a:r>
              <a:rPr lang="en-US" dirty="0" smtClean="0"/>
              <a:t>AOML-led eddy and boundary current-resolving transects of upper ocean temperature</a:t>
            </a:r>
          </a:p>
          <a:p>
            <a:r>
              <a:rPr lang="en-US" sz="1100" dirty="0"/>
              <a:t> </a:t>
            </a:r>
            <a:endParaRPr lang="en-US" sz="1100" dirty="0" smtClean="0"/>
          </a:p>
          <a:p>
            <a:r>
              <a:rPr lang="en-US" dirty="0" smtClean="0"/>
              <a:t>SOOP: Leveraging ship time from corporate partners to deploy XBTs, drifters, Argo floats, etc.</a:t>
            </a:r>
          </a:p>
        </p:txBody>
      </p:sp>
      <p:pic>
        <p:nvPicPr>
          <p:cNvPr id="1026" name="Picture 2" descr="https://www.aoml.noaa.gov/phod/goos/xbtscience/images/Atlantic_transec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343" y="1219200"/>
            <a:ext cx="6191250" cy="49053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61461" y="86179"/>
            <a:ext cx="8373131" cy="61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88897DE-8ADA-9946-90A7-3B7D1C68C84C}"/>
              </a:ext>
            </a:extLst>
          </p:cNvPr>
          <p:cNvPicPr>
            <a:picLocks noChangeAspect="1"/>
          </p:cNvPicPr>
          <p:nvPr/>
        </p:nvPicPr>
        <p:blipFill rotWithShape="1">
          <a:blip r:embed="rId4"/>
          <a:srcRect l="3979" r="6964"/>
          <a:stretch/>
        </p:blipFill>
        <p:spPr>
          <a:xfrm>
            <a:off x="3124200" y="115538"/>
            <a:ext cx="1252894" cy="553260"/>
          </a:xfrm>
          <a:prstGeom prst="rect">
            <a:avLst/>
          </a:prstGeom>
        </p:spPr>
      </p:pic>
      <p:pic>
        <p:nvPicPr>
          <p:cNvPr id="8" name="Picture 7">
            <a:extLst>
              <a:ext uri="{FF2B5EF4-FFF2-40B4-BE49-F238E27FC236}">
                <a16:creationId xmlns:a16="http://schemas.microsoft.com/office/drawing/2014/main" id="{8B4C66B2-BDD7-854D-ACA4-B3CBFC1B37B1}"/>
              </a:ext>
            </a:extLst>
          </p:cNvPr>
          <p:cNvPicPr>
            <a:picLocks noChangeAspect="1"/>
          </p:cNvPicPr>
          <p:nvPr/>
        </p:nvPicPr>
        <p:blipFill rotWithShape="1">
          <a:blip r:embed="rId5"/>
          <a:srcRect l="12159" r="11278"/>
          <a:stretch/>
        </p:blipFill>
        <p:spPr>
          <a:xfrm>
            <a:off x="4407574" y="115538"/>
            <a:ext cx="1037450" cy="543548"/>
          </a:xfrm>
          <a:prstGeom prst="rect">
            <a:avLst/>
          </a:prstGeom>
        </p:spPr>
      </p:pic>
      <p:pic>
        <p:nvPicPr>
          <p:cNvPr id="10" name="Picture 9">
            <a:extLst>
              <a:ext uri="{FF2B5EF4-FFF2-40B4-BE49-F238E27FC236}">
                <a16:creationId xmlns:a16="http://schemas.microsoft.com/office/drawing/2014/main" id="{4538B324-BFA2-F04F-9C20-8DAB43CE3A30}"/>
              </a:ext>
            </a:extLst>
          </p:cNvPr>
          <p:cNvPicPr>
            <a:picLocks noChangeAspect="1"/>
          </p:cNvPicPr>
          <p:nvPr/>
        </p:nvPicPr>
        <p:blipFill>
          <a:blip r:embed="rId6"/>
          <a:stretch>
            <a:fillRect/>
          </a:stretch>
        </p:blipFill>
        <p:spPr>
          <a:xfrm>
            <a:off x="5877512" y="133020"/>
            <a:ext cx="801317" cy="659148"/>
          </a:xfrm>
          <a:prstGeom prst="rect">
            <a:avLst/>
          </a:prstGeom>
        </p:spPr>
      </p:pic>
      <p:pic>
        <p:nvPicPr>
          <p:cNvPr id="9" name="Picture 8">
            <a:extLst>
              <a:ext uri="{FF2B5EF4-FFF2-40B4-BE49-F238E27FC236}">
                <a16:creationId xmlns:a16="http://schemas.microsoft.com/office/drawing/2014/main" id="{98E876EE-0470-614C-A546-D35940668891}"/>
              </a:ext>
            </a:extLst>
          </p:cNvPr>
          <p:cNvPicPr>
            <a:picLocks noChangeAspect="1"/>
          </p:cNvPicPr>
          <p:nvPr/>
        </p:nvPicPr>
        <p:blipFill>
          <a:blip r:embed="rId7"/>
          <a:stretch>
            <a:fillRect/>
          </a:stretch>
        </p:blipFill>
        <p:spPr>
          <a:xfrm>
            <a:off x="5445024" y="133020"/>
            <a:ext cx="471127" cy="471127"/>
          </a:xfrm>
          <a:prstGeom prst="rect">
            <a:avLst/>
          </a:prstGeom>
        </p:spPr>
      </p:pic>
      <p:pic>
        <p:nvPicPr>
          <p:cNvPr id="11" name="Picture 10">
            <a:extLst>
              <a:ext uri="{FF2B5EF4-FFF2-40B4-BE49-F238E27FC236}">
                <a16:creationId xmlns:a16="http://schemas.microsoft.com/office/drawing/2014/main" id="{D5087552-6193-2549-BC71-038EBDD696FB}"/>
              </a:ext>
            </a:extLst>
          </p:cNvPr>
          <p:cNvPicPr>
            <a:picLocks noChangeAspect="1"/>
          </p:cNvPicPr>
          <p:nvPr/>
        </p:nvPicPr>
        <p:blipFill rotWithShape="1">
          <a:blip r:embed="rId8"/>
          <a:srcRect t="36022" b="39001"/>
          <a:stretch/>
        </p:blipFill>
        <p:spPr>
          <a:xfrm>
            <a:off x="8789670" y="0"/>
            <a:ext cx="1152175" cy="287775"/>
          </a:xfrm>
          <a:prstGeom prst="rect">
            <a:avLst/>
          </a:prstGeom>
        </p:spPr>
      </p:pic>
      <p:pic>
        <p:nvPicPr>
          <p:cNvPr id="12" name="Picture 11">
            <a:extLst>
              <a:ext uri="{FF2B5EF4-FFF2-40B4-BE49-F238E27FC236}">
                <a16:creationId xmlns:a16="http://schemas.microsoft.com/office/drawing/2014/main" id="{E830DE9E-14EF-1945-BA0E-BBDF3B84964E}"/>
              </a:ext>
            </a:extLst>
          </p:cNvPr>
          <p:cNvPicPr>
            <a:picLocks noChangeAspect="1"/>
          </p:cNvPicPr>
          <p:nvPr/>
        </p:nvPicPr>
        <p:blipFill>
          <a:blip r:embed="rId9"/>
          <a:stretch>
            <a:fillRect/>
          </a:stretch>
        </p:blipFill>
        <p:spPr>
          <a:xfrm>
            <a:off x="8774430" y="211492"/>
            <a:ext cx="1410825" cy="380594"/>
          </a:xfrm>
          <a:prstGeom prst="rect">
            <a:avLst/>
          </a:prstGeom>
        </p:spPr>
      </p:pic>
      <p:pic>
        <p:nvPicPr>
          <p:cNvPr id="13" name="Picture 12">
            <a:extLst>
              <a:ext uri="{FF2B5EF4-FFF2-40B4-BE49-F238E27FC236}">
                <a16:creationId xmlns:a16="http://schemas.microsoft.com/office/drawing/2014/main" id="{3883F11B-F0F3-644E-ABBF-BA53246B2804}"/>
              </a:ext>
            </a:extLst>
          </p:cNvPr>
          <p:cNvPicPr>
            <a:picLocks noChangeAspect="1"/>
          </p:cNvPicPr>
          <p:nvPr/>
        </p:nvPicPr>
        <p:blipFill>
          <a:blip r:embed="rId10"/>
          <a:stretch>
            <a:fillRect/>
          </a:stretch>
        </p:blipFill>
        <p:spPr>
          <a:xfrm>
            <a:off x="10790482" y="323803"/>
            <a:ext cx="732214" cy="446650"/>
          </a:xfrm>
          <a:prstGeom prst="rect">
            <a:avLst/>
          </a:prstGeom>
        </p:spPr>
      </p:pic>
      <p:pic>
        <p:nvPicPr>
          <p:cNvPr id="14" name="Picture 13">
            <a:extLst>
              <a:ext uri="{FF2B5EF4-FFF2-40B4-BE49-F238E27FC236}">
                <a16:creationId xmlns:a16="http://schemas.microsoft.com/office/drawing/2014/main" id="{1594C15E-9B87-0140-9C79-9F6FC0999A7B}"/>
              </a:ext>
            </a:extLst>
          </p:cNvPr>
          <p:cNvPicPr>
            <a:picLocks noChangeAspect="1"/>
          </p:cNvPicPr>
          <p:nvPr/>
        </p:nvPicPr>
        <p:blipFill rotWithShape="1">
          <a:blip r:embed="rId11"/>
          <a:srcRect t="20276" b="24689"/>
          <a:stretch/>
        </p:blipFill>
        <p:spPr>
          <a:xfrm>
            <a:off x="8756555" y="524803"/>
            <a:ext cx="1185290" cy="342473"/>
          </a:xfrm>
          <a:prstGeom prst="rect">
            <a:avLst/>
          </a:prstGeom>
        </p:spPr>
      </p:pic>
      <p:pic>
        <p:nvPicPr>
          <p:cNvPr id="15" name="Picture 14">
            <a:extLst>
              <a:ext uri="{FF2B5EF4-FFF2-40B4-BE49-F238E27FC236}">
                <a16:creationId xmlns:a16="http://schemas.microsoft.com/office/drawing/2014/main" id="{DA9FBD86-91B9-0242-8EF4-610C1847C07C}"/>
              </a:ext>
            </a:extLst>
          </p:cNvPr>
          <p:cNvPicPr>
            <a:picLocks noChangeAspect="1"/>
          </p:cNvPicPr>
          <p:nvPr/>
        </p:nvPicPr>
        <p:blipFill>
          <a:blip r:embed="rId12"/>
          <a:stretch>
            <a:fillRect/>
          </a:stretch>
        </p:blipFill>
        <p:spPr>
          <a:xfrm>
            <a:off x="10185255" y="315883"/>
            <a:ext cx="585593" cy="439195"/>
          </a:xfrm>
          <a:prstGeom prst="rect">
            <a:avLst/>
          </a:prstGeom>
        </p:spPr>
      </p:pic>
      <p:pic>
        <p:nvPicPr>
          <p:cNvPr id="16" name="Picture 15">
            <a:extLst>
              <a:ext uri="{FF2B5EF4-FFF2-40B4-BE49-F238E27FC236}">
                <a16:creationId xmlns:a16="http://schemas.microsoft.com/office/drawing/2014/main" id="{1711D298-E196-434A-B177-CCC68BC52C78}"/>
              </a:ext>
            </a:extLst>
          </p:cNvPr>
          <p:cNvPicPr>
            <a:picLocks noChangeAspect="1"/>
          </p:cNvPicPr>
          <p:nvPr/>
        </p:nvPicPr>
        <p:blipFill rotWithShape="1">
          <a:blip r:embed="rId13"/>
          <a:srcRect t="33459" b="32058"/>
          <a:stretch/>
        </p:blipFill>
        <p:spPr>
          <a:xfrm>
            <a:off x="10029303" y="13884"/>
            <a:ext cx="1620529" cy="304800"/>
          </a:xfrm>
          <a:prstGeom prst="rect">
            <a:avLst/>
          </a:prstGeom>
        </p:spPr>
      </p:pic>
      <p:pic>
        <p:nvPicPr>
          <p:cNvPr id="17" name="Picture 16">
            <a:extLst>
              <a:ext uri="{FF2B5EF4-FFF2-40B4-BE49-F238E27FC236}">
                <a16:creationId xmlns:a16="http://schemas.microsoft.com/office/drawing/2014/main" id="{56500C16-FD2E-AE49-854F-D87215C4226A}"/>
              </a:ext>
            </a:extLst>
          </p:cNvPr>
          <p:cNvPicPr>
            <a:picLocks noChangeAspect="1"/>
          </p:cNvPicPr>
          <p:nvPr/>
        </p:nvPicPr>
        <p:blipFill>
          <a:blip r:embed="rId14"/>
          <a:stretch>
            <a:fillRect/>
          </a:stretch>
        </p:blipFill>
        <p:spPr>
          <a:xfrm>
            <a:off x="7192793" y="-57030"/>
            <a:ext cx="791069" cy="917639"/>
          </a:xfrm>
          <a:prstGeom prst="rect">
            <a:avLst/>
          </a:prstGeom>
        </p:spPr>
      </p:pic>
      <p:pic>
        <p:nvPicPr>
          <p:cNvPr id="18" name="Picture 17">
            <a:extLst>
              <a:ext uri="{FF2B5EF4-FFF2-40B4-BE49-F238E27FC236}">
                <a16:creationId xmlns:a16="http://schemas.microsoft.com/office/drawing/2014/main" id="{3D9B167E-712E-2C44-B2F2-862B5CE5334E}"/>
              </a:ext>
            </a:extLst>
          </p:cNvPr>
          <p:cNvPicPr>
            <a:picLocks noChangeAspect="1"/>
          </p:cNvPicPr>
          <p:nvPr/>
        </p:nvPicPr>
        <p:blipFill>
          <a:blip r:embed="rId15"/>
          <a:stretch>
            <a:fillRect/>
          </a:stretch>
        </p:blipFill>
        <p:spPr>
          <a:xfrm>
            <a:off x="7978802" y="51832"/>
            <a:ext cx="638220" cy="740336"/>
          </a:xfrm>
          <a:prstGeom prst="rect">
            <a:avLst/>
          </a:prstGeom>
        </p:spPr>
      </p:pic>
      <p:pic>
        <p:nvPicPr>
          <p:cNvPr id="19" name="Picture 18">
            <a:extLst>
              <a:ext uri="{FF2B5EF4-FFF2-40B4-BE49-F238E27FC236}">
                <a16:creationId xmlns:a16="http://schemas.microsoft.com/office/drawing/2014/main" id="{5710E2FE-9F5E-B049-BA7F-498F98C8D94D}"/>
              </a:ext>
            </a:extLst>
          </p:cNvPr>
          <p:cNvPicPr>
            <a:picLocks noChangeAspect="1"/>
          </p:cNvPicPr>
          <p:nvPr/>
        </p:nvPicPr>
        <p:blipFill>
          <a:blip r:embed="rId16"/>
          <a:stretch>
            <a:fillRect/>
          </a:stretch>
        </p:blipFill>
        <p:spPr>
          <a:xfrm>
            <a:off x="6472695" y="-94281"/>
            <a:ext cx="992143" cy="992143"/>
          </a:xfrm>
          <a:prstGeom prst="rect">
            <a:avLst/>
          </a:prstGeom>
        </p:spPr>
      </p:pic>
      <p:sp>
        <p:nvSpPr>
          <p:cNvPr id="20" name="Rectangle 19">
            <a:extLst>
              <a:ext uri="{FF2B5EF4-FFF2-40B4-BE49-F238E27FC236}">
                <a16:creationId xmlns:a16="http://schemas.microsoft.com/office/drawing/2014/main" id="{D2282955-A045-E541-ACDA-2C4A285E770A}"/>
              </a:ext>
            </a:extLst>
          </p:cNvPr>
          <p:cNvSpPr/>
          <p:nvPr/>
        </p:nvSpPr>
        <p:spPr>
          <a:xfrm>
            <a:off x="0" y="67818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2940319"/>
      </p:ext>
    </p:extLst>
  </p:cSld>
  <p:clrMapOvr>
    <a:masterClrMapping/>
  </p:clrMapOvr>
  <mc:AlternateContent xmlns:mc="http://schemas.openxmlformats.org/markup-compatibility/2006" xmlns:p14="http://schemas.microsoft.com/office/powerpoint/2010/main">
    <mc:Choice Requires="p14">
      <p:transition p14:dur="10" advClick="0" advTm="18000"/>
    </mc:Choice>
    <mc:Fallback xmlns="">
      <p:transition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20"/>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4BA803-7148-404D-9F0B-72581B681186}"/>
              </a:ext>
            </a:extLst>
          </p:cNvPr>
          <p:cNvSpPr>
            <a:spLocks noGrp="1"/>
          </p:cNvSpPr>
          <p:nvPr>
            <p:ph type="sldNum" sz="quarter" idx="12"/>
          </p:nvPr>
        </p:nvSpPr>
        <p:spPr/>
        <p:txBody>
          <a:bodyPr/>
          <a:lstStyle/>
          <a:p>
            <a:fld id="{1CA897ED-F933-F140-B965-41326E641414}" type="slidenum">
              <a:rPr lang="en-US" smtClean="0"/>
              <a:t>16</a:t>
            </a:fld>
            <a:endParaRPr lang="en-US"/>
          </a:p>
        </p:txBody>
      </p:sp>
      <p:sp>
        <p:nvSpPr>
          <p:cNvPr id="4" name="Title 3">
            <a:extLst>
              <a:ext uri="{FF2B5EF4-FFF2-40B4-BE49-F238E27FC236}">
                <a16:creationId xmlns:a16="http://schemas.microsoft.com/office/drawing/2014/main" id="{BEF0AF32-EFA8-9B40-ACBA-9F24D9B5E7BA}"/>
              </a:ext>
            </a:extLst>
          </p:cNvPr>
          <p:cNvSpPr>
            <a:spLocks noGrp="1"/>
          </p:cNvSpPr>
          <p:nvPr>
            <p:ph type="title"/>
          </p:nvPr>
        </p:nvSpPr>
        <p:spPr>
          <a:xfrm>
            <a:off x="490602" y="1066801"/>
            <a:ext cx="5148198" cy="1219200"/>
          </a:xfrm>
        </p:spPr>
        <p:txBody>
          <a:bodyPr>
            <a:normAutofit fontScale="90000"/>
          </a:bodyPr>
          <a:lstStyle/>
          <a:p>
            <a:r>
              <a:rPr lang="en-US" dirty="0" err="1" smtClean="0"/>
              <a:t>Thermosalinograph</a:t>
            </a:r>
            <a:r>
              <a:rPr lang="en-US" dirty="0" smtClean="0"/>
              <a:t> operations</a:t>
            </a:r>
            <a:endParaRPr lang="en-US" dirty="0"/>
          </a:p>
        </p:txBody>
      </p:sp>
      <p:sp>
        <p:nvSpPr>
          <p:cNvPr id="5" name="Text Placeholder 4">
            <a:extLst>
              <a:ext uri="{FF2B5EF4-FFF2-40B4-BE49-F238E27FC236}">
                <a16:creationId xmlns:a16="http://schemas.microsoft.com/office/drawing/2014/main" id="{B99E195D-821F-254F-968D-29178E04D514}"/>
              </a:ext>
            </a:extLst>
          </p:cNvPr>
          <p:cNvSpPr>
            <a:spLocks noGrp="1"/>
          </p:cNvSpPr>
          <p:nvPr>
            <p:ph type="body" idx="13"/>
          </p:nvPr>
        </p:nvSpPr>
        <p:spPr>
          <a:xfrm>
            <a:off x="475362" y="2514600"/>
            <a:ext cx="3563238" cy="439737"/>
          </a:xfrm>
        </p:spPr>
        <p:txBody>
          <a:bodyPr/>
          <a:lstStyle/>
          <a:p>
            <a:r>
              <a:rPr lang="en-US" dirty="0" smtClean="0"/>
              <a:t>14 NOAA and 2 SOOP vessels collecting underway temperature, salinity, and pCO</a:t>
            </a:r>
            <a:r>
              <a:rPr lang="en-US" baseline="-25000" dirty="0" smtClean="0"/>
              <a:t>2</a:t>
            </a:r>
          </a:p>
          <a:p>
            <a:endParaRPr lang="en-US" dirty="0"/>
          </a:p>
          <a:p>
            <a:r>
              <a:rPr lang="en-US" dirty="0" smtClean="0"/>
              <a:t>AOML leads this program, performs quality control on the data, and distributes the data on the GTS</a:t>
            </a:r>
            <a:endParaRPr lang="en-US" dirty="0"/>
          </a:p>
        </p:txBody>
      </p:sp>
      <p:pic>
        <p:nvPicPr>
          <p:cNvPr id="4098" name="Picture 2" descr="https://www.aoml.noaa.gov/phod/tsg/latest/all_tsg_20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928813"/>
            <a:ext cx="8015726" cy="43195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61461" y="86179"/>
            <a:ext cx="8373131" cy="61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a:extLst>
              <a:ext uri="{FF2B5EF4-FFF2-40B4-BE49-F238E27FC236}">
                <a16:creationId xmlns:a16="http://schemas.microsoft.com/office/drawing/2014/main" id="{014BA803-7148-404D-9F0B-72581B681186}"/>
              </a:ext>
            </a:extLst>
          </p:cNvPr>
          <p:cNvSpPr txBox="1">
            <a:spLocks/>
          </p:cNvSpPr>
          <p:nvPr/>
        </p:nvSpPr>
        <p:spPr>
          <a:xfrm>
            <a:off x="11634592" y="274574"/>
            <a:ext cx="381001" cy="365125"/>
          </a:xfrm>
          <a:prstGeom prst="rect">
            <a:avLst/>
          </a:prstGeom>
          <a:noFill/>
        </p:spPr>
        <p:txBody>
          <a:bodyPr vert="horz" lIns="91440" tIns="45720" rIns="91440" bIns="45720" rtlCol="0" anchor="ctr"/>
          <a:lstStyle>
            <a:defPPr>
              <a:defRPr lang="en-US"/>
            </a:defPPr>
            <a:lvl1pPr marL="0" algn="r" defTabSz="914400" rtl="0" eaLnBrk="1" latinLnBrk="0" hangingPunct="1">
              <a:defRPr sz="1000" kern="1200">
                <a:solidFill>
                  <a:srgbClr val="66666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A897ED-F933-F140-B965-41326E641414}" type="slidenum">
              <a:rPr lang="en-US" smtClean="0"/>
              <a:pPr/>
              <a:t>16</a:t>
            </a:fld>
            <a:endParaRPr lang="en-US"/>
          </a:p>
        </p:txBody>
      </p:sp>
      <p:sp>
        <p:nvSpPr>
          <p:cNvPr id="8" name="Rectangle 7"/>
          <p:cNvSpPr/>
          <p:nvPr/>
        </p:nvSpPr>
        <p:spPr>
          <a:xfrm>
            <a:off x="3261461" y="86179"/>
            <a:ext cx="8373131" cy="61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88897DE-8ADA-9946-90A7-3B7D1C68C84C}"/>
              </a:ext>
            </a:extLst>
          </p:cNvPr>
          <p:cNvPicPr>
            <a:picLocks noChangeAspect="1"/>
          </p:cNvPicPr>
          <p:nvPr/>
        </p:nvPicPr>
        <p:blipFill rotWithShape="1">
          <a:blip r:embed="rId4"/>
          <a:srcRect l="3979" r="6964"/>
          <a:stretch/>
        </p:blipFill>
        <p:spPr>
          <a:xfrm>
            <a:off x="3124200" y="115538"/>
            <a:ext cx="1252894" cy="553260"/>
          </a:xfrm>
          <a:prstGeom prst="rect">
            <a:avLst/>
          </a:prstGeom>
        </p:spPr>
      </p:pic>
      <p:pic>
        <p:nvPicPr>
          <p:cNvPr id="10" name="Picture 9">
            <a:extLst>
              <a:ext uri="{FF2B5EF4-FFF2-40B4-BE49-F238E27FC236}">
                <a16:creationId xmlns:a16="http://schemas.microsoft.com/office/drawing/2014/main" id="{8B4C66B2-BDD7-854D-ACA4-B3CBFC1B37B1}"/>
              </a:ext>
            </a:extLst>
          </p:cNvPr>
          <p:cNvPicPr>
            <a:picLocks noChangeAspect="1"/>
          </p:cNvPicPr>
          <p:nvPr/>
        </p:nvPicPr>
        <p:blipFill rotWithShape="1">
          <a:blip r:embed="rId5"/>
          <a:srcRect l="12159" r="11278"/>
          <a:stretch/>
        </p:blipFill>
        <p:spPr>
          <a:xfrm>
            <a:off x="4407574" y="115538"/>
            <a:ext cx="1037450" cy="543548"/>
          </a:xfrm>
          <a:prstGeom prst="rect">
            <a:avLst/>
          </a:prstGeom>
        </p:spPr>
      </p:pic>
      <p:pic>
        <p:nvPicPr>
          <p:cNvPr id="11" name="Picture 10">
            <a:extLst>
              <a:ext uri="{FF2B5EF4-FFF2-40B4-BE49-F238E27FC236}">
                <a16:creationId xmlns:a16="http://schemas.microsoft.com/office/drawing/2014/main" id="{4538B324-BFA2-F04F-9C20-8DAB43CE3A30}"/>
              </a:ext>
            </a:extLst>
          </p:cNvPr>
          <p:cNvPicPr>
            <a:picLocks noChangeAspect="1"/>
          </p:cNvPicPr>
          <p:nvPr/>
        </p:nvPicPr>
        <p:blipFill>
          <a:blip r:embed="rId6"/>
          <a:stretch>
            <a:fillRect/>
          </a:stretch>
        </p:blipFill>
        <p:spPr>
          <a:xfrm>
            <a:off x="5877512" y="133020"/>
            <a:ext cx="801317" cy="659148"/>
          </a:xfrm>
          <a:prstGeom prst="rect">
            <a:avLst/>
          </a:prstGeom>
        </p:spPr>
      </p:pic>
      <p:pic>
        <p:nvPicPr>
          <p:cNvPr id="12" name="Picture 11">
            <a:extLst>
              <a:ext uri="{FF2B5EF4-FFF2-40B4-BE49-F238E27FC236}">
                <a16:creationId xmlns:a16="http://schemas.microsoft.com/office/drawing/2014/main" id="{98E876EE-0470-614C-A546-D35940668891}"/>
              </a:ext>
            </a:extLst>
          </p:cNvPr>
          <p:cNvPicPr>
            <a:picLocks noChangeAspect="1"/>
          </p:cNvPicPr>
          <p:nvPr/>
        </p:nvPicPr>
        <p:blipFill>
          <a:blip r:embed="rId7"/>
          <a:stretch>
            <a:fillRect/>
          </a:stretch>
        </p:blipFill>
        <p:spPr>
          <a:xfrm>
            <a:off x="5445024" y="133020"/>
            <a:ext cx="471127" cy="471127"/>
          </a:xfrm>
          <a:prstGeom prst="rect">
            <a:avLst/>
          </a:prstGeom>
        </p:spPr>
      </p:pic>
      <p:pic>
        <p:nvPicPr>
          <p:cNvPr id="13" name="Picture 12">
            <a:extLst>
              <a:ext uri="{FF2B5EF4-FFF2-40B4-BE49-F238E27FC236}">
                <a16:creationId xmlns:a16="http://schemas.microsoft.com/office/drawing/2014/main" id="{D5087552-6193-2549-BC71-038EBDD696FB}"/>
              </a:ext>
            </a:extLst>
          </p:cNvPr>
          <p:cNvPicPr>
            <a:picLocks noChangeAspect="1"/>
          </p:cNvPicPr>
          <p:nvPr/>
        </p:nvPicPr>
        <p:blipFill rotWithShape="1">
          <a:blip r:embed="rId8"/>
          <a:srcRect t="36022" b="39001"/>
          <a:stretch/>
        </p:blipFill>
        <p:spPr>
          <a:xfrm>
            <a:off x="8789670" y="0"/>
            <a:ext cx="1152175" cy="287775"/>
          </a:xfrm>
          <a:prstGeom prst="rect">
            <a:avLst/>
          </a:prstGeom>
        </p:spPr>
      </p:pic>
      <p:pic>
        <p:nvPicPr>
          <p:cNvPr id="14" name="Picture 13">
            <a:extLst>
              <a:ext uri="{FF2B5EF4-FFF2-40B4-BE49-F238E27FC236}">
                <a16:creationId xmlns:a16="http://schemas.microsoft.com/office/drawing/2014/main" id="{E830DE9E-14EF-1945-BA0E-BBDF3B84964E}"/>
              </a:ext>
            </a:extLst>
          </p:cNvPr>
          <p:cNvPicPr>
            <a:picLocks noChangeAspect="1"/>
          </p:cNvPicPr>
          <p:nvPr/>
        </p:nvPicPr>
        <p:blipFill>
          <a:blip r:embed="rId9"/>
          <a:stretch>
            <a:fillRect/>
          </a:stretch>
        </p:blipFill>
        <p:spPr>
          <a:xfrm>
            <a:off x="8774430" y="211492"/>
            <a:ext cx="1410825" cy="380594"/>
          </a:xfrm>
          <a:prstGeom prst="rect">
            <a:avLst/>
          </a:prstGeom>
        </p:spPr>
      </p:pic>
      <p:pic>
        <p:nvPicPr>
          <p:cNvPr id="15" name="Picture 14">
            <a:extLst>
              <a:ext uri="{FF2B5EF4-FFF2-40B4-BE49-F238E27FC236}">
                <a16:creationId xmlns:a16="http://schemas.microsoft.com/office/drawing/2014/main" id="{3883F11B-F0F3-644E-ABBF-BA53246B2804}"/>
              </a:ext>
            </a:extLst>
          </p:cNvPr>
          <p:cNvPicPr>
            <a:picLocks noChangeAspect="1"/>
          </p:cNvPicPr>
          <p:nvPr/>
        </p:nvPicPr>
        <p:blipFill>
          <a:blip r:embed="rId10"/>
          <a:stretch>
            <a:fillRect/>
          </a:stretch>
        </p:blipFill>
        <p:spPr>
          <a:xfrm>
            <a:off x="10790482" y="323803"/>
            <a:ext cx="732214" cy="446650"/>
          </a:xfrm>
          <a:prstGeom prst="rect">
            <a:avLst/>
          </a:prstGeom>
        </p:spPr>
      </p:pic>
      <p:pic>
        <p:nvPicPr>
          <p:cNvPr id="16" name="Picture 15">
            <a:extLst>
              <a:ext uri="{FF2B5EF4-FFF2-40B4-BE49-F238E27FC236}">
                <a16:creationId xmlns:a16="http://schemas.microsoft.com/office/drawing/2014/main" id="{1594C15E-9B87-0140-9C79-9F6FC0999A7B}"/>
              </a:ext>
            </a:extLst>
          </p:cNvPr>
          <p:cNvPicPr>
            <a:picLocks noChangeAspect="1"/>
          </p:cNvPicPr>
          <p:nvPr/>
        </p:nvPicPr>
        <p:blipFill rotWithShape="1">
          <a:blip r:embed="rId11"/>
          <a:srcRect t="20276" b="24689"/>
          <a:stretch/>
        </p:blipFill>
        <p:spPr>
          <a:xfrm>
            <a:off x="8756555" y="524803"/>
            <a:ext cx="1185290" cy="342473"/>
          </a:xfrm>
          <a:prstGeom prst="rect">
            <a:avLst/>
          </a:prstGeom>
        </p:spPr>
      </p:pic>
      <p:pic>
        <p:nvPicPr>
          <p:cNvPr id="17" name="Picture 16">
            <a:extLst>
              <a:ext uri="{FF2B5EF4-FFF2-40B4-BE49-F238E27FC236}">
                <a16:creationId xmlns:a16="http://schemas.microsoft.com/office/drawing/2014/main" id="{DA9FBD86-91B9-0242-8EF4-610C1847C07C}"/>
              </a:ext>
            </a:extLst>
          </p:cNvPr>
          <p:cNvPicPr>
            <a:picLocks noChangeAspect="1"/>
          </p:cNvPicPr>
          <p:nvPr/>
        </p:nvPicPr>
        <p:blipFill>
          <a:blip r:embed="rId12"/>
          <a:stretch>
            <a:fillRect/>
          </a:stretch>
        </p:blipFill>
        <p:spPr>
          <a:xfrm>
            <a:off x="10185255" y="315883"/>
            <a:ext cx="585593" cy="439195"/>
          </a:xfrm>
          <a:prstGeom prst="rect">
            <a:avLst/>
          </a:prstGeom>
        </p:spPr>
      </p:pic>
      <p:pic>
        <p:nvPicPr>
          <p:cNvPr id="18" name="Picture 17">
            <a:extLst>
              <a:ext uri="{FF2B5EF4-FFF2-40B4-BE49-F238E27FC236}">
                <a16:creationId xmlns:a16="http://schemas.microsoft.com/office/drawing/2014/main" id="{1711D298-E196-434A-B177-CCC68BC52C78}"/>
              </a:ext>
            </a:extLst>
          </p:cNvPr>
          <p:cNvPicPr>
            <a:picLocks noChangeAspect="1"/>
          </p:cNvPicPr>
          <p:nvPr/>
        </p:nvPicPr>
        <p:blipFill rotWithShape="1">
          <a:blip r:embed="rId13"/>
          <a:srcRect t="33459" b="32058"/>
          <a:stretch/>
        </p:blipFill>
        <p:spPr>
          <a:xfrm>
            <a:off x="10029303" y="13884"/>
            <a:ext cx="1620529" cy="304800"/>
          </a:xfrm>
          <a:prstGeom prst="rect">
            <a:avLst/>
          </a:prstGeom>
        </p:spPr>
      </p:pic>
      <p:pic>
        <p:nvPicPr>
          <p:cNvPr id="19" name="Picture 18">
            <a:extLst>
              <a:ext uri="{FF2B5EF4-FFF2-40B4-BE49-F238E27FC236}">
                <a16:creationId xmlns:a16="http://schemas.microsoft.com/office/drawing/2014/main" id="{56500C16-FD2E-AE49-854F-D87215C4226A}"/>
              </a:ext>
            </a:extLst>
          </p:cNvPr>
          <p:cNvPicPr>
            <a:picLocks noChangeAspect="1"/>
          </p:cNvPicPr>
          <p:nvPr/>
        </p:nvPicPr>
        <p:blipFill>
          <a:blip r:embed="rId14"/>
          <a:stretch>
            <a:fillRect/>
          </a:stretch>
        </p:blipFill>
        <p:spPr>
          <a:xfrm>
            <a:off x="7192793" y="-57030"/>
            <a:ext cx="791069" cy="917639"/>
          </a:xfrm>
          <a:prstGeom prst="rect">
            <a:avLst/>
          </a:prstGeom>
        </p:spPr>
      </p:pic>
      <p:pic>
        <p:nvPicPr>
          <p:cNvPr id="20" name="Picture 19">
            <a:extLst>
              <a:ext uri="{FF2B5EF4-FFF2-40B4-BE49-F238E27FC236}">
                <a16:creationId xmlns:a16="http://schemas.microsoft.com/office/drawing/2014/main" id="{3D9B167E-712E-2C44-B2F2-862B5CE5334E}"/>
              </a:ext>
            </a:extLst>
          </p:cNvPr>
          <p:cNvPicPr>
            <a:picLocks noChangeAspect="1"/>
          </p:cNvPicPr>
          <p:nvPr/>
        </p:nvPicPr>
        <p:blipFill>
          <a:blip r:embed="rId15"/>
          <a:stretch>
            <a:fillRect/>
          </a:stretch>
        </p:blipFill>
        <p:spPr>
          <a:xfrm>
            <a:off x="7978802" y="51832"/>
            <a:ext cx="638220" cy="740336"/>
          </a:xfrm>
          <a:prstGeom prst="rect">
            <a:avLst/>
          </a:prstGeom>
        </p:spPr>
      </p:pic>
      <p:pic>
        <p:nvPicPr>
          <p:cNvPr id="21" name="Picture 20">
            <a:extLst>
              <a:ext uri="{FF2B5EF4-FFF2-40B4-BE49-F238E27FC236}">
                <a16:creationId xmlns:a16="http://schemas.microsoft.com/office/drawing/2014/main" id="{5710E2FE-9F5E-B049-BA7F-498F98C8D94D}"/>
              </a:ext>
            </a:extLst>
          </p:cNvPr>
          <p:cNvPicPr>
            <a:picLocks noChangeAspect="1"/>
          </p:cNvPicPr>
          <p:nvPr/>
        </p:nvPicPr>
        <p:blipFill>
          <a:blip r:embed="rId16"/>
          <a:stretch>
            <a:fillRect/>
          </a:stretch>
        </p:blipFill>
        <p:spPr>
          <a:xfrm>
            <a:off x="6472695" y="-94281"/>
            <a:ext cx="992143" cy="992143"/>
          </a:xfrm>
          <a:prstGeom prst="rect">
            <a:avLst/>
          </a:prstGeom>
        </p:spPr>
      </p:pic>
      <p:sp>
        <p:nvSpPr>
          <p:cNvPr id="22" name="Rectangle 21">
            <a:extLst>
              <a:ext uri="{FF2B5EF4-FFF2-40B4-BE49-F238E27FC236}">
                <a16:creationId xmlns:a16="http://schemas.microsoft.com/office/drawing/2014/main" id="{D2282955-A045-E541-ACDA-2C4A285E770A}"/>
              </a:ext>
            </a:extLst>
          </p:cNvPr>
          <p:cNvSpPr/>
          <p:nvPr/>
        </p:nvSpPr>
        <p:spPr>
          <a:xfrm>
            <a:off x="0" y="67818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1468662"/>
      </p:ext>
    </p:extLst>
  </p:cSld>
  <p:clrMapOvr>
    <a:masterClrMapping/>
  </p:clrMapOvr>
  <mc:AlternateContent xmlns:mc="http://schemas.openxmlformats.org/markup-compatibility/2006" xmlns:p14="http://schemas.microsoft.com/office/powerpoint/2010/main">
    <mc:Choice Requires="p14">
      <p:transition p14:dur="10" advClick="0" advTm="18000"/>
    </mc:Choice>
    <mc:Fallback xmlns="">
      <p:transition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22"/>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4BA803-7148-404D-9F0B-72581B681186}"/>
              </a:ext>
            </a:extLst>
          </p:cNvPr>
          <p:cNvSpPr>
            <a:spLocks noGrp="1"/>
          </p:cNvSpPr>
          <p:nvPr>
            <p:ph type="sldNum" sz="quarter" idx="12"/>
          </p:nvPr>
        </p:nvSpPr>
        <p:spPr/>
        <p:txBody>
          <a:bodyPr/>
          <a:lstStyle/>
          <a:p>
            <a:fld id="{1CA897ED-F933-F140-B965-41326E641414}" type="slidenum">
              <a:rPr lang="en-US" smtClean="0"/>
              <a:t>17</a:t>
            </a:fld>
            <a:endParaRPr lang="en-US"/>
          </a:p>
        </p:txBody>
      </p:sp>
      <p:sp>
        <p:nvSpPr>
          <p:cNvPr id="4" name="Title 3">
            <a:extLst>
              <a:ext uri="{FF2B5EF4-FFF2-40B4-BE49-F238E27FC236}">
                <a16:creationId xmlns:a16="http://schemas.microsoft.com/office/drawing/2014/main" id="{BEF0AF32-EFA8-9B40-ACBA-9F24D9B5E7BA}"/>
              </a:ext>
            </a:extLst>
          </p:cNvPr>
          <p:cNvSpPr>
            <a:spLocks noGrp="1"/>
          </p:cNvSpPr>
          <p:nvPr>
            <p:ph type="title"/>
          </p:nvPr>
        </p:nvSpPr>
        <p:spPr>
          <a:xfrm>
            <a:off x="520652" y="1676400"/>
            <a:ext cx="8166148" cy="1219200"/>
          </a:xfrm>
        </p:spPr>
        <p:txBody>
          <a:bodyPr>
            <a:normAutofit fontScale="90000"/>
          </a:bodyPr>
          <a:lstStyle/>
          <a:p>
            <a:r>
              <a:rPr lang="en-US" dirty="0" smtClean="0"/>
              <a:t>The Prediction and Research moored Array in the Tropical Atlantic (PIRATA)</a:t>
            </a:r>
            <a:endParaRPr lang="en-US" dirty="0"/>
          </a:p>
        </p:txBody>
      </p:sp>
      <p:sp>
        <p:nvSpPr>
          <p:cNvPr id="5" name="Text Placeholder 4">
            <a:extLst>
              <a:ext uri="{FF2B5EF4-FFF2-40B4-BE49-F238E27FC236}">
                <a16:creationId xmlns:a16="http://schemas.microsoft.com/office/drawing/2014/main" id="{B99E195D-821F-254F-968D-29178E04D514}"/>
              </a:ext>
            </a:extLst>
          </p:cNvPr>
          <p:cNvSpPr>
            <a:spLocks noGrp="1"/>
          </p:cNvSpPr>
          <p:nvPr>
            <p:ph type="body" idx="13"/>
          </p:nvPr>
        </p:nvSpPr>
        <p:spPr>
          <a:xfrm>
            <a:off x="605720" y="3002280"/>
            <a:ext cx="5041947" cy="439737"/>
          </a:xfrm>
        </p:spPr>
        <p:txBody>
          <a:bodyPr/>
          <a:lstStyle/>
          <a:p>
            <a:r>
              <a:rPr lang="en-US" dirty="0" smtClean="0"/>
              <a:t>PIRATA is the backbone of the Tropical Atlantic observing system</a:t>
            </a:r>
          </a:p>
          <a:p>
            <a:r>
              <a:rPr lang="en-US" sz="1200" dirty="0" smtClean="0"/>
              <a:t> </a:t>
            </a:r>
            <a:endParaRPr lang="en-US" sz="1200" dirty="0"/>
          </a:p>
          <a:p>
            <a:r>
              <a:rPr lang="en-US" dirty="0" smtClean="0"/>
              <a:t>Upper ocean and air-sea interface measurements of many properties</a:t>
            </a:r>
          </a:p>
          <a:p>
            <a:r>
              <a:rPr lang="en-US" sz="1200" dirty="0" smtClean="0"/>
              <a:t>  </a:t>
            </a:r>
            <a:endParaRPr lang="en-US" sz="1200" dirty="0"/>
          </a:p>
          <a:p>
            <a:r>
              <a:rPr lang="en-US" dirty="0" smtClean="0"/>
              <a:t>AOML leads the annual cruise to service the four US-led moorings in the northeastern array</a:t>
            </a:r>
            <a:endParaRPr lang="en-US" dirty="0"/>
          </a:p>
        </p:txBody>
      </p:sp>
      <p:pic>
        <p:nvPicPr>
          <p:cNvPr id="5124" name="Picture 4" descr="https://www.aoml.noaa.gov/phod/pne/pne_files/pirata_arr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429000"/>
            <a:ext cx="4762500" cy="300037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www.aoml.noaa.gov/phod/pne/pne_files/PNE2017_17_rotat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8901" y="1295400"/>
            <a:ext cx="2136212" cy="28454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6362" y="1157128"/>
            <a:ext cx="1573318" cy="117998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6362" y="2337117"/>
            <a:ext cx="1573318" cy="117998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69679" y="1172369"/>
            <a:ext cx="1552997" cy="1164748"/>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9680" y="2330053"/>
            <a:ext cx="1582739" cy="1187054"/>
          </a:xfrm>
          <a:prstGeom prst="rect">
            <a:avLst/>
          </a:prstGeom>
        </p:spPr>
      </p:pic>
      <p:grpSp>
        <p:nvGrpSpPr>
          <p:cNvPr id="10" name="Group 9"/>
          <p:cNvGrpSpPr/>
          <p:nvPr/>
        </p:nvGrpSpPr>
        <p:grpSpPr>
          <a:xfrm>
            <a:off x="7467600" y="3517107"/>
            <a:ext cx="1619250" cy="1283493"/>
            <a:chOff x="7467600" y="3517107"/>
            <a:chExt cx="1619250" cy="1283493"/>
          </a:xfrm>
        </p:grpSpPr>
        <p:sp>
          <p:nvSpPr>
            <p:cNvPr id="2" name="Oval 1"/>
            <p:cNvSpPr/>
            <p:nvPr/>
          </p:nvSpPr>
          <p:spPr>
            <a:xfrm>
              <a:off x="7467600" y="3517107"/>
              <a:ext cx="1619250" cy="3690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614410" y="3886200"/>
              <a:ext cx="4572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3261461" y="86179"/>
            <a:ext cx="8373131" cy="61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3603" y="0"/>
            <a:ext cx="677418" cy="858699"/>
          </a:xfrm>
          <a:prstGeom prst="rect">
            <a:avLst/>
          </a:prstGeom>
        </p:spPr>
      </p:pic>
      <p:grpSp>
        <p:nvGrpSpPr>
          <p:cNvPr id="18" name="Group 17">
            <a:extLst>
              <a:ext uri="{FF2B5EF4-FFF2-40B4-BE49-F238E27FC236}">
                <a16:creationId xmlns:a16="http://schemas.microsoft.com/office/drawing/2014/main" id="{C06AB863-7013-0046-8745-E641C1B64B9A}"/>
              </a:ext>
            </a:extLst>
          </p:cNvPr>
          <p:cNvGrpSpPr/>
          <p:nvPr/>
        </p:nvGrpSpPr>
        <p:grpSpPr>
          <a:xfrm>
            <a:off x="3152283" y="149810"/>
            <a:ext cx="1451443" cy="484716"/>
            <a:chOff x="5987165" y="2593265"/>
            <a:chExt cx="2305050" cy="805815"/>
          </a:xfrm>
        </p:grpSpPr>
        <p:pic>
          <p:nvPicPr>
            <p:cNvPr id="19" name="Picture 18">
              <a:extLst>
                <a:ext uri="{FF2B5EF4-FFF2-40B4-BE49-F238E27FC236}">
                  <a16:creationId xmlns:a16="http://schemas.microsoft.com/office/drawing/2014/main" id="{3803483C-6E2D-AB45-A649-56D8A553B461}"/>
                </a:ext>
              </a:extLst>
            </p:cNvPr>
            <p:cNvPicPr>
              <a:picLocks noChangeAspect="1"/>
            </p:cNvPicPr>
            <p:nvPr/>
          </p:nvPicPr>
          <p:blipFill>
            <a:blip r:embed="rId10"/>
            <a:stretch>
              <a:fillRect/>
            </a:stretch>
          </p:blipFill>
          <p:spPr>
            <a:xfrm>
              <a:off x="6387215" y="2593265"/>
              <a:ext cx="1905000" cy="805815"/>
            </a:xfrm>
            <a:prstGeom prst="rect">
              <a:avLst/>
            </a:prstGeom>
          </p:spPr>
        </p:pic>
        <p:pic>
          <p:nvPicPr>
            <p:cNvPr id="20" name="Picture 19">
              <a:extLst>
                <a:ext uri="{FF2B5EF4-FFF2-40B4-BE49-F238E27FC236}">
                  <a16:creationId xmlns:a16="http://schemas.microsoft.com/office/drawing/2014/main" id="{81DEC775-2FF0-4E49-B53C-0E3D5FC92D85}"/>
                </a:ext>
              </a:extLst>
            </p:cNvPr>
            <p:cNvPicPr>
              <a:picLocks noChangeAspect="1"/>
            </p:cNvPicPr>
            <p:nvPr/>
          </p:nvPicPr>
          <p:blipFill>
            <a:blip r:embed="rId11"/>
            <a:stretch>
              <a:fillRect/>
            </a:stretch>
          </p:blipFill>
          <p:spPr>
            <a:xfrm>
              <a:off x="5987165" y="2684201"/>
              <a:ext cx="571500" cy="571500"/>
            </a:xfrm>
            <a:prstGeom prst="rect">
              <a:avLst/>
            </a:prstGeom>
          </p:spPr>
        </p:pic>
      </p:grpSp>
      <p:pic>
        <p:nvPicPr>
          <p:cNvPr id="17" name="Picture 16">
            <a:extLst>
              <a:ext uri="{FF2B5EF4-FFF2-40B4-BE49-F238E27FC236}">
                <a16:creationId xmlns:a16="http://schemas.microsoft.com/office/drawing/2014/main" id="{E7AE4AC4-BA01-594B-A1B4-2D7CF952D846}"/>
              </a:ext>
            </a:extLst>
          </p:cNvPr>
          <p:cNvPicPr>
            <a:picLocks noChangeAspect="1"/>
          </p:cNvPicPr>
          <p:nvPr/>
        </p:nvPicPr>
        <p:blipFill rotWithShape="1">
          <a:blip r:embed="rId12"/>
          <a:srcRect r="15853"/>
          <a:stretch/>
        </p:blipFill>
        <p:spPr>
          <a:xfrm>
            <a:off x="4480005" y="95765"/>
            <a:ext cx="1451590" cy="569495"/>
          </a:xfrm>
          <a:prstGeom prst="rect">
            <a:avLst/>
          </a:prstGeom>
        </p:spPr>
      </p:pic>
      <p:pic>
        <p:nvPicPr>
          <p:cNvPr id="21" name="Picture 20">
            <a:extLst>
              <a:ext uri="{FF2B5EF4-FFF2-40B4-BE49-F238E27FC236}">
                <a16:creationId xmlns:a16="http://schemas.microsoft.com/office/drawing/2014/main" id="{EC8DC06A-45BE-A54D-980E-C63B682CCD44}"/>
              </a:ext>
            </a:extLst>
          </p:cNvPr>
          <p:cNvPicPr>
            <a:picLocks noChangeAspect="1"/>
          </p:cNvPicPr>
          <p:nvPr/>
        </p:nvPicPr>
        <p:blipFill>
          <a:blip r:embed="rId13"/>
          <a:stretch>
            <a:fillRect/>
          </a:stretch>
        </p:blipFill>
        <p:spPr>
          <a:xfrm>
            <a:off x="7656336" y="65245"/>
            <a:ext cx="705174" cy="705174"/>
          </a:xfrm>
          <a:prstGeom prst="rect">
            <a:avLst/>
          </a:prstGeom>
        </p:spPr>
      </p:pic>
      <p:pic>
        <p:nvPicPr>
          <p:cNvPr id="22" name="Picture 21">
            <a:extLst>
              <a:ext uri="{FF2B5EF4-FFF2-40B4-BE49-F238E27FC236}">
                <a16:creationId xmlns:a16="http://schemas.microsoft.com/office/drawing/2014/main" id="{CB8E8E32-9FAA-8147-92D7-847E50FE4257}"/>
              </a:ext>
            </a:extLst>
          </p:cNvPr>
          <p:cNvPicPr>
            <a:picLocks noChangeAspect="1"/>
          </p:cNvPicPr>
          <p:nvPr/>
        </p:nvPicPr>
        <p:blipFill>
          <a:blip r:embed="rId14"/>
          <a:stretch>
            <a:fillRect/>
          </a:stretch>
        </p:blipFill>
        <p:spPr>
          <a:xfrm>
            <a:off x="5950486" y="13918"/>
            <a:ext cx="1587540" cy="674704"/>
          </a:xfrm>
          <a:prstGeom prst="rect">
            <a:avLst/>
          </a:prstGeom>
        </p:spPr>
      </p:pic>
      <p:pic>
        <p:nvPicPr>
          <p:cNvPr id="23" name="Picture 22">
            <a:extLst>
              <a:ext uri="{FF2B5EF4-FFF2-40B4-BE49-F238E27FC236}">
                <a16:creationId xmlns:a16="http://schemas.microsoft.com/office/drawing/2014/main" id="{76C77B74-159B-334B-BA34-603F00E3D1DC}"/>
              </a:ext>
            </a:extLst>
          </p:cNvPr>
          <p:cNvPicPr>
            <a:picLocks noChangeAspect="1"/>
          </p:cNvPicPr>
          <p:nvPr/>
        </p:nvPicPr>
        <p:blipFill>
          <a:blip r:embed="rId15"/>
          <a:stretch>
            <a:fillRect/>
          </a:stretch>
        </p:blipFill>
        <p:spPr>
          <a:xfrm>
            <a:off x="9102090" y="0"/>
            <a:ext cx="858827" cy="858827"/>
          </a:xfrm>
          <a:prstGeom prst="rect">
            <a:avLst/>
          </a:prstGeom>
        </p:spPr>
      </p:pic>
      <p:pic>
        <p:nvPicPr>
          <p:cNvPr id="24" name="Picture 23">
            <a:extLst>
              <a:ext uri="{FF2B5EF4-FFF2-40B4-BE49-F238E27FC236}">
                <a16:creationId xmlns:a16="http://schemas.microsoft.com/office/drawing/2014/main" id="{524BD0B0-6B3B-5346-B95D-EEEAE57FA278}"/>
              </a:ext>
            </a:extLst>
          </p:cNvPr>
          <p:cNvPicPr>
            <a:picLocks noChangeAspect="1"/>
          </p:cNvPicPr>
          <p:nvPr/>
        </p:nvPicPr>
        <p:blipFill rotWithShape="1">
          <a:blip r:embed="rId16"/>
          <a:srcRect t="22629" b="20696"/>
          <a:stretch/>
        </p:blipFill>
        <p:spPr>
          <a:xfrm>
            <a:off x="9926427" y="137000"/>
            <a:ext cx="1124754" cy="582959"/>
          </a:xfrm>
          <a:prstGeom prst="rect">
            <a:avLst/>
          </a:prstGeom>
        </p:spPr>
      </p:pic>
      <p:pic>
        <p:nvPicPr>
          <p:cNvPr id="25" name="Picture 24">
            <a:extLst>
              <a:ext uri="{FF2B5EF4-FFF2-40B4-BE49-F238E27FC236}">
                <a16:creationId xmlns:a16="http://schemas.microsoft.com/office/drawing/2014/main" id="{91B4CE2A-DEE6-634A-B3C1-9ECC7AEE80AC}"/>
              </a:ext>
            </a:extLst>
          </p:cNvPr>
          <p:cNvPicPr>
            <a:picLocks noChangeAspect="1"/>
          </p:cNvPicPr>
          <p:nvPr/>
        </p:nvPicPr>
        <p:blipFill>
          <a:blip r:embed="rId17"/>
          <a:stretch>
            <a:fillRect/>
          </a:stretch>
        </p:blipFill>
        <p:spPr>
          <a:xfrm>
            <a:off x="11131327" y="65245"/>
            <a:ext cx="645990" cy="749349"/>
          </a:xfrm>
          <a:prstGeom prst="rect">
            <a:avLst/>
          </a:prstGeom>
        </p:spPr>
      </p:pic>
      <p:sp>
        <p:nvSpPr>
          <p:cNvPr id="26" name="Rectangle 25">
            <a:extLst>
              <a:ext uri="{FF2B5EF4-FFF2-40B4-BE49-F238E27FC236}">
                <a16:creationId xmlns:a16="http://schemas.microsoft.com/office/drawing/2014/main" id="{D2282955-A045-E541-ACDA-2C4A285E770A}"/>
              </a:ext>
            </a:extLst>
          </p:cNvPr>
          <p:cNvSpPr/>
          <p:nvPr/>
        </p:nvSpPr>
        <p:spPr>
          <a:xfrm>
            <a:off x="0" y="67818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127236"/>
      </p:ext>
    </p:extLst>
  </p:cSld>
  <p:clrMapOvr>
    <a:masterClrMapping/>
  </p:clrMapOvr>
  <mc:AlternateContent xmlns:mc="http://schemas.openxmlformats.org/markup-compatibility/2006" xmlns:p14="http://schemas.microsoft.com/office/powerpoint/2010/main">
    <mc:Choice Requires="p14">
      <p:transition p14:dur="10" advClick="0" advTm="18000"/>
    </mc:Choice>
    <mc:Fallback xmlns="">
      <p:transition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mph" presetSubtype="0" fill="hold" grpId="0" nodeType="withEffect">
                                  <p:stCondLst>
                                    <p:cond delay="0"/>
                                  </p:stCondLst>
                                  <p:childTnLst>
                                    <p:animScale>
                                      <p:cBhvr>
                                        <p:cTn id="9" dur="15000" fill="hold"/>
                                        <p:tgtEl>
                                          <p:spTgt spid="26"/>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www.aoml.noaa.gov/phod/goos/gliders/images/2019_season_carto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633" y="2842260"/>
            <a:ext cx="6254115" cy="40005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14BA803-7148-404D-9F0B-72581B681186}"/>
              </a:ext>
            </a:extLst>
          </p:cNvPr>
          <p:cNvSpPr>
            <a:spLocks noGrp="1"/>
          </p:cNvSpPr>
          <p:nvPr>
            <p:ph type="sldNum" sz="quarter" idx="12"/>
          </p:nvPr>
        </p:nvSpPr>
        <p:spPr/>
        <p:txBody>
          <a:bodyPr/>
          <a:lstStyle/>
          <a:p>
            <a:fld id="{1CA897ED-F933-F140-B965-41326E641414}" type="slidenum">
              <a:rPr lang="en-US" smtClean="0"/>
              <a:t>18</a:t>
            </a:fld>
            <a:endParaRPr lang="en-US"/>
          </a:p>
        </p:txBody>
      </p:sp>
      <p:sp>
        <p:nvSpPr>
          <p:cNvPr id="4" name="Title 3">
            <a:extLst>
              <a:ext uri="{FF2B5EF4-FFF2-40B4-BE49-F238E27FC236}">
                <a16:creationId xmlns:a16="http://schemas.microsoft.com/office/drawing/2014/main" id="{BEF0AF32-EFA8-9B40-ACBA-9F24D9B5E7BA}"/>
              </a:ext>
            </a:extLst>
          </p:cNvPr>
          <p:cNvSpPr>
            <a:spLocks noGrp="1"/>
          </p:cNvSpPr>
          <p:nvPr>
            <p:ph type="title"/>
          </p:nvPr>
        </p:nvSpPr>
        <p:spPr>
          <a:xfrm>
            <a:off x="535678" y="2057400"/>
            <a:ext cx="5148198" cy="1219200"/>
          </a:xfrm>
        </p:spPr>
        <p:txBody>
          <a:bodyPr>
            <a:normAutofit fontScale="90000"/>
          </a:bodyPr>
          <a:lstStyle/>
          <a:p>
            <a:r>
              <a:rPr lang="en-US" dirty="0" smtClean="0"/>
              <a:t>NOAA Hurricane Gliders</a:t>
            </a:r>
            <a:endParaRPr lang="en-US" dirty="0"/>
          </a:p>
        </p:txBody>
      </p:sp>
      <p:sp>
        <p:nvSpPr>
          <p:cNvPr id="5" name="Text Placeholder 4">
            <a:extLst>
              <a:ext uri="{FF2B5EF4-FFF2-40B4-BE49-F238E27FC236}">
                <a16:creationId xmlns:a16="http://schemas.microsoft.com/office/drawing/2014/main" id="{B99E195D-821F-254F-968D-29178E04D514}"/>
              </a:ext>
            </a:extLst>
          </p:cNvPr>
          <p:cNvSpPr>
            <a:spLocks noGrp="1"/>
          </p:cNvSpPr>
          <p:nvPr>
            <p:ph type="body" idx="13"/>
          </p:nvPr>
        </p:nvSpPr>
        <p:spPr>
          <a:xfrm>
            <a:off x="566158" y="3598863"/>
            <a:ext cx="3137484" cy="439737"/>
          </a:xfrm>
        </p:spPr>
        <p:txBody>
          <a:bodyPr/>
          <a:lstStyle/>
          <a:p>
            <a:r>
              <a:rPr lang="en-US" dirty="0" smtClean="0"/>
              <a:t>AOML is leading an international effort to collect ocean observations aimed at improving hurricane forecasts</a:t>
            </a:r>
            <a:endParaRPr lang="en-US" dirty="0"/>
          </a:p>
        </p:txBody>
      </p:sp>
      <p:pic>
        <p:nvPicPr>
          <p:cNvPr id="6146" name="Picture 2" descr="https://www.aoml.noaa.gov/phod/goos/gliders/images/gliders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876" y="990507"/>
            <a:ext cx="3290377" cy="185175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261461" y="86179"/>
            <a:ext cx="8373131" cy="61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5C8566F-5C7C-D944-84E7-33BDA366F122}"/>
              </a:ext>
            </a:extLst>
          </p:cNvPr>
          <p:cNvPicPr>
            <a:picLocks noChangeAspect="1"/>
          </p:cNvPicPr>
          <p:nvPr/>
        </p:nvPicPr>
        <p:blipFill>
          <a:blip r:embed="rId5"/>
          <a:stretch>
            <a:fillRect/>
          </a:stretch>
        </p:blipFill>
        <p:spPr>
          <a:xfrm>
            <a:off x="3109777" y="86179"/>
            <a:ext cx="1478038" cy="644877"/>
          </a:xfrm>
          <a:prstGeom prst="rect">
            <a:avLst/>
          </a:prstGeom>
        </p:spPr>
      </p:pic>
      <p:pic>
        <p:nvPicPr>
          <p:cNvPr id="9" name="Picture 8">
            <a:extLst>
              <a:ext uri="{FF2B5EF4-FFF2-40B4-BE49-F238E27FC236}">
                <a16:creationId xmlns:a16="http://schemas.microsoft.com/office/drawing/2014/main" id="{3F676BD0-797C-B549-B407-E0BFC8F4F9B6}"/>
              </a:ext>
            </a:extLst>
          </p:cNvPr>
          <p:cNvPicPr>
            <a:picLocks noChangeAspect="1"/>
          </p:cNvPicPr>
          <p:nvPr/>
        </p:nvPicPr>
        <p:blipFill>
          <a:blip r:embed="rId6"/>
          <a:stretch>
            <a:fillRect/>
          </a:stretch>
        </p:blipFill>
        <p:spPr>
          <a:xfrm>
            <a:off x="4875473" y="30099"/>
            <a:ext cx="808404" cy="808404"/>
          </a:xfrm>
          <a:prstGeom prst="rect">
            <a:avLst/>
          </a:prstGeom>
        </p:spPr>
      </p:pic>
      <p:pic>
        <p:nvPicPr>
          <p:cNvPr id="11" name="Picture 10">
            <a:extLst>
              <a:ext uri="{FF2B5EF4-FFF2-40B4-BE49-F238E27FC236}">
                <a16:creationId xmlns:a16="http://schemas.microsoft.com/office/drawing/2014/main" id="{704A91E1-F939-DA41-8757-E6C5EDA68D7C}"/>
              </a:ext>
            </a:extLst>
          </p:cNvPr>
          <p:cNvPicPr>
            <a:picLocks noChangeAspect="1"/>
          </p:cNvPicPr>
          <p:nvPr/>
        </p:nvPicPr>
        <p:blipFill>
          <a:blip r:embed="rId7"/>
          <a:stretch>
            <a:fillRect/>
          </a:stretch>
        </p:blipFill>
        <p:spPr>
          <a:xfrm>
            <a:off x="5683876" y="30099"/>
            <a:ext cx="1417435" cy="784314"/>
          </a:xfrm>
          <a:prstGeom prst="rect">
            <a:avLst/>
          </a:prstGeom>
        </p:spPr>
      </p:pic>
      <p:pic>
        <p:nvPicPr>
          <p:cNvPr id="10" name="Picture 9">
            <a:extLst>
              <a:ext uri="{FF2B5EF4-FFF2-40B4-BE49-F238E27FC236}">
                <a16:creationId xmlns:a16="http://schemas.microsoft.com/office/drawing/2014/main" id="{DDEE6B50-F0FB-D94C-BA20-1C4E96FC3318}"/>
              </a:ext>
            </a:extLst>
          </p:cNvPr>
          <p:cNvPicPr>
            <a:picLocks noChangeAspect="1"/>
          </p:cNvPicPr>
          <p:nvPr/>
        </p:nvPicPr>
        <p:blipFill>
          <a:blip r:embed="rId8"/>
          <a:stretch>
            <a:fillRect/>
          </a:stretch>
        </p:blipFill>
        <p:spPr>
          <a:xfrm>
            <a:off x="6979884" y="105483"/>
            <a:ext cx="1941266" cy="573370"/>
          </a:xfrm>
          <a:prstGeom prst="rect">
            <a:avLst/>
          </a:prstGeom>
        </p:spPr>
      </p:pic>
      <p:pic>
        <p:nvPicPr>
          <p:cNvPr id="12" name="Picture 11">
            <a:extLst>
              <a:ext uri="{FF2B5EF4-FFF2-40B4-BE49-F238E27FC236}">
                <a16:creationId xmlns:a16="http://schemas.microsoft.com/office/drawing/2014/main" id="{33A085B6-3F9E-7C4C-A8E5-911E685966FC}"/>
              </a:ext>
            </a:extLst>
          </p:cNvPr>
          <p:cNvPicPr>
            <a:picLocks noChangeAspect="1"/>
          </p:cNvPicPr>
          <p:nvPr/>
        </p:nvPicPr>
        <p:blipFill>
          <a:blip r:embed="rId9"/>
          <a:stretch>
            <a:fillRect/>
          </a:stretch>
        </p:blipFill>
        <p:spPr>
          <a:xfrm>
            <a:off x="8964763" y="13410"/>
            <a:ext cx="801003" cy="801003"/>
          </a:xfrm>
          <a:prstGeom prst="rect">
            <a:avLst/>
          </a:prstGeom>
        </p:spPr>
      </p:pic>
      <p:pic>
        <p:nvPicPr>
          <p:cNvPr id="13" name="Picture 12">
            <a:extLst>
              <a:ext uri="{FF2B5EF4-FFF2-40B4-BE49-F238E27FC236}">
                <a16:creationId xmlns:a16="http://schemas.microsoft.com/office/drawing/2014/main" id="{9E76A301-01C9-0D41-A772-2B9F75B34B4A}"/>
              </a:ext>
            </a:extLst>
          </p:cNvPr>
          <p:cNvPicPr>
            <a:picLocks noChangeAspect="1"/>
          </p:cNvPicPr>
          <p:nvPr/>
        </p:nvPicPr>
        <p:blipFill>
          <a:blip r:embed="rId10"/>
          <a:stretch>
            <a:fillRect/>
          </a:stretch>
        </p:blipFill>
        <p:spPr>
          <a:xfrm>
            <a:off x="9765766" y="-8253"/>
            <a:ext cx="766022" cy="800841"/>
          </a:xfrm>
          <a:prstGeom prst="rect">
            <a:avLst/>
          </a:prstGeom>
        </p:spPr>
      </p:pic>
      <p:pic>
        <p:nvPicPr>
          <p:cNvPr id="14" name="Picture 13">
            <a:extLst>
              <a:ext uri="{FF2B5EF4-FFF2-40B4-BE49-F238E27FC236}">
                <a16:creationId xmlns:a16="http://schemas.microsoft.com/office/drawing/2014/main" id="{AF6DB26B-367E-B544-9714-43D262A58FE8}"/>
              </a:ext>
            </a:extLst>
          </p:cNvPr>
          <p:cNvPicPr>
            <a:picLocks noChangeAspect="1"/>
          </p:cNvPicPr>
          <p:nvPr/>
        </p:nvPicPr>
        <p:blipFill>
          <a:blip r:embed="rId11"/>
          <a:stretch>
            <a:fillRect/>
          </a:stretch>
        </p:blipFill>
        <p:spPr>
          <a:xfrm>
            <a:off x="10531788" y="19085"/>
            <a:ext cx="773503" cy="773503"/>
          </a:xfrm>
          <a:prstGeom prst="rect">
            <a:avLst/>
          </a:prstGeom>
        </p:spPr>
      </p:pic>
      <p:sp>
        <p:nvSpPr>
          <p:cNvPr id="15" name="Rectangle 14">
            <a:extLst>
              <a:ext uri="{FF2B5EF4-FFF2-40B4-BE49-F238E27FC236}">
                <a16:creationId xmlns:a16="http://schemas.microsoft.com/office/drawing/2014/main" id="{D2282955-A045-E541-ACDA-2C4A285E770A}"/>
              </a:ext>
            </a:extLst>
          </p:cNvPr>
          <p:cNvSpPr/>
          <p:nvPr/>
        </p:nvSpPr>
        <p:spPr>
          <a:xfrm>
            <a:off x="0" y="67818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1005819"/>
      </p:ext>
    </p:extLst>
  </p:cSld>
  <p:clrMapOvr>
    <a:masterClrMapping/>
  </p:clrMapOvr>
  <mc:AlternateContent xmlns:mc="http://schemas.openxmlformats.org/markup-compatibility/2006" xmlns:p14="http://schemas.microsoft.com/office/powerpoint/2010/main">
    <mc:Choice Requires="p14">
      <p:transition p14:dur="10" advClick="0" advTm="18000"/>
    </mc:Choice>
    <mc:Fallback xmlns="">
      <p:transition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1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4BA803-7148-404D-9F0B-72581B681186}"/>
              </a:ext>
            </a:extLst>
          </p:cNvPr>
          <p:cNvSpPr>
            <a:spLocks noGrp="1"/>
          </p:cNvSpPr>
          <p:nvPr>
            <p:ph type="sldNum" sz="quarter" idx="12"/>
          </p:nvPr>
        </p:nvSpPr>
        <p:spPr/>
        <p:txBody>
          <a:bodyPr/>
          <a:lstStyle/>
          <a:p>
            <a:fld id="{1CA897ED-F933-F140-B965-41326E641414}" type="slidenum">
              <a:rPr lang="en-US" smtClean="0"/>
              <a:t>19</a:t>
            </a:fld>
            <a:endParaRPr lang="en-US"/>
          </a:p>
        </p:txBody>
      </p:sp>
      <p:sp>
        <p:nvSpPr>
          <p:cNvPr id="4" name="Title 3">
            <a:extLst>
              <a:ext uri="{FF2B5EF4-FFF2-40B4-BE49-F238E27FC236}">
                <a16:creationId xmlns:a16="http://schemas.microsoft.com/office/drawing/2014/main" id="{BEF0AF32-EFA8-9B40-ACBA-9F24D9B5E7BA}"/>
              </a:ext>
            </a:extLst>
          </p:cNvPr>
          <p:cNvSpPr>
            <a:spLocks noGrp="1"/>
          </p:cNvSpPr>
          <p:nvPr>
            <p:ph type="title"/>
          </p:nvPr>
        </p:nvSpPr>
        <p:spPr>
          <a:xfrm>
            <a:off x="584965" y="914400"/>
            <a:ext cx="11430627" cy="914400"/>
          </a:xfrm>
        </p:spPr>
        <p:txBody>
          <a:bodyPr>
            <a:normAutofit fontScale="90000"/>
          </a:bodyPr>
          <a:lstStyle/>
          <a:p>
            <a:r>
              <a:rPr lang="en-US" dirty="0" smtClean="0"/>
              <a:t>Contributing to the future of the observing system</a:t>
            </a:r>
            <a:endParaRPr lang="en-US" dirty="0"/>
          </a:p>
        </p:txBody>
      </p:sp>
      <p:sp>
        <p:nvSpPr>
          <p:cNvPr id="15" name="Rectangle 14">
            <a:extLst>
              <a:ext uri="{FF2B5EF4-FFF2-40B4-BE49-F238E27FC236}">
                <a16:creationId xmlns:a16="http://schemas.microsoft.com/office/drawing/2014/main" id="{D2282955-A045-E541-ACDA-2C4A285E770A}"/>
              </a:ext>
            </a:extLst>
          </p:cNvPr>
          <p:cNvSpPr/>
          <p:nvPr/>
        </p:nvSpPr>
        <p:spPr>
          <a:xfrm>
            <a:off x="0" y="67818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idx="13"/>
          </p:nvPr>
        </p:nvSpPr>
        <p:spPr/>
        <p:txBody>
          <a:bodyPr/>
          <a:lstStyle/>
          <a:p>
            <a:endParaRPr lang="en-US"/>
          </a:p>
        </p:txBody>
      </p:sp>
      <p:pic>
        <p:nvPicPr>
          <p:cNvPr id="17" name="Picture 16">
            <a:extLst>
              <a:ext uri="{FF2B5EF4-FFF2-40B4-BE49-F238E27FC236}">
                <a16:creationId xmlns:a16="http://schemas.microsoft.com/office/drawing/2014/main" id="{56CDAFF5-F839-E745-9EF2-D4289B44E4F6}"/>
              </a:ext>
            </a:extLst>
          </p:cNvPr>
          <p:cNvPicPr>
            <a:picLocks noChangeAspect="1"/>
          </p:cNvPicPr>
          <p:nvPr/>
        </p:nvPicPr>
        <p:blipFill rotWithShape="1">
          <a:blip r:embed="rId3">
            <a:alphaModFix amt="88000"/>
          </a:blip>
          <a:srcRect l="12986"/>
          <a:stretch/>
        </p:blipFill>
        <p:spPr>
          <a:xfrm>
            <a:off x="411480" y="2158204"/>
            <a:ext cx="2844801" cy="4267201"/>
          </a:xfrm>
          <a:prstGeom prst="rect">
            <a:avLst/>
          </a:prstGeom>
          <a:solidFill>
            <a:srgbClr val="FFFFFF">
              <a:alpha val="50196"/>
            </a:srgbClr>
          </a:solidFill>
        </p:spPr>
      </p:pic>
      <p:grpSp>
        <p:nvGrpSpPr>
          <p:cNvPr id="6" name="Group 5"/>
          <p:cNvGrpSpPr/>
          <p:nvPr/>
        </p:nvGrpSpPr>
        <p:grpSpPr>
          <a:xfrm>
            <a:off x="8662793" y="2066765"/>
            <a:ext cx="3352800" cy="4343400"/>
            <a:chOff x="5638800" y="0"/>
            <a:chExt cx="6553200" cy="6858000"/>
          </a:xfrm>
        </p:grpSpPr>
        <p:pic>
          <p:nvPicPr>
            <p:cNvPr id="20" name="Shape2">
              <a:extLst>
                <a:ext uri="{FF2B5EF4-FFF2-40B4-BE49-F238E27FC236}">
                  <a16:creationId xmlns:a16="http://schemas.microsoft.com/office/drawing/2014/main" id="{03460B86-D64A-2241-B78B-843126EE4417}"/>
                </a:ext>
              </a:extLst>
            </p:cNvPr>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5638800" y="0"/>
              <a:ext cx="6553200" cy="6858000"/>
            </a:xfrm>
            <a:prstGeom prst="rect">
              <a:avLst/>
            </a:prstGeom>
            <a:noFill/>
            <a:ln>
              <a:noFill/>
            </a:ln>
            <a:effectLst/>
          </p:spPr>
        </p:pic>
        <p:sp>
          <p:nvSpPr>
            <p:cNvPr id="21" name="Oval 20">
              <a:extLst>
                <a:ext uri="{FF2B5EF4-FFF2-40B4-BE49-F238E27FC236}">
                  <a16:creationId xmlns:a16="http://schemas.microsoft.com/office/drawing/2014/main" id="{7C7ED592-C5FF-F54A-A857-17AE5F1B0EAA}"/>
                </a:ext>
              </a:extLst>
            </p:cNvPr>
            <p:cNvSpPr/>
            <p:nvPr/>
          </p:nvSpPr>
          <p:spPr bwMode="auto">
            <a:xfrm>
              <a:off x="7259610" y="1505102"/>
              <a:ext cx="3691844" cy="4177386"/>
            </a:xfrm>
            <a:prstGeom prst="ellipse">
              <a:avLst/>
            </a:prstGeom>
            <a:noFill/>
            <a:ln w="762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1666" t="28889" r="37500"/>
          <a:stretch/>
        </p:blipFill>
        <p:spPr>
          <a:xfrm>
            <a:off x="3625396" y="2249645"/>
            <a:ext cx="4693444" cy="4114800"/>
          </a:xfrm>
          <a:prstGeom prst="rect">
            <a:avLst/>
          </a:prstGeom>
        </p:spPr>
      </p:pic>
    </p:spTree>
    <p:extLst>
      <p:ext uri="{BB962C8B-B14F-4D97-AF65-F5344CB8AC3E}">
        <p14:creationId xmlns:p14="http://schemas.microsoft.com/office/powerpoint/2010/main" val="4293817936"/>
      </p:ext>
    </p:extLst>
  </p:cSld>
  <p:clrMapOvr>
    <a:masterClrMapping/>
  </p:clrMapOvr>
  <mc:AlternateContent xmlns:mc="http://schemas.openxmlformats.org/markup-compatibility/2006" xmlns:p14="http://schemas.microsoft.com/office/powerpoint/2010/main">
    <mc:Choice Requires="p14">
      <p:transition p14:dur="10" advClick="0" advTm="18000"/>
    </mc:Choice>
    <mc:Fallback xmlns="">
      <p:transition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15"/>
                                        </p:tgtEl>
                                      </p:cBhvr>
                                      <p:by x="6500000" y="100000"/>
                                    </p:animScale>
                                  </p:childTnLst>
                                </p:cTn>
                              </p:par>
                              <p:par>
                                <p:cTn id="7" presetID="10"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2000"/>
                                        <p:tgtEl>
                                          <p:spTgt spid="17"/>
                                        </p:tgtEl>
                                      </p:cBhvr>
                                    </p:animEffect>
                                  </p:childTnLst>
                                </p:cTn>
                              </p:par>
                              <p:par>
                                <p:cTn id="10" presetID="10" presetClass="entr" presetSubtype="0" fill="hold" nodeType="withEffect">
                                  <p:stCondLst>
                                    <p:cond delay="50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childTnLst>
                                </p:cTn>
                              </p:par>
                              <p:par>
                                <p:cTn id="13" presetID="10" presetClass="entr" presetSubtype="0" fill="hold" nodeType="withEffect">
                                  <p:stCondLst>
                                    <p:cond delay="10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99" t="2477" r="2597" b="10834"/>
          <a:stretch/>
        </p:blipFill>
        <p:spPr bwMode="auto">
          <a:xfrm>
            <a:off x="0" y="838200"/>
            <a:ext cx="12192000" cy="5578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CBE133E2-BEB9-1344-85B2-45F8459F48AD}"/>
              </a:ext>
            </a:extLst>
          </p:cNvPr>
          <p:cNvSpPr>
            <a:spLocks noGrp="1"/>
          </p:cNvSpPr>
          <p:nvPr>
            <p:ph type="sldNum" sz="quarter" idx="12"/>
          </p:nvPr>
        </p:nvSpPr>
        <p:spPr/>
        <p:txBody>
          <a:bodyPr/>
          <a:lstStyle/>
          <a:p>
            <a:fld id="{1CA897ED-F933-F140-B965-41326E641414}" type="slidenum">
              <a:rPr lang="en-US" smtClean="0"/>
              <a:t>2</a:t>
            </a:fld>
            <a:endParaRPr lang="en-US"/>
          </a:p>
        </p:txBody>
      </p:sp>
      <p:pic>
        <p:nvPicPr>
          <p:cNvPr id="6" name="Picture 5">
            <a:extLst>
              <a:ext uri="{FF2B5EF4-FFF2-40B4-BE49-F238E27FC236}">
                <a16:creationId xmlns:a16="http://schemas.microsoft.com/office/drawing/2014/main" id="{530C0B50-B06A-8F40-9C4B-E00344EFEA64}"/>
              </a:ext>
            </a:extLst>
          </p:cNvPr>
          <p:cNvPicPr>
            <a:picLocks noChangeAspect="1"/>
          </p:cNvPicPr>
          <p:nvPr/>
        </p:nvPicPr>
        <p:blipFill rotWithShape="1">
          <a:blip r:embed="rId4"/>
          <a:srcRect l="18170" t="20869" r="23795" b="20242"/>
          <a:stretch/>
        </p:blipFill>
        <p:spPr>
          <a:xfrm>
            <a:off x="6122821" y="4847635"/>
            <a:ext cx="2065988" cy="1572326"/>
          </a:xfrm>
          <a:prstGeom prst="rect">
            <a:avLst/>
          </a:prstGeom>
        </p:spPr>
      </p:pic>
      <p:pic>
        <p:nvPicPr>
          <p:cNvPr id="18" name="Picture 17">
            <a:extLst>
              <a:ext uri="{FF2B5EF4-FFF2-40B4-BE49-F238E27FC236}">
                <a16:creationId xmlns:a16="http://schemas.microsoft.com/office/drawing/2014/main" id="{3BB899A1-8BF1-FF4B-A6E0-0C617EA19F57}"/>
              </a:ext>
            </a:extLst>
          </p:cNvPr>
          <p:cNvPicPr>
            <a:picLocks noChangeAspect="1"/>
          </p:cNvPicPr>
          <p:nvPr/>
        </p:nvPicPr>
        <p:blipFill rotWithShape="1">
          <a:blip r:embed="rId5"/>
          <a:srcRect l="23886" r="1266"/>
          <a:stretch/>
        </p:blipFill>
        <p:spPr>
          <a:xfrm>
            <a:off x="8188809" y="4841132"/>
            <a:ext cx="2065988" cy="1568604"/>
          </a:xfrm>
          <a:prstGeom prst="rect">
            <a:avLst/>
          </a:prstGeom>
        </p:spPr>
      </p:pic>
      <p:pic>
        <p:nvPicPr>
          <p:cNvPr id="22" name="Picture 21">
            <a:extLst>
              <a:ext uri="{FF2B5EF4-FFF2-40B4-BE49-F238E27FC236}">
                <a16:creationId xmlns:a16="http://schemas.microsoft.com/office/drawing/2014/main" id="{6CE12253-34C8-A84E-BA7C-CBD19751992F}"/>
              </a:ext>
            </a:extLst>
          </p:cNvPr>
          <p:cNvPicPr>
            <a:picLocks noChangeAspect="1"/>
          </p:cNvPicPr>
          <p:nvPr/>
        </p:nvPicPr>
        <p:blipFill rotWithShape="1">
          <a:blip r:embed="rId6"/>
          <a:srcRect l="11708" r="14096"/>
          <a:stretch/>
        </p:blipFill>
        <p:spPr>
          <a:xfrm>
            <a:off x="10187088" y="4847635"/>
            <a:ext cx="2065988" cy="1568605"/>
          </a:xfrm>
          <a:prstGeom prst="rect">
            <a:avLst/>
          </a:prstGeom>
        </p:spPr>
      </p:pic>
      <p:pic>
        <p:nvPicPr>
          <p:cNvPr id="16" name="Picture 15">
            <a:extLst>
              <a:ext uri="{FF2B5EF4-FFF2-40B4-BE49-F238E27FC236}">
                <a16:creationId xmlns:a16="http://schemas.microsoft.com/office/drawing/2014/main" id="{94AF4909-D5B5-824C-A68E-3DA8887FE69E}"/>
              </a:ext>
            </a:extLst>
          </p:cNvPr>
          <p:cNvPicPr>
            <a:picLocks noChangeAspect="1"/>
          </p:cNvPicPr>
          <p:nvPr/>
        </p:nvPicPr>
        <p:blipFill rotWithShape="1">
          <a:blip r:embed="rId7"/>
          <a:srcRect l="13083" t="2549" r="20452" b="728"/>
          <a:stretch/>
        </p:blipFill>
        <p:spPr>
          <a:xfrm>
            <a:off x="4064267" y="4842060"/>
            <a:ext cx="2065988" cy="1573620"/>
          </a:xfrm>
          <a:prstGeom prst="rect">
            <a:avLst/>
          </a:prstGeom>
        </p:spPr>
      </p:pic>
      <p:pic>
        <p:nvPicPr>
          <p:cNvPr id="24" name="Picture 23">
            <a:extLst>
              <a:ext uri="{FF2B5EF4-FFF2-40B4-BE49-F238E27FC236}">
                <a16:creationId xmlns:a16="http://schemas.microsoft.com/office/drawing/2014/main" id="{314D996D-2467-D64F-AD97-E7D8710DD856}"/>
              </a:ext>
            </a:extLst>
          </p:cNvPr>
          <p:cNvPicPr>
            <a:picLocks noChangeAspect="1"/>
          </p:cNvPicPr>
          <p:nvPr/>
        </p:nvPicPr>
        <p:blipFill rotWithShape="1">
          <a:blip r:embed="rId8"/>
          <a:srcRect l="16776" r="28475"/>
          <a:stretch/>
        </p:blipFill>
        <p:spPr>
          <a:xfrm>
            <a:off x="2001596" y="4847635"/>
            <a:ext cx="2065988" cy="1572326"/>
          </a:xfrm>
          <a:prstGeom prst="rect">
            <a:avLst/>
          </a:prstGeom>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l="12565" r="15185" b="13247"/>
          <a:stretch/>
        </p:blipFill>
        <p:spPr>
          <a:xfrm>
            <a:off x="5581" y="4847635"/>
            <a:ext cx="1996016" cy="1562101"/>
          </a:xfrm>
          <a:prstGeom prst="rect">
            <a:avLst/>
          </a:prstGeom>
        </p:spPr>
      </p:pic>
      <p:sp>
        <p:nvSpPr>
          <p:cNvPr id="11" name="Rectangle 10">
            <a:extLst>
              <a:ext uri="{FF2B5EF4-FFF2-40B4-BE49-F238E27FC236}">
                <a16:creationId xmlns:a16="http://schemas.microsoft.com/office/drawing/2014/main" id="{D2282955-A045-E541-ACDA-2C4A285E770A}"/>
              </a:ext>
            </a:extLst>
          </p:cNvPr>
          <p:cNvSpPr/>
          <p:nvPr/>
        </p:nvSpPr>
        <p:spPr>
          <a:xfrm>
            <a:off x="0" y="67818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4571409"/>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11"/>
                                        </p:tgtEl>
                                      </p:cBhvr>
                                      <p:by x="6500000" y="100000"/>
                                    </p:animScale>
                                  </p:childTnLst>
                                </p:cTn>
                              </p:par>
                              <p:par>
                                <p:cTn id="7" presetID="10" presetClass="entr" presetSubtype="0" fill="hold" nodeType="withEffect">
                                  <p:stCondLst>
                                    <p:cond delay="2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nodeType="withEffect">
                                  <p:stCondLst>
                                    <p:cond delay="30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childTnLst>
                                </p:cTn>
                              </p:par>
                              <p:par>
                                <p:cTn id="13" presetID="10" presetClass="entr" presetSubtype="0" fill="hold" nodeType="withEffect">
                                  <p:stCondLst>
                                    <p:cond delay="40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par>
                                <p:cTn id="16" presetID="10" presetClass="entr" presetSubtype="0" fill="hold" nodeType="withEffect">
                                  <p:stCondLst>
                                    <p:cond delay="5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par>
                                <p:cTn id="19" presetID="10" presetClass="entr" presetSubtype="0" fill="hold" nodeType="withEffect">
                                  <p:stCondLst>
                                    <p:cond delay="600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childTnLst>
                                </p:cTn>
                              </p:par>
                              <p:par>
                                <p:cTn id="22" presetID="10" presetClass="entr" presetSubtype="0" fill="hold" nodeType="withEffect">
                                  <p:stCondLst>
                                    <p:cond delay="700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AOML’s </a:t>
            </a:r>
            <a:r>
              <a:rPr lang="en-US" dirty="0"/>
              <a:t>contributions to the Global Ocean Observing System</a:t>
            </a:r>
          </a:p>
        </p:txBody>
      </p:sp>
      <p:sp>
        <p:nvSpPr>
          <p:cNvPr id="6" name="Text Placeholder 5"/>
          <p:cNvSpPr>
            <a:spLocks noGrp="1"/>
          </p:cNvSpPr>
          <p:nvPr>
            <p:ph type="body" idx="1"/>
          </p:nvPr>
        </p:nvSpPr>
        <p:spPr>
          <a:xfrm>
            <a:off x="490602" y="4071937"/>
            <a:ext cx="5833997" cy="439737"/>
          </a:xfrm>
        </p:spPr>
        <p:txBody>
          <a:bodyPr/>
          <a:lstStyle/>
          <a:p>
            <a:r>
              <a:rPr lang="en-US" dirty="0" smtClean="0"/>
              <a:t>Rick Lumpkin</a:t>
            </a:r>
          </a:p>
          <a:p>
            <a:r>
              <a:rPr lang="en-US" dirty="0" smtClean="0"/>
              <a:t>Deputy Director, Physical </a:t>
            </a:r>
            <a:r>
              <a:rPr lang="en-US" dirty="0" err="1" smtClean="0"/>
              <a:t>Ocn</a:t>
            </a:r>
            <a:r>
              <a:rPr lang="en-US" dirty="0" smtClean="0"/>
              <a:t>. Division</a:t>
            </a:r>
          </a:p>
          <a:p>
            <a:r>
              <a:rPr lang="en-US" dirty="0" smtClean="0"/>
              <a:t>NOAA/AOML/Physical </a:t>
            </a:r>
            <a:r>
              <a:rPr lang="en-US" dirty="0" err="1" smtClean="0"/>
              <a:t>Ocn</a:t>
            </a:r>
            <a:r>
              <a:rPr lang="en-US" dirty="0" smtClean="0"/>
              <a:t>. Division</a:t>
            </a:r>
            <a:endParaRPr lang="en-US" dirty="0"/>
          </a:p>
        </p:txBody>
      </p:sp>
      <p:sp>
        <p:nvSpPr>
          <p:cNvPr id="4" name="Slide Number Placeholder 3">
            <a:extLst>
              <a:ext uri="{FF2B5EF4-FFF2-40B4-BE49-F238E27FC236}">
                <a16:creationId xmlns:a16="http://schemas.microsoft.com/office/drawing/2014/main" id="{D72D3AD2-062B-474B-BD89-9B0CD8C67CB2}"/>
              </a:ext>
            </a:extLst>
          </p:cNvPr>
          <p:cNvSpPr>
            <a:spLocks noGrp="1"/>
          </p:cNvSpPr>
          <p:nvPr>
            <p:ph type="sldNum" sz="quarter" idx="12"/>
          </p:nvPr>
        </p:nvSpPr>
        <p:spPr/>
        <p:txBody>
          <a:bodyPr/>
          <a:lstStyle/>
          <a:p>
            <a:fld id="{1CA897ED-F933-F140-B965-41326E641414}" type="slidenum">
              <a:rPr lang="en-US" smtClean="0"/>
              <a:t>20</a:t>
            </a:fld>
            <a:endParaRPr lang="en-US"/>
          </a:p>
        </p:txBody>
      </p:sp>
      <p:sp>
        <p:nvSpPr>
          <p:cNvPr id="7" name="Text Placeholder 4">
            <a:extLst>
              <a:ext uri="{FF2B5EF4-FFF2-40B4-BE49-F238E27FC236}">
                <a16:creationId xmlns:a16="http://schemas.microsoft.com/office/drawing/2014/main" id="{852084F0-AEE3-3B47-B3E1-DCD6B3A4005A}"/>
              </a:ext>
            </a:extLst>
          </p:cNvPr>
          <p:cNvSpPr txBox="1">
            <a:spLocks/>
          </p:cNvSpPr>
          <p:nvPr/>
        </p:nvSpPr>
        <p:spPr>
          <a:xfrm>
            <a:off x="7772400" y="5715000"/>
            <a:ext cx="3941063" cy="457200"/>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dirty="0"/>
              <a:t>Laboratory Review 2019</a:t>
            </a:r>
          </a:p>
        </p:txBody>
      </p:sp>
      <p:pic>
        <p:nvPicPr>
          <p:cNvPr id="8" name="Graphic 5">
            <a:extLst>
              <a:ext uri="{FF2B5EF4-FFF2-40B4-BE49-F238E27FC236}">
                <a16:creationId xmlns:a16="http://schemas.microsoft.com/office/drawing/2014/main" id="{D9323237-B862-B64E-AABC-30AD43A42B1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772400" y="4848922"/>
            <a:ext cx="3327400" cy="838200"/>
          </a:xfrm>
          <a:prstGeom prst="rect">
            <a:avLst/>
          </a:prstGeom>
        </p:spPr>
      </p:pic>
      <p:sp>
        <p:nvSpPr>
          <p:cNvPr id="9" name="Text Placeholder 4">
            <a:extLst>
              <a:ext uri="{FF2B5EF4-FFF2-40B4-BE49-F238E27FC236}">
                <a16:creationId xmlns:a16="http://schemas.microsoft.com/office/drawing/2014/main" id="{24F987D7-F9FC-BD45-988D-58788DD952F6}"/>
              </a:ext>
            </a:extLst>
          </p:cNvPr>
          <p:cNvSpPr txBox="1">
            <a:spLocks/>
          </p:cNvSpPr>
          <p:nvPr/>
        </p:nvSpPr>
        <p:spPr>
          <a:xfrm>
            <a:off x="8595360" y="4864608"/>
            <a:ext cx="3429000" cy="825190"/>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dirty="0">
                <a:solidFill>
                  <a:srgbClr val="1D4690"/>
                </a:solidFill>
                <a:latin typeface="Times New Roman" panose="02020603050405020304" pitchFamily="18" charset="0"/>
                <a:cs typeface="Times New Roman" panose="02020603050405020304" pitchFamily="18" charset="0"/>
              </a:rPr>
              <a:t>NOAA’s Atlantic Oceanographic and Meteorological Laboratory   </a:t>
            </a:r>
            <a:r>
              <a:rPr lang="en-US" sz="1200" dirty="0">
                <a:latin typeface="Times New Roman" panose="02020603050405020304" pitchFamily="18" charset="0"/>
                <a:cs typeface="Times New Roman" panose="02020603050405020304" pitchFamily="18" charset="0"/>
              </a:rPr>
              <a:t>U.S. Department of Commerce</a:t>
            </a:r>
          </a:p>
        </p:txBody>
      </p:sp>
    </p:spTree>
    <p:extLst>
      <p:ext uri="{BB962C8B-B14F-4D97-AF65-F5344CB8AC3E}">
        <p14:creationId xmlns:p14="http://schemas.microsoft.com/office/powerpoint/2010/main" val="2522954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3CBB08-EE7B-7444-B358-835D0A1B567E}"/>
              </a:ext>
            </a:extLst>
          </p:cNvPr>
          <p:cNvSpPr>
            <a:spLocks noGrp="1"/>
          </p:cNvSpPr>
          <p:nvPr>
            <p:ph type="sldNum" sz="quarter" idx="12"/>
          </p:nvPr>
        </p:nvSpPr>
        <p:spPr/>
        <p:txBody>
          <a:bodyPr/>
          <a:lstStyle/>
          <a:p>
            <a:fld id="{1CA897ED-F933-F140-B965-41326E641414}" type="slidenum">
              <a:rPr lang="en-US" smtClean="0"/>
              <a:t>3</a:t>
            </a:fld>
            <a:endParaRPr lang="en-US"/>
          </a:p>
        </p:txBody>
      </p:sp>
      <p:sp>
        <p:nvSpPr>
          <p:cNvPr id="4" name="Title 3">
            <a:extLst>
              <a:ext uri="{FF2B5EF4-FFF2-40B4-BE49-F238E27FC236}">
                <a16:creationId xmlns:a16="http://schemas.microsoft.com/office/drawing/2014/main" id="{A15744E1-E09C-F74F-8A17-8C71FD3BDBDC}"/>
              </a:ext>
            </a:extLst>
          </p:cNvPr>
          <p:cNvSpPr>
            <a:spLocks noGrp="1"/>
          </p:cNvSpPr>
          <p:nvPr>
            <p:ph type="title"/>
          </p:nvPr>
        </p:nvSpPr>
        <p:spPr>
          <a:xfrm>
            <a:off x="0" y="1219200"/>
            <a:ext cx="12192000" cy="771870"/>
          </a:xfrm>
        </p:spPr>
        <p:txBody>
          <a:bodyPr/>
          <a:lstStyle/>
          <a:p>
            <a:pPr algn="ctr"/>
            <a:r>
              <a:rPr lang="en-US" sz="4400" dirty="0"/>
              <a:t>How Our Observations Impact Society</a:t>
            </a:r>
          </a:p>
        </p:txBody>
      </p:sp>
      <p:pic>
        <p:nvPicPr>
          <p:cNvPr id="8" name="Picture 7">
            <a:extLst>
              <a:ext uri="{FF2B5EF4-FFF2-40B4-BE49-F238E27FC236}">
                <a16:creationId xmlns:a16="http://schemas.microsoft.com/office/drawing/2014/main" id="{B50BCE4E-9EB1-4E4D-AD1D-BA3EE36608F0}"/>
              </a:ext>
            </a:extLst>
          </p:cNvPr>
          <p:cNvPicPr>
            <a:picLocks noChangeAspect="1"/>
          </p:cNvPicPr>
          <p:nvPr/>
        </p:nvPicPr>
        <p:blipFill>
          <a:blip r:embed="rId3"/>
          <a:stretch>
            <a:fillRect/>
          </a:stretch>
        </p:blipFill>
        <p:spPr>
          <a:xfrm>
            <a:off x="2055853" y="2760059"/>
            <a:ext cx="1320800" cy="1190458"/>
          </a:xfrm>
          <a:prstGeom prst="rect">
            <a:avLst/>
          </a:prstGeom>
        </p:spPr>
      </p:pic>
      <p:pic>
        <p:nvPicPr>
          <p:cNvPr id="12" name="Picture 11">
            <a:extLst>
              <a:ext uri="{FF2B5EF4-FFF2-40B4-BE49-F238E27FC236}">
                <a16:creationId xmlns:a16="http://schemas.microsoft.com/office/drawing/2014/main" id="{7E185602-AC7C-FB4A-90EF-487110DAB0D5}"/>
              </a:ext>
            </a:extLst>
          </p:cNvPr>
          <p:cNvPicPr>
            <a:picLocks noChangeAspect="1"/>
          </p:cNvPicPr>
          <p:nvPr/>
        </p:nvPicPr>
        <p:blipFill>
          <a:blip r:embed="rId4"/>
          <a:stretch>
            <a:fillRect/>
          </a:stretch>
        </p:blipFill>
        <p:spPr>
          <a:xfrm>
            <a:off x="5435600" y="2748795"/>
            <a:ext cx="1320800" cy="1190458"/>
          </a:xfrm>
          <a:prstGeom prst="rect">
            <a:avLst/>
          </a:prstGeom>
        </p:spPr>
      </p:pic>
      <p:pic>
        <p:nvPicPr>
          <p:cNvPr id="10" name="Picture 9">
            <a:extLst>
              <a:ext uri="{FF2B5EF4-FFF2-40B4-BE49-F238E27FC236}">
                <a16:creationId xmlns:a16="http://schemas.microsoft.com/office/drawing/2014/main" id="{1AC7E625-467F-5A48-8BEE-5B7895D5863B}"/>
              </a:ext>
            </a:extLst>
          </p:cNvPr>
          <p:cNvPicPr>
            <a:picLocks noChangeAspect="1"/>
          </p:cNvPicPr>
          <p:nvPr/>
        </p:nvPicPr>
        <p:blipFill>
          <a:blip r:embed="rId5"/>
          <a:stretch>
            <a:fillRect/>
          </a:stretch>
        </p:blipFill>
        <p:spPr>
          <a:xfrm>
            <a:off x="9088397" y="2768848"/>
            <a:ext cx="1193800" cy="1075991"/>
          </a:xfrm>
          <a:prstGeom prst="rect">
            <a:avLst/>
          </a:prstGeom>
        </p:spPr>
      </p:pic>
      <p:sp>
        <p:nvSpPr>
          <p:cNvPr id="24" name="TextBox 23">
            <a:extLst>
              <a:ext uri="{FF2B5EF4-FFF2-40B4-BE49-F238E27FC236}">
                <a16:creationId xmlns:a16="http://schemas.microsoft.com/office/drawing/2014/main" id="{8C3B5389-3F38-F14F-8A0B-D5B2CD875798}"/>
              </a:ext>
            </a:extLst>
          </p:cNvPr>
          <p:cNvSpPr txBox="1"/>
          <p:nvPr/>
        </p:nvSpPr>
        <p:spPr>
          <a:xfrm>
            <a:off x="4457700" y="3884474"/>
            <a:ext cx="3276600" cy="1754326"/>
          </a:xfrm>
          <a:prstGeom prst="rect">
            <a:avLst/>
          </a:prstGeom>
          <a:noFill/>
        </p:spPr>
        <p:txBody>
          <a:bodyPr wrap="square" rtlCol="0">
            <a:spAutoFit/>
          </a:bodyPr>
          <a:lstStyle/>
          <a:p>
            <a:pPr algn="ctr"/>
            <a:r>
              <a:rPr lang="en-US" dirty="0">
                <a:solidFill>
                  <a:srgbClr val="575757"/>
                </a:solidFill>
              </a:rPr>
              <a:t>Monitor and understand climate change impacts</a:t>
            </a:r>
          </a:p>
          <a:p>
            <a:pPr algn="ctr"/>
            <a:endParaRPr lang="en-US" dirty="0">
              <a:solidFill>
                <a:srgbClr val="575757"/>
              </a:solidFill>
            </a:endParaRPr>
          </a:p>
          <a:p>
            <a:pPr algn="ctr"/>
            <a:r>
              <a:rPr lang="en-US" dirty="0">
                <a:solidFill>
                  <a:srgbClr val="575757"/>
                </a:solidFill>
              </a:rPr>
              <a:t>Understand ocean impacts on ecosystems and fish stocks</a:t>
            </a:r>
          </a:p>
          <a:p>
            <a:pPr algn="ctr"/>
            <a:endParaRPr lang="en-US" dirty="0" err="1">
              <a:solidFill>
                <a:srgbClr val="575757"/>
              </a:solidFill>
            </a:endParaRPr>
          </a:p>
        </p:txBody>
      </p:sp>
      <p:sp>
        <p:nvSpPr>
          <p:cNvPr id="25" name="TextBox 24">
            <a:extLst>
              <a:ext uri="{FF2B5EF4-FFF2-40B4-BE49-F238E27FC236}">
                <a16:creationId xmlns:a16="http://schemas.microsoft.com/office/drawing/2014/main" id="{C1BCCFE8-E481-F24A-9CB0-961713228A3C}"/>
              </a:ext>
            </a:extLst>
          </p:cNvPr>
          <p:cNvSpPr txBox="1"/>
          <p:nvPr/>
        </p:nvSpPr>
        <p:spPr>
          <a:xfrm>
            <a:off x="1077953" y="3889041"/>
            <a:ext cx="3276600" cy="646331"/>
          </a:xfrm>
          <a:prstGeom prst="rect">
            <a:avLst/>
          </a:prstGeom>
          <a:noFill/>
        </p:spPr>
        <p:txBody>
          <a:bodyPr wrap="square" rtlCol="0">
            <a:spAutoFit/>
          </a:bodyPr>
          <a:lstStyle/>
          <a:p>
            <a:r>
              <a:rPr lang="en-US" dirty="0">
                <a:solidFill>
                  <a:srgbClr val="575757"/>
                </a:solidFill>
              </a:rPr>
              <a:t>Contribute to better prediction and reduced weather damage</a:t>
            </a:r>
          </a:p>
        </p:txBody>
      </p:sp>
      <p:sp>
        <p:nvSpPr>
          <p:cNvPr id="26" name="TextBox 25">
            <a:extLst>
              <a:ext uri="{FF2B5EF4-FFF2-40B4-BE49-F238E27FC236}">
                <a16:creationId xmlns:a16="http://schemas.microsoft.com/office/drawing/2014/main" id="{A4C00669-90E6-DC4E-BA7F-98E6E35E8C13}"/>
              </a:ext>
            </a:extLst>
          </p:cNvPr>
          <p:cNvSpPr txBox="1"/>
          <p:nvPr/>
        </p:nvSpPr>
        <p:spPr>
          <a:xfrm>
            <a:off x="8046997" y="3884474"/>
            <a:ext cx="3276600" cy="1754326"/>
          </a:xfrm>
          <a:prstGeom prst="rect">
            <a:avLst/>
          </a:prstGeom>
          <a:noFill/>
        </p:spPr>
        <p:txBody>
          <a:bodyPr wrap="square" rtlCol="0">
            <a:spAutoFit/>
          </a:bodyPr>
          <a:lstStyle/>
          <a:p>
            <a:pPr algn="ctr"/>
            <a:r>
              <a:rPr lang="en-US" dirty="0">
                <a:solidFill>
                  <a:srgbClr val="575757"/>
                </a:solidFill>
              </a:rPr>
              <a:t>Contribute to Blue Economy </a:t>
            </a:r>
          </a:p>
          <a:p>
            <a:pPr algn="ctr"/>
            <a:endParaRPr lang="en-US" dirty="0">
              <a:solidFill>
                <a:srgbClr val="575757"/>
              </a:solidFill>
            </a:endParaRPr>
          </a:p>
          <a:p>
            <a:pPr algn="ctr"/>
            <a:r>
              <a:rPr lang="en-US" dirty="0">
                <a:solidFill>
                  <a:srgbClr val="575757"/>
                </a:solidFill>
              </a:rPr>
              <a:t>Improve marine search and oil spill response efforts</a:t>
            </a:r>
          </a:p>
          <a:p>
            <a:pPr algn="ctr"/>
            <a:endParaRPr lang="en-US" dirty="0">
              <a:solidFill>
                <a:srgbClr val="575757"/>
              </a:solidFill>
            </a:endParaRPr>
          </a:p>
          <a:p>
            <a:pPr algn="ctr"/>
            <a:r>
              <a:rPr lang="en-US" dirty="0">
                <a:solidFill>
                  <a:srgbClr val="575757"/>
                </a:solidFill>
              </a:rPr>
              <a:t>Address marine debris</a:t>
            </a:r>
          </a:p>
        </p:txBody>
      </p:sp>
      <p:cxnSp>
        <p:nvCxnSpPr>
          <p:cNvPr id="31" name="Straight Connector 30">
            <a:extLst>
              <a:ext uri="{FF2B5EF4-FFF2-40B4-BE49-F238E27FC236}">
                <a16:creationId xmlns:a16="http://schemas.microsoft.com/office/drawing/2014/main" id="{6435DBC9-0681-6F45-B2C7-3CB7AB640A56}"/>
              </a:ext>
            </a:extLst>
          </p:cNvPr>
          <p:cNvCxnSpPr/>
          <p:nvPr/>
        </p:nvCxnSpPr>
        <p:spPr>
          <a:xfrm>
            <a:off x="1524000" y="4676002"/>
            <a:ext cx="2133600" cy="0"/>
          </a:xfrm>
          <a:prstGeom prst="line">
            <a:avLst/>
          </a:prstGeom>
          <a:ln w="31750">
            <a:solidFill>
              <a:srgbClr val="4298D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85AFF46-1E66-B047-A49F-F2DAC8141DAF}"/>
              </a:ext>
            </a:extLst>
          </p:cNvPr>
          <p:cNvCxnSpPr/>
          <p:nvPr/>
        </p:nvCxnSpPr>
        <p:spPr>
          <a:xfrm>
            <a:off x="5029200" y="5438002"/>
            <a:ext cx="2133600" cy="0"/>
          </a:xfrm>
          <a:prstGeom prst="line">
            <a:avLst/>
          </a:prstGeom>
          <a:ln w="31750">
            <a:solidFill>
              <a:srgbClr val="4298D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9FE8D8A-E5DC-BB40-A967-84D5CD5553EB}"/>
              </a:ext>
            </a:extLst>
          </p:cNvPr>
          <p:cNvCxnSpPr/>
          <p:nvPr/>
        </p:nvCxnSpPr>
        <p:spPr>
          <a:xfrm>
            <a:off x="8610600" y="5675971"/>
            <a:ext cx="2133600" cy="0"/>
          </a:xfrm>
          <a:prstGeom prst="line">
            <a:avLst/>
          </a:prstGeom>
          <a:ln w="31750">
            <a:solidFill>
              <a:srgbClr val="4298D3"/>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2282955-A045-E541-ACDA-2C4A285E770A}"/>
              </a:ext>
            </a:extLst>
          </p:cNvPr>
          <p:cNvSpPr/>
          <p:nvPr/>
        </p:nvSpPr>
        <p:spPr>
          <a:xfrm>
            <a:off x="0" y="67818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214357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13"/>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6D04F01-1D08-F942-B97C-904A2AF34CBA}"/>
              </a:ext>
            </a:extLst>
          </p:cNvPr>
          <p:cNvSpPr>
            <a:spLocks noGrp="1"/>
          </p:cNvSpPr>
          <p:nvPr>
            <p:ph type="title"/>
          </p:nvPr>
        </p:nvSpPr>
        <p:spPr>
          <a:xfrm>
            <a:off x="838200" y="976710"/>
            <a:ext cx="10515600" cy="789782"/>
          </a:xfrm>
        </p:spPr>
        <p:txBody>
          <a:bodyPr/>
          <a:lstStyle/>
          <a:p>
            <a:r>
              <a:rPr lang="en-US" dirty="0" smtClean="0"/>
              <a:t>Partners: US </a:t>
            </a:r>
            <a:r>
              <a:rPr lang="en-US" dirty="0" smtClean="0"/>
              <a:t>Government </a:t>
            </a:r>
            <a:r>
              <a:rPr lang="en-US" dirty="0" smtClean="0"/>
              <a:t>and </a:t>
            </a:r>
            <a:r>
              <a:rPr lang="en-US" dirty="0" smtClean="0"/>
              <a:t>Academia</a:t>
            </a:r>
            <a:endParaRPr lang="en-US" dirty="0"/>
          </a:p>
        </p:txBody>
      </p:sp>
      <p:grpSp>
        <p:nvGrpSpPr>
          <p:cNvPr id="39" name="Group 38"/>
          <p:cNvGrpSpPr/>
          <p:nvPr/>
        </p:nvGrpSpPr>
        <p:grpSpPr>
          <a:xfrm>
            <a:off x="111349" y="1823478"/>
            <a:ext cx="12057017" cy="4780131"/>
            <a:chOff x="111349" y="1823478"/>
            <a:chExt cx="12057017" cy="4780131"/>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7063" y="4924756"/>
              <a:ext cx="1890166" cy="1000196"/>
            </a:xfrm>
            <a:prstGeom prst="rect">
              <a:avLst/>
            </a:prstGeom>
          </p:spPr>
        </p:pic>
        <p:pic>
          <p:nvPicPr>
            <p:cNvPr id="23" name="Picture 22">
              <a:extLst>
                <a:ext uri="{FF2B5EF4-FFF2-40B4-BE49-F238E27FC236}">
                  <a16:creationId xmlns:a16="http://schemas.microsoft.com/office/drawing/2014/main" id="{B1828242-FC06-EC40-A7C1-341714388ED7}"/>
                </a:ext>
              </a:extLst>
            </p:cNvPr>
            <p:cNvPicPr>
              <a:picLocks noChangeAspect="1"/>
            </p:cNvPicPr>
            <p:nvPr/>
          </p:nvPicPr>
          <p:blipFill>
            <a:blip r:embed="rId4"/>
            <a:stretch>
              <a:fillRect/>
            </a:stretch>
          </p:blipFill>
          <p:spPr>
            <a:xfrm>
              <a:off x="111349" y="4702101"/>
              <a:ext cx="2841506" cy="1139813"/>
            </a:xfrm>
            <a:prstGeom prst="rect">
              <a:avLst/>
            </a:prstGeom>
          </p:spPr>
        </p:pic>
        <p:pic>
          <p:nvPicPr>
            <p:cNvPr id="10" name="Picture 9">
              <a:extLst>
                <a:ext uri="{FF2B5EF4-FFF2-40B4-BE49-F238E27FC236}">
                  <a16:creationId xmlns:a16="http://schemas.microsoft.com/office/drawing/2014/main" id="{4606F4F9-DD91-5940-B892-3A4088E27F18}"/>
                </a:ext>
              </a:extLst>
            </p:cNvPr>
            <p:cNvPicPr>
              <a:picLocks noChangeAspect="1"/>
            </p:cNvPicPr>
            <p:nvPr/>
          </p:nvPicPr>
          <p:blipFill rotWithShape="1">
            <a:blip r:embed="rId5"/>
            <a:srcRect r="15853"/>
            <a:stretch/>
          </p:blipFill>
          <p:spPr>
            <a:xfrm>
              <a:off x="164351" y="1946164"/>
              <a:ext cx="2468004" cy="968260"/>
            </a:xfrm>
            <a:prstGeom prst="rect">
              <a:avLst/>
            </a:prstGeom>
          </p:spPr>
        </p:pic>
        <p:pic>
          <p:nvPicPr>
            <p:cNvPr id="11" name="Picture 10">
              <a:extLst>
                <a:ext uri="{FF2B5EF4-FFF2-40B4-BE49-F238E27FC236}">
                  <a16:creationId xmlns:a16="http://schemas.microsoft.com/office/drawing/2014/main" id="{B774D469-E78B-7444-94A8-8FCD3CB0A59D}"/>
                </a:ext>
              </a:extLst>
            </p:cNvPr>
            <p:cNvPicPr>
              <a:picLocks noChangeAspect="1"/>
            </p:cNvPicPr>
            <p:nvPr/>
          </p:nvPicPr>
          <p:blipFill>
            <a:blip r:embed="rId6"/>
            <a:stretch>
              <a:fillRect/>
            </a:stretch>
          </p:blipFill>
          <p:spPr>
            <a:xfrm>
              <a:off x="2607713" y="1823478"/>
              <a:ext cx="7879777" cy="966844"/>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55167" y="2788200"/>
              <a:ext cx="1324416" cy="1331338"/>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70086" y="2861871"/>
              <a:ext cx="1358399" cy="1129511"/>
            </a:xfrm>
            <a:prstGeom prst="rect">
              <a:avLst/>
            </a:prstGeom>
          </p:spPr>
        </p:pic>
        <p:grpSp>
          <p:nvGrpSpPr>
            <p:cNvPr id="14" name="Group 13">
              <a:extLst>
                <a:ext uri="{FF2B5EF4-FFF2-40B4-BE49-F238E27FC236}">
                  <a16:creationId xmlns:a16="http://schemas.microsoft.com/office/drawing/2014/main" id="{8800AB79-215D-1747-8908-375CC4678E03}"/>
                </a:ext>
              </a:extLst>
            </p:cNvPr>
            <p:cNvGrpSpPr/>
            <p:nvPr/>
          </p:nvGrpSpPr>
          <p:grpSpPr>
            <a:xfrm>
              <a:off x="869759" y="2864461"/>
              <a:ext cx="2175920" cy="795440"/>
              <a:chOff x="5636252" y="2593265"/>
              <a:chExt cx="2305050" cy="805815"/>
            </a:xfrm>
          </p:grpSpPr>
          <p:pic>
            <p:nvPicPr>
              <p:cNvPr id="15" name="Picture 14">
                <a:extLst>
                  <a:ext uri="{FF2B5EF4-FFF2-40B4-BE49-F238E27FC236}">
                    <a16:creationId xmlns:a16="http://schemas.microsoft.com/office/drawing/2014/main" id="{96875574-5E8A-354B-9710-B403DE5DE3B3}"/>
                  </a:ext>
                </a:extLst>
              </p:cNvPr>
              <p:cNvPicPr>
                <a:picLocks noChangeAspect="1"/>
              </p:cNvPicPr>
              <p:nvPr/>
            </p:nvPicPr>
            <p:blipFill>
              <a:blip r:embed="rId9"/>
              <a:stretch>
                <a:fillRect/>
              </a:stretch>
            </p:blipFill>
            <p:spPr>
              <a:xfrm>
                <a:off x="6036302" y="2593265"/>
                <a:ext cx="1905000" cy="805815"/>
              </a:xfrm>
              <a:prstGeom prst="rect">
                <a:avLst/>
              </a:prstGeom>
            </p:spPr>
          </p:pic>
          <p:pic>
            <p:nvPicPr>
              <p:cNvPr id="16" name="Picture 15">
                <a:extLst>
                  <a:ext uri="{FF2B5EF4-FFF2-40B4-BE49-F238E27FC236}">
                    <a16:creationId xmlns:a16="http://schemas.microsoft.com/office/drawing/2014/main" id="{DD035EBD-4CEF-EF40-A16E-5E2230EF254E}"/>
                  </a:ext>
                </a:extLst>
              </p:cNvPr>
              <p:cNvPicPr>
                <a:picLocks noChangeAspect="1"/>
              </p:cNvPicPr>
              <p:nvPr/>
            </p:nvPicPr>
            <p:blipFill>
              <a:blip r:embed="rId10"/>
              <a:stretch>
                <a:fillRect/>
              </a:stretch>
            </p:blipFill>
            <p:spPr>
              <a:xfrm>
                <a:off x="5636252" y="2684201"/>
                <a:ext cx="571500" cy="571500"/>
              </a:xfrm>
              <a:prstGeom prst="rect">
                <a:avLst/>
              </a:prstGeom>
            </p:spPr>
          </p:pic>
        </p:grpSp>
        <p:pic>
          <p:nvPicPr>
            <p:cNvPr id="17" name="Graphic 13">
              <a:extLst>
                <a:ext uri="{FF2B5EF4-FFF2-40B4-BE49-F238E27FC236}">
                  <a16:creationId xmlns:a16="http://schemas.microsoft.com/office/drawing/2014/main" id="{BC642AA4-7EAC-144C-A855-AC3091C92F33}"/>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3183192" y="2831581"/>
              <a:ext cx="1137124" cy="1137124"/>
            </a:xfrm>
            <a:prstGeom prst="rect">
              <a:avLst/>
            </a:prstGeom>
          </p:spPr>
        </p:pic>
        <p:pic>
          <p:nvPicPr>
            <p:cNvPr id="18" name="Picture 17">
              <a:extLst>
                <a:ext uri="{FF2B5EF4-FFF2-40B4-BE49-F238E27FC236}">
                  <a16:creationId xmlns:a16="http://schemas.microsoft.com/office/drawing/2014/main" id="{A5FA6B02-8F9F-4741-91DB-56660DDB8C81}"/>
                </a:ext>
              </a:extLst>
            </p:cNvPr>
            <p:cNvPicPr>
              <a:picLocks noChangeAspect="1"/>
            </p:cNvPicPr>
            <p:nvPr/>
          </p:nvPicPr>
          <p:blipFill rotWithShape="1">
            <a:blip r:embed="rId13"/>
            <a:srcRect l="3979" r="6964"/>
            <a:stretch/>
          </p:blipFill>
          <p:spPr>
            <a:xfrm>
              <a:off x="347600" y="4006587"/>
              <a:ext cx="2239427" cy="988899"/>
            </a:xfrm>
            <a:prstGeom prst="rect">
              <a:avLst/>
            </a:prstGeom>
          </p:spPr>
        </p:pic>
        <p:pic>
          <p:nvPicPr>
            <p:cNvPr id="19" name="Picture 18">
              <a:extLst>
                <a:ext uri="{FF2B5EF4-FFF2-40B4-BE49-F238E27FC236}">
                  <a16:creationId xmlns:a16="http://schemas.microsoft.com/office/drawing/2014/main" id="{D7FD3E67-0B06-314D-8B05-D8348C2A6B51}"/>
                </a:ext>
              </a:extLst>
            </p:cNvPr>
            <p:cNvPicPr>
              <a:picLocks noChangeAspect="1"/>
            </p:cNvPicPr>
            <p:nvPr/>
          </p:nvPicPr>
          <p:blipFill>
            <a:blip r:embed="rId14"/>
            <a:stretch>
              <a:fillRect/>
            </a:stretch>
          </p:blipFill>
          <p:spPr>
            <a:xfrm>
              <a:off x="5545789" y="2831581"/>
              <a:ext cx="1168382" cy="1168382"/>
            </a:xfrm>
            <a:prstGeom prst="rect">
              <a:avLst/>
            </a:prstGeom>
          </p:spPr>
        </p:pic>
        <p:pic>
          <p:nvPicPr>
            <p:cNvPr id="20" name="Picture 19">
              <a:extLst>
                <a:ext uri="{FF2B5EF4-FFF2-40B4-BE49-F238E27FC236}">
                  <a16:creationId xmlns:a16="http://schemas.microsoft.com/office/drawing/2014/main" id="{ECD27B3B-72CC-C348-A849-D65F921CA49C}"/>
                </a:ext>
              </a:extLst>
            </p:cNvPr>
            <p:cNvPicPr>
              <a:picLocks noChangeAspect="1"/>
            </p:cNvPicPr>
            <p:nvPr/>
          </p:nvPicPr>
          <p:blipFill>
            <a:blip r:embed="rId15"/>
            <a:stretch>
              <a:fillRect/>
            </a:stretch>
          </p:blipFill>
          <p:spPr>
            <a:xfrm>
              <a:off x="6815505" y="2853116"/>
              <a:ext cx="1115589" cy="1115589"/>
            </a:xfrm>
            <a:prstGeom prst="rect">
              <a:avLst/>
            </a:prstGeom>
          </p:spPr>
        </p:pic>
        <p:pic>
          <p:nvPicPr>
            <p:cNvPr id="21" name="Picture 20">
              <a:extLst>
                <a:ext uri="{FF2B5EF4-FFF2-40B4-BE49-F238E27FC236}">
                  <a16:creationId xmlns:a16="http://schemas.microsoft.com/office/drawing/2014/main" id="{C98E2BC5-0B58-2648-9E31-2D2DE96F9C13}"/>
                </a:ext>
              </a:extLst>
            </p:cNvPr>
            <p:cNvPicPr>
              <a:picLocks noChangeAspect="1"/>
            </p:cNvPicPr>
            <p:nvPr/>
          </p:nvPicPr>
          <p:blipFill>
            <a:blip r:embed="rId16"/>
            <a:stretch>
              <a:fillRect/>
            </a:stretch>
          </p:blipFill>
          <p:spPr>
            <a:xfrm>
              <a:off x="8038952" y="2861871"/>
              <a:ext cx="1106834" cy="1106834"/>
            </a:xfrm>
            <a:prstGeom prst="rect">
              <a:avLst/>
            </a:prstGeom>
          </p:spPr>
        </p:pic>
        <p:pic>
          <p:nvPicPr>
            <p:cNvPr id="22" name="Picture 21">
              <a:extLst>
                <a:ext uri="{FF2B5EF4-FFF2-40B4-BE49-F238E27FC236}">
                  <a16:creationId xmlns:a16="http://schemas.microsoft.com/office/drawing/2014/main" id="{C952497C-A59D-A74E-8966-FAAA05C7B13C}"/>
                </a:ext>
              </a:extLst>
            </p:cNvPr>
            <p:cNvPicPr>
              <a:picLocks noChangeAspect="1"/>
            </p:cNvPicPr>
            <p:nvPr/>
          </p:nvPicPr>
          <p:blipFill>
            <a:blip r:embed="rId17"/>
            <a:stretch>
              <a:fillRect/>
            </a:stretch>
          </p:blipFill>
          <p:spPr>
            <a:xfrm>
              <a:off x="6451888" y="4317918"/>
              <a:ext cx="1669789" cy="820903"/>
            </a:xfrm>
            <a:prstGeom prst="rect">
              <a:avLst/>
            </a:prstGeom>
          </p:spPr>
        </p:pic>
        <p:pic>
          <p:nvPicPr>
            <p:cNvPr id="24" name="Picture 23">
              <a:extLst>
                <a:ext uri="{FF2B5EF4-FFF2-40B4-BE49-F238E27FC236}">
                  <a16:creationId xmlns:a16="http://schemas.microsoft.com/office/drawing/2014/main" id="{DE643019-0CC8-284C-8D90-10913D344B73}"/>
                </a:ext>
              </a:extLst>
            </p:cNvPr>
            <p:cNvPicPr>
              <a:picLocks noChangeAspect="1"/>
            </p:cNvPicPr>
            <p:nvPr/>
          </p:nvPicPr>
          <p:blipFill rotWithShape="1">
            <a:blip r:embed="rId18"/>
            <a:srcRect t="29486" b="33740"/>
            <a:stretch/>
          </p:blipFill>
          <p:spPr>
            <a:xfrm>
              <a:off x="2664872" y="4178694"/>
              <a:ext cx="2512354" cy="615925"/>
            </a:xfrm>
            <a:prstGeom prst="rect">
              <a:avLst/>
            </a:prstGeom>
          </p:spPr>
        </p:pic>
        <p:pic>
          <p:nvPicPr>
            <p:cNvPr id="25" name="Picture 24">
              <a:extLst>
                <a:ext uri="{FF2B5EF4-FFF2-40B4-BE49-F238E27FC236}">
                  <a16:creationId xmlns:a16="http://schemas.microsoft.com/office/drawing/2014/main" id="{4538B324-BFA2-F04F-9C20-8DAB43CE3A30}"/>
                </a:ext>
              </a:extLst>
            </p:cNvPr>
            <p:cNvPicPr>
              <a:picLocks noChangeAspect="1"/>
            </p:cNvPicPr>
            <p:nvPr/>
          </p:nvPicPr>
          <p:blipFill>
            <a:blip r:embed="rId19"/>
            <a:stretch>
              <a:fillRect/>
            </a:stretch>
          </p:blipFill>
          <p:spPr>
            <a:xfrm>
              <a:off x="8457930" y="4317918"/>
              <a:ext cx="1125627" cy="925919"/>
            </a:xfrm>
            <a:prstGeom prst="rect">
              <a:avLst/>
            </a:prstGeom>
          </p:spPr>
        </p:pic>
        <p:pic>
          <p:nvPicPr>
            <p:cNvPr id="26" name="Picture 25">
              <a:extLst>
                <a:ext uri="{FF2B5EF4-FFF2-40B4-BE49-F238E27FC236}">
                  <a16:creationId xmlns:a16="http://schemas.microsoft.com/office/drawing/2014/main" id="{98E876EE-0470-614C-A546-D35940668891}"/>
                </a:ext>
              </a:extLst>
            </p:cNvPr>
            <p:cNvPicPr>
              <a:picLocks noChangeAspect="1"/>
            </p:cNvPicPr>
            <p:nvPr/>
          </p:nvPicPr>
          <p:blipFill>
            <a:blip r:embed="rId20"/>
            <a:stretch>
              <a:fillRect/>
            </a:stretch>
          </p:blipFill>
          <p:spPr>
            <a:xfrm>
              <a:off x="5230495" y="4427061"/>
              <a:ext cx="1059153" cy="1059153"/>
            </a:xfrm>
            <a:prstGeom prst="rect">
              <a:avLst/>
            </a:prstGeom>
          </p:spPr>
        </p:pic>
        <p:pic>
          <p:nvPicPr>
            <p:cNvPr id="27" name="Picture 26">
              <a:extLst>
                <a:ext uri="{FF2B5EF4-FFF2-40B4-BE49-F238E27FC236}">
                  <a16:creationId xmlns:a16="http://schemas.microsoft.com/office/drawing/2014/main" id="{5C529842-438D-4844-9F7A-3C41C8C8B900}"/>
                </a:ext>
              </a:extLst>
            </p:cNvPr>
            <p:cNvPicPr>
              <a:picLocks noChangeAspect="1"/>
            </p:cNvPicPr>
            <p:nvPr/>
          </p:nvPicPr>
          <p:blipFill>
            <a:blip r:embed="rId21"/>
            <a:stretch>
              <a:fillRect/>
            </a:stretch>
          </p:blipFill>
          <p:spPr>
            <a:xfrm>
              <a:off x="10308606" y="2105410"/>
              <a:ext cx="1859760" cy="741898"/>
            </a:xfrm>
            <a:prstGeom prst="rect">
              <a:avLst/>
            </a:prstGeom>
          </p:spPr>
        </p:pic>
        <p:pic>
          <p:nvPicPr>
            <p:cNvPr id="29" name="Picture 28">
              <a:extLst>
                <a:ext uri="{FF2B5EF4-FFF2-40B4-BE49-F238E27FC236}">
                  <a16:creationId xmlns:a16="http://schemas.microsoft.com/office/drawing/2014/main" id="{EC8DC06A-45BE-A54D-980E-C63B682CCD44}"/>
                </a:ext>
              </a:extLst>
            </p:cNvPr>
            <p:cNvPicPr>
              <a:picLocks noChangeAspect="1"/>
            </p:cNvPicPr>
            <p:nvPr/>
          </p:nvPicPr>
          <p:blipFill>
            <a:blip r:embed="rId22"/>
            <a:stretch>
              <a:fillRect/>
            </a:stretch>
          </p:blipFill>
          <p:spPr>
            <a:xfrm>
              <a:off x="4358604" y="2857226"/>
              <a:ext cx="1141934" cy="1141934"/>
            </a:xfrm>
            <a:prstGeom prst="rect">
              <a:avLst/>
            </a:prstGeom>
          </p:spPr>
        </p:pic>
        <p:pic>
          <p:nvPicPr>
            <p:cNvPr id="30" name="Picture 29">
              <a:extLst>
                <a:ext uri="{FF2B5EF4-FFF2-40B4-BE49-F238E27FC236}">
                  <a16:creationId xmlns:a16="http://schemas.microsoft.com/office/drawing/2014/main" id="{CB8E8E32-9FAA-8147-92D7-847E50FE4257}"/>
                </a:ext>
              </a:extLst>
            </p:cNvPr>
            <p:cNvPicPr>
              <a:picLocks noChangeAspect="1"/>
            </p:cNvPicPr>
            <p:nvPr/>
          </p:nvPicPr>
          <p:blipFill>
            <a:blip r:embed="rId23"/>
            <a:stretch>
              <a:fillRect/>
            </a:stretch>
          </p:blipFill>
          <p:spPr>
            <a:xfrm>
              <a:off x="6621830" y="5175451"/>
              <a:ext cx="1763532" cy="749501"/>
            </a:xfrm>
            <a:prstGeom prst="rect">
              <a:avLst/>
            </a:prstGeom>
          </p:spPr>
        </p:pic>
        <p:pic>
          <p:nvPicPr>
            <p:cNvPr id="31" name="Picture 30">
              <a:extLst>
                <a:ext uri="{FF2B5EF4-FFF2-40B4-BE49-F238E27FC236}">
                  <a16:creationId xmlns:a16="http://schemas.microsoft.com/office/drawing/2014/main" id="{33A085B6-3F9E-7C4C-A8E5-911E685966FC}"/>
                </a:ext>
              </a:extLst>
            </p:cNvPr>
            <p:cNvPicPr>
              <a:picLocks noChangeAspect="1"/>
            </p:cNvPicPr>
            <p:nvPr/>
          </p:nvPicPr>
          <p:blipFill>
            <a:blip r:embed="rId24"/>
            <a:stretch>
              <a:fillRect/>
            </a:stretch>
          </p:blipFill>
          <p:spPr>
            <a:xfrm>
              <a:off x="8599898" y="5283772"/>
              <a:ext cx="1319837" cy="1319837"/>
            </a:xfrm>
            <a:prstGeom prst="rect">
              <a:avLst/>
            </a:prstGeom>
          </p:spPr>
        </p:pic>
        <p:pic>
          <p:nvPicPr>
            <p:cNvPr id="33" name="Picture 32">
              <a:extLst>
                <a:ext uri="{FF2B5EF4-FFF2-40B4-BE49-F238E27FC236}">
                  <a16:creationId xmlns:a16="http://schemas.microsoft.com/office/drawing/2014/main" id="{704A91E1-F939-DA41-8757-E6C5EDA68D7C}"/>
                </a:ext>
              </a:extLst>
            </p:cNvPr>
            <p:cNvPicPr>
              <a:picLocks noChangeAspect="1"/>
            </p:cNvPicPr>
            <p:nvPr/>
          </p:nvPicPr>
          <p:blipFill>
            <a:blip r:embed="rId25"/>
            <a:stretch>
              <a:fillRect/>
            </a:stretch>
          </p:blipFill>
          <p:spPr>
            <a:xfrm>
              <a:off x="9692763" y="4254887"/>
              <a:ext cx="2225290" cy="1231327"/>
            </a:xfrm>
            <a:prstGeom prst="rect">
              <a:avLst/>
            </a:prstGeom>
          </p:spPr>
        </p:pic>
        <p:pic>
          <p:nvPicPr>
            <p:cNvPr id="6" name="Picture 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92850" y="5600558"/>
              <a:ext cx="936870" cy="936870"/>
            </a:xfrm>
            <a:prstGeom prst="rect">
              <a:avLst/>
            </a:prstGeom>
          </p:spPr>
        </p:pic>
        <p:pic>
          <p:nvPicPr>
            <p:cNvPr id="9" name="Picture 8"/>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78408" y="6003313"/>
              <a:ext cx="2641641" cy="531935"/>
            </a:xfrm>
            <a:prstGeom prst="rect">
              <a:avLst/>
            </a:prstGeom>
          </p:spPr>
        </p:pic>
        <p:pic>
          <p:nvPicPr>
            <p:cNvPr id="32" name="Picture 31">
              <a:extLst>
                <a:ext uri="{FF2B5EF4-FFF2-40B4-BE49-F238E27FC236}">
                  <a16:creationId xmlns:a16="http://schemas.microsoft.com/office/drawing/2014/main" id="{DDEE6B50-F0FB-D94C-BA20-1C4E96FC3318}"/>
                </a:ext>
              </a:extLst>
            </p:cNvPr>
            <p:cNvPicPr>
              <a:picLocks noChangeAspect="1"/>
            </p:cNvPicPr>
            <p:nvPr/>
          </p:nvPicPr>
          <p:blipFill>
            <a:blip r:embed="rId28"/>
            <a:stretch>
              <a:fillRect/>
            </a:stretch>
          </p:blipFill>
          <p:spPr>
            <a:xfrm>
              <a:off x="5500538" y="5914116"/>
              <a:ext cx="2334425" cy="689493"/>
            </a:xfrm>
            <a:prstGeom prst="rect">
              <a:avLst/>
            </a:prstGeom>
          </p:spPr>
        </p:pic>
        <p:pic>
          <p:nvPicPr>
            <p:cNvPr id="34" name="Picture 33"/>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rot="155987">
              <a:off x="10318750" y="5486214"/>
              <a:ext cx="973317" cy="973317"/>
            </a:xfrm>
            <a:prstGeom prst="rect">
              <a:avLst/>
            </a:prstGeom>
          </p:spPr>
        </p:pic>
        <p:pic>
          <p:nvPicPr>
            <p:cNvPr id="5" name="Picture 4"/>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741254" y="5600558"/>
              <a:ext cx="980452" cy="991286"/>
            </a:xfrm>
            <a:prstGeom prst="rect">
              <a:avLst/>
            </a:prstGeom>
          </p:spPr>
        </p:pic>
        <p:pic>
          <p:nvPicPr>
            <p:cNvPr id="35" name="Picture 34"/>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692436" y="3591165"/>
              <a:ext cx="981075" cy="285750"/>
            </a:xfrm>
            <a:prstGeom prst="rect">
              <a:avLst/>
            </a:prstGeom>
          </p:spPr>
        </p:pic>
      </p:grpSp>
      <p:sp>
        <p:nvSpPr>
          <p:cNvPr id="36" name="Rectangle 35">
            <a:extLst>
              <a:ext uri="{FF2B5EF4-FFF2-40B4-BE49-F238E27FC236}">
                <a16:creationId xmlns:a16="http://schemas.microsoft.com/office/drawing/2014/main" id="{D2282955-A045-E541-ACDA-2C4A285E770A}"/>
              </a:ext>
            </a:extLst>
          </p:cNvPr>
          <p:cNvSpPr/>
          <p:nvPr/>
        </p:nvSpPr>
        <p:spPr>
          <a:xfrm>
            <a:off x="0" y="67818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6944137"/>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8000"/>
                                        <p:tgtEl>
                                          <p:spTgt spid="39"/>
                                        </p:tgtEl>
                                      </p:cBhvr>
                                    </p:animEffect>
                                  </p:childTnLst>
                                </p:cTn>
                              </p:par>
                              <p:par>
                                <p:cTn id="8" presetID="6" presetClass="emph" presetSubtype="0" fill="hold" grpId="0" nodeType="withEffect">
                                  <p:stCondLst>
                                    <p:cond delay="0"/>
                                  </p:stCondLst>
                                  <p:childTnLst>
                                    <p:animScale>
                                      <p:cBhvr>
                                        <p:cTn id="9" dur="15000" fill="hold"/>
                                        <p:tgtEl>
                                          <p:spTgt spid="36"/>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6D04F01-1D08-F942-B97C-904A2AF34CBA}"/>
              </a:ext>
            </a:extLst>
          </p:cNvPr>
          <p:cNvSpPr>
            <a:spLocks noGrp="1"/>
          </p:cNvSpPr>
          <p:nvPr>
            <p:ph type="title"/>
          </p:nvPr>
        </p:nvSpPr>
        <p:spPr>
          <a:xfrm>
            <a:off x="838200" y="976710"/>
            <a:ext cx="10515600" cy="789782"/>
          </a:xfrm>
        </p:spPr>
        <p:txBody>
          <a:bodyPr/>
          <a:lstStyle/>
          <a:p>
            <a:r>
              <a:rPr lang="en-US" dirty="0" smtClean="0"/>
              <a:t>Partners: </a:t>
            </a:r>
            <a:r>
              <a:rPr lang="en-US" dirty="0" smtClean="0"/>
              <a:t>Private Sector </a:t>
            </a:r>
            <a:r>
              <a:rPr lang="en-US" dirty="0" smtClean="0"/>
              <a:t>and </a:t>
            </a:r>
            <a:r>
              <a:rPr lang="en-US" dirty="0" smtClean="0"/>
              <a:t>International</a:t>
            </a:r>
            <a:endParaRPr lang="en-US" dirty="0"/>
          </a:p>
        </p:txBody>
      </p:sp>
      <p:grpSp>
        <p:nvGrpSpPr>
          <p:cNvPr id="3" name="Group 2"/>
          <p:cNvGrpSpPr/>
          <p:nvPr/>
        </p:nvGrpSpPr>
        <p:grpSpPr>
          <a:xfrm>
            <a:off x="150189" y="1796756"/>
            <a:ext cx="11965611" cy="4871295"/>
            <a:chOff x="154418" y="1796756"/>
            <a:chExt cx="11965611" cy="4871295"/>
          </a:xfrm>
        </p:grpSpPr>
        <p:pic>
          <p:nvPicPr>
            <p:cNvPr id="10" name="Picture 9">
              <a:extLst>
                <a:ext uri="{FF2B5EF4-FFF2-40B4-BE49-F238E27FC236}">
                  <a16:creationId xmlns:a16="http://schemas.microsoft.com/office/drawing/2014/main" id="{F437A9F0-8A5B-2B42-960C-FABED676EF10}"/>
                </a:ext>
              </a:extLst>
            </p:cNvPr>
            <p:cNvPicPr>
              <a:picLocks noChangeAspect="1"/>
            </p:cNvPicPr>
            <p:nvPr/>
          </p:nvPicPr>
          <p:blipFill>
            <a:blip r:embed="rId3"/>
            <a:stretch>
              <a:fillRect/>
            </a:stretch>
          </p:blipFill>
          <p:spPr>
            <a:xfrm>
              <a:off x="7416180" y="3312615"/>
              <a:ext cx="1593666" cy="1437424"/>
            </a:xfrm>
            <a:prstGeom prst="rect">
              <a:avLst/>
            </a:prstGeom>
          </p:spPr>
        </p:pic>
        <p:pic>
          <p:nvPicPr>
            <p:cNvPr id="11" name="Picture 10">
              <a:extLst>
                <a:ext uri="{FF2B5EF4-FFF2-40B4-BE49-F238E27FC236}">
                  <a16:creationId xmlns:a16="http://schemas.microsoft.com/office/drawing/2014/main" id="{2AF0E6D1-8EC2-FA44-84AC-E63D8D5D1F55}"/>
                </a:ext>
              </a:extLst>
            </p:cNvPr>
            <p:cNvPicPr>
              <a:picLocks noChangeAspect="1"/>
            </p:cNvPicPr>
            <p:nvPr/>
          </p:nvPicPr>
          <p:blipFill rotWithShape="1">
            <a:blip r:embed="rId4"/>
            <a:srcRect l="11168" r="11510"/>
            <a:stretch/>
          </p:blipFill>
          <p:spPr>
            <a:xfrm>
              <a:off x="8895471" y="3201737"/>
              <a:ext cx="1837966" cy="1528097"/>
            </a:xfrm>
            <a:prstGeom prst="rect">
              <a:avLst/>
            </a:prstGeom>
          </p:spPr>
        </p:pic>
        <p:pic>
          <p:nvPicPr>
            <p:cNvPr id="12" name="Picture 11">
              <a:extLst>
                <a:ext uri="{FF2B5EF4-FFF2-40B4-BE49-F238E27FC236}">
                  <a16:creationId xmlns:a16="http://schemas.microsoft.com/office/drawing/2014/main" id="{1F7FBB49-786F-344D-86BA-C4782D129AE0}"/>
                </a:ext>
              </a:extLst>
            </p:cNvPr>
            <p:cNvPicPr>
              <a:picLocks noChangeAspect="1"/>
            </p:cNvPicPr>
            <p:nvPr/>
          </p:nvPicPr>
          <p:blipFill rotWithShape="1">
            <a:blip r:embed="rId5"/>
            <a:srcRect l="3" r="-1020"/>
            <a:stretch/>
          </p:blipFill>
          <p:spPr>
            <a:xfrm>
              <a:off x="2555087" y="5444584"/>
              <a:ext cx="3496240" cy="829204"/>
            </a:xfrm>
            <a:prstGeom prst="rect">
              <a:avLst/>
            </a:prstGeom>
          </p:spPr>
        </p:pic>
        <p:pic>
          <p:nvPicPr>
            <p:cNvPr id="13" name="Picture 12">
              <a:extLst>
                <a:ext uri="{FF2B5EF4-FFF2-40B4-BE49-F238E27FC236}">
                  <a16:creationId xmlns:a16="http://schemas.microsoft.com/office/drawing/2014/main" id="{5B000F89-529A-F442-88FE-8A6D748665BA}"/>
                </a:ext>
              </a:extLst>
            </p:cNvPr>
            <p:cNvPicPr>
              <a:picLocks noChangeAspect="1"/>
            </p:cNvPicPr>
            <p:nvPr/>
          </p:nvPicPr>
          <p:blipFill rotWithShape="1">
            <a:blip r:embed="rId6"/>
            <a:srcRect l="11127" t="13003" r="10327" b="11945"/>
            <a:stretch/>
          </p:blipFill>
          <p:spPr>
            <a:xfrm>
              <a:off x="722430" y="3502724"/>
              <a:ext cx="2648388" cy="908406"/>
            </a:xfrm>
            <a:prstGeom prst="rect">
              <a:avLst/>
            </a:prstGeom>
          </p:spPr>
        </p:pic>
        <p:pic>
          <p:nvPicPr>
            <p:cNvPr id="14" name="Picture 13">
              <a:extLst>
                <a:ext uri="{FF2B5EF4-FFF2-40B4-BE49-F238E27FC236}">
                  <a16:creationId xmlns:a16="http://schemas.microsoft.com/office/drawing/2014/main" id="{BEA8A5A5-AEFB-0746-808D-A1970A3505C0}"/>
                </a:ext>
              </a:extLst>
            </p:cNvPr>
            <p:cNvPicPr>
              <a:picLocks noChangeAspect="1"/>
            </p:cNvPicPr>
            <p:nvPr/>
          </p:nvPicPr>
          <p:blipFill>
            <a:blip r:embed="rId7"/>
            <a:stretch>
              <a:fillRect/>
            </a:stretch>
          </p:blipFill>
          <p:spPr>
            <a:xfrm>
              <a:off x="154418" y="4976385"/>
              <a:ext cx="1419653" cy="1316443"/>
            </a:xfrm>
            <a:prstGeom prst="rect">
              <a:avLst/>
            </a:prstGeom>
          </p:spPr>
        </p:pic>
        <p:pic>
          <p:nvPicPr>
            <p:cNvPr id="15" name="Picture 14">
              <a:extLst>
                <a:ext uri="{FF2B5EF4-FFF2-40B4-BE49-F238E27FC236}">
                  <a16:creationId xmlns:a16="http://schemas.microsoft.com/office/drawing/2014/main" id="{7D8A87CB-9206-D142-80D2-6613FE56642C}"/>
                </a:ext>
              </a:extLst>
            </p:cNvPr>
            <p:cNvPicPr>
              <a:picLocks noChangeAspect="1"/>
            </p:cNvPicPr>
            <p:nvPr/>
          </p:nvPicPr>
          <p:blipFill>
            <a:blip r:embed="rId8"/>
            <a:stretch>
              <a:fillRect/>
            </a:stretch>
          </p:blipFill>
          <p:spPr>
            <a:xfrm>
              <a:off x="6194151" y="5485212"/>
              <a:ext cx="1017576" cy="1004008"/>
            </a:xfrm>
            <a:prstGeom prst="rect">
              <a:avLst/>
            </a:prstGeom>
          </p:spPr>
        </p:pic>
        <p:pic>
          <p:nvPicPr>
            <p:cNvPr id="16" name="Picture 15">
              <a:extLst>
                <a:ext uri="{FF2B5EF4-FFF2-40B4-BE49-F238E27FC236}">
                  <a16:creationId xmlns:a16="http://schemas.microsoft.com/office/drawing/2014/main" id="{4A8161B1-EE40-0743-88D6-06D90B539758}"/>
                </a:ext>
              </a:extLst>
            </p:cNvPr>
            <p:cNvPicPr>
              <a:picLocks noChangeAspect="1"/>
            </p:cNvPicPr>
            <p:nvPr/>
          </p:nvPicPr>
          <p:blipFill>
            <a:blip r:embed="rId9"/>
            <a:stretch>
              <a:fillRect/>
            </a:stretch>
          </p:blipFill>
          <p:spPr>
            <a:xfrm>
              <a:off x="6478111" y="3358508"/>
              <a:ext cx="874915" cy="1251128"/>
            </a:xfrm>
            <a:prstGeom prst="rect">
              <a:avLst/>
            </a:prstGeom>
          </p:spPr>
        </p:pic>
        <p:pic>
          <p:nvPicPr>
            <p:cNvPr id="17" name="Picture 16">
              <a:extLst>
                <a:ext uri="{FF2B5EF4-FFF2-40B4-BE49-F238E27FC236}">
                  <a16:creationId xmlns:a16="http://schemas.microsoft.com/office/drawing/2014/main" id="{044D34D5-76C6-2241-8336-CEA076AFF5E5}"/>
                </a:ext>
              </a:extLst>
            </p:cNvPr>
            <p:cNvPicPr>
              <a:picLocks noChangeAspect="1"/>
            </p:cNvPicPr>
            <p:nvPr/>
          </p:nvPicPr>
          <p:blipFill>
            <a:blip r:embed="rId10"/>
            <a:stretch>
              <a:fillRect/>
            </a:stretch>
          </p:blipFill>
          <p:spPr>
            <a:xfrm>
              <a:off x="5016331" y="3294559"/>
              <a:ext cx="1295640" cy="1315077"/>
            </a:xfrm>
            <a:prstGeom prst="rect">
              <a:avLst/>
            </a:prstGeom>
          </p:spPr>
        </p:pic>
        <p:pic>
          <p:nvPicPr>
            <p:cNvPr id="18" name="Picture 17">
              <a:extLst>
                <a:ext uri="{FF2B5EF4-FFF2-40B4-BE49-F238E27FC236}">
                  <a16:creationId xmlns:a16="http://schemas.microsoft.com/office/drawing/2014/main" id="{051E7F81-5F36-A24F-BC67-C3C6C9370E4F}"/>
                </a:ext>
              </a:extLst>
            </p:cNvPr>
            <p:cNvPicPr>
              <a:picLocks noChangeAspect="1"/>
            </p:cNvPicPr>
            <p:nvPr/>
          </p:nvPicPr>
          <p:blipFill>
            <a:blip r:embed="rId11"/>
            <a:stretch>
              <a:fillRect/>
            </a:stretch>
          </p:blipFill>
          <p:spPr>
            <a:xfrm>
              <a:off x="3046710" y="4464949"/>
              <a:ext cx="1779853" cy="709941"/>
            </a:xfrm>
            <a:prstGeom prst="rect">
              <a:avLst/>
            </a:prstGeom>
          </p:spPr>
        </p:pic>
        <p:pic>
          <p:nvPicPr>
            <p:cNvPr id="19" name="Picture 18">
              <a:extLst>
                <a:ext uri="{FF2B5EF4-FFF2-40B4-BE49-F238E27FC236}">
                  <a16:creationId xmlns:a16="http://schemas.microsoft.com/office/drawing/2014/main" id="{6C491311-CA8B-4548-90C6-420472025A97}"/>
                </a:ext>
              </a:extLst>
            </p:cNvPr>
            <p:cNvPicPr>
              <a:picLocks noChangeAspect="1"/>
            </p:cNvPicPr>
            <p:nvPr/>
          </p:nvPicPr>
          <p:blipFill rotWithShape="1">
            <a:blip r:embed="rId12"/>
            <a:srcRect r="7249"/>
            <a:stretch/>
          </p:blipFill>
          <p:spPr>
            <a:xfrm>
              <a:off x="5096613" y="4617526"/>
              <a:ext cx="2451892" cy="918280"/>
            </a:xfrm>
            <a:prstGeom prst="rect">
              <a:avLst/>
            </a:prstGeom>
          </p:spPr>
        </p:pic>
        <p:pic>
          <p:nvPicPr>
            <p:cNvPr id="20" name="Picture 19">
              <a:extLst>
                <a:ext uri="{FF2B5EF4-FFF2-40B4-BE49-F238E27FC236}">
                  <a16:creationId xmlns:a16="http://schemas.microsoft.com/office/drawing/2014/main" id="{FF78E38D-F005-2D44-A319-6180F892093D}"/>
                </a:ext>
              </a:extLst>
            </p:cNvPr>
            <p:cNvPicPr>
              <a:picLocks noChangeAspect="1"/>
            </p:cNvPicPr>
            <p:nvPr/>
          </p:nvPicPr>
          <p:blipFill>
            <a:blip r:embed="rId13"/>
            <a:stretch>
              <a:fillRect/>
            </a:stretch>
          </p:blipFill>
          <p:spPr>
            <a:xfrm>
              <a:off x="7508951" y="4594739"/>
              <a:ext cx="1079866" cy="1252645"/>
            </a:xfrm>
            <a:prstGeom prst="rect">
              <a:avLst/>
            </a:prstGeom>
          </p:spPr>
        </p:pic>
        <p:pic>
          <p:nvPicPr>
            <p:cNvPr id="22" name="Picture 21">
              <a:extLst>
                <a:ext uri="{FF2B5EF4-FFF2-40B4-BE49-F238E27FC236}">
                  <a16:creationId xmlns:a16="http://schemas.microsoft.com/office/drawing/2014/main" id="{BDE097D7-6DE8-4942-9C50-84978183D7B3}"/>
                </a:ext>
              </a:extLst>
            </p:cNvPr>
            <p:cNvPicPr>
              <a:picLocks noChangeAspect="1"/>
            </p:cNvPicPr>
            <p:nvPr/>
          </p:nvPicPr>
          <p:blipFill>
            <a:blip r:embed="rId14"/>
            <a:stretch>
              <a:fillRect/>
            </a:stretch>
          </p:blipFill>
          <p:spPr>
            <a:xfrm>
              <a:off x="3444879" y="3294559"/>
              <a:ext cx="1420117" cy="1298740"/>
            </a:xfrm>
            <a:prstGeom prst="rect">
              <a:avLst/>
            </a:prstGeom>
          </p:spPr>
        </p:pic>
        <p:pic>
          <p:nvPicPr>
            <p:cNvPr id="23" name="Picture 22">
              <a:extLst>
                <a:ext uri="{FF2B5EF4-FFF2-40B4-BE49-F238E27FC236}">
                  <a16:creationId xmlns:a16="http://schemas.microsoft.com/office/drawing/2014/main" id="{3D9B167E-712E-2C44-B2F2-862B5CE5334E}"/>
                </a:ext>
              </a:extLst>
            </p:cNvPr>
            <p:cNvPicPr>
              <a:picLocks noChangeAspect="1"/>
            </p:cNvPicPr>
            <p:nvPr/>
          </p:nvPicPr>
          <p:blipFill>
            <a:blip r:embed="rId15"/>
            <a:stretch>
              <a:fillRect/>
            </a:stretch>
          </p:blipFill>
          <p:spPr>
            <a:xfrm>
              <a:off x="8756120" y="4764070"/>
              <a:ext cx="814648" cy="944993"/>
            </a:xfrm>
            <a:prstGeom prst="rect">
              <a:avLst/>
            </a:prstGeom>
          </p:spPr>
        </p:pic>
        <p:pic>
          <p:nvPicPr>
            <p:cNvPr id="24" name="Picture 23">
              <a:extLst>
                <a:ext uri="{FF2B5EF4-FFF2-40B4-BE49-F238E27FC236}">
                  <a16:creationId xmlns:a16="http://schemas.microsoft.com/office/drawing/2014/main" id="{122BB6D2-BB58-D54D-9C29-129EFA8D5B85}"/>
                </a:ext>
              </a:extLst>
            </p:cNvPr>
            <p:cNvPicPr>
              <a:picLocks noChangeAspect="1"/>
            </p:cNvPicPr>
            <p:nvPr/>
          </p:nvPicPr>
          <p:blipFill>
            <a:blip r:embed="rId16"/>
            <a:stretch>
              <a:fillRect/>
            </a:stretch>
          </p:blipFill>
          <p:spPr>
            <a:xfrm>
              <a:off x="3873957" y="1845529"/>
              <a:ext cx="1650153" cy="1136772"/>
            </a:xfrm>
            <a:prstGeom prst="rect">
              <a:avLst/>
            </a:prstGeom>
          </p:spPr>
        </p:pic>
        <p:pic>
          <p:nvPicPr>
            <p:cNvPr id="25" name="Picture 24">
              <a:extLst>
                <a:ext uri="{FF2B5EF4-FFF2-40B4-BE49-F238E27FC236}">
                  <a16:creationId xmlns:a16="http://schemas.microsoft.com/office/drawing/2014/main" id="{3883F11B-F0F3-644E-ABBF-BA53246B2804}"/>
                </a:ext>
              </a:extLst>
            </p:cNvPr>
            <p:cNvPicPr>
              <a:picLocks noChangeAspect="1"/>
            </p:cNvPicPr>
            <p:nvPr/>
          </p:nvPicPr>
          <p:blipFill>
            <a:blip r:embed="rId17"/>
            <a:stretch>
              <a:fillRect/>
            </a:stretch>
          </p:blipFill>
          <p:spPr>
            <a:xfrm>
              <a:off x="9929267" y="2249397"/>
              <a:ext cx="1246907" cy="760613"/>
            </a:xfrm>
            <a:prstGeom prst="rect">
              <a:avLst/>
            </a:prstGeom>
          </p:spPr>
        </p:pic>
        <p:pic>
          <p:nvPicPr>
            <p:cNvPr id="26" name="Picture 25">
              <a:extLst>
                <a:ext uri="{FF2B5EF4-FFF2-40B4-BE49-F238E27FC236}">
                  <a16:creationId xmlns:a16="http://schemas.microsoft.com/office/drawing/2014/main" id="{1594C15E-9B87-0140-9C79-9F6FC0999A7B}"/>
                </a:ext>
              </a:extLst>
            </p:cNvPr>
            <p:cNvPicPr>
              <a:picLocks noChangeAspect="1"/>
            </p:cNvPicPr>
            <p:nvPr/>
          </p:nvPicPr>
          <p:blipFill rotWithShape="1">
            <a:blip r:embed="rId18"/>
            <a:srcRect t="20276" b="24689"/>
            <a:stretch/>
          </p:blipFill>
          <p:spPr>
            <a:xfrm>
              <a:off x="1764747" y="2439765"/>
              <a:ext cx="2209800" cy="638490"/>
            </a:xfrm>
            <a:prstGeom prst="rect">
              <a:avLst/>
            </a:prstGeom>
          </p:spPr>
        </p:pic>
        <p:pic>
          <p:nvPicPr>
            <p:cNvPr id="27" name="Picture 26">
              <a:extLst>
                <a:ext uri="{FF2B5EF4-FFF2-40B4-BE49-F238E27FC236}">
                  <a16:creationId xmlns:a16="http://schemas.microsoft.com/office/drawing/2014/main" id="{F82D5D8A-BC4A-C441-8011-529AD0656149}"/>
                </a:ext>
              </a:extLst>
            </p:cNvPr>
            <p:cNvPicPr>
              <a:picLocks noChangeAspect="1"/>
            </p:cNvPicPr>
            <p:nvPr/>
          </p:nvPicPr>
          <p:blipFill>
            <a:blip r:embed="rId19"/>
            <a:stretch>
              <a:fillRect/>
            </a:stretch>
          </p:blipFill>
          <p:spPr>
            <a:xfrm>
              <a:off x="1526662" y="1807034"/>
              <a:ext cx="2736850" cy="662236"/>
            </a:xfrm>
            <a:prstGeom prst="rect">
              <a:avLst/>
            </a:prstGeom>
          </p:spPr>
        </p:pic>
        <p:pic>
          <p:nvPicPr>
            <p:cNvPr id="28" name="Picture 27">
              <a:extLst>
                <a:ext uri="{FF2B5EF4-FFF2-40B4-BE49-F238E27FC236}">
                  <a16:creationId xmlns:a16="http://schemas.microsoft.com/office/drawing/2014/main" id="{DA9FBD86-91B9-0242-8EF4-610C1847C07C}"/>
                </a:ext>
              </a:extLst>
            </p:cNvPr>
            <p:cNvPicPr>
              <a:picLocks noChangeAspect="1"/>
            </p:cNvPicPr>
            <p:nvPr/>
          </p:nvPicPr>
          <p:blipFill>
            <a:blip r:embed="rId20"/>
            <a:stretch>
              <a:fillRect/>
            </a:stretch>
          </p:blipFill>
          <p:spPr>
            <a:xfrm>
              <a:off x="8317251" y="1908883"/>
              <a:ext cx="1230227" cy="922671"/>
            </a:xfrm>
            <a:prstGeom prst="rect">
              <a:avLst/>
            </a:prstGeom>
          </p:spPr>
        </p:pic>
        <p:pic>
          <p:nvPicPr>
            <p:cNvPr id="30" name="Picture 29">
              <a:extLst>
                <a:ext uri="{FF2B5EF4-FFF2-40B4-BE49-F238E27FC236}">
                  <a16:creationId xmlns:a16="http://schemas.microsoft.com/office/drawing/2014/main" id="{E17E94B7-F78A-B743-8D44-D71572E24EE6}"/>
                </a:ext>
              </a:extLst>
            </p:cNvPr>
            <p:cNvPicPr>
              <a:picLocks noChangeAspect="1"/>
            </p:cNvPicPr>
            <p:nvPr/>
          </p:nvPicPr>
          <p:blipFill>
            <a:blip r:embed="rId21"/>
            <a:stretch>
              <a:fillRect/>
            </a:stretch>
          </p:blipFill>
          <p:spPr>
            <a:xfrm>
              <a:off x="526743" y="1890360"/>
              <a:ext cx="1047109" cy="1047109"/>
            </a:xfrm>
            <a:prstGeom prst="rect">
              <a:avLst/>
            </a:prstGeom>
          </p:spPr>
        </p:pic>
        <p:pic>
          <p:nvPicPr>
            <p:cNvPr id="31" name="Picture 30">
              <a:extLst>
                <a:ext uri="{FF2B5EF4-FFF2-40B4-BE49-F238E27FC236}">
                  <a16:creationId xmlns:a16="http://schemas.microsoft.com/office/drawing/2014/main" id="{E830DE9E-14EF-1945-BA0E-BBDF3B84964E}"/>
                </a:ext>
              </a:extLst>
            </p:cNvPr>
            <p:cNvPicPr>
              <a:picLocks noChangeAspect="1"/>
            </p:cNvPicPr>
            <p:nvPr/>
          </p:nvPicPr>
          <p:blipFill>
            <a:blip r:embed="rId22"/>
            <a:stretch>
              <a:fillRect/>
            </a:stretch>
          </p:blipFill>
          <p:spPr>
            <a:xfrm>
              <a:off x="5472709" y="2227046"/>
              <a:ext cx="2813321" cy="758942"/>
            </a:xfrm>
            <a:prstGeom prst="rect">
              <a:avLst/>
            </a:prstGeom>
          </p:spPr>
        </p:pic>
        <p:pic>
          <p:nvPicPr>
            <p:cNvPr id="32" name="Picture 31">
              <a:extLst>
                <a:ext uri="{FF2B5EF4-FFF2-40B4-BE49-F238E27FC236}">
                  <a16:creationId xmlns:a16="http://schemas.microsoft.com/office/drawing/2014/main" id="{D5087552-6193-2549-BC71-038EBDD696FB}"/>
                </a:ext>
              </a:extLst>
            </p:cNvPr>
            <p:cNvPicPr>
              <a:picLocks noChangeAspect="1"/>
            </p:cNvPicPr>
            <p:nvPr/>
          </p:nvPicPr>
          <p:blipFill rotWithShape="1">
            <a:blip r:embed="rId23"/>
            <a:srcRect t="36022" b="39001"/>
            <a:stretch/>
          </p:blipFill>
          <p:spPr>
            <a:xfrm>
              <a:off x="9755938" y="1796756"/>
              <a:ext cx="1812256" cy="452641"/>
            </a:xfrm>
            <a:prstGeom prst="rect">
              <a:avLst/>
            </a:prstGeom>
          </p:spPr>
        </p:pic>
        <p:pic>
          <p:nvPicPr>
            <p:cNvPr id="33" name="Picture 32">
              <a:extLst>
                <a:ext uri="{FF2B5EF4-FFF2-40B4-BE49-F238E27FC236}">
                  <a16:creationId xmlns:a16="http://schemas.microsoft.com/office/drawing/2014/main" id="{755884D7-7D00-6E42-B202-04F8C0061511}"/>
                </a:ext>
              </a:extLst>
            </p:cNvPr>
            <p:cNvPicPr>
              <a:picLocks noChangeAspect="1"/>
            </p:cNvPicPr>
            <p:nvPr/>
          </p:nvPicPr>
          <p:blipFill>
            <a:blip r:embed="rId24"/>
            <a:stretch>
              <a:fillRect/>
            </a:stretch>
          </p:blipFill>
          <p:spPr>
            <a:xfrm>
              <a:off x="10998051" y="5367242"/>
              <a:ext cx="1121978" cy="1121978"/>
            </a:xfrm>
            <a:prstGeom prst="rect">
              <a:avLst/>
            </a:prstGeom>
          </p:spPr>
        </p:pic>
        <p:pic>
          <p:nvPicPr>
            <p:cNvPr id="34" name="Picture 33">
              <a:extLst>
                <a:ext uri="{FF2B5EF4-FFF2-40B4-BE49-F238E27FC236}">
                  <a16:creationId xmlns:a16="http://schemas.microsoft.com/office/drawing/2014/main" id="{76C77B74-159B-334B-BA34-603F00E3D1DC}"/>
                </a:ext>
              </a:extLst>
            </p:cNvPr>
            <p:cNvPicPr>
              <a:picLocks noChangeAspect="1"/>
            </p:cNvPicPr>
            <p:nvPr/>
          </p:nvPicPr>
          <p:blipFill>
            <a:blip r:embed="rId25"/>
            <a:stretch>
              <a:fillRect/>
            </a:stretch>
          </p:blipFill>
          <p:spPr>
            <a:xfrm>
              <a:off x="10822509" y="4484916"/>
              <a:ext cx="1000296" cy="1000296"/>
            </a:xfrm>
            <a:prstGeom prst="rect">
              <a:avLst/>
            </a:prstGeom>
          </p:spPr>
        </p:pic>
        <p:pic>
          <p:nvPicPr>
            <p:cNvPr id="36" name="Picture 35">
              <a:extLst>
                <a:ext uri="{FF2B5EF4-FFF2-40B4-BE49-F238E27FC236}">
                  <a16:creationId xmlns:a16="http://schemas.microsoft.com/office/drawing/2014/main" id="{AF6DB26B-367E-B544-9714-43D262A58FE8}"/>
                </a:ext>
              </a:extLst>
            </p:cNvPr>
            <p:cNvPicPr>
              <a:picLocks noChangeAspect="1"/>
            </p:cNvPicPr>
            <p:nvPr/>
          </p:nvPicPr>
          <p:blipFill>
            <a:blip r:embed="rId26"/>
            <a:stretch>
              <a:fillRect/>
            </a:stretch>
          </p:blipFill>
          <p:spPr>
            <a:xfrm>
              <a:off x="1637011" y="4379533"/>
              <a:ext cx="1105679" cy="1105679"/>
            </a:xfrm>
            <a:prstGeom prst="rect">
              <a:avLst/>
            </a:prstGeom>
          </p:spPr>
        </p:pic>
        <p:pic>
          <p:nvPicPr>
            <p:cNvPr id="37" name="Picture 36">
              <a:extLst>
                <a:ext uri="{FF2B5EF4-FFF2-40B4-BE49-F238E27FC236}">
                  <a16:creationId xmlns:a16="http://schemas.microsoft.com/office/drawing/2014/main" id="{9E76A301-01C9-0D41-A772-2B9F75B34B4A}"/>
                </a:ext>
              </a:extLst>
            </p:cNvPr>
            <p:cNvPicPr>
              <a:picLocks noChangeAspect="1"/>
            </p:cNvPicPr>
            <p:nvPr/>
          </p:nvPicPr>
          <p:blipFill>
            <a:blip r:embed="rId27"/>
            <a:stretch>
              <a:fillRect/>
            </a:stretch>
          </p:blipFill>
          <p:spPr>
            <a:xfrm>
              <a:off x="9618435" y="4880589"/>
              <a:ext cx="1165301" cy="1218269"/>
            </a:xfrm>
            <a:prstGeom prst="rect">
              <a:avLst/>
            </a:prstGeom>
          </p:spPr>
        </p:pic>
        <p:pic>
          <p:nvPicPr>
            <p:cNvPr id="2" name="Picture 1"/>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725221" y="3282135"/>
              <a:ext cx="901905" cy="1143260"/>
            </a:xfrm>
            <a:prstGeom prst="rect">
              <a:avLst/>
            </a:prstGeom>
          </p:spPr>
        </p:pic>
        <p:pic>
          <p:nvPicPr>
            <p:cNvPr id="38" name="Picture 37">
              <a:extLst>
                <a:ext uri="{FF2B5EF4-FFF2-40B4-BE49-F238E27FC236}">
                  <a16:creationId xmlns:a16="http://schemas.microsoft.com/office/drawing/2014/main" id="{5710E2FE-9F5E-B049-BA7F-498F98C8D94D}"/>
                </a:ext>
              </a:extLst>
            </p:cNvPr>
            <p:cNvPicPr>
              <a:picLocks noChangeAspect="1"/>
            </p:cNvPicPr>
            <p:nvPr/>
          </p:nvPicPr>
          <p:blipFill>
            <a:blip r:embed="rId29"/>
            <a:stretch>
              <a:fillRect/>
            </a:stretch>
          </p:blipFill>
          <p:spPr>
            <a:xfrm>
              <a:off x="8578625" y="5675908"/>
              <a:ext cx="992143" cy="992143"/>
            </a:xfrm>
            <a:prstGeom prst="rect">
              <a:avLst/>
            </a:prstGeom>
          </p:spPr>
        </p:pic>
        <p:pic>
          <p:nvPicPr>
            <p:cNvPr id="29" name="Picture 28">
              <a:extLst>
                <a:ext uri="{FF2B5EF4-FFF2-40B4-BE49-F238E27FC236}">
                  <a16:creationId xmlns:a16="http://schemas.microsoft.com/office/drawing/2014/main" id="{1711D298-E196-434A-B177-CCC68BC52C78}"/>
                </a:ext>
              </a:extLst>
            </p:cNvPr>
            <p:cNvPicPr>
              <a:picLocks noChangeAspect="1"/>
            </p:cNvPicPr>
            <p:nvPr/>
          </p:nvPicPr>
          <p:blipFill rotWithShape="1">
            <a:blip r:embed="rId30"/>
            <a:srcRect t="28613" b="25484"/>
            <a:stretch/>
          </p:blipFill>
          <p:spPr>
            <a:xfrm>
              <a:off x="5377051" y="1828799"/>
              <a:ext cx="2130381" cy="533401"/>
            </a:xfrm>
            <a:prstGeom prst="rect">
              <a:avLst/>
            </a:prstGeom>
          </p:spPr>
        </p:pic>
        <p:pic>
          <p:nvPicPr>
            <p:cNvPr id="40" name="Picture 39"/>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467169" y="5771673"/>
              <a:ext cx="1078441" cy="717547"/>
            </a:xfrm>
            <a:prstGeom prst="rect">
              <a:avLst/>
            </a:prstGeom>
          </p:spPr>
        </p:pic>
        <p:pic>
          <p:nvPicPr>
            <p:cNvPr id="41" name="Picture 40"/>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604598" y="5598354"/>
              <a:ext cx="911716" cy="911716"/>
            </a:xfrm>
            <a:prstGeom prst="rect">
              <a:avLst/>
            </a:prstGeom>
          </p:spPr>
        </p:pic>
      </p:grpSp>
      <p:sp>
        <p:nvSpPr>
          <p:cNvPr id="35" name="Rectangle 34">
            <a:extLst>
              <a:ext uri="{FF2B5EF4-FFF2-40B4-BE49-F238E27FC236}">
                <a16:creationId xmlns:a16="http://schemas.microsoft.com/office/drawing/2014/main" id="{D2282955-A045-E541-ACDA-2C4A285E770A}"/>
              </a:ext>
            </a:extLst>
          </p:cNvPr>
          <p:cNvSpPr/>
          <p:nvPr/>
        </p:nvSpPr>
        <p:spPr>
          <a:xfrm>
            <a:off x="0" y="67818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808589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8000"/>
                                        <p:tgtEl>
                                          <p:spTgt spid="3"/>
                                        </p:tgtEl>
                                      </p:cBhvr>
                                    </p:animEffect>
                                  </p:childTnLst>
                                </p:cTn>
                              </p:par>
                              <p:par>
                                <p:cTn id="8" presetID="6" presetClass="emph" presetSubtype="0" fill="hold" grpId="0" nodeType="withEffect">
                                  <p:stCondLst>
                                    <p:cond delay="0"/>
                                  </p:stCondLst>
                                  <p:childTnLst>
                                    <p:animScale>
                                      <p:cBhvr>
                                        <p:cTn id="9" dur="15000" fill="hold"/>
                                        <p:tgtEl>
                                          <p:spTgt spid="3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61461" y="86179"/>
            <a:ext cx="8373131" cy="61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33CBB08-EE7B-7444-B358-835D0A1B567E}"/>
              </a:ext>
            </a:extLst>
          </p:cNvPr>
          <p:cNvSpPr>
            <a:spLocks noGrp="1"/>
          </p:cNvSpPr>
          <p:nvPr>
            <p:ph type="sldNum" sz="quarter" idx="12"/>
          </p:nvPr>
        </p:nvSpPr>
        <p:spPr/>
        <p:txBody>
          <a:bodyPr/>
          <a:lstStyle/>
          <a:p>
            <a:fld id="{1CA897ED-F933-F140-B965-41326E641414}" type="slidenum">
              <a:rPr lang="en-US" smtClean="0"/>
              <a:t>6</a:t>
            </a:fld>
            <a:endParaRPr lang="en-US"/>
          </a:p>
        </p:txBody>
      </p:sp>
      <p:sp>
        <p:nvSpPr>
          <p:cNvPr id="4" name="Title 3">
            <a:extLst>
              <a:ext uri="{FF2B5EF4-FFF2-40B4-BE49-F238E27FC236}">
                <a16:creationId xmlns:a16="http://schemas.microsoft.com/office/drawing/2014/main" id="{A15744E1-E09C-F74F-8A17-8C71FD3BDBDC}"/>
              </a:ext>
            </a:extLst>
          </p:cNvPr>
          <p:cNvSpPr>
            <a:spLocks noGrp="1"/>
          </p:cNvSpPr>
          <p:nvPr>
            <p:ph type="title"/>
          </p:nvPr>
        </p:nvSpPr>
        <p:spPr>
          <a:xfrm>
            <a:off x="457200" y="1600200"/>
            <a:ext cx="9753600" cy="771870"/>
          </a:xfrm>
        </p:spPr>
        <p:txBody>
          <a:bodyPr/>
          <a:lstStyle/>
          <a:p>
            <a:r>
              <a:rPr lang="en-US" dirty="0" smtClean="0"/>
              <a:t>Funding</a:t>
            </a:r>
            <a:endParaRPr lang="en-US" dirty="0"/>
          </a:p>
        </p:txBody>
      </p:sp>
      <p:sp>
        <p:nvSpPr>
          <p:cNvPr id="5" name="Text Placeholder 4">
            <a:extLst>
              <a:ext uri="{FF2B5EF4-FFF2-40B4-BE49-F238E27FC236}">
                <a16:creationId xmlns:a16="http://schemas.microsoft.com/office/drawing/2014/main" id="{346E8138-B4E9-6649-88DB-D17368760112}"/>
              </a:ext>
            </a:extLst>
          </p:cNvPr>
          <p:cNvSpPr>
            <a:spLocks noGrp="1"/>
          </p:cNvSpPr>
          <p:nvPr>
            <p:ph type="body" sz="quarter" idx="14"/>
          </p:nvPr>
        </p:nvSpPr>
        <p:spPr>
          <a:xfrm>
            <a:off x="2057400" y="2743200"/>
            <a:ext cx="8839200" cy="1447800"/>
          </a:xfrm>
        </p:spPr>
        <p:txBody>
          <a:bodyPr/>
          <a:lstStyle/>
          <a:p>
            <a:r>
              <a:rPr lang="en-US" dirty="0" smtClean="0"/>
              <a:t>CPO/Ocean Observation and Monitoring Division</a:t>
            </a:r>
          </a:p>
          <a:p>
            <a:r>
              <a:rPr lang="en-US" dirty="0" smtClean="0"/>
              <a:t>AOML base funds</a:t>
            </a:r>
          </a:p>
          <a:p>
            <a:r>
              <a:rPr lang="en-US" dirty="0" smtClean="0"/>
              <a:t>Hurricane supplemental funds</a:t>
            </a:r>
          </a:p>
          <a:p>
            <a:r>
              <a:rPr lang="en-US" dirty="0" smtClean="0"/>
              <a:t>OMAO support for ship time</a:t>
            </a:r>
          </a:p>
          <a:p>
            <a:r>
              <a:rPr lang="en-US" dirty="0" smtClean="0"/>
              <a:t>NSF, NOAA, NASA proposals</a:t>
            </a:r>
          </a:p>
          <a:p>
            <a:pPr marL="0" indent="0">
              <a:buNone/>
            </a:pPr>
            <a:endParaRPr lang="en-US" dirty="0" smtClean="0"/>
          </a:p>
        </p:txBody>
      </p:sp>
      <p:pic>
        <p:nvPicPr>
          <p:cNvPr id="6" name="Picture 5">
            <a:extLst>
              <a:ext uri="{FF2B5EF4-FFF2-40B4-BE49-F238E27FC236}">
                <a16:creationId xmlns:a16="http://schemas.microsoft.com/office/drawing/2014/main" id="{4606F4F9-DD91-5940-B892-3A4088E27F18}"/>
              </a:ext>
            </a:extLst>
          </p:cNvPr>
          <p:cNvPicPr>
            <a:picLocks noChangeAspect="1"/>
          </p:cNvPicPr>
          <p:nvPr/>
        </p:nvPicPr>
        <p:blipFill rotWithShape="1">
          <a:blip r:embed="rId3"/>
          <a:srcRect r="15853"/>
          <a:stretch/>
        </p:blipFill>
        <p:spPr>
          <a:xfrm>
            <a:off x="3551797" y="107534"/>
            <a:ext cx="1782203" cy="699203"/>
          </a:xfrm>
          <a:prstGeom prst="rect">
            <a:avLst/>
          </a:prstGeom>
        </p:spPr>
      </p:pic>
      <p:pic>
        <p:nvPicPr>
          <p:cNvPr id="7" name="Picture 6">
            <a:extLst>
              <a:ext uri="{FF2B5EF4-FFF2-40B4-BE49-F238E27FC236}">
                <a16:creationId xmlns:a16="http://schemas.microsoft.com/office/drawing/2014/main" id="{B774D469-E78B-7444-94A8-8FCD3CB0A59D}"/>
              </a:ext>
            </a:extLst>
          </p:cNvPr>
          <p:cNvPicPr>
            <a:picLocks noChangeAspect="1"/>
          </p:cNvPicPr>
          <p:nvPr/>
        </p:nvPicPr>
        <p:blipFill>
          <a:blip r:embed="rId4"/>
          <a:stretch>
            <a:fillRect/>
          </a:stretch>
        </p:blipFill>
        <p:spPr>
          <a:xfrm>
            <a:off x="5334000" y="60198"/>
            <a:ext cx="4722933" cy="57950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5958" y="-19135"/>
            <a:ext cx="802542" cy="80673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7098" y="26094"/>
            <a:ext cx="897494" cy="746268"/>
          </a:xfrm>
          <a:prstGeom prst="rect">
            <a:avLst/>
          </a:prstGeom>
        </p:spPr>
      </p:pic>
      <p:sp>
        <p:nvSpPr>
          <p:cNvPr id="10" name="Rectangle 9">
            <a:extLst>
              <a:ext uri="{FF2B5EF4-FFF2-40B4-BE49-F238E27FC236}">
                <a16:creationId xmlns:a16="http://schemas.microsoft.com/office/drawing/2014/main" id="{D2282955-A045-E541-ACDA-2C4A285E770A}"/>
              </a:ext>
            </a:extLst>
          </p:cNvPr>
          <p:cNvSpPr/>
          <p:nvPr/>
        </p:nvSpPr>
        <p:spPr>
          <a:xfrm>
            <a:off x="0" y="67818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562109"/>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2000"/>
                                        <p:tgtEl>
                                          <p:spTgt spid="5">
                                            <p:txEl>
                                              <p:pRg st="1" end="1"/>
                                            </p:txEl>
                                          </p:spTgt>
                                        </p:tgtEl>
                                      </p:cBhvr>
                                    </p:animEffect>
                                  </p:childTnLst>
                                </p:cTn>
                              </p:par>
                            </p:childTnLst>
                          </p:cTn>
                        </p:par>
                        <p:par>
                          <p:cTn id="12" fill="hold">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2000"/>
                                        <p:tgtEl>
                                          <p:spTgt spid="5">
                                            <p:txEl>
                                              <p:pRg st="2" end="2"/>
                                            </p:txEl>
                                          </p:spTgt>
                                        </p:tgtEl>
                                      </p:cBhvr>
                                    </p:animEffect>
                                  </p:childTnLst>
                                </p:cTn>
                              </p:par>
                            </p:childTnLst>
                          </p:cTn>
                        </p:par>
                        <p:par>
                          <p:cTn id="16" fill="hold">
                            <p:stCondLst>
                              <p:cond delay="70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2000"/>
                                        <p:tgtEl>
                                          <p:spTgt spid="5">
                                            <p:txEl>
                                              <p:pRg st="3" end="3"/>
                                            </p:txEl>
                                          </p:spTgt>
                                        </p:tgtEl>
                                      </p:cBhvr>
                                    </p:animEffect>
                                  </p:childTnLst>
                                </p:cTn>
                              </p:par>
                            </p:childTnLst>
                          </p:cTn>
                        </p:par>
                        <p:par>
                          <p:cTn id="20" fill="hold">
                            <p:stCondLst>
                              <p:cond delay="9000"/>
                            </p:stCondLst>
                            <p:childTnLst>
                              <p:par>
                                <p:cTn id="21" presetID="10" presetClass="entr" presetSubtype="0"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2000"/>
                                        <p:tgtEl>
                                          <p:spTgt spid="5">
                                            <p:txEl>
                                              <p:pRg st="4" end="4"/>
                                            </p:txEl>
                                          </p:spTgt>
                                        </p:tgtEl>
                                      </p:cBhvr>
                                    </p:animEffect>
                                  </p:childTnLst>
                                </p:cTn>
                              </p:par>
                              <p:par>
                                <p:cTn id="24" presetID="6" presetClass="emph" presetSubtype="0" fill="hold" grpId="0" nodeType="withEffect">
                                  <p:stCondLst>
                                    <p:cond delay="0"/>
                                  </p:stCondLst>
                                  <p:childTnLst>
                                    <p:animScale>
                                      <p:cBhvr>
                                        <p:cTn id="25" dur="15000" fill="hold"/>
                                        <p:tgtEl>
                                          <p:spTgt spid="10"/>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A897ED-F933-F140-B965-41326E641414}" type="slidenum">
              <a:rPr lang="en-US" smtClean="0"/>
              <a:t>7</a:t>
            </a:fld>
            <a:endParaRPr lang="en-US"/>
          </a:p>
        </p:txBody>
      </p:sp>
      <p:sp>
        <p:nvSpPr>
          <p:cNvPr id="4" name="Title 3"/>
          <p:cNvSpPr>
            <a:spLocks noGrp="1"/>
          </p:cNvSpPr>
          <p:nvPr>
            <p:ph type="title"/>
          </p:nvPr>
        </p:nvSpPr>
        <p:spPr>
          <a:xfrm>
            <a:off x="457200" y="1432995"/>
            <a:ext cx="5791200" cy="771870"/>
          </a:xfrm>
        </p:spPr>
        <p:txBody>
          <a:bodyPr/>
          <a:lstStyle/>
          <a:p>
            <a:r>
              <a:rPr lang="en-US" dirty="0" smtClean="0"/>
              <a:t>How are the data used?</a:t>
            </a:r>
            <a:endParaRPr lang="en-US" dirty="0"/>
          </a:p>
        </p:txBody>
      </p:sp>
      <p:sp>
        <p:nvSpPr>
          <p:cNvPr id="5" name="Text Placeholder 4"/>
          <p:cNvSpPr>
            <a:spLocks noGrp="1"/>
          </p:cNvSpPr>
          <p:nvPr>
            <p:ph type="body" sz="quarter" idx="14"/>
          </p:nvPr>
        </p:nvSpPr>
        <p:spPr>
          <a:xfrm>
            <a:off x="1371600" y="2362200"/>
            <a:ext cx="8534400" cy="1905000"/>
          </a:xfrm>
        </p:spPr>
        <p:txBody>
          <a:bodyPr/>
          <a:lstStyle/>
          <a:p>
            <a:r>
              <a:rPr lang="en-US" dirty="0" smtClean="0"/>
              <a:t>IPCC, State of the Climate, National Climate Assessment reports</a:t>
            </a:r>
          </a:p>
          <a:p>
            <a:r>
              <a:rPr lang="en-US" dirty="0" smtClean="0"/>
              <a:t>Weather forecasts, ocean models</a:t>
            </a:r>
          </a:p>
          <a:p>
            <a:r>
              <a:rPr lang="en-US" dirty="0" smtClean="0"/>
              <a:t>Data synthesis products: ICOADS, World Ocean Database, etc.</a:t>
            </a:r>
          </a:p>
          <a:p>
            <a:r>
              <a:rPr lang="en-US" dirty="0" smtClean="0"/>
              <a:t>Satellite </a:t>
            </a:r>
            <a:r>
              <a:rPr lang="en-US" dirty="0" err="1" smtClean="0"/>
              <a:t>cal</a:t>
            </a:r>
            <a:r>
              <a:rPr lang="en-US" dirty="0" smtClean="0"/>
              <a:t>/</a:t>
            </a:r>
            <a:r>
              <a:rPr lang="en-US" dirty="0" err="1" smtClean="0"/>
              <a:t>val</a:t>
            </a:r>
            <a:r>
              <a:rPr lang="en-US" dirty="0" smtClean="0"/>
              <a:t> (GHRSST, </a:t>
            </a:r>
            <a:r>
              <a:rPr lang="en-US" dirty="0" err="1" smtClean="0"/>
              <a:t>GlobCurrent</a:t>
            </a:r>
            <a:r>
              <a:rPr lang="en-US" dirty="0" smtClean="0"/>
              <a:t>, etc.)</a:t>
            </a:r>
          </a:p>
          <a:p>
            <a:r>
              <a:rPr lang="en-US" dirty="0" smtClean="0"/>
              <a:t>Ocean and climate research</a:t>
            </a:r>
            <a:endParaRPr lang="en-US" dirty="0"/>
          </a:p>
        </p:txBody>
      </p:sp>
      <p:sp>
        <p:nvSpPr>
          <p:cNvPr id="6" name="Rectangle 5">
            <a:extLst>
              <a:ext uri="{FF2B5EF4-FFF2-40B4-BE49-F238E27FC236}">
                <a16:creationId xmlns:a16="http://schemas.microsoft.com/office/drawing/2014/main" id="{D2282955-A045-E541-ACDA-2C4A285E770A}"/>
              </a:ext>
            </a:extLst>
          </p:cNvPr>
          <p:cNvSpPr/>
          <p:nvPr/>
        </p:nvSpPr>
        <p:spPr>
          <a:xfrm>
            <a:off x="0" y="67818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3198634"/>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0"/>
                                        <p:tgtEl>
                                          <p:spTgt spid="5">
                                            <p:txEl>
                                              <p:pRg st="0" end="0"/>
                                            </p:txEl>
                                          </p:spTgt>
                                        </p:tgtEl>
                                      </p:cBhvr>
                                    </p:animEffec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2500"/>
                                        <p:tgtEl>
                                          <p:spTgt spid="5">
                                            <p:txEl>
                                              <p:pRg st="1" end="1"/>
                                            </p:txEl>
                                          </p:spTgt>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2500"/>
                                        <p:tgtEl>
                                          <p:spTgt spid="5">
                                            <p:txEl>
                                              <p:pRg st="2" end="2"/>
                                            </p:txEl>
                                          </p:spTgt>
                                        </p:tgtEl>
                                      </p:cBhvr>
                                    </p:animEffect>
                                  </p:childTnLst>
                                </p:cTn>
                              </p:par>
                            </p:childTnLst>
                          </p:cTn>
                        </p:par>
                        <p:par>
                          <p:cTn id="16" fill="hold">
                            <p:stCondLst>
                              <p:cond delay="7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2500"/>
                                        <p:tgtEl>
                                          <p:spTgt spid="5">
                                            <p:txEl>
                                              <p:pRg st="3" end="3"/>
                                            </p:txEl>
                                          </p:spTgt>
                                        </p:tgtEl>
                                      </p:cBhvr>
                                    </p:animEffect>
                                  </p:childTnLst>
                                </p:cTn>
                              </p:par>
                            </p:childTnLst>
                          </p:cTn>
                        </p:par>
                        <p:par>
                          <p:cTn id="20" fill="hold">
                            <p:stCondLst>
                              <p:cond delay="10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2500"/>
                                        <p:tgtEl>
                                          <p:spTgt spid="5">
                                            <p:txEl>
                                              <p:pRg st="4" end="4"/>
                                            </p:txEl>
                                          </p:spTgt>
                                        </p:tgtEl>
                                      </p:cBhvr>
                                    </p:animEffect>
                                  </p:childTnLst>
                                </p:cTn>
                              </p:par>
                              <p:par>
                                <p:cTn id="24" presetID="6" presetClass="emph" presetSubtype="0" fill="hold" grpId="0" nodeType="withEffect">
                                  <p:stCondLst>
                                    <p:cond delay="0"/>
                                  </p:stCondLst>
                                  <p:childTnLst>
                                    <p:animScale>
                                      <p:cBhvr>
                                        <p:cTn id="25" dur="15000" fill="hold"/>
                                        <p:tgtEl>
                                          <p:spTgt spid="6"/>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667" y="2823694"/>
            <a:ext cx="6257925"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9611" y="6232839"/>
            <a:ext cx="5457825"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413679" y="3315976"/>
            <a:ext cx="381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EF0AF32-EFA8-9B40-ACBA-9F24D9B5E7BA}"/>
              </a:ext>
            </a:extLst>
          </p:cNvPr>
          <p:cNvSpPr>
            <a:spLocks noGrp="1"/>
          </p:cNvSpPr>
          <p:nvPr>
            <p:ph type="title"/>
          </p:nvPr>
        </p:nvSpPr>
        <p:spPr>
          <a:xfrm>
            <a:off x="457200" y="1066801"/>
            <a:ext cx="4876800" cy="1752600"/>
          </a:xfrm>
        </p:spPr>
        <p:txBody>
          <a:bodyPr>
            <a:normAutofit/>
          </a:bodyPr>
          <a:lstStyle/>
          <a:p>
            <a:r>
              <a:rPr lang="en-US" dirty="0" smtClean="0"/>
              <a:t>Argo: </a:t>
            </a:r>
            <a:r>
              <a:rPr lang="en-US" dirty="0" smtClean="0"/>
              <a:t>global </a:t>
            </a:r>
            <a:r>
              <a:rPr lang="en-US" dirty="0" smtClean="0"/>
              <a:t>ocean profiles</a:t>
            </a:r>
            <a:endParaRPr lang="en-US" dirty="0"/>
          </a:p>
        </p:txBody>
      </p:sp>
      <p:sp>
        <p:nvSpPr>
          <p:cNvPr id="5" name="Text Placeholder 4">
            <a:extLst>
              <a:ext uri="{FF2B5EF4-FFF2-40B4-BE49-F238E27FC236}">
                <a16:creationId xmlns:a16="http://schemas.microsoft.com/office/drawing/2014/main" id="{B99E195D-821F-254F-968D-29178E04D514}"/>
              </a:ext>
            </a:extLst>
          </p:cNvPr>
          <p:cNvSpPr>
            <a:spLocks noGrp="1"/>
          </p:cNvSpPr>
          <p:nvPr>
            <p:ph type="body" idx="13"/>
          </p:nvPr>
        </p:nvSpPr>
        <p:spPr>
          <a:xfrm>
            <a:off x="472358" y="3352800"/>
            <a:ext cx="4419600" cy="439737"/>
          </a:xfrm>
        </p:spPr>
        <p:txBody>
          <a:bodyPr/>
          <a:lstStyle/>
          <a:p>
            <a:r>
              <a:rPr lang="en-US" dirty="0" smtClean="0"/>
              <a:t>Argo provides heat and salt profiles of the upper 2000m of the global ocean</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985153"/>
            <a:ext cx="2209800" cy="2102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3BB899A1-8BF1-FF4B-A6E0-0C617EA19F57}"/>
              </a:ext>
            </a:extLst>
          </p:cNvPr>
          <p:cNvPicPr>
            <a:picLocks noChangeAspect="1"/>
          </p:cNvPicPr>
          <p:nvPr/>
        </p:nvPicPr>
        <p:blipFill rotWithShape="1">
          <a:blip r:embed="rId6"/>
          <a:srcRect l="22935" t="903" r="-17440" b="-903"/>
          <a:stretch/>
        </p:blipFill>
        <p:spPr>
          <a:xfrm>
            <a:off x="8376871" y="955102"/>
            <a:ext cx="3546722" cy="2132743"/>
          </a:xfrm>
          <a:prstGeom prst="rect">
            <a:avLst/>
          </a:prstGeom>
        </p:spPr>
      </p:pic>
      <p:sp>
        <p:nvSpPr>
          <p:cNvPr id="11" name="TextBox 10"/>
          <p:cNvSpPr txBox="1"/>
          <p:nvPr/>
        </p:nvSpPr>
        <p:spPr>
          <a:xfrm>
            <a:off x="6306962" y="3198911"/>
            <a:ext cx="3810000" cy="307777"/>
          </a:xfrm>
          <a:prstGeom prst="rect">
            <a:avLst/>
          </a:prstGeom>
          <a:noFill/>
        </p:spPr>
        <p:txBody>
          <a:bodyPr wrap="square" rtlCol="0">
            <a:spAutoFit/>
          </a:bodyPr>
          <a:lstStyle/>
          <a:p>
            <a:r>
              <a:rPr lang="en-US" sz="1400" dirty="0" smtClean="0"/>
              <a:t>Source: 2018 State of the Climate report</a:t>
            </a:r>
            <a:endParaRPr lang="en-US" sz="1400" dirty="0"/>
          </a:p>
        </p:txBody>
      </p:sp>
      <p:sp>
        <p:nvSpPr>
          <p:cNvPr id="20" name="Slide Number Placeholder 2">
            <a:extLst>
              <a:ext uri="{FF2B5EF4-FFF2-40B4-BE49-F238E27FC236}">
                <a16:creationId xmlns:a16="http://schemas.microsoft.com/office/drawing/2014/main" id="{014BA803-7148-404D-9F0B-72581B681186}"/>
              </a:ext>
            </a:extLst>
          </p:cNvPr>
          <p:cNvSpPr>
            <a:spLocks noGrp="1"/>
          </p:cNvSpPr>
          <p:nvPr>
            <p:ph type="sldNum" sz="quarter" idx="12"/>
          </p:nvPr>
        </p:nvSpPr>
        <p:spPr>
          <a:xfrm>
            <a:off x="11442778" y="242863"/>
            <a:ext cx="381001" cy="365125"/>
          </a:xfrm>
        </p:spPr>
        <p:txBody>
          <a:bodyPr/>
          <a:lstStyle/>
          <a:p>
            <a:r>
              <a:rPr lang="en-US" dirty="0" smtClean="0"/>
              <a:t>7</a:t>
            </a:r>
            <a:endParaRPr lang="en-US" dirty="0"/>
          </a:p>
        </p:txBody>
      </p:sp>
      <p:sp>
        <p:nvSpPr>
          <p:cNvPr id="21" name="Rectangle 20"/>
          <p:cNvSpPr/>
          <p:nvPr/>
        </p:nvSpPr>
        <p:spPr>
          <a:xfrm>
            <a:off x="3261461" y="86179"/>
            <a:ext cx="8373131" cy="61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F5B0533D-8F84-A14C-B4CA-422FC3579AAA}"/>
              </a:ext>
            </a:extLst>
          </p:cNvPr>
          <p:cNvPicPr>
            <a:picLocks noChangeAspect="1"/>
          </p:cNvPicPr>
          <p:nvPr/>
        </p:nvPicPr>
        <p:blipFill rotWithShape="1">
          <a:blip r:embed="rId7"/>
          <a:srcRect l="3979" r="6964"/>
          <a:stretch/>
        </p:blipFill>
        <p:spPr>
          <a:xfrm>
            <a:off x="7078038" y="7644"/>
            <a:ext cx="1249686" cy="551844"/>
          </a:xfrm>
          <a:prstGeom prst="rect">
            <a:avLst/>
          </a:prstGeom>
        </p:spPr>
      </p:pic>
      <p:pic>
        <p:nvPicPr>
          <p:cNvPr id="25" name="Picture 24">
            <a:extLst>
              <a:ext uri="{FF2B5EF4-FFF2-40B4-BE49-F238E27FC236}">
                <a16:creationId xmlns:a16="http://schemas.microsoft.com/office/drawing/2014/main" id="{B1828242-FC06-EC40-A7C1-341714388ED7}"/>
              </a:ext>
            </a:extLst>
          </p:cNvPr>
          <p:cNvPicPr>
            <a:picLocks noChangeAspect="1"/>
          </p:cNvPicPr>
          <p:nvPr/>
        </p:nvPicPr>
        <p:blipFill>
          <a:blip r:embed="rId8"/>
          <a:stretch>
            <a:fillRect/>
          </a:stretch>
        </p:blipFill>
        <p:spPr>
          <a:xfrm>
            <a:off x="4266921" y="44117"/>
            <a:ext cx="1763045" cy="707210"/>
          </a:xfrm>
          <a:prstGeom prst="rect">
            <a:avLst/>
          </a:prstGeom>
        </p:spPr>
      </p:pic>
      <p:grpSp>
        <p:nvGrpSpPr>
          <p:cNvPr id="26" name="Group 25">
            <a:extLst>
              <a:ext uri="{FF2B5EF4-FFF2-40B4-BE49-F238E27FC236}">
                <a16:creationId xmlns:a16="http://schemas.microsoft.com/office/drawing/2014/main" id="{A41F7916-37EC-FD40-BA8A-8A36BE09A76F}"/>
              </a:ext>
            </a:extLst>
          </p:cNvPr>
          <p:cNvGrpSpPr/>
          <p:nvPr/>
        </p:nvGrpSpPr>
        <p:grpSpPr>
          <a:xfrm>
            <a:off x="8376871" y="128955"/>
            <a:ext cx="1567167" cy="450796"/>
            <a:chOff x="9753600" y="2593265"/>
            <a:chExt cx="2305050" cy="805815"/>
          </a:xfrm>
        </p:grpSpPr>
        <p:pic>
          <p:nvPicPr>
            <p:cNvPr id="27" name="Picture 26">
              <a:extLst>
                <a:ext uri="{FF2B5EF4-FFF2-40B4-BE49-F238E27FC236}">
                  <a16:creationId xmlns:a16="http://schemas.microsoft.com/office/drawing/2014/main" id="{E4B2CF09-E0A8-5649-A620-B5627270F3F1}"/>
                </a:ext>
              </a:extLst>
            </p:cNvPr>
            <p:cNvPicPr>
              <a:picLocks noChangeAspect="1"/>
            </p:cNvPicPr>
            <p:nvPr/>
          </p:nvPicPr>
          <p:blipFill>
            <a:blip r:embed="rId9"/>
            <a:stretch>
              <a:fillRect/>
            </a:stretch>
          </p:blipFill>
          <p:spPr>
            <a:xfrm>
              <a:off x="10153650" y="2593265"/>
              <a:ext cx="1905000" cy="805815"/>
            </a:xfrm>
            <a:prstGeom prst="rect">
              <a:avLst/>
            </a:prstGeom>
          </p:spPr>
        </p:pic>
        <p:pic>
          <p:nvPicPr>
            <p:cNvPr id="28" name="Picture 27">
              <a:extLst>
                <a:ext uri="{FF2B5EF4-FFF2-40B4-BE49-F238E27FC236}">
                  <a16:creationId xmlns:a16="http://schemas.microsoft.com/office/drawing/2014/main" id="{B5D62C0C-8B74-DC4E-9D9E-C4DEB03C30DA}"/>
                </a:ext>
              </a:extLst>
            </p:cNvPr>
            <p:cNvPicPr>
              <a:picLocks noChangeAspect="1"/>
            </p:cNvPicPr>
            <p:nvPr/>
          </p:nvPicPr>
          <p:blipFill>
            <a:blip r:embed="rId10"/>
            <a:stretch>
              <a:fillRect/>
            </a:stretch>
          </p:blipFill>
          <p:spPr>
            <a:xfrm>
              <a:off x="9753600" y="2684201"/>
              <a:ext cx="571500" cy="571500"/>
            </a:xfrm>
            <a:prstGeom prst="rect">
              <a:avLst/>
            </a:prstGeom>
          </p:spPr>
        </p:pic>
      </p:grpSp>
      <p:pic>
        <p:nvPicPr>
          <p:cNvPr id="29" name="Picture 28">
            <a:extLst>
              <a:ext uri="{FF2B5EF4-FFF2-40B4-BE49-F238E27FC236}">
                <a16:creationId xmlns:a16="http://schemas.microsoft.com/office/drawing/2014/main" id="{2C5C6A47-FB1F-A042-8259-084F1B68CC37}"/>
              </a:ext>
            </a:extLst>
          </p:cNvPr>
          <p:cNvPicPr>
            <a:picLocks noChangeAspect="1"/>
          </p:cNvPicPr>
          <p:nvPr/>
        </p:nvPicPr>
        <p:blipFill rotWithShape="1">
          <a:blip r:embed="rId11"/>
          <a:srcRect r="15853"/>
          <a:stretch/>
        </p:blipFill>
        <p:spPr>
          <a:xfrm>
            <a:off x="3148894" y="144420"/>
            <a:ext cx="1238742" cy="485990"/>
          </a:xfrm>
          <a:prstGeom prst="rect">
            <a:avLst/>
          </a:prstGeom>
        </p:spPr>
      </p:pic>
      <p:pic>
        <p:nvPicPr>
          <p:cNvPr id="23" name="Picture 22">
            <a:extLst>
              <a:ext uri="{FF2B5EF4-FFF2-40B4-BE49-F238E27FC236}">
                <a16:creationId xmlns:a16="http://schemas.microsoft.com/office/drawing/2014/main" id="{C952497C-A59D-A74E-8966-FAAA05C7B13C}"/>
              </a:ext>
            </a:extLst>
          </p:cNvPr>
          <p:cNvPicPr>
            <a:picLocks noChangeAspect="1"/>
          </p:cNvPicPr>
          <p:nvPr/>
        </p:nvPicPr>
        <p:blipFill>
          <a:blip r:embed="rId12"/>
          <a:stretch>
            <a:fillRect/>
          </a:stretch>
        </p:blipFill>
        <p:spPr>
          <a:xfrm>
            <a:off x="5814279" y="77593"/>
            <a:ext cx="1125909" cy="553520"/>
          </a:xfrm>
          <a:prstGeom prst="rect">
            <a:avLst/>
          </a:prstGeom>
        </p:spPr>
      </p:pic>
      <p:sp>
        <p:nvSpPr>
          <p:cNvPr id="30" name="Slide Number Placeholder 2">
            <a:extLst>
              <a:ext uri="{FF2B5EF4-FFF2-40B4-BE49-F238E27FC236}">
                <a16:creationId xmlns:a16="http://schemas.microsoft.com/office/drawing/2014/main" id="{014BA803-7148-404D-9F0B-72581B681186}"/>
              </a:ext>
            </a:extLst>
          </p:cNvPr>
          <p:cNvSpPr txBox="1">
            <a:spLocks/>
          </p:cNvSpPr>
          <p:nvPr/>
        </p:nvSpPr>
        <p:spPr>
          <a:xfrm>
            <a:off x="11442778" y="242863"/>
            <a:ext cx="381001" cy="365125"/>
          </a:xfrm>
          <a:prstGeom prst="rect">
            <a:avLst/>
          </a:prstGeom>
          <a:noFill/>
        </p:spPr>
        <p:txBody>
          <a:bodyPr vert="horz" lIns="91440" tIns="45720" rIns="91440" bIns="45720" rtlCol="0" anchor="ctr"/>
          <a:lstStyle>
            <a:defPPr>
              <a:defRPr lang="en-US"/>
            </a:defPPr>
            <a:lvl1pPr marL="0" algn="r" defTabSz="914400" rtl="0" eaLnBrk="1" latinLnBrk="0" hangingPunct="1">
              <a:defRPr sz="1000" kern="1200">
                <a:solidFill>
                  <a:srgbClr val="66666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A897ED-F933-F140-B965-41326E641414}" type="slidenum">
              <a:rPr lang="en-US" smtClean="0"/>
              <a:pPr/>
              <a:t>8</a:t>
            </a:fld>
            <a:endParaRPr lang="en-US"/>
          </a:p>
        </p:txBody>
      </p:sp>
      <p:sp>
        <p:nvSpPr>
          <p:cNvPr id="31" name="Slide Number Placeholder 2">
            <a:extLst>
              <a:ext uri="{FF2B5EF4-FFF2-40B4-BE49-F238E27FC236}">
                <a16:creationId xmlns:a16="http://schemas.microsoft.com/office/drawing/2014/main" id="{014BA803-7148-404D-9F0B-72581B681186}"/>
              </a:ext>
            </a:extLst>
          </p:cNvPr>
          <p:cNvSpPr txBox="1">
            <a:spLocks/>
          </p:cNvSpPr>
          <p:nvPr/>
        </p:nvSpPr>
        <p:spPr>
          <a:xfrm>
            <a:off x="11384024" y="260164"/>
            <a:ext cx="381001" cy="365125"/>
          </a:xfrm>
          <a:prstGeom prst="rect">
            <a:avLst/>
          </a:prstGeom>
          <a:noFill/>
        </p:spPr>
        <p:txBody>
          <a:bodyPr vert="horz" lIns="91440" tIns="45720" rIns="91440" bIns="45720" rtlCol="0" anchor="ctr"/>
          <a:lstStyle>
            <a:defPPr>
              <a:defRPr lang="en-US"/>
            </a:defPPr>
            <a:lvl1pPr marL="0" algn="r" defTabSz="914400" rtl="0" eaLnBrk="1" latinLnBrk="0" hangingPunct="1">
              <a:defRPr sz="1000" kern="1200">
                <a:solidFill>
                  <a:srgbClr val="66666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A897ED-F933-F140-B965-41326E641414}" type="slidenum">
              <a:rPr lang="en-US" smtClean="0"/>
              <a:pPr/>
              <a:t>8</a:t>
            </a:fld>
            <a:endParaRPr lang="en-US"/>
          </a:p>
        </p:txBody>
      </p:sp>
      <p:pic>
        <p:nvPicPr>
          <p:cNvPr id="32" name="Picture 31">
            <a:extLst>
              <a:ext uri="{FF2B5EF4-FFF2-40B4-BE49-F238E27FC236}">
                <a16:creationId xmlns:a16="http://schemas.microsoft.com/office/drawing/2014/main" id="{2AF0E6D1-8EC2-FA44-84AC-E63D8D5D1F55}"/>
              </a:ext>
            </a:extLst>
          </p:cNvPr>
          <p:cNvPicPr>
            <a:picLocks noChangeAspect="1"/>
          </p:cNvPicPr>
          <p:nvPr/>
        </p:nvPicPr>
        <p:blipFill rotWithShape="1">
          <a:blip r:embed="rId13"/>
          <a:srcRect l="11168" r="11510"/>
          <a:stretch/>
        </p:blipFill>
        <p:spPr>
          <a:xfrm>
            <a:off x="9905851" y="-18293"/>
            <a:ext cx="735921" cy="611850"/>
          </a:xfrm>
          <a:prstGeom prst="rect">
            <a:avLst/>
          </a:prstGeom>
        </p:spPr>
      </p:pic>
      <p:pic>
        <p:nvPicPr>
          <p:cNvPr id="33" name="Picture 32">
            <a:extLst>
              <a:ext uri="{FF2B5EF4-FFF2-40B4-BE49-F238E27FC236}">
                <a16:creationId xmlns:a16="http://schemas.microsoft.com/office/drawing/2014/main" id="{1F7FBB49-786F-344D-86BA-C4782D129AE0}"/>
              </a:ext>
            </a:extLst>
          </p:cNvPr>
          <p:cNvPicPr>
            <a:picLocks noChangeAspect="1"/>
          </p:cNvPicPr>
          <p:nvPr/>
        </p:nvPicPr>
        <p:blipFill rotWithShape="1">
          <a:blip r:embed="rId14"/>
          <a:srcRect r="66975"/>
          <a:stretch/>
        </p:blipFill>
        <p:spPr>
          <a:xfrm>
            <a:off x="10637416" y="-5847"/>
            <a:ext cx="689907" cy="500502"/>
          </a:xfrm>
          <a:prstGeom prst="rect">
            <a:avLst/>
          </a:prstGeom>
        </p:spPr>
      </p:pic>
      <p:pic>
        <p:nvPicPr>
          <p:cNvPr id="34" name="Picture 33">
            <a:extLst>
              <a:ext uri="{FF2B5EF4-FFF2-40B4-BE49-F238E27FC236}">
                <a16:creationId xmlns:a16="http://schemas.microsoft.com/office/drawing/2014/main" id="{BEA8A5A5-AEFB-0746-808D-A1970A3505C0}"/>
              </a:ext>
            </a:extLst>
          </p:cNvPr>
          <p:cNvPicPr>
            <a:picLocks noChangeAspect="1"/>
          </p:cNvPicPr>
          <p:nvPr/>
        </p:nvPicPr>
        <p:blipFill>
          <a:blip r:embed="rId15"/>
          <a:stretch>
            <a:fillRect/>
          </a:stretch>
        </p:blipFill>
        <p:spPr>
          <a:xfrm>
            <a:off x="10036919" y="551655"/>
            <a:ext cx="412714" cy="382709"/>
          </a:xfrm>
          <a:prstGeom prst="rect">
            <a:avLst/>
          </a:prstGeom>
        </p:spPr>
      </p:pic>
      <p:pic>
        <p:nvPicPr>
          <p:cNvPr id="35" name="Picture 34">
            <a:extLst>
              <a:ext uri="{FF2B5EF4-FFF2-40B4-BE49-F238E27FC236}">
                <a16:creationId xmlns:a16="http://schemas.microsoft.com/office/drawing/2014/main" id="{044D34D5-76C6-2241-8336-CEA076AFF5E5}"/>
              </a:ext>
            </a:extLst>
          </p:cNvPr>
          <p:cNvPicPr>
            <a:picLocks noChangeAspect="1"/>
          </p:cNvPicPr>
          <p:nvPr/>
        </p:nvPicPr>
        <p:blipFill>
          <a:blip r:embed="rId16"/>
          <a:stretch>
            <a:fillRect/>
          </a:stretch>
        </p:blipFill>
        <p:spPr>
          <a:xfrm>
            <a:off x="10519663" y="526789"/>
            <a:ext cx="441860" cy="448489"/>
          </a:xfrm>
          <a:prstGeom prst="rect">
            <a:avLst/>
          </a:prstGeom>
        </p:spPr>
      </p:pic>
      <p:pic>
        <p:nvPicPr>
          <p:cNvPr id="36" name="Picture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10725" y="456718"/>
            <a:ext cx="398333" cy="504929"/>
          </a:xfrm>
          <a:prstGeom prst="rect">
            <a:avLst/>
          </a:prstGeom>
        </p:spPr>
      </p:pic>
      <p:pic>
        <p:nvPicPr>
          <p:cNvPr id="37" name="Picture 3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362193" y="74277"/>
            <a:ext cx="527760" cy="351148"/>
          </a:xfrm>
          <a:prstGeom prst="rect">
            <a:avLst/>
          </a:prstGeom>
        </p:spPr>
      </p:pic>
      <p:pic>
        <p:nvPicPr>
          <p:cNvPr id="38" name="Picture 3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02572" y="515721"/>
            <a:ext cx="420271" cy="420271"/>
          </a:xfrm>
          <a:prstGeom prst="rect">
            <a:avLst/>
          </a:prstGeom>
        </p:spPr>
      </p:pic>
      <p:sp>
        <p:nvSpPr>
          <p:cNvPr id="39" name="Rectangle 38">
            <a:extLst>
              <a:ext uri="{FF2B5EF4-FFF2-40B4-BE49-F238E27FC236}">
                <a16:creationId xmlns:a16="http://schemas.microsoft.com/office/drawing/2014/main" id="{D2282955-A045-E541-ACDA-2C4A285E770A}"/>
              </a:ext>
            </a:extLst>
          </p:cNvPr>
          <p:cNvSpPr/>
          <p:nvPr/>
        </p:nvSpPr>
        <p:spPr>
          <a:xfrm>
            <a:off x="0" y="67818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844228"/>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39"/>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667" y="2823694"/>
            <a:ext cx="6257925"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9611" y="6232839"/>
            <a:ext cx="5457825"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413679" y="3315976"/>
            <a:ext cx="381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EF0AF32-EFA8-9B40-ACBA-9F24D9B5E7BA}"/>
              </a:ext>
            </a:extLst>
          </p:cNvPr>
          <p:cNvSpPr>
            <a:spLocks noGrp="1"/>
          </p:cNvSpPr>
          <p:nvPr>
            <p:ph type="title"/>
          </p:nvPr>
        </p:nvSpPr>
        <p:spPr>
          <a:xfrm>
            <a:off x="457200" y="1066801"/>
            <a:ext cx="4876800" cy="1752600"/>
          </a:xfrm>
        </p:spPr>
        <p:txBody>
          <a:bodyPr>
            <a:normAutofit/>
          </a:bodyPr>
          <a:lstStyle/>
          <a:p>
            <a:r>
              <a:rPr lang="en-US" dirty="0" smtClean="0"/>
              <a:t>Argo: global ocean profiles</a:t>
            </a:r>
            <a:endParaRPr lang="en-US" dirty="0"/>
          </a:p>
        </p:txBody>
      </p:sp>
      <p:sp>
        <p:nvSpPr>
          <p:cNvPr id="5" name="Text Placeholder 4">
            <a:extLst>
              <a:ext uri="{FF2B5EF4-FFF2-40B4-BE49-F238E27FC236}">
                <a16:creationId xmlns:a16="http://schemas.microsoft.com/office/drawing/2014/main" id="{B99E195D-821F-254F-968D-29178E04D514}"/>
              </a:ext>
            </a:extLst>
          </p:cNvPr>
          <p:cNvSpPr>
            <a:spLocks noGrp="1"/>
          </p:cNvSpPr>
          <p:nvPr>
            <p:ph type="body" idx="13"/>
          </p:nvPr>
        </p:nvSpPr>
        <p:spPr>
          <a:xfrm>
            <a:off x="472358" y="3352800"/>
            <a:ext cx="4419600" cy="439737"/>
          </a:xfrm>
        </p:spPr>
        <p:txBody>
          <a:bodyPr/>
          <a:lstStyle/>
          <a:p>
            <a:r>
              <a:rPr lang="en-US" dirty="0" smtClean="0"/>
              <a:t>AOML is the US data assembly center: quality control, distribution</a:t>
            </a:r>
            <a:endParaRPr lang="en-US" dirty="0"/>
          </a:p>
          <a:p>
            <a:r>
              <a:rPr lang="en-US" dirty="0" smtClean="0"/>
              <a:t>AOML contributes to maintaining the Atlantic component of the global array</a:t>
            </a:r>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985153"/>
            <a:ext cx="2209800" cy="2102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3BB899A1-8BF1-FF4B-A6E0-0C617EA19F57}"/>
              </a:ext>
            </a:extLst>
          </p:cNvPr>
          <p:cNvPicPr>
            <a:picLocks noChangeAspect="1"/>
          </p:cNvPicPr>
          <p:nvPr/>
        </p:nvPicPr>
        <p:blipFill rotWithShape="1">
          <a:blip r:embed="rId6"/>
          <a:srcRect l="22935" t="903" r="-17440" b="-903"/>
          <a:stretch/>
        </p:blipFill>
        <p:spPr>
          <a:xfrm>
            <a:off x="8376871" y="955102"/>
            <a:ext cx="3546722" cy="2132743"/>
          </a:xfrm>
          <a:prstGeom prst="rect">
            <a:avLst/>
          </a:prstGeom>
        </p:spPr>
      </p:pic>
      <p:sp>
        <p:nvSpPr>
          <p:cNvPr id="11" name="TextBox 10"/>
          <p:cNvSpPr txBox="1"/>
          <p:nvPr/>
        </p:nvSpPr>
        <p:spPr>
          <a:xfrm>
            <a:off x="6306962" y="3198911"/>
            <a:ext cx="3810000" cy="307777"/>
          </a:xfrm>
          <a:prstGeom prst="rect">
            <a:avLst/>
          </a:prstGeom>
          <a:noFill/>
        </p:spPr>
        <p:txBody>
          <a:bodyPr wrap="square" rtlCol="0">
            <a:spAutoFit/>
          </a:bodyPr>
          <a:lstStyle/>
          <a:p>
            <a:r>
              <a:rPr lang="en-US" sz="1400" dirty="0" smtClean="0"/>
              <a:t>Source: 2018 State of the Climate report</a:t>
            </a:r>
            <a:endParaRPr lang="en-US" sz="1400" dirty="0"/>
          </a:p>
        </p:txBody>
      </p:sp>
      <p:sp>
        <p:nvSpPr>
          <p:cNvPr id="30" name="Slide Number Placeholder 2">
            <a:extLst>
              <a:ext uri="{FF2B5EF4-FFF2-40B4-BE49-F238E27FC236}">
                <a16:creationId xmlns:a16="http://schemas.microsoft.com/office/drawing/2014/main" id="{014BA803-7148-404D-9F0B-72581B681186}"/>
              </a:ext>
            </a:extLst>
          </p:cNvPr>
          <p:cNvSpPr>
            <a:spLocks noGrp="1"/>
          </p:cNvSpPr>
          <p:nvPr>
            <p:ph type="sldNum" sz="quarter" idx="12"/>
          </p:nvPr>
        </p:nvSpPr>
        <p:spPr>
          <a:xfrm>
            <a:off x="11442778" y="242863"/>
            <a:ext cx="381001" cy="365125"/>
          </a:xfrm>
        </p:spPr>
        <p:txBody>
          <a:bodyPr/>
          <a:lstStyle/>
          <a:p>
            <a:r>
              <a:rPr lang="en-US" dirty="0" smtClean="0"/>
              <a:t>7</a:t>
            </a:r>
            <a:endParaRPr lang="en-US" dirty="0"/>
          </a:p>
        </p:txBody>
      </p:sp>
      <p:sp>
        <p:nvSpPr>
          <p:cNvPr id="31" name="Rectangle 30"/>
          <p:cNvSpPr/>
          <p:nvPr/>
        </p:nvSpPr>
        <p:spPr>
          <a:xfrm>
            <a:off x="3261461" y="86179"/>
            <a:ext cx="8373131" cy="61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5B0533D-8F84-A14C-B4CA-422FC3579AAA}"/>
              </a:ext>
            </a:extLst>
          </p:cNvPr>
          <p:cNvPicPr>
            <a:picLocks noChangeAspect="1"/>
          </p:cNvPicPr>
          <p:nvPr/>
        </p:nvPicPr>
        <p:blipFill rotWithShape="1">
          <a:blip r:embed="rId7"/>
          <a:srcRect l="3979" r="6964"/>
          <a:stretch/>
        </p:blipFill>
        <p:spPr>
          <a:xfrm>
            <a:off x="7078038" y="7644"/>
            <a:ext cx="1249686" cy="551844"/>
          </a:xfrm>
          <a:prstGeom prst="rect">
            <a:avLst/>
          </a:prstGeom>
        </p:spPr>
      </p:pic>
      <p:pic>
        <p:nvPicPr>
          <p:cNvPr id="33" name="Picture 32">
            <a:extLst>
              <a:ext uri="{FF2B5EF4-FFF2-40B4-BE49-F238E27FC236}">
                <a16:creationId xmlns:a16="http://schemas.microsoft.com/office/drawing/2014/main" id="{B1828242-FC06-EC40-A7C1-341714388ED7}"/>
              </a:ext>
            </a:extLst>
          </p:cNvPr>
          <p:cNvPicPr>
            <a:picLocks noChangeAspect="1"/>
          </p:cNvPicPr>
          <p:nvPr/>
        </p:nvPicPr>
        <p:blipFill>
          <a:blip r:embed="rId8"/>
          <a:stretch>
            <a:fillRect/>
          </a:stretch>
        </p:blipFill>
        <p:spPr>
          <a:xfrm>
            <a:off x="4266921" y="44117"/>
            <a:ext cx="1763045" cy="707210"/>
          </a:xfrm>
          <a:prstGeom prst="rect">
            <a:avLst/>
          </a:prstGeom>
        </p:spPr>
      </p:pic>
      <p:grpSp>
        <p:nvGrpSpPr>
          <p:cNvPr id="34" name="Group 33">
            <a:extLst>
              <a:ext uri="{FF2B5EF4-FFF2-40B4-BE49-F238E27FC236}">
                <a16:creationId xmlns:a16="http://schemas.microsoft.com/office/drawing/2014/main" id="{A41F7916-37EC-FD40-BA8A-8A36BE09A76F}"/>
              </a:ext>
            </a:extLst>
          </p:cNvPr>
          <p:cNvGrpSpPr/>
          <p:nvPr/>
        </p:nvGrpSpPr>
        <p:grpSpPr>
          <a:xfrm>
            <a:off x="8376871" y="128955"/>
            <a:ext cx="1567167" cy="450796"/>
            <a:chOff x="9753600" y="2593265"/>
            <a:chExt cx="2305050" cy="805815"/>
          </a:xfrm>
        </p:grpSpPr>
        <p:pic>
          <p:nvPicPr>
            <p:cNvPr id="35" name="Picture 34">
              <a:extLst>
                <a:ext uri="{FF2B5EF4-FFF2-40B4-BE49-F238E27FC236}">
                  <a16:creationId xmlns:a16="http://schemas.microsoft.com/office/drawing/2014/main" id="{E4B2CF09-E0A8-5649-A620-B5627270F3F1}"/>
                </a:ext>
              </a:extLst>
            </p:cNvPr>
            <p:cNvPicPr>
              <a:picLocks noChangeAspect="1"/>
            </p:cNvPicPr>
            <p:nvPr/>
          </p:nvPicPr>
          <p:blipFill>
            <a:blip r:embed="rId9"/>
            <a:stretch>
              <a:fillRect/>
            </a:stretch>
          </p:blipFill>
          <p:spPr>
            <a:xfrm>
              <a:off x="10153650" y="2593265"/>
              <a:ext cx="1905000" cy="805815"/>
            </a:xfrm>
            <a:prstGeom prst="rect">
              <a:avLst/>
            </a:prstGeom>
          </p:spPr>
        </p:pic>
        <p:pic>
          <p:nvPicPr>
            <p:cNvPr id="36" name="Picture 35">
              <a:extLst>
                <a:ext uri="{FF2B5EF4-FFF2-40B4-BE49-F238E27FC236}">
                  <a16:creationId xmlns:a16="http://schemas.microsoft.com/office/drawing/2014/main" id="{B5D62C0C-8B74-DC4E-9D9E-C4DEB03C30DA}"/>
                </a:ext>
              </a:extLst>
            </p:cNvPr>
            <p:cNvPicPr>
              <a:picLocks noChangeAspect="1"/>
            </p:cNvPicPr>
            <p:nvPr/>
          </p:nvPicPr>
          <p:blipFill>
            <a:blip r:embed="rId10"/>
            <a:stretch>
              <a:fillRect/>
            </a:stretch>
          </p:blipFill>
          <p:spPr>
            <a:xfrm>
              <a:off x="9753600" y="2684201"/>
              <a:ext cx="571500" cy="571500"/>
            </a:xfrm>
            <a:prstGeom prst="rect">
              <a:avLst/>
            </a:prstGeom>
          </p:spPr>
        </p:pic>
      </p:grpSp>
      <p:pic>
        <p:nvPicPr>
          <p:cNvPr id="37" name="Picture 36">
            <a:extLst>
              <a:ext uri="{FF2B5EF4-FFF2-40B4-BE49-F238E27FC236}">
                <a16:creationId xmlns:a16="http://schemas.microsoft.com/office/drawing/2014/main" id="{2C5C6A47-FB1F-A042-8259-084F1B68CC37}"/>
              </a:ext>
            </a:extLst>
          </p:cNvPr>
          <p:cNvPicPr>
            <a:picLocks noChangeAspect="1"/>
          </p:cNvPicPr>
          <p:nvPr/>
        </p:nvPicPr>
        <p:blipFill rotWithShape="1">
          <a:blip r:embed="rId11"/>
          <a:srcRect r="15853"/>
          <a:stretch/>
        </p:blipFill>
        <p:spPr>
          <a:xfrm>
            <a:off x="3148894" y="144420"/>
            <a:ext cx="1238742" cy="485990"/>
          </a:xfrm>
          <a:prstGeom prst="rect">
            <a:avLst/>
          </a:prstGeom>
        </p:spPr>
      </p:pic>
      <p:pic>
        <p:nvPicPr>
          <p:cNvPr id="38" name="Picture 37">
            <a:extLst>
              <a:ext uri="{FF2B5EF4-FFF2-40B4-BE49-F238E27FC236}">
                <a16:creationId xmlns:a16="http://schemas.microsoft.com/office/drawing/2014/main" id="{C952497C-A59D-A74E-8966-FAAA05C7B13C}"/>
              </a:ext>
            </a:extLst>
          </p:cNvPr>
          <p:cNvPicPr>
            <a:picLocks noChangeAspect="1"/>
          </p:cNvPicPr>
          <p:nvPr/>
        </p:nvPicPr>
        <p:blipFill>
          <a:blip r:embed="rId12"/>
          <a:stretch>
            <a:fillRect/>
          </a:stretch>
        </p:blipFill>
        <p:spPr>
          <a:xfrm>
            <a:off x="5814279" y="77593"/>
            <a:ext cx="1125909" cy="553520"/>
          </a:xfrm>
          <a:prstGeom prst="rect">
            <a:avLst/>
          </a:prstGeom>
        </p:spPr>
      </p:pic>
      <p:sp>
        <p:nvSpPr>
          <p:cNvPr id="39" name="Slide Number Placeholder 2">
            <a:extLst>
              <a:ext uri="{FF2B5EF4-FFF2-40B4-BE49-F238E27FC236}">
                <a16:creationId xmlns:a16="http://schemas.microsoft.com/office/drawing/2014/main" id="{014BA803-7148-404D-9F0B-72581B681186}"/>
              </a:ext>
            </a:extLst>
          </p:cNvPr>
          <p:cNvSpPr txBox="1">
            <a:spLocks/>
          </p:cNvSpPr>
          <p:nvPr/>
        </p:nvSpPr>
        <p:spPr>
          <a:xfrm>
            <a:off x="11442778" y="242863"/>
            <a:ext cx="381001" cy="365125"/>
          </a:xfrm>
          <a:prstGeom prst="rect">
            <a:avLst/>
          </a:prstGeom>
          <a:noFill/>
        </p:spPr>
        <p:txBody>
          <a:bodyPr vert="horz" lIns="91440" tIns="45720" rIns="91440" bIns="45720" rtlCol="0" anchor="ctr"/>
          <a:lstStyle>
            <a:defPPr>
              <a:defRPr lang="en-US"/>
            </a:defPPr>
            <a:lvl1pPr marL="0" algn="r" defTabSz="914400" rtl="0" eaLnBrk="1" latinLnBrk="0" hangingPunct="1">
              <a:defRPr sz="1000" kern="1200">
                <a:solidFill>
                  <a:srgbClr val="66666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A897ED-F933-F140-B965-41326E641414}" type="slidenum">
              <a:rPr lang="en-US" smtClean="0"/>
              <a:pPr/>
              <a:t>9</a:t>
            </a:fld>
            <a:endParaRPr lang="en-US"/>
          </a:p>
        </p:txBody>
      </p:sp>
      <p:sp>
        <p:nvSpPr>
          <p:cNvPr id="40" name="Slide Number Placeholder 2">
            <a:extLst>
              <a:ext uri="{FF2B5EF4-FFF2-40B4-BE49-F238E27FC236}">
                <a16:creationId xmlns:a16="http://schemas.microsoft.com/office/drawing/2014/main" id="{014BA803-7148-404D-9F0B-72581B681186}"/>
              </a:ext>
            </a:extLst>
          </p:cNvPr>
          <p:cNvSpPr txBox="1">
            <a:spLocks/>
          </p:cNvSpPr>
          <p:nvPr/>
        </p:nvSpPr>
        <p:spPr>
          <a:xfrm>
            <a:off x="11384024" y="260164"/>
            <a:ext cx="381001" cy="365125"/>
          </a:xfrm>
          <a:prstGeom prst="rect">
            <a:avLst/>
          </a:prstGeom>
          <a:noFill/>
        </p:spPr>
        <p:txBody>
          <a:bodyPr vert="horz" lIns="91440" tIns="45720" rIns="91440" bIns="45720" rtlCol="0" anchor="ctr"/>
          <a:lstStyle>
            <a:defPPr>
              <a:defRPr lang="en-US"/>
            </a:defPPr>
            <a:lvl1pPr marL="0" algn="r" defTabSz="914400" rtl="0" eaLnBrk="1" latinLnBrk="0" hangingPunct="1">
              <a:defRPr sz="1000" kern="1200">
                <a:solidFill>
                  <a:srgbClr val="66666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A897ED-F933-F140-B965-41326E641414}" type="slidenum">
              <a:rPr lang="en-US" smtClean="0"/>
              <a:pPr/>
              <a:t>9</a:t>
            </a:fld>
            <a:endParaRPr lang="en-US"/>
          </a:p>
        </p:txBody>
      </p:sp>
      <p:pic>
        <p:nvPicPr>
          <p:cNvPr id="41" name="Picture 40">
            <a:extLst>
              <a:ext uri="{FF2B5EF4-FFF2-40B4-BE49-F238E27FC236}">
                <a16:creationId xmlns:a16="http://schemas.microsoft.com/office/drawing/2014/main" id="{2AF0E6D1-8EC2-FA44-84AC-E63D8D5D1F55}"/>
              </a:ext>
            </a:extLst>
          </p:cNvPr>
          <p:cNvPicPr>
            <a:picLocks noChangeAspect="1"/>
          </p:cNvPicPr>
          <p:nvPr/>
        </p:nvPicPr>
        <p:blipFill rotWithShape="1">
          <a:blip r:embed="rId13"/>
          <a:srcRect l="11168" r="11510"/>
          <a:stretch/>
        </p:blipFill>
        <p:spPr>
          <a:xfrm>
            <a:off x="9905851" y="-18293"/>
            <a:ext cx="735921" cy="611850"/>
          </a:xfrm>
          <a:prstGeom prst="rect">
            <a:avLst/>
          </a:prstGeom>
        </p:spPr>
      </p:pic>
      <p:pic>
        <p:nvPicPr>
          <p:cNvPr id="42" name="Picture 41">
            <a:extLst>
              <a:ext uri="{FF2B5EF4-FFF2-40B4-BE49-F238E27FC236}">
                <a16:creationId xmlns:a16="http://schemas.microsoft.com/office/drawing/2014/main" id="{1F7FBB49-786F-344D-86BA-C4782D129AE0}"/>
              </a:ext>
            </a:extLst>
          </p:cNvPr>
          <p:cNvPicPr>
            <a:picLocks noChangeAspect="1"/>
          </p:cNvPicPr>
          <p:nvPr/>
        </p:nvPicPr>
        <p:blipFill rotWithShape="1">
          <a:blip r:embed="rId14"/>
          <a:srcRect r="66975"/>
          <a:stretch/>
        </p:blipFill>
        <p:spPr>
          <a:xfrm>
            <a:off x="10637416" y="-5847"/>
            <a:ext cx="689907" cy="500502"/>
          </a:xfrm>
          <a:prstGeom prst="rect">
            <a:avLst/>
          </a:prstGeom>
        </p:spPr>
      </p:pic>
      <p:pic>
        <p:nvPicPr>
          <p:cNvPr id="43" name="Picture 42">
            <a:extLst>
              <a:ext uri="{FF2B5EF4-FFF2-40B4-BE49-F238E27FC236}">
                <a16:creationId xmlns:a16="http://schemas.microsoft.com/office/drawing/2014/main" id="{BEA8A5A5-AEFB-0746-808D-A1970A3505C0}"/>
              </a:ext>
            </a:extLst>
          </p:cNvPr>
          <p:cNvPicPr>
            <a:picLocks noChangeAspect="1"/>
          </p:cNvPicPr>
          <p:nvPr/>
        </p:nvPicPr>
        <p:blipFill>
          <a:blip r:embed="rId15"/>
          <a:stretch>
            <a:fillRect/>
          </a:stretch>
        </p:blipFill>
        <p:spPr>
          <a:xfrm>
            <a:off x="10036919" y="551655"/>
            <a:ext cx="412714" cy="382709"/>
          </a:xfrm>
          <a:prstGeom prst="rect">
            <a:avLst/>
          </a:prstGeom>
        </p:spPr>
      </p:pic>
      <p:pic>
        <p:nvPicPr>
          <p:cNvPr id="44" name="Picture 43">
            <a:extLst>
              <a:ext uri="{FF2B5EF4-FFF2-40B4-BE49-F238E27FC236}">
                <a16:creationId xmlns:a16="http://schemas.microsoft.com/office/drawing/2014/main" id="{044D34D5-76C6-2241-8336-CEA076AFF5E5}"/>
              </a:ext>
            </a:extLst>
          </p:cNvPr>
          <p:cNvPicPr>
            <a:picLocks noChangeAspect="1"/>
          </p:cNvPicPr>
          <p:nvPr/>
        </p:nvPicPr>
        <p:blipFill>
          <a:blip r:embed="rId16"/>
          <a:stretch>
            <a:fillRect/>
          </a:stretch>
        </p:blipFill>
        <p:spPr>
          <a:xfrm>
            <a:off x="10519663" y="526789"/>
            <a:ext cx="441860" cy="448489"/>
          </a:xfrm>
          <a:prstGeom prst="rect">
            <a:avLst/>
          </a:prstGeom>
        </p:spPr>
      </p:pic>
      <p:pic>
        <p:nvPicPr>
          <p:cNvPr id="45" name="Picture 4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10725" y="456718"/>
            <a:ext cx="398333" cy="504929"/>
          </a:xfrm>
          <a:prstGeom prst="rect">
            <a:avLst/>
          </a:prstGeom>
        </p:spPr>
      </p:pic>
      <p:pic>
        <p:nvPicPr>
          <p:cNvPr id="46" name="Picture 4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362193" y="74277"/>
            <a:ext cx="527760" cy="351148"/>
          </a:xfrm>
          <a:prstGeom prst="rect">
            <a:avLst/>
          </a:prstGeom>
        </p:spPr>
      </p:pic>
      <p:pic>
        <p:nvPicPr>
          <p:cNvPr id="47" name="Picture 4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02572" y="515721"/>
            <a:ext cx="420271" cy="420271"/>
          </a:xfrm>
          <a:prstGeom prst="rect">
            <a:avLst/>
          </a:prstGeom>
        </p:spPr>
      </p:pic>
      <p:sp>
        <p:nvSpPr>
          <p:cNvPr id="28" name="Rectangle 27">
            <a:extLst>
              <a:ext uri="{FF2B5EF4-FFF2-40B4-BE49-F238E27FC236}">
                <a16:creationId xmlns:a16="http://schemas.microsoft.com/office/drawing/2014/main" id="{D2282955-A045-E541-ACDA-2C4A285E770A}"/>
              </a:ext>
            </a:extLst>
          </p:cNvPr>
          <p:cNvSpPr/>
          <p:nvPr/>
        </p:nvSpPr>
        <p:spPr>
          <a:xfrm>
            <a:off x="0" y="67818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9920264"/>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28"/>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10247</TotalTime>
  <Words>1488</Words>
  <Application>Microsoft Office PowerPoint</Application>
  <PresentationFormat>Widescreen</PresentationFormat>
  <Paragraphs>146</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ＭＳ Ｐゴシック</vt:lpstr>
      <vt:lpstr>Arial</vt:lpstr>
      <vt:lpstr>Calibri</vt:lpstr>
      <vt:lpstr>Symbol</vt:lpstr>
      <vt:lpstr>Times New Roman</vt:lpstr>
      <vt:lpstr>Office Theme</vt:lpstr>
      <vt:lpstr>AOML’s contributions to the Global Ocean Observing System</vt:lpstr>
      <vt:lpstr>PowerPoint Presentation</vt:lpstr>
      <vt:lpstr>How Our Observations Impact Society</vt:lpstr>
      <vt:lpstr>Partners: US Government and Academia</vt:lpstr>
      <vt:lpstr>Partners: Private Sector and International</vt:lpstr>
      <vt:lpstr>Funding</vt:lpstr>
      <vt:lpstr>How are the data used?</vt:lpstr>
      <vt:lpstr>Argo: global ocean profiles</vt:lpstr>
      <vt:lpstr>Argo: global ocean profiles</vt:lpstr>
      <vt:lpstr>Biogeochemical Argo floats</vt:lpstr>
      <vt:lpstr>The Global Drifter Program</vt:lpstr>
      <vt:lpstr>The Global Drifter Program</vt:lpstr>
      <vt:lpstr>Atlantic Western Boundary Current arrays </vt:lpstr>
      <vt:lpstr>Repeat Hydrography and CO2 inventories</vt:lpstr>
      <vt:lpstr>The Expendable Bathythermograph (XBT) and Ship of Opportunity (SOOP) networks</vt:lpstr>
      <vt:lpstr>Thermosalinograph operations</vt:lpstr>
      <vt:lpstr>The Prediction and Research moored Array in the Tropical Atlantic (PIRATA)</vt:lpstr>
      <vt:lpstr>NOAA Hurricane Gliders</vt:lpstr>
      <vt:lpstr>Contributing to the future of the observing system</vt:lpstr>
      <vt:lpstr>AOML’s contributions to the Global Ocean Observing System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Rick Lumpkin</cp:lastModifiedBy>
  <cp:revision>168</cp:revision>
  <dcterms:created xsi:type="dcterms:W3CDTF">2019-08-06T19:42:43Z</dcterms:created>
  <dcterms:modified xsi:type="dcterms:W3CDTF">2019-11-08T18:20:12Z</dcterms:modified>
</cp:coreProperties>
</file>