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75" r:id="rId3"/>
    <p:sldId id="265" r:id="rId4"/>
    <p:sldId id="266" r:id="rId5"/>
    <p:sldId id="263" r:id="rId6"/>
    <p:sldId id="264" r:id="rId7"/>
    <p:sldId id="278" r:id="rId8"/>
    <p:sldId id="280" r:id="rId9"/>
    <p:sldId id="272" r:id="rId10"/>
    <p:sldId id="273" r:id="rId11"/>
    <p:sldId id="276" r:id="rId12"/>
    <p:sldId id="271" r:id="rId13"/>
    <p:sldId id="28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E4E"/>
    <a:srgbClr val="FFB6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64"/>
    <p:restoredTop sz="78776"/>
  </p:normalViewPr>
  <p:slideViewPr>
    <p:cSldViewPr snapToGrid="0" snapToObjects="1">
      <p:cViewPr varScale="1">
        <p:scale>
          <a:sx n="99" d="100"/>
          <a:sy n="99" d="100"/>
        </p:scale>
        <p:origin x="7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993D70-871D-2145-800A-9E51D2803983}" type="datetimeFigureOut">
              <a:rPr lang="en-US" smtClean="0"/>
              <a:t>11/19/19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0755F-802B-6744-9267-E8B6161BB8D2}" type="slidenum">
              <a:rPr lang="en-US" smtClean="0"/>
              <a:t>‹#›</a:t>
            </a:fld>
            <a:endParaRPr lang="en-US"/>
          </a:p>
        </p:txBody>
      </p:sp>
    </p:spTree>
    <p:extLst>
      <p:ext uri="{BB962C8B-B14F-4D97-AF65-F5344CB8AC3E}">
        <p14:creationId xmlns:p14="http://schemas.microsoft.com/office/powerpoint/2010/main" val="1387036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0755F-802B-6744-9267-E8B6161BB8D2}" type="slidenum">
              <a:rPr lang="en-US" smtClean="0"/>
              <a:t>1</a:t>
            </a:fld>
            <a:endParaRPr lang="en-US"/>
          </a:p>
        </p:txBody>
      </p:sp>
    </p:spTree>
    <p:extLst>
      <p:ext uri="{BB962C8B-B14F-4D97-AF65-F5344CB8AC3E}">
        <p14:creationId xmlns:p14="http://schemas.microsoft.com/office/powerpoint/2010/main" val="1419498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0755F-802B-6744-9267-E8B6161BB8D2}" type="slidenum">
              <a:rPr lang="en-US" smtClean="0"/>
              <a:t>3</a:t>
            </a:fld>
            <a:endParaRPr lang="en-US"/>
          </a:p>
        </p:txBody>
      </p:sp>
    </p:spTree>
    <p:extLst>
      <p:ext uri="{BB962C8B-B14F-4D97-AF65-F5344CB8AC3E}">
        <p14:creationId xmlns:p14="http://schemas.microsoft.com/office/powerpoint/2010/main" val="1989806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JONR </a:t>
            </a:r>
            <a:r>
              <a:rPr lang="mr-IN" dirty="0"/>
              <a:t>–</a:t>
            </a:r>
            <a:r>
              <a:rPr lang="en-US" dirty="0"/>
              <a:t> ECMWF Nature run; NHR1 is the WRF Nature run</a:t>
            </a:r>
          </a:p>
        </p:txBody>
      </p:sp>
      <p:sp>
        <p:nvSpPr>
          <p:cNvPr id="4" name="Slide Number Placeholder 3"/>
          <p:cNvSpPr>
            <a:spLocks noGrp="1"/>
          </p:cNvSpPr>
          <p:nvPr>
            <p:ph type="sldNum" sz="quarter" idx="10"/>
          </p:nvPr>
        </p:nvSpPr>
        <p:spPr/>
        <p:txBody>
          <a:bodyPr/>
          <a:lstStyle/>
          <a:p>
            <a:fld id="{6930755F-802B-6744-9267-E8B6161BB8D2}" type="slidenum">
              <a:rPr lang="en-US" smtClean="0"/>
              <a:t>6</a:t>
            </a:fld>
            <a:endParaRPr lang="en-US"/>
          </a:p>
        </p:txBody>
      </p:sp>
    </p:spTree>
    <p:extLst>
      <p:ext uri="{BB962C8B-B14F-4D97-AF65-F5344CB8AC3E}">
        <p14:creationId xmlns:p14="http://schemas.microsoft.com/office/powerpoint/2010/main" val="863767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 8. Plots of (a)–(c) tangential wind and (d)–(f) radial wind as a function of r/RMW and height. (top) PBL11, (middle) PBL12, and (bottom) the dropsonde composites from J. A. Zhang et al. (2011b). The dashed line represents the height of the maximum tangential wind speed and the solid line represents the inflow layer depth defined as the height of 10% peak inflow. White lines show the estimates of boundary layer height based on linear hurricane boundary layer theory.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RMW: </a:t>
            </a:r>
            <a:r>
              <a:rPr lang="en-US" sz="1200" kern="1200" dirty="0">
                <a:solidFill>
                  <a:schemeClr val="tx1"/>
                </a:solidFill>
                <a:effectLst/>
                <a:latin typeface="+mn-lt"/>
                <a:ea typeface="+mn-ea"/>
                <a:cs typeface="+mn-cs"/>
              </a:rPr>
              <a:t>In our composite framework, data are grouped as a </a:t>
            </a:r>
            <a:r>
              <a:rPr lang="en-US" sz="1200" kern="1200" dirty="0" err="1">
                <a:solidFill>
                  <a:schemeClr val="tx1"/>
                </a:solidFill>
                <a:effectLst/>
                <a:latin typeface="+mn-lt"/>
                <a:ea typeface="+mn-ea"/>
                <a:cs typeface="+mn-cs"/>
              </a:rPr>
              <a:t>func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tion</a:t>
            </a:r>
            <a:r>
              <a:rPr lang="en-US" sz="1200" kern="1200" dirty="0">
                <a:solidFill>
                  <a:schemeClr val="tx1"/>
                </a:solidFill>
                <a:effectLst/>
                <a:latin typeface="+mn-lt"/>
                <a:ea typeface="+mn-ea"/>
                <a:cs typeface="+mn-cs"/>
              </a:rPr>
              <a:t> of the radius to the storm center r normalized by the radius of maximum wind speed; that is, r* = r/RMW, where RMW is defined as the radius of maximum </a:t>
            </a:r>
            <a:r>
              <a:rPr lang="en-US" sz="1200" kern="1200" dirty="0" err="1">
                <a:solidFill>
                  <a:schemeClr val="tx1"/>
                </a:solidFill>
                <a:effectLst/>
                <a:latin typeface="+mn-lt"/>
                <a:ea typeface="+mn-ea"/>
                <a:cs typeface="+mn-cs"/>
              </a:rPr>
              <a:t>axi</a:t>
            </a:r>
            <a:r>
              <a:rPr lang="en-US" sz="1200" kern="1200" dirty="0">
                <a:solidFill>
                  <a:schemeClr val="tx1"/>
                </a:solidFill>
                <a:effectLst/>
                <a:latin typeface="+mn-lt"/>
                <a:ea typeface="+mn-ea"/>
                <a:cs typeface="+mn-cs"/>
              </a:rPr>
              <a:t>- symmetric wind speed at 2 km </a:t>
            </a:r>
            <a:endParaRPr lang="en-US" dirty="0"/>
          </a:p>
          <a:p>
            <a:endParaRPr lang="en-US" dirty="0"/>
          </a:p>
        </p:txBody>
      </p:sp>
      <p:sp>
        <p:nvSpPr>
          <p:cNvPr id="4" name="Slide Number Placeholder 3"/>
          <p:cNvSpPr>
            <a:spLocks noGrp="1"/>
          </p:cNvSpPr>
          <p:nvPr>
            <p:ph type="sldNum" sz="quarter" idx="5"/>
          </p:nvPr>
        </p:nvSpPr>
        <p:spPr/>
        <p:txBody>
          <a:bodyPr/>
          <a:lstStyle/>
          <a:p>
            <a:fld id="{6930755F-802B-6744-9267-E8B6161BB8D2}" type="slidenum">
              <a:rPr lang="en-US" smtClean="0"/>
              <a:t>7</a:t>
            </a:fld>
            <a:endParaRPr lang="en-US"/>
          </a:p>
        </p:txBody>
      </p:sp>
    </p:spTree>
    <p:extLst>
      <p:ext uri="{BB962C8B-B14F-4D97-AF65-F5344CB8AC3E}">
        <p14:creationId xmlns:p14="http://schemas.microsoft.com/office/powerpoint/2010/main" val="385971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30755F-802B-6744-9267-E8B6161BB8D2}" type="slidenum">
              <a:rPr lang="en-US" smtClean="0"/>
              <a:t>8</a:t>
            </a:fld>
            <a:endParaRPr lang="en-US"/>
          </a:p>
        </p:txBody>
      </p:sp>
    </p:spTree>
    <p:extLst>
      <p:ext uri="{BB962C8B-B14F-4D97-AF65-F5344CB8AC3E}">
        <p14:creationId xmlns:p14="http://schemas.microsoft.com/office/powerpoint/2010/main" val="268043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30755F-802B-6744-9267-E8B6161BB8D2}" type="slidenum">
              <a:rPr lang="en-US" smtClean="0"/>
              <a:t>11</a:t>
            </a:fld>
            <a:endParaRPr lang="en-US"/>
          </a:p>
        </p:txBody>
      </p:sp>
    </p:spTree>
    <p:extLst>
      <p:ext uri="{BB962C8B-B14F-4D97-AF65-F5344CB8AC3E}">
        <p14:creationId xmlns:p14="http://schemas.microsoft.com/office/powerpoint/2010/main" val="1387746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2431D4-01E6-BC48-BFFE-1CDC7AA4158A}"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56E07-1AB8-6342-B0CE-DA1421A8D13C}" type="slidenum">
              <a:rPr lang="en-US" smtClean="0"/>
              <a:t>‹#›</a:t>
            </a:fld>
            <a:endParaRPr lang="en-US"/>
          </a:p>
        </p:txBody>
      </p:sp>
    </p:spTree>
    <p:extLst>
      <p:ext uri="{BB962C8B-B14F-4D97-AF65-F5344CB8AC3E}">
        <p14:creationId xmlns:p14="http://schemas.microsoft.com/office/powerpoint/2010/main" val="84693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2431D4-01E6-BC48-BFFE-1CDC7AA4158A}"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56E07-1AB8-6342-B0CE-DA1421A8D13C}" type="slidenum">
              <a:rPr lang="en-US" smtClean="0"/>
              <a:t>‹#›</a:t>
            </a:fld>
            <a:endParaRPr lang="en-US"/>
          </a:p>
        </p:txBody>
      </p:sp>
    </p:spTree>
    <p:extLst>
      <p:ext uri="{BB962C8B-B14F-4D97-AF65-F5344CB8AC3E}">
        <p14:creationId xmlns:p14="http://schemas.microsoft.com/office/powerpoint/2010/main" val="1726956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2431D4-01E6-BC48-BFFE-1CDC7AA4158A}"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56E07-1AB8-6342-B0CE-DA1421A8D13C}" type="slidenum">
              <a:rPr lang="en-US" smtClean="0"/>
              <a:t>‹#›</a:t>
            </a:fld>
            <a:endParaRPr lang="en-US"/>
          </a:p>
        </p:txBody>
      </p:sp>
    </p:spTree>
    <p:extLst>
      <p:ext uri="{BB962C8B-B14F-4D97-AF65-F5344CB8AC3E}">
        <p14:creationId xmlns:p14="http://schemas.microsoft.com/office/powerpoint/2010/main" val="33646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2431D4-01E6-BC48-BFFE-1CDC7AA4158A}"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56E07-1AB8-6342-B0CE-DA1421A8D13C}" type="slidenum">
              <a:rPr lang="en-US" smtClean="0"/>
              <a:t>‹#›</a:t>
            </a:fld>
            <a:endParaRPr lang="en-US"/>
          </a:p>
        </p:txBody>
      </p:sp>
    </p:spTree>
    <p:extLst>
      <p:ext uri="{BB962C8B-B14F-4D97-AF65-F5344CB8AC3E}">
        <p14:creationId xmlns:p14="http://schemas.microsoft.com/office/powerpoint/2010/main" val="1102520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2431D4-01E6-BC48-BFFE-1CDC7AA4158A}"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56E07-1AB8-6342-B0CE-DA1421A8D13C}" type="slidenum">
              <a:rPr lang="en-US" smtClean="0"/>
              <a:t>‹#›</a:t>
            </a:fld>
            <a:endParaRPr lang="en-US"/>
          </a:p>
        </p:txBody>
      </p:sp>
    </p:spTree>
    <p:extLst>
      <p:ext uri="{BB962C8B-B14F-4D97-AF65-F5344CB8AC3E}">
        <p14:creationId xmlns:p14="http://schemas.microsoft.com/office/powerpoint/2010/main" val="1365180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2431D4-01E6-BC48-BFFE-1CDC7AA4158A}" type="datetimeFigureOut">
              <a:rPr lang="en-US" smtClean="0"/>
              <a:t>11/19/19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56E07-1AB8-6342-B0CE-DA1421A8D13C}" type="slidenum">
              <a:rPr lang="en-US" smtClean="0"/>
              <a:t>‹#›</a:t>
            </a:fld>
            <a:endParaRPr lang="en-US"/>
          </a:p>
        </p:txBody>
      </p:sp>
    </p:spTree>
    <p:extLst>
      <p:ext uri="{BB962C8B-B14F-4D97-AF65-F5344CB8AC3E}">
        <p14:creationId xmlns:p14="http://schemas.microsoft.com/office/powerpoint/2010/main" val="1540383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2431D4-01E6-BC48-BFFE-1CDC7AA4158A}" type="datetimeFigureOut">
              <a:rPr lang="en-US" smtClean="0"/>
              <a:t>11/19/19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156E07-1AB8-6342-B0CE-DA1421A8D13C}" type="slidenum">
              <a:rPr lang="en-US" smtClean="0"/>
              <a:t>‹#›</a:t>
            </a:fld>
            <a:endParaRPr lang="en-US"/>
          </a:p>
        </p:txBody>
      </p:sp>
    </p:spTree>
    <p:extLst>
      <p:ext uri="{BB962C8B-B14F-4D97-AF65-F5344CB8AC3E}">
        <p14:creationId xmlns:p14="http://schemas.microsoft.com/office/powerpoint/2010/main" val="304089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2431D4-01E6-BC48-BFFE-1CDC7AA4158A}" type="datetimeFigureOut">
              <a:rPr lang="en-US" smtClean="0"/>
              <a:t>11/19/19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156E07-1AB8-6342-B0CE-DA1421A8D13C}" type="slidenum">
              <a:rPr lang="en-US" smtClean="0"/>
              <a:t>‹#›</a:t>
            </a:fld>
            <a:endParaRPr lang="en-US"/>
          </a:p>
        </p:txBody>
      </p:sp>
    </p:spTree>
    <p:extLst>
      <p:ext uri="{BB962C8B-B14F-4D97-AF65-F5344CB8AC3E}">
        <p14:creationId xmlns:p14="http://schemas.microsoft.com/office/powerpoint/2010/main" val="1303455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2431D4-01E6-BC48-BFFE-1CDC7AA4158A}" type="datetimeFigureOut">
              <a:rPr lang="en-US" smtClean="0"/>
              <a:t>11/19/19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156E07-1AB8-6342-B0CE-DA1421A8D13C}" type="slidenum">
              <a:rPr lang="en-US" smtClean="0"/>
              <a:t>‹#›</a:t>
            </a:fld>
            <a:endParaRPr lang="en-US"/>
          </a:p>
        </p:txBody>
      </p:sp>
    </p:spTree>
    <p:extLst>
      <p:ext uri="{BB962C8B-B14F-4D97-AF65-F5344CB8AC3E}">
        <p14:creationId xmlns:p14="http://schemas.microsoft.com/office/powerpoint/2010/main" val="35005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2431D4-01E6-BC48-BFFE-1CDC7AA4158A}" type="datetimeFigureOut">
              <a:rPr lang="en-US" smtClean="0"/>
              <a:t>11/19/19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56E07-1AB8-6342-B0CE-DA1421A8D13C}" type="slidenum">
              <a:rPr lang="en-US" smtClean="0"/>
              <a:t>‹#›</a:t>
            </a:fld>
            <a:endParaRPr lang="en-US"/>
          </a:p>
        </p:txBody>
      </p:sp>
    </p:spTree>
    <p:extLst>
      <p:ext uri="{BB962C8B-B14F-4D97-AF65-F5344CB8AC3E}">
        <p14:creationId xmlns:p14="http://schemas.microsoft.com/office/powerpoint/2010/main" val="52159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2431D4-01E6-BC48-BFFE-1CDC7AA4158A}" type="datetimeFigureOut">
              <a:rPr lang="en-US" smtClean="0"/>
              <a:t>11/19/19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56E07-1AB8-6342-B0CE-DA1421A8D13C}" type="slidenum">
              <a:rPr lang="en-US" smtClean="0"/>
              <a:t>‹#›</a:t>
            </a:fld>
            <a:endParaRPr lang="en-US"/>
          </a:p>
        </p:txBody>
      </p:sp>
    </p:spTree>
    <p:extLst>
      <p:ext uri="{BB962C8B-B14F-4D97-AF65-F5344CB8AC3E}">
        <p14:creationId xmlns:p14="http://schemas.microsoft.com/office/powerpoint/2010/main" val="294702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431D4-01E6-BC48-BFFE-1CDC7AA4158A}" type="datetimeFigureOut">
              <a:rPr lang="en-US" smtClean="0"/>
              <a:t>11/19/19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56E07-1AB8-6342-B0CE-DA1421A8D13C}" type="slidenum">
              <a:rPr lang="en-US" smtClean="0"/>
              <a:t>‹#›</a:t>
            </a:fld>
            <a:endParaRPr 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1.jp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1.jp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1.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Autofit/>
          </a:bodyPr>
          <a:lstStyle/>
          <a:p>
            <a:r>
              <a:rPr lang="en-US" sz="3200" b="1" dirty="0">
                <a:solidFill>
                  <a:srgbClr val="FF8E4E"/>
                </a:solidFill>
                <a:latin typeface="Arial" charset="0"/>
                <a:ea typeface="Arial" charset="0"/>
                <a:cs typeface="Arial" charset="0"/>
              </a:rPr>
              <a:t>Ben </a:t>
            </a:r>
            <a:r>
              <a:rPr lang="en-US" sz="3200" b="1" dirty="0" err="1">
                <a:solidFill>
                  <a:srgbClr val="FF8E4E"/>
                </a:solidFill>
                <a:latin typeface="Arial" charset="0"/>
                <a:ea typeface="Arial" charset="0"/>
                <a:cs typeface="Arial" charset="0"/>
              </a:rPr>
              <a:t>Kirtman</a:t>
            </a:r>
            <a:endParaRPr lang="en-US" sz="3200" b="1" dirty="0">
              <a:solidFill>
                <a:srgbClr val="FF8E4E"/>
              </a:solidFill>
              <a:latin typeface="Arial" charset="0"/>
              <a:ea typeface="Arial" charset="0"/>
              <a:cs typeface="Arial" charset="0"/>
            </a:endParaRPr>
          </a:p>
          <a:p>
            <a:r>
              <a:rPr lang="en-US" sz="3200" b="1" dirty="0">
                <a:solidFill>
                  <a:srgbClr val="FF8E4E"/>
                </a:solidFill>
                <a:latin typeface="Arial" charset="0"/>
                <a:ea typeface="Arial" charset="0"/>
                <a:cs typeface="Arial" charset="0"/>
              </a:rPr>
              <a:t>CIMAS Director</a:t>
            </a:r>
          </a:p>
          <a:p>
            <a:r>
              <a:rPr lang="en-US" sz="3200" b="1" dirty="0">
                <a:solidFill>
                  <a:srgbClr val="FF8E4E"/>
                </a:solidFill>
                <a:latin typeface="Arial" charset="0"/>
                <a:ea typeface="Arial" charset="0"/>
                <a:cs typeface="Arial" charset="0"/>
              </a:rPr>
              <a:t>Department of Atmospheric Sciences</a:t>
            </a:r>
          </a:p>
          <a:p>
            <a:r>
              <a:rPr lang="en-US" sz="3200" b="1" dirty="0">
                <a:solidFill>
                  <a:srgbClr val="FF8E4E"/>
                </a:solidFill>
                <a:latin typeface="Arial" charset="0"/>
                <a:ea typeface="Arial" charset="0"/>
                <a:cs typeface="Arial" charset="0"/>
              </a:rPr>
              <a:t>University of Miami - RSMAS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3" y="30480"/>
            <a:ext cx="4272434" cy="1712085"/>
          </a:xfrm>
          <a:prstGeom prst="rect">
            <a:avLst/>
          </a:prstGeom>
        </p:spPr>
      </p:pic>
      <p:pic>
        <p:nvPicPr>
          <p:cNvPr id="7" name="Picture 6"/>
          <p:cNvPicPr>
            <a:picLocks noChangeAspect="1"/>
          </p:cNvPicPr>
          <p:nvPr/>
        </p:nvPicPr>
        <p:blipFill>
          <a:blip r:embed="rId4"/>
          <a:stretch>
            <a:fillRect/>
          </a:stretch>
        </p:blipFill>
        <p:spPr>
          <a:xfrm>
            <a:off x="9845050" y="77229"/>
            <a:ext cx="2269057" cy="2240835"/>
          </a:xfrm>
          <a:prstGeom prst="rect">
            <a:avLst/>
          </a:prstGeom>
        </p:spPr>
      </p:pic>
    </p:spTree>
    <p:extLst>
      <p:ext uri="{BB962C8B-B14F-4D97-AF65-F5344CB8AC3E}">
        <p14:creationId xmlns:p14="http://schemas.microsoft.com/office/powerpoint/2010/main" val="1681692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2_ALL_OTHERS-CFSv2_Precip.png"/>
          <p:cNvPicPr>
            <a:picLocks noChangeAspect="1"/>
          </p:cNvPicPr>
          <p:nvPr/>
        </p:nvPicPr>
        <p:blipFill>
          <a:blip r:embed="rId2"/>
          <a:stretch>
            <a:fillRect/>
          </a:stretch>
        </p:blipFill>
        <p:spPr>
          <a:xfrm>
            <a:off x="1524000" y="658369"/>
            <a:ext cx="9144000" cy="5895474"/>
          </a:xfrm>
          <a:prstGeom prst="rect">
            <a:avLst/>
          </a:prstGeom>
        </p:spPr>
      </p:pic>
      <p:sp>
        <p:nvSpPr>
          <p:cNvPr id="3" name="Oval 2"/>
          <p:cNvSpPr/>
          <p:nvPr/>
        </p:nvSpPr>
        <p:spPr>
          <a:xfrm>
            <a:off x="6252093" y="3084165"/>
            <a:ext cx="2935045" cy="1301966"/>
          </a:xfrm>
          <a:prstGeom prst="ellipse">
            <a:avLst/>
          </a:prstGeom>
          <a:noFill/>
          <a:ln w="254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621476" y="945542"/>
            <a:ext cx="1849585" cy="584776"/>
          </a:xfrm>
          <a:prstGeom prst="rect">
            <a:avLst/>
          </a:prstGeom>
          <a:solidFill>
            <a:srgbClr val="FFFFFF"/>
          </a:solidFill>
        </p:spPr>
        <p:txBody>
          <a:bodyPr wrap="none" rtlCol="0">
            <a:spAutoFit/>
          </a:bodyPr>
          <a:lstStyle/>
          <a:p>
            <a:r>
              <a:rPr lang="en-US" sz="1600" b="1" dirty="0">
                <a:latin typeface="Arial"/>
                <a:cs typeface="Arial"/>
              </a:rPr>
              <a:t>NMME Benefits</a:t>
            </a:r>
          </a:p>
          <a:p>
            <a:r>
              <a:rPr lang="en-US" sz="1600" b="1" dirty="0">
                <a:latin typeface="Arial"/>
                <a:cs typeface="Arial"/>
              </a:rPr>
              <a:t>CFSv2 Ensemble</a:t>
            </a:r>
          </a:p>
        </p:txBody>
      </p:sp>
      <p:cxnSp>
        <p:nvCxnSpPr>
          <p:cNvPr id="5" name="Straight Arrow Connector 4"/>
          <p:cNvCxnSpPr/>
          <p:nvPr/>
        </p:nvCxnSpPr>
        <p:spPr>
          <a:xfrm rot="5400000">
            <a:off x="8308834" y="1842962"/>
            <a:ext cx="1735269" cy="110998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3733305" y="2892073"/>
            <a:ext cx="1558226" cy="1333982"/>
          </a:xfrm>
          <a:prstGeom prst="ellipse">
            <a:avLst/>
          </a:prstGeom>
          <a:noFill/>
          <a:ln w="254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662749" y="1376666"/>
            <a:ext cx="1689785" cy="584776"/>
          </a:xfrm>
          <a:prstGeom prst="rect">
            <a:avLst/>
          </a:prstGeom>
          <a:solidFill>
            <a:schemeClr val="bg1"/>
          </a:solidFill>
        </p:spPr>
        <p:txBody>
          <a:bodyPr wrap="none" rtlCol="0">
            <a:spAutoFit/>
          </a:bodyPr>
          <a:lstStyle/>
          <a:p>
            <a:pPr algn="ctr"/>
            <a:r>
              <a:rPr lang="en-US" sz="1600" b="1" dirty="0">
                <a:latin typeface="Arial"/>
                <a:cs typeface="Arial"/>
              </a:rPr>
              <a:t>CFSv2 Benefits</a:t>
            </a:r>
          </a:p>
          <a:p>
            <a:pPr algn="ctr"/>
            <a:r>
              <a:rPr lang="en-US" sz="1600" b="1" dirty="0">
                <a:latin typeface="Arial"/>
                <a:cs typeface="Arial"/>
              </a:rPr>
              <a:t>NMME</a:t>
            </a:r>
          </a:p>
        </p:txBody>
      </p:sp>
      <p:cxnSp>
        <p:nvCxnSpPr>
          <p:cNvPr id="9" name="Straight Arrow Connector 8"/>
          <p:cNvCxnSpPr/>
          <p:nvPr/>
        </p:nvCxnSpPr>
        <p:spPr>
          <a:xfrm>
            <a:off x="2207063" y="1974294"/>
            <a:ext cx="1729013" cy="110987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12"/>
          </p:nvPr>
        </p:nvSpPr>
        <p:spPr/>
        <p:txBody>
          <a:bodyPr/>
          <a:lstStyle/>
          <a:p>
            <a:fld id="{5251F7F9-9C8A-3C4C-A864-017F036D207A}" type="slidenum">
              <a:rPr lang="en-US" smtClean="0"/>
              <a:pPr/>
              <a:t>10</a:t>
            </a:fld>
            <a:endParaRPr lang="en-US"/>
          </a:p>
        </p:txBody>
      </p:sp>
      <p:sp>
        <p:nvSpPr>
          <p:cNvPr id="15" name="TextBox 14"/>
          <p:cNvSpPr txBox="1"/>
          <p:nvPr/>
        </p:nvSpPr>
        <p:spPr>
          <a:xfrm>
            <a:off x="3767387" y="602576"/>
            <a:ext cx="4289556" cy="338554"/>
          </a:xfrm>
          <a:prstGeom prst="rect">
            <a:avLst/>
          </a:prstGeom>
          <a:solidFill>
            <a:srgbClr val="FFFFFF"/>
          </a:solidFill>
        </p:spPr>
        <p:txBody>
          <a:bodyPr wrap="none" rtlCol="0">
            <a:spAutoFit/>
          </a:bodyPr>
          <a:lstStyle/>
          <a:p>
            <a:r>
              <a:rPr lang="en-US" sz="1600" dirty="0">
                <a:latin typeface="Arial"/>
                <a:cs typeface="Arial"/>
              </a:rPr>
              <a:t>All Others (24 Member Ensemble) vs. CFSv2</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1461" y="5751142"/>
            <a:ext cx="2460539" cy="1089874"/>
          </a:xfrm>
          <a:prstGeom prst="rect">
            <a:avLst/>
          </a:prstGeom>
        </p:spPr>
      </p:pic>
      <p:pic>
        <p:nvPicPr>
          <p:cNvPr id="13" name="Picture 12"/>
          <p:cNvPicPr>
            <a:picLocks noChangeAspect="1"/>
          </p:cNvPicPr>
          <p:nvPr/>
        </p:nvPicPr>
        <p:blipFill>
          <a:blip r:embed="rId4"/>
          <a:stretch>
            <a:fillRect/>
          </a:stretch>
        </p:blipFill>
        <p:spPr>
          <a:xfrm>
            <a:off x="10642717" y="77230"/>
            <a:ext cx="1471389" cy="1453088"/>
          </a:xfrm>
          <a:prstGeom prst="rect">
            <a:avLst/>
          </a:prstGeom>
        </p:spPr>
      </p:pic>
    </p:spTree>
    <p:extLst>
      <p:ext uri="{BB962C8B-B14F-4D97-AF65-F5344CB8AC3E}">
        <p14:creationId xmlns:p14="http://schemas.microsoft.com/office/powerpoint/2010/main" val="750167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43200" y="6248400"/>
            <a:ext cx="6994222" cy="400110"/>
          </a:xfrm>
          <a:prstGeom prst="rect">
            <a:avLst/>
          </a:prstGeom>
          <a:noFill/>
        </p:spPr>
        <p:txBody>
          <a:bodyPr wrap="none" rtlCol="0">
            <a:spAutoFit/>
          </a:bodyPr>
          <a:lstStyle/>
          <a:p>
            <a:r>
              <a:rPr lang="en-US" sz="2000" dirty="0"/>
              <a:t>Method 1:  Predictors are predicted ASO shear and JFM NATL SST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877" y="972015"/>
            <a:ext cx="8616244" cy="3876241"/>
          </a:xfrm>
          <a:prstGeom prst="rect">
            <a:avLst/>
          </a:prstGeom>
        </p:spPr>
      </p:pic>
      <p:graphicFrame>
        <p:nvGraphicFramePr>
          <p:cNvPr id="7" name="Table 6"/>
          <p:cNvGraphicFramePr>
            <a:graphicFrameLocks noGrp="1"/>
          </p:cNvGraphicFramePr>
          <p:nvPr/>
        </p:nvGraphicFramePr>
        <p:xfrm>
          <a:off x="1752602" y="4924455"/>
          <a:ext cx="8686800" cy="1112520"/>
        </p:xfrm>
        <a:graphic>
          <a:graphicData uri="http://schemas.openxmlformats.org/drawingml/2006/table">
            <a:tbl>
              <a:tblPr firstRow="1" bandRow="1">
                <a:tableStyleId>{5940675A-B579-460E-94D1-54222C63F5DA}</a:tableStyleId>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tblGrid>
              <a:tr h="370840">
                <a:tc>
                  <a:txBody>
                    <a:bodyPr/>
                    <a:lstStyle/>
                    <a:p>
                      <a:pPr algn="ctr"/>
                      <a:endParaRPr lang="en-US" dirty="0">
                        <a:solidFill>
                          <a:schemeClr val="tx1"/>
                        </a:solidFill>
                      </a:endParaRPr>
                    </a:p>
                  </a:txBody>
                  <a:tcPr>
                    <a:lnL w="12700" cmpd="sng">
                      <a:noFill/>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CanCM3 (10)</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CanCM4 (10)</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CFSv2 (24)</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CCSM4 (10)</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NMME (4)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r>
                        <a:rPr lang="en-US" dirty="0">
                          <a:solidFill>
                            <a:schemeClr val="tx1"/>
                          </a:solidFill>
                        </a:rPr>
                        <a:t>Correlation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bg1"/>
                    </a:solidFill>
                  </a:tcPr>
                </a:tc>
                <a:tc>
                  <a:txBody>
                    <a:bodyPr/>
                    <a:lstStyle/>
                    <a:p>
                      <a:pPr algn="ctr"/>
                      <a:r>
                        <a:rPr lang="en-US" b="0" dirty="0">
                          <a:solidFill>
                            <a:schemeClr val="tx1"/>
                          </a:solidFill>
                        </a:rPr>
                        <a:t>0.35</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solidFill>
                  </a:tcPr>
                </a:tc>
                <a:tc>
                  <a:txBody>
                    <a:bodyPr/>
                    <a:lstStyle/>
                    <a:p>
                      <a:pPr algn="ctr"/>
                      <a:r>
                        <a:rPr lang="en-US" b="0" dirty="0">
                          <a:solidFill>
                            <a:schemeClr val="tx1"/>
                          </a:solidFill>
                        </a:rPr>
                        <a:t>0.48</a:t>
                      </a:r>
                    </a:p>
                  </a:txBody>
                  <a:tcPr>
                    <a:lnT w="38100" cap="flat" cmpd="sng" algn="ctr">
                      <a:solidFill>
                        <a:schemeClr val="tx1"/>
                      </a:solidFill>
                      <a:prstDash val="solid"/>
                      <a:round/>
                      <a:headEnd type="none" w="med" len="med"/>
                      <a:tailEnd type="none" w="med" len="med"/>
                    </a:lnT>
                    <a:solidFill>
                      <a:schemeClr val="bg1"/>
                    </a:solidFill>
                  </a:tcPr>
                </a:tc>
                <a:tc>
                  <a:txBody>
                    <a:bodyPr/>
                    <a:lstStyle/>
                    <a:p>
                      <a:pPr algn="ctr"/>
                      <a:r>
                        <a:rPr lang="en-US" b="0" dirty="0">
                          <a:solidFill>
                            <a:schemeClr val="tx1"/>
                          </a:solidFill>
                        </a:rPr>
                        <a:t>0.41</a:t>
                      </a:r>
                    </a:p>
                  </a:txBody>
                  <a:tcPr>
                    <a:lnT w="38100" cap="flat" cmpd="sng" algn="ctr">
                      <a:solidFill>
                        <a:schemeClr val="tx1"/>
                      </a:solidFill>
                      <a:prstDash val="solid"/>
                      <a:round/>
                      <a:headEnd type="none" w="med" len="med"/>
                      <a:tailEnd type="none" w="med" len="med"/>
                    </a:lnT>
                    <a:solidFill>
                      <a:schemeClr val="bg1"/>
                    </a:solidFill>
                  </a:tcPr>
                </a:tc>
                <a:tc>
                  <a:txBody>
                    <a:bodyPr/>
                    <a:lstStyle/>
                    <a:p>
                      <a:pPr algn="ctr"/>
                      <a:r>
                        <a:rPr lang="en-US" b="0" dirty="0">
                          <a:solidFill>
                            <a:schemeClr val="tx1"/>
                          </a:solidFill>
                        </a:rPr>
                        <a:t>0.35</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bg1"/>
                    </a:solidFill>
                  </a:tcPr>
                </a:tc>
                <a:tc>
                  <a:txBody>
                    <a:bodyPr/>
                    <a:lstStyle/>
                    <a:p>
                      <a:pPr algn="ctr"/>
                      <a:r>
                        <a:rPr lang="en-US" dirty="0"/>
                        <a:t>0.52 (1</a:t>
                      </a:r>
                      <a:r>
                        <a:rPr lang="en-US" baseline="30000" dirty="0"/>
                        <a:t>st</a:t>
                      </a:r>
                      <a:r>
                        <a:rPr lang="en-US" dirty="0"/>
                        <a: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70840">
                <a:tc>
                  <a:txBody>
                    <a:bodyPr/>
                    <a:lstStyle/>
                    <a:p>
                      <a:pPr algn="ctr"/>
                      <a:r>
                        <a:rPr lang="en-US" dirty="0">
                          <a:solidFill>
                            <a:schemeClr val="tx1"/>
                          </a:solidFill>
                        </a:rPr>
                        <a:t>RMSE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1.83</a:t>
                      </a:r>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1.72</a:t>
                      </a:r>
                    </a:p>
                  </a:txBody>
                  <a:tcPr>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1.77</a:t>
                      </a:r>
                    </a:p>
                  </a:txBody>
                  <a:tcPr>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1.83</a:t>
                      </a:r>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1.63 (1</a:t>
                      </a:r>
                      <a:r>
                        <a:rPr lang="en-US" baseline="30000" dirty="0"/>
                        <a:t>st</a:t>
                      </a:r>
                      <a:r>
                        <a:rPr lang="en-US" dirty="0"/>
                        <a: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 name="TextBox 1"/>
          <p:cNvSpPr txBox="1"/>
          <p:nvPr/>
        </p:nvSpPr>
        <p:spPr>
          <a:xfrm>
            <a:off x="2133600" y="228600"/>
            <a:ext cx="8300094" cy="523220"/>
          </a:xfrm>
          <a:prstGeom prst="rect">
            <a:avLst/>
          </a:prstGeom>
          <a:noFill/>
        </p:spPr>
        <p:txBody>
          <a:bodyPr wrap="none" rtlCol="0">
            <a:spAutoFit/>
          </a:bodyPr>
          <a:lstStyle/>
          <a:p>
            <a:r>
              <a:rPr lang="en-US" sz="2800" b="1" dirty="0">
                <a:solidFill>
                  <a:srgbClr val="FF6600"/>
                </a:solidFill>
              </a:rPr>
              <a:t>Number of Major Hurricanes Prediction; Atlantic Basin</a:t>
            </a:r>
          </a:p>
        </p:txBody>
      </p:sp>
      <p:sp>
        <p:nvSpPr>
          <p:cNvPr id="3" name="Oval 2"/>
          <p:cNvSpPr/>
          <p:nvPr/>
        </p:nvSpPr>
        <p:spPr>
          <a:xfrm>
            <a:off x="7489566" y="4696299"/>
            <a:ext cx="3178435" cy="1698348"/>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6352564" y="2215237"/>
            <a:ext cx="1328963" cy="1476823"/>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996355" y="1629225"/>
            <a:ext cx="1328963" cy="1476823"/>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3694" y="0"/>
            <a:ext cx="1758306" cy="778826"/>
          </a:xfrm>
          <a:prstGeom prst="rect">
            <a:avLst/>
          </a:prstGeom>
        </p:spPr>
      </p:pic>
      <p:pic>
        <p:nvPicPr>
          <p:cNvPr id="10" name="Picture 9"/>
          <p:cNvPicPr>
            <a:picLocks noChangeAspect="1"/>
          </p:cNvPicPr>
          <p:nvPr/>
        </p:nvPicPr>
        <p:blipFill>
          <a:blip r:embed="rId5"/>
          <a:stretch>
            <a:fillRect/>
          </a:stretch>
        </p:blipFill>
        <p:spPr>
          <a:xfrm>
            <a:off x="-3" y="5758876"/>
            <a:ext cx="1079602" cy="1066174"/>
          </a:xfrm>
          <a:prstGeom prst="rect">
            <a:avLst/>
          </a:prstGeom>
        </p:spPr>
      </p:pic>
    </p:spTree>
    <p:extLst>
      <p:ext uri="{BB962C8B-B14F-4D97-AF65-F5344CB8AC3E}">
        <p14:creationId xmlns:p14="http://schemas.microsoft.com/office/powerpoint/2010/main" val="2133584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latin typeface="Arial" charset="0"/>
                <a:ea typeface="Arial" charset="0"/>
                <a:cs typeface="Arial" charset="0"/>
              </a:rPr>
              <a:t>Enable Scientific Collaboration – Workforce Development</a:t>
            </a:r>
          </a:p>
        </p:txBody>
      </p:sp>
      <p:sp>
        <p:nvSpPr>
          <p:cNvPr id="3" name="Content Placeholder 2"/>
          <p:cNvSpPr>
            <a:spLocks noGrp="1"/>
          </p:cNvSpPr>
          <p:nvPr>
            <p:ph idx="1"/>
          </p:nvPr>
        </p:nvSpPr>
        <p:spPr/>
        <p:txBody>
          <a:bodyPr/>
          <a:lstStyle/>
          <a:p>
            <a:r>
              <a:rPr lang="en-US" b="1" dirty="0">
                <a:solidFill>
                  <a:srgbClr val="00B050"/>
                </a:solidFill>
                <a:latin typeface="Arial" charset="0"/>
                <a:ea typeface="Arial" charset="0"/>
                <a:cs typeface="Arial" charset="0"/>
              </a:rPr>
              <a:t>CIMAS Graduate Fellowship</a:t>
            </a:r>
          </a:p>
          <a:p>
            <a:pPr lvl="1"/>
            <a:r>
              <a:rPr lang="en-US" b="1" dirty="0">
                <a:solidFill>
                  <a:srgbClr val="00B050"/>
                </a:solidFill>
                <a:latin typeface="Arial" charset="0"/>
                <a:ea typeface="Arial" charset="0"/>
                <a:cs typeface="Arial" charset="0"/>
              </a:rPr>
              <a:t>AOML and SEFSC on Selection Committee</a:t>
            </a:r>
          </a:p>
          <a:p>
            <a:pPr lvl="1"/>
            <a:r>
              <a:rPr lang="en-US" b="1" dirty="0">
                <a:solidFill>
                  <a:srgbClr val="00B050"/>
                </a:solidFill>
                <a:latin typeface="Arial" charset="0"/>
                <a:ea typeface="Arial" charset="0"/>
                <a:cs typeface="Arial" charset="0"/>
              </a:rPr>
              <a:t>Student will Participate in Collaborative Research at NOAA Labs</a:t>
            </a:r>
          </a:p>
          <a:p>
            <a:r>
              <a:rPr lang="en-US" b="1" dirty="0">
                <a:solidFill>
                  <a:srgbClr val="00B050"/>
                </a:solidFill>
                <a:latin typeface="Arial" charset="0"/>
                <a:ea typeface="Arial" charset="0"/>
                <a:cs typeface="Arial" charset="0"/>
              </a:rPr>
              <a:t>CIMAS/NOAA Participation in Graduate Education</a:t>
            </a:r>
          </a:p>
          <a:p>
            <a:pPr lvl="1"/>
            <a:r>
              <a:rPr lang="en-US" b="1" dirty="0">
                <a:solidFill>
                  <a:srgbClr val="00B050"/>
                </a:solidFill>
                <a:latin typeface="Arial" charset="0"/>
                <a:ea typeface="Arial" charset="0"/>
                <a:cs typeface="Arial" charset="0"/>
              </a:rPr>
              <a:t>Participation in RSMAS 3/5 Model</a:t>
            </a:r>
          </a:p>
          <a:p>
            <a:pPr lvl="1"/>
            <a:r>
              <a:rPr lang="en-US" b="1" dirty="0">
                <a:solidFill>
                  <a:srgbClr val="00B050"/>
                </a:solidFill>
                <a:latin typeface="Arial" charset="0"/>
                <a:ea typeface="Arial" charset="0"/>
                <a:cs typeface="Arial" charset="0"/>
              </a:rPr>
              <a:t>Participation in Graduate Admissions</a:t>
            </a:r>
          </a:p>
          <a:p>
            <a:pPr lvl="1"/>
            <a:r>
              <a:rPr lang="en-US" b="1" dirty="0">
                <a:solidFill>
                  <a:srgbClr val="00B050"/>
                </a:solidFill>
                <a:latin typeface="Arial" charset="0"/>
                <a:ea typeface="Arial" charset="0"/>
                <a:cs typeface="Arial" charset="0"/>
              </a:rPr>
              <a:t>Dissertation Director</a:t>
            </a:r>
          </a:p>
          <a:p>
            <a:r>
              <a:rPr lang="en-US" b="1" dirty="0">
                <a:solidFill>
                  <a:srgbClr val="00B050"/>
                </a:solidFill>
                <a:latin typeface="Arial" charset="0"/>
                <a:ea typeface="Arial" charset="0"/>
                <a:cs typeface="Arial" charset="0"/>
              </a:rPr>
              <a:t>CIMAS Staff Career Trajectories</a:t>
            </a:r>
          </a:p>
          <a:p>
            <a:pPr lvl="1"/>
            <a:r>
              <a:rPr lang="en-US" b="1" dirty="0">
                <a:solidFill>
                  <a:srgbClr val="00B050"/>
                </a:solidFill>
                <a:latin typeface="Arial" charset="0"/>
                <a:ea typeface="Arial" charset="0"/>
                <a:cs typeface="Arial" charset="0"/>
              </a:rPr>
              <a:t>CIMAS Scientists Encourage to be PI’s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28" y="5142126"/>
            <a:ext cx="3555972" cy="1575087"/>
          </a:xfrm>
          <a:prstGeom prst="rect">
            <a:avLst/>
          </a:prstGeom>
        </p:spPr>
      </p:pic>
      <p:pic>
        <p:nvPicPr>
          <p:cNvPr id="6" name="Picture 5"/>
          <p:cNvPicPr>
            <a:picLocks noChangeAspect="1"/>
          </p:cNvPicPr>
          <p:nvPr/>
        </p:nvPicPr>
        <p:blipFill>
          <a:blip r:embed="rId3"/>
          <a:stretch>
            <a:fillRect/>
          </a:stretch>
        </p:blipFill>
        <p:spPr>
          <a:xfrm>
            <a:off x="10343691" y="77230"/>
            <a:ext cx="1770416" cy="1748396"/>
          </a:xfrm>
          <a:prstGeom prst="rect">
            <a:avLst/>
          </a:prstGeom>
        </p:spPr>
      </p:pic>
    </p:spTree>
    <p:extLst>
      <p:ext uri="{BB962C8B-B14F-4D97-AF65-F5344CB8AC3E}">
        <p14:creationId xmlns:p14="http://schemas.microsoft.com/office/powerpoint/2010/main" val="219544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8E4E"/>
                </a:solidFill>
                <a:latin typeface="Arial" charset="0"/>
                <a:ea typeface="Arial" charset="0"/>
                <a:cs typeface="Arial" charset="0"/>
              </a:rPr>
              <a:t>CIMAS</a:t>
            </a:r>
          </a:p>
        </p:txBody>
      </p:sp>
      <p:sp>
        <p:nvSpPr>
          <p:cNvPr id="3" name="Content Placeholder 2"/>
          <p:cNvSpPr>
            <a:spLocks noGrp="1"/>
          </p:cNvSpPr>
          <p:nvPr>
            <p:ph idx="1"/>
          </p:nvPr>
        </p:nvSpPr>
        <p:spPr>
          <a:xfrm>
            <a:off x="838200" y="1412667"/>
            <a:ext cx="10515600" cy="4351338"/>
          </a:xfrm>
        </p:spPr>
        <p:txBody>
          <a:bodyPr>
            <a:normAutofit/>
          </a:bodyPr>
          <a:lstStyle/>
          <a:p>
            <a:endParaRPr lang="en-US" sz="3200" b="1" dirty="0">
              <a:solidFill>
                <a:srgbClr val="00B050"/>
              </a:solidFill>
              <a:latin typeface="Arial" charset="0"/>
              <a:ea typeface="Arial" charset="0"/>
              <a:cs typeface="Arial" charset="0"/>
            </a:endParaRPr>
          </a:p>
          <a:p>
            <a:r>
              <a:rPr lang="en-US" sz="3200" b="1" dirty="0">
                <a:solidFill>
                  <a:srgbClr val="00B050"/>
                </a:solidFill>
                <a:latin typeface="Arial" charset="0"/>
                <a:ea typeface="Arial" charset="0"/>
                <a:cs typeface="Arial" charset="0"/>
              </a:rPr>
              <a:t>Enabling Scientific Collaboration</a:t>
            </a:r>
          </a:p>
          <a:p>
            <a:pPr lvl="1"/>
            <a:r>
              <a:rPr lang="en-US" sz="2800" b="1" dirty="0">
                <a:latin typeface="Arial" charset="0"/>
                <a:ea typeface="Arial" charset="0"/>
                <a:cs typeface="Arial" charset="0"/>
              </a:rPr>
              <a:t>Examples: Hurricane Modeling, Heat Waves, Operational Seasonal Forecasts</a:t>
            </a:r>
          </a:p>
          <a:p>
            <a:r>
              <a:rPr lang="en-US" sz="3200" b="1" dirty="0">
                <a:solidFill>
                  <a:srgbClr val="00B050"/>
                </a:solidFill>
                <a:latin typeface="Arial" charset="0"/>
                <a:ea typeface="Arial" charset="0"/>
                <a:cs typeface="Arial" charset="0"/>
              </a:rPr>
              <a:t>Enable Scientific Collaboration: Workforce Development</a:t>
            </a:r>
          </a:p>
          <a:p>
            <a:pPr lvl="1"/>
            <a:r>
              <a:rPr lang="en-US" sz="2800" b="1" dirty="0">
                <a:latin typeface="Arial" charset="0"/>
                <a:ea typeface="Arial" charset="0"/>
                <a:cs typeface="Arial" charset="0"/>
              </a:rPr>
              <a:t>CIMAS Staff Career Trajectory</a:t>
            </a:r>
          </a:p>
        </p:txBody>
      </p:sp>
      <p:pic>
        <p:nvPicPr>
          <p:cNvPr id="4" name="Picture 3"/>
          <p:cNvPicPr>
            <a:picLocks noChangeAspect="1"/>
          </p:cNvPicPr>
          <p:nvPr/>
        </p:nvPicPr>
        <p:blipFill>
          <a:blip r:embed="rId2"/>
          <a:stretch>
            <a:fillRect/>
          </a:stretch>
        </p:blipFill>
        <p:spPr>
          <a:xfrm>
            <a:off x="0" y="5196258"/>
            <a:ext cx="1682671" cy="16617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028" y="5282913"/>
            <a:ext cx="3555972" cy="1575087"/>
          </a:xfrm>
          <a:prstGeom prst="rect">
            <a:avLst/>
          </a:prstGeom>
        </p:spPr>
      </p:pic>
    </p:spTree>
    <p:extLst>
      <p:ext uri="{BB962C8B-B14F-4D97-AF65-F5344CB8AC3E}">
        <p14:creationId xmlns:p14="http://schemas.microsoft.com/office/powerpoint/2010/main" val="440835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8E4E"/>
                </a:solidFill>
                <a:latin typeface="Arial" charset="0"/>
                <a:ea typeface="Arial" charset="0"/>
                <a:cs typeface="Arial" charset="0"/>
              </a:rPr>
              <a:t>CIMAS</a:t>
            </a:r>
          </a:p>
        </p:txBody>
      </p:sp>
      <p:sp>
        <p:nvSpPr>
          <p:cNvPr id="3" name="Content Placeholder 2"/>
          <p:cNvSpPr>
            <a:spLocks noGrp="1"/>
          </p:cNvSpPr>
          <p:nvPr>
            <p:ph idx="1"/>
          </p:nvPr>
        </p:nvSpPr>
        <p:spPr>
          <a:xfrm>
            <a:off x="838200" y="1412667"/>
            <a:ext cx="10515600" cy="4351338"/>
          </a:xfrm>
        </p:spPr>
        <p:txBody>
          <a:bodyPr>
            <a:normAutofit/>
          </a:bodyPr>
          <a:lstStyle/>
          <a:p>
            <a:endParaRPr lang="en-US" sz="3200" b="1" dirty="0">
              <a:solidFill>
                <a:srgbClr val="00B050"/>
              </a:solidFill>
              <a:latin typeface="Arial" charset="0"/>
              <a:ea typeface="Arial" charset="0"/>
              <a:cs typeface="Arial" charset="0"/>
            </a:endParaRPr>
          </a:p>
          <a:p>
            <a:r>
              <a:rPr lang="en-US" sz="3200" b="1" dirty="0">
                <a:solidFill>
                  <a:srgbClr val="00B050"/>
                </a:solidFill>
                <a:latin typeface="Arial" charset="0"/>
                <a:ea typeface="Arial" charset="0"/>
                <a:cs typeface="Arial" charset="0"/>
              </a:rPr>
              <a:t>Enabling Scientific Collaboration</a:t>
            </a:r>
          </a:p>
          <a:p>
            <a:pPr lvl="1"/>
            <a:r>
              <a:rPr lang="en-US" sz="2800" b="1" dirty="0">
                <a:latin typeface="Arial" charset="0"/>
                <a:ea typeface="Arial" charset="0"/>
                <a:cs typeface="Arial" charset="0"/>
              </a:rPr>
              <a:t>Examples: Hurricane Modeling, Heat Waves, Operational Seasonal Forecasts</a:t>
            </a:r>
          </a:p>
          <a:p>
            <a:r>
              <a:rPr lang="en-US" sz="3200" b="1" dirty="0">
                <a:solidFill>
                  <a:srgbClr val="00B050"/>
                </a:solidFill>
                <a:latin typeface="Arial" charset="0"/>
                <a:ea typeface="Arial" charset="0"/>
                <a:cs typeface="Arial" charset="0"/>
              </a:rPr>
              <a:t>Enable Scientific Collaboration: Workforce Development</a:t>
            </a:r>
          </a:p>
          <a:p>
            <a:pPr lvl="1"/>
            <a:r>
              <a:rPr lang="en-US" sz="2800" b="1" dirty="0">
                <a:latin typeface="Arial" charset="0"/>
                <a:ea typeface="Arial" charset="0"/>
                <a:cs typeface="Arial" charset="0"/>
              </a:rPr>
              <a:t>CIMAS Staff Career Trajectory</a:t>
            </a:r>
          </a:p>
        </p:txBody>
      </p:sp>
      <p:pic>
        <p:nvPicPr>
          <p:cNvPr id="4" name="Picture 3"/>
          <p:cNvPicPr>
            <a:picLocks noChangeAspect="1"/>
          </p:cNvPicPr>
          <p:nvPr/>
        </p:nvPicPr>
        <p:blipFill>
          <a:blip r:embed="rId2"/>
          <a:stretch>
            <a:fillRect/>
          </a:stretch>
        </p:blipFill>
        <p:spPr>
          <a:xfrm>
            <a:off x="0" y="5196258"/>
            <a:ext cx="1682671" cy="16617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028" y="5282913"/>
            <a:ext cx="3555972" cy="1575087"/>
          </a:xfrm>
          <a:prstGeom prst="rect">
            <a:avLst/>
          </a:prstGeom>
        </p:spPr>
      </p:pic>
    </p:spTree>
    <p:extLst>
      <p:ext uri="{BB962C8B-B14F-4D97-AF65-F5344CB8AC3E}">
        <p14:creationId xmlns:p14="http://schemas.microsoft.com/office/powerpoint/2010/main" val="788380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latin typeface="Arial" charset="0"/>
                <a:ea typeface="Arial" charset="0"/>
                <a:cs typeface="Arial" charset="0"/>
              </a:rPr>
              <a:t>CIMAS Partners</a:t>
            </a:r>
          </a:p>
        </p:txBody>
      </p:sp>
      <p:sp>
        <p:nvSpPr>
          <p:cNvPr id="3" name="Content Placeholder 2"/>
          <p:cNvSpPr>
            <a:spLocks noGrp="1"/>
          </p:cNvSpPr>
          <p:nvPr>
            <p:ph idx="1"/>
          </p:nvPr>
        </p:nvSpPr>
        <p:spPr>
          <a:xfrm>
            <a:off x="239843" y="1825625"/>
            <a:ext cx="11707318" cy="4351338"/>
          </a:xfrm>
        </p:spPr>
        <p:txBody>
          <a:bodyPr>
            <a:normAutofit fontScale="77500" lnSpcReduction="20000"/>
          </a:bodyPr>
          <a:lstStyle/>
          <a:p>
            <a:r>
              <a:rPr lang="en-US" b="1" dirty="0">
                <a:solidFill>
                  <a:schemeClr val="accent2"/>
                </a:solidFill>
                <a:latin typeface="Arial" charset="0"/>
                <a:ea typeface="Arial" charset="0"/>
                <a:cs typeface="Arial" charset="0"/>
              </a:rPr>
              <a:t>NOAA – Atlantic Oceanographic and Meteorological Laboratory (AOML)</a:t>
            </a:r>
          </a:p>
          <a:p>
            <a:r>
              <a:rPr lang="en-US" b="1" dirty="0">
                <a:solidFill>
                  <a:schemeClr val="accent2"/>
                </a:solidFill>
                <a:latin typeface="Arial" charset="0"/>
                <a:ea typeface="Arial" charset="0"/>
                <a:cs typeface="Arial" charset="0"/>
              </a:rPr>
              <a:t>NOAA – Southeast Fisheries Science Center (SEFSC)</a:t>
            </a:r>
          </a:p>
          <a:p>
            <a:r>
              <a:rPr lang="en-US" b="1" dirty="0">
                <a:solidFill>
                  <a:schemeClr val="accent2"/>
                </a:solidFill>
                <a:latin typeface="Arial" charset="0"/>
                <a:ea typeface="Arial" charset="0"/>
                <a:cs typeface="Arial" charset="0"/>
              </a:rPr>
              <a:t>NOAA -  National Hurricane Center (NHC)</a:t>
            </a:r>
          </a:p>
          <a:p>
            <a:r>
              <a:rPr lang="en-US" b="1" dirty="0">
                <a:solidFill>
                  <a:srgbClr val="00B050"/>
                </a:solidFill>
                <a:latin typeface="Arial" charset="0"/>
                <a:ea typeface="Arial" charset="0"/>
                <a:cs typeface="Arial" charset="0"/>
              </a:rPr>
              <a:t>Florida Atlantic University -FAU </a:t>
            </a:r>
          </a:p>
          <a:p>
            <a:r>
              <a:rPr lang="en-US" b="1" u="sng" dirty="0">
                <a:solidFill>
                  <a:srgbClr val="00B050"/>
                </a:solidFill>
                <a:latin typeface="Arial" charset="0"/>
                <a:ea typeface="Arial" charset="0"/>
                <a:cs typeface="Arial" charset="0"/>
              </a:rPr>
              <a:t>Florida Institute of Technology - FIT</a:t>
            </a:r>
          </a:p>
          <a:p>
            <a:r>
              <a:rPr lang="en-US" b="1" dirty="0">
                <a:solidFill>
                  <a:srgbClr val="00B050"/>
                </a:solidFill>
                <a:latin typeface="Arial" charset="0"/>
                <a:ea typeface="Arial" charset="0"/>
                <a:cs typeface="Arial" charset="0"/>
              </a:rPr>
              <a:t>Florida International University -FIU </a:t>
            </a:r>
          </a:p>
          <a:p>
            <a:r>
              <a:rPr lang="en-US" b="1" dirty="0">
                <a:solidFill>
                  <a:srgbClr val="00B050"/>
                </a:solidFill>
                <a:latin typeface="Arial" charset="0"/>
                <a:ea typeface="Arial" charset="0"/>
                <a:cs typeface="Arial" charset="0"/>
              </a:rPr>
              <a:t>Florida State University –FSU</a:t>
            </a:r>
          </a:p>
          <a:p>
            <a:r>
              <a:rPr lang="en-US" b="1" dirty="0">
                <a:solidFill>
                  <a:srgbClr val="00B050"/>
                </a:solidFill>
                <a:latin typeface="Arial" charset="0"/>
                <a:ea typeface="Arial" charset="0"/>
                <a:cs typeface="Arial" charset="0"/>
              </a:rPr>
              <a:t>NOVA Southeastern University -NOVA</a:t>
            </a:r>
          </a:p>
          <a:p>
            <a:r>
              <a:rPr lang="en-US" b="1" dirty="0">
                <a:solidFill>
                  <a:srgbClr val="00B050"/>
                </a:solidFill>
                <a:latin typeface="Arial" charset="0"/>
                <a:ea typeface="Arial" charset="0"/>
                <a:cs typeface="Arial" charset="0"/>
              </a:rPr>
              <a:t>University of  Florida –UF</a:t>
            </a:r>
          </a:p>
          <a:p>
            <a:r>
              <a:rPr lang="en-US" b="1" dirty="0">
                <a:solidFill>
                  <a:srgbClr val="00B050"/>
                </a:solidFill>
                <a:latin typeface="Arial" charset="0"/>
                <a:ea typeface="Arial" charset="0"/>
                <a:cs typeface="Arial" charset="0"/>
              </a:rPr>
              <a:t>University of South Florida -USF </a:t>
            </a:r>
          </a:p>
          <a:p>
            <a:r>
              <a:rPr lang="en-US" b="1" dirty="0">
                <a:solidFill>
                  <a:srgbClr val="00B050"/>
                </a:solidFill>
                <a:latin typeface="Arial" charset="0"/>
                <a:ea typeface="Arial" charset="0"/>
                <a:cs typeface="Arial" charset="0"/>
              </a:rPr>
              <a:t>University of the Virgin Islands – UVI</a:t>
            </a:r>
          </a:p>
          <a:p>
            <a:r>
              <a:rPr lang="en-US" b="1" dirty="0">
                <a:solidFill>
                  <a:srgbClr val="00B050"/>
                </a:solidFill>
                <a:latin typeface="Arial" charset="0"/>
                <a:ea typeface="Arial" charset="0"/>
                <a:cs typeface="Arial" charset="0"/>
              </a:rPr>
              <a:t>University of Puerto Rico at </a:t>
            </a:r>
            <a:r>
              <a:rPr lang="en-US" b="1" dirty="0" err="1">
                <a:solidFill>
                  <a:srgbClr val="00B050"/>
                </a:solidFill>
                <a:latin typeface="Arial" charset="0"/>
                <a:ea typeface="Arial" charset="0"/>
                <a:cs typeface="Arial" charset="0"/>
              </a:rPr>
              <a:t>Mayaquez</a:t>
            </a:r>
            <a:r>
              <a:rPr lang="en-US" b="1" dirty="0">
                <a:solidFill>
                  <a:srgbClr val="00B050"/>
                </a:solidFill>
                <a:latin typeface="Arial" charset="0"/>
                <a:ea typeface="Arial" charset="0"/>
                <a:cs typeface="Arial" charset="0"/>
              </a:rPr>
              <a:t> –UPRM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028" y="5142126"/>
            <a:ext cx="3555972" cy="1575087"/>
          </a:xfrm>
          <a:prstGeom prst="rect">
            <a:avLst/>
          </a:prstGeom>
        </p:spPr>
      </p:pic>
      <p:pic>
        <p:nvPicPr>
          <p:cNvPr id="5" name="Picture 4"/>
          <p:cNvPicPr>
            <a:picLocks noChangeAspect="1"/>
          </p:cNvPicPr>
          <p:nvPr/>
        </p:nvPicPr>
        <p:blipFill>
          <a:blip r:embed="rId4"/>
          <a:stretch>
            <a:fillRect/>
          </a:stretch>
        </p:blipFill>
        <p:spPr>
          <a:xfrm>
            <a:off x="10343691" y="77230"/>
            <a:ext cx="1770416" cy="1748396"/>
          </a:xfrm>
          <a:prstGeom prst="rect">
            <a:avLst/>
          </a:prstGeom>
        </p:spPr>
      </p:pic>
    </p:spTree>
    <p:extLst>
      <p:ext uri="{BB962C8B-B14F-4D97-AF65-F5344CB8AC3E}">
        <p14:creationId xmlns:p14="http://schemas.microsoft.com/office/powerpoint/2010/main" val="500618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latin typeface="Arial" charset="0"/>
                <a:ea typeface="Arial" charset="0"/>
                <a:cs typeface="Arial" charset="0"/>
              </a:rPr>
              <a:t>CIMAS Research Themes</a:t>
            </a:r>
          </a:p>
        </p:txBody>
      </p:sp>
      <p:sp>
        <p:nvSpPr>
          <p:cNvPr id="3" name="Content Placeholder 2"/>
          <p:cNvSpPr>
            <a:spLocks noGrp="1"/>
          </p:cNvSpPr>
          <p:nvPr>
            <p:ph idx="1"/>
          </p:nvPr>
        </p:nvSpPr>
        <p:spPr/>
        <p:txBody>
          <a:bodyPr>
            <a:normAutofit/>
          </a:bodyPr>
          <a:lstStyle/>
          <a:p>
            <a:r>
              <a:rPr lang="en-US" sz="3200" b="1" dirty="0">
                <a:solidFill>
                  <a:schemeClr val="accent2"/>
                </a:solidFill>
              </a:rPr>
              <a:t>Climate Research and Impacts</a:t>
            </a:r>
          </a:p>
          <a:p>
            <a:r>
              <a:rPr lang="en-US" sz="3200" b="1" dirty="0">
                <a:solidFill>
                  <a:schemeClr val="accent2"/>
                </a:solidFill>
              </a:rPr>
              <a:t>Tropical Weather</a:t>
            </a:r>
          </a:p>
          <a:p>
            <a:r>
              <a:rPr lang="en-US" sz="3200" b="1" dirty="0">
                <a:solidFill>
                  <a:schemeClr val="accent2"/>
                </a:solidFill>
              </a:rPr>
              <a:t>Oceans and Coastal Observations</a:t>
            </a:r>
          </a:p>
          <a:p>
            <a:r>
              <a:rPr lang="en-US" sz="3200" b="1" dirty="0">
                <a:solidFill>
                  <a:schemeClr val="accent2"/>
                </a:solidFill>
              </a:rPr>
              <a:t>Ocean Modeling</a:t>
            </a:r>
          </a:p>
          <a:p>
            <a:r>
              <a:rPr lang="en-US" sz="3200" b="1" dirty="0">
                <a:solidFill>
                  <a:schemeClr val="accent2"/>
                </a:solidFill>
              </a:rPr>
              <a:t>Ecosystem Modeling and Forecasting</a:t>
            </a:r>
          </a:p>
          <a:p>
            <a:r>
              <a:rPr lang="en-US" sz="3200" b="1" dirty="0">
                <a:solidFill>
                  <a:schemeClr val="accent2"/>
                </a:solidFill>
              </a:rPr>
              <a:t>Ecosystem Management</a:t>
            </a:r>
          </a:p>
          <a:p>
            <a:r>
              <a:rPr lang="en-US" sz="3200" b="1" dirty="0">
                <a:solidFill>
                  <a:schemeClr val="accent2"/>
                </a:solidFill>
              </a:rPr>
              <a:t>Protection and Restoration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28" y="5142126"/>
            <a:ext cx="3555972" cy="1575087"/>
          </a:xfrm>
          <a:prstGeom prst="rect">
            <a:avLst/>
          </a:prstGeom>
        </p:spPr>
      </p:pic>
      <p:pic>
        <p:nvPicPr>
          <p:cNvPr id="5" name="Picture 4"/>
          <p:cNvPicPr>
            <a:picLocks noChangeAspect="1"/>
          </p:cNvPicPr>
          <p:nvPr/>
        </p:nvPicPr>
        <p:blipFill>
          <a:blip r:embed="rId3"/>
          <a:stretch>
            <a:fillRect/>
          </a:stretch>
        </p:blipFill>
        <p:spPr>
          <a:xfrm>
            <a:off x="10343691" y="77230"/>
            <a:ext cx="1770416" cy="1748396"/>
          </a:xfrm>
          <a:prstGeom prst="rect">
            <a:avLst/>
          </a:prstGeom>
        </p:spPr>
      </p:pic>
    </p:spTree>
    <p:extLst>
      <p:ext uri="{BB962C8B-B14F-4D97-AF65-F5344CB8AC3E}">
        <p14:creationId xmlns:p14="http://schemas.microsoft.com/office/powerpoint/2010/main" val="1184214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832387"/>
            <a:ext cx="8631285" cy="3886022"/>
            <a:chOff x="249795" y="299611"/>
            <a:chExt cx="8631285" cy="3886022"/>
          </a:xfrm>
        </p:grpSpPr>
        <p:pic>
          <p:nvPicPr>
            <p:cNvPr id="2" name="Picture 1"/>
            <p:cNvPicPr>
              <a:picLocks noChangeAspect="1"/>
            </p:cNvPicPr>
            <p:nvPr/>
          </p:nvPicPr>
          <p:blipFill>
            <a:blip r:embed="rId2"/>
            <a:stretch>
              <a:fillRect/>
            </a:stretch>
          </p:blipFill>
          <p:spPr>
            <a:xfrm>
              <a:off x="249795" y="299611"/>
              <a:ext cx="8631285" cy="2456467"/>
            </a:xfrm>
            <a:prstGeom prst="rect">
              <a:avLst/>
            </a:prstGeom>
          </p:spPr>
        </p:pic>
        <p:pic>
          <p:nvPicPr>
            <p:cNvPr id="3" name="Picture 2"/>
            <p:cNvPicPr>
              <a:picLocks noChangeAspect="1"/>
            </p:cNvPicPr>
            <p:nvPr/>
          </p:nvPicPr>
          <p:blipFill>
            <a:blip r:embed="rId3"/>
            <a:stretch>
              <a:fillRect/>
            </a:stretch>
          </p:blipFill>
          <p:spPr>
            <a:xfrm>
              <a:off x="754039" y="3027697"/>
              <a:ext cx="5836943" cy="1157936"/>
            </a:xfrm>
            <a:prstGeom prst="rect">
              <a:avLst/>
            </a:prstGeom>
          </p:spPr>
        </p:pic>
      </p:grpSp>
      <p:pic>
        <p:nvPicPr>
          <p:cNvPr id="6" name="Picture 5"/>
          <p:cNvPicPr>
            <a:picLocks noChangeAspect="1"/>
          </p:cNvPicPr>
          <p:nvPr/>
        </p:nvPicPr>
        <p:blipFill>
          <a:blip r:embed="rId4"/>
          <a:stretch>
            <a:fillRect/>
          </a:stretch>
        </p:blipFill>
        <p:spPr>
          <a:xfrm>
            <a:off x="7572777" y="3516740"/>
            <a:ext cx="4340181" cy="301925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1796" y="105516"/>
            <a:ext cx="2800204" cy="1240326"/>
          </a:xfrm>
          <a:prstGeom prst="rect">
            <a:avLst/>
          </a:prstGeom>
        </p:spPr>
      </p:pic>
      <p:sp>
        <p:nvSpPr>
          <p:cNvPr id="8" name="Oval 7"/>
          <p:cNvSpPr/>
          <p:nvPr/>
        </p:nvSpPr>
        <p:spPr>
          <a:xfrm>
            <a:off x="4705082" y="2488376"/>
            <a:ext cx="1390918" cy="734095"/>
          </a:xfrm>
          <a:prstGeom prst="ellipse">
            <a:avLst/>
          </a:prstGeom>
          <a:noFill/>
          <a:ln w="38100">
            <a:solidFill>
              <a:srgbClr val="FF8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993228" y="2303710"/>
            <a:ext cx="4790941" cy="646331"/>
          </a:xfrm>
          <a:prstGeom prst="rect">
            <a:avLst/>
          </a:prstGeom>
          <a:noFill/>
        </p:spPr>
        <p:txBody>
          <a:bodyPr wrap="square" rtlCol="0">
            <a:spAutoFit/>
          </a:bodyPr>
          <a:lstStyle/>
          <a:p>
            <a:pPr algn="ctr"/>
            <a:r>
              <a:rPr lang="en-US" b="1" dirty="0">
                <a:solidFill>
                  <a:srgbClr val="FF8E4E"/>
                </a:solidFill>
                <a:latin typeface="Arial" charset="0"/>
                <a:ea typeface="Arial" charset="0"/>
                <a:cs typeface="Arial" charset="0"/>
              </a:rPr>
              <a:t>Graduate Student - CIMAS Employee – NOAA Fed</a:t>
            </a:r>
          </a:p>
        </p:txBody>
      </p:sp>
      <p:pic>
        <p:nvPicPr>
          <p:cNvPr id="12" name="Picture 11"/>
          <p:cNvPicPr>
            <a:picLocks noChangeAspect="1"/>
          </p:cNvPicPr>
          <p:nvPr/>
        </p:nvPicPr>
        <p:blipFill>
          <a:blip r:embed="rId6"/>
          <a:stretch>
            <a:fillRect/>
          </a:stretch>
        </p:blipFill>
        <p:spPr>
          <a:xfrm>
            <a:off x="10795819" y="1080679"/>
            <a:ext cx="1238434" cy="1223031"/>
          </a:xfrm>
          <a:prstGeom prst="rect">
            <a:avLst/>
          </a:prstGeom>
        </p:spPr>
      </p:pic>
      <p:cxnSp>
        <p:nvCxnSpPr>
          <p:cNvPr id="13" name="Straight Arrow Connector 12">
            <a:extLst>
              <a:ext uri="{FF2B5EF4-FFF2-40B4-BE49-F238E27FC236}">
                <a16:creationId xmlns:a16="http://schemas.microsoft.com/office/drawing/2014/main" id="{685D9628-C7DC-7B4F-BF42-A55AB54668D7}"/>
              </a:ext>
            </a:extLst>
          </p:cNvPr>
          <p:cNvCxnSpPr/>
          <p:nvPr/>
        </p:nvCxnSpPr>
        <p:spPr>
          <a:xfrm flipH="1">
            <a:off x="6096000" y="2673042"/>
            <a:ext cx="1038896" cy="182381"/>
          </a:xfrm>
          <a:prstGeom prst="straightConnector1">
            <a:avLst/>
          </a:prstGeom>
          <a:ln w="38100">
            <a:solidFill>
              <a:srgbClr val="FF8E4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503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3640" y="168953"/>
            <a:ext cx="8577329" cy="6213499"/>
          </a:xfrm>
          <a:prstGeom prst="rect">
            <a:avLst/>
          </a:prstGeom>
        </p:spPr>
      </p:pic>
      <p:pic>
        <p:nvPicPr>
          <p:cNvPr id="7" name="Picture 6"/>
          <p:cNvPicPr>
            <a:picLocks noChangeAspect="1"/>
          </p:cNvPicPr>
          <p:nvPr/>
        </p:nvPicPr>
        <p:blipFill rotWithShape="1">
          <a:blip r:embed="rId4"/>
          <a:srcRect t="45999"/>
          <a:stretch/>
        </p:blipFill>
        <p:spPr>
          <a:xfrm>
            <a:off x="7134896" y="965917"/>
            <a:ext cx="6053072" cy="93028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1644" y="5617674"/>
            <a:ext cx="2800204" cy="1240326"/>
          </a:xfrm>
          <a:prstGeom prst="rect">
            <a:avLst/>
          </a:prstGeom>
        </p:spPr>
      </p:pic>
      <p:pic>
        <p:nvPicPr>
          <p:cNvPr id="5" name="Picture 4"/>
          <p:cNvPicPr>
            <a:picLocks noChangeAspect="1"/>
          </p:cNvPicPr>
          <p:nvPr/>
        </p:nvPicPr>
        <p:blipFill>
          <a:blip r:embed="rId6"/>
          <a:stretch>
            <a:fillRect/>
          </a:stretch>
        </p:blipFill>
        <p:spPr>
          <a:xfrm>
            <a:off x="0" y="36965"/>
            <a:ext cx="1471389" cy="1453088"/>
          </a:xfrm>
          <a:prstGeom prst="rect">
            <a:avLst/>
          </a:prstGeom>
        </p:spPr>
      </p:pic>
      <p:pic>
        <p:nvPicPr>
          <p:cNvPr id="4" name="Picture 3">
            <a:extLst>
              <a:ext uri="{FF2B5EF4-FFF2-40B4-BE49-F238E27FC236}">
                <a16:creationId xmlns:a16="http://schemas.microsoft.com/office/drawing/2014/main" id="{2D5A743B-CE73-CA41-A745-AEA2A0B3B852}"/>
              </a:ext>
            </a:extLst>
          </p:cNvPr>
          <p:cNvPicPr>
            <a:picLocks noChangeAspect="1"/>
          </p:cNvPicPr>
          <p:nvPr/>
        </p:nvPicPr>
        <p:blipFill>
          <a:blip r:embed="rId7"/>
          <a:stretch>
            <a:fillRect/>
          </a:stretch>
        </p:blipFill>
        <p:spPr>
          <a:xfrm>
            <a:off x="8813286" y="2363910"/>
            <a:ext cx="3288562" cy="2130179"/>
          </a:xfrm>
          <a:prstGeom prst="rect">
            <a:avLst/>
          </a:prstGeom>
        </p:spPr>
      </p:pic>
      <p:sp>
        <p:nvSpPr>
          <p:cNvPr id="6" name="TextBox 5">
            <a:extLst>
              <a:ext uri="{FF2B5EF4-FFF2-40B4-BE49-F238E27FC236}">
                <a16:creationId xmlns:a16="http://schemas.microsoft.com/office/drawing/2014/main" id="{B90FAAD5-528E-FE4C-A76D-BDEA32DC93B5}"/>
              </a:ext>
            </a:extLst>
          </p:cNvPr>
          <p:cNvSpPr txBox="1"/>
          <p:nvPr/>
        </p:nvSpPr>
        <p:spPr>
          <a:xfrm>
            <a:off x="10701746" y="3429000"/>
            <a:ext cx="1018227" cy="584775"/>
          </a:xfrm>
          <a:prstGeom prst="rect">
            <a:avLst/>
          </a:prstGeom>
          <a:noFill/>
        </p:spPr>
        <p:txBody>
          <a:bodyPr wrap="none" rtlCol="0">
            <a:spAutoFit/>
          </a:bodyPr>
          <a:lstStyle/>
          <a:p>
            <a:r>
              <a:rPr lang="en-US" sz="3200" b="1" dirty="0"/>
              <a:t>2017</a:t>
            </a:r>
          </a:p>
        </p:txBody>
      </p:sp>
    </p:spTree>
    <p:extLst>
      <p:ext uri="{BB962C8B-B14F-4D97-AF65-F5344CB8AC3E}">
        <p14:creationId xmlns:p14="http://schemas.microsoft.com/office/powerpoint/2010/main" val="820697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D0C42-EABA-9F40-B179-8F548BBB99EE}"/>
              </a:ext>
            </a:extLst>
          </p:cNvPr>
          <p:cNvPicPr>
            <a:picLocks noChangeAspect="1"/>
          </p:cNvPicPr>
          <p:nvPr/>
        </p:nvPicPr>
        <p:blipFill>
          <a:blip r:embed="rId3"/>
          <a:stretch>
            <a:fillRect/>
          </a:stretch>
        </p:blipFill>
        <p:spPr>
          <a:xfrm>
            <a:off x="6096000" y="269506"/>
            <a:ext cx="6007100" cy="2959100"/>
          </a:xfrm>
          <a:prstGeom prst="rect">
            <a:avLst/>
          </a:prstGeom>
        </p:spPr>
      </p:pic>
      <p:pic>
        <p:nvPicPr>
          <p:cNvPr id="3" name="Picture 2">
            <a:extLst>
              <a:ext uri="{FF2B5EF4-FFF2-40B4-BE49-F238E27FC236}">
                <a16:creationId xmlns:a16="http://schemas.microsoft.com/office/drawing/2014/main" id="{0986602C-26D6-214F-93D4-91BC692F902F}"/>
              </a:ext>
            </a:extLst>
          </p:cNvPr>
          <p:cNvPicPr>
            <a:picLocks noChangeAspect="1"/>
          </p:cNvPicPr>
          <p:nvPr/>
        </p:nvPicPr>
        <p:blipFill>
          <a:blip r:embed="rId4"/>
          <a:stretch>
            <a:fillRect/>
          </a:stretch>
        </p:blipFill>
        <p:spPr>
          <a:xfrm>
            <a:off x="6959980" y="3568781"/>
            <a:ext cx="3288562" cy="2130179"/>
          </a:xfrm>
          <a:prstGeom prst="rect">
            <a:avLst/>
          </a:prstGeom>
        </p:spPr>
      </p:pic>
      <p:sp>
        <p:nvSpPr>
          <p:cNvPr id="4" name="TextBox 3">
            <a:extLst>
              <a:ext uri="{FF2B5EF4-FFF2-40B4-BE49-F238E27FC236}">
                <a16:creationId xmlns:a16="http://schemas.microsoft.com/office/drawing/2014/main" id="{2129C296-5B7D-A447-BA17-5C37D4AA768C}"/>
              </a:ext>
            </a:extLst>
          </p:cNvPr>
          <p:cNvSpPr txBox="1"/>
          <p:nvPr/>
        </p:nvSpPr>
        <p:spPr>
          <a:xfrm>
            <a:off x="8604261" y="4418428"/>
            <a:ext cx="1018227" cy="584775"/>
          </a:xfrm>
          <a:prstGeom prst="rect">
            <a:avLst/>
          </a:prstGeom>
          <a:noFill/>
        </p:spPr>
        <p:txBody>
          <a:bodyPr wrap="none" rtlCol="0">
            <a:spAutoFit/>
          </a:bodyPr>
          <a:lstStyle/>
          <a:p>
            <a:r>
              <a:rPr lang="en-US" sz="3200" b="1" dirty="0"/>
              <a:t>2019</a:t>
            </a:r>
          </a:p>
        </p:txBody>
      </p:sp>
      <p:pic>
        <p:nvPicPr>
          <p:cNvPr id="5" name="Picture 4">
            <a:extLst>
              <a:ext uri="{FF2B5EF4-FFF2-40B4-BE49-F238E27FC236}">
                <a16:creationId xmlns:a16="http://schemas.microsoft.com/office/drawing/2014/main" id="{FA1DBC67-E667-F340-B1E4-B38425CA77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17674"/>
            <a:ext cx="2800204" cy="1240326"/>
          </a:xfrm>
          <a:prstGeom prst="rect">
            <a:avLst/>
          </a:prstGeom>
        </p:spPr>
      </p:pic>
      <p:pic>
        <p:nvPicPr>
          <p:cNvPr id="6" name="Picture 5">
            <a:extLst>
              <a:ext uri="{FF2B5EF4-FFF2-40B4-BE49-F238E27FC236}">
                <a16:creationId xmlns:a16="http://schemas.microsoft.com/office/drawing/2014/main" id="{77C38252-DB51-4346-8B94-4B7D445E913B}"/>
              </a:ext>
            </a:extLst>
          </p:cNvPr>
          <p:cNvPicPr>
            <a:picLocks noChangeAspect="1"/>
          </p:cNvPicPr>
          <p:nvPr/>
        </p:nvPicPr>
        <p:blipFill>
          <a:blip r:embed="rId6"/>
          <a:stretch>
            <a:fillRect/>
          </a:stretch>
        </p:blipFill>
        <p:spPr>
          <a:xfrm>
            <a:off x="754913" y="133797"/>
            <a:ext cx="5245100" cy="5740400"/>
          </a:xfrm>
          <a:prstGeom prst="rect">
            <a:avLst/>
          </a:prstGeom>
        </p:spPr>
      </p:pic>
      <p:sp>
        <p:nvSpPr>
          <p:cNvPr id="7" name="TextBox 6">
            <a:extLst>
              <a:ext uri="{FF2B5EF4-FFF2-40B4-BE49-F238E27FC236}">
                <a16:creationId xmlns:a16="http://schemas.microsoft.com/office/drawing/2014/main" id="{5B9FF22F-1F55-654F-AD6F-FC3E223DA9F8}"/>
              </a:ext>
            </a:extLst>
          </p:cNvPr>
          <p:cNvSpPr txBox="1"/>
          <p:nvPr/>
        </p:nvSpPr>
        <p:spPr>
          <a:xfrm>
            <a:off x="64441" y="799137"/>
            <a:ext cx="760144" cy="369332"/>
          </a:xfrm>
          <a:prstGeom prst="rect">
            <a:avLst/>
          </a:prstGeom>
          <a:noFill/>
        </p:spPr>
        <p:txBody>
          <a:bodyPr wrap="none" rtlCol="0">
            <a:spAutoFit/>
          </a:bodyPr>
          <a:lstStyle/>
          <a:p>
            <a:r>
              <a:rPr lang="en-US" dirty="0"/>
              <a:t>PBL11</a:t>
            </a:r>
          </a:p>
        </p:txBody>
      </p:sp>
      <p:sp>
        <p:nvSpPr>
          <p:cNvPr id="8" name="TextBox 7">
            <a:extLst>
              <a:ext uri="{FF2B5EF4-FFF2-40B4-BE49-F238E27FC236}">
                <a16:creationId xmlns:a16="http://schemas.microsoft.com/office/drawing/2014/main" id="{646EBBB7-C284-084E-8948-3A24594F6834}"/>
              </a:ext>
            </a:extLst>
          </p:cNvPr>
          <p:cNvSpPr txBox="1"/>
          <p:nvPr/>
        </p:nvSpPr>
        <p:spPr>
          <a:xfrm>
            <a:off x="27861" y="2782000"/>
            <a:ext cx="760144" cy="369332"/>
          </a:xfrm>
          <a:prstGeom prst="rect">
            <a:avLst/>
          </a:prstGeom>
          <a:noFill/>
        </p:spPr>
        <p:txBody>
          <a:bodyPr wrap="none" rtlCol="0">
            <a:spAutoFit/>
          </a:bodyPr>
          <a:lstStyle/>
          <a:p>
            <a:r>
              <a:rPr lang="en-US" dirty="0"/>
              <a:t>PBL12</a:t>
            </a:r>
          </a:p>
        </p:txBody>
      </p:sp>
      <p:sp>
        <p:nvSpPr>
          <p:cNvPr id="9" name="TextBox 8">
            <a:extLst>
              <a:ext uri="{FF2B5EF4-FFF2-40B4-BE49-F238E27FC236}">
                <a16:creationId xmlns:a16="http://schemas.microsoft.com/office/drawing/2014/main" id="{4996031A-06B2-7645-B2CB-D15387F70B87}"/>
              </a:ext>
            </a:extLst>
          </p:cNvPr>
          <p:cNvSpPr txBox="1"/>
          <p:nvPr/>
        </p:nvSpPr>
        <p:spPr>
          <a:xfrm>
            <a:off x="-27011" y="4633871"/>
            <a:ext cx="992066" cy="369332"/>
          </a:xfrm>
          <a:prstGeom prst="rect">
            <a:avLst/>
          </a:prstGeom>
          <a:noFill/>
        </p:spPr>
        <p:txBody>
          <a:bodyPr wrap="none" rtlCol="0">
            <a:spAutoFit/>
          </a:bodyPr>
          <a:lstStyle/>
          <a:p>
            <a:r>
              <a:rPr lang="en-US" dirty="0"/>
              <a:t>Obs. Est.</a:t>
            </a:r>
          </a:p>
        </p:txBody>
      </p:sp>
      <p:pic>
        <p:nvPicPr>
          <p:cNvPr id="10" name="Picture 9">
            <a:extLst>
              <a:ext uri="{FF2B5EF4-FFF2-40B4-BE49-F238E27FC236}">
                <a16:creationId xmlns:a16="http://schemas.microsoft.com/office/drawing/2014/main" id="{A20A1504-0809-3C43-94D3-DAF2AFFC3290}"/>
              </a:ext>
            </a:extLst>
          </p:cNvPr>
          <p:cNvPicPr>
            <a:picLocks noChangeAspect="1"/>
          </p:cNvPicPr>
          <p:nvPr/>
        </p:nvPicPr>
        <p:blipFill>
          <a:blip r:embed="rId7"/>
          <a:stretch>
            <a:fillRect/>
          </a:stretch>
        </p:blipFill>
        <p:spPr>
          <a:xfrm>
            <a:off x="10701392" y="5371576"/>
            <a:ext cx="1471389" cy="1453088"/>
          </a:xfrm>
          <a:prstGeom prst="rect">
            <a:avLst/>
          </a:prstGeom>
        </p:spPr>
      </p:pic>
    </p:spTree>
    <p:extLst>
      <p:ext uri="{BB962C8B-B14F-4D97-AF65-F5344CB8AC3E}">
        <p14:creationId xmlns:p14="http://schemas.microsoft.com/office/powerpoint/2010/main" val="2941399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E88EF74-9179-614A-BE80-5FF56D1BCEBB}"/>
              </a:ext>
            </a:extLst>
          </p:cNvPr>
          <p:cNvGrpSpPr/>
          <p:nvPr/>
        </p:nvGrpSpPr>
        <p:grpSpPr>
          <a:xfrm>
            <a:off x="-51516" y="51513"/>
            <a:ext cx="6070600" cy="2192208"/>
            <a:chOff x="0" y="0"/>
            <a:chExt cx="6070600" cy="2192208"/>
          </a:xfrm>
        </p:grpSpPr>
        <p:pic>
          <p:nvPicPr>
            <p:cNvPr id="2" name="Picture 1">
              <a:extLst>
                <a:ext uri="{FF2B5EF4-FFF2-40B4-BE49-F238E27FC236}">
                  <a16:creationId xmlns:a16="http://schemas.microsoft.com/office/drawing/2014/main" id="{2EBBDE2B-6D98-E24B-BB83-7055A60DE4B4}"/>
                </a:ext>
              </a:extLst>
            </p:cNvPr>
            <p:cNvPicPr>
              <a:picLocks noChangeAspect="1"/>
            </p:cNvPicPr>
            <p:nvPr/>
          </p:nvPicPr>
          <p:blipFill>
            <a:blip r:embed="rId3"/>
            <a:stretch>
              <a:fillRect/>
            </a:stretch>
          </p:blipFill>
          <p:spPr>
            <a:xfrm>
              <a:off x="0" y="0"/>
              <a:ext cx="5272272" cy="1918084"/>
            </a:xfrm>
            <a:prstGeom prst="rect">
              <a:avLst/>
            </a:prstGeom>
          </p:spPr>
        </p:pic>
        <p:pic>
          <p:nvPicPr>
            <p:cNvPr id="3" name="Picture 2">
              <a:extLst>
                <a:ext uri="{FF2B5EF4-FFF2-40B4-BE49-F238E27FC236}">
                  <a16:creationId xmlns:a16="http://schemas.microsoft.com/office/drawing/2014/main" id="{0BA96AEE-4E38-964A-ADED-68BBAAC06A4B}"/>
                </a:ext>
              </a:extLst>
            </p:cNvPr>
            <p:cNvPicPr>
              <a:picLocks noChangeAspect="1"/>
            </p:cNvPicPr>
            <p:nvPr/>
          </p:nvPicPr>
          <p:blipFill>
            <a:blip r:embed="rId4"/>
            <a:stretch>
              <a:fillRect/>
            </a:stretch>
          </p:blipFill>
          <p:spPr>
            <a:xfrm>
              <a:off x="0" y="1798508"/>
              <a:ext cx="6070600" cy="393700"/>
            </a:xfrm>
            <a:prstGeom prst="rect">
              <a:avLst/>
            </a:prstGeom>
          </p:spPr>
        </p:pic>
      </p:grpSp>
      <p:pic>
        <p:nvPicPr>
          <p:cNvPr id="4" name="Picture 3">
            <a:extLst>
              <a:ext uri="{FF2B5EF4-FFF2-40B4-BE49-F238E27FC236}">
                <a16:creationId xmlns:a16="http://schemas.microsoft.com/office/drawing/2014/main" id="{3DA89CEF-73C8-BE46-9B36-6E9781CE3C39}"/>
              </a:ext>
            </a:extLst>
          </p:cNvPr>
          <p:cNvPicPr>
            <a:picLocks noChangeAspect="1"/>
          </p:cNvPicPr>
          <p:nvPr/>
        </p:nvPicPr>
        <p:blipFill>
          <a:blip r:embed="rId5"/>
          <a:stretch>
            <a:fillRect/>
          </a:stretch>
        </p:blipFill>
        <p:spPr>
          <a:xfrm>
            <a:off x="5774548" y="525060"/>
            <a:ext cx="6327283" cy="5807880"/>
          </a:xfrm>
          <a:prstGeom prst="rect">
            <a:avLst/>
          </a:prstGeom>
        </p:spPr>
      </p:pic>
      <p:sp>
        <p:nvSpPr>
          <p:cNvPr id="6" name="TextBox 5">
            <a:extLst>
              <a:ext uri="{FF2B5EF4-FFF2-40B4-BE49-F238E27FC236}">
                <a16:creationId xmlns:a16="http://schemas.microsoft.com/office/drawing/2014/main" id="{D18F14B7-2D39-8440-AC22-7F99B1716791}"/>
              </a:ext>
            </a:extLst>
          </p:cNvPr>
          <p:cNvSpPr txBox="1"/>
          <p:nvPr/>
        </p:nvSpPr>
        <p:spPr>
          <a:xfrm>
            <a:off x="6890198" y="708338"/>
            <a:ext cx="1683474" cy="369332"/>
          </a:xfrm>
          <a:prstGeom prst="rect">
            <a:avLst/>
          </a:prstGeom>
          <a:noFill/>
        </p:spPr>
        <p:txBody>
          <a:bodyPr wrap="none" rtlCol="0">
            <a:spAutoFit/>
          </a:bodyPr>
          <a:lstStyle/>
          <a:p>
            <a:r>
              <a:rPr lang="en-US" b="1" dirty="0"/>
              <a:t>Northern Plains</a:t>
            </a:r>
          </a:p>
        </p:txBody>
      </p:sp>
      <p:sp>
        <p:nvSpPr>
          <p:cNvPr id="7" name="TextBox 6">
            <a:extLst>
              <a:ext uri="{FF2B5EF4-FFF2-40B4-BE49-F238E27FC236}">
                <a16:creationId xmlns:a16="http://schemas.microsoft.com/office/drawing/2014/main" id="{E99E2E09-6064-DE40-BFFE-9E4617C64063}"/>
              </a:ext>
            </a:extLst>
          </p:cNvPr>
          <p:cNvSpPr txBox="1"/>
          <p:nvPr/>
        </p:nvSpPr>
        <p:spPr>
          <a:xfrm>
            <a:off x="10418357" y="4453944"/>
            <a:ext cx="1681871" cy="369332"/>
          </a:xfrm>
          <a:prstGeom prst="rect">
            <a:avLst/>
          </a:prstGeom>
          <a:solidFill>
            <a:schemeClr val="bg1"/>
          </a:solidFill>
        </p:spPr>
        <p:txBody>
          <a:bodyPr wrap="none" rtlCol="0">
            <a:spAutoFit/>
          </a:bodyPr>
          <a:lstStyle/>
          <a:p>
            <a:r>
              <a:rPr lang="en-US" b="1" dirty="0"/>
              <a:t>Southern Plains</a:t>
            </a:r>
          </a:p>
        </p:txBody>
      </p:sp>
      <p:sp>
        <p:nvSpPr>
          <p:cNvPr id="8" name="TextBox 7">
            <a:extLst>
              <a:ext uri="{FF2B5EF4-FFF2-40B4-BE49-F238E27FC236}">
                <a16:creationId xmlns:a16="http://schemas.microsoft.com/office/drawing/2014/main" id="{914F0CC4-40AF-6E4D-9A61-7F078E06ECE3}"/>
              </a:ext>
            </a:extLst>
          </p:cNvPr>
          <p:cNvSpPr txBox="1"/>
          <p:nvPr/>
        </p:nvSpPr>
        <p:spPr>
          <a:xfrm>
            <a:off x="10043375" y="708338"/>
            <a:ext cx="1294200" cy="369332"/>
          </a:xfrm>
          <a:prstGeom prst="rect">
            <a:avLst/>
          </a:prstGeom>
          <a:noFill/>
        </p:spPr>
        <p:txBody>
          <a:bodyPr wrap="none" rtlCol="0">
            <a:spAutoFit/>
          </a:bodyPr>
          <a:lstStyle/>
          <a:p>
            <a:r>
              <a:rPr lang="en-US" b="1" dirty="0"/>
              <a:t>Great Lakes</a:t>
            </a:r>
          </a:p>
        </p:txBody>
      </p:sp>
      <p:sp>
        <p:nvSpPr>
          <p:cNvPr id="9" name="TextBox 8">
            <a:extLst>
              <a:ext uri="{FF2B5EF4-FFF2-40B4-BE49-F238E27FC236}">
                <a16:creationId xmlns:a16="http://schemas.microsoft.com/office/drawing/2014/main" id="{23CCFAA8-6B1F-EF45-9F88-3BAB4503325D}"/>
              </a:ext>
            </a:extLst>
          </p:cNvPr>
          <p:cNvSpPr txBox="1"/>
          <p:nvPr/>
        </p:nvSpPr>
        <p:spPr>
          <a:xfrm>
            <a:off x="6967929" y="3466523"/>
            <a:ext cx="1301190" cy="369332"/>
          </a:xfrm>
          <a:prstGeom prst="rect">
            <a:avLst/>
          </a:prstGeom>
          <a:noFill/>
        </p:spPr>
        <p:txBody>
          <a:bodyPr wrap="none" rtlCol="0">
            <a:spAutoFit/>
          </a:bodyPr>
          <a:lstStyle/>
          <a:p>
            <a:r>
              <a:rPr lang="en-US" b="1" dirty="0"/>
              <a:t>Western US</a:t>
            </a:r>
          </a:p>
        </p:txBody>
      </p:sp>
      <p:sp>
        <p:nvSpPr>
          <p:cNvPr id="10" name="TextBox 9">
            <a:extLst>
              <a:ext uri="{FF2B5EF4-FFF2-40B4-BE49-F238E27FC236}">
                <a16:creationId xmlns:a16="http://schemas.microsoft.com/office/drawing/2014/main" id="{B5302330-FE85-F844-BA3E-4A07181B2587}"/>
              </a:ext>
            </a:extLst>
          </p:cNvPr>
          <p:cNvSpPr txBox="1"/>
          <p:nvPr/>
        </p:nvSpPr>
        <p:spPr>
          <a:xfrm>
            <a:off x="5864073" y="121810"/>
            <a:ext cx="6327283" cy="369332"/>
          </a:xfrm>
          <a:prstGeom prst="rect">
            <a:avLst/>
          </a:prstGeom>
          <a:noFill/>
        </p:spPr>
        <p:txBody>
          <a:bodyPr wrap="square" rtlCol="0">
            <a:spAutoFit/>
          </a:bodyPr>
          <a:lstStyle/>
          <a:p>
            <a:pPr algn="ctr"/>
            <a:r>
              <a:rPr lang="en-US" b="1" dirty="0"/>
              <a:t>Generalize Pareto (GP) Distribution of Extreme Temperatures</a:t>
            </a:r>
          </a:p>
        </p:txBody>
      </p:sp>
      <p:grpSp>
        <p:nvGrpSpPr>
          <p:cNvPr id="16" name="Group 15">
            <a:extLst>
              <a:ext uri="{FF2B5EF4-FFF2-40B4-BE49-F238E27FC236}">
                <a16:creationId xmlns:a16="http://schemas.microsoft.com/office/drawing/2014/main" id="{D4D23C56-47B9-0C44-B1CA-5EC9F994A1E8}"/>
              </a:ext>
            </a:extLst>
          </p:cNvPr>
          <p:cNvGrpSpPr/>
          <p:nvPr/>
        </p:nvGrpSpPr>
        <p:grpSpPr>
          <a:xfrm>
            <a:off x="103494" y="2511398"/>
            <a:ext cx="5760579" cy="3755410"/>
            <a:chOff x="2413519" y="4507273"/>
            <a:chExt cx="3437229" cy="1965579"/>
          </a:xfrm>
        </p:grpSpPr>
        <p:pic>
          <p:nvPicPr>
            <p:cNvPr id="12" name="Picture 11">
              <a:extLst>
                <a:ext uri="{FF2B5EF4-FFF2-40B4-BE49-F238E27FC236}">
                  <a16:creationId xmlns:a16="http://schemas.microsoft.com/office/drawing/2014/main" id="{203F9BCD-448D-1445-8258-D1F3FC068254}"/>
                </a:ext>
              </a:extLst>
            </p:cNvPr>
            <p:cNvPicPr>
              <a:picLocks noChangeAspect="1"/>
            </p:cNvPicPr>
            <p:nvPr/>
          </p:nvPicPr>
          <p:blipFill rotWithShape="1">
            <a:blip r:embed="rId6"/>
            <a:srcRect t="23971" b="28264"/>
            <a:stretch/>
          </p:blipFill>
          <p:spPr>
            <a:xfrm>
              <a:off x="2413519" y="4526002"/>
              <a:ext cx="1651000" cy="1844112"/>
            </a:xfrm>
            <a:prstGeom prst="rect">
              <a:avLst/>
            </a:prstGeom>
          </p:spPr>
        </p:pic>
        <p:pic>
          <p:nvPicPr>
            <p:cNvPr id="13" name="Picture 12">
              <a:extLst>
                <a:ext uri="{FF2B5EF4-FFF2-40B4-BE49-F238E27FC236}">
                  <a16:creationId xmlns:a16="http://schemas.microsoft.com/office/drawing/2014/main" id="{25948B74-ABE0-9043-986F-C52A2EE781F8}"/>
                </a:ext>
              </a:extLst>
            </p:cNvPr>
            <p:cNvPicPr>
              <a:picLocks noChangeAspect="1"/>
            </p:cNvPicPr>
            <p:nvPr/>
          </p:nvPicPr>
          <p:blipFill rotWithShape="1">
            <a:blip r:embed="rId7"/>
            <a:srcRect b="76967"/>
            <a:stretch/>
          </p:blipFill>
          <p:spPr>
            <a:xfrm>
              <a:off x="4199748" y="4507273"/>
              <a:ext cx="1651000" cy="889269"/>
            </a:xfrm>
            <a:prstGeom prst="rect">
              <a:avLst/>
            </a:prstGeom>
          </p:spPr>
        </p:pic>
        <p:pic>
          <p:nvPicPr>
            <p:cNvPr id="15" name="Picture 14">
              <a:extLst>
                <a:ext uri="{FF2B5EF4-FFF2-40B4-BE49-F238E27FC236}">
                  <a16:creationId xmlns:a16="http://schemas.microsoft.com/office/drawing/2014/main" id="{12B49906-61CC-CB44-A4A0-75C45A714764}"/>
                </a:ext>
              </a:extLst>
            </p:cNvPr>
            <p:cNvPicPr>
              <a:picLocks noChangeAspect="1"/>
            </p:cNvPicPr>
            <p:nvPr/>
          </p:nvPicPr>
          <p:blipFill rotWithShape="1">
            <a:blip r:embed="rId8"/>
            <a:srcRect t="71405"/>
            <a:stretch/>
          </p:blipFill>
          <p:spPr>
            <a:xfrm>
              <a:off x="4199748" y="5368846"/>
              <a:ext cx="1651000" cy="1104006"/>
            </a:xfrm>
            <a:prstGeom prst="rect">
              <a:avLst/>
            </a:prstGeom>
          </p:spPr>
        </p:pic>
      </p:grpSp>
      <p:sp>
        <p:nvSpPr>
          <p:cNvPr id="17" name="Oval 16">
            <a:extLst>
              <a:ext uri="{FF2B5EF4-FFF2-40B4-BE49-F238E27FC236}">
                <a16:creationId xmlns:a16="http://schemas.microsoft.com/office/drawing/2014/main" id="{062B5B5D-3267-A54D-8002-CE7A9761AFB0}"/>
              </a:ext>
            </a:extLst>
          </p:cNvPr>
          <p:cNvSpPr/>
          <p:nvPr/>
        </p:nvSpPr>
        <p:spPr>
          <a:xfrm>
            <a:off x="-25758" y="1475142"/>
            <a:ext cx="1017431" cy="343193"/>
          </a:xfrm>
          <a:prstGeom prst="ellipse">
            <a:avLst/>
          </a:prstGeom>
          <a:noFill/>
          <a:ln w="38100">
            <a:solidFill>
              <a:srgbClr val="FF8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97073AC-192B-9D4F-914D-12A65450FED2}"/>
              </a:ext>
            </a:extLst>
          </p:cNvPr>
          <p:cNvSpPr txBox="1"/>
          <p:nvPr/>
        </p:nvSpPr>
        <p:spPr>
          <a:xfrm>
            <a:off x="189613" y="6396843"/>
            <a:ext cx="7404078" cy="369332"/>
          </a:xfrm>
          <a:prstGeom prst="rect">
            <a:avLst/>
          </a:prstGeom>
          <a:noFill/>
        </p:spPr>
        <p:txBody>
          <a:bodyPr wrap="none" rtlCol="0">
            <a:spAutoFit/>
          </a:bodyPr>
          <a:lstStyle/>
          <a:p>
            <a:r>
              <a:rPr lang="en-US" b="1" dirty="0">
                <a:solidFill>
                  <a:schemeClr val="accent2"/>
                </a:solidFill>
              </a:rPr>
              <a:t>H. Lopez: RSMAS PhD – CIMAS Post Doc – CIMAS Asst. Scientist – NOAA Fed</a:t>
            </a:r>
          </a:p>
        </p:txBody>
      </p:sp>
    </p:spTree>
    <p:extLst>
      <p:ext uri="{BB962C8B-B14F-4D97-AF65-F5344CB8AC3E}">
        <p14:creationId xmlns:p14="http://schemas.microsoft.com/office/powerpoint/2010/main" val="3530437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617" y="0"/>
            <a:ext cx="9913776" cy="6858000"/>
          </a:xfrm>
          <a:prstGeom prst="rect">
            <a:avLst/>
          </a:prstGeom>
        </p:spPr>
      </p:pic>
      <p:sp>
        <p:nvSpPr>
          <p:cNvPr id="2" name="Oval 1"/>
          <p:cNvSpPr/>
          <p:nvPr/>
        </p:nvSpPr>
        <p:spPr>
          <a:xfrm>
            <a:off x="1313337" y="1744698"/>
            <a:ext cx="10362655" cy="2097090"/>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99018" y="4749729"/>
            <a:ext cx="4465932" cy="1569660"/>
          </a:xfrm>
          <a:prstGeom prst="rect">
            <a:avLst/>
          </a:prstGeom>
          <a:solidFill>
            <a:srgbClr val="FFFFFF"/>
          </a:solidFill>
          <a:ln w="38100" cmpd="sng">
            <a:solidFill>
              <a:srgbClr val="FF6600"/>
            </a:solidFill>
          </a:ln>
        </p:spPr>
        <p:txBody>
          <a:bodyPr wrap="square" rtlCol="0">
            <a:spAutoFit/>
          </a:bodyPr>
          <a:lstStyle/>
          <a:p>
            <a:r>
              <a:rPr lang="en-US" sz="2400" b="1" dirty="0">
                <a:solidFill>
                  <a:srgbClr val="FF6600"/>
                </a:solidFill>
                <a:latin typeface="Arial"/>
                <a:cs typeface="Arial"/>
              </a:rPr>
              <a:t>UM-CIMAS Lead Multi-Agency Multi-Institutional Effort to Improve NOAA Operational Forecasts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4152" y="5551240"/>
            <a:ext cx="2957848" cy="1310153"/>
          </a:xfrm>
          <a:prstGeom prst="rect">
            <a:avLst/>
          </a:prstGeom>
        </p:spPr>
      </p:pic>
      <p:pic>
        <p:nvPicPr>
          <p:cNvPr id="7" name="Picture 6"/>
          <p:cNvPicPr>
            <a:picLocks noChangeAspect="1"/>
          </p:cNvPicPr>
          <p:nvPr/>
        </p:nvPicPr>
        <p:blipFill>
          <a:blip r:embed="rId4"/>
          <a:stretch>
            <a:fillRect/>
          </a:stretch>
        </p:blipFill>
        <p:spPr>
          <a:xfrm>
            <a:off x="10343691" y="18236"/>
            <a:ext cx="1770416" cy="1748396"/>
          </a:xfrm>
          <a:prstGeom prst="rect">
            <a:avLst/>
          </a:prstGeom>
        </p:spPr>
      </p:pic>
    </p:spTree>
    <p:extLst>
      <p:ext uri="{BB962C8B-B14F-4D97-AF65-F5344CB8AC3E}">
        <p14:creationId xmlns:p14="http://schemas.microsoft.com/office/powerpoint/2010/main" val="951426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954</TotalTime>
  <Words>516</Words>
  <Application>Microsoft Macintosh PowerPoint</Application>
  <PresentationFormat>Widescreen</PresentationFormat>
  <Paragraphs>95</Paragraphs>
  <Slides>13</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CIMAS</vt:lpstr>
      <vt:lpstr>CIMAS Partners</vt:lpstr>
      <vt:lpstr>CIMAS Research Themes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Enable Scientific Collaboration – Workforce Development</vt:lpstr>
      <vt:lpstr>CIMAS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CIMAS 2015-2020</dc:title>
  <dc:creator>Ben Kirtman</dc:creator>
  <cp:lastModifiedBy>Kirtman, Benjamin</cp:lastModifiedBy>
  <cp:revision>35</cp:revision>
  <dcterms:created xsi:type="dcterms:W3CDTF">2016-04-17T21:51:14Z</dcterms:created>
  <dcterms:modified xsi:type="dcterms:W3CDTF">2019-11-20T00:42:13Z</dcterms:modified>
</cp:coreProperties>
</file>