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276" r:id="rId2"/>
    <p:sldId id="287" r:id="rId3"/>
    <p:sldId id="438" r:id="rId4"/>
    <p:sldId id="440" r:id="rId5"/>
    <p:sldId id="318" r:id="rId6"/>
    <p:sldId id="396" r:id="rId7"/>
    <p:sldId id="441" r:id="rId8"/>
    <p:sldId id="447" r:id="rId9"/>
    <p:sldId id="451" r:id="rId10"/>
    <p:sldId id="461" r:id="rId11"/>
    <p:sldId id="426" r:id="rId12"/>
    <p:sldId id="393" r:id="rId13"/>
    <p:sldId id="460" r:id="rId14"/>
    <p:sldId id="422" r:id="rId15"/>
    <p:sldId id="448" r:id="rId16"/>
    <p:sldId id="446" r:id="rId17"/>
    <p:sldId id="335" r:id="rId18"/>
    <p:sldId id="291" r:id="rId19"/>
    <p:sldId id="407" r:id="rId20"/>
    <p:sldId id="428" r:id="rId21"/>
    <p:sldId id="420" r:id="rId22"/>
    <p:sldId id="462" r:id="rId23"/>
    <p:sldId id="419" r:id="rId24"/>
    <p:sldId id="405" r:id="rId25"/>
    <p:sldId id="466" r:id="rId26"/>
    <p:sldId id="465" r:id="rId27"/>
    <p:sldId id="343" r:id="rId28"/>
    <p:sldId id="455" r:id="rId29"/>
    <p:sldId id="456" r:id="rId30"/>
    <p:sldId id="457" r:id="rId31"/>
    <p:sldId id="413" r:id="rId32"/>
    <p:sldId id="467" r:id="rId33"/>
    <p:sldId id="468" r:id="rId34"/>
    <p:sldId id="470" r:id="rId35"/>
    <p:sldId id="313" r:id="rId36"/>
    <p:sldId id="292" r:id="rId37"/>
    <p:sldId id="449" r:id="rId38"/>
  </p:sldIdLst>
  <p:sldSz cx="12192000" cy="6858000"/>
  <p:notesSz cx="6934200" cy="92329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FF"/>
    <a:srgbClr val="000000"/>
    <a:srgbClr val="00B0F0"/>
    <a:srgbClr val="0070C0"/>
    <a:srgbClr val="009BD6"/>
    <a:srgbClr val="92D050"/>
    <a:srgbClr val="A3A2A4"/>
    <a:srgbClr val="3333CC"/>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p:restoredTop sz="81957"/>
  </p:normalViewPr>
  <p:slideViewPr>
    <p:cSldViewPr>
      <p:cViewPr varScale="1">
        <p:scale>
          <a:sx n="106" d="100"/>
          <a:sy n="106" d="100"/>
        </p:scale>
        <p:origin x="1456" y="176"/>
      </p:cViewPr>
      <p:guideLst>
        <p:guide orient="horz" pos="2064"/>
        <p:guide pos="3840"/>
      </p:guideLst>
    </p:cSldViewPr>
  </p:slideViewPr>
  <p:outlineViewPr>
    <p:cViewPr>
      <p:scale>
        <a:sx n="33" d="100"/>
        <a:sy n="33" d="100"/>
      </p:scale>
      <p:origin x="0" y="-2864"/>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varScale="1">
      <p:scale>
        <a:sx n="100" d="100"/>
        <a:sy n="100" d="100"/>
      </p:scale>
      <p:origin x="0" y="1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_rels/viewProps.xml.rels><?xml version="1.0" encoding="UTF-8" standalone="yes"?>
<Relationships xmlns="http://schemas.openxmlformats.org/package/2006/relationships"><Relationship Id="rId8" Type="http://schemas.openxmlformats.org/officeDocument/2006/relationships/slide" Target="slides/slide22.xml"/><Relationship Id="rId3" Type="http://schemas.openxmlformats.org/officeDocument/2006/relationships/slide" Target="slides/slide4.xml"/><Relationship Id="rId7" Type="http://schemas.openxmlformats.org/officeDocument/2006/relationships/slide" Target="slides/slide21.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20.xml"/><Relationship Id="rId11" Type="http://schemas.openxmlformats.org/officeDocument/2006/relationships/slide" Target="slides/slide37.xml"/><Relationship Id="rId5" Type="http://schemas.openxmlformats.org/officeDocument/2006/relationships/slide" Target="slides/slide19.xml"/><Relationship Id="rId10" Type="http://schemas.openxmlformats.org/officeDocument/2006/relationships/slide" Target="slides/slide34.xml"/><Relationship Id="rId4" Type="http://schemas.openxmlformats.org/officeDocument/2006/relationships/slide" Target="slides/slide5.xml"/><Relationship Id="rId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ris.kelble/Downloads/rerequestededitstoadaptphodpresentationforoced/OCD%20Funding%202009-2019_VER%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0953033101162"/>
          <c:y val="7.8804480167457197E-2"/>
          <c:w val="0.87655793567902685"/>
          <c:h val="0.82857935452204134"/>
        </c:manualLayout>
      </c:layout>
      <c:barChart>
        <c:barDir val="col"/>
        <c:grouping val="stacked"/>
        <c:varyColors val="0"/>
        <c:ser>
          <c:idx val="0"/>
          <c:order val="0"/>
          <c:tx>
            <c:strRef>
              <c:f>SUMMARY!$B$9</c:f>
              <c:strCache>
                <c:ptCount val="1"/>
                <c:pt idx="0">
                  <c:v>BASE FUNDING</c:v>
                </c:pt>
              </c:strCache>
            </c:strRef>
          </c:tx>
          <c:spPr>
            <a:solidFill>
              <a:srgbClr val="FF0000"/>
            </a:solidFill>
            <a:ln>
              <a:noFill/>
            </a:ln>
            <a:effectLst/>
          </c:spPr>
          <c:invertIfNegative val="0"/>
          <c:cat>
            <c:numRef>
              <c:f>SUMMARY!$C$8:$M$8</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SUMMARY!$C$9:$M$9</c:f>
              <c:numCache>
                <c:formatCode>"$"#,##0</c:formatCode>
                <c:ptCount val="11"/>
                <c:pt idx="0">
                  <c:v>2757.9479999999999</c:v>
                </c:pt>
                <c:pt idx="1">
                  <c:v>2757.9479999999999</c:v>
                </c:pt>
                <c:pt idx="2">
                  <c:v>2777.9479999999999</c:v>
                </c:pt>
                <c:pt idx="3">
                  <c:v>2704.1019999999999</c:v>
                </c:pt>
                <c:pt idx="4">
                  <c:v>2798.6489999999999</c:v>
                </c:pt>
                <c:pt idx="5">
                  <c:v>2640.3310000000001</c:v>
                </c:pt>
                <c:pt idx="6">
                  <c:v>2403.9075400000002</c:v>
                </c:pt>
                <c:pt idx="7">
                  <c:v>2337.1419999999998</c:v>
                </c:pt>
                <c:pt idx="8">
                  <c:v>2374.6345000000001</c:v>
                </c:pt>
                <c:pt idx="9">
                  <c:v>2347.1419999999998</c:v>
                </c:pt>
                <c:pt idx="10">
                  <c:v>2337.3310000000001</c:v>
                </c:pt>
              </c:numCache>
            </c:numRef>
          </c:val>
          <c:extLst>
            <c:ext xmlns:c16="http://schemas.microsoft.com/office/drawing/2014/chart" uri="{C3380CC4-5D6E-409C-BE32-E72D297353CC}">
              <c16:uniqueId val="{00000000-3D78-B44C-9D75-0E6C3779614C}"/>
            </c:ext>
          </c:extLst>
        </c:ser>
        <c:ser>
          <c:idx val="1"/>
          <c:order val="1"/>
          <c:tx>
            <c:strRef>
              <c:f>SUMMARY!$B$10</c:f>
              <c:strCache>
                <c:ptCount val="1"/>
                <c:pt idx="0">
                  <c:v>PROPOSAL FUNDING</c:v>
                </c:pt>
              </c:strCache>
            </c:strRef>
          </c:tx>
          <c:spPr>
            <a:solidFill>
              <a:srgbClr val="00B050"/>
            </a:solidFill>
            <a:ln>
              <a:noFill/>
            </a:ln>
            <a:effectLst/>
          </c:spPr>
          <c:invertIfNegative val="0"/>
          <c:cat>
            <c:numRef>
              <c:f>SUMMARY!$C$8:$M$8</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SUMMARY!$C$10:$M$10</c:f>
              <c:numCache>
                <c:formatCode>"$"#,##0</c:formatCode>
                <c:ptCount val="11"/>
                <c:pt idx="0">
                  <c:v>3482.0702299999998</c:v>
                </c:pt>
                <c:pt idx="1">
                  <c:v>3293.31511</c:v>
                </c:pt>
                <c:pt idx="2">
                  <c:v>3091.9240499999996</c:v>
                </c:pt>
                <c:pt idx="3">
                  <c:v>3269.5522299999998</c:v>
                </c:pt>
                <c:pt idx="4">
                  <c:v>2929.3151699999999</c:v>
                </c:pt>
                <c:pt idx="5">
                  <c:v>3684.8698899999999</c:v>
                </c:pt>
                <c:pt idx="6">
                  <c:v>3864.0260600000001</c:v>
                </c:pt>
                <c:pt idx="7">
                  <c:v>5257.8892500000002</c:v>
                </c:pt>
                <c:pt idx="8">
                  <c:v>5245.5829800000001</c:v>
                </c:pt>
                <c:pt idx="9">
                  <c:v>4637.4759999999997</c:v>
                </c:pt>
                <c:pt idx="10">
                  <c:v>5299.6489000000001</c:v>
                </c:pt>
              </c:numCache>
            </c:numRef>
          </c:val>
          <c:extLst>
            <c:ext xmlns:c16="http://schemas.microsoft.com/office/drawing/2014/chart" uri="{C3380CC4-5D6E-409C-BE32-E72D297353CC}">
              <c16:uniqueId val="{00000001-3D78-B44C-9D75-0E6C3779614C}"/>
            </c:ext>
          </c:extLst>
        </c:ser>
        <c:dLbls>
          <c:showLegendKey val="0"/>
          <c:showVal val="0"/>
          <c:showCatName val="0"/>
          <c:showSerName val="0"/>
          <c:showPercent val="0"/>
          <c:showBubbleSize val="0"/>
        </c:dLbls>
        <c:gapWidth val="150"/>
        <c:overlap val="100"/>
        <c:axId val="1469560816"/>
        <c:axId val="1469651984"/>
      </c:barChart>
      <c:catAx>
        <c:axId val="146956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69651984"/>
        <c:crosses val="autoZero"/>
        <c:auto val="1"/>
        <c:lblAlgn val="ctr"/>
        <c:lblOffset val="100"/>
        <c:noMultiLvlLbl val="0"/>
      </c:catAx>
      <c:valAx>
        <c:axId val="14696519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69560816"/>
        <c:crosses val="autoZero"/>
        <c:crossBetween val="between"/>
      </c:valAx>
      <c:spPr>
        <a:noFill/>
        <a:ln>
          <a:noFill/>
        </a:ln>
        <a:effectLst/>
      </c:spPr>
    </c:plotArea>
    <c:legend>
      <c:legendPos val="b"/>
      <c:layout>
        <c:manualLayout>
          <c:xMode val="edge"/>
          <c:yMode val="edge"/>
          <c:x val="0.11488964358092919"/>
          <c:y val="9.0677967989982108E-2"/>
          <c:w val="0.4247070188665325"/>
          <c:h val="3.410928071520722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image" Target="../media/image16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image" Target="../media/image1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28759-9DC4-AA46-83A8-2D6E12D81155}"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73636FFC-4EFA-AF4C-A363-E183D07CA623}">
      <dgm:prSet phldrT="[Text]" custT="1"/>
      <dgm:spPr>
        <a:solidFill>
          <a:schemeClr val="accent2">
            <a:lumMod val="50000"/>
          </a:schemeClr>
        </a:solidFill>
      </dgm:spPr>
      <dgm:t>
        <a:bodyPr/>
        <a:lstStyle/>
        <a:p>
          <a:r>
            <a:rPr lang="en-US" sz="3200" dirty="0">
              <a:latin typeface="+mn-lt"/>
            </a:rPr>
            <a:t>Intro to chemistry and </a:t>
          </a:r>
          <a:r>
            <a:rPr lang="en-US" sz="3200" dirty="0">
              <a:latin typeface="+mn-lt"/>
              <a:cs typeface="Arial" panose="020B0604020202020204" pitchFamily="34" charset="0"/>
            </a:rPr>
            <a:t>Ocean Acidification </a:t>
          </a:r>
          <a:endParaRPr lang="en-US" sz="3200" dirty="0">
            <a:latin typeface="+mn-lt"/>
          </a:endParaRPr>
        </a:p>
      </dgm:t>
    </dgm:pt>
    <dgm:pt modelId="{12571B13-DF63-2C49-A035-59D3CE467C26}" type="parTrans" cxnId="{C1EE2A7D-4D8D-D047-93FC-4AD0E4B06E98}">
      <dgm:prSet/>
      <dgm:spPr/>
      <dgm:t>
        <a:bodyPr/>
        <a:lstStyle/>
        <a:p>
          <a:endParaRPr lang="en-US"/>
        </a:p>
      </dgm:t>
    </dgm:pt>
    <dgm:pt modelId="{2CC2CA43-800C-2945-B8EC-85DF296105D7}" type="sibTrans" cxnId="{C1EE2A7D-4D8D-D047-93FC-4AD0E4B06E98}">
      <dgm:prSet/>
      <dgm:spPr/>
      <dgm:t>
        <a:bodyPr/>
        <a:lstStyle/>
        <a:p>
          <a:endParaRPr lang="en-US"/>
        </a:p>
      </dgm:t>
    </dgm:pt>
    <dgm:pt modelId="{87CA5272-40BB-0746-BB09-E21DC8C53C5B}">
      <dgm:prSet phldrT="[Text]" custT="1"/>
      <dgm:spPr>
        <a:solidFill>
          <a:schemeClr val="accent2">
            <a:lumMod val="50000"/>
          </a:schemeClr>
        </a:solidFill>
      </dgm:spPr>
      <dgm:t>
        <a:bodyPr/>
        <a:lstStyle/>
        <a:p>
          <a:r>
            <a:rPr lang="en-US" sz="3200" dirty="0"/>
            <a:t>Science and Technology</a:t>
          </a:r>
        </a:p>
      </dgm:t>
    </dgm:pt>
    <dgm:pt modelId="{3887A4C8-86A2-4B41-85A9-9E466DB2AB7D}" type="parTrans" cxnId="{E6CEF57B-3E08-CD44-A6AA-D3E6E0067F04}">
      <dgm:prSet/>
      <dgm:spPr/>
      <dgm:t>
        <a:bodyPr/>
        <a:lstStyle/>
        <a:p>
          <a:endParaRPr lang="en-US"/>
        </a:p>
      </dgm:t>
    </dgm:pt>
    <dgm:pt modelId="{BC158F5F-E805-874D-B769-9F92B9237FC0}" type="sibTrans" cxnId="{E6CEF57B-3E08-CD44-A6AA-D3E6E0067F04}">
      <dgm:prSet/>
      <dgm:spPr/>
      <dgm:t>
        <a:bodyPr/>
        <a:lstStyle/>
        <a:p>
          <a:endParaRPr lang="en-US"/>
        </a:p>
      </dgm:t>
    </dgm:pt>
    <dgm:pt modelId="{9DD5E59B-2665-DD45-A8A8-D035CCFA20D0}">
      <dgm:prSet phldrT="[Text]" custT="1"/>
      <dgm:spPr>
        <a:solidFill>
          <a:schemeClr val="accent2">
            <a:lumMod val="50000"/>
          </a:schemeClr>
        </a:solidFill>
      </dgm:spPr>
      <dgm:t>
        <a:bodyPr/>
        <a:lstStyle/>
        <a:p>
          <a:r>
            <a:rPr lang="en-US" sz="3200" dirty="0"/>
            <a:t>Build a mini-SAS</a:t>
          </a:r>
        </a:p>
      </dgm:t>
    </dgm:pt>
    <dgm:pt modelId="{D77FB193-2AA3-7F47-B3E5-6F0F7756D5F1}" type="parTrans" cxnId="{248D1C4D-7CCD-6F45-8172-49AA5AD0056E}">
      <dgm:prSet/>
      <dgm:spPr/>
      <dgm:t>
        <a:bodyPr/>
        <a:lstStyle/>
        <a:p>
          <a:endParaRPr lang="en-US"/>
        </a:p>
      </dgm:t>
    </dgm:pt>
    <dgm:pt modelId="{501316FF-947C-0F4B-845F-F616CF8A9E53}" type="sibTrans" cxnId="{248D1C4D-7CCD-6F45-8172-49AA5AD0056E}">
      <dgm:prSet/>
      <dgm:spPr/>
      <dgm:t>
        <a:bodyPr/>
        <a:lstStyle/>
        <a:p>
          <a:endParaRPr lang="en-US"/>
        </a:p>
      </dgm:t>
    </dgm:pt>
    <dgm:pt modelId="{69FFDF49-46C9-9647-A2FD-7B5733A9A548}" type="pres">
      <dgm:prSet presAssocID="{B0E28759-9DC4-AA46-83A8-2D6E12D81155}" presName="linear" presStyleCnt="0">
        <dgm:presLayoutVars>
          <dgm:dir/>
          <dgm:resizeHandles val="exact"/>
        </dgm:presLayoutVars>
      </dgm:prSet>
      <dgm:spPr/>
    </dgm:pt>
    <dgm:pt modelId="{7447C40A-C35D-2E4A-8A5E-F46FE6D39540}" type="pres">
      <dgm:prSet presAssocID="{73636FFC-4EFA-AF4C-A363-E183D07CA623}" presName="comp" presStyleCnt="0"/>
      <dgm:spPr/>
    </dgm:pt>
    <dgm:pt modelId="{16F88D75-3E08-3340-B225-A10FB625A08D}" type="pres">
      <dgm:prSet presAssocID="{73636FFC-4EFA-AF4C-A363-E183D07CA623}" presName="box" presStyleLbl="node1" presStyleIdx="0" presStyleCnt="3"/>
      <dgm:spPr/>
    </dgm:pt>
    <dgm:pt modelId="{BE201123-8B0B-624B-9689-E5E4CEFCDF4B}" type="pres">
      <dgm:prSet presAssocID="{73636FFC-4EFA-AF4C-A363-E183D07CA623}" presName="img"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C13B1A61-1D4E-2C4B-9EA6-44C7EA3A7ACF}" type="pres">
      <dgm:prSet presAssocID="{73636FFC-4EFA-AF4C-A363-E183D07CA623}" presName="text" presStyleLbl="node1" presStyleIdx="0" presStyleCnt="3">
        <dgm:presLayoutVars>
          <dgm:bulletEnabled val="1"/>
        </dgm:presLayoutVars>
      </dgm:prSet>
      <dgm:spPr/>
    </dgm:pt>
    <dgm:pt modelId="{7530A9C2-0AF5-ED41-9EE3-A5A1D45033E4}" type="pres">
      <dgm:prSet presAssocID="{2CC2CA43-800C-2945-B8EC-85DF296105D7}" presName="spacer" presStyleCnt="0"/>
      <dgm:spPr/>
    </dgm:pt>
    <dgm:pt modelId="{4746A5EE-DE52-AB46-9A3F-BC11FE8E2EEB}" type="pres">
      <dgm:prSet presAssocID="{87CA5272-40BB-0746-BB09-E21DC8C53C5B}" presName="comp" presStyleCnt="0"/>
      <dgm:spPr/>
    </dgm:pt>
    <dgm:pt modelId="{D722EBA0-A787-FD4B-A14D-C8D2C6245D18}" type="pres">
      <dgm:prSet presAssocID="{87CA5272-40BB-0746-BB09-E21DC8C53C5B}" presName="box" presStyleLbl="node1" presStyleIdx="1" presStyleCnt="3"/>
      <dgm:spPr/>
    </dgm:pt>
    <dgm:pt modelId="{70C42C63-9877-BC4A-B489-DB86428A06D0}" type="pres">
      <dgm:prSet presAssocID="{87CA5272-40BB-0746-BB09-E21DC8C53C5B}" presName="img"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73403FEB-461B-E447-9943-88F8C0FA41E3}" type="pres">
      <dgm:prSet presAssocID="{87CA5272-40BB-0746-BB09-E21DC8C53C5B}" presName="text" presStyleLbl="node1" presStyleIdx="1" presStyleCnt="3">
        <dgm:presLayoutVars>
          <dgm:bulletEnabled val="1"/>
        </dgm:presLayoutVars>
      </dgm:prSet>
      <dgm:spPr/>
    </dgm:pt>
    <dgm:pt modelId="{01248D41-8E52-CE43-8A43-B88A2A524DFD}" type="pres">
      <dgm:prSet presAssocID="{BC158F5F-E805-874D-B769-9F92B9237FC0}" presName="spacer" presStyleCnt="0"/>
      <dgm:spPr/>
    </dgm:pt>
    <dgm:pt modelId="{FA72DB85-226F-C54A-A5C4-6AB950BB9281}" type="pres">
      <dgm:prSet presAssocID="{9DD5E59B-2665-DD45-A8A8-D035CCFA20D0}" presName="comp" presStyleCnt="0"/>
      <dgm:spPr/>
    </dgm:pt>
    <dgm:pt modelId="{24C5B306-039E-BD44-9CC0-30B8CE09DE81}" type="pres">
      <dgm:prSet presAssocID="{9DD5E59B-2665-DD45-A8A8-D035CCFA20D0}" presName="box" presStyleLbl="node1" presStyleIdx="2" presStyleCnt="3"/>
      <dgm:spPr/>
    </dgm:pt>
    <dgm:pt modelId="{5C25C1CB-8D6B-EC44-8414-4B5AEEB60880}" type="pres">
      <dgm:prSet presAssocID="{9DD5E59B-2665-DD45-A8A8-D035CCFA20D0}" presName="img"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185A9A84-1DA1-F643-9722-B762D8D7C912}" type="pres">
      <dgm:prSet presAssocID="{9DD5E59B-2665-DD45-A8A8-D035CCFA20D0}" presName="text" presStyleLbl="node1" presStyleIdx="2" presStyleCnt="3">
        <dgm:presLayoutVars>
          <dgm:bulletEnabled val="1"/>
        </dgm:presLayoutVars>
      </dgm:prSet>
      <dgm:spPr/>
    </dgm:pt>
  </dgm:ptLst>
  <dgm:cxnLst>
    <dgm:cxn modelId="{D44EE727-6234-B749-8AA6-0E87F86F3B08}" type="presOf" srcId="{9DD5E59B-2665-DD45-A8A8-D035CCFA20D0}" destId="{24C5B306-039E-BD44-9CC0-30B8CE09DE81}" srcOrd="0" destOrd="0" presId="urn:microsoft.com/office/officeart/2005/8/layout/vList4"/>
    <dgm:cxn modelId="{D9D33945-AF71-B341-84E7-94D520E561B4}" type="presOf" srcId="{B0E28759-9DC4-AA46-83A8-2D6E12D81155}" destId="{69FFDF49-46C9-9647-A2FD-7B5733A9A548}" srcOrd="0" destOrd="0" presId="urn:microsoft.com/office/officeart/2005/8/layout/vList4"/>
    <dgm:cxn modelId="{12D7B649-55DB-5043-9806-8FB79065C3B2}" type="presOf" srcId="{9DD5E59B-2665-DD45-A8A8-D035CCFA20D0}" destId="{185A9A84-1DA1-F643-9722-B762D8D7C912}" srcOrd="1" destOrd="0" presId="urn:microsoft.com/office/officeart/2005/8/layout/vList4"/>
    <dgm:cxn modelId="{66B1924C-42AD-0848-AA2F-2CE7C3811637}" type="presOf" srcId="{87CA5272-40BB-0746-BB09-E21DC8C53C5B}" destId="{73403FEB-461B-E447-9943-88F8C0FA41E3}" srcOrd="1" destOrd="0" presId="urn:microsoft.com/office/officeart/2005/8/layout/vList4"/>
    <dgm:cxn modelId="{248D1C4D-7CCD-6F45-8172-49AA5AD0056E}" srcId="{B0E28759-9DC4-AA46-83A8-2D6E12D81155}" destId="{9DD5E59B-2665-DD45-A8A8-D035CCFA20D0}" srcOrd="2" destOrd="0" parTransId="{D77FB193-2AA3-7F47-B3E5-6F0F7756D5F1}" sibTransId="{501316FF-947C-0F4B-845F-F616CF8A9E53}"/>
    <dgm:cxn modelId="{73B89473-6B0D-E64F-9E20-DB48F4F82997}" type="presOf" srcId="{87CA5272-40BB-0746-BB09-E21DC8C53C5B}" destId="{D722EBA0-A787-FD4B-A14D-C8D2C6245D18}" srcOrd="0" destOrd="0" presId="urn:microsoft.com/office/officeart/2005/8/layout/vList4"/>
    <dgm:cxn modelId="{69B35D78-7B71-D54B-B641-EB8F0E5B394C}" type="presOf" srcId="{73636FFC-4EFA-AF4C-A363-E183D07CA623}" destId="{C13B1A61-1D4E-2C4B-9EA6-44C7EA3A7ACF}" srcOrd="1" destOrd="0" presId="urn:microsoft.com/office/officeart/2005/8/layout/vList4"/>
    <dgm:cxn modelId="{E6CEF57B-3E08-CD44-A6AA-D3E6E0067F04}" srcId="{B0E28759-9DC4-AA46-83A8-2D6E12D81155}" destId="{87CA5272-40BB-0746-BB09-E21DC8C53C5B}" srcOrd="1" destOrd="0" parTransId="{3887A4C8-86A2-4B41-85A9-9E466DB2AB7D}" sibTransId="{BC158F5F-E805-874D-B769-9F92B9237FC0}"/>
    <dgm:cxn modelId="{C1EE2A7D-4D8D-D047-93FC-4AD0E4B06E98}" srcId="{B0E28759-9DC4-AA46-83A8-2D6E12D81155}" destId="{73636FFC-4EFA-AF4C-A363-E183D07CA623}" srcOrd="0" destOrd="0" parTransId="{12571B13-DF63-2C49-A035-59D3CE467C26}" sibTransId="{2CC2CA43-800C-2945-B8EC-85DF296105D7}"/>
    <dgm:cxn modelId="{22DDC4C8-B363-7F42-8DB0-66BDD856E416}" type="presOf" srcId="{73636FFC-4EFA-AF4C-A363-E183D07CA623}" destId="{16F88D75-3E08-3340-B225-A10FB625A08D}" srcOrd="0" destOrd="0" presId="urn:microsoft.com/office/officeart/2005/8/layout/vList4"/>
    <dgm:cxn modelId="{6E3B7D00-C736-2C41-91AE-53B2EAA1B869}" type="presParOf" srcId="{69FFDF49-46C9-9647-A2FD-7B5733A9A548}" destId="{7447C40A-C35D-2E4A-8A5E-F46FE6D39540}" srcOrd="0" destOrd="0" presId="urn:microsoft.com/office/officeart/2005/8/layout/vList4"/>
    <dgm:cxn modelId="{C5EA5C78-ED9D-8F41-80FC-FAAB4FBDDA67}" type="presParOf" srcId="{7447C40A-C35D-2E4A-8A5E-F46FE6D39540}" destId="{16F88D75-3E08-3340-B225-A10FB625A08D}" srcOrd="0" destOrd="0" presId="urn:microsoft.com/office/officeart/2005/8/layout/vList4"/>
    <dgm:cxn modelId="{C0EDFC86-5252-1E45-8514-B1C5CEFA3E01}" type="presParOf" srcId="{7447C40A-C35D-2E4A-8A5E-F46FE6D39540}" destId="{BE201123-8B0B-624B-9689-E5E4CEFCDF4B}" srcOrd="1" destOrd="0" presId="urn:microsoft.com/office/officeart/2005/8/layout/vList4"/>
    <dgm:cxn modelId="{BA4A505D-113F-CB49-8DE5-7B636A131337}" type="presParOf" srcId="{7447C40A-C35D-2E4A-8A5E-F46FE6D39540}" destId="{C13B1A61-1D4E-2C4B-9EA6-44C7EA3A7ACF}" srcOrd="2" destOrd="0" presId="urn:microsoft.com/office/officeart/2005/8/layout/vList4"/>
    <dgm:cxn modelId="{B93B155C-2DFD-1B44-9F30-173B2DF505CB}" type="presParOf" srcId="{69FFDF49-46C9-9647-A2FD-7B5733A9A548}" destId="{7530A9C2-0AF5-ED41-9EE3-A5A1D45033E4}" srcOrd="1" destOrd="0" presId="urn:microsoft.com/office/officeart/2005/8/layout/vList4"/>
    <dgm:cxn modelId="{72C3D39F-2FC9-404F-82D8-B2D2495B5E86}" type="presParOf" srcId="{69FFDF49-46C9-9647-A2FD-7B5733A9A548}" destId="{4746A5EE-DE52-AB46-9A3F-BC11FE8E2EEB}" srcOrd="2" destOrd="0" presId="urn:microsoft.com/office/officeart/2005/8/layout/vList4"/>
    <dgm:cxn modelId="{8849B5BF-0C3C-1644-AD6B-5C94F3F93528}" type="presParOf" srcId="{4746A5EE-DE52-AB46-9A3F-BC11FE8E2EEB}" destId="{D722EBA0-A787-FD4B-A14D-C8D2C6245D18}" srcOrd="0" destOrd="0" presId="urn:microsoft.com/office/officeart/2005/8/layout/vList4"/>
    <dgm:cxn modelId="{A1F5C38A-B834-C04A-B394-30294F40925D}" type="presParOf" srcId="{4746A5EE-DE52-AB46-9A3F-BC11FE8E2EEB}" destId="{70C42C63-9877-BC4A-B489-DB86428A06D0}" srcOrd="1" destOrd="0" presId="urn:microsoft.com/office/officeart/2005/8/layout/vList4"/>
    <dgm:cxn modelId="{1DFE8F85-0675-1345-B775-076F62CCCACF}" type="presParOf" srcId="{4746A5EE-DE52-AB46-9A3F-BC11FE8E2EEB}" destId="{73403FEB-461B-E447-9943-88F8C0FA41E3}" srcOrd="2" destOrd="0" presId="urn:microsoft.com/office/officeart/2005/8/layout/vList4"/>
    <dgm:cxn modelId="{0E789067-7B6D-2D44-A9F5-0628FB996015}" type="presParOf" srcId="{69FFDF49-46C9-9647-A2FD-7B5733A9A548}" destId="{01248D41-8E52-CE43-8A43-B88A2A524DFD}" srcOrd="3" destOrd="0" presId="urn:microsoft.com/office/officeart/2005/8/layout/vList4"/>
    <dgm:cxn modelId="{9C823A53-167C-7246-B5E1-E981B6C8CE50}" type="presParOf" srcId="{69FFDF49-46C9-9647-A2FD-7B5733A9A548}" destId="{FA72DB85-226F-C54A-A5C4-6AB950BB9281}" srcOrd="4" destOrd="0" presId="urn:microsoft.com/office/officeart/2005/8/layout/vList4"/>
    <dgm:cxn modelId="{53164B67-DE7B-EB47-8CFC-5E5A8F8C2A6B}" type="presParOf" srcId="{FA72DB85-226F-C54A-A5C4-6AB950BB9281}" destId="{24C5B306-039E-BD44-9CC0-30B8CE09DE81}" srcOrd="0" destOrd="0" presId="urn:microsoft.com/office/officeart/2005/8/layout/vList4"/>
    <dgm:cxn modelId="{7C1FA3AB-02D1-5C4C-9919-CBDB25B56846}" type="presParOf" srcId="{FA72DB85-226F-C54A-A5C4-6AB950BB9281}" destId="{5C25C1CB-8D6B-EC44-8414-4B5AEEB60880}" srcOrd="1" destOrd="0" presId="urn:microsoft.com/office/officeart/2005/8/layout/vList4"/>
    <dgm:cxn modelId="{97B2AE1E-B937-3647-87BF-7980D25F85FA}" type="presParOf" srcId="{FA72DB85-226F-C54A-A5C4-6AB950BB9281}" destId="{185A9A84-1DA1-F643-9722-B762D8D7C912}"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88D75-3E08-3340-B225-A10FB625A08D}">
      <dsp:nvSpPr>
        <dsp:cNvPr id="0" name=""/>
        <dsp:cNvSpPr/>
      </dsp:nvSpPr>
      <dsp:spPr>
        <a:xfrm>
          <a:off x="0" y="0"/>
          <a:ext cx="5359400" cy="116779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mn-lt"/>
            </a:rPr>
            <a:t>Intro to chemistry and </a:t>
          </a:r>
          <a:r>
            <a:rPr lang="en-US" sz="3200" kern="1200" dirty="0">
              <a:latin typeface="+mn-lt"/>
              <a:cs typeface="Arial" panose="020B0604020202020204" pitchFamily="34" charset="0"/>
            </a:rPr>
            <a:t>Ocean Acidification </a:t>
          </a:r>
          <a:endParaRPr lang="en-US" sz="3200" kern="1200" dirty="0">
            <a:latin typeface="+mn-lt"/>
          </a:endParaRPr>
        </a:p>
      </dsp:txBody>
      <dsp:txXfrm>
        <a:off x="1188659" y="0"/>
        <a:ext cx="4170740" cy="1167796"/>
      </dsp:txXfrm>
    </dsp:sp>
    <dsp:sp modelId="{BE201123-8B0B-624B-9689-E5E4CEFCDF4B}">
      <dsp:nvSpPr>
        <dsp:cNvPr id="0" name=""/>
        <dsp:cNvSpPr/>
      </dsp:nvSpPr>
      <dsp:spPr>
        <a:xfrm>
          <a:off x="116779" y="116779"/>
          <a:ext cx="1071880" cy="934237"/>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22EBA0-A787-FD4B-A14D-C8D2C6245D18}">
      <dsp:nvSpPr>
        <dsp:cNvPr id="0" name=""/>
        <dsp:cNvSpPr/>
      </dsp:nvSpPr>
      <dsp:spPr>
        <a:xfrm>
          <a:off x="0" y="1284576"/>
          <a:ext cx="5359400" cy="116779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Science and Technology</a:t>
          </a:r>
        </a:p>
      </dsp:txBody>
      <dsp:txXfrm>
        <a:off x="1188659" y="1284576"/>
        <a:ext cx="4170740" cy="1167796"/>
      </dsp:txXfrm>
    </dsp:sp>
    <dsp:sp modelId="{70C42C63-9877-BC4A-B489-DB86428A06D0}">
      <dsp:nvSpPr>
        <dsp:cNvPr id="0" name=""/>
        <dsp:cNvSpPr/>
      </dsp:nvSpPr>
      <dsp:spPr>
        <a:xfrm>
          <a:off x="116779" y="1401356"/>
          <a:ext cx="1071880" cy="934237"/>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C5B306-039E-BD44-9CC0-30B8CE09DE81}">
      <dsp:nvSpPr>
        <dsp:cNvPr id="0" name=""/>
        <dsp:cNvSpPr/>
      </dsp:nvSpPr>
      <dsp:spPr>
        <a:xfrm>
          <a:off x="0" y="2569153"/>
          <a:ext cx="5359400" cy="116779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Build a mini-SAS</a:t>
          </a:r>
        </a:p>
      </dsp:txBody>
      <dsp:txXfrm>
        <a:off x="1188659" y="2569153"/>
        <a:ext cx="4170740" cy="1167796"/>
      </dsp:txXfrm>
    </dsp:sp>
    <dsp:sp modelId="{5C25C1CB-8D6B-EC44-8414-4B5AEEB60880}">
      <dsp:nvSpPr>
        <dsp:cNvPr id="0" name=""/>
        <dsp:cNvSpPr/>
      </dsp:nvSpPr>
      <dsp:spPr>
        <a:xfrm>
          <a:off x="116779" y="2685932"/>
          <a:ext cx="1071880" cy="934237"/>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0.40068</cdr:x>
      <cdr:y>0.69622</cdr:y>
    </cdr:from>
    <cdr:to>
      <cdr:x>0.68664</cdr:x>
      <cdr:y>0.76241</cdr:y>
    </cdr:to>
    <cdr:sp macro="" textlink="">
      <cdr:nvSpPr>
        <cdr:cNvPr id="2" name="TextBox 1">
          <a:extLst xmlns:a="http://schemas.openxmlformats.org/drawingml/2006/main">
            <a:ext uri="{FF2B5EF4-FFF2-40B4-BE49-F238E27FC236}">
              <a16:creationId xmlns:a16="http://schemas.microsoft.com/office/drawing/2014/main" id="{5CC3B902-EA9B-E247-B7AD-52F9F6CA2009}"/>
            </a:ext>
          </a:extLst>
        </cdr:cNvPr>
        <cdr:cNvSpPr txBox="1"/>
      </cdr:nvSpPr>
      <cdr:spPr>
        <a:xfrm xmlns:a="http://schemas.openxmlformats.org/drawingml/2006/main">
          <a:off x="3475789" y="4374444"/>
          <a:ext cx="2480585" cy="4159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0.42123</cdr:x>
      <cdr:y>0.70804</cdr:y>
    </cdr:from>
    <cdr:to>
      <cdr:x>0.73116</cdr:x>
      <cdr:y>0.77896</cdr:y>
    </cdr:to>
    <cdr:sp macro="" textlink="">
      <cdr:nvSpPr>
        <cdr:cNvPr id="3" name="TextBox 2">
          <a:extLst xmlns:a="http://schemas.openxmlformats.org/drawingml/2006/main">
            <a:ext uri="{FF2B5EF4-FFF2-40B4-BE49-F238E27FC236}">
              <a16:creationId xmlns:a16="http://schemas.microsoft.com/office/drawing/2014/main" id="{A76C62D8-476C-A644-978A-BEAF63714B9B}"/>
            </a:ext>
          </a:extLst>
        </cdr:cNvPr>
        <cdr:cNvSpPr txBox="1"/>
      </cdr:nvSpPr>
      <cdr:spPr>
        <a:xfrm xmlns:a="http://schemas.openxmlformats.org/drawingml/2006/main">
          <a:off x="3654035" y="4448713"/>
          <a:ext cx="2688538" cy="4456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B21E73F6-331C-614A-BD6D-819251EFEB97}"/>
              </a:ext>
            </a:extLst>
          </p:cNvPr>
          <p:cNvSpPr>
            <a:spLocks noGrp="1" noChangeArrowheads="1"/>
          </p:cNvSpPr>
          <p:nvPr>
            <p:ph type="hdr" sz="quarter"/>
          </p:nvPr>
        </p:nvSpPr>
        <p:spPr bwMode="auto">
          <a:xfrm>
            <a:off x="0" y="0"/>
            <a:ext cx="3006725" cy="461963"/>
          </a:xfrm>
          <a:prstGeom prst="rect">
            <a:avLst/>
          </a:prstGeom>
          <a:noFill/>
          <a:ln w="9525">
            <a:noFill/>
            <a:miter lim="800000"/>
            <a:headEnd/>
            <a:tailEnd/>
          </a:ln>
          <a:effectLst/>
        </p:spPr>
        <p:txBody>
          <a:bodyPr vert="horz" wrap="square" lIns="92426" tIns="46213" rIns="92426" bIns="46213" numCol="1" anchor="t" anchorCtr="0" compatLnSpc="1">
            <a:prstTxWarp prst="textNoShape">
              <a:avLst/>
            </a:prstTxWarp>
          </a:bodyPr>
          <a:lstStyle>
            <a:lvl1pPr defTabSz="925513" eaLnBrk="1" hangingPunct="1">
              <a:defRPr sz="1200">
                <a:effectLst/>
                <a:latin typeface="Times New Roman" pitchFamily="-112" charset="0"/>
                <a:ea typeface="+mn-ea"/>
                <a:cs typeface="+mn-cs"/>
              </a:defRPr>
            </a:lvl1pPr>
          </a:lstStyle>
          <a:p>
            <a:pPr>
              <a:defRPr/>
            </a:pPr>
            <a:endParaRPr lang="en-US"/>
          </a:p>
        </p:txBody>
      </p:sp>
      <p:sp>
        <p:nvSpPr>
          <p:cNvPr id="4099" name="Rectangle 1027">
            <a:extLst>
              <a:ext uri="{FF2B5EF4-FFF2-40B4-BE49-F238E27FC236}">
                <a16:creationId xmlns:a16="http://schemas.microsoft.com/office/drawing/2014/main" id="{FC7B356C-7B4E-374E-B78E-F638E249A004}"/>
              </a:ext>
            </a:extLst>
          </p:cNvPr>
          <p:cNvSpPr>
            <a:spLocks noGrp="1" noChangeArrowheads="1"/>
          </p:cNvSpPr>
          <p:nvPr>
            <p:ph type="dt" sz="quarter" idx="1"/>
          </p:nvPr>
        </p:nvSpPr>
        <p:spPr bwMode="auto">
          <a:xfrm>
            <a:off x="3927475" y="0"/>
            <a:ext cx="3006725" cy="461963"/>
          </a:xfrm>
          <a:prstGeom prst="rect">
            <a:avLst/>
          </a:prstGeom>
          <a:noFill/>
          <a:ln w="9525">
            <a:noFill/>
            <a:miter lim="800000"/>
            <a:headEnd/>
            <a:tailEnd/>
          </a:ln>
          <a:effectLst/>
        </p:spPr>
        <p:txBody>
          <a:bodyPr vert="horz" wrap="square" lIns="92426" tIns="46213" rIns="92426" bIns="46213" numCol="1" anchor="t" anchorCtr="0" compatLnSpc="1">
            <a:prstTxWarp prst="textNoShape">
              <a:avLst/>
            </a:prstTxWarp>
          </a:bodyPr>
          <a:lstStyle>
            <a:lvl1pPr algn="r" defTabSz="925513" eaLnBrk="1" hangingPunct="1">
              <a:defRPr sz="1200">
                <a:effectLst/>
                <a:latin typeface="Times New Roman" pitchFamily="-112" charset="0"/>
                <a:ea typeface="+mn-ea"/>
                <a:cs typeface="+mn-cs"/>
              </a:defRPr>
            </a:lvl1pPr>
          </a:lstStyle>
          <a:p>
            <a:pPr>
              <a:defRPr/>
            </a:pPr>
            <a:endParaRPr lang="en-US"/>
          </a:p>
        </p:txBody>
      </p:sp>
      <p:sp>
        <p:nvSpPr>
          <p:cNvPr id="4100" name="Rectangle 1028">
            <a:extLst>
              <a:ext uri="{FF2B5EF4-FFF2-40B4-BE49-F238E27FC236}">
                <a16:creationId xmlns:a16="http://schemas.microsoft.com/office/drawing/2014/main" id="{0944C333-B60D-2247-BCE1-043166747A24}"/>
              </a:ext>
            </a:extLst>
          </p:cNvPr>
          <p:cNvSpPr>
            <a:spLocks noGrp="1" noChangeArrowheads="1"/>
          </p:cNvSpPr>
          <p:nvPr>
            <p:ph type="ftr" sz="quarter" idx="2"/>
          </p:nvPr>
        </p:nvSpPr>
        <p:spPr bwMode="auto">
          <a:xfrm>
            <a:off x="0" y="8770938"/>
            <a:ext cx="3006725" cy="461962"/>
          </a:xfrm>
          <a:prstGeom prst="rect">
            <a:avLst/>
          </a:prstGeom>
          <a:noFill/>
          <a:ln w="9525">
            <a:noFill/>
            <a:miter lim="800000"/>
            <a:headEnd/>
            <a:tailEnd/>
          </a:ln>
          <a:effectLst/>
        </p:spPr>
        <p:txBody>
          <a:bodyPr vert="horz" wrap="square" lIns="92426" tIns="46213" rIns="92426" bIns="46213" numCol="1" anchor="b" anchorCtr="0" compatLnSpc="1">
            <a:prstTxWarp prst="textNoShape">
              <a:avLst/>
            </a:prstTxWarp>
          </a:bodyPr>
          <a:lstStyle>
            <a:lvl1pPr defTabSz="925513" eaLnBrk="1" hangingPunct="1">
              <a:defRPr sz="1200">
                <a:effectLst/>
                <a:latin typeface="Times New Roman" pitchFamily="-112" charset="0"/>
                <a:ea typeface="+mn-ea"/>
                <a:cs typeface="+mn-cs"/>
              </a:defRPr>
            </a:lvl1pPr>
          </a:lstStyle>
          <a:p>
            <a:pPr>
              <a:defRPr/>
            </a:pPr>
            <a:endParaRPr lang="en-US"/>
          </a:p>
        </p:txBody>
      </p:sp>
      <p:sp>
        <p:nvSpPr>
          <p:cNvPr id="4101" name="Rectangle 1029">
            <a:extLst>
              <a:ext uri="{FF2B5EF4-FFF2-40B4-BE49-F238E27FC236}">
                <a16:creationId xmlns:a16="http://schemas.microsoft.com/office/drawing/2014/main" id="{E57C182E-51F5-C347-9F9A-EABC3D91D0E9}"/>
              </a:ext>
            </a:extLst>
          </p:cNvPr>
          <p:cNvSpPr>
            <a:spLocks noGrp="1" noChangeArrowheads="1"/>
          </p:cNvSpPr>
          <p:nvPr>
            <p:ph type="sldNum" sz="quarter" idx="3"/>
          </p:nvPr>
        </p:nvSpPr>
        <p:spPr bwMode="auto">
          <a:xfrm>
            <a:off x="3927475" y="8770938"/>
            <a:ext cx="3006725" cy="461962"/>
          </a:xfrm>
          <a:prstGeom prst="rect">
            <a:avLst/>
          </a:prstGeom>
          <a:noFill/>
          <a:ln w="9525">
            <a:noFill/>
            <a:miter lim="800000"/>
            <a:headEnd/>
            <a:tailEnd/>
          </a:ln>
          <a:effectLst/>
        </p:spPr>
        <p:txBody>
          <a:bodyPr vert="horz" wrap="square" lIns="92426" tIns="46213" rIns="92426" bIns="46213" numCol="1" anchor="b" anchorCtr="0" compatLnSpc="1">
            <a:prstTxWarp prst="textNoShape">
              <a:avLst/>
            </a:prstTxWarp>
          </a:bodyPr>
          <a:lstStyle>
            <a:lvl1pPr algn="r" defTabSz="925513" eaLnBrk="1" hangingPunct="1">
              <a:defRPr sz="1200">
                <a:effectLst/>
              </a:defRPr>
            </a:lvl1pPr>
          </a:lstStyle>
          <a:p>
            <a:pPr>
              <a:defRPr/>
            </a:pPr>
            <a:fld id="{F2A7F40E-ACDB-A544-A0EA-70FEB45DBF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F8532-D4E1-724E-A252-93813487277A}"/>
              </a:ext>
            </a:extLst>
          </p:cNvPr>
          <p:cNvSpPr>
            <a:spLocks noGrp="1"/>
          </p:cNvSpPr>
          <p:nvPr>
            <p:ph type="hdr" sz="quarter"/>
          </p:nvPr>
        </p:nvSpPr>
        <p:spPr>
          <a:xfrm>
            <a:off x="0" y="0"/>
            <a:ext cx="3005138" cy="461963"/>
          </a:xfrm>
          <a:prstGeom prst="rect">
            <a:avLst/>
          </a:prstGeom>
        </p:spPr>
        <p:txBody>
          <a:bodyPr vert="horz" lIns="91440" tIns="45720" rIns="91440" bIns="45720" rtlCol="0"/>
          <a:lstStyle>
            <a:lvl1pPr algn="l" eaLnBrk="1" hangingPunct="1">
              <a:defRPr sz="1200">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44F8CEC-CB83-F64E-9969-386C38645B1B}"/>
              </a:ext>
            </a:extLst>
          </p:cNvPr>
          <p:cNvSpPr>
            <a:spLocks noGrp="1"/>
          </p:cNvSpPr>
          <p:nvPr>
            <p:ph type="dt" idx="1"/>
          </p:nvPr>
        </p:nvSpPr>
        <p:spPr>
          <a:xfrm>
            <a:off x="3927475" y="0"/>
            <a:ext cx="3005138" cy="4619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ffectLst>
                  <a:outerShdw blurRad="38100" dist="38100" dir="2700000" algn="tl">
                    <a:srgbClr val="C0C0C0"/>
                  </a:outerShdw>
                </a:effectLst>
              </a:defRPr>
            </a:lvl1pPr>
          </a:lstStyle>
          <a:p>
            <a:pPr>
              <a:defRPr/>
            </a:pPr>
            <a:fld id="{60EB2F2E-7F74-7141-A29A-3CAFE5084ADB}" type="datetime1">
              <a:rPr lang="en-US" altLang="en-US"/>
              <a:pPr>
                <a:defRPr/>
              </a:pPr>
              <a:t>11/20/19</a:t>
            </a:fld>
            <a:endParaRPr lang="en-US" altLang="en-US"/>
          </a:p>
        </p:txBody>
      </p:sp>
      <p:sp>
        <p:nvSpPr>
          <p:cNvPr id="4" name="Slide Image Placeholder 3">
            <a:extLst>
              <a:ext uri="{FF2B5EF4-FFF2-40B4-BE49-F238E27FC236}">
                <a16:creationId xmlns:a16="http://schemas.microsoft.com/office/drawing/2014/main" id="{78116582-93A8-FF44-9792-B6938D91F3D2}"/>
              </a:ext>
            </a:extLst>
          </p:cNvPr>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7EB14E7-D479-8740-8073-83A5D34AC540}"/>
              </a:ext>
            </a:extLst>
          </p:cNvPr>
          <p:cNvSpPr>
            <a:spLocks noGrp="1"/>
          </p:cNvSpPr>
          <p:nvPr>
            <p:ph type="body" sz="quarter" idx="3"/>
          </p:nvPr>
        </p:nvSpPr>
        <p:spPr>
          <a:xfrm>
            <a:off x="693738" y="4386263"/>
            <a:ext cx="5546725" cy="41544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55D0873-7EF4-1045-83FF-AC0DA807DB65}"/>
              </a:ext>
            </a:extLst>
          </p:cNvPr>
          <p:cNvSpPr>
            <a:spLocks noGrp="1"/>
          </p:cNvSpPr>
          <p:nvPr>
            <p:ph type="ftr" sz="quarter" idx="4"/>
          </p:nvPr>
        </p:nvSpPr>
        <p:spPr>
          <a:xfrm>
            <a:off x="0" y="8769350"/>
            <a:ext cx="3005138" cy="461963"/>
          </a:xfrm>
          <a:prstGeom prst="rect">
            <a:avLst/>
          </a:prstGeom>
        </p:spPr>
        <p:txBody>
          <a:bodyPr vert="horz" lIns="91440" tIns="45720" rIns="91440" bIns="45720" rtlCol="0" anchor="b"/>
          <a:lstStyle>
            <a:lvl1pPr algn="l" eaLnBrk="1" hangingPunct="1">
              <a:defRPr sz="1200">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BB102DD9-FADA-6247-8CDD-8CF7E67E7F08}"/>
              </a:ext>
            </a:extLst>
          </p:cNvPr>
          <p:cNvSpPr>
            <a:spLocks noGrp="1"/>
          </p:cNvSpPr>
          <p:nvPr>
            <p:ph type="sldNum" sz="quarter" idx="5"/>
          </p:nvPr>
        </p:nvSpPr>
        <p:spPr>
          <a:xfrm>
            <a:off x="3927475" y="8769350"/>
            <a:ext cx="3005138" cy="4619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C0C0C0"/>
                  </a:outerShdw>
                </a:effectLst>
              </a:defRPr>
            </a:lvl1pPr>
          </a:lstStyle>
          <a:p>
            <a:pPr>
              <a:defRPr/>
            </a:pPr>
            <a:fld id="{F1171C49-51F2-C745-B93B-6B46DA8A37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endParaRPr lang="en-US" b="1" dirty="0">
              <a:solidFill>
                <a:srgbClr val="FF0000"/>
              </a:solidFill>
              <a:effectLst>
                <a:outerShdw blurRad="38100" dist="38100" dir="2700000" algn="tl">
                  <a:srgbClr val="DDDDDD"/>
                </a:outerShdw>
              </a:effectLst>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10</a:t>
            </a:fld>
            <a:endParaRPr lang="en-US" altLang="en-US"/>
          </a:p>
        </p:txBody>
      </p:sp>
    </p:spTree>
    <p:extLst>
      <p:ext uri="{BB962C8B-B14F-4D97-AF65-F5344CB8AC3E}">
        <p14:creationId xmlns:p14="http://schemas.microsoft.com/office/powerpoint/2010/main" val="393485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 Maybe delete?  Or see which observing systems should be highlighted [not reading all of them]</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12</a:t>
            </a:fld>
            <a:endParaRPr lang="en-US" altLang="en-US"/>
          </a:p>
        </p:txBody>
      </p:sp>
    </p:spTree>
    <p:extLst>
      <p:ext uri="{BB962C8B-B14F-4D97-AF65-F5344CB8AC3E}">
        <p14:creationId xmlns:p14="http://schemas.microsoft.com/office/powerpoint/2010/main" val="3278407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111B104-EC03-9245-8654-6F3AA9E73361}"/>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109A318F-AD66-5849-A40D-5F89A157A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6E878092-2460-B649-9399-07FBFDD4FEC9}" type="slidenum">
              <a:rPr lang="en-US" altLang="en-US" sz="1200" smtClean="0"/>
              <a:pPr eaLnBrk="1" hangingPunct="1">
                <a:defRPr/>
              </a:pPr>
              <a:t>13</a:t>
            </a:fld>
            <a:endParaRPr lang="en-US" altLang="en-US" sz="1200"/>
          </a:p>
        </p:txBody>
      </p:sp>
    </p:spTree>
    <p:extLst>
      <p:ext uri="{BB962C8B-B14F-4D97-AF65-F5344CB8AC3E}">
        <p14:creationId xmlns:p14="http://schemas.microsoft.com/office/powerpoint/2010/main" val="276348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why we need partnership to make these cruises, </a:t>
            </a:r>
            <a:r>
              <a:rPr lang="en-US" dirty="0" err="1"/>
              <a:t>etc</a:t>
            </a:r>
            <a:r>
              <a:rPr lang="en-US" dirty="0"/>
              <a:t> happen</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14</a:t>
            </a:fld>
            <a:endParaRPr lang="en-US" altLang="en-US"/>
          </a:p>
        </p:txBody>
      </p:sp>
    </p:spTree>
    <p:extLst>
      <p:ext uri="{BB962C8B-B14F-4D97-AF65-F5344CB8AC3E}">
        <p14:creationId xmlns:p14="http://schemas.microsoft.com/office/powerpoint/2010/main" val="352666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removing</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15</a:t>
            </a:fld>
            <a:endParaRPr lang="en-US" altLang="en-US"/>
          </a:p>
        </p:txBody>
      </p:sp>
    </p:spTree>
    <p:extLst>
      <p:ext uri="{BB962C8B-B14F-4D97-AF65-F5344CB8AC3E}">
        <p14:creationId xmlns:p14="http://schemas.microsoft.com/office/powerpoint/2010/main" val="3165330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Leading within NOAA and outside NOAA; regionally, nationally and internationally</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17</a:t>
            </a:fld>
            <a:endParaRPr lang="en-US" altLang="en-US"/>
          </a:p>
        </p:txBody>
      </p:sp>
    </p:spTree>
    <p:extLst>
      <p:ext uri="{BB962C8B-B14F-4D97-AF65-F5344CB8AC3E}">
        <p14:creationId xmlns:p14="http://schemas.microsoft.com/office/powerpoint/2010/main" val="590995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FD068EA-FEC1-664A-9DC0-C7573AD58F75}"/>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BD50BD6-20C0-1345-B3B7-6C016EDC8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anose="020B0600070205080204" pitchFamily="34" charset="-128"/>
              </a:rPr>
              <a:t>All pdfs in web pages</a:t>
            </a: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CA770268-CAAA-C840-B36D-152B48A31020}" type="slidenum">
              <a:rPr lang="en-US" altLang="en-US" sz="1200" smtClean="0"/>
              <a:pPr eaLnBrk="1" hangingPunct="1">
                <a:defRPr/>
              </a:pPr>
              <a:t>18</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chemeClr val="accent2"/>
                </a:solidFill>
                <a:latin typeface="Arial" panose="020B0604020202020204" pitchFamily="34" charset="0"/>
                <a:ea typeface="Calibri"/>
                <a:cs typeface="Arial" panose="020B0604020202020204" pitchFamily="34" charset="0"/>
                <a:sym typeface="Calibri"/>
              </a:rPr>
              <a:t>$8.5 billion and 70,400 jobs annually in SE Florida</a:t>
            </a:r>
            <a:endParaRPr lang="en-US" sz="1200" dirty="0">
              <a:solidFill>
                <a:schemeClr val="accent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19</a:t>
            </a:fld>
            <a:endParaRPr lang="en-US" altLang="en-US"/>
          </a:p>
        </p:txBody>
      </p:sp>
    </p:spTree>
    <p:extLst>
      <p:ext uri="{BB962C8B-B14F-4D97-AF65-F5344CB8AC3E}">
        <p14:creationId xmlns:p14="http://schemas.microsoft.com/office/powerpoint/2010/main" val="3661555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20</a:t>
            </a:fld>
            <a:endParaRPr lang="en-US" altLang="en-US"/>
          </a:p>
        </p:txBody>
      </p:sp>
    </p:spTree>
    <p:extLst>
      <p:ext uri="{BB962C8B-B14F-4D97-AF65-F5344CB8AC3E}">
        <p14:creationId xmlns:p14="http://schemas.microsoft.com/office/powerpoint/2010/main" val="3764397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Ocean Carbon Atlas</a:t>
            </a:r>
          </a:p>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21</a:t>
            </a:fld>
            <a:endParaRPr lang="en-US" altLang="en-US"/>
          </a:p>
        </p:txBody>
      </p:sp>
    </p:spTree>
    <p:extLst>
      <p:ext uri="{BB962C8B-B14F-4D97-AF65-F5344CB8AC3E}">
        <p14:creationId xmlns:p14="http://schemas.microsoft.com/office/powerpoint/2010/main" val="167994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B30F0FB-A607-6C4D-B574-8A854ADCA38F}"/>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0E50B0F-7C32-BA4C-A177-645B9B957781}"/>
              </a:ext>
            </a:extLst>
          </p:cNvPr>
          <p:cNvSpPr>
            <a:spLocks noGrp="1"/>
          </p:cNvSpPr>
          <p:nvPr>
            <p:ph type="body" idx="1"/>
          </p:nvPr>
        </p:nvSpPr>
        <p:spPr/>
        <p:txBody>
          <a:bodyPr/>
          <a:lstStyle/>
          <a:p>
            <a:pPr eaLnBrk="1" fontAlgn="auto" hangingPunct="1">
              <a:spcBef>
                <a:spcPts val="0"/>
              </a:spcBef>
              <a:spcAft>
                <a:spcPts val="0"/>
              </a:spcAft>
              <a:defRPr/>
            </a:pPr>
            <a:r>
              <a:rPr lang="en-US" dirty="0">
                <a:ea typeface="+mn-ea"/>
                <a:cs typeface="+mn-cs"/>
              </a:rPr>
              <a:t>NEED TO MODIFY</a:t>
            </a:r>
          </a:p>
        </p:txBody>
      </p:sp>
      <p:sp>
        <p:nvSpPr>
          <p:cNvPr id="4" name="Slide Number Placeholder 3">
            <a:extLst>
              <a:ext uri="{FF2B5EF4-FFF2-40B4-BE49-F238E27FC236}">
                <a16:creationId xmlns:a16="http://schemas.microsoft.com/office/drawing/2014/main" id="{47F73171-7941-BB4E-A606-EE53F756B259}"/>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725C1818-C776-564F-85D2-E314199B9757}" type="slidenum">
              <a:rPr lang="en-US" altLang="en-US" sz="1200" smtClean="0"/>
              <a:pPr eaLnBrk="1" hangingPunct="1">
                <a:defRPr/>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22</a:t>
            </a:fld>
            <a:endParaRPr lang="en-US" altLang="en-US"/>
          </a:p>
        </p:txBody>
      </p:sp>
    </p:spTree>
    <p:extLst>
      <p:ext uri="{BB962C8B-B14F-4D97-AF65-F5344CB8AC3E}">
        <p14:creationId xmlns:p14="http://schemas.microsoft.com/office/powerpoint/2010/main" val="1816740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23</a:t>
            </a:fld>
            <a:endParaRPr lang="en-US" altLang="en-US"/>
          </a:p>
        </p:txBody>
      </p:sp>
    </p:spTree>
    <p:extLst>
      <p:ext uri="{BB962C8B-B14F-4D97-AF65-F5344CB8AC3E}">
        <p14:creationId xmlns:p14="http://schemas.microsoft.com/office/powerpoint/2010/main" val="531480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 </a:t>
            </a:r>
            <a:r>
              <a:rPr lang="en-US" dirty="0" err="1"/>
              <a:t>Montenaro’s</a:t>
            </a:r>
            <a:r>
              <a:rPr lang="en-US" dirty="0"/>
              <a:t> work</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24</a:t>
            </a:fld>
            <a:endParaRPr lang="en-US" altLang="en-US"/>
          </a:p>
        </p:txBody>
      </p:sp>
    </p:spTree>
    <p:extLst>
      <p:ext uri="{BB962C8B-B14F-4D97-AF65-F5344CB8AC3E}">
        <p14:creationId xmlns:p14="http://schemas.microsoft.com/office/powerpoint/2010/main" val="7299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removing</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25</a:t>
            </a:fld>
            <a:endParaRPr lang="en-US" altLang="en-US"/>
          </a:p>
        </p:txBody>
      </p:sp>
    </p:spTree>
    <p:extLst>
      <p:ext uri="{BB962C8B-B14F-4D97-AF65-F5344CB8AC3E}">
        <p14:creationId xmlns:p14="http://schemas.microsoft.com/office/powerpoint/2010/main" val="2338926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first paragraph; shorten whole thing.</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26</a:t>
            </a:fld>
            <a:endParaRPr lang="en-US" altLang="en-US"/>
          </a:p>
        </p:txBody>
      </p:sp>
    </p:spTree>
    <p:extLst>
      <p:ext uri="{BB962C8B-B14F-4D97-AF65-F5344CB8AC3E}">
        <p14:creationId xmlns:p14="http://schemas.microsoft.com/office/powerpoint/2010/main" val="187838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27</a:t>
            </a:fld>
            <a:endParaRPr lang="en-US" altLang="en-US"/>
          </a:p>
        </p:txBody>
      </p:sp>
    </p:spTree>
    <p:extLst>
      <p:ext uri="{BB962C8B-B14F-4D97-AF65-F5344CB8AC3E}">
        <p14:creationId xmlns:p14="http://schemas.microsoft.com/office/powerpoint/2010/main" val="3579590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Asterisk—silver medal</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30</a:t>
            </a:fld>
            <a:endParaRPr lang="en-US" altLang="en-US"/>
          </a:p>
        </p:txBody>
      </p:sp>
    </p:spTree>
    <p:extLst>
      <p:ext uri="{BB962C8B-B14F-4D97-AF65-F5344CB8AC3E}">
        <p14:creationId xmlns:p14="http://schemas.microsoft.com/office/powerpoint/2010/main" val="3777742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31</a:t>
            </a:fld>
            <a:endParaRPr lang="en-US" altLang="en-US"/>
          </a:p>
        </p:txBody>
      </p:sp>
    </p:spTree>
    <p:extLst>
      <p:ext uri="{BB962C8B-B14F-4D97-AF65-F5344CB8AC3E}">
        <p14:creationId xmlns:p14="http://schemas.microsoft.com/office/powerpoint/2010/main" val="7721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32</a:t>
            </a:fld>
            <a:endParaRPr lang="en-US" altLang="en-US"/>
          </a:p>
        </p:txBody>
      </p:sp>
    </p:spTree>
    <p:extLst>
      <p:ext uri="{BB962C8B-B14F-4D97-AF65-F5344CB8AC3E}">
        <p14:creationId xmlns:p14="http://schemas.microsoft.com/office/powerpoint/2010/main" val="4119898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Kelble is co-technical monitor for CCME</a:t>
            </a:r>
          </a:p>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33</a:t>
            </a:fld>
            <a:endParaRPr lang="en-US" altLang="en-US"/>
          </a:p>
        </p:txBody>
      </p:sp>
    </p:spTree>
    <p:extLst>
      <p:ext uri="{BB962C8B-B14F-4D97-AF65-F5344CB8AC3E}">
        <p14:creationId xmlns:p14="http://schemas.microsoft.com/office/powerpoint/2010/main" val="324254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endParaRPr lang="en-US" b="1" dirty="0">
              <a:solidFill>
                <a:srgbClr val="FF0000"/>
              </a:solidFill>
              <a:effectLst>
                <a:outerShdw blurRad="38100" dist="38100" dir="2700000" algn="tl">
                  <a:srgbClr val="DDDDDD"/>
                </a:outerShdw>
              </a:effectLst>
              <a:ea typeface="ＭＳ Ｐゴシック" charset="0"/>
              <a:cs typeface="ＭＳ Ｐゴシック" charset="0"/>
            </a:endParaRPr>
          </a:p>
          <a:p>
            <a:pPr eaLnBrk="1" hangingPunct="1">
              <a:defRPr/>
            </a:pPr>
            <a:r>
              <a:rPr lang="en-US" dirty="0">
                <a:ea typeface="ＭＳ Ｐゴシック" charset="0"/>
                <a:cs typeface="ＭＳ Ｐゴシック" charset="0"/>
              </a:rPr>
              <a:t>NEED TO MODIFY</a:t>
            </a: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3</a:t>
            </a:fld>
            <a:endParaRPr lang="en-US" altLang="en-US" sz="1200"/>
          </a:p>
        </p:txBody>
      </p:sp>
    </p:spTree>
    <p:extLst>
      <p:ext uri="{BB962C8B-B14F-4D97-AF65-F5344CB8AC3E}">
        <p14:creationId xmlns:p14="http://schemas.microsoft.com/office/powerpoint/2010/main" val="3851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34</a:t>
            </a:fld>
            <a:endParaRPr lang="en-US" altLang="en-US" sz="1200"/>
          </a:p>
        </p:txBody>
      </p:sp>
    </p:spTree>
    <p:extLst>
      <p:ext uri="{BB962C8B-B14F-4D97-AF65-F5344CB8AC3E}">
        <p14:creationId xmlns:p14="http://schemas.microsoft.com/office/powerpoint/2010/main" val="114048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what to say: Looking into the future, OCED is working on developing a BGC-ARGO pilot project in the Gulf of Mexico.</a:t>
            </a:r>
          </a:p>
          <a:p>
            <a:endParaRPr lang="en-US" dirty="0"/>
          </a:p>
          <a:p>
            <a:r>
              <a:rPr lang="en-US" dirty="0"/>
              <a:t>BGC-Argo floats have the standard temp and </a:t>
            </a:r>
            <a:r>
              <a:rPr lang="en-US" dirty="0" err="1"/>
              <a:t>sal</a:t>
            </a:r>
            <a:r>
              <a:rPr lang="en-US" dirty="0"/>
              <a:t> sensors of “classic” </a:t>
            </a:r>
            <a:r>
              <a:rPr lang="en-US" dirty="0" err="1"/>
              <a:t>argo</a:t>
            </a:r>
            <a:r>
              <a:rPr lang="en-US" dirty="0"/>
              <a:t> floats (aka core Argo), but incorporate sensors to measure 6 additional core ocean variable of interest for biogeochemistry: </a:t>
            </a:r>
            <a:r>
              <a:rPr lang="en-US" sz="1200" dirty="0"/>
              <a:t>Chlorophyll fluorescence, particle backscatter, dissolved oxygen, nitrate, pH, and irradiance. Successful BGC-Argo test programs are being carried out e.g. in the Southern Ocean (SOCCOM), or the Mediterranean (NAOS).</a:t>
            </a:r>
          </a:p>
          <a:p>
            <a:endParaRPr lang="en-US" sz="1200" dirty="0"/>
          </a:p>
          <a:p>
            <a:r>
              <a:rPr lang="en-US" sz="1200" dirty="0"/>
              <a:t>The </a:t>
            </a:r>
            <a:r>
              <a:rPr lang="en-US" sz="1200" dirty="0" err="1"/>
              <a:t>GoM</a:t>
            </a:r>
            <a:r>
              <a:rPr lang="en-US" sz="1200" dirty="0"/>
              <a:t> is a good test site due to ease of access (our backdoor), potential for collaborations with institutions with interest in the </a:t>
            </a:r>
            <a:r>
              <a:rPr lang="en-US" sz="1200" dirty="0" err="1"/>
              <a:t>GoM</a:t>
            </a:r>
            <a:r>
              <a:rPr lang="en-US" sz="1200" dirty="0"/>
              <a:t>, good knowledge of circulation patters, water flows, etc.</a:t>
            </a:r>
          </a:p>
          <a:p>
            <a:r>
              <a:rPr lang="en-US" sz="1200" dirty="0"/>
              <a:t>AOML and OCED in particular have decades of expertise in BGC-Argo parameters (e.g. pH, O2, NO3) and are working to develop validation reference layers in the </a:t>
            </a:r>
            <a:r>
              <a:rPr lang="en-US" sz="1200" dirty="0" err="1"/>
              <a:t>GoM</a:t>
            </a:r>
            <a:r>
              <a:rPr lang="en-US" sz="1200" dirty="0"/>
              <a:t> to aid in </a:t>
            </a:r>
            <a:r>
              <a:rPr lang="en-US" sz="1200" dirty="0" err="1"/>
              <a:t>QCing</a:t>
            </a:r>
            <a:r>
              <a:rPr lang="en-US" sz="1200" dirty="0"/>
              <a:t> the BGC-Argo data.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The data from the BGC floats can be used </a:t>
            </a:r>
            <a:r>
              <a:rPr lang="en-US" sz="1200" b="0" dirty="0"/>
              <a:t>for </a:t>
            </a:r>
            <a:r>
              <a:rPr lang="en-US" sz="1200" b="0" i="0" u="none" strike="noStrike" cap="none" dirty="0">
                <a:solidFill>
                  <a:schemeClr val="dk1"/>
                </a:solidFill>
                <a:effectLst/>
                <a:latin typeface="Calibri"/>
                <a:ea typeface="Calibri"/>
                <a:cs typeface="Calibri"/>
                <a:sym typeface="Calibri"/>
              </a:rPr>
              <a:t>Observation System Simulation Experiments (OSSEs)</a:t>
            </a:r>
            <a:r>
              <a:rPr lang="en-US" sz="1200" b="0" dirty="0"/>
              <a:t>, to improve coupled physical-biogeochemical models</a:t>
            </a:r>
          </a:p>
          <a:p>
            <a:r>
              <a:rPr lang="en-US" sz="1200" dirty="0"/>
              <a:t>This project would benefit from increasing AOML’s capacity with regards to biogeochemical modelling and data assimilation expertise.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9258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36</a:t>
            </a:fld>
            <a:endParaRPr lang="en-US" altLang="en-US"/>
          </a:p>
        </p:txBody>
      </p:sp>
    </p:spTree>
    <p:extLst>
      <p:ext uri="{BB962C8B-B14F-4D97-AF65-F5344CB8AC3E}">
        <p14:creationId xmlns:p14="http://schemas.microsoft.com/office/powerpoint/2010/main" val="3280447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endParaRPr lang="en-US" b="1" dirty="0">
              <a:solidFill>
                <a:srgbClr val="FF0000"/>
              </a:solidFill>
              <a:effectLst>
                <a:outerShdw blurRad="38100" dist="38100" dir="2700000" algn="tl">
                  <a:srgbClr val="DDDDDD"/>
                </a:outerShdw>
              </a:effectLst>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37</a:t>
            </a:fld>
            <a:endParaRPr lang="en-US" altLang="en-US" sz="1200"/>
          </a:p>
        </p:txBody>
      </p:sp>
    </p:spTree>
    <p:extLst>
      <p:ext uri="{BB962C8B-B14F-4D97-AF65-F5344CB8AC3E}">
        <p14:creationId xmlns:p14="http://schemas.microsoft.com/office/powerpoint/2010/main" val="161402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spcBef>
                <a:spcPts val="0"/>
              </a:spcBef>
              <a:defRPr/>
            </a:pP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Building a </a:t>
            </a:r>
            <a:r>
              <a:rPr lang="en-US" sz="1200" u="sng" dirty="0">
                <a:effectLst>
                  <a:outerShdw blurRad="38100" dist="38100" dir="2700000" algn="tl">
                    <a:srgbClr val="DDDDDD"/>
                  </a:outerShdw>
                </a:effectLst>
                <a:latin typeface="Arial" panose="020B0604020202020204" pitchFamily="34" charset="0"/>
                <a:cs typeface="Arial" panose="020B0604020202020204" pitchFamily="34" charset="0"/>
              </a:rPr>
              <a:t>diverse, world-class workforce</a:t>
            </a:r>
          </a:p>
          <a:p>
            <a:pPr eaLnBrk="1" hangingPunct="1">
              <a:spcBef>
                <a:spcPts val="0"/>
              </a:spcBef>
              <a:defRPr/>
            </a:pP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Conducting </a:t>
            </a:r>
            <a:r>
              <a:rPr lang="en-US" sz="1200" u="sng" dirty="0">
                <a:effectLst>
                  <a:outerShdw blurRad="38100" dist="38100" dir="2700000" algn="tl">
                    <a:srgbClr val="DDDDDD"/>
                  </a:outerShdw>
                </a:effectLst>
                <a:latin typeface="Arial" panose="020B0604020202020204" pitchFamily="34" charset="0"/>
                <a:cs typeface="Arial" panose="020B0604020202020204" pitchFamily="34" charset="0"/>
              </a:rPr>
              <a:t>cutting edge research </a:t>
            </a: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on the biogeochemical state of the ocean and how its changes impact ecosystems and society</a:t>
            </a:r>
          </a:p>
          <a:p>
            <a:pPr eaLnBrk="1" hangingPunct="1">
              <a:spcBef>
                <a:spcPts val="0"/>
              </a:spcBef>
              <a:defRPr/>
            </a:pP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Developing and applying </a:t>
            </a:r>
            <a:r>
              <a:rPr lang="en-US" sz="1200" u="sng" dirty="0">
                <a:effectLst>
                  <a:outerShdw blurRad="38100" dist="38100" dir="2700000" algn="tl">
                    <a:srgbClr val="DDDDDD"/>
                  </a:outerShdw>
                </a:effectLst>
                <a:latin typeface="Arial" panose="020B0604020202020204" pitchFamily="34" charset="0"/>
                <a:cs typeface="Arial" panose="020B0604020202020204" pitchFamily="34" charset="0"/>
              </a:rPr>
              <a:t>new technologies</a:t>
            </a:r>
          </a:p>
          <a:p>
            <a:pPr eaLnBrk="1" hangingPunct="1">
              <a:spcBef>
                <a:spcPts val="0"/>
              </a:spcBef>
              <a:defRPr/>
            </a:pPr>
            <a:r>
              <a:rPr lang="en-US" sz="1200" u="sng" dirty="0">
                <a:effectLst>
                  <a:outerShdw blurRad="38100" dist="38100" dir="2700000" algn="tl">
                    <a:srgbClr val="DDDDDD"/>
                  </a:outerShdw>
                </a:effectLst>
                <a:latin typeface="Arial" panose="020B0604020202020204" pitchFamily="34" charset="0"/>
                <a:cs typeface="Arial" panose="020B0604020202020204" pitchFamily="34" charset="0"/>
              </a:rPr>
              <a:t>Communicating</a:t>
            </a: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 our science to partners, stakeholders, and the general public</a:t>
            </a:r>
          </a:p>
          <a:p>
            <a:pPr eaLnBrk="1" hangingPunct="1">
              <a:spcBef>
                <a:spcPts val="0"/>
              </a:spcBef>
              <a:defRPr/>
            </a:pPr>
            <a:r>
              <a:rPr lang="en-US" sz="1200" u="sng" dirty="0">
                <a:effectLst>
                  <a:outerShdw blurRad="38100" dist="38100" dir="2700000" algn="tl">
                    <a:srgbClr val="DDDDDD"/>
                  </a:outerShdw>
                </a:effectLst>
                <a:latin typeface="Arial" panose="020B0604020202020204" pitchFamily="34" charset="0"/>
                <a:cs typeface="Arial" panose="020B0604020202020204" pitchFamily="34" charset="0"/>
              </a:rPr>
              <a:t>Partnering</a:t>
            </a: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 to apply our science to enhance ecosystem and community resilience and sustainability</a:t>
            </a:r>
          </a:p>
          <a:p>
            <a:pPr eaLnBrk="1" hangingPunct="1">
              <a:spcBef>
                <a:spcPts val="0"/>
              </a:spcBef>
              <a:defRPr/>
            </a:pP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Performing </a:t>
            </a:r>
            <a:r>
              <a:rPr lang="en-US" sz="1200" u="sng" dirty="0">
                <a:effectLst>
                  <a:outerShdw blurRad="38100" dist="38100" dir="2700000" algn="tl">
                    <a:srgbClr val="DDDDDD"/>
                  </a:outerShdw>
                </a:effectLst>
                <a:latin typeface="Arial" panose="020B0604020202020204" pitchFamily="34" charset="0"/>
                <a:cs typeface="Arial" panose="020B0604020202020204" pitchFamily="34" charset="0"/>
              </a:rPr>
              <a:t>transitions to operations</a:t>
            </a: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 and applications</a:t>
            </a:r>
          </a:p>
          <a:p>
            <a:pPr eaLnBrk="1" hangingPunct="1">
              <a:spcBef>
                <a:spcPts val="0"/>
              </a:spcBef>
              <a:defRPr/>
            </a:pPr>
            <a:r>
              <a:rPr lang="en-US" sz="1200" u="sng" dirty="0">
                <a:effectLst>
                  <a:outerShdw blurRad="38100" dist="38100" dir="2700000" algn="tl">
                    <a:srgbClr val="DDDDDD"/>
                  </a:outerShdw>
                </a:effectLst>
                <a:latin typeface="Arial" panose="020B0604020202020204" pitchFamily="34" charset="0"/>
                <a:cs typeface="Arial" panose="020B0604020202020204" pitchFamily="34" charset="0"/>
              </a:rPr>
              <a:t>Securing funding</a:t>
            </a:r>
            <a:r>
              <a:rPr lang="en-US" sz="1200" dirty="0">
                <a:effectLst>
                  <a:outerShdw blurRad="38100" dist="38100" dir="2700000" algn="tl">
                    <a:srgbClr val="DDDDDD"/>
                  </a:outerShdw>
                </a:effectLst>
                <a:latin typeface="Arial" panose="020B0604020202020204" pitchFamily="34" charset="0"/>
                <a:cs typeface="Arial" panose="020B0604020202020204" pitchFamily="34" charset="0"/>
              </a:rPr>
              <a:t> to support current and future projects, initiatives, and workforce growth</a:t>
            </a:r>
          </a:p>
          <a:p>
            <a:pPr eaLnBrk="1" hangingPunct="1">
              <a:defRPr/>
            </a:pPr>
            <a:endParaRPr lang="en-US" b="1" dirty="0">
              <a:solidFill>
                <a:srgbClr val="FF0000"/>
              </a:solidFill>
              <a:effectLst>
                <a:outerShdw blurRad="38100" dist="38100" dir="2700000" algn="tl">
                  <a:srgbClr val="DDDDDD"/>
                </a:outerShdw>
              </a:effectLst>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4</a:t>
            </a:fld>
            <a:endParaRPr lang="en-US" altLang="en-US" sz="1200"/>
          </a:p>
        </p:txBody>
      </p:sp>
    </p:spTree>
    <p:extLst>
      <p:ext uri="{BB962C8B-B14F-4D97-AF65-F5344CB8AC3E}">
        <p14:creationId xmlns:p14="http://schemas.microsoft.com/office/powerpoint/2010/main" val="425289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5</a:t>
            </a:fld>
            <a:endParaRPr lang="en-US" altLang="en-US"/>
          </a:p>
        </p:txBody>
      </p:sp>
    </p:spTree>
    <p:extLst>
      <p:ext uri="{BB962C8B-B14F-4D97-AF65-F5344CB8AC3E}">
        <p14:creationId xmlns:p14="http://schemas.microsoft.com/office/powerpoint/2010/main" val="3209167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reference AOML’s leading role in ocean carbon within the global community</a:t>
            </a:r>
          </a:p>
          <a:p>
            <a:endParaRPr lang="en-US" dirty="0"/>
          </a:p>
          <a:p>
            <a:r>
              <a:rPr lang="en-US" dirty="0"/>
              <a:t>The images of people at bottom are for you to reference the talks they will see and posters affiliated with this theme. (not who works on what)</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6</a:t>
            </a:fld>
            <a:endParaRPr lang="en-US" altLang="en-US"/>
          </a:p>
        </p:txBody>
      </p:sp>
    </p:spTree>
    <p:extLst>
      <p:ext uri="{BB962C8B-B14F-4D97-AF65-F5344CB8AC3E}">
        <p14:creationId xmlns:p14="http://schemas.microsoft.com/office/powerpoint/2010/main" val="3939414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images of people at bottom are for you to reference the talks they will see and posters affiliated with this theme. (not who works on what)</a:t>
            </a:r>
          </a:p>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7</a:t>
            </a:fld>
            <a:endParaRPr lang="en-US" altLang="en-US"/>
          </a:p>
        </p:txBody>
      </p:sp>
    </p:spTree>
    <p:extLst>
      <p:ext uri="{BB962C8B-B14F-4D97-AF65-F5344CB8AC3E}">
        <p14:creationId xmlns:p14="http://schemas.microsoft.com/office/powerpoint/2010/main" val="415303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Make sure to mention our leadership in OA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dirty="0"/>
              <a:t>Global Ocean Ship-based Hydrographic Investigations Program. (Repeat Hydrography). </a:t>
            </a:r>
          </a:p>
          <a:p>
            <a:r>
              <a:rPr lang="en-US" dirty="0"/>
              <a:t>GOMECC:  Gulf of Mexico Ecosystems and Carbon Cycle</a:t>
            </a:r>
          </a:p>
          <a:p>
            <a:r>
              <a:rPr lang="en-US" dirty="0"/>
              <a:t>SOOP: Ship of Opportunity Program</a:t>
            </a:r>
          </a:p>
          <a:p>
            <a:r>
              <a:rPr lang="en-US" dirty="0"/>
              <a:t>GOA-ON: Global Ocean Acidification Observing Network</a:t>
            </a:r>
          </a:p>
          <a:p>
            <a:r>
              <a:rPr lang="en-US" dirty="0"/>
              <a:t>GoM-pCO2/OA:  Gulf of Mexico partial pressure of CO2/Ocean Acidification</a:t>
            </a:r>
          </a:p>
          <a:p>
            <a:r>
              <a:rPr lang="en-US" dirty="0"/>
              <a:t>Southeast Ocean and Coastal Acidification Network (SOCAN)–Steering Committee and Science Working Group</a:t>
            </a:r>
          </a:p>
          <a:p>
            <a:r>
              <a:rPr lang="en-US" dirty="0"/>
              <a:t>Surface Ocean Carbon Atlas (SOCAT) Global Group</a:t>
            </a:r>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8</a:t>
            </a:fld>
            <a:endParaRPr lang="en-US" altLang="en-US"/>
          </a:p>
        </p:txBody>
      </p:sp>
    </p:spTree>
    <p:extLst>
      <p:ext uri="{BB962C8B-B14F-4D97-AF65-F5344CB8AC3E}">
        <p14:creationId xmlns:p14="http://schemas.microsoft.com/office/powerpoint/2010/main" val="381556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Kelly as leadership in ‘omics</a:t>
            </a:r>
          </a:p>
          <a:p>
            <a:pPr marL="742950" lvl="1"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3G-ESP/LRAUV </a:t>
            </a:r>
            <a:r>
              <a:rPr lang="en-US" u="sng" dirty="0">
                <a:latin typeface="Arial" panose="020B0604020202020204" pitchFamily="34" charset="0"/>
                <a:cs typeface="Arial" panose="020B0604020202020204" pitchFamily="34" charset="0"/>
              </a:rPr>
              <a:t>mobile 'omics platform and eDNA</a:t>
            </a:r>
          </a:p>
          <a:p>
            <a:pPr marL="742950" lvl="1"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Omic</a:t>
            </a:r>
            <a:r>
              <a:rPr lang="en-US" dirty="0">
                <a:latin typeface="Arial" panose="020B0604020202020204" pitchFamily="34" charset="0"/>
                <a:cs typeface="Arial" panose="020B0604020202020204" pitchFamily="34" charset="0"/>
              </a:rPr>
              <a:t> Technologies to </a:t>
            </a:r>
            <a:r>
              <a:rPr lang="en-US" u="sng" dirty="0">
                <a:latin typeface="Arial" panose="020B0604020202020204" pitchFamily="34" charset="0"/>
                <a:cs typeface="Arial" panose="020B0604020202020204" pitchFamily="34" charset="0"/>
              </a:rPr>
              <a:t>Support Ecosystem Understanding </a:t>
            </a:r>
            <a:r>
              <a:rPr lang="en-US" dirty="0">
                <a:latin typeface="Arial" panose="020B0604020202020204" pitchFamily="34" charset="0"/>
                <a:cs typeface="Arial" panose="020B0604020202020204" pitchFamily="34" charset="0"/>
              </a:rPr>
              <a:t>and Fisheries Stock and Ecosystem Assessments </a:t>
            </a:r>
          </a:p>
          <a:p>
            <a:pPr marL="742950" lvl="1" indent="-285750">
              <a:spcBef>
                <a:spcPts val="600"/>
              </a:spcBef>
              <a:buFont typeface="Arial" panose="020B0604020202020204" pitchFamily="34" charset="0"/>
              <a:buChar char="•"/>
            </a:pPr>
            <a:r>
              <a:rPr lang="en-US" u="sng" dirty="0">
                <a:latin typeface="Arial" panose="020B0604020202020204" pitchFamily="34" charset="0"/>
                <a:cs typeface="Arial" panose="020B0604020202020204" pitchFamily="34" charset="0"/>
              </a:rPr>
              <a:t>Ichthyoplankton metabarcoding </a:t>
            </a:r>
          </a:p>
          <a:p>
            <a:pPr marL="742950" lvl="1"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Advancement of mobile</a:t>
            </a:r>
            <a:r>
              <a:rPr lang="en-US" u="sng" dirty="0">
                <a:latin typeface="Arial" panose="020B0604020202020204" pitchFamily="34" charset="0"/>
                <a:cs typeface="Arial" panose="020B0604020202020204" pitchFamily="34" charset="0"/>
              </a:rPr>
              <a:t>, in-situ HAB toxin warning </a:t>
            </a:r>
            <a:r>
              <a:rPr lang="en-US" dirty="0">
                <a:latin typeface="Arial" panose="020B0604020202020204" pitchFamily="34" charset="0"/>
                <a:cs typeface="Arial" panose="020B0604020202020204" pitchFamily="34" charset="0"/>
              </a:rPr>
              <a:t>and genomic observation for Great Lakes decision support tools</a:t>
            </a:r>
          </a:p>
          <a:p>
            <a:pPr marL="742950" lvl="1" indent="-285750">
              <a:spcBef>
                <a:spcPts val="600"/>
              </a:spcBef>
              <a:buFont typeface="Arial" panose="020B0604020202020204" pitchFamily="34" charset="0"/>
              <a:buChar char="•"/>
            </a:pPr>
            <a:r>
              <a:rPr lang="en-US" u="sng" dirty="0">
                <a:latin typeface="Arial" panose="020B0604020202020204" pitchFamily="34" charset="0"/>
                <a:cs typeface="Arial" panose="020B0604020202020204" pitchFamily="34" charset="0"/>
              </a:rPr>
              <a:t>eDNA applications for green turtle monitoring</a:t>
            </a:r>
          </a:p>
          <a:p>
            <a:pPr marL="742950" lvl="1"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Assessment of potential </a:t>
            </a:r>
            <a:r>
              <a:rPr lang="en-US" u="sng" dirty="0">
                <a:latin typeface="Arial" panose="020B0604020202020204" pitchFamily="34" charset="0"/>
                <a:cs typeface="Arial" panose="020B0604020202020204" pitchFamily="34" charset="0"/>
              </a:rPr>
              <a:t>ancillary pathogens associated with red tide</a:t>
            </a:r>
          </a:p>
          <a:p>
            <a:pPr marL="742950" lvl="1" indent="-285750">
              <a:spcBef>
                <a:spcPts val="600"/>
              </a:spcBef>
              <a:buFont typeface="Arial" panose="020B0604020202020204" pitchFamily="34" charset="0"/>
              <a:buChar char="•"/>
            </a:pPr>
            <a:r>
              <a:rPr lang="en-US" u="sng" dirty="0">
                <a:latin typeface="Arial" panose="020B0604020202020204" pitchFamily="34" charset="0"/>
                <a:cs typeface="Arial" panose="020B0604020202020204" pitchFamily="34" charset="0"/>
              </a:rPr>
              <a:t>Larval Genetics and Proteomics</a:t>
            </a:r>
            <a:r>
              <a:rPr lang="en-US" dirty="0">
                <a:latin typeface="Arial" panose="020B0604020202020204" pitchFamily="34" charset="0"/>
                <a:cs typeface="Arial" panose="020B0604020202020204" pitchFamily="34" charset="0"/>
              </a:rPr>
              <a:t> of Heat Resistant Genotypes of the Endangered Coral, </a:t>
            </a:r>
            <a:r>
              <a:rPr lang="en-US" i="1" dirty="0" err="1">
                <a:latin typeface="Arial" panose="020B0604020202020204" pitchFamily="34" charset="0"/>
                <a:cs typeface="Arial" panose="020B0604020202020204" pitchFamily="34" charset="0"/>
              </a:rPr>
              <a:t>Orbicella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faveolata</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from Inshore Patch Reefs of the Florida Keys</a:t>
            </a:r>
          </a:p>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9</a:t>
            </a:fld>
            <a:endParaRPr lang="en-US" altLang="en-US"/>
          </a:p>
        </p:txBody>
      </p:sp>
    </p:spTree>
    <p:extLst>
      <p:ext uri="{BB962C8B-B14F-4D97-AF65-F5344CB8AC3E}">
        <p14:creationId xmlns:p14="http://schemas.microsoft.com/office/powerpoint/2010/main" val="2648863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971806C-2CC3-8740-83A9-B6D844B862EB}"/>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2D76B2-87E8-7743-8346-7BCDD8F91F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DA85A5-E34E-2F48-8E84-2CBC981DAB52}"/>
              </a:ext>
            </a:extLst>
          </p:cNvPr>
          <p:cNvSpPr>
            <a:spLocks noGrp="1" noChangeArrowheads="1"/>
          </p:cNvSpPr>
          <p:nvPr>
            <p:ph type="sldNum" sz="quarter" idx="12"/>
          </p:nvPr>
        </p:nvSpPr>
        <p:spPr>
          <a:ln/>
        </p:spPr>
        <p:txBody>
          <a:bodyPr/>
          <a:lstStyle>
            <a:lvl1pPr>
              <a:defRPr/>
            </a:lvl1pPr>
          </a:lstStyle>
          <a:p>
            <a:pPr>
              <a:defRPr/>
            </a:pPr>
            <a:fld id="{43E8B322-5638-8B47-B2E2-D3011E12BF67}" type="slidenum">
              <a:rPr lang="en-US" altLang="en-US"/>
              <a:pPr>
                <a:defRPr/>
              </a:pPr>
              <a:t>‹#›</a:t>
            </a:fld>
            <a:endParaRPr lang="en-US" altLang="en-US"/>
          </a:p>
        </p:txBody>
      </p:sp>
    </p:spTree>
    <p:extLst>
      <p:ext uri="{BB962C8B-B14F-4D97-AF65-F5344CB8AC3E}">
        <p14:creationId xmlns:p14="http://schemas.microsoft.com/office/powerpoint/2010/main" val="94385561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2B636B-17CE-D045-8D2A-16686688E9FB}"/>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D44D8-3097-874B-B7A5-E8966FB17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7567A-0EBF-2843-9CF3-7CD3F4F6A7BE}"/>
              </a:ext>
            </a:extLst>
          </p:cNvPr>
          <p:cNvSpPr>
            <a:spLocks noGrp="1" noChangeArrowheads="1"/>
          </p:cNvSpPr>
          <p:nvPr>
            <p:ph type="sldNum" sz="quarter" idx="12"/>
          </p:nvPr>
        </p:nvSpPr>
        <p:spPr>
          <a:ln/>
        </p:spPr>
        <p:txBody>
          <a:bodyPr/>
          <a:lstStyle>
            <a:lvl1pPr>
              <a:defRPr/>
            </a:lvl1pPr>
          </a:lstStyle>
          <a:p>
            <a:pPr>
              <a:defRPr/>
            </a:pPr>
            <a:fld id="{9E8D2A46-2497-AA48-AD97-A7C701575085}" type="slidenum">
              <a:rPr lang="en-US" altLang="en-US"/>
              <a:pPr>
                <a:defRPr/>
              </a:pPr>
              <a:t>‹#›</a:t>
            </a:fld>
            <a:endParaRPr lang="en-US" altLang="en-US"/>
          </a:p>
        </p:txBody>
      </p:sp>
    </p:spTree>
    <p:extLst>
      <p:ext uri="{BB962C8B-B14F-4D97-AF65-F5344CB8AC3E}">
        <p14:creationId xmlns:p14="http://schemas.microsoft.com/office/powerpoint/2010/main" val="5369134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6D0A2D-9E27-D840-9F89-DC2CF0251C39}"/>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3D0A89-DB37-2347-9E39-77A44685C9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46AA6E-5719-9C44-A484-18E71C792A53}"/>
              </a:ext>
            </a:extLst>
          </p:cNvPr>
          <p:cNvSpPr>
            <a:spLocks noGrp="1" noChangeArrowheads="1"/>
          </p:cNvSpPr>
          <p:nvPr>
            <p:ph type="sldNum" sz="quarter" idx="12"/>
          </p:nvPr>
        </p:nvSpPr>
        <p:spPr>
          <a:ln/>
        </p:spPr>
        <p:txBody>
          <a:bodyPr/>
          <a:lstStyle>
            <a:lvl1pPr>
              <a:defRPr/>
            </a:lvl1pPr>
          </a:lstStyle>
          <a:p>
            <a:pPr>
              <a:defRPr/>
            </a:pPr>
            <a:fld id="{CD14B52F-E9FD-9840-B406-75CAFEEE3DF2}" type="slidenum">
              <a:rPr lang="en-US" altLang="en-US"/>
              <a:pPr>
                <a:defRPr/>
              </a:pPr>
              <a:t>‹#›</a:t>
            </a:fld>
            <a:endParaRPr lang="en-US" altLang="en-US"/>
          </a:p>
        </p:txBody>
      </p:sp>
    </p:spTree>
    <p:extLst>
      <p:ext uri="{BB962C8B-B14F-4D97-AF65-F5344CB8AC3E}">
        <p14:creationId xmlns:p14="http://schemas.microsoft.com/office/powerpoint/2010/main" val="340382846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C471D213-6BA5-6C44-B1CA-994D113B4ED0}"/>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45E1DB-E235-0845-BD84-410EC47566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7779CA-BD47-C648-B704-82A318A50360}"/>
              </a:ext>
            </a:extLst>
          </p:cNvPr>
          <p:cNvSpPr>
            <a:spLocks noGrp="1" noChangeArrowheads="1"/>
          </p:cNvSpPr>
          <p:nvPr>
            <p:ph type="sldNum" sz="quarter" idx="12"/>
          </p:nvPr>
        </p:nvSpPr>
        <p:spPr>
          <a:xfrm>
            <a:off x="0" y="6400800"/>
            <a:ext cx="533400" cy="457200"/>
          </a:xfrm>
          <a:ln/>
        </p:spPr>
        <p:txBody>
          <a:bodyPr/>
          <a:lstStyle>
            <a:lvl1pPr>
              <a:defRPr/>
            </a:lvl1pPr>
          </a:lstStyle>
          <a:p>
            <a:pPr>
              <a:defRPr/>
            </a:pPr>
            <a:fld id="{0737601F-BD98-ED4B-8E1A-3F69D5929A52}" type="slidenum">
              <a:rPr lang="en-US" altLang="en-US"/>
              <a:pPr>
                <a:defRPr/>
              </a:pPr>
              <a:t>‹#›</a:t>
            </a:fld>
            <a:endParaRPr lang="en-US" altLang="en-US"/>
          </a:p>
        </p:txBody>
      </p:sp>
    </p:spTree>
    <p:extLst>
      <p:ext uri="{BB962C8B-B14F-4D97-AF65-F5344CB8AC3E}">
        <p14:creationId xmlns:p14="http://schemas.microsoft.com/office/powerpoint/2010/main" val="375795217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8458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FFCEF1-033F-9A43-A55D-99F70EA255A4}"/>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E301FF-7340-7C49-BA77-66BBA6CA0C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2620A9-5EF1-4D47-A3CD-500EE22BD853}"/>
              </a:ext>
            </a:extLst>
          </p:cNvPr>
          <p:cNvSpPr>
            <a:spLocks noGrp="1" noChangeArrowheads="1"/>
          </p:cNvSpPr>
          <p:nvPr>
            <p:ph type="sldNum" sz="quarter" idx="12"/>
          </p:nvPr>
        </p:nvSpPr>
        <p:spPr>
          <a:ln/>
        </p:spPr>
        <p:txBody>
          <a:bodyPr/>
          <a:lstStyle>
            <a:lvl1pPr>
              <a:defRPr/>
            </a:lvl1pPr>
          </a:lstStyle>
          <a:p>
            <a:pPr>
              <a:defRPr/>
            </a:pPr>
            <a:fld id="{73EE5023-E627-4748-9AAA-14680F5639D0}" type="slidenum">
              <a:rPr lang="en-US" altLang="en-US"/>
              <a:pPr>
                <a:defRPr/>
              </a:pPr>
              <a:t>‹#›</a:t>
            </a:fld>
            <a:endParaRPr lang="en-US" altLang="en-US"/>
          </a:p>
        </p:txBody>
      </p:sp>
    </p:spTree>
    <p:extLst>
      <p:ext uri="{BB962C8B-B14F-4D97-AF65-F5344CB8AC3E}">
        <p14:creationId xmlns:p14="http://schemas.microsoft.com/office/powerpoint/2010/main" val="427927950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AD90B3E-E50D-3D45-AF11-9752B2586A6E}"/>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644B06-B7EF-6C47-9454-02F00F61B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2D0C75-B554-AF4E-802F-627F774F3EF8}"/>
              </a:ext>
            </a:extLst>
          </p:cNvPr>
          <p:cNvSpPr>
            <a:spLocks noGrp="1" noChangeArrowheads="1"/>
          </p:cNvSpPr>
          <p:nvPr>
            <p:ph type="sldNum" sz="quarter" idx="12"/>
          </p:nvPr>
        </p:nvSpPr>
        <p:spPr>
          <a:ln/>
        </p:spPr>
        <p:txBody>
          <a:bodyPr/>
          <a:lstStyle>
            <a:lvl1pPr>
              <a:defRPr/>
            </a:lvl1pPr>
          </a:lstStyle>
          <a:p>
            <a:pPr>
              <a:defRPr/>
            </a:pPr>
            <a:fld id="{4EF6B832-18AC-4E47-AC45-9243DCD0DD79}" type="slidenum">
              <a:rPr lang="en-US" altLang="en-US"/>
              <a:pPr>
                <a:defRPr/>
              </a:pPr>
              <a:t>‹#›</a:t>
            </a:fld>
            <a:endParaRPr lang="en-US" altLang="en-US"/>
          </a:p>
        </p:txBody>
      </p:sp>
    </p:spTree>
    <p:extLst>
      <p:ext uri="{BB962C8B-B14F-4D97-AF65-F5344CB8AC3E}">
        <p14:creationId xmlns:p14="http://schemas.microsoft.com/office/powerpoint/2010/main" val="115761319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52CC41-952C-244D-9A47-C6F6A0B5B3A0}"/>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DFF40C-1570-D844-9813-67A9A2B6A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EA3801-F332-AF41-B976-8D5C1B754C48}"/>
              </a:ext>
            </a:extLst>
          </p:cNvPr>
          <p:cNvSpPr>
            <a:spLocks noGrp="1" noChangeArrowheads="1"/>
          </p:cNvSpPr>
          <p:nvPr>
            <p:ph type="sldNum" sz="quarter" idx="12"/>
          </p:nvPr>
        </p:nvSpPr>
        <p:spPr>
          <a:ln/>
        </p:spPr>
        <p:txBody>
          <a:bodyPr/>
          <a:lstStyle>
            <a:lvl1pPr>
              <a:defRPr/>
            </a:lvl1pPr>
          </a:lstStyle>
          <a:p>
            <a:pPr>
              <a:defRPr/>
            </a:pPr>
            <a:fld id="{7C9D94FD-AC4B-CE48-B36C-1286FC1A7B7F}" type="slidenum">
              <a:rPr lang="en-US" altLang="en-US"/>
              <a:pPr>
                <a:defRPr/>
              </a:pPr>
              <a:t>‹#›</a:t>
            </a:fld>
            <a:endParaRPr lang="en-US" altLang="en-US"/>
          </a:p>
        </p:txBody>
      </p:sp>
    </p:spTree>
    <p:extLst>
      <p:ext uri="{BB962C8B-B14F-4D97-AF65-F5344CB8AC3E}">
        <p14:creationId xmlns:p14="http://schemas.microsoft.com/office/powerpoint/2010/main" val="297519829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71F3E0-8C87-8A44-8064-BF216051FBAD}"/>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01C448-5BB6-8142-88C9-7A07676B5F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B576E4-63E6-1744-83F2-0C7BBA730052}"/>
              </a:ext>
            </a:extLst>
          </p:cNvPr>
          <p:cNvSpPr>
            <a:spLocks noGrp="1" noChangeArrowheads="1"/>
          </p:cNvSpPr>
          <p:nvPr>
            <p:ph type="sldNum" sz="quarter" idx="12"/>
          </p:nvPr>
        </p:nvSpPr>
        <p:spPr>
          <a:ln/>
        </p:spPr>
        <p:txBody>
          <a:bodyPr/>
          <a:lstStyle>
            <a:lvl1pPr>
              <a:defRPr/>
            </a:lvl1pPr>
          </a:lstStyle>
          <a:p>
            <a:pPr>
              <a:defRPr/>
            </a:pPr>
            <a:fld id="{B6419E83-443C-E442-8799-E515482BFE31}" type="slidenum">
              <a:rPr lang="en-US" altLang="en-US"/>
              <a:pPr>
                <a:defRPr/>
              </a:pPr>
              <a:t>‹#›</a:t>
            </a:fld>
            <a:endParaRPr lang="en-US" altLang="en-US"/>
          </a:p>
        </p:txBody>
      </p:sp>
    </p:spTree>
    <p:extLst>
      <p:ext uri="{BB962C8B-B14F-4D97-AF65-F5344CB8AC3E}">
        <p14:creationId xmlns:p14="http://schemas.microsoft.com/office/powerpoint/2010/main" val="251961108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82D997-3E10-0D4B-8E15-0939576DEBC6}"/>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DC84D6-FD83-494A-B438-5A033C25D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87912DC-3377-5A4D-808E-E2F85D665E73}"/>
              </a:ext>
            </a:extLst>
          </p:cNvPr>
          <p:cNvSpPr>
            <a:spLocks noGrp="1" noChangeArrowheads="1"/>
          </p:cNvSpPr>
          <p:nvPr>
            <p:ph type="sldNum" sz="quarter" idx="12"/>
          </p:nvPr>
        </p:nvSpPr>
        <p:spPr>
          <a:ln/>
        </p:spPr>
        <p:txBody>
          <a:bodyPr/>
          <a:lstStyle>
            <a:lvl1pPr>
              <a:defRPr/>
            </a:lvl1pPr>
          </a:lstStyle>
          <a:p>
            <a:pPr>
              <a:defRPr/>
            </a:pPr>
            <a:fld id="{09E2425F-450F-0742-9868-7632E2132C68}" type="slidenum">
              <a:rPr lang="en-US" altLang="en-US"/>
              <a:pPr>
                <a:defRPr/>
              </a:pPr>
              <a:t>‹#›</a:t>
            </a:fld>
            <a:endParaRPr lang="en-US" altLang="en-US"/>
          </a:p>
        </p:txBody>
      </p:sp>
    </p:spTree>
    <p:extLst>
      <p:ext uri="{BB962C8B-B14F-4D97-AF65-F5344CB8AC3E}">
        <p14:creationId xmlns:p14="http://schemas.microsoft.com/office/powerpoint/2010/main" val="350230660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31E875-4060-1C40-BBFD-54CA77C9B20C}"/>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B7F3707-1E98-1742-A734-C7573C57F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AAD83C8-7050-C14C-A0E0-912682749A14}"/>
              </a:ext>
            </a:extLst>
          </p:cNvPr>
          <p:cNvSpPr>
            <a:spLocks noGrp="1" noChangeArrowheads="1"/>
          </p:cNvSpPr>
          <p:nvPr>
            <p:ph type="sldNum" sz="quarter" idx="12"/>
          </p:nvPr>
        </p:nvSpPr>
        <p:spPr>
          <a:ln/>
        </p:spPr>
        <p:txBody>
          <a:bodyPr/>
          <a:lstStyle>
            <a:lvl1pPr>
              <a:defRPr/>
            </a:lvl1pPr>
          </a:lstStyle>
          <a:p>
            <a:pPr>
              <a:defRPr/>
            </a:pPr>
            <a:fld id="{68FBC059-FDF9-9E47-9345-E88462B98385}" type="slidenum">
              <a:rPr lang="en-US" altLang="en-US"/>
              <a:pPr>
                <a:defRPr/>
              </a:pPr>
              <a:t>‹#›</a:t>
            </a:fld>
            <a:endParaRPr lang="en-US" altLang="en-US"/>
          </a:p>
        </p:txBody>
      </p:sp>
    </p:spTree>
    <p:extLst>
      <p:ext uri="{BB962C8B-B14F-4D97-AF65-F5344CB8AC3E}">
        <p14:creationId xmlns:p14="http://schemas.microsoft.com/office/powerpoint/2010/main" val="311116503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0E6A1F0-8BD3-D149-9D8A-E61773C7C185}"/>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09314C-F6B7-264A-A5B1-272EC4C20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8334DF-47A8-9B47-9AA8-E49D4141029B}"/>
              </a:ext>
            </a:extLst>
          </p:cNvPr>
          <p:cNvSpPr>
            <a:spLocks noGrp="1" noChangeArrowheads="1"/>
          </p:cNvSpPr>
          <p:nvPr>
            <p:ph type="sldNum" sz="quarter" idx="12"/>
          </p:nvPr>
        </p:nvSpPr>
        <p:spPr>
          <a:ln/>
        </p:spPr>
        <p:txBody>
          <a:bodyPr/>
          <a:lstStyle>
            <a:lvl1pPr>
              <a:defRPr/>
            </a:lvl1pPr>
          </a:lstStyle>
          <a:p>
            <a:pPr>
              <a:defRPr/>
            </a:pPr>
            <a:fld id="{99811C3D-8E31-7241-BEEA-8BA5BC9266D2}" type="slidenum">
              <a:rPr lang="en-US" altLang="en-US"/>
              <a:pPr>
                <a:defRPr/>
              </a:pPr>
              <a:t>‹#›</a:t>
            </a:fld>
            <a:endParaRPr lang="en-US" altLang="en-US"/>
          </a:p>
        </p:txBody>
      </p:sp>
    </p:spTree>
    <p:extLst>
      <p:ext uri="{BB962C8B-B14F-4D97-AF65-F5344CB8AC3E}">
        <p14:creationId xmlns:p14="http://schemas.microsoft.com/office/powerpoint/2010/main" val="124586084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F65B881-61F3-4E45-AE70-99FD61808E85}"/>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D5BEBD-B382-3540-81BC-646B653AD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C83DFE-EF23-1A43-BC54-5FE163F432E0}"/>
              </a:ext>
            </a:extLst>
          </p:cNvPr>
          <p:cNvSpPr>
            <a:spLocks noGrp="1" noChangeArrowheads="1"/>
          </p:cNvSpPr>
          <p:nvPr>
            <p:ph type="sldNum" sz="quarter" idx="12"/>
          </p:nvPr>
        </p:nvSpPr>
        <p:spPr>
          <a:ln/>
        </p:spPr>
        <p:txBody>
          <a:bodyPr/>
          <a:lstStyle>
            <a:lvl1pPr>
              <a:defRPr/>
            </a:lvl1pPr>
          </a:lstStyle>
          <a:p>
            <a:pPr>
              <a:defRPr/>
            </a:pPr>
            <a:fld id="{AC2BFD54-E447-5542-B6D1-FBD123783C62}" type="slidenum">
              <a:rPr lang="en-US" altLang="en-US"/>
              <a:pPr>
                <a:defRPr/>
              </a:pPr>
              <a:t>‹#›</a:t>
            </a:fld>
            <a:endParaRPr lang="en-US" altLang="en-US"/>
          </a:p>
        </p:txBody>
      </p:sp>
    </p:spTree>
    <p:extLst>
      <p:ext uri="{BB962C8B-B14F-4D97-AF65-F5344CB8AC3E}">
        <p14:creationId xmlns:p14="http://schemas.microsoft.com/office/powerpoint/2010/main" val="159443771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42C87E-F83C-A645-A13F-50CC8CCF77D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67C8331-5E22-F246-9052-223C78F78D2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E569D8B4-C1F9-3145-A277-A2D2A9B0898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latin typeface="Times New Roman" pitchFamily="-112"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53B46D1A-3765-984F-B533-AA833B80F141}"/>
              </a:ext>
            </a:extLst>
          </p:cNvPr>
          <p:cNvSpPr>
            <a:spLocks noGrp="1" noChangeArrowheads="1"/>
          </p:cNvSpPr>
          <p:nvPr>
            <p:ph type="sldNum" sz="quarter" idx="4"/>
          </p:nvPr>
        </p:nvSpPr>
        <p:spPr bwMode="auto">
          <a:xfrm>
            <a:off x="647700" y="6248400"/>
            <a:ext cx="53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defRPr>
            </a:lvl1pPr>
          </a:lstStyle>
          <a:p>
            <a:pPr>
              <a:defRPr/>
            </a:pPr>
            <a:fld id="{57E07862-4FE1-CA4C-BAF7-7C9093B04F6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6" Type="http://schemas.openxmlformats.org/officeDocument/2006/relationships/image" Target="../media/image55.tiff"/><Relationship Id="rId21" Type="http://schemas.openxmlformats.org/officeDocument/2006/relationships/image" Target="../media/image50.png"/><Relationship Id="rId42" Type="http://schemas.openxmlformats.org/officeDocument/2006/relationships/image" Target="../media/image71.jpeg"/><Relationship Id="rId47" Type="http://schemas.openxmlformats.org/officeDocument/2006/relationships/image" Target="../media/image76.png"/><Relationship Id="rId63" Type="http://schemas.openxmlformats.org/officeDocument/2006/relationships/image" Target="../media/image92.png"/><Relationship Id="rId68" Type="http://schemas.openxmlformats.org/officeDocument/2006/relationships/image" Target="../media/image97.png"/><Relationship Id="rId16" Type="http://schemas.openxmlformats.org/officeDocument/2006/relationships/image" Target="../media/image45.tiff"/><Relationship Id="rId11" Type="http://schemas.openxmlformats.org/officeDocument/2006/relationships/image" Target="../media/image40.tiff"/><Relationship Id="rId24" Type="http://schemas.openxmlformats.org/officeDocument/2006/relationships/image" Target="../media/image53.png"/><Relationship Id="rId32" Type="http://schemas.openxmlformats.org/officeDocument/2006/relationships/image" Target="../media/image61.jpeg"/><Relationship Id="rId37" Type="http://schemas.openxmlformats.org/officeDocument/2006/relationships/image" Target="../media/image66.tiff"/><Relationship Id="rId40" Type="http://schemas.openxmlformats.org/officeDocument/2006/relationships/image" Target="../media/image69.tiff"/><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tiff"/><Relationship Id="rId66" Type="http://schemas.openxmlformats.org/officeDocument/2006/relationships/image" Target="../media/image95.jpeg"/><Relationship Id="rId74" Type="http://schemas.openxmlformats.org/officeDocument/2006/relationships/image" Target="../media/image103.jpeg"/><Relationship Id="rId79" Type="http://schemas.openxmlformats.org/officeDocument/2006/relationships/image" Target="../media/image108.png"/><Relationship Id="rId5" Type="http://schemas.openxmlformats.org/officeDocument/2006/relationships/image" Target="../media/image34.tiff"/><Relationship Id="rId61" Type="http://schemas.openxmlformats.org/officeDocument/2006/relationships/image" Target="../media/image90.png"/><Relationship Id="rId19" Type="http://schemas.openxmlformats.org/officeDocument/2006/relationships/image" Target="../media/image48.png"/><Relationship Id="rId14" Type="http://schemas.openxmlformats.org/officeDocument/2006/relationships/image" Target="../media/image43.tiff"/><Relationship Id="rId22" Type="http://schemas.openxmlformats.org/officeDocument/2006/relationships/image" Target="../media/image51.png"/><Relationship Id="rId27" Type="http://schemas.openxmlformats.org/officeDocument/2006/relationships/image" Target="../media/image56.tiff"/><Relationship Id="rId30" Type="http://schemas.openxmlformats.org/officeDocument/2006/relationships/image" Target="../media/image59.tiff"/><Relationship Id="rId35" Type="http://schemas.openxmlformats.org/officeDocument/2006/relationships/image" Target="../media/image64.jpeg"/><Relationship Id="rId43" Type="http://schemas.openxmlformats.org/officeDocument/2006/relationships/image" Target="../media/image72.jpeg"/><Relationship Id="rId48" Type="http://schemas.openxmlformats.org/officeDocument/2006/relationships/image" Target="../media/image77.tiff"/><Relationship Id="rId56" Type="http://schemas.openxmlformats.org/officeDocument/2006/relationships/image" Target="../media/image85.png"/><Relationship Id="rId64" Type="http://schemas.openxmlformats.org/officeDocument/2006/relationships/image" Target="../media/image93.pn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png"/><Relationship Id="rId51" Type="http://schemas.openxmlformats.org/officeDocument/2006/relationships/image" Target="../media/image80.png"/><Relationship Id="rId72" Type="http://schemas.openxmlformats.org/officeDocument/2006/relationships/image" Target="../media/image101.tiff"/><Relationship Id="rId3" Type="http://schemas.openxmlformats.org/officeDocument/2006/relationships/image" Target="../media/image3.png"/><Relationship Id="rId12" Type="http://schemas.openxmlformats.org/officeDocument/2006/relationships/image" Target="../media/image41.jpeg"/><Relationship Id="rId17" Type="http://schemas.openxmlformats.org/officeDocument/2006/relationships/image" Target="../media/image46.tiff"/><Relationship Id="rId25" Type="http://schemas.openxmlformats.org/officeDocument/2006/relationships/image" Target="../media/image54.jpeg"/><Relationship Id="rId33" Type="http://schemas.openxmlformats.org/officeDocument/2006/relationships/image" Target="../media/image62.jpeg"/><Relationship Id="rId38" Type="http://schemas.openxmlformats.org/officeDocument/2006/relationships/image" Target="../media/image67.png"/><Relationship Id="rId46" Type="http://schemas.openxmlformats.org/officeDocument/2006/relationships/image" Target="../media/image75.jpe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jpeg"/><Relationship Id="rId41" Type="http://schemas.openxmlformats.org/officeDocument/2006/relationships/image" Target="../media/image70.png"/><Relationship Id="rId54" Type="http://schemas.openxmlformats.org/officeDocument/2006/relationships/image" Target="../media/image83.png"/><Relationship Id="rId62" Type="http://schemas.openxmlformats.org/officeDocument/2006/relationships/image" Target="../media/image91.png"/><Relationship Id="rId70" Type="http://schemas.openxmlformats.org/officeDocument/2006/relationships/image" Target="../media/image99.jpeg"/><Relationship Id="rId75"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35.tiff"/><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tiff"/><Relationship Id="rId36" Type="http://schemas.openxmlformats.org/officeDocument/2006/relationships/image" Target="../media/image65.tiff"/><Relationship Id="rId49" Type="http://schemas.openxmlformats.org/officeDocument/2006/relationships/image" Target="../media/image78.png"/><Relationship Id="rId57" Type="http://schemas.openxmlformats.org/officeDocument/2006/relationships/image" Target="../media/image86.jpeg"/><Relationship Id="rId10" Type="http://schemas.openxmlformats.org/officeDocument/2006/relationships/image" Target="../media/image39.png"/><Relationship Id="rId31" Type="http://schemas.openxmlformats.org/officeDocument/2006/relationships/image" Target="../media/image60.gif"/><Relationship Id="rId44" Type="http://schemas.openxmlformats.org/officeDocument/2006/relationships/image" Target="../media/image73.jpeg"/><Relationship Id="rId52" Type="http://schemas.openxmlformats.org/officeDocument/2006/relationships/image" Target="../media/image81.png"/><Relationship Id="rId60" Type="http://schemas.openxmlformats.org/officeDocument/2006/relationships/image" Target="../media/image89.png"/><Relationship Id="rId65" Type="http://schemas.openxmlformats.org/officeDocument/2006/relationships/image" Target="../media/image94.png"/><Relationship Id="rId73" Type="http://schemas.openxmlformats.org/officeDocument/2006/relationships/image" Target="../media/image102.tiff"/><Relationship Id="rId78" Type="http://schemas.openxmlformats.org/officeDocument/2006/relationships/image" Target="../media/image107.png"/><Relationship Id="rId4" Type="http://schemas.openxmlformats.org/officeDocument/2006/relationships/image" Target="../media/image33.gif"/><Relationship Id="rId9"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7.tiff"/><Relationship Id="rId39" Type="http://schemas.openxmlformats.org/officeDocument/2006/relationships/image" Target="../media/image68.tiff"/><Relationship Id="rId34" Type="http://schemas.openxmlformats.org/officeDocument/2006/relationships/image" Target="../media/image63.png"/><Relationship Id="rId50" Type="http://schemas.openxmlformats.org/officeDocument/2006/relationships/image" Target="../media/image79.png"/><Relationship Id="rId55" Type="http://schemas.openxmlformats.org/officeDocument/2006/relationships/image" Target="../media/image84.png"/><Relationship Id="rId76" Type="http://schemas.openxmlformats.org/officeDocument/2006/relationships/image" Target="../media/image105.png"/><Relationship Id="rId7" Type="http://schemas.openxmlformats.org/officeDocument/2006/relationships/image" Target="../media/image36.tiff"/><Relationship Id="rId71" Type="http://schemas.openxmlformats.org/officeDocument/2006/relationships/image" Target="../media/image100.png"/><Relationship Id="rId2" Type="http://schemas.openxmlformats.org/officeDocument/2006/relationships/notesSlide" Target="../notesSlides/notesSlide12.xml"/><Relationship Id="rId29" Type="http://schemas.openxmlformats.org/officeDocument/2006/relationships/image" Target="../media/image58.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10.tiff"/><Relationship Id="rId4" Type="http://schemas.openxmlformats.org/officeDocument/2006/relationships/image" Target="../media/image109.tif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1.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6.tif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19.jpe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21.xml"/><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5.png"/><Relationship Id="rId1" Type="http://schemas.openxmlformats.org/officeDocument/2006/relationships/slideLayout" Target="../slideLayouts/slideLayout12.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3.pn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s>
</file>

<file path=ppt/slides/_rels/slide24.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50.tif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52.jpeg"/><Relationship Id="rId4" Type="http://schemas.openxmlformats.org/officeDocument/2006/relationships/image" Target="../media/image151.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57.jpeg"/></Relationships>
</file>

<file path=ppt/slides/_rels/slide2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59.jpeg"/></Relationships>
</file>

<file path=ppt/slides/_rels/slide29.xml.rels><?xml version="1.0" encoding="UTF-8" standalone="yes"?>
<Relationships xmlns="http://schemas.openxmlformats.org/package/2006/relationships"><Relationship Id="rId3" Type="http://schemas.openxmlformats.org/officeDocument/2006/relationships/image" Target="../media/image160.tiff"/><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3.png"/><Relationship Id="rId7"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172.png"/><Relationship Id="rId5" Type="http://schemas.openxmlformats.org/officeDocument/2006/relationships/hyperlink" Target="https://www.coral.noaa.gov/accrete/sas/" TargetMode="External"/><Relationship Id="rId10" Type="http://schemas.microsoft.com/office/2007/relationships/diagramDrawing" Target="../diagrams/drawing1.xml"/><Relationship Id="rId4" Type="http://schemas.openxmlformats.org/officeDocument/2006/relationships/image" Target="../media/image168.png"/><Relationship Id="rId9" Type="http://schemas.openxmlformats.org/officeDocument/2006/relationships/diagramColors" Target="../diagrams/colors1.xml"/></Relationships>
</file>

<file path=ppt/slides/_rels/slide3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3.png"/><Relationship Id="rId7" Type="http://schemas.openxmlformats.org/officeDocument/2006/relationships/image" Target="../media/image176.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33.xml.rels><?xml version="1.0" encoding="UTF-8" standalone="yes"?>
<Relationships xmlns="http://schemas.openxmlformats.org/package/2006/relationships"><Relationship Id="rId8" Type="http://schemas.openxmlformats.org/officeDocument/2006/relationships/image" Target="../media/image182.tiff"/><Relationship Id="rId3" Type="http://schemas.openxmlformats.org/officeDocument/2006/relationships/image" Target="../media/image3.png"/><Relationship Id="rId7" Type="http://schemas.openxmlformats.org/officeDocument/2006/relationships/image" Target="../media/image181.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80.tiff"/><Relationship Id="rId5" Type="http://schemas.openxmlformats.org/officeDocument/2006/relationships/image" Target="../media/image179.tiff"/><Relationship Id="rId10" Type="http://schemas.openxmlformats.org/officeDocument/2006/relationships/image" Target="../media/image184.png"/><Relationship Id="rId4" Type="http://schemas.openxmlformats.org/officeDocument/2006/relationships/image" Target="../media/image178.tiff"/><Relationship Id="rId9" Type="http://schemas.openxmlformats.org/officeDocument/2006/relationships/image" Target="../media/image183.tif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5.jpeg"/><Relationship Id="rId2" Type="http://schemas.openxmlformats.org/officeDocument/2006/relationships/notesSlide" Target="../notesSlides/notesSlide9.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jpe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8DC20-0958-3D43-9668-64BA72C541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3625678" cy="7543800"/>
          </a:xfrm>
          <a:prstGeom prst="rect">
            <a:avLst/>
          </a:prstGeom>
        </p:spPr>
      </p:pic>
      <p:sp>
        <p:nvSpPr>
          <p:cNvPr id="6" name="Slide Number Placeholder 5">
            <a:extLst>
              <a:ext uri="{FF2B5EF4-FFF2-40B4-BE49-F238E27FC236}">
                <a16:creationId xmlns:a16="http://schemas.microsoft.com/office/drawing/2014/main" id="{F015D4FF-C20E-0F40-AE19-DB3871D8E77A}"/>
              </a:ext>
            </a:extLst>
          </p:cNvPr>
          <p:cNvSpPr>
            <a:spLocks noGrp="1"/>
          </p:cNvSpPr>
          <p:nvPr>
            <p:ph type="sldNum" sz="quarter" idx="12"/>
          </p:nvPr>
        </p:nvSpPr>
        <p:spPr/>
        <p:txBody>
          <a:bodyPr/>
          <a:lstStyle/>
          <a:p>
            <a:pPr>
              <a:defRPr/>
            </a:pPr>
            <a:fld id="{0737601F-BD98-ED4B-8E1A-3F69D5929A52}" type="slidenum">
              <a:rPr lang="en-US" altLang="en-US" smtClean="0"/>
              <a:pPr>
                <a:defRPr/>
              </a:pPr>
              <a:t>1</a:t>
            </a:fld>
            <a:endParaRPr lang="en-US" altLang="en-US"/>
          </a:p>
        </p:txBody>
      </p:sp>
      <p:sp>
        <p:nvSpPr>
          <p:cNvPr id="8" name="Subtitle 2">
            <a:extLst>
              <a:ext uri="{FF2B5EF4-FFF2-40B4-BE49-F238E27FC236}">
                <a16:creationId xmlns:a16="http://schemas.microsoft.com/office/drawing/2014/main" id="{22DCFA43-E938-B74E-BCE4-EC8FA1C1F0BD}"/>
              </a:ext>
            </a:extLst>
          </p:cNvPr>
          <p:cNvSpPr txBox="1">
            <a:spLocks/>
          </p:cNvSpPr>
          <p:nvPr>
            <p:custDataLst>
              <p:tags r:id="rId1"/>
            </p:custDataLst>
          </p:nvPr>
        </p:nvSpPr>
        <p:spPr bwMode="auto">
          <a:xfrm>
            <a:off x="329031" y="1363316"/>
            <a:ext cx="733245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None/>
            </a:pPr>
            <a:r>
              <a:rPr lang="en-US" b="1" kern="0" dirty="0">
                <a:latin typeface="Palatino"/>
                <a:cs typeface="Palatino"/>
              </a:rPr>
              <a:t>NOAA/AOML</a:t>
            </a:r>
          </a:p>
          <a:p>
            <a:pPr marL="0" indent="0">
              <a:buNone/>
            </a:pPr>
            <a:r>
              <a:rPr lang="en-US" sz="2100" b="1" kern="0" dirty="0">
                <a:latin typeface="Palatino"/>
                <a:cs typeface="Palatino"/>
              </a:rPr>
              <a:t>Ocean Chemistry and Ecosystems Division (OCED)</a:t>
            </a:r>
            <a:r>
              <a:rPr lang="en-US" sz="2100" kern="0" dirty="0">
                <a:latin typeface="Palatino"/>
                <a:cs typeface="Palatino"/>
              </a:rPr>
              <a:t>	</a:t>
            </a:r>
          </a:p>
          <a:p>
            <a:pPr marL="0" indent="0">
              <a:buNone/>
            </a:pPr>
            <a:endParaRPr lang="en-US" sz="2100" kern="0" dirty="0">
              <a:latin typeface="Palatino"/>
              <a:cs typeface="Palatino"/>
            </a:endParaRPr>
          </a:p>
        </p:txBody>
      </p:sp>
      <p:sp>
        <p:nvSpPr>
          <p:cNvPr id="12" name="TextBox 11">
            <a:extLst>
              <a:ext uri="{FF2B5EF4-FFF2-40B4-BE49-F238E27FC236}">
                <a16:creationId xmlns:a16="http://schemas.microsoft.com/office/drawing/2014/main" id="{F92A7290-AB43-3D48-B6DF-66F954B9D9BB}"/>
              </a:ext>
            </a:extLst>
          </p:cNvPr>
          <p:cNvSpPr txBox="1"/>
          <p:nvPr/>
        </p:nvSpPr>
        <p:spPr>
          <a:xfrm>
            <a:off x="990600" y="2838059"/>
            <a:ext cx="5491264" cy="707886"/>
          </a:xfrm>
          <a:prstGeom prst="rect">
            <a:avLst/>
          </a:prstGeom>
          <a:noFill/>
        </p:spPr>
        <p:txBody>
          <a:bodyPr wrap="square" rtlCol="0">
            <a:spAutoFit/>
          </a:bodyPr>
          <a:lstStyle/>
          <a:p>
            <a:r>
              <a:rPr lang="en-US" sz="2000" b="1" dirty="0"/>
              <a:t>Jim </a:t>
            </a:r>
            <a:r>
              <a:rPr lang="en-US" sz="2000" b="1" dirty="0" err="1"/>
              <a:t>Hendee</a:t>
            </a:r>
            <a:endParaRPr lang="en-US" sz="2000" b="1" dirty="0"/>
          </a:p>
          <a:p>
            <a:r>
              <a:rPr lang="en-US" sz="2000" b="1" dirty="0"/>
              <a:t>2019 AOML Laboratory Review</a:t>
            </a:r>
          </a:p>
        </p:txBody>
      </p:sp>
      <p:pic>
        <p:nvPicPr>
          <p:cNvPr id="14" name="Picture 10" descr="NOAA">
            <a:extLst>
              <a:ext uri="{FF2B5EF4-FFF2-40B4-BE49-F238E27FC236}">
                <a16:creationId xmlns:a16="http://schemas.microsoft.com/office/drawing/2014/main" id="{37C78AD8-3EFD-8940-9BCE-C9687176868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9031" y="2918012"/>
            <a:ext cx="547979" cy="547979"/>
          </a:xfrm>
          <a:prstGeom prst="rect">
            <a:avLst/>
          </a:prstGeom>
          <a:noFill/>
          <a:effectLst>
            <a:outerShdw blurRad="63500" dist="37026" dir="7998880" algn="ctr" rotWithShape="0">
              <a:schemeClr val="bg2">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2590800" y="1034796"/>
            <a:ext cx="5712458" cy="609600"/>
          </a:xfrm>
          <a:prstGeom prst="rect">
            <a:avLst/>
          </a:prstGeom>
          <a:solidFill>
            <a:srgbClr val="FFFFFF">
              <a:alpha val="50196"/>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2" name="TextBox 1">
            <a:extLst>
              <a:ext uri="{FF2B5EF4-FFF2-40B4-BE49-F238E27FC236}">
                <a16:creationId xmlns:a16="http://schemas.microsoft.com/office/drawing/2014/main" id="{A59D92C4-852D-884D-AD74-B21B9779309E}"/>
              </a:ext>
            </a:extLst>
          </p:cNvPr>
          <p:cNvSpPr txBox="1"/>
          <p:nvPr/>
        </p:nvSpPr>
        <p:spPr>
          <a:xfrm>
            <a:off x="247650" y="1677303"/>
            <a:ext cx="9429750" cy="3139321"/>
          </a:xfrm>
          <a:prstGeom prst="rect">
            <a:avLst/>
          </a:prstGeom>
          <a:solidFill>
            <a:srgbClr val="FFFFFF">
              <a:alpha val="50980"/>
            </a:srgbClr>
          </a:solidFill>
        </p:spPr>
        <p:txBody>
          <a:bodyPr wrap="square" rtlCol="0">
            <a:spAutoFit/>
          </a:bodyPr>
          <a:lstStyle/>
          <a:p>
            <a:pPr>
              <a:spcBef>
                <a:spcPts val="600"/>
              </a:spcBef>
            </a:pPr>
            <a:r>
              <a:rPr lang="en-US" sz="2800" b="1" dirty="0">
                <a:latin typeface="Arial" panose="020B0604020202020204" pitchFamily="34" charset="0"/>
                <a:cs typeface="Arial" panose="020B0604020202020204" pitchFamily="34" charset="0"/>
              </a:rPr>
              <a:t>Integrated Ecosystem Assessments</a:t>
            </a:r>
            <a:r>
              <a:rPr lang="en-US" sz="2800" dirty="0">
                <a:latin typeface="Arial" panose="020B0604020202020204" pitchFamily="34" charset="0"/>
                <a:cs typeface="Arial" panose="020B0604020202020204" pitchFamily="34" charset="0"/>
              </a:rPr>
              <a:t>:</a:t>
            </a:r>
          </a:p>
          <a:p>
            <a:pPr marL="742950" lvl="1"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socio-ecological status of coastal and marine ecosystems</a:t>
            </a:r>
          </a:p>
          <a:p>
            <a:pPr marL="742950" lvl="1"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community resiliency to red tide</a:t>
            </a:r>
          </a:p>
          <a:p>
            <a:pPr marL="742950" lvl="1"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National Marine Sanctuaries</a:t>
            </a:r>
          </a:p>
          <a:p>
            <a:pPr marL="742950" lvl="1"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South Florida Ecosystem Restoration</a:t>
            </a:r>
          </a:p>
          <a:p>
            <a:pPr marL="742950" lvl="1"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Eutrophication early warning signs</a:t>
            </a:r>
          </a:p>
        </p:txBody>
      </p:sp>
      <p:pic>
        <p:nvPicPr>
          <p:cNvPr id="8" name="Picture 7">
            <a:extLst>
              <a:ext uri="{FF2B5EF4-FFF2-40B4-BE49-F238E27FC236}">
                <a16:creationId xmlns:a16="http://schemas.microsoft.com/office/drawing/2014/main" id="{EAF2ED9A-5C44-944E-ACE1-934D4DFB8D3B}"/>
              </a:ext>
            </a:extLst>
          </p:cNvPr>
          <p:cNvPicPr>
            <a:picLocks noChangeAspect="1"/>
          </p:cNvPicPr>
          <p:nvPr/>
        </p:nvPicPr>
        <p:blipFill>
          <a:blip r:embed="rId3"/>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0DBCD149-44C9-BE40-81A7-6AEA53A37367}"/>
              </a:ext>
            </a:extLst>
          </p:cNvPr>
          <p:cNvSpPr>
            <a:spLocks noGrp="1"/>
          </p:cNvSpPr>
          <p:nvPr>
            <p:ph type="sldNum" sz="quarter" idx="12"/>
          </p:nvPr>
        </p:nvSpPr>
        <p:spPr/>
        <p:txBody>
          <a:bodyPr/>
          <a:lstStyle/>
          <a:p>
            <a:pPr>
              <a:defRPr/>
            </a:pPr>
            <a:fld id="{0737601F-BD98-ED4B-8E1A-3F69D5929A52}" type="slidenum">
              <a:rPr lang="en-US" altLang="en-US" smtClean="0"/>
              <a:pPr>
                <a:defRPr/>
              </a:pPr>
              <a:t>10</a:t>
            </a:fld>
            <a:endParaRPr lang="en-US" altLang="en-US"/>
          </a:p>
        </p:txBody>
      </p:sp>
      <p:pic>
        <p:nvPicPr>
          <p:cNvPr id="6" name="Picture 5">
            <a:extLst>
              <a:ext uri="{FF2B5EF4-FFF2-40B4-BE49-F238E27FC236}">
                <a16:creationId xmlns:a16="http://schemas.microsoft.com/office/drawing/2014/main" id="{1A5A54EF-8F87-F542-BDD3-F39944A40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8836" y="0"/>
            <a:ext cx="3382788" cy="3481452"/>
          </a:xfrm>
          <a:prstGeom prst="rect">
            <a:avLst/>
          </a:prstGeom>
        </p:spPr>
      </p:pic>
      <p:pic>
        <p:nvPicPr>
          <p:cNvPr id="11" name="Picture 10">
            <a:extLst>
              <a:ext uri="{FF2B5EF4-FFF2-40B4-BE49-F238E27FC236}">
                <a16:creationId xmlns:a16="http://schemas.microsoft.com/office/drawing/2014/main" id="{DFB77374-D691-DC4D-A0A8-9A111C7BA8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7673" y="3376548"/>
            <a:ext cx="2611089" cy="3481452"/>
          </a:xfrm>
          <a:prstGeom prst="rect">
            <a:avLst/>
          </a:prstGeom>
        </p:spPr>
      </p:pic>
      <p:pic>
        <p:nvPicPr>
          <p:cNvPr id="7" name="Picture 6">
            <a:extLst>
              <a:ext uri="{FF2B5EF4-FFF2-40B4-BE49-F238E27FC236}">
                <a16:creationId xmlns:a16="http://schemas.microsoft.com/office/drawing/2014/main" id="{8628A0B1-8661-D449-A5AB-8B029AA733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423" y="5287428"/>
            <a:ext cx="949479" cy="1329272"/>
          </a:xfrm>
          <a:prstGeom prst="rect">
            <a:avLst/>
          </a:prstGeom>
        </p:spPr>
      </p:pic>
      <p:pic>
        <p:nvPicPr>
          <p:cNvPr id="9" name="Picture 8">
            <a:extLst>
              <a:ext uri="{FF2B5EF4-FFF2-40B4-BE49-F238E27FC236}">
                <a16:creationId xmlns:a16="http://schemas.microsoft.com/office/drawing/2014/main" id="{3F6730A3-DD9C-214A-8B09-9CBD348DF6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84617" y="5287428"/>
            <a:ext cx="949480" cy="1329272"/>
          </a:xfrm>
          <a:prstGeom prst="rect">
            <a:avLst/>
          </a:prstGeom>
        </p:spPr>
      </p:pic>
      <p:sp>
        <p:nvSpPr>
          <p:cNvPr id="13" name="TextBox 12">
            <a:extLst>
              <a:ext uri="{FF2B5EF4-FFF2-40B4-BE49-F238E27FC236}">
                <a16:creationId xmlns:a16="http://schemas.microsoft.com/office/drawing/2014/main" id="{AA46BFF7-A036-EE42-82E5-8A7838B0CF03}"/>
              </a:ext>
            </a:extLst>
          </p:cNvPr>
          <p:cNvSpPr txBox="1"/>
          <p:nvPr/>
        </p:nvSpPr>
        <p:spPr>
          <a:xfrm>
            <a:off x="1707909" y="5348796"/>
            <a:ext cx="1765782" cy="1323439"/>
          </a:xfrm>
          <a:prstGeom prst="rect">
            <a:avLst/>
          </a:prstGeom>
          <a:noFill/>
        </p:spPr>
        <p:txBody>
          <a:bodyPr wrap="square" rtlCol="0">
            <a:spAutoFit/>
          </a:bodyPr>
          <a:lstStyle/>
          <a:p>
            <a:r>
              <a:rPr lang="en-US" sz="1600" i="1" dirty="0"/>
              <a:t>Using Integrated Ecosystem Assessments to improve Resource Management</a:t>
            </a:r>
          </a:p>
        </p:txBody>
      </p:sp>
      <p:sp>
        <p:nvSpPr>
          <p:cNvPr id="14" name="TextBox 13">
            <a:extLst>
              <a:ext uri="{FF2B5EF4-FFF2-40B4-BE49-F238E27FC236}">
                <a16:creationId xmlns:a16="http://schemas.microsoft.com/office/drawing/2014/main" id="{3A11E23D-14D3-0740-BFD9-A4B0D02E174B}"/>
              </a:ext>
            </a:extLst>
          </p:cNvPr>
          <p:cNvSpPr txBox="1"/>
          <p:nvPr/>
        </p:nvSpPr>
        <p:spPr>
          <a:xfrm>
            <a:off x="7334097" y="5348796"/>
            <a:ext cx="1765782" cy="1077218"/>
          </a:xfrm>
          <a:prstGeom prst="rect">
            <a:avLst/>
          </a:prstGeom>
          <a:noFill/>
        </p:spPr>
        <p:txBody>
          <a:bodyPr wrap="square" rtlCol="0">
            <a:spAutoFit/>
          </a:bodyPr>
          <a:lstStyle/>
          <a:p>
            <a:r>
              <a:rPr lang="en-US" sz="1600" i="1" dirty="0"/>
              <a:t>Collaborative Red Tide Research to Improve Resource Management</a:t>
            </a:r>
          </a:p>
        </p:txBody>
      </p:sp>
      <p:pic>
        <p:nvPicPr>
          <p:cNvPr id="15" name="Picture 14">
            <a:extLst>
              <a:ext uri="{FF2B5EF4-FFF2-40B4-BE49-F238E27FC236}">
                <a16:creationId xmlns:a16="http://schemas.microsoft.com/office/drawing/2014/main" id="{2A301A35-379F-974C-996C-47E46D2959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2814" y="5287426"/>
            <a:ext cx="949481" cy="1329273"/>
          </a:xfrm>
          <a:prstGeom prst="rect">
            <a:avLst/>
          </a:prstGeom>
        </p:spPr>
      </p:pic>
      <p:sp>
        <p:nvSpPr>
          <p:cNvPr id="16" name="TextBox 15">
            <a:extLst>
              <a:ext uri="{FF2B5EF4-FFF2-40B4-BE49-F238E27FC236}">
                <a16:creationId xmlns:a16="http://schemas.microsoft.com/office/drawing/2014/main" id="{395976C5-B264-854D-B171-261BAB988238}"/>
              </a:ext>
            </a:extLst>
          </p:cNvPr>
          <p:cNvSpPr txBox="1"/>
          <p:nvPr/>
        </p:nvSpPr>
        <p:spPr>
          <a:xfrm>
            <a:off x="4644376" y="5363592"/>
            <a:ext cx="1765782" cy="1077218"/>
          </a:xfrm>
          <a:prstGeom prst="rect">
            <a:avLst/>
          </a:prstGeom>
          <a:noFill/>
        </p:spPr>
        <p:txBody>
          <a:bodyPr wrap="square" rtlCol="0">
            <a:spAutoFit/>
          </a:bodyPr>
          <a:lstStyle/>
          <a:p>
            <a:r>
              <a:rPr lang="en-US" sz="1600" i="1" dirty="0"/>
              <a:t>Eutrophication of sub-tropical Coastal Ecosystems</a:t>
            </a:r>
          </a:p>
        </p:txBody>
      </p:sp>
    </p:spTree>
    <p:extLst>
      <p:ext uri="{BB962C8B-B14F-4D97-AF65-F5344CB8AC3E}">
        <p14:creationId xmlns:p14="http://schemas.microsoft.com/office/powerpoint/2010/main" val="20992066"/>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8BF24E24-AE99-CF47-AC50-016A9FB623FB}"/>
              </a:ext>
            </a:extLst>
          </p:cNvPr>
          <p:cNvSpPr txBox="1"/>
          <p:nvPr/>
        </p:nvSpPr>
        <p:spPr>
          <a:xfrm>
            <a:off x="4058291" y="381000"/>
            <a:ext cx="4185761"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Divisional funding</a:t>
            </a:r>
          </a:p>
        </p:txBody>
      </p:sp>
      <p:sp>
        <p:nvSpPr>
          <p:cNvPr id="3" name="TextBox 2">
            <a:extLst>
              <a:ext uri="{FF2B5EF4-FFF2-40B4-BE49-F238E27FC236}">
                <a16:creationId xmlns:a16="http://schemas.microsoft.com/office/drawing/2014/main" id="{3A4964E0-FF94-D740-8824-31EBC56DE9CE}"/>
              </a:ext>
            </a:extLst>
          </p:cNvPr>
          <p:cNvSpPr txBox="1"/>
          <p:nvPr/>
        </p:nvSpPr>
        <p:spPr>
          <a:xfrm rot="16200000">
            <a:off x="-72712" y="3250993"/>
            <a:ext cx="2576346" cy="461665"/>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Funding (*1,000)</a:t>
            </a:r>
          </a:p>
        </p:txBody>
      </p:sp>
      <p:sp>
        <p:nvSpPr>
          <p:cNvPr id="4" name="TextBox 3">
            <a:extLst>
              <a:ext uri="{FF2B5EF4-FFF2-40B4-BE49-F238E27FC236}">
                <a16:creationId xmlns:a16="http://schemas.microsoft.com/office/drawing/2014/main" id="{E120EB5A-C036-E542-B47E-EE7A670DD7C7}"/>
              </a:ext>
            </a:extLst>
          </p:cNvPr>
          <p:cNvSpPr txBox="1"/>
          <p:nvPr/>
        </p:nvSpPr>
        <p:spPr>
          <a:xfrm>
            <a:off x="9609736" y="572869"/>
            <a:ext cx="2100255" cy="5940088"/>
          </a:xfrm>
          <a:prstGeom prst="rect">
            <a:avLst/>
          </a:prstGeom>
          <a:noFill/>
        </p:spPr>
        <p:txBody>
          <a:bodyPr wrap="none" rtlCol="0">
            <a:spAutoFit/>
          </a:bodyPr>
          <a:lstStyle/>
          <a:p>
            <a:pPr algn="ctr"/>
            <a:r>
              <a:rPr lang="en-US" sz="3600" b="1" dirty="0">
                <a:latin typeface="Arial" panose="020B0604020202020204" pitchFamily="34" charset="0"/>
                <a:cs typeface="Arial" panose="020B0604020202020204" pitchFamily="34" charset="0"/>
              </a:rPr>
              <a:t>FY 2019</a:t>
            </a:r>
          </a:p>
          <a:p>
            <a:pPr algn="ctr"/>
            <a:endParaRPr lang="en-US" b="1" dirty="0">
              <a:solidFill>
                <a:srgbClr val="3333CC"/>
              </a:solidFill>
              <a:latin typeface="Arial" panose="020B0604020202020204" pitchFamily="34" charset="0"/>
              <a:cs typeface="Arial" panose="020B0604020202020204" pitchFamily="34" charset="0"/>
            </a:endParaRPr>
          </a:p>
          <a:p>
            <a:pPr algn="ctr"/>
            <a:r>
              <a:rPr lang="en-US" sz="3600" b="1" dirty="0">
                <a:solidFill>
                  <a:srgbClr val="3333CC"/>
                </a:solidFill>
                <a:latin typeface="Arial" panose="020B0604020202020204" pitchFamily="34" charset="0"/>
                <a:cs typeface="Arial" panose="020B0604020202020204" pitchFamily="34" charset="0"/>
              </a:rPr>
              <a:t>$7.6M </a:t>
            </a:r>
          </a:p>
          <a:p>
            <a:pPr algn="ctr"/>
            <a:r>
              <a:rPr lang="en-US" b="1" dirty="0">
                <a:latin typeface="Arial" panose="020B0604020202020204" pitchFamily="34" charset="0"/>
                <a:cs typeface="Arial" panose="020B0604020202020204" pitchFamily="34" charset="0"/>
              </a:rPr>
              <a:t>funding</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a:t>
            </a:r>
          </a:p>
          <a:p>
            <a:pPr algn="ctr"/>
            <a:endParaRPr lang="en-US" b="1" dirty="0">
              <a:latin typeface="Arial" panose="020B0604020202020204" pitchFamily="34" charset="0"/>
              <a:cs typeface="Arial" panose="020B0604020202020204" pitchFamily="34" charset="0"/>
            </a:endParaRPr>
          </a:p>
          <a:p>
            <a:pPr algn="ctr"/>
            <a:r>
              <a:rPr lang="en-US" sz="3600" b="1" dirty="0">
                <a:solidFill>
                  <a:schemeClr val="accent2"/>
                </a:solidFill>
                <a:latin typeface="Arial" panose="020B0604020202020204" pitchFamily="34" charset="0"/>
                <a:cs typeface="Arial" panose="020B0604020202020204" pitchFamily="34" charset="0"/>
              </a:rPr>
              <a:t>$2.3M</a:t>
            </a:r>
          </a:p>
          <a:p>
            <a:pPr algn="ctr"/>
            <a:r>
              <a:rPr lang="en-US" b="1" dirty="0">
                <a:latin typeface="Arial" panose="020B0604020202020204" pitchFamily="34" charset="0"/>
                <a:cs typeface="Arial" panose="020B0604020202020204" pitchFamily="34" charset="0"/>
              </a:rPr>
              <a:t>Base funds</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a:t>
            </a:r>
          </a:p>
          <a:p>
            <a:pPr algn="ctr"/>
            <a:endParaRPr lang="en-US" b="1" dirty="0">
              <a:latin typeface="Arial" panose="020B0604020202020204" pitchFamily="34" charset="0"/>
              <a:cs typeface="Arial" panose="020B0604020202020204" pitchFamily="34" charset="0"/>
            </a:endParaRPr>
          </a:p>
          <a:p>
            <a:pPr algn="ctr"/>
            <a:r>
              <a:rPr lang="en-US" sz="3200" b="1" dirty="0">
                <a:solidFill>
                  <a:srgbClr val="3333CC"/>
                </a:solidFill>
                <a:latin typeface="Arial" panose="020B0604020202020204" pitchFamily="34" charset="0"/>
                <a:cs typeface="Arial" panose="020B0604020202020204" pitchFamily="34" charset="0"/>
              </a:rPr>
              <a:t>$5.3M</a:t>
            </a:r>
          </a:p>
          <a:p>
            <a:pPr algn="ctr"/>
            <a:r>
              <a:rPr lang="en-US" b="1" dirty="0">
                <a:latin typeface="Arial" panose="020B0604020202020204" pitchFamily="34" charset="0"/>
                <a:cs typeface="Arial" panose="020B0604020202020204" pitchFamily="34" charset="0"/>
              </a:rPr>
              <a:t>20 Proposals</a:t>
            </a:r>
          </a:p>
        </p:txBody>
      </p:sp>
      <p:pic>
        <p:nvPicPr>
          <p:cNvPr id="24" name="Picture 23">
            <a:extLst>
              <a:ext uri="{FF2B5EF4-FFF2-40B4-BE49-F238E27FC236}">
                <a16:creationId xmlns:a16="http://schemas.microsoft.com/office/drawing/2014/main" id="{3636076E-3CC8-9C47-A55D-DC017EC96761}"/>
              </a:ext>
            </a:extLst>
          </p:cNvPr>
          <p:cNvPicPr>
            <a:picLocks noChangeAspect="1"/>
          </p:cNvPicPr>
          <p:nvPr/>
        </p:nvPicPr>
        <p:blipFill>
          <a:blip r:embed="rId2"/>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6DE98E1A-2E17-2D4C-9E2B-0D4468328D3F}"/>
              </a:ext>
            </a:extLst>
          </p:cNvPr>
          <p:cNvSpPr>
            <a:spLocks noGrp="1"/>
          </p:cNvSpPr>
          <p:nvPr>
            <p:ph type="sldNum" sz="quarter" idx="12"/>
          </p:nvPr>
        </p:nvSpPr>
        <p:spPr/>
        <p:txBody>
          <a:bodyPr/>
          <a:lstStyle/>
          <a:p>
            <a:pPr>
              <a:defRPr/>
            </a:pPr>
            <a:fld id="{0737601F-BD98-ED4B-8E1A-3F69D5929A52}" type="slidenum">
              <a:rPr lang="en-US" altLang="en-US" smtClean="0"/>
              <a:pPr>
                <a:defRPr/>
              </a:pPr>
              <a:t>11</a:t>
            </a:fld>
            <a:endParaRPr lang="en-US" altLang="en-US"/>
          </a:p>
        </p:txBody>
      </p:sp>
      <p:graphicFrame>
        <p:nvGraphicFramePr>
          <p:cNvPr id="7" name="Chart 6">
            <a:extLst>
              <a:ext uri="{FF2B5EF4-FFF2-40B4-BE49-F238E27FC236}">
                <a16:creationId xmlns:a16="http://schemas.microsoft.com/office/drawing/2014/main" id="{9503EF71-9AB6-074B-B5A3-C334331367A0}"/>
              </a:ext>
            </a:extLst>
          </p:cNvPr>
          <p:cNvGraphicFramePr>
            <a:graphicFrameLocks noGrp="1"/>
          </p:cNvGraphicFramePr>
          <p:nvPr>
            <p:extLst>
              <p:ext uri="{D42A27DB-BD31-4B8C-83A1-F6EECF244321}">
                <p14:modId xmlns:p14="http://schemas.microsoft.com/office/powerpoint/2010/main" val="2417640641"/>
              </p:ext>
            </p:extLst>
          </p:nvPr>
        </p:nvGraphicFramePr>
        <p:xfrm>
          <a:off x="1446294" y="1027331"/>
          <a:ext cx="8163442" cy="55432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30C529A-3785-1C43-B802-876879FCAD8E}"/>
              </a:ext>
            </a:extLst>
          </p:cNvPr>
          <p:cNvSpPr txBox="1"/>
          <p:nvPr/>
        </p:nvSpPr>
        <p:spPr>
          <a:xfrm>
            <a:off x="5029200" y="5181600"/>
            <a:ext cx="2438400" cy="461665"/>
          </a:xfrm>
          <a:prstGeom prst="rect">
            <a:avLst/>
          </a:prstGeom>
          <a:solidFill>
            <a:schemeClr val="bg1"/>
          </a:solidFill>
          <a:ln w="38100">
            <a:solidFill>
              <a:srgbClr val="FF0000"/>
            </a:solidFill>
          </a:ln>
        </p:spPr>
        <p:txBody>
          <a:bodyPr wrap="square" rtlCol="0">
            <a:spAutoFit/>
          </a:bodyPr>
          <a:lstStyle/>
          <a:p>
            <a:r>
              <a:rPr lang="en-US" dirty="0">
                <a:solidFill>
                  <a:srgbClr val="FF0000"/>
                </a:solidFill>
              </a:rPr>
              <a:t>BASE FUNDING</a:t>
            </a:r>
          </a:p>
        </p:txBody>
      </p:sp>
      <p:sp>
        <p:nvSpPr>
          <p:cNvPr id="9" name="TextBox 8">
            <a:extLst>
              <a:ext uri="{FF2B5EF4-FFF2-40B4-BE49-F238E27FC236}">
                <a16:creationId xmlns:a16="http://schemas.microsoft.com/office/drawing/2014/main" id="{854F5E01-71A7-7944-A29F-39EADA891F21}"/>
              </a:ext>
            </a:extLst>
          </p:cNvPr>
          <p:cNvSpPr txBox="1"/>
          <p:nvPr/>
        </p:nvSpPr>
        <p:spPr>
          <a:xfrm>
            <a:off x="4605935" y="3733288"/>
            <a:ext cx="3200401" cy="461665"/>
          </a:xfrm>
          <a:prstGeom prst="rect">
            <a:avLst/>
          </a:prstGeom>
          <a:solidFill>
            <a:schemeClr val="bg1"/>
          </a:solidFill>
          <a:ln w="38100">
            <a:solidFill>
              <a:srgbClr val="00B050"/>
            </a:solidFill>
          </a:ln>
        </p:spPr>
        <p:txBody>
          <a:bodyPr wrap="square" rtlCol="0">
            <a:spAutoFit/>
          </a:bodyPr>
          <a:lstStyle/>
          <a:p>
            <a:r>
              <a:rPr lang="en-US" dirty="0">
                <a:solidFill>
                  <a:srgbClr val="00B050"/>
                </a:solidFill>
              </a:rPr>
              <a:t>PROPOSAL FUNDING</a:t>
            </a:r>
          </a:p>
        </p:txBody>
      </p:sp>
    </p:spTree>
    <p:extLst>
      <p:ext uri="{BB962C8B-B14F-4D97-AF65-F5344CB8AC3E}">
        <p14:creationId xmlns:p14="http://schemas.microsoft.com/office/powerpoint/2010/main" val="410982377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D92C4-852D-884D-AD74-B21B9779309E}"/>
              </a:ext>
            </a:extLst>
          </p:cNvPr>
          <p:cNvSpPr txBox="1"/>
          <p:nvPr/>
        </p:nvSpPr>
        <p:spPr>
          <a:xfrm>
            <a:off x="533400" y="1295400"/>
            <a:ext cx="7446358" cy="5632311"/>
          </a:xfrm>
          <a:prstGeom prst="rect">
            <a:avLst/>
          </a:prstGeom>
          <a:solidFill>
            <a:srgbClr val="FFFFFF">
              <a:alpha val="63137"/>
            </a:srgbClr>
          </a:solidFill>
        </p:spPr>
        <p:txBody>
          <a:bodyPr wrap="square" rtlCol="0">
            <a:spAutoFit/>
          </a:bodyPr>
          <a:lstStyle/>
          <a:p>
            <a:r>
              <a:rPr lang="en-US" sz="1800" b="1" dirty="0">
                <a:latin typeface="Arial" panose="020B0604020202020204" pitchFamily="34" charset="0"/>
                <a:cs typeface="Arial" panose="020B0604020202020204" pitchFamily="34" charset="0"/>
              </a:rPr>
              <a:t>Repeat Hydrography: </a:t>
            </a:r>
            <a:r>
              <a:rPr lang="en-US" sz="1800" dirty="0">
                <a:latin typeface="Arial" panose="020B0604020202020204" pitchFamily="34" charset="0"/>
                <a:cs typeface="Arial" panose="020B0604020202020204" pitchFamily="34" charset="0"/>
              </a:rPr>
              <a:t>Global GO-SHIP cruises, dissolved inorganic nutrients, carbon chemistry</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Gulf of Mexico Ecosystems and Ocean Acidification: (GOMECC):</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SOOP-pCO</a:t>
            </a:r>
            <a:r>
              <a:rPr lang="en-US" sz="1800" b="1" baseline="-25000" dirty="0">
                <a:latin typeface="Arial" panose="020B0604020202020204" pitchFamily="34" charset="0"/>
                <a:cs typeface="Arial" panose="020B0604020202020204" pitchFamily="34" charset="0"/>
              </a:rPr>
              <a:t>2</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Surface Ocean Carbon Atlas (SOCAT)</a:t>
            </a:r>
            <a:endParaRPr lang="en-US" sz="1800" b="1"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National Coral Reef Monitoring Program Network: </a:t>
            </a:r>
            <a:r>
              <a:rPr lang="en-US" sz="1800" dirty="0">
                <a:latin typeface="Arial" panose="020B0604020202020204" pitchFamily="34" charset="0"/>
                <a:cs typeface="Arial" panose="020B0604020202020204" pitchFamily="34" charset="0"/>
              </a:rPr>
              <a:t>Puerto Rico, Florida Keys, Flower Gardens</a:t>
            </a:r>
            <a:endParaRPr lang="en-US" sz="1800" b="1"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South Florida Ecosystem Restoration Research: </a:t>
            </a:r>
            <a:r>
              <a:rPr lang="en-US" sz="1800" dirty="0">
                <a:latin typeface="Arial" panose="020B0604020202020204" pitchFamily="34" charset="0"/>
                <a:cs typeface="Arial" panose="020B0604020202020204" pitchFamily="34" charset="0"/>
              </a:rPr>
              <a:t>Small boat and regional research vessel (</a:t>
            </a:r>
            <a:r>
              <a:rPr lang="en-US" sz="1800" i="1" dirty="0">
                <a:latin typeface="Arial" panose="020B0604020202020204" pitchFamily="34" charset="0"/>
                <a:cs typeface="Arial" panose="020B0604020202020204" pitchFamily="34" charset="0"/>
              </a:rPr>
              <a:t>R/V Walton Smith</a:t>
            </a:r>
            <a:r>
              <a:rPr lang="en-US" sz="1800" dirty="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Red Tide Monitoring in Partnership with Florida Commercial Watermen’s Conservation: </a:t>
            </a:r>
            <a:r>
              <a:rPr lang="en-US" sz="1800" dirty="0">
                <a:latin typeface="Arial" panose="020B0604020202020204" pitchFamily="34" charset="0"/>
                <a:cs typeface="Arial" panose="020B0604020202020204" pitchFamily="34" charset="0"/>
              </a:rPr>
              <a:t>Water quality and oceanography</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eDNA on Fisheries Surveys: </a:t>
            </a:r>
            <a:r>
              <a:rPr lang="en-US" sz="1800" dirty="0">
                <a:latin typeface="Arial" panose="020B0604020202020204" pitchFamily="34" charset="0"/>
                <a:cs typeface="Arial" panose="020B0604020202020204" pitchFamily="34" charset="0"/>
              </a:rPr>
              <a:t>California Current and Gulf of Mexico</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Characterization of Marginal Reef Environments:</a:t>
            </a:r>
            <a:r>
              <a:rPr lang="en-US" sz="1800" dirty="0">
                <a:latin typeface="Arial" panose="020B0604020202020204" pitchFamily="34" charset="0"/>
                <a:cs typeface="Arial" panose="020B0604020202020204" pitchFamily="34" charset="0"/>
              </a:rPr>
              <a:t> high CO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high urbanization, high nutrients</a:t>
            </a:r>
            <a:endParaRPr lang="en-US" sz="18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713446C-6937-004B-BA44-3731112A8E4A}"/>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2895600" y="476318"/>
            <a:ext cx="6400800" cy="609600"/>
          </a:xfrm>
          <a:prstGeom prst="rect">
            <a:avLst/>
          </a:prstGeom>
          <a:solidFill>
            <a:srgbClr val="FFFFFF">
              <a:alpha val="50196"/>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observational activities</a:t>
            </a:r>
          </a:p>
        </p:txBody>
      </p:sp>
      <p:sp>
        <p:nvSpPr>
          <p:cNvPr id="8" name="Slide Number Placeholder 7">
            <a:extLst>
              <a:ext uri="{FF2B5EF4-FFF2-40B4-BE49-F238E27FC236}">
                <a16:creationId xmlns:a16="http://schemas.microsoft.com/office/drawing/2014/main" id="{9A0F982C-793C-1140-A9ED-8098EFBE59FD}"/>
              </a:ext>
            </a:extLst>
          </p:cNvPr>
          <p:cNvSpPr>
            <a:spLocks noGrp="1"/>
          </p:cNvSpPr>
          <p:nvPr>
            <p:ph type="sldNum" sz="quarter" idx="12"/>
          </p:nvPr>
        </p:nvSpPr>
        <p:spPr/>
        <p:txBody>
          <a:bodyPr/>
          <a:lstStyle/>
          <a:p>
            <a:pPr>
              <a:defRPr/>
            </a:pPr>
            <a:fld id="{0737601F-BD98-ED4B-8E1A-3F69D5929A52}" type="slidenum">
              <a:rPr lang="en-US" altLang="en-US" smtClean="0"/>
              <a:pPr>
                <a:defRPr/>
              </a:pPr>
              <a:t>12</a:t>
            </a:fld>
            <a:endParaRPr lang="en-US" altLang="en-US"/>
          </a:p>
        </p:txBody>
      </p:sp>
      <p:grpSp>
        <p:nvGrpSpPr>
          <p:cNvPr id="9" name="Group 8">
            <a:extLst>
              <a:ext uri="{FF2B5EF4-FFF2-40B4-BE49-F238E27FC236}">
                <a16:creationId xmlns:a16="http://schemas.microsoft.com/office/drawing/2014/main" id="{24D8927A-8B23-AC40-8877-B0204EC087A2}"/>
              </a:ext>
            </a:extLst>
          </p:cNvPr>
          <p:cNvGrpSpPr>
            <a:grpSpLocks noChangeAspect="1"/>
          </p:cNvGrpSpPr>
          <p:nvPr/>
        </p:nvGrpSpPr>
        <p:grpSpPr>
          <a:xfrm>
            <a:off x="7586036" y="4038601"/>
            <a:ext cx="4358382" cy="2590800"/>
            <a:chOff x="1539474" y="6660768"/>
            <a:chExt cx="6805388" cy="4045400"/>
          </a:xfrm>
        </p:grpSpPr>
        <p:pic>
          <p:nvPicPr>
            <p:cNvPr id="10" name="Picture 9">
              <a:extLst>
                <a:ext uri="{FF2B5EF4-FFF2-40B4-BE49-F238E27FC236}">
                  <a16:creationId xmlns:a16="http://schemas.microsoft.com/office/drawing/2014/main" id="{5AF4C67A-3C38-8240-98FC-04F65503A3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9474" y="6660768"/>
              <a:ext cx="6754097" cy="3799180"/>
            </a:xfrm>
            <a:prstGeom prst="rect">
              <a:avLst/>
            </a:prstGeom>
            <a:ln>
              <a:solidFill>
                <a:schemeClr val="accent1"/>
              </a:solidFill>
            </a:ln>
          </p:spPr>
        </p:pic>
        <p:sp>
          <p:nvSpPr>
            <p:cNvPr id="11" name="Rectangle 10">
              <a:extLst>
                <a:ext uri="{FF2B5EF4-FFF2-40B4-BE49-F238E27FC236}">
                  <a16:creationId xmlns:a16="http://schemas.microsoft.com/office/drawing/2014/main" id="{A890AC7B-2D09-014D-94AD-E7748EBE0EFF}"/>
                </a:ext>
              </a:extLst>
            </p:cNvPr>
            <p:cNvSpPr/>
            <p:nvPr/>
          </p:nvSpPr>
          <p:spPr>
            <a:xfrm>
              <a:off x="5172738" y="10459947"/>
              <a:ext cx="3172124" cy="246221"/>
            </a:xfrm>
            <a:prstGeom prst="rect">
              <a:avLst/>
            </a:prstGeom>
            <a:ln>
              <a:solidFill>
                <a:schemeClr val="accent1"/>
              </a:solidFill>
            </a:ln>
          </p:spPr>
          <p:txBody>
            <a:bodyPr wrap="square">
              <a:spAutoFit/>
            </a:bodyPr>
            <a:lstStyle/>
            <a:p>
              <a:pPr algn="r"/>
              <a:r>
                <a:rPr lang="en-US" sz="1000" dirty="0">
                  <a:solidFill>
                    <a:prstClr val="black">
                      <a:lumMod val="85000"/>
                      <a:lumOff val="15000"/>
                    </a:prstClr>
                  </a:solidFill>
                  <a:latin typeface="Garamond" panose="02020404030301010803" pitchFamily="18" charset="0"/>
                  <a:cs typeface="Garamond"/>
                </a:rPr>
                <a:t>Photo by S. Gordon, Open Boat Films</a:t>
              </a:r>
            </a:p>
          </p:txBody>
        </p:sp>
      </p:grpSp>
      <p:pic>
        <p:nvPicPr>
          <p:cNvPr id="13" name="Picture 12" descr="2014_Maug_CNMI1425.jpg">
            <a:extLst>
              <a:ext uri="{FF2B5EF4-FFF2-40B4-BE49-F238E27FC236}">
                <a16:creationId xmlns:a16="http://schemas.microsoft.com/office/drawing/2014/main" id="{1A675F76-2E64-2447-B3A6-25A3946554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9183318" y="0"/>
            <a:ext cx="2972105" cy="4038601"/>
          </a:xfrm>
          <a:prstGeom prst="rect">
            <a:avLst/>
          </a:prstGeom>
        </p:spPr>
      </p:pic>
    </p:spTree>
    <p:extLst>
      <p:ext uri="{BB962C8B-B14F-4D97-AF65-F5344CB8AC3E}">
        <p14:creationId xmlns:p14="http://schemas.microsoft.com/office/powerpoint/2010/main" val="297966958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0EA49-ADE7-9146-96E6-D5681E791EE4}"/>
              </a:ext>
            </a:extLst>
          </p:cNvPr>
          <p:cNvPicPr>
            <a:picLocks noChangeAspect="1"/>
          </p:cNvPicPr>
          <p:nvPr/>
        </p:nvPicPr>
        <p:blipFill>
          <a:blip r:embed="rId3"/>
          <a:stretch>
            <a:fillRect/>
          </a:stretch>
        </p:blipFill>
        <p:spPr>
          <a:xfrm>
            <a:off x="283464" y="304800"/>
            <a:ext cx="3517900" cy="939800"/>
          </a:xfrm>
          <a:prstGeom prst="rect">
            <a:avLst/>
          </a:prstGeom>
        </p:spPr>
      </p:pic>
      <p:sp>
        <p:nvSpPr>
          <p:cNvPr id="2" name="Slide Number Placeholder 1">
            <a:extLst>
              <a:ext uri="{FF2B5EF4-FFF2-40B4-BE49-F238E27FC236}">
                <a16:creationId xmlns:a16="http://schemas.microsoft.com/office/drawing/2014/main" id="{984F7AEE-8FD5-A34D-88C6-CEF87C4D00BE}"/>
              </a:ext>
            </a:extLst>
          </p:cNvPr>
          <p:cNvSpPr>
            <a:spLocks noGrp="1"/>
          </p:cNvSpPr>
          <p:nvPr>
            <p:ph type="sldNum" sz="quarter" idx="12"/>
          </p:nvPr>
        </p:nvSpPr>
        <p:spPr/>
        <p:txBody>
          <a:bodyPr/>
          <a:lstStyle/>
          <a:p>
            <a:pPr>
              <a:defRPr/>
            </a:pPr>
            <a:fld id="{0737601F-BD98-ED4B-8E1A-3F69D5929A52}" type="slidenum">
              <a:rPr lang="en-US" altLang="en-US" smtClean="0"/>
              <a:pPr>
                <a:defRPr/>
              </a:pPr>
              <a:t>13</a:t>
            </a:fld>
            <a:endParaRPr lang="en-US" altLang="en-US"/>
          </a:p>
        </p:txBody>
      </p:sp>
      <p:sp>
        <p:nvSpPr>
          <p:cNvPr id="4" name="Rectangle 2">
            <a:extLst>
              <a:ext uri="{FF2B5EF4-FFF2-40B4-BE49-F238E27FC236}">
                <a16:creationId xmlns:a16="http://schemas.microsoft.com/office/drawing/2014/main" id="{E5F45B5F-1606-B547-9053-C34A53A95AB4}"/>
              </a:ext>
            </a:extLst>
          </p:cNvPr>
          <p:cNvSpPr>
            <a:spLocks noChangeArrowheads="1"/>
          </p:cNvSpPr>
          <p:nvPr/>
        </p:nvSpPr>
        <p:spPr bwMode="auto">
          <a:xfrm>
            <a:off x="3534806" y="468300"/>
            <a:ext cx="7222490" cy="609600"/>
          </a:xfrm>
          <a:prstGeom prst="rect">
            <a:avLst/>
          </a:prstGeom>
          <a:solidFill>
            <a:srgbClr val="FFFFFF">
              <a:alpha val="47059"/>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Partnerships and collaborations</a:t>
            </a:r>
          </a:p>
        </p:txBody>
      </p:sp>
      <p:grpSp>
        <p:nvGrpSpPr>
          <p:cNvPr id="21" name="Group 20">
            <a:extLst>
              <a:ext uri="{FF2B5EF4-FFF2-40B4-BE49-F238E27FC236}">
                <a16:creationId xmlns:a16="http://schemas.microsoft.com/office/drawing/2014/main" id="{CB9220DD-F57B-484A-B6CF-3FB397EBD525}"/>
              </a:ext>
            </a:extLst>
          </p:cNvPr>
          <p:cNvGrpSpPr/>
          <p:nvPr/>
        </p:nvGrpSpPr>
        <p:grpSpPr>
          <a:xfrm>
            <a:off x="4490104" y="1305391"/>
            <a:ext cx="2357548" cy="5367884"/>
            <a:chOff x="4502316" y="1192377"/>
            <a:chExt cx="2357548" cy="5367884"/>
          </a:xfrm>
        </p:grpSpPr>
        <p:grpSp>
          <p:nvGrpSpPr>
            <p:cNvPr id="19" name="Group 18">
              <a:extLst>
                <a:ext uri="{FF2B5EF4-FFF2-40B4-BE49-F238E27FC236}">
                  <a16:creationId xmlns:a16="http://schemas.microsoft.com/office/drawing/2014/main" id="{1D023BA6-DF61-BE41-8493-264DC4D2D2EF}"/>
                </a:ext>
              </a:extLst>
            </p:cNvPr>
            <p:cNvGrpSpPr/>
            <p:nvPr/>
          </p:nvGrpSpPr>
          <p:grpSpPr>
            <a:xfrm>
              <a:off x="4502316" y="1192377"/>
              <a:ext cx="2349391" cy="4800696"/>
              <a:chOff x="4170909" y="1329546"/>
              <a:chExt cx="2349391" cy="4800696"/>
            </a:xfrm>
          </p:grpSpPr>
          <p:pic>
            <p:nvPicPr>
              <p:cNvPr id="84" name="Picture 83">
                <a:extLst>
                  <a:ext uri="{FF2B5EF4-FFF2-40B4-BE49-F238E27FC236}">
                    <a16:creationId xmlns:a16="http://schemas.microsoft.com/office/drawing/2014/main" id="{37F33074-AE01-AE47-B4B2-066B25AC9931}"/>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245350" y="2746681"/>
                <a:ext cx="1112520" cy="487045"/>
              </a:xfrm>
              <a:prstGeom prst="rect">
                <a:avLst/>
              </a:prstGeom>
              <a:noFill/>
              <a:ln>
                <a:noFill/>
              </a:ln>
            </p:spPr>
          </p:pic>
          <p:pic>
            <p:nvPicPr>
              <p:cNvPr id="92" name="Picture 91">
                <a:extLst>
                  <a:ext uri="{FF2B5EF4-FFF2-40B4-BE49-F238E27FC236}">
                    <a16:creationId xmlns:a16="http://schemas.microsoft.com/office/drawing/2014/main" id="{EC92CD69-3826-2B42-8796-AB709383E8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7660" y="3160909"/>
                <a:ext cx="544535" cy="544535"/>
              </a:xfrm>
              <a:prstGeom prst="rect">
                <a:avLst/>
              </a:prstGeom>
            </p:spPr>
          </p:pic>
          <p:pic>
            <p:nvPicPr>
              <p:cNvPr id="93" name="Picture 92">
                <a:extLst>
                  <a:ext uri="{FF2B5EF4-FFF2-40B4-BE49-F238E27FC236}">
                    <a16:creationId xmlns:a16="http://schemas.microsoft.com/office/drawing/2014/main" id="{1DDBDADA-1FBC-EB4D-B1C6-CEB9779ECA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2901" y="3850673"/>
                <a:ext cx="476250" cy="586062"/>
              </a:xfrm>
              <a:prstGeom prst="rect">
                <a:avLst/>
              </a:prstGeom>
            </p:spPr>
          </p:pic>
          <p:pic>
            <p:nvPicPr>
              <p:cNvPr id="95" name="Picture 94">
                <a:extLst>
                  <a:ext uri="{FF2B5EF4-FFF2-40B4-BE49-F238E27FC236}">
                    <a16:creationId xmlns:a16="http://schemas.microsoft.com/office/drawing/2014/main" id="{B451BE4F-88B0-D44A-B140-2D5A16719A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1172" y="2386342"/>
                <a:ext cx="838200" cy="649605"/>
              </a:xfrm>
              <a:prstGeom prst="rect">
                <a:avLst/>
              </a:prstGeom>
            </p:spPr>
          </p:pic>
          <p:pic>
            <p:nvPicPr>
              <p:cNvPr id="70" name="Google Shape;250;p4">
                <a:extLst>
                  <a:ext uri="{FF2B5EF4-FFF2-40B4-BE49-F238E27FC236}">
                    <a16:creationId xmlns:a16="http://schemas.microsoft.com/office/drawing/2014/main" id="{A1E23492-2FE1-2743-8349-C26201DE0779}"/>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021941" y="3298806"/>
                <a:ext cx="791495" cy="312964"/>
              </a:xfrm>
              <a:prstGeom prst="rect">
                <a:avLst/>
              </a:prstGeom>
              <a:noFill/>
              <a:ln>
                <a:noFill/>
              </a:ln>
            </p:spPr>
          </p:pic>
          <p:pic>
            <p:nvPicPr>
              <p:cNvPr id="85" name="Google Shape;310;p6">
                <a:extLst>
                  <a:ext uri="{FF2B5EF4-FFF2-40B4-BE49-F238E27FC236}">
                    <a16:creationId xmlns:a16="http://schemas.microsoft.com/office/drawing/2014/main" id="{F55824DB-4BED-0740-8C92-A2B97D6E2284}"/>
                  </a:ext>
                </a:extLst>
              </p:cNvPr>
              <p:cNvPicPr preferRelativeResize="0">
                <a:picLocks noChangeAspect="1"/>
              </p:cNvPicPr>
              <p:nvPr/>
            </p:nvPicPr>
            <p:blipFill rotWithShape="1">
              <a:blip r:embed="rId9" cstate="screen">
                <a:alphaModFix/>
                <a:extLst>
                  <a:ext uri="{28A0092B-C50C-407E-A947-70E740481C1C}">
                    <a14:useLocalDpi xmlns:a14="http://schemas.microsoft.com/office/drawing/2010/main"/>
                  </a:ext>
                </a:extLst>
              </a:blip>
              <a:srcRect/>
              <a:stretch/>
            </p:blipFill>
            <p:spPr>
              <a:xfrm>
                <a:off x="5291123" y="2003129"/>
                <a:ext cx="657849" cy="680534"/>
              </a:xfrm>
              <a:prstGeom prst="rect">
                <a:avLst/>
              </a:prstGeom>
              <a:noFill/>
              <a:ln>
                <a:noFill/>
              </a:ln>
            </p:spPr>
          </p:pic>
          <p:pic>
            <p:nvPicPr>
              <p:cNvPr id="97" name="Google Shape;378;p13">
                <a:extLst>
                  <a:ext uri="{FF2B5EF4-FFF2-40B4-BE49-F238E27FC236}">
                    <a16:creationId xmlns:a16="http://schemas.microsoft.com/office/drawing/2014/main" id="{9BCC1592-DEE6-C241-9B65-6C380B034961}"/>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l="19548" t="29775" r="16197" b="27140"/>
              <a:stretch/>
            </p:blipFill>
            <p:spPr>
              <a:xfrm>
                <a:off x="4225861" y="1972304"/>
                <a:ext cx="806728" cy="388671"/>
              </a:xfrm>
              <a:prstGeom prst="rect">
                <a:avLst/>
              </a:prstGeom>
              <a:noFill/>
              <a:ln>
                <a:noFill/>
              </a:ln>
            </p:spPr>
          </p:pic>
          <p:pic>
            <p:nvPicPr>
              <p:cNvPr id="9" name="Picture 8">
                <a:extLst>
                  <a:ext uri="{FF2B5EF4-FFF2-40B4-BE49-F238E27FC236}">
                    <a16:creationId xmlns:a16="http://schemas.microsoft.com/office/drawing/2014/main" id="{C4D91993-FD68-D84F-87C6-E182CDF0CF8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58050" y="3760234"/>
                <a:ext cx="919568" cy="367827"/>
              </a:xfrm>
              <a:prstGeom prst="rect">
                <a:avLst/>
              </a:prstGeom>
            </p:spPr>
          </p:pic>
          <p:pic>
            <p:nvPicPr>
              <p:cNvPr id="106" name="Picture 2" descr="Image result for coral reef conservation program">
                <a:extLst>
                  <a:ext uri="{FF2B5EF4-FFF2-40B4-BE49-F238E27FC236}">
                    <a16:creationId xmlns:a16="http://schemas.microsoft.com/office/drawing/2014/main" id="{FAB2BAD5-E831-4247-9DD1-4BEB59D6720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45350" y="1613840"/>
                <a:ext cx="1274950" cy="38361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footerlogo">
                <a:extLst>
                  <a:ext uri="{FF2B5EF4-FFF2-40B4-BE49-F238E27FC236}">
                    <a16:creationId xmlns:a16="http://schemas.microsoft.com/office/drawing/2014/main" id="{B9DAAFAF-FB61-5B43-A639-A819C0B03CA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253005" y="1717384"/>
                <a:ext cx="995762" cy="17079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a:extLst>
                  <a:ext uri="{FF2B5EF4-FFF2-40B4-BE49-F238E27FC236}">
                    <a16:creationId xmlns:a16="http://schemas.microsoft.com/office/drawing/2014/main" id="{D4807DCF-723B-8444-9E89-7AAF604C932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364779" y="1329546"/>
                <a:ext cx="1901705" cy="202150"/>
              </a:xfrm>
              <a:prstGeom prst="rect">
                <a:avLst/>
              </a:prstGeom>
            </p:spPr>
          </p:pic>
          <p:pic>
            <p:nvPicPr>
              <p:cNvPr id="118" name="Picture 117">
                <a:extLst>
                  <a:ext uri="{FF2B5EF4-FFF2-40B4-BE49-F238E27FC236}">
                    <a16:creationId xmlns:a16="http://schemas.microsoft.com/office/drawing/2014/main" id="{991F813F-7B9B-1442-B7AB-361611ABBC1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38962" y="4257290"/>
                <a:ext cx="558639" cy="333265"/>
              </a:xfrm>
              <a:prstGeom prst="rect">
                <a:avLst/>
              </a:prstGeom>
            </p:spPr>
          </p:pic>
          <p:pic>
            <p:nvPicPr>
              <p:cNvPr id="6" name="Picture 5">
                <a:extLst>
                  <a:ext uri="{FF2B5EF4-FFF2-40B4-BE49-F238E27FC236}">
                    <a16:creationId xmlns:a16="http://schemas.microsoft.com/office/drawing/2014/main" id="{66619E6F-D2C4-F340-BE60-D43164BE267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70909" y="4516603"/>
                <a:ext cx="730472" cy="730472"/>
              </a:xfrm>
              <a:prstGeom prst="rect">
                <a:avLst/>
              </a:prstGeom>
            </p:spPr>
          </p:pic>
          <p:pic>
            <p:nvPicPr>
              <p:cNvPr id="8" name="Picture 7">
                <a:extLst>
                  <a:ext uri="{FF2B5EF4-FFF2-40B4-BE49-F238E27FC236}">
                    <a16:creationId xmlns:a16="http://schemas.microsoft.com/office/drawing/2014/main" id="{C482C652-791E-F246-9774-5753008624C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02159" y="4644353"/>
                <a:ext cx="1453400" cy="724057"/>
              </a:xfrm>
              <a:prstGeom prst="rect">
                <a:avLst/>
              </a:prstGeom>
            </p:spPr>
          </p:pic>
          <p:pic>
            <p:nvPicPr>
              <p:cNvPr id="11" name="Picture 10">
                <a:extLst>
                  <a:ext uri="{FF2B5EF4-FFF2-40B4-BE49-F238E27FC236}">
                    <a16:creationId xmlns:a16="http://schemas.microsoft.com/office/drawing/2014/main" id="{EB6DE952-AE2C-0741-8290-AFBFD32F0C2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170909" y="5398452"/>
                <a:ext cx="1276591" cy="395743"/>
              </a:xfrm>
              <a:prstGeom prst="rect">
                <a:avLst/>
              </a:prstGeom>
            </p:spPr>
          </p:pic>
          <p:pic>
            <p:nvPicPr>
              <p:cNvPr id="17" name="Picture 16">
                <a:extLst>
                  <a:ext uri="{FF2B5EF4-FFF2-40B4-BE49-F238E27FC236}">
                    <a16:creationId xmlns:a16="http://schemas.microsoft.com/office/drawing/2014/main" id="{5DA0D2E5-036A-3A44-A0D7-355AC93FFE1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321981" y="5760901"/>
                <a:ext cx="1173201" cy="369341"/>
              </a:xfrm>
              <a:prstGeom prst="rect">
                <a:avLst/>
              </a:prstGeom>
            </p:spPr>
          </p:pic>
        </p:grpSp>
        <p:sp>
          <p:nvSpPr>
            <p:cNvPr id="20" name="TextBox 19">
              <a:extLst>
                <a:ext uri="{FF2B5EF4-FFF2-40B4-BE49-F238E27FC236}">
                  <a16:creationId xmlns:a16="http://schemas.microsoft.com/office/drawing/2014/main" id="{C19A2990-D836-DD48-9E48-390AD3AD5543}"/>
                </a:ext>
              </a:extLst>
            </p:cNvPr>
            <p:cNvSpPr txBox="1"/>
            <p:nvPr/>
          </p:nvSpPr>
          <p:spPr>
            <a:xfrm>
              <a:off x="4515528" y="6098596"/>
              <a:ext cx="2344336" cy="461665"/>
            </a:xfrm>
            <a:prstGeom prst="rect">
              <a:avLst/>
            </a:prstGeom>
            <a:noFill/>
          </p:spPr>
          <p:txBody>
            <a:bodyPr wrap="square" rtlCol="0">
              <a:spAutoFit/>
            </a:bodyPr>
            <a:lstStyle/>
            <a:p>
              <a:pPr algn="ctr"/>
              <a:r>
                <a:rPr lang="en-US" b="1" dirty="0"/>
                <a:t>NOAA</a:t>
              </a:r>
            </a:p>
          </p:txBody>
        </p:sp>
      </p:grpSp>
      <p:grpSp>
        <p:nvGrpSpPr>
          <p:cNvPr id="25" name="Group 24">
            <a:extLst>
              <a:ext uri="{FF2B5EF4-FFF2-40B4-BE49-F238E27FC236}">
                <a16:creationId xmlns:a16="http://schemas.microsoft.com/office/drawing/2014/main" id="{9A67CEFB-ACEA-7B41-B877-BF2984A0F39D}"/>
              </a:ext>
            </a:extLst>
          </p:cNvPr>
          <p:cNvGrpSpPr/>
          <p:nvPr/>
        </p:nvGrpSpPr>
        <p:grpSpPr>
          <a:xfrm>
            <a:off x="7085095" y="1055124"/>
            <a:ext cx="2640822" cy="5767008"/>
            <a:chOff x="7072453" y="1123770"/>
            <a:chExt cx="2640822" cy="5767008"/>
          </a:xfrm>
        </p:grpSpPr>
        <p:grpSp>
          <p:nvGrpSpPr>
            <p:cNvPr id="22" name="Group 21">
              <a:extLst>
                <a:ext uri="{FF2B5EF4-FFF2-40B4-BE49-F238E27FC236}">
                  <a16:creationId xmlns:a16="http://schemas.microsoft.com/office/drawing/2014/main" id="{9475DC99-18A3-9643-8025-99F5525EA0F2}"/>
                </a:ext>
              </a:extLst>
            </p:cNvPr>
            <p:cNvGrpSpPr/>
            <p:nvPr/>
          </p:nvGrpSpPr>
          <p:grpSpPr>
            <a:xfrm>
              <a:off x="7072453" y="1123770"/>
              <a:ext cx="2640822" cy="5358536"/>
              <a:chOff x="7215228" y="1464473"/>
              <a:chExt cx="2640822" cy="5358536"/>
            </a:xfrm>
          </p:grpSpPr>
          <p:pic>
            <p:nvPicPr>
              <p:cNvPr id="23" name="Picture 22">
                <a:extLst>
                  <a:ext uri="{FF2B5EF4-FFF2-40B4-BE49-F238E27FC236}">
                    <a16:creationId xmlns:a16="http://schemas.microsoft.com/office/drawing/2014/main" id="{735B79D7-7BAA-674C-AD38-EBF245D51E35}"/>
                  </a:ext>
                </a:extLst>
              </p:cNvPr>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934362" y="4390961"/>
                <a:ext cx="571500" cy="571500"/>
              </a:xfrm>
              <a:prstGeom prst="rect">
                <a:avLst/>
              </a:prstGeom>
              <a:noFill/>
              <a:ln w="9525">
                <a:noFill/>
                <a:miter lim="800000"/>
                <a:headEnd/>
                <a:tailEnd/>
              </a:ln>
            </p:spPr>
          </p:pic>
          <p:pic>
            <p:nvPicPr>
              <p:cNvPr id="27" name="Picture 26">
                <a:extLst>
                  <a:ext uri="{FF2B5EF4-FFF2-40B4-BE49-F238E27FC236}">
                    <a16:creationId xmlns:a16="http://schemas.microsoft.com/office/drawing/2014/main" id="{2C526C86-E2C3-2E48-BA0E-187AC86B1A1D}"/>
                  </a:ext>
                </a:extLst>
              </p:cNvPr>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706600" y="6251509"/>
                <a:ext cx="490855" cy="571500"/>
              </a:xfrm>
              <a:prstGeom prst="rect">
                <a:avLst/>
              </a:prstGeom>
              <a:noFill/>
              <a:ln w="9525">
                <a:noFill/>
                <a:miter lim="800000"/>
                <a:headEnd/>
                <a:tailEnd/>
              </a:ln>
            </p:spPr>
          </p:pic>
          <p:pic>
            <p:nvPicPr>
              <p:cNvPr id="51" name="Picture 50">
                <a:extLst>
                  <a:ext uri="{FF2B5EF4-FFF2-40B4-BE49-F238E27FC236}">
                    <a16:creationId xmlns:a16="http://schemas.microsoft.com/office/drawing/2014/main" id="{69F47BF4-B3F0-4B49-B4A4-B8093879CADC}"/>
                  </a:ext>
                </a:extLst>
              </p:cNvPr>
              <p:cNvPicPr/>
              <p:nvPr/>
            </p:nvPicPr>
            <p:blipFill>
              <a:blip r:embed="rId22" cstate="print"/>
              <a:srcRect/>
              <a:stretch>
                <a:fillRect/>
              </a:stretch>
            </p:blipFill>
            <p:spPr bwMode="auto">
              <a:xfrm>
                <a:off x="7339218" y="3661185"/>
                <a:ext cx="800100" cy="589280"/>
              </a:xfrm>
              <a:prstGeom prst="rect">
                <a:avLst/>
              </a:prstGeom>
              <a:noFill/>
              <a:ln w="9525">
                <a:noFill/>
                <a:miter lim="800000"/>
                <a:headEnd/>
                <a:tailEnd/>
              </a:ln>
            </p:spPr>
          </p:pic>
          <p:pic>
            <p:nvPicPr>
              <p:cNvPr id="64" name="Picture 63">
                <a:extLst>
                  <a:ext uri="{FF2B5EF4-FFF2-40B4-BE49-F238E27FC236}">
                    <a16:creationId xmlns:a16="http://schemas.microsoft.com/office/drawing/2014/main" id="{5B309FD6-7F73-8849-8F38-6821C6CFC7F0}"/>
                  </a:ext>
                </a:extLst>
              </p:cNvPr>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291706" y="4436845"/>
                <a:ext cx="678180" cy="670560"/>
              </a:xfrm>
              <a:prstGeom prst="rect">
                <a:avLst/>
              </a:prstGeom>
              <a:noFill/>
              <a:ln w="9525">
                <a:noFill/>
                <a:miter lim="800000"/>
                <a:headEnd/>
                <a:tailEnd/>
              </a:ln>
            </p:spPr>
          </p:pic>
          <p:pic>
            <p:nvPicPr>
              <p:cNvPr id="78" name="Picture 77">
                <a:extLst>
                  <a:ext uri="{FF2B5EF4-FFF2-40B4-BE49-F238E27FC236}">
                    <a16:creationId xmlns:a16="http://schemas.microsoft.com/office/drawing/2014/main" id="{613C4A56-9F39-FF46-A071-E9B4FCA05752}"/>
                  </a:ext>
                </a:extLst>
              </p:cNvPr>
              <p:cNvPicPr/>
              <p:nvPr/>
            </p:nvPicPr>
            <p:blipFill>
              <a:blip r:embed="rId24" cstate="print"/>
              <a:srcRect/>
              <a:stretch>
                <a:fillRect/>
              </a:stretch>
            </p:blipFill>
            <p:spPr bwMode="auto">
              <a:xfrm>
                <a:off x="8993655" y="5721904"/>
                <a:ext cx="795655" cy="550545"/>
              </a:xfrm>
              <a:prstGeom prst="rect">
                <a:avLst/>
              </a:prstGeom>
              <a:noFill/>
              <a:ln w="9525">
                <a:noFill/>
                <a:miter lim="800000"/>
                <a:headEnd/>
                <a:tailEnd/>
              </a:ln>
            </p:spPr>
          </p:pic>
          <p:pic>
            <p:nvPicPr>
              <p:cNvPr id="81" name="Picture 80">
                <a:extLst>
                  <a:ext uri="{FF2B5EF4-FFF2-40B4-BE49-F238E27FC236}">
                    <a16:creationId xmlns:a16="http://schemas.microsoft.com/office/drawing/2014/main" id="{A9F22067-4049-9B4E-A7D2-70A79329E5AF}"/>
                  </a:ext>
                </a:extLst>
              </p:cNvPr>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810035" y="6274899"/>
                <a:ext cx="529462" cy="544907"/>
              </a:xfrm>
              <a:prstGeom prst="rect">
                <a:avLst/>
              </a:prstGeom>
              <a:noFill/>
              <a:ln>
                <a:noFill/>
              </a:ln>
            </p:spPr>
          </p:pic>
          <p:pic>
            <p:nvPicPr>
              <p:cNvPr id="87" name="Picture 86">
                <a:extLst>
                  <a:ext uri="{FF2B5EF4-FFF2-40B4-BE49-F238E27FC236}">
                    <a16:creationId xmlns:a16="http://schemas.microsoft.com/office/drawing/2014/main" id="{0E0C5B5D-6DA6-8B47-9391-108B48DC9B7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209940" y="1464473"/>
                <a:ext cx="521743" cy="521743"/>
              </a:xfrm>
              <a:prstGeom prst="rect">
                <a:avLst/>
              </a:prstGeom>
            </p:spPr>
          </p:pic>
          <p:pic>
            <p:nvPicPr>
              <p:cNvPr id="88" name="Picture 87">
                <a:extLst>
                  <a:ext uri="{FF2B5EF4-FFF2-40B4-BE49-F238E27FC236}">
                    <a16:creationId xmlns:a16="http://schemas.microsoft.com/office/drawing/2014/main" id="{1F00E51F-F8DF-5345-9B93-5AD461373102}"/>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945180" y="1559034"/>
                <a:ext cx="504549" cy="400257"/>
              </a:xfrm>
              <a:prstGeom prst="rect">
                <a:avLst/>
              </a:prstGeom>
            </p:spPr>
          </p:pic>
          <p:pic>
            <p:nvPicPr>
              <p:cNvPr id="90" name="Picture 89">
                <a:extLst>
                  <a:ext uri="{FF2B5EF4-FFF2-40B4-BE49-F238E27FC236}">
                    <a16:creationId xmlns:a16="http://schemas.microsoft.com/office/drawing/2014/main" id="{E490F98E-41EC-3248-BBB2-876120428BA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507320" y="1705554"/>
                <a:ext cx="677551" cy="648092"/>
              </a:xfrm>
              <a:prstGeom prst="rect">
                <a:avLst/>
              </a:prstGeom>
            </p:spPr>
          </p:pic>
          <p:pic>
            <p:nvPicPr>
              <p:cNvPr id="98" name="Picture 97">
                <a:extLst>
                  <a:ext uri="{FF2B5EF4-FFF2-40B4-BE49-F238E27FC236}">
                    <a16:creationId xmlns:a16="http://schemas.microsoft.com/office/drawing/2014/main" id="{46F35BAB-6A29-0B40-8228-33E687C0A5DB}"/>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7643692" y="2355572"/>
                <a:ext cx="1095694" cy="587094"/>
              </a:xfrm>
              <a:prstGeom prst="rect">
                <a:avLst/>
              </a:prstGeom>
            </p:spPr>
          </p:pic>
          <p:pic>
            <p:nvPicPr>
              <p:cNvPr id="99" name="Picture 98">
                <a:extLst>
                  <a:ext uri="{FF2B5EF4-FFF2-40B4-BE49-F238E27FC236}">
                    <a16:creationId xmlns:a16="http://schemas.microsoft.com/office/drawing/2014/main" id="{0DA3D926-398C-274A-98C5-53C24759AD77}"/>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859104" y="2515496"/>
                <a:ext cx="526591" cy="531574"/>
              </a:xfrm>
              <a:prstGeom prst="rect">
                <a:avLst/>
              </a:prstGeom>
            </p:spPr>
          </p:pic>
          <p:pic>
            <p:nvPicPr>
              <p:cNvPr id="56" name="Picture 55" descr="Logo LDEO.gif">
                <a:extLst>
                  <a:ext uri="{FF2B5EF4-FFF2-40B4-BE49-F238E27FC236}">
                    <a16:creationId xmlns:a16="http://schemas.microsoft.com/office/drawing/2014/main" id="{0A98BB2A-C9DF-864A-A957-0DCEC0241809}"/>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t="25444"/>
              <a:stretch/>
            </p:blipFill>
            <p:spPr>
              <a:xfrm>
                <a:off x="8155948" y="3079426"/>
                <a:ext cx="1365652" cy="422477"/>
              </a:xfrm>
              <a:prstGeom prst="rect">
                <a:avLst/>
              </a:prstGeom>
            </p:spPr>
          </p:pic>
          <p:pic>
            <p:nvPicPr>
              <p:cNvPr id="74" name="Google Shape;302;p6">
                <a:extLst>
                  <a:ext uri="{FF2B5EF4-FFF2-40B4-BE49-F238E27FC236}">
                    <a16:creationId xmlns:a16="http://schemas.microsoft.com/office/drawing/2014/main" id="{A5C66965-A6A2-984D-80D8-824292EEC4DC}"/>
                  </a:ext>
                </a:extLst>
              </p:cNvPr>
              <p:cNvPicPr preferRelativeResize="0">
                <a:picLocks noChangeAspect="1"/>
              </p:cNvPicPr>
              <p:nvPr/>
            </p:nvPicPr>
            <p:blipFill rotWithShape="1">
              <a:blip r:embed="rId32" cstate="screen">
                <a:alphaModFix/>
                <a:extLst>
                  <a:ext uri="{28A0092B-C50C-407E-A947-70E740481C1C}">
                    <a14:useLocalDpi xmlns:a14="http://schemas.microsoft.com/office/drawing/2010/main"/>
                  </a:ext>
                </a:extLst>
              </a:blip>
              <a:srcRect/>
              <a:stretch/>
            </p:blipFill>
            <p:spPr>
              <a:xfrm>
                <a:off x="8275447" y="4521426"/>
                <a:ext cx="324435" cy="392821"/>
              </a:xfrm>
              <a:prstGeom prst="rect">
                <a:avLst/>
              </a:prstGeom>
              <a:noFill/>
              <a:ln>
                <a:noFill/>
              </a:ln>
            </p:spPr>
          </p:pic>
          <p:pic>
            <p:nvPicPr>
              <p:cNvPr id="76" name="Google Shape;304;p6">
                <a:extLst>
                  <a:ext uri="{FF2B5EF4-FFF2-40B4-BE49-F238E27FC236}">
                    <a16:creationId xmlns:a16="http://schemas.microsoft.com/office/drawing/2014/main" id="{0043E02A-07E7-9F45-AAD2-C77FDAA56F4E}"/>
                  </a:ext>
                </a:extLst>
              </p:cNvPr>
              <p:cNvPicPr preferRelativeResize="0">
                <a:picLocks noChangeAspect="1"/>
              </p:cNvPicPr>
              <p:nvPr/>
            </p:nvPicPr>
            <p:blipFill rotWithShape="1">
              <a:blip r:embed="rId33" cstate="screen">
                <a:alphaModFix/>
                <a:extLst>
                  <a:ext uri="{28A0092B-C50C-407E-A947-70E740481C1C}">
                    <a14:useLocalDpi xmlns:a14="http://schemas.microsoft.com/office/drawing/2010/main"/>
                  </a:ext>
                </a:extLst>
              </a:blip>
              <a:srcRect/>
              <a:stretch/>
            </p:blipFill>
            <p:spPr>
              <a:xfrm>
                <a:off x="8516974" y="3592725"/>
                <a:ext cx="583303" cy="585907"/>
              </a:xfrm>
              <a:prstGeom prst="rect">
                <a:avLst/>
              </a:prstGeom>
              <a:noFill/>
              <a:ln>
                <a:noFill/>
              </a:ln>
            </p:spPr>
          </p:pic>
          <p:pic>
            <p:nvPicPr>
              <p:cNvPr id="79" name="Google Shape;307;p6">
                <a:extLst>
                  <a:ext uri="{FF2B5EF4-FFF2-40B4-BE49-F238E27FC236}">
                    <a16:creationId xmlns:a16="http://schemas.microsoft.com/office/drawing/2014/main" id="{DD84E923-2050-884F-AAE1-CADCAD490ABD}"/>
                  </a:ext>
                </a:extLst>
              </p:cNvPr>
              <p:cNvPicPr preferRelativeResize="0">
                <a:picLocks noChangeAspect="1"/>
              </p:cNvPicPr>
              <p:nvPr/>
            </p:nvPicPr>
            <p:blipFill rotWithShape="1">
              <a:blip r:embed="rId34" cstate="screen">
                <a:alphaModFix/>
                <a:extLst>
                  <a:ext uri="{28A0092B-C50C-407E-A947-70E740481C1C}">
                    <a14:useLocalDpi xmlns:a14="http://schemas.microsoft.com/office/drawing/2010/main"/>
                  </a:ext>
                </a:extLst>
              </a:blip>
              <a:srcRect/>
              <a:stretch/>
            </p:blipFill>
            <p:spPr>
              <a:xfrm>
                <a:off x="7215228" y="5259900"/>
                <a:ext cx="1119797" cy="355243"/>
              </a:xfrm>
              <a:prstGeom prst="rect">
                <a:avLst/>
              </a:prstGeom>
              <a:noFill/>
              <a:ln>
                <a:noFill/>
              </a:ln>
            </p:spPr>
          </p:pic>
          <p:pic>
            <p:nvPicPr>
              <p:cNvPr id="82" name="Google Shape;309;p6">
                <a:extLst>
                  <a:ext uri="{FF2B5EF4-FFF2-40B4-BE49-F238E27FC236}">
                    <a16:creationId xmlns:a16="http://schemas.microsoft.com/office/drawing/2014/main" id="{2DC8FD3C-5AC5-734C-9ABA-165B47753680}"/>
                  </a:ext>
                </a:extLst>
              </p:cNvPr>
              <p:cNvPicPr preferRelativeResize="0">
                <a:picLocks noChangeAspect="1"/>
              </p:cNvPicPr>
              <p:nvPr/>
            </p:nvPicPr>
            <p:blipFill rotWithShape="1">
              <a:blip r:embed="rId35" cstate="screen">
                <a:alphaModFix/>
                <a:extLst>
                  <a:ext uri="{28A0092B-C50C-407E-A947-70E740481C1C}">
                    <a14:useLocalDpi xmlns:a14="http://schemas.microsoft.com/office/drawing/2010/main"/>
                  </a:ext>
                </a:extLst>
              </a:blip>
              <a:srcRect/>
              <a:stretch/>
            </p:blipFill>
            <p:spPr>
              <a:xfrm>
                <a:off x="7333916" y="3179269"/>
                <a:ext cx="787959" cy="388726"/>
              </a:xfrm>
              <a:prstGeom prst="rect">
                <a:avLst/>
              </a:prstGeom>
              <a:noFill/>
              <a:ln>
                <a:noFill/>
              </a:ln>
            </p:spPr>
          </p:pic>
          <p:pic>
            <p:nvPicPr>
              <p:cNvPr id="12" name="Picture 11">
                <a:extLst>
                  <a:ext uri="{FF2B5EF4-FFF2-40B4-BE49-F238E27FC236}">
                    <a16:creationId xmlns:a16="http://schemas.microsoft.com/office/drawing/2014/main" id="{DE9C39DD-8005-944B-9150-8593EA7264D2}"/>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287282" y="5036583"/>
                <a:ext cx="799129" cy="639303"/>
              </a:xfrm>
              <a:prstGeom prst="rect">
                <a:avLst/>
              </a:prstGeom>
            </p:spPr>
          </p:pic>
          <p:pic>
            <p:nvPicPr>
              <p:cNvPr id="15" name="Picture 14">
                <a:extLst>
                  <a:ext uri="{FF2B5EF4-FFF2-40B4-BE49-F238E27FC236}">
                    <a16:creationId xmlns:a16="http://schemas.microsoft.com/office/drawing/2014/main" id="{3726E4D1-B7E0-C440-AC50-A99E5899651E}"/>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524236" y="2095249"/>
                <a:ext cx="1331814" cy="230115"/>
              </a:xfrm>
              <a:prstGeom prst="rect">
                <a:avLst/>
              </a:prstGeom>
            </p:spPr>
          </p:pic>
          <p:pic>
            <p:nvPicPr>
              <p:cNvPr id="107" name="Picture 8" descr="https://www.uprm.edu/ecafss/wp-content/uploads/sites/131/2018/09/uprm.png">
                <a:extLst>
                  <a:ext uri="{FF2B5EF4-FFF2-40B4-BE49-F238E27FC236}">
                    <a16:creationId xmlns:a16="http://schemas.microsoft.com/office/drawing/2014/main" id="{55B49227-5C94-9547-988D-7BD2547BA818}"/>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9145650" y="3445681"/>
                <a:ext cx="701438" cy="66830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2DE0C67C-99E3-A743-B7FF-777B488A8F1E}"/>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9026164" y="5144045"/>
                <a:ext cx="476794" cy="476794"/>
              </a:xfrm>
              <a:prstGeom prst="rect">
                <a:avLst/>
              </a:prstGeom>
            </p:spPr>
          </p:pic>
          <p:pic>
            <p:nvPicPr>
              <p:cNvPr id="113" name="Picture 112">
                <a:extLst>
                  <a:ext uri="{FF2B5EF4-FFF2-40B4-BE49-F238E27FC236}">
                    <a16:creationId xmlns:a16="http://schemas.microsoft.com/office/drawing/2014/main" id="{805F9C84-5DD5-DD48-B602-7CFE7498FDA7}"/>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226967" y="5741959"/>
                <a:ext cx="742919" cy="466267"/>
              </a:xfrm>
              <a:prstGeom prst="rect">
                <a:avLst/>
              </a:prstGeom>
            </p:spPr>
          </p:pic>
          <p:pic>
            <p:nvPicPr>
              <p:cNvPr id="122" name="Picture 121">
                <a:extLst>
                  <a:ext uri="{FF2B5EF4-FFF2-40B4-BE49-F238E27FC236}">
                    <a16:creationId xmlns:a16="http://schemas.microsoft.com/office/drawing/2014/main" id="{9C69C1D2-19AE-5E47-B728-641D75BBAF62}"/>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04879" y="5634853"/>
                <a:ext cx="690858" cy="528222"/>
              </a:xfrm>
              <a:prstGeom prst="rect">
                <a:avLst/>
              </a:prstGeom>
            </p:spPr>
          </p:pic>
        </p:grpSp>
        <p:sp>
          <p:nvSpPr>
            <p:cNvPr id="96" name="TextBox 95">
              <a:extLst>
                <a:ext uri="{FF2B5EF4-FFF2-40B4-BE49-F238E27FC236}">
                  <a16:creationId xmlns:a16="http://schemas.microsoft.com/office/drawing/2014/main" id="{E7632826-6AC8-304B-BDAF-E63C46F70841}"/>
                </a:ext>
              </a:extLst>
            </p:cNvPr>
            <p:cNvSpPr txBox="1"/>
            <p:nvPr/>
          </p:nvSpPr>
          <p:spPr>
            <a:xfrm>
              <a:off x="7199362" y="6429113"/>
              <a:ext cx="2344336" cy="461665"/>
            </a:xfrm>
            <a:prstGeom prst="rect">
              <a:avLst/>
            </a:prstGeom>
            <a:noFill/>
          </p:spPr>
          <p:txBody>
            <a:bodyPr wrap="square" rtlCol="0">
              <a:spAutoFit/>
            </a:bodyPr>
            <a:lstStyle/>
            <a:p>
              <a:pPr algn="ctr"/>
              <a:r>
                <a:rPr lang="en-US" b="1" dirty="0"/>
                <a:t>Academia</a:t>
              </a:r>
            </a:p>
          </p:txBody>
        </p:sp>
      </p:grpSp>
      <p:grpSp>
        <p:nvGrpSpPr>
          <p:cNvPr id="31" name="Group 30">
            <a:extLst>
              <a:ext uri="{FF2B5EF4-FFF2-40B4-BE49-F238E27FC236}">
                <a16:creationId xmlns:a16="http://schemas.microsoft.com/office/drawing/2014/main" id="{136DADF3-CE2E-BD40-843C-9657F92BD409}"/>
              </a:ext>
            </a:extLst>
          </p:cNvPr>
          <p:cNvGrpSpPr/>
          <p:nvPr/>
        </p:nvGrpSpPr>
        <p:grpSpPr>
          <a:xfrm>
            <a:off x="2180224" y="1816272"/>
            <a:ext cx="2344336" cy="3934667"/>
            <a:chOff x="1950405" y="1508129"/>
            <a:chExt cx="2344336" cy="3934667"/>
          </a:xfrm>
        </p:grpSpPr>
        <p:grpSp>
          <p:nvGrpSpPr>
            <p:cNvPr id="29" name="Group 28">
              <a:extLst>
                <a:ext uri="{FF2B5EF4-FFF2-40B4-BE49-F238E27FC236}">
                  <a16:creationId xmlns:a16="http://schemas.microsoft.com/office/drawing/2014/main" id="{81D32F2C-EE5B-AD40-BA1C-C48FE1668F1E}"/>
                </a:ext>
              </a:extLst>
            </p:cNvPr>
            <p:cNvGrpSpPr/>
            <p:nvPr/>
          </p:nvGrpSpPr>
          <p:grpSpPr>
            <a:xfrm>
              <a:off x="2550284" y="1508129"/>
              <a:ext cx="1314526" cy="3163631"/>
              <a:chOff x="2550284" y="1508129"/>
              <a:chExt cx="1314526" cy="3163631"/>
            </a:xfrm>
          </p:grpSpPr>
          <p:pic>
            <p:nvPicPr>
              <p:cNvPr id="18" name="Picture 17">
                <a:extLst>
                  <a:ext uri="{FF2B5EF4-FFF2-40B4-BE49-F238E27FC236}">
                    <a16:creationId xmlns:a16="http://schemas.microsoft.com/office/drawing/2014/main" id="{73003472-9373-A544-BFB3-58A30D3B2823}"/>
                  </a:ext>
                </a:extLst>
              </p:cNvPr>
              <p:cNvPicPr/>
              <p:nvPr/>
            </p:nvPicPr>
            <p:blipFill>
              <a:blip r:embed="rId42" cstate="screen">
                <a:extLst>
                  <a:ext uri="{28A0092B-C50C-407E-A947-70E740481C1C}">
                    <a14:useLocalDpi xmlns:a14="http://schemas.microsoft.com/office/drawing/2010/main"/>
                  </a:ext>
                </a:extLst>
              </a:blip>
              <a:srcRect/>
              <a:stretch>
                <a:fillRect/>
              </a:stretch>
            </p:blipFill>
            <p:spPr bwMode="auto">
              <a:xfrm>
                <a:off x="3283269" y="2917847"/>
                <a:ext cx="571500" cy="571500"/>
              </a:xfrm>
              <a:prstGeom prst="rect">
                <a:avLst/>
              </a:prstGeom>
              <a:noFill/>
              <a:ln w="9525">
                <a:noFill/>
                <a:miter lim="800000"/>
                <a:headEnd/>
                <a:tailEnd/>
              </a:ln>
            </p:spPr>
          </p:pic>
          <p:pic>
            <p:nvPicPr>
              <p:cNvPr id="35" name="Picture 34">
                <a:extLst>
                  <a:ext uri="{FF2B5EF4-FFF2-40B4-BE49-F238E27FC236}">
                    <a16:creationId xmlns:a16="http://schemas.microsoft.com/office/drawing/2014/main" id="{B84E9F10-BD59-AD43-A25F-A7EAE41BE88F}"/>
                  </a:ext>
                </a:extLst>
              </p:cNvPr>
              <p:cNvPicPr/>
              <p:nvPr/>
            </p:nvPicPr>
            <p:blipFill>
              <a:blip r:embed="rId43" cstate="screen">
                <a:extLst>
                  <a:ext uri="{28A0092B-C50C-407E-A947-70E740481C1C}">
                    <a14:useLocalDpi xmlns:a14="http://schemas.microsoft.com/office/drawing/2010/main"/>
                  </a:ext>
                </a:extLst>
              </a:blip>
              <a:srcRect/>
              <a:stretch>
                <a:fillRect/>
              </a:stretch>
            </p:blipFill>
            <p:spPr bwMode="auto">
              <a:xfrm>
                <a:off x="3278798" y="3545214"/>
                <a:ext cx="560705" cy="596900"/>
              </a:xfrm>
              <a:prstGeom prst="rect">
                <a:avLst/>
              </a:prstGeom>
              <a:noFill/>
              <a:ln w="9525">
                <a:noFill/>
                <a:miter lim="800000"/>
                <a:headEnd/>
                <a:tailEnd/>
              </a:ln>
            </p:spPr>
          </p:pic>
          <p:pic>
            <p:nvPicPr>
              <p:cNvPr id="36" name="Picture 35">
                <a:extLst>
                  <a:ext uri="{FF2B5EF4-FFF2-40B4-BE49-F238E27FC236}">
                    <a16:creationId xmlns:a16="http://schemas.microsoft.com/office/drawing/2014/main" id="{A1AFC774-503C-5D40-9633-43CE8817D03A}"/>
                  </a:ext>
                </a:extLst>
              </p:cNvPr>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654401" y="3524816"/>
                <a:ext cx="571500" cy="571500"/>
              </a:xfrm>
              <a:prstGeom prst="rect">
                <a:avLst/>
              </a:prstGeom>
              <a:noFill/>
              <a:ln w="9525">
                <a:noFill/>
                <a:miter lim="800000"/>
                <a:headEnd/>
                <a:tailEnd/>
              </a:ln>
            </p:spPr>
          </p:pic>
          <p:pic>
            <p:nvPicPr>
              <p:cNvPr id="71" name="Picture 70">
                <a:extLst>
                  <a:ext uri="{FF2B5EF4-FFF2-40B4-BE49-F238E27FC236}">
                    <a16:creationId xmlns:a16="http://schemas.microsoft.com/office/drawing/2014/main" id="{AEC3DDBA-DF82-2D4D-8182-FC9B245377CF}"/>
                  </a:ext>
                </a:extLst>
              </p:cNvPr>
              <p:cNvPicPr/>
              <p:nvPr/>
            </p:nvPicPr>
            <p:blipFill>
              <a:blip r:embed="rId45" cstate="screen">
                <a:extLst>
                  <a:ext uri="{28A0092B-C50C-407E-A947-70E740481C1C}">
                    <a14:useLocalDpi xmlns:a14="http://schemas.microsoft.com/office/drawing/2010/main"/>
                  </a:ext>
                </a:extLst>
              </a:blip>
              <a:srcRect/>
              <a:stretch>
                <a:fillRect/>
              </a:stretch>
            </p:blipFill>
            <p:spPr bwMode="auto">
              <a:xfrm>
                <a:off x="2971362" y="4201710"/>
                <a:ext cx="565865" cy="470050"/>
              </a:xfrm>
              <a:prstGeom prst="rect">
                <a:avLst/>
              </a:prstGeom>
              <a:noFill/>
              <a:ln w="9525">
                <a:noFill/>
                <a:miter lim="800000"/>
                <a:headEnd/>
                <a:tailEnd/>
              </a:ln>
            </p:spPr>
          </p:pic>
          <p:pic>
            <p:nvPicPr>
              <p:cNvPr id="83" name="Picture 82" descr="us department of state 34 logo logos brand design">
                <a:extLst>
                  <a:ext uri="{FF2B5EF4-FFF2-40B4-BE49-F238E27FC236}">
                    <a16:creationId xmlns:a16="http://schemas.microsoft.com/office/drawing/2014/main" id="{7E48DEB7-95A5-5D4E-AA0E-11C582EF9B51}"/>
                  </a:ext>
                </a:extLst>
              </p:cNvPr>
              <p:cNvPicPr/>
              <p:nvPr/>
            </p:nvPicPr>
            <p:blipFill>
              <a:blip r:embed="rId46" cstate="screen">
                <a:extLst>
                  <a:ext uri="{28A0092B-C50C-407E-A947-70E740481C1C}">
                    <a14:useLocalDpi xmlns:a14="http://schemas.microsoft.com/office/drawing/2010/main"/>
                  </a:ext>
                </a:extLst>
              </a:blip>
              <a:srcRect/>
              <a:stretch>
                <a:fillRect/>
              </a:stretch>
            </p:blipFill>
            <p:spPr bwMode="auto">
              <a:xfrm>
                <a:off x="2558621" y="1508129"/>
                <a:ext cx="645333" cy="663925"/>
              </a:xfrm>
              <a:prstGeom prst="rect">
                <a:avLst/>
              </a:prstGeom>
              <a:noFill/>
              <a:ln>
                <a:noFill/>
              </a:ln>
            </p:spPr>
          </p:pic>
          <p:pic>
            <p:nvPicPr>
              <p:cNvPr id="86" name="Google Shape;311;p6">
                <a:extLst>
                  <a:ext uri="{FF2B5EF4-FFF2-40B4-BE49-F238E27FC236}">
                    <a16:creationId xmlns:a16="http://schemas.microsoft.com/office/drawing/2014/main" id="{D4830361-101C-2F4F-996E-5A24D850C033}"/>
                  </a:ext>
                </a:extLst>
              </p:cNvPr>
              <p:cNvPicPr preferRelativeResize="0">
                <a:picLocks noChangeAspect="1"/>
              </p:cNvPicPr>
              <p:nvPr/>
            </p:nvPicPr>
            <p:blipFill rotWithShape="1">
              <a:blip r:embed="rId47" cstate="screen">
                <a:alphaModFix/>
                <a:extLst>
                  <a:ext uri="{28A0092B-C50C-407E-A947-70E740481C1C}">
                    <a14:useLocalDpi xmlns:a14="http://schemas.microsoft.com/office/drawing/2010/main"/>
                  </a:ext>
                </a:extLst>
              </a:blip>
              <a:srcRect/>
              <a:stretch/>
            </p:blipFill>
            <p:spPr>
              <a:xfrm>
                <a:off x="3251235" y="1548041"/>
                <a:ext cx="453227" cy="591166"/>
              </a:xfrm>
              <a:prstGeom prst="rect">
                <a:avLst/>
              </a:prstGeom>
              <a:noFill/>
              <a:ln>
                <a:noFill/>
              </a:ln>
            </p:spPr>
          </p:pic>
          <p:pic>
            <p:nvPicPr>
              <p:cNvPr id="114" name="Picture 113">
                <a:extLst>
                  <a:ext uri="{FF2B5EF4-FFF2-40B4-BE49-F238E27FC236}">
                    <a16:creationId xmlns:a16="http://schemas.microsoft.com/office/drawing/2014/main" id="{55626A3D-47FB-F149-BC60-13792B929F56}"/>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2550284" y="2198261"/>
                <a:ext cx="690858" cy="690858"/>
              </a:xfrm>
              <a:prstGeom prst="rect">
                <a:avLst/>
              </a:prstGeom>
            </p:spPr>
          </p:pic>
          <p:pic>
            <p:nvPicPr>
              <p:cNvPr id="119" name="Picture 118">
                <a:extLst>
                  <a:ext uri="{FF2B5EF4-FFF2-40B4-BE49-F238E27FC236}">
                    <a16:creationId xmlns:a16="http://schemas.microsoft.com/office/drawing/2014/main" id="{9C90FA60-1FDA-6041-9D65-0A6431AD9A50}"/>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651904" y="3036332"/>
                <a:ext cx="529743" cy="265794"/>
              </a:xfrm>
              <a:prstGeom prst="rect">
                <a:avLst/>
              </a:prstGeom>
            </p:spPr>
          </p:pic>
          <p:pic>
            <p:nvPicPr>
              <p:cNvPr id="120" name="Picture 119">
                <a:extLst>
                  <a:ext uri="{FF2B5EF4-FFF2-40B4-BE49-F238E27FC236}">
                    <a16:creationId xmlns:a16="http://schemas.microsoft.com/office/drawing/2014/main" id="{7B96E90B-3FB1-044A-86AF-D2B1143EE962}"/>
                  </a:ext>
                </a:extLst>
              </p:cNvPr>
              <p:cNvPicPr>
                <a:picLocks noChangeAspect="1"/>
              </p:cNvPicPr>
              <p:nvPr/>
            </p:nvPicPr>
            <p:blipFill rotWithShape="1">
              <a:blip r:embed="rId50" cstate="screen">
                <a:extLst>
                  <a:ext uri="{28A0092B-C50C-407E-A947-70E740481C1C}">
                    <a14:useLocalDpi xmlns:a14="http://schemas.microsoft.com/office/drawing/2010/main"/>
                  </a:ext>
                </a:extLst>
              </a:blip>
              <a:srcRect/>
              <a:stretch/>
            </p:blipFill>
            <p:spPr>
              <a:xfrm>
                <a:off x="3194438" y="2174596"/>
                <a:ext cx="670372" cy="717441"/>
              </a:xfrm>
              <a:prstGeom prst="rect">
                <a:avLst/>
              </a:prstGeom>
            </p:spPr>
          </p:pic>
        </p:grpSp>
        <p:sp>
          <p:nvSpPr>
            <p:cNvPr id="109" name="TextBox 108">
              <a:extLst>
                <a:ext uri="{FF2B5EF4-FFF2-40B4-BE49-F238E27FC236}">
                  <a16:creationId xmlns:a16="http://schemas.microsoft.com/office/drawing/2014/main" id="{52209856-74C5-EF42-A2C5-4957D7559BA3}"/>
                </a:ext>
              </a:extLst>
            </p:cNvPr>
            <p:cNvSpPr txBox="1"/>
            <p:nvPr/>
          </p:nvSpPr>
          <p:spPr>
            <a:xfrm>
              <a:off x="1950405" y="4611799"/>
              <a:ext cx="2344336" cy="830997"/>
            </a:xfrm>
            <a:prstGeom prst="rect">
              <a:avLst/>
            </a:prstGeom>
            <a:noFill/>
          </p:spPr>
          <p:txBody>
            <a:bodyPr wrap="square" rtlCol="0">
              <a:spAutoFit/>
            </a:bodyPr>
            <a:lstStyle/>
            <a:p>
              <a:pPr algn="ctr"/>
              <a:r>
                <a:rPr lang="en-US" b="1" dirty="0"/>
                <a:t>Government Entities</a:t>
              </a:r>
            </a:p>
          </p:txBody>
        </p:sp>
      </p:grpSp>
      <p:grpSp>
        <p:nvGrpSpPr>
          <p:cNvPr id="32" name="Group 31">
            <a:extLst>
              <a:ext uri="{FF2B5EF4-FFF2-40B4-BE49-F238E27FC236}">
                <a16:creationId xmlns:a16="http://schemas.microsoft.com/office/drawing/2014/main" id="{65DB712E-7115-9045-B270-897D99F415B0}"/>
              </a:ext>
            </a:extLst>
          </p:cNvPr>
          <p:cNvGrpSpPr/>
          <p:nvPr/>
        </p:nvGrpSpPr>
        <p:grpSpPr>
          <a:xfrm>
            <a:off x="163710" y="1956002"/>
            <a:ext cx="2344336" cy="3420851"/>
            <a:chOff x="136028" y="1653487"/>
            <a:chExt cx="2344336" cy="3420851"/>
          </a:xfrm>
        </p:grpSpPr>
        <p:grpSp>
          <p:nvGrpSpPr>
            <p:cNvPr id="26" name="Group 25">
              <a:extLst>
                <a:ext uri="{FF2B5EF4-FFF2-40B4-BE49-F238E27FC236}">
                  <a16:creationId xmlns:a16="http://schemas.microsoft.com/office/drawing/2014/main" id="{81697762-F48C-FA49-BDA8-872F38E3DBF2}"/>
                </a:ext>
              </a:extLst>
            </p:cNvPr>
            <p:cNvGrpSpPr/>
            <p:nvPr/>
          </p:nvGrpSpPr>
          <p:grpSpPr>
            <a:xfrm>
              <a:off x="207309" y="1653487"/>
              <a:ext cx="2171240" cy="2912913"/>
              <a:chOff x="295163" y="1240212"/>
              <a:chExt cx="2171240" cy="2912913"/>
            </a:xfrm>
          </p:grpSpPr>
          <p:pic>
            <p:nvPicPr>
              <p:cNvPr id="30" name="Picture 29" descr="logo_en-1">
                <a:extLst>
                  <a:ext uri="{FF2B5EF4-FFF2-40B4-BE49-F238E27FC236}">
                    <a16:creationId xmlns:a16="http://schemas.microsoft.com/office/drawing/2014/main" id="{8005BC00-CFDC-3D40-B0D1-BB15459299A6}"/>
                  </a:ext>
                </a:extLst>
              </p:cNvPr>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323403" y="2765464"/>
                <a:ext cx="1143000" cy="362585"/>
              </a:xfrm>
              <a:prstGeom prst="rect">
                <a:avLst/>
              </a:prstGeom>
              <a:noFill/>
              <a:ln w="9525">
                <a:noFill/>
                <a:miter lim="800000"/>
                <a:headEnd/>
                <a:tailEnd/>
              </a:ln>
            </p:spPr>
          </p:pic>
          <p:pic>
            <p:nvPicPr>
              <p:cNvPr id="52" name="Picture 51" descr="GO logo.png">
                <a:extLst>
                  <a:ext uri="{FF2B5EF4-FFF2-40B4-BE49-F238E27FC236}">
                    <a16:creationId xmlns:a16="http://schemas.microsoft.com/office/drawing/2014/main" id="{477B072E-2F66-514B-A1F6-7BD59887D2A5}"/>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494687" y="3299342"/>
                <a:ext cx="846995" cy="329387"/>
              </a:xfrm>
              <a:prstGeom prst="rect">
                <a:avLst/>
              </a:prstGeom>
            </p:spPr>
          </p:pic>
          <p:pic>
            <p:nvPicPr>
              <p:cNvPr id="57" name="Picture 56" descr="EIMSKIP.png">
                <a:extLst>
                  <a:ext uri="{FF2B5EF4-FFF2-40B4-BE49-F238E27FC236}">
                    <a16:creationId xmlns:a16="http://schemas.microsoft.com/office/drawing/2014/main" id="{1C65E77C-E614-334E-9D9C-4390992036D7}"/>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520279" y="3338332"/>
                <a:ext cx="723131" cy="204259"/>
              </a:xfrm>
              <a:prstGeom prst="rect">
                <a:avLst/>
              </a:prstGeom>
            </p:spPr>
          </p:pic>
          <p:pic>
            <p:nvPicPr>
              <p:cNvPr id="58" name="Picture 57" descr="Hapag-Lloyd.png">
                <a:extLst>
                  <a:ext uri="{FF2B5EF4-FFF2-40B4-BE49-F238E27FC236}">
                    <a16:creationId xmlns:a16="http://schemas.microsoft.com/office/drawing/2014/main" id="{39657AF4-A120-0C4F-9221-D8468C6CA758}"/>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494687" y="2362114"/>
                <a:ext cx="991523" cy="209152"/>
              </a:xfrm>
              <a:prstGeom prst="rect">
                <a:avLst/>
              </a:prstGeom>
            </p:spPr>
          </p:pic>
          <p:pic>
            <p:nvPicPr>
              <p:cNvPr id="60" name="Picture 59" descr="Maersk.png">
                <a:extLst>
                  <a:ext uri="{FF2B5EF4-FFF2-40B4-BE49-F238E27FC236}">
                    <a16:creationId xmlns:a16="http://schemas.microsoft.com/office/drawing/2014/main" id="{F34ACC32-C399-D446-8E16-C9ED2765B5EB}"/>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1665936" y="1895224"/>
                <a:ext cx="723131" cy="176627"/>
              </a:xfrm>
              <a:prstGeom prst="rect">
                <a:avLst/>
              </a:prstGeom>
            </p:spPr>
          </p:pic>
          <p:pic>
            <p:nvPicPr>
              <p:cNvPr id="63" name="Picture 62" descr="RCCL.png">
                <a:extLst>
                  <a:ext uri="{FF2B5EF4-FFF2-40B4-BE49-F238E27FC236}">
                    <a16:creationId xmlns:a16="http://schemas.microsoft.com/office/drawing/2014/main" id="{53D194EC-08CA-5449-AEBF-E94B5F4C8E28}"/>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1502207" y="1406447"/>
                <a:ext cx="723130" cy="183238"/>
              </a:xfrm>
              <a:prstGeom prst="rect">
                <a:avLst/>
              </a:prstGeom>
            </p:spPr>
          </p:pic>
          <p:pic>
            <p:nvPicPr>
              <p:cNvPr id="104" name="Google Shape;382;p13">
                <a:extLst>
                  <a:ext uri="{FF2B5EF4-FFF2-40B4-BE49-F238E27FC236}">
                    <a16:creationId xmlns:a16="http://schemas.microsoft.com/office/drawing/2014/main" id="{5790501C-F3EC-D043-A958-B66165E63A40}"/>
                  </a:ext>
                </a:extLst>
              </p:cNvPr>
              <p:cNvPicPr preferRelativeResize="0"/>
              <p:nvPr/>
            </p:nvPicPr>
            <p:blipFill rotWithShape="1">
              <a:blip r:embed="rId57" cstate="screen">
                <a:alphaModFix/>
                <a:extLst>
                  <a:ext uri="{28A0092B-C50C-407E-A947-70E740481C1C}">
                    <a14:useLocalDpi xmlns:a14="http://schemas.microsoft.com/office/drawing/2010/main"/>
                  </a:ext>
                </a:extLst>
              </a:blip>
              <a:srcRect/>
              <a:stretch/>
            </p:blipFill>
            <p:spPr>
              <a:xfrm>
                <a:off x="431079" y="3686858"/>
                <a:ext cx="1025342" cy="466267"/>
              </a:xfrm>
              <a:prstGeom prst="rect">
                <a:avLst/>
              </a:prstGeom>
              <a:noFill/>
              <a:ln>
                <a:noFill/>
              </a:ln>
            </p:spPr>
          </p:pic>
          <p:pic>
            <p:nvPicPr>
              <p:cNvPr id="111" name="Picture 110">
                <a:extLst>
                  <a:ext uri="{FF2B5EF4-FFF2-40B4-BE49-F238E27FC236}">
                    <a16:creationId xmlns:a16="http://schemas.microsoft.com/office/drawing/2014/main" id="{5D63D3D9-A5A8-234D-B024-A12798186857}"/>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625090" y="1240212"/>
                <a:ext cx="536930" cy="515453"/>
              </a:xfrm>
              <a:prstGeom prst="rect">
                <a:avLst/>
              </a:prstGeom>
            </p:spPr>
          </p:pic>
          <p:pic>
            <p:nvPicPr>
              <p:cNvPr id="115" name="Picture 114">
                <a:extLst>
                  <a:ext uri="{FF2B5EF4-FFF2-40B4-BE49-F238E27FC236}">
                    <a16:creationId xmlns:a16="http://schemas.microsoft.com/office/drawing/2014/main" id="{DD718CA8-C2FD-8548-9E94-9CA6495F10F6}"/>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1459312" y="2230063"/>
                <a:ext cx="838200" cy="433227"/>
              </a:xfrm>
              <a:prstGeom prst="rect">
                <a:avLst/>
              </a:prstGeom>
            </p:spPr>
          </p:pic>
          <p:pic>
            <p:nvPicPr>
              <p:cNvPr id="117" name="Picture 116">
                <a:extLst>
                  <a:ext uri="{FF2B5EF4-FFF2-40B4-BE49-F238E27FC236}">
                    <a16:creationId xmlns:a16="http://schemas.microsoft.com/office/drawing/2014/main" id="{81973B83-6477-734B-AC70-F93ACD373430}"/>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295163" y="1804734"/>
                <a:ext cx="1357016" cy="359304"/>
              </a:xfrm>
              <a:prstGeom prst="rect">
                <a:avLst/>
              </a:prstGeom>
            </p:spPr>
          </p:pic>
          <p:pic>
            <p:nvPicPr>
              <p:cNvPr id="121" name="Picture 120">
                <a:extLst>
                  <a:ext uri="{FF2B5EF4-FFF2-40B4-BE49-F238E27FC236}">
                    <a16:creationId xmlns:a16="http://schemas.microsoft.com/office/drawing/2014/main" id="{D83FE0B0-1A1B-9549-963D-F468C48C4076}"/>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543814" y="2807324"/>
                <a:ext cx="691600" cy="345800"/>
              </a:xfrm>
              <a:prstGeom prst="rect">
                <a:avLst/>
              </a:prstGeom>
            </p:spPr>
          </p:pic>
          <p:pic>
            <p:nvPicPr>
              <p:cNvPr id="123" name="Picture 122">
                <a:extLst>
                  <a:ext uri="{FF2B5EF4-FFF2-40B4-BE49-F238E27FC236}">
                    <a16:creationId xmlns:a16="http://schemas.microsoft.com/office/drawing/2014/main" id="{ABE987CD-36CB-0141-BE7A-7F97347D3581}"/>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1501794" y="3745956"/>
                <a:ext cx="764829" cy="362019"/>
              </a:xfrm>
              <a:prstGeom prst="rect">
                <a:avLst/>
              </a:prstGeom>
            </p:spPr>
          </p:pic>
        </p:grpSp>
        <p:sp>
          <p:nvSpPr>
            <p:cNvPr id="124" name="TextBox 123">
              <a:extLst>
                <a:ext uri="{FF2B5EF4-FFF2-40B4-BE49-F238E27FC236}">
                  <a16:creationId xmlns:a16="http://schemas.microsoft.com/office/drawing/2014/main" id="{F8EB7E2E-5CB1-1845-ADCB-61EE4B0B65F2}"/>
                </a:ext>
              </a:extLst>
            </p:cNvPr>
            <p:cNvSpPr txBox="1"/>
            <p:nvPr/>
          </p:nvSpPr>
          <p:spPr>
            <a:xfrm>
              <a:off x="136028" y="4612673"/>
              <a:ext cx="2344336" cy="461665"/>
            </a:xfrm>
            <a:prstGeom prst="rect">
              <a:avLst/>
            </a:prstGeom>
            <a:noFill/>
          </p:spPr>
          <p:txBody>
            <a:bodyPr wrap="square" rtlCol="0">
              <a:spAutoFit/>
            </a:bodyPr>
            <a:lstStyle/>
            <a:p>
              <a:pPr algn="ctr"/>
              <a:r>
                <a:rPr lang="en-US" b="1" dirty="0"/>
                <a:t>Private Sector</a:t>
              </a:r>
            </a:p>
          </p:txBody>
        </p:sp>
      </p:grpSp>
      <p:grpSp>
        <p:nvGrpSpPr>
          <p:cNvPr id="33" name="Group 32">
            <a:extLst>
              <a:ext uri="{FF2B5EF4-FFF2-40B4-BE49-F238E27FC236}">
                <a16:creationId xmlns:a16="http://schemas.microsoft.com/office/drawing/2014/main" id="{96BC01F1-292E-C240-B373-9E83C2B22442}"/>
              </a:ext>
            </a:extLst>
          </p:cNvPr>
          <p:cNvGrpSpPr/>
          <p:nvPr/>
        </p:nvGrpSpPr>
        <p:grpSpPr>
          <a:xfrm>
            <a:off x="9903821" y="1077900"/>
            <a:ext cx="2344336" cy="5058731"/>
            <a:chOff x="9903821" y="1077900"/>
            <a:chExt cx="2344336" cy="5058731"/>
          </a:xfrm>
        </p:grpSpPr>
        <p:pic>
          <p:nvPicPr>
            <p:cNvPr id="116" name="Picture 115">
              <a:extLst>
                <a:ext uri="{FF2B5EF4-FFF2-40B4-BE49-F238E27FC236}">
                  <a16:creationId xmlns:a16="http://schemas.microsoft.com/office/drawing/2014/main" id="{3DC0E4F1-B000-DA4F-B024-5369AC8D6A28}"/>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11119311" y="3520558"/>
              <a:ext cx="917557" cy="735562"/>
            </a:xfrm>
            <a:prstGeom prst="rect">
              <a:avLst/>
            </a:prstGeom>
          </p:spPr>
        </p:pic>
        <p:pic>
          <p:nvPicPr>
            <p:cNvPr id="14" name="Picture 13">
              <a:extLst>
                <a:ext uri="{FF2B5EF4-FFF2-40B4-BE49-F238E27FC236}">
                  <a16:creationId xmlns:a16="http://schemas.microsoft.com/office/drawing/2014/main" id="{22A36A5E-4EDB-7645-9470-CEE377422F7D}"/>
                </a:ext>
              </a:extLst>
            </p:cNvPr>
            <p:cNvPicPr/>
            <p:nvPr/>
          </p:nvPicPr>
          <p:blipFill>
            <a:blip r:embed="rId64" cstate="screen">
              <a:extLst>
                <a:ext uri="{28A0092B-C50C-407E-A947-70E740481C1C}">
                  <a14:useLocalDpi xmlns:a14="http://schemas.microsoft.com/office/drawing/2010/main"/>
                </a:ext>
              </a:extLst>
            </a:blip>
            <a:srcRect/>
            <a:stretch>
              <a:fillRect/>
            </a:stretch>
          </p:blipFill>
          <p:spPr bwMode="auto">
            <a:xfrm>
              <a:off x="11454555" y="1077900"/>
              <a:ext cx="629285" cy="685800"/>
            </a:xfrm>
            <a:prstGeom prst="rect">
              <a:avLst/>
            </a:prstGeom>
            <a:noFill/>
            <a:ln w="9525">
              <a:noFill/>
              <a:miter lim="800000"/>
              <a:headEnd/>
              <a:tailEnd/>
            </a:ln>
          </p:spPr>
        </p:pic>
        <p:pic>
          <p:nvPicPr>
            <p:cNvPr id="48" name="Picture 47">
              <a:extLst>
                <a:ext uri="{FF2B5EF4-FFF2-40B4-BE49-F238E27FC236}">
                  <a16:creationId xmlns:a16="http://schemas.microsoft.com/office/drawing/2014/main" id="{16C59344-07A8-394B-BC95-51638A8DE215}"/>
                </a:ext>
              </a:extLst>
            </p:cNvPr>
            <p:cNvPicPr/>
            <p:nvPr/>
          </p:nvPicPr>
          <p:blipFill>
            <a:blip r:embed="rId65" cstate="print"/>
            <a:srcRect/>
            <a:stretch>
              <a:fillRect/>
            </a:stretch>
          </p:blipFill>
          <p:spPr bwMode="auto">
            <a:xfrm>
              <a:off x="10001569" y="2859392"/>
              <a:ext cx="1074420" cy="304800"/>
            </a:xfrm>
            <a:prstGeom prst="rect">
              <a:avLst/>
            </a:prstGeom>
            <a:noFill/>
            <a:ln w="9525">
              <a:noFill/>
              <a:miter lim="800000"/>
              <a:headEnd/>
              <a:tailEnd/>
            </a:ln>
          </p:spPr>
        </p:pic>
        <p:pic>
          <p:nvPicPr>
            <p:cNvPr id="55" name="Picture 54" descr="Logo BIOS.jpg">
              <a:extLst>
                <a:ext uri="{FF2B5EF4-FFF2-40B4-BE49-F238E27FC236}">
                  <a16:creationId xmlns:a16="http://schemas.microsoft.com/office/drawing/2014/main" id="{2619D4DD-6830-BE4E-9000-8065032707FB}"/>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11326351" y="2811951"/>
              <a:ext cx="649605" cy="649605"/>
            </a:xfrm>
            <a:prstGeom prst="rect">
              <a:avLst/>
            </a:prstGeom>
          </p:spPr>
        </p:pic>
        <p:pic>
          <p:nvPicPr>
            <p:cNvPr id="62" name="Picture 61" descr="MHTL.png">
              <a:extLst>
                <a:ext uri="{FF2B5EF4-FFF2-40B4-BE49-F238E27FC236}">
                  <a16:creationId xmlns:a16="http://schemas.microsoft.com/office/drawing/2014/main" id="{55F35DCA-897B-8C47-90B7-70E073983CDC}"/>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10313689" y="3448651"/>
              <a:ext cx="445017" cy="515282"/>
            </a:xfrm>
            <a:prstGeom prst="rect">
              <a:avLst/>
            </a:prstGeom>
          </p:spPr>
        </p:pic>
        <p:pic>
          <p:nvPicPr>
            <p:cNvPr id="66" name="Picture 65">
              <a:extLst>
                <a:ext uri="{FF2B5EF4-FFF2-40B4-BE49-F238E27FC236}">
                  <a16:creationId xmlns:a16="http://schemas.microsoft.com/office/drawing/2014/main" id="{F346FD76-891C-2042-A8C6-61898F55DBEC}"/>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11217484" y="2371934"/>
              <a:ext cx="819384" cy="323622"/>
            </a:xfrm>
            <a:prstGeom prst="rect">
              <a:avLst/>
            </a:prstGeom>
          </p:spPr>
        </p:pic>
        <p:pic>
          <p:nvPicPr>
            <p:cNvPr id="67" name="Picture 66">
              <a:extLst>
                <a:ext uri="{FF2B5EF4-FFF2-40B4-BE49-F238E27FC236}">
                  <a16:creationId xmlns:a16="http://schemas.microsoft.com/office/drawing/2014/main" id="{7509E705-556C-D044-9F31-AB9F494AB845}"/>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10065431" y="4596223"/>
              <a:ext cx="916795" cy="538160"/>
            </a:xfrm>
            <a:prstGeom prst="rect">
              <a:avLst/>
            </a:prstGeom>
          </p:spPr>
        </p:pic>
        <p:pic>
          <p:nvPicPr>
            <p:cNvPr id="68" name="Picture 67">
              <a:extLst>
                <a:ext uri="{FF2B5EF4-FFF2-40B4-BE49-F238E27FC236}">
                  <a16:creationId xmlns:a16="http://schemas.microsoft.com/office/drawing/2014/main" id="{A9CEAD53-11D0-FE4B-9E09-58A485FF374A}"/>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11045345" y="4637323"/>
              <a:ext cx="991523" cy="495762"/>
            </a:xfrm>
            <a:prstGeom prst="rect">
              <a:avLst/>
            </a:prstGeom>
          </p:spPr>
        </p:pic>
        <p:pic>
          <p:nvPicPr>
            <p:cNvPr id="69" name="Picture 68">
              <a:extLst>
                <a:ext uri="{FF2B5EF4-FFF2-40B4-BE49-F238E27FC236}">
                  <a16:creationId xmlns:a16="http://schemas.microsoft.com/office/drawing/2014/main" id="{FC203981-2686-C147-9BCE-EC9C5F193BD1}"/>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10982226" y="5206330"/>
              <a:ext cx="1156777" cy="385592"/>
            </a:xfrm>
            <a:prstGeom prst="rect">
              <a:avLst/>
            </a:prstGeom>
          </p:spPr>
        </p:pic>
        <p:pic>
          <p:nvPicPr>
            <p:cNvPr id="5" name="Picture 4">
              <a:extLst>
                <a:ext uri="{FF2B5EF4-FFF2-40B4-BE49-F238E27FC236}">
                  <a16:creationId xmlns:a16="http://schemas.microsoft.com/office/drawing/2014/main" id="{A72CE5DF-4207-274C-AE49-14DD4E2DB827}"/>
                </a:ext>
              </a:extLst>
            </p:cNvPr>
            <p:cNvPicPr>
              <a:picLocks noChangeAspect="1"/>
            </p:cNvPicPr>
            <p:nvPr/>
          </p:nvPicPr>
          <p:blipFill rotWithShape="1">
            <a:blip r:embed="rId72" cstate="screen">
              <a:extLst>
                <a:ext uri="{28A0092B-C50C-407E-A947-70E740481C1C}">
                  <a14:useLocalDpi xmlns:a14="http://schemas.microsoft.com/office/drawing/2010/main"/>
                </a:ext>
              </a:extLst>
            </a:blip>
            <a:srcRect/>
            <a:stretch/>
          </p:blipFill>
          <p:spPr>
            <a:xfrm>
              <a:off x="10063964" y="5170618"/>
              <a:ext cx="838200" cy="490223"/>
            </a:xfrm>
            <a:prstGeom prst="rect">
              <a:avLst/>
            </a:prstGeom>
          </p:spPr>
        </p:pic>
        <p:pic>
          <p:nvPicPr>
            <p:cNvPr id="7" name="Picture 6">
              <a:extLst>
                <a:ext uri="{FF2B5EF4-FFF2-40B4-BE49-F238E27FC236}">
                  <a16:creationId xmlns:a16="http://schemas.microsoft.com/office/drawing/2014/main" id="{38E2D81B-E28D-7548-A554-B3C7646E4115}"/>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10837585" y="1153097"/>
              <a:ext cx="560705" cy="560705"/>
            </a:xfrm>
            <a:prstGeom prst="rect">
              <a:avLst/>
            </a:prstGeom>
          </p:spPr>
        </p:pic>
        <p:pic>
          <p:nvPicPr>
            <p:cNvPr id="89" name="Google Shape;312;p6">
              <a:extLst>
                <a:ext uri="{FF2B5EF4-FFF2-40B4-BE49-F238E27FC236}">
                  <a16:creationId xmlns:a16="http://schemas.microsoft.com/office/drawing/2014/main" id="{6AB5BACE-5CF0-D046-A6FF-C3C5D25433E2}"/>
                </a:ext>
              </a:extLst>
            </p:cNvPr>
            <p:cNvPicPr preferRelativeResize="0">
              <a:picLocks noChangeAspect="1"/>
            </p:cNvPicPr>
            <p:nvPr/>
          </p:nvPicPr>
          <p:blipFill rotWithShape="1">
            <a:blip r:embed="rId74" cstate="screen">
              <a:alphaModFix/>
              <a:extLst>
                <a:ext uri="{28A0092B-C50C-407E-A947-70E740481C1C}">
                  <a14:useLocalDpi xmlns:a14="http://schemas.microsoft.com/office/drawing/2010/main"/>
                </a:ext>
              </a:extLst>
            </a:blip>
            <a:srcRect/>
            <a:stretch/>
          </p:blipFill>
          <p:spPr>
            <a:xfrm>
              <a:off x="10013870" y="1179891"/>
              <a:ext cx="774076" cy="401373"/>
            </a:xfrm>
            <a:prstGeom prst="rect">
              <a:avLst/>
            </a:prstGeom>
            <a:noFill/>
            <a:ln>
              <a:noFill/>
            </a:ln>
          </p:spPr>
        </p:pic>
        <p:pic>
          <p:nvPicPr>
            <p:cNvPr id="94" name="Google Shape;377;p13">
              <a:extLst>
                <a:ext uri="{FF2B5EF4-FFF2-40B4-BE49-F238E27FC236}">
                  <a16:creationId xmlns:a16="http://schemas.microsoft.com/office/drawing/2014/main" id="{007BAC4D-3270-1444-9967-9E200BD8568A}"/>
                </a:ext>
              </a:extLst>
            </p:cNvPr>
            <p:cNvPicPr preferRelativeResize="0"/>
            <p:nvPr/>
          </p:nvPicPr>
          <p:blipFill rotWithShape="1">
            <a:blip r:embed="rId75" cstate="screen">
              <a:alphaModFix/>
              <a:extLst>
                <a:ext uri="{28A0092B-C50C-407E-A947-70E740481C1C}">
                  <a14:useLocalDpi xmlns:a14="http://schemas.microsoft.com/office/drawing/2010/main"/>
                </a:ext>
              </a:extLst>
            </a:blip>
            <a:srcRect/>
            <a:stretch/>
          </p:blipFill>
          <p:spPr>
            <a:xfrm>
              <a:off x="10751325" y="1876913"/>
              <a:ext cx="1290236" cy="295825"/>
            </a:xfrm>
            <a:prstGeom prst="rect">
              <a:avLst/>
            </a:prstGeom>
            <a:noFill/>
            <a:ln>
              <a:noFill/>
            </a:ln>
          </p:spPr>
        </p:pic>
        <p:pic>
          <p:nvPicPr>
            <p:cNvPr id="101" name="Google Shape;379;p13">
              <a:extLst>
                <a:ext uri="{FF2B5EF4-FFF2-40B4-BE49-F238E27FC236}">
                  <a16:creationId xmlns:a16="http://schemas.microsoft.com/office/drawing/2014/main" id="{567314C4-12AD-8C40-8FB5-75C9B823FDCC}"/>
                </a:ext>
              </a:extLst>
            </p:cNvPr>
            <p:cNvPicPr preferRelativeResize="0"/>
            <p:nvPr/>
          </p:nvPicPr>
          <p:blipFill rotWithShape="1">
            <a:blip r:embed="rId76" cstate="screen">
              <a:alphaModFix/>
              <a:extLst>
                <a:ext uri="{28A0092B-C50C-407E-A947-70E740481C1C}">
                  <a14:useLocalDpi xmlns:a14="http://schemas.microsoft.com/office/drawing/2010/main"/>
                </a:ext>
              </a:extLst>
            </a:blip>
            <a:srcRect/>
            <a:stretch/>
          </p:blipFill>
          <p:spPr>
            <a:xfrm>
              <a:off x="11306661" y="4336963"/>
              <a:ext cx="607468" cy="310969"/>
            </a:xfrm>
            <a:prstGeom prst="rect">
              <a:avLst/>
            </a:prstGeom>
            <a:noFill/>
            <a:ln>
              <a:noFill/>
            </a:ln>
          </p:spPr>
        </p:pic>
        <p:pic>
          <p:nvPicPr>
            <p:cNvPr id="102" name="Google Shape;380;p13">
              <a:extLst>
                <a:ext uri="{FF2B5EF4-FFF2-40B4-BE49-F238E27FC236}">
                  <a16:creationId xmlns:a16="http://schemas.microsoft.com/office/drawing/2014/main" id="{BEC87699-2D3E-264E-A3E4-1969900E35D3}"/>
                </a:ext>
              </a:extLst>
            </p:cNvPr>
            <p:cNvPicPr preferRelativeResize="0"/>
            <p:nvPr/>
          </p:nvPicPr>
          <p:blipFill rotWithShape="1">
            <a:blip r:embed="rId77" cstate="screen">
              <a:alphaModFix/>
              <a:extLst>
                <a:ext uri="{28A0092B-C50C-407E-A947-70E740481C1C}">
                  <a14:useLocalDpi xmlns:a14="http://schemas.microsoft.com/office/drawing/2010/main"/>
                </a:ext>
              </a:extLst>
            </a:blip>
            <a:srcRect/>
            <a:stretch/>
          </p:blipFill>
          <p:spPr>
            <a:xfrm>
              <a:off x="10028227" y="2405037"/>
              <a:ext cx="946577" cy="256559"/>
            </a:xfrm>
            <a:prstGeom prst="rect">
              <a:avLst/>
            </a:prstGeom>
            <a:noFill/>
            <a:ln>
              <a:noFill/>
            </a:ln>
          </p:spPr>
        </p:pic>
        <p:pic>
          <p:nvPicPr>
            <p:cNvPr id="103" name="Google Shape;381;p13">
              <a:extLst>
                <a:ext uri="{FF2B5EF4-FFF2-40B4-BE49-F238E27FC236}">
                  <a16:creationId xmlns:a16="http://schemas.microsoft.com/office/drawing/2014/main" id="{B63E4385-B352-FF48-BAB9-BC93F7C30633}"/>
                </a:ext>
              </a:extLst>
            </p:cNvPr>
            <p:cNvPicPr preferRelativeResize="0"/>
            <p:nvPr/>
          </p:nvPicPr>
          <p:blipFill rotWithShape="1">
            <a:blip r:embed="rId78" cstate="screen">
              <a:alphaModFix/>
              <a:extLst>
                <a:ext uri="{28A0092B-C50C-407E-A947-70E740481C1C}">
                  <a14:useLocalDpi xmlns:a14="http://schemas.microsoft.com/office/drawing/2010/main"/>
                </a:ext>
              </a:extLst>
            </a:blip>
            <a:srcRect/>
            <a:stretch/>
          </p:blipFill>
          <p:spPr>
            <a:xfrm>
              <a:off x="10028227" y="1773503"/>
              <a:ext cx="585769" cy="466267"/>
            </a:xfrm>
            <a:prstGeom prst="rect">
              <a:avLst/>
            </a:prstGeom>
            <a:noFill/>
            <a:ln>
              <a:noFill/>
            </a:ln>
          </p:spPr>
        </p:pic>
        <p:pic>
          <p:nvPicPr>
            <p:cNvPr id="105" name="Google Shape;385;p13">
              <a:extLst>
                <a:ext uri="{FF2B5EF4-FFF2-40B4-BE49-F238E27FC236}">
                  <a16:creationId xmlns:a16="http://schemas.microsoft.com/office/drawing/2014/main" id="{FA6040E2-7DD6-E045-9385-67C856888C25}"/>
                </a:ext>
              </a:extLst>
            </p:cNvPr>
            <p:cNvPicPr preferRelativeResize="0"/>
            <p:nvPr/>
          </p:nvPicPr>
          <p:blipFill rotWithShape="1">
            <a:blip r:embed="rId79" cstate="screen">
              <a:alphaModFix/>
              <a:extLst>
                <a:ext uri="{28A0092B-C50C-407E-A947-70E740481C1C}">
                  <a14:useLocalDpi xmlns:a14="http://schemas.microsoft.com/office/drawing/2010/main"/>
                </a:ext>
              </a:extLst>
            </a:blip>
            <a:srcRect l="15541" t="21481" r="15541" b="24401"/>
            <a:stretch/>
          </p:blipFill>
          <p:spPr>
            <a:xfrm>
              <a:off x="10155598" y="4099976"/>
              <a:ext cx="716985" cy="370684"/>
            </a:xfrm>
            <a:prstGeom prst="rect">
              <a:avLst/>
            </a:prstGeom>
            <a:noFill/>
            <a:ln>
              <a:noFill/>
            </a:ln>
          </p:spPr>
        </p:pic>
        <p:sp>
          <p:nvSpPr>
            <p:cNvPr id="125" name="TextBox 124">
              <a:extLst>
                <a:ext uri="{FF2B5EF4-FFF2-40B4-BE49-F238E27FC236}">
                  <a16:creationId xmlns:a16="http://schemas.microsoft.com/office/drawing/2014/main" id="{745EFBBD-8D2A-6949-B1A4-80AD8EA81470}"/>
                </a:ext>
              </a:extLst>
            </p:cNvPr>
            <p:cNvSpPr txBox="1"/>
            <p:nvPr/>
          </p:nvSpPr>
          <p:spPr>
            <a:xfrm>
              <a:off x="9903821" y="5674966"/>
              <a:ext cx="2344336" cy="461665"/>
            </a:xfrm>
            <a:prstGeom prst="rect">
              <a:avLst/>
            </a:prstGeom>
            <a:noFill/>
          </p:spPr>
          <p:txBody>
            <a:bodyPr wrap="square" rtlCol="0">
              <a:spAutoFit/>
            </a:bodyPr>
            <a:lstStyle/>
            <a:p>
              <a:pPr algn="ctr"/>
              <a:r>
                <a:rPr lang="en-US" b="1" dirty="0"/>
                <a:t>International</a:t>
              </a:r>
            </a:p>
          </p:txBody>
        </p:sp>
      </p:grpSp>
    </p:spTree>
    <p:extLst>
      <p:ext uri="{BB962C8B-B14F-4D97-AF65-F5344CB8AC3E}">
        <p14:creationId xmlns:p14="http://schemas.microsoft.com/office/powerpoint/2010/main" val="426973005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106C623-9CD8-4F48-9238-6DEB986CA6B4}"/>
              </a:ext>
            </a:extLst>
          </p:cNvPr>
          <p:cNvGrpSpPr/>
          <p:nvPr/>
        </p:nvGrpSpPr>
        <p:grpSpPr>
          <a:xfrm>
            <a:off x="548894" y="1713982"/>
            <a:ext cx="7921548" cy="4524315"/>
            <a:chOff x="592262" y="1548639"/>
            <a:chExt cx="7921548" cy="4524315"/>
          </a:xfrm>
        </p:grpSpPr>
        <p:sp>
          <p:nvSpPr>
            <p:cNvPr id="2" name="TextBox 1">
              <a:extLst>
                <a:ext uri="{FF2B5EF4-FFF2-40B4-BE49-F238E27FC236}">
                  <a16:creationId xmlns:a16="http://schemas.microsoft.com/office/drawing/2014/main" id="{A59D92C4-852D-884D-AD74-B21B9779309E}"/>
                </a:ext>
              </a:extLst>
            </p:cNvPr>
            <p:cNvSpPr txBox="1"/>
            <p:nvPr/>
          </p:nvSpPr>
          <p:spPr>
            <a:xfrm>
              <a:off x="1110168" y="1548639"/>
              <a:ext cx="7403642" cy="4524315"/>
            </a:xfrm>
            <a:prstGeom prst="rect">
              <a:avLst/>
            </a:prstGeom>
            <a:solidFill>
              <a:srgbClr val="FFFFFF">
                <a:alpha val="50980"/>
              </a:srgbClr>
            </a:solidFill>
          </p:spPr>
          <p:txBody>
            <a:bodyPr wrap="square" rtlCol="0">
              <a:spAutoFit/>
            </a:bodyPr>
            <a:lstStyle/>
            <a:p>
              <a:r>
                <a:rPr lang="en-US" b="1" dirty="0">
                  <a:latin typeface="Arial" panose="020B0604020202020204" pitchFamily="34" charset="0"/>
                  <a:cs typeface="Arial" panose="020B0604020202020204" pitchFamily="34" charset="0"/>
                </a:rPr>
                <a:t>Ship time: </a:t>
              </a:r>
              <a:r>
                <a:rPr lang="en-US" dirty="0">
                  <a:latin typeface="Arial" panose="020B0604020202020204" pitchFamily="34" charset="0"/>
                  <a:cs typeface="Arial" panose="020B0604020202020204" pitchFamily="34" charset="0"/>
                </a:rPr>
                <a:t>use of partners’ ships (non-profits, academia) for cruises, equipment deployments, logistics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Federal-State-Academic-Industry Collaborations: </a:t>
              </a:r>
              <a:r>
                <a:rPr lang="en-US" u="sng" dirty="0">
                  <a:latin typeface="Arial" panose="020B0604020202020204" pitchFamily="34" charset="0"/>
                  <a:cs typeface="Arial" panose="020B0604020202020204" pitchFamily="34" charset="0"/>
                </a:rPr>
                <a:t>pool resources with partners </a:t>
              </a:r>
              <a:r>
                <a:rPr lang="en-US" dirty="0">
                  <a:latin typeface="Arial" panose="020B0604020202020204" pitchFamily="34" charset="0"/>
                  <a:cs typeface="Arial" panose="020B0604020202020204" pitchFamily="34" charset="0"/>
                </a:rPr>
                <a:t>to extend and strengthen research cruises and enhance temporal and spatial observations (e.g., red tide)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Cargo and Cruise ships:  </a:t>
              </a:r>
              <a:r>
                <a:rPr lang="en-US" u="sng" dirty="0">
                  <a:latin typeface="Arial" panose="020B0604020202020204" pitchFamily="34" charset="0"/>
                  <a:cs typeface="Arial" panose="020B0604020202020204" pitchFamily="34" charset="0"/>
                </a:rPr>
                <a:t>collaborate with marine industry</a:t>
              </a:r>
              <a:r>
                <a:rPr lang="en-US" dirty="0">
                  <a:latin typeface="Arial" panose="020B0604020202020204" pitchFamily="34" charset="0"/>
                  <a:cs typeface="Arial" panose="020B0604020202020204" pitchFamily="34" charset="0"/>
                </a:rPr>
                <a:t> to provide space for TSG and pCO</a:t>
              </a:r>
              <a:r>
                <a:rPr lang="en-US" baseline="-25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installations</a:t>
              </a:r>
            </a:p>
          </p:txBody>
        </p:sp>
        <p:grpSp>
          <p:nvGrpSpPr>
            <p:cNvPr id="6" name="Group 5">
              <a:extLst>
                <a:ext uri="{FF2B5EF4-FFF2-40B4-BE49-F238E27FC236}">
                  <a16:creationId xmlns:a16="http://schemas.microsoft.com/office/drawing/2014/main" id="{D79566F5-697B-C442-B60C-424EA7080B28}"/>
                </a:ext>
              </a:extLst>
            </p:cNvPr>
            <p:cNvGrpSpPr/>
            <p:nvPr/>
          </p:nvGrpSpPr>
          <p:grpSpPr>
            <a:xfrm>
              <a:off x="592262" y="1590022"/>
              <a:ext cx="382489" cy="1864879"/>
              <a:chOff x="616985" y="1282658"/>
              <a:chExt cx="382489" cy="1864879"/>
            </a:xfrm>
          </p:grpSpPr>
          <p:sp>
            <p:nvSpPr>
              <p:cNvPr id="14" name="Oval 13">
                <a:extLst>
                  <a:ext uri="{FF2B5EF4-FFF2-40B4-BE49-F238E27FC236}">
                    <a16:creationId xmlns:a16="http://schemas.microsoft.com/office/drawing/2014/main" id="{66B95957-DD37-C84F-A940-87D9FEFE53E8}"/>
                  </a:ext>
                </a:extLst>
              </p:cNvPr>
              <p:cNvSpPr/>
              <p:nvPr userDrawn="1"/>
            </p:nvSpPr>
            <p:spPr>
              <a:xfrm>
                <a:off x="616985" y="1282658"/>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2126BE59-A674-3D46-89DC-647F324CBE62}"/>
                  </a:ext>
                </a:extLst>
              </p:cNvPr>
              <p:cNvSpPr/>
              <p:nvPr userDrawn="1"/>
            </p:nvSpPr>
            <p:spPr>
              <a:xfrm>
                <a:off x="616985" y="2765048"/>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2</a:t>
                </a:r>
              </a:p>
            </p:txBody>
          </p:sp>
        </p:grpSp>
        <p:sp>
          <p:nvSpPr>
            <p:cNvPr id="10" name="Oval 9">
              <a:extLst>
                <a:ext uri="{FF2B5EF4-FFF2-40B4-BE49-F238E27FC236}">
                  <a16:creationId xmlns:a16="http://schemas.microsoft.com/office/drawing/2014/main" id="{A5C58953-F000-B44B-ABF9-7763C4A72046}"/>
                </a:ext>
              </a:extLst>
            </p:cNvPr>
            <p:cNvSpPr/>
            <p:nvPr userDrawn="1"/>
          </p:nvSpPr>
          <p:spPr>
            <a:xfrm>
              <a:off x="592262" y="4863857"/>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3</a:t>
              </a:r>
            </a:p>
          </p:txBody>
        </p:sp>
      </p:grpSp>
      <p:pic>
        <p:nvPicPr>
          <p:cNvPr id="20" name="Picture 19">
            <a:extLst>
              <a:ext uri="{FF2B5EF4-FFF2-40B4-BE49-F238E27FC236}">
                <a16:creationId xmlns:a16="http://schemas.microsoft.com/office/drawing/2014/main" id="{314EEBF9-EA3D-BC4A-BD4A-D37B96D830B1}"/>
              </a:ext>
            </a:extLst>
          </p:cNvPr>
          <p:cNvPicPr>
            <a:picLocks noChangeAspect="1"/>
          </p:cNvPicPr>
          <p:nvPr/>
        </p:nvPicPr>
        <p:blipFill>
          <a:blip r:embed="rId3"/>
          <a:stretch>
            <a:fillRect/>
          </a:stretch>
        </p:blipFill>
        <p:spPr>
          <a:xfrm>
            <a:off x="0" y="134041"/>
            <a:ext cx="3517900" cy="939800"/>
          </a:xfrm>
          <a:prstGeom prst="rect">
            <a:avLst/>
          </a:prstGeom>
        </p:spPr>
      </p:pic>
      <p:sp>
        <p:nvSpPr>
          <p:cNvPr id="5" name="Slide Number Placeholder 4">
            <a:extLst>
              <a:ext uri="{FF2B5EF4-FFF2-40B4-BE49-F238E27FC236}">
                <a16:creationId xmlns:a16="http://schemas.microsoft.com/office/drawing/2014/main" id="{927F029E-A0F0-334E-B192-B3A425111CC6}"/>
              </a:ext>
            </a:extLst>
          </p:cNvPr>
          <p:cNvSpPr>
            <a:spLocks noGrp="1"/>
          </p:cNvSpPr>
          <p:nvPr>
            <p:ph type="sldNum" sz="quarter" idx="12"/>
          </p:nvPr>
        </p:nvSpPr>
        <p:spPr/>
        <p:txBody>
          <a:bodyPr/>
          <a:lstStyle/>
          <a:p>
            <a:pPr>
              <a:defRPr/>
            </a:pPr>
            <a:fld id="{0737601F-BD98-ED4B-8E1A-3F69D5929A52}" type="slidenum">
              <a:rPr lang="en-US" altLang="en-US" smtClean="0"/>
              <a:pPr>
                <a:defRPr/>
              </a:pPr>
              <a:t>14</a:t>
            </a:fld>
            <a:endParaRPr lang="en-US" altLang="en-US"/>
          </a:p>
        </p:txBody>
      </p:sp>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3048000" y="876199"/>
            <a:ext cx="4953000" cy="609600"/>
          </a:xfrm>
          <a:prstGeom prst="rect">
            <a:avLst/>
          </a:prstGeom>
          <a:solidFill>
            <a:srgbClr val="FFFFFF">
              <a:alpha val="47059"/>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Leveraging resources</a:t>
            </a:r>
          </a:p>
        </p:txBody>
      </p:sp>
      <p:pic>
        <p:nvPicPr>
          <p:cNvPr id="21" name="Picture 20">
            <a:extLst>
              <a:ext uri="{FF2B5EF4-FFF2-40B4-BE49-F238E27FC236}">
                <a16:creationId xmlns:a16="http://schemas.microsoft.com/office/drawing/2014/main" id="{8258D75A-9EB1-C74F-97E0-311377255A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29600" y="4435238"/>
            <a:ext cx="3935367" cy="2200421"/>
          </a:xfrm>
          <a:prstGeom prst="rect">
            <a:avLst/>
          </a:prstGeom>
        </p:spPr>
      </p:pic>
      <p:pic>
        <p:nvPicPr>
          <p:cNvPr id="22" name="Picture 21">
            <a:extLst>
              <a:ext uri="{FF2B5EF4-FFF2-40B4-BE49-F238E27FC236}">
                <a16:creationId xmlns:a16="http://schemas.microsoft.com/office/drawing/2014/main" id="{1338F417-49AE-EF4F-82B7-92DEE5579F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7200" y="69941"/>
            <a:ext cx="4087767" cy="2725178"/>
          </a:xfrm>
          <a:prstGeom prst="rect">
            <a:avLst/>
          </a:prstGeom>
        </p:spPr>
      </p:pic>
    </p:spTree>
    <p:extLst>
      <p:ext uri="{BB962C8B-B14F-4D97-AF65-F5344CB8AC3E}">
        <p14:creationId xmlns:p14="http://schemas.microsoft.com/office/powerpoint/2010/main" val="1788036275"/>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283EE9A-AA90-604C-8BAF-F9B41A8CA705}"/>
              </a:ext>
            </a:extLst>
          </p:cNvPr>
          <p:cNvGrpSpPr/>
          <p:nvPr/>
        </p:nvGrpSpPr>
        <p:grpSpPr>
          <a:xfrm>
            <a:off x="2087133" y="1676400"/>
            <a:ext cx="9698072" cy="4907494"/>
            <a:chOff x="2154951" y="914400"/>
            <a:chExt cx="9698072" cy="4907494"/>
          </a:xfrm>
        </p:grpSpPr>
        <p:grpSp>
          <p:nvGrpSpPr>
            <p:cNvPr id="17" name="Group 16">
              <a:extLst>
                <a:ext uri="{FF2B5EF4-FFF2-40B4-BE49-F238E27FC236}">
                  <a16:creationId xmlns:a16="http://schemas.microsoft.com/office/drawing/2014/main" id="{B6C538C9-8C39-5245-9BAF-D0CA16448E8E}"/>
                </a:ext>
              </a:extLst>
            </p:cNvPr>
            <p:cNvGrpSpPr/>
            <p:nvPr/>
          </p:nvGrpSpPr>
          <p:grpSpPr>
            <a:xfrm>
              <a:off x="2558582" y="914400"/>
              <a:ext cx="7085078" cy="4907494"/>
              <a:chOff x="3670619" y="948439"/>
              <a:chExt cx="7085078" cy="4907494"/>
            </a:xfrm>
          </p:grpSpPr>
          <p:sp>
            <p:nvSpPr>
              <p:cNvPr id="5" name="Oval 4">
                <a:extLst>
                  <a:ext uri="{FF2B5EF4-FFF2-40B4-BE49-F238E27FC236}">
                    <a16:creationId xmlns:a16="http://schemas.microsoft.com/office/drawing/2014/main" id="{28FBA4DE-1DFD-9442-8A03-24B1C4A65F27}"/>
                  </a:ext>
                </a:extLst>
              </p:cNvPr>
              <p:cNvSpPr/>
              <p:nvPr/>
            </p:nvSpPr>
            <p:spPr bwMode="auto">
              <a:xfrm>
                <a:off x="5715287" y="948439"/>
                <a:ext cx="3505200" cy="3505200"/>
              </a:xfrm>
              <a:prstGeom prst="ellipse">
                <a:avLst/>
              </a:prstGeom>
              <a:solidFill>
                <a:srgbClr val="00B0F0">
                  <a:alpha val="43137"/>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F159EC70-2B2E-774C-8F24-32DFFC7CD78C}"/>
                  </a:ext>
                </a:extLst>
              </p:cNvPr>
              <p:cNvGrpSpPr/>
              <p:nvPr/>
            </p:nvGrpSpPr>
            <p:grpSpPr>
              <a:xfrm>
                <a:off x="3670619" y="1108142"/>
                <a:ext cx="7085078" cy="4747791"/>
                <a:chOff x="3670619" y="1108142"/>
                <a:chExt cx="7085078" cy="4747791"/>
              </a:xfrm>
            </p:grpSpPr>
            <p:sp>
              <p:nvSpPr>
                <p:cNvPr id="8" name="Oval 7">
                  <a:extLst>
                    <a:ext uri="{FF2B5EF4-FFF2-40B4-BE49-F238E27FC236}">
                      <a16:creationId xmlns:a16="http://schemas.microsoft.com/office/drawing/2014/main" id="{D4E21244-6A0B-1745-B83A-B2EE5C011F32}"/>
                    </a:ext>
                  </a:extLst>
                </p:cNvPr>
                <p:cNvSpPr/>
                <p:nvPr/>
              </p:nvSpPr>
              <p:spPr bwMode="auto">
                <a:xfrm>
                  <a:off x="7005541" y="1928579"/>
                  <a:ext cx="3750156" cy="3879305"/>
                </a:xfrm>
                <a:prstGeom prst="ellipse">
                  <a:avLst/>
                </a:prstGeom>
                <a:solidFill>
                  <a:srgbClr val="3333CC">
                    <a:alpha val="5098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5E461747-C3D1-A046-B155-D82B11ADA7E7}"/>
                    </a:ext>
                  </a:extLst>
                </p:cNvPr>
                <p:cNvSpPr/>
                <p:nvPr/>
              </p:nvSpPr>
              <p:spPr bwMode="auto">
                <a:xfrm>
                  <a:off x="3670619" y="1953979"/>
                  <a:ext cx="3901954" cy="3901954"/>
                </a:xfrm>
                <a:prstGeom prst="ellipse">
                  <a:avLst/>
                </a:prstGeom>
                <a:solidFill>
                  <a:srgbClr val="0070C0">
                    <a:alpha val="54902"/>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D36984-AB26-C741-8FF6-E894BF1DD033}"/>
                    </a:ext>
                  </a:extLst>
                </p:cNvPr>
                <p:cNvSpPr txBox="1"/>
                <p:nvPr/>
              </p:nvSpPr>
              <p:spPr>
                <a:xfrm>
                  <a:off x="6931522" y="1108142"/>
                  <a:ext cx="122180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OCED</a:t>
                  </a:r>
                </a:p>
              </p:txBody>
            </p:sp>
            <p:sp>
              <p:nvSpPr>
                <p:cNvPr id="11" name="TextBox 10">
                  <a:extLst>
                    <a:ext uri="{FF2B5EF4-FFF2-40B4-BE49-F238E27FC236}">
                      <a16:creationId xmlns:a16="http://schemas.microsoft.com/office/drawing/2014/main" id="{6C6137D0-68E9-F340-9449-A8DA02C5FD6D}"/>
                    </a:ext>
                  </a:extLst>
                </p:cNvPr>
                <p:cNvSpPr txBox="1"/>
                <p:nvPr/>
              </p:nvSpPr>
              <p:spPr>
                <a:xfrm>
                  <a:off x="5139733" y="5116387"/>
                  <a:ext cx="963725"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HRD</a:t>
                  </a:r>
                </a:p>
              </p:txBody>
            </p:sp>
            <p:sp>
              <p:nvSpPr>
                <p:cNvPr id="12" name="TextBox 11">
                  <a:extLst>
                    <a:ext uri="{FF2B5EF4-FFF2-40B4-BE49-F238E27FC236}">
                      <a16:creationId xmlns:a16="http://schemas.microsoft.com/office/drawing/2014/main" id="{BA197BB9-81DA-9140-9A95-122889A66695}"/>
                    </a:ext>
                  </a:extLst>
                </p:cNvPr>
                <p:cNvSpPr txBox="1"/>
                <p:nvPr/>
              </p:nvSpPr>
              <p:spPr>
                <a:xfrm>
                  <a:off x="8251922" y="5177248"/>
                  <a:ext cx="122180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PHOD</a:t>
                  </a:r>
                </a:p>
              </p:txBody>
            </p:sp>
          </p:grpSp>
        </p:grpSp>
        <p:sp>
          <p:nvSpPr>
            <p:cNvPr id="13" name="TextBox 12">
              <a:extLst>
                <a:ext uri="{FF2B5EF4-FFF2-40B4-BE49-F238E27FC236}">
                  <a16:creationId xmlns:a16="http://schemas.microsoft.com/office/drawing/2014/main" id="{85EB6F65-99A7-404F-95CE-EE8DAFF5CDAE}"/>
                </a:ext>
              </a:extLst>
            </p:cNvPr>
            <p:cNvSpPr txBox="1"/>
            <p:nvPr/>
          </p:nvSpPr>
          <p:spPr>
            <a:xfrm>
              <a:off x="2154951" y="2844298"/>
              <a:ext cx="3643947" cy="584775"/>
            </a:xfrm>
            <a:prstGeom prst="rect">
              <a:avLst/>
            </a:prstGeom>
            <a:solidFill>
              <a:srgbClr val="FFFFFF">
                <a:alpha val="50588"/>
              </a:srgbClr>
            </a:solidFill>
          </p:spPr>
          <p:txBody>
            <a:bodyPr wrap="none" rtlCol="0">
              <a:spAutoFit/>
            </a:bodyPr>
            <a:lstStyle/>
            <a:p>
              <a:pPr algn="r"/>
              <a:r>
                <a:rPr lang="en-US" sz="1600" i="1" dirty="0">
                  <a:latin typeface="Arial" panose="020B0604020202020204" pitchFamily="34" charset="0"/>
                  <a:cs typeface="Arial" panose="020B0604020202020204" pitchFamily="34" charset="0"/>
                </a:rPr>
                <a:t>   Hurricane Impacts on Coral Reefs *</a:t>
              </a:r>
            </a:p>
            <a:p>
              <a:pPr algn="r"/>
              <a:r>
                <a:rPr lang="en-US" sz="1600" i="1" dirty="0">
                  <a:latin typeface="Arial" panose="020B0604020202020204" pitchFamily="34" charset="0"/>
                  <a:cs typeface="Arial" panose="020B0604020202020204" pitchFamily="34" charset="0"/>
                </a:rPr>
                <a:t>Role of Hurricanes in Red Tide </a:t>
              </a:r>
              <a:r>
                <a:rPr lang="en-US" sz="16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9F2D934F-EC8C-4441-8649-71FBF3CE0492}"/>
                </a:ext>
              </a:extLst>
            </p:cNvPr>
            <p:cNvSpPr txBox="1"/>
            <p:nvPr/>
          </p:nvSpPr>
          <p:spPr>
            <a:xfrm>
              <a:off x="6856655" y="2214833"/>
              <a:ext cx="4996368" cy="1323439"/>
            </a:xfrm>
            <a:prstGeom prst="rect">
              <a:avLst/>
            </a:prstGeom>
            <a:solidFill>
              <a:srgbClr val="FFFFFF">
                <a:alpha val="50588"/>
              </a:srgbClr>
            </a:solidFill>
          </p:spPr>
          <p:txBody>
            <a:bodyPr wrap="none" rtlCol="0">
              <a:spAutoFit/>
            </a:bodyPr>
            <a:lstStyle/>
            <a:p>
              <a:r>
                <a:rPr lang="en-US" sz="1600" dirty="0">
                  <a:latin typeface="Arial" panose="020B0604020202020204" pitchFamily="34" charset="0"/>
                  <a:cs typeface="Arial" panose="020B0604020202020204" pitchFamily="34" charset="0"/>
                </a:rPr>
                <a:t>* Repeat Hydrography</a:t>
              </a:r>
            </a:p>
            <a:p>
              <a:r>
                <a:rPr lang="en-US" sz="1600" dirty="0">
                  <a:latin typeface="Arial" panose="020B0604020202020204" pitchFamily="34" charset="0"/>
                  <a:cs typeface="Arial" panose="020B0604020202020204" pitchFamily="34" charset="0"/>
                </a:rPr>
                <a:t>* TSG observations in support of pCO2 assessments</a:t>
              </a:r>
            </a:p>
            <a:p>
              <a:r>
                <a:rPr lang="en-US" sz="1600" dirty="0">
                  <a:latin typeface="Arial" panose="020B0604020202020204" pitchFamily="34" charset="0"/>
                  <a:cs typeface="Arial" panose="020B0604020202020204" pitchFamily="34" charset="0"/>
                </a:rPr>
                <a:t>* Ocean conditions during Red Tide events</a:t>
              </a:r>
            </a:p>
            <a:p>
              <a:r>
                <a:rPr lang="en-US" sz="1600" dirty="0">
                  <a:latin typeface="Arial" panose="020B0604020202020204" pitchFamily="34" charset="0"/>
                  <a:cs typeface="Arial" panose="020B0604020202020204" pitchFamily="34" charset="0"/>
                </a:rPr>
                <a:t>* Climate Integrated Ecosystem Assessments</a:t>
              </a:r>
            </a:p>
            <a:p>
              <a:r>
                <a:rPr lang="en-US" sz="1600" dirty="0">
                  <a:latin typeface="Arial" panose="020B0604020202020204" pitchFamily="34" charset="0"/>
                  <a:cs typeface="Arial" panose="020B0604020202020204" pitchFamily="34" charset="0"/>
                </a:rPr>
                <a:t>* BGC-Argo </a:t>
              </a:r>
            </a:p>
          </p:txBody>
        </p:sp>
        <p:sp>
          <p:nvSpPr>
            <p:cNvPr id="18" name="TextBox 17">
              <a:extLst>
                <a:ext uri="{FF2B5EF4-FFF2-40B4-BE49-F238E27FC236}">
                  <a16:creationId xmlns:a16="http://schemas.microsoft.com/office/drawing/2014/main" id="{D8FE7C6C-8805-BC48-AF1D-664FC06B5B70}"/>
                </a:ext>
              </a:extLst>
            </p:cNvPr>
            <p:cNvSpPr txBox="1"/>
            <p:nvPr/>
          </p:nvSpPr>
          <p:spPr>
            <a:xfrm>
              <a:off x="6037317" y="3738227"/>
              <a:ext cx="3451586" cy="338554"/>
            </a:xfrm>
            <a:prstGeom prst="rect">
              <a:avLst/>
            </a:prstGeom>
            <a:solidFill>
              <a:srgbClr val="FFFFFF">
                <a:alpha val="50588"/>
              </a:srgbClr>
            </a:solidFill>
          </p:spPr>
          <p:txBody>
            <a:bodyPr wrap="none" rtlCol="0">
              <a:spAutoFit/>
            </a:bodyPr>
            <a:lstStyle/>
            <a:p>
              <a:r>
                <a:rPr lang="en-US" sz="1600" dirty="0">
                  <a:latin typeface="Arial" panose="020B0604020202020204" pitchFamily="34" charset="0"/>
                  <a:cs typeface="Arial" panose="020B0604020202020204" pitchFamily="34" charset="0"/>
                </a:rPr>
                <a:t>* Impact of hurricanes on O2, pCO2</a:t>
              </a:r>
            </a:p>
          </p:txBody>
        </p:sp>
      </p:grpSp>
      <p:pic>
        <p:nvPicPr>
          <p:cNvPr id="19" name="Picture 18">
            <a:extLst>
              <a:ext uri="{FF2B5EF4-FFF2-40B4-BE49-F238E27FC236}">
                <a16:creationId xmlns:a16="http://schemas.microsoft.com/office/drawing/2014/main" id="{5B9AE66F-660F-2745-B960-B33C64262F7E}"/>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897325" y="786998"/>
            <a:ext cx="9015426"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Divisional collaborations within AOML</a:t>
            </a:r>
          </a:p>
        </p:txBody>
      </p:sp>
      <p:sp>
        <p:nvSpPr>
          <p:cNvPr id="2" name="Slide Number Placeholder 1">
            <a:extLst>
              <a:ext uri="{FF2B5EF4-FFF2-40B4-BE49-F238E27FC236}">
                <a16:creationId xmlns:a16="http://schemas.microsoft.com/office/drawing/2014/main" id="{622CC9BC-49F9-1142-B618-0EA5D381F28A}"/>
              </a:ext>
            </a:extLst>
          </p:cNvPr>
          <p:cNvSpPr>
            <a:spLocks noGrp="1"/>
          </p:cNvSpPr>
          <p:nvPr>
            <p:ph type="sldNum" sz="quarter" idx="12"/>
          </p:nvPr>
        </p:nvSpPr>
        <p:spPr/>
        <p:txBody>
          <a:bodyPr/>
          <a:lstStyle/>
          <a:p>
            <a:pPr>
              <a:defRPr/>
            </a:pPr>
            <a:fld id="{0737601F-BD98-ED4B-8E1A-3F69D5929A52}" type="slidenum">
              <a:rPr lang="en-US" altLang="en-US" smtClean="0"/>
              <a:pPr>
                <a:defRPr/>
              </a:pPr>
              <a:t>15</a:t>
            </a:fld>
            <a:endParaRPr lang="en-US" altLang="en-US"/>
          </a:p>
        </p:txBody>
      </p:sp>
    </p:spTree>
    <p:extLst>
      <p:ext uri="{BB962C8B-B14F-4D97-AF65-F5344CB8AC3E}">
        <p14:creationId xmlns:p14="http://schemas.microsoft.com/office/powerpoint/2010/main" val="1151282605"/>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B3736E-1ED9-2940-ADA2-97F7ABEF617C}"/>
              </a:ext>
            </a:extLst>
          </p:cNvPr>
          <p:cNvGrpSpPr/>
          <p:nvPr/>
        </p:nvGrpSpPr>
        <p:grpSpPr>
          <a:xfrm>
            <a:off x="1105360" y="1395398"/>
            <a:ext cx="6766815" cy="5716926"/>
            <a:chOff x="1074399" y="458023"/>
            <a:chExt cx="6766815" cy="5716926"/>
          </a:xfrm>
        </p:grpSpPr>
        <p:sp>
          <p:nvSpPr>
            <p:cNvPr id="3" name="Oval 2">
              <a:extLst>
                <a:ext uri="{FF2B5EF4-FFF2-40B4-BE49-F238E27FC236}">
                  <a16:creationId xmlns:a16="http://schemas.microsoft.com/office/drawing/2014/main" id="{159513B8-26EA-C247-AC5A-04B0C728C9D2}"/>
                </a:ext>
              </a:extLst>
            </p:cNvPr>
            <p:cNvSpPr/>
            <p:nvPr/>
          </p:nvSpPr>
          <p:spPr bwMode="auto">
            <a:xfrm rot="19393851">
              <a:off x="3389589" y="1412163"/>
              <a:ext cx="3609055" cy="3661852"/>
            </a:xfrm>
            <a:prstGeom prst="ellipse">
              <a:avLst/>
            </a:prstGeom>
            <a:solidFill>
              <a:srgbClr val="3333CC">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44036D-6F8D-8A47-96FC-058D2DDDA0B4}"/>
                </a:ext>
              </a:extLst>
            </p:cNvPr>
            <p:cNvSpPr txBox="1"/>
            <p:nvPr/>
          </p:nvSpPr>
          <p:spPr>
            <a:xfrm>
              <a:off x="5790887" y="4364324"/>
              <a:ext cx="1074333" cy="461665"/>
            </a:xfrm>
            <a:prstGeom prst="rect">
              <a:avLst/>
            </a:prstGeom>
            <a:solidFill>
              <a:srgbClr val="FFFFFF">
                <a:alpha val="47843"/>
              </a:srgbClr>
            </a:solidFill>
            <a:ln>
              <a:noFill/>
            </a:ln>
          </p:spPr>
          <p:txBody>
            <a:bodyPr wrap="none" rtlCol="0">
              <a:spAutoFit/>
            </a:bodyPr>
            <a:lstStyle/>
            <a:p>
              <a:pPr algn="r"/>
              <a:r>
                <a:rPr lang="en-US" b="1" dirty="0">
                  <a:latin typeface="Arial" panose="020B0604020202020204" pitchFamily="34" charset="0"/>
                  <a:cs typeface="Arial" panose="020B0604020202020204" pitchFamily="34" charset="0"/>
                </a:rPr>
                <a:t>OCED</a:t>
              </a:r>
            </a:p>
          </p:txBody>
        </p:sp>
        <p:sp>
          <p:nvSpPr>
            <p:cNvPr id="11" name="TextBox 10">
              <a:extLst>
                <a:ext uri="{FF2B5EF4-FFF2-40B4-BE49-F238E27FC236}">
                  <a16:creationId xmlns:a16="http://schemas.microsoft.com/office/drawing/2014/main" id="{93B6F91B-5F22-B94E-A95F-04820EF8A16E}"/>
                </a:ext>
              </a:extLst>
            </p:cNvPr>
            <p:cNvSpPr txBox="1"/>
            <p:nvPr/>
          </p:nvSpPr>
          <p:spPr>
            <a:xfrm>
              <a:off x="2782005" y="4913319"/>
              <a:ext cx="851516" cy="461665"/>
            </a:xfrm>
            <a:prstGeom prst="rect">
              <a:avLst/>
            </a:prstGeom>
            <a:noFill/>
            <a:ln>
              <a:noFill/>
            </a:ln>
          </p:spPr>
          <p:txBody>
            <a:bodyPr wrap="none" rtlCol="0">
              <a:spAutoFit/>
            </a:bodyPr>
            <a:lstStyle/>
            <a:p>
              <a:pPr algn="r"/>
              <a:r>
                <a:rPr lang="en-US" b="1" dirty="0">
                  <a:latin typeface="Arial" panose="020B0604020202020204" pitchFamily="34" charset="0"/>
                  <a:cs typeface="Arial" panose="020B0604020202020204" pitchFamily="34" charset="0"/>
                </a:rPr>
                <a:t>NOS</a:t>
              </a:r>
            </a:p>
          </p:txBody>
        </p:sp>
        <p:sp>
          <p:nvSpPr>
            <p:cNvPr id="5" name="TextBox 4">
              <a:extLst>
                <a:ext uri="{FF2B5EF4-FFF2-40B4-BE49-F238E27FC236}">
                  <a16:creationId xmlns:a16="http://schemas.microsoft.com/office/drawing/2014/main" id="{7BB209A9-F121-4949-A8D0-44927735D566}"/>
                </a:ext>
              </a:extLst>
            </p:cNvPr>
            <p:cNvSpPr txBox="1"/>
            <p:nvPr/>
          </p:nvSpPr>
          <p:spPr>
            <a:xfrm>
              <a:off x="1074399" y="3952478"/>
              <a:ext cx="1330814" cy="461665"/>
            </a:xfrm>
            <a:prstGeom prst="rect">
              <a:avLst/>
            </a:prstGeom>
            <a:noFill/>
            <a:ln>
              <a:noFill/>
            </a:ln>
          </p:spPr>
          <p:txBody>
            <a:bodyPr wrap="none" rtlCol="0">
              <a:spAutoFit/>
            </a:bodyPr>
            <a:lstStyle/>
            <a:p>
              <a:pPr algn="r"/>
              <a:r>
                <a:rPr lang="en-US" b="1" dirty="0">
                  <a:latin typeface="Arial" panose="020B0604020202020204" pitchFamily="34" charset="0"/>
                  <a:cs typeface="Arial" panose="020B0604020202020204" pitchFamily="34" charset="0"/>
                </a:rPr>
                <a:t>NESDIS</a:t>
              </a:r>
            </a:p>
          </p:txBody>
        </p:sp>
        <p:sp>
          <p:nvSpPr>
            <p:cNvPr id="12" name="TextBox 11">
              <a:extLst>
                <a:ext uri="{FF2B5EF4-FFF2-40B4-BE49-F238E27FC236}">
                  <a16:creationId xmlns:a16="http://schemas.microsoft.com/office/drawing/2014/main" id="{F7E4D38B-4BFD-7C4F-ADB1-6CF15BC9796C}"/>
                </a:ext>
              </a:extLst>
            </p:cNvPr>
            <p:cNvSpPr txBox="1"/>
            <p:nvPr/>
          </p:nvSpPr>
          <p:spPr>
            <a:xfrm>
              <a:off x="1573025" y="740613"/>
              <a:ext cx="1056700" cy="461665"/>
            </a:xfrm>
            <a:prstGeom prst="rect">
              <a:avLst/>
            </a:prstGeom>
            <a:noFill/>
            <a:ln>
              <a:noFill/>
            </a:ln>
          </p:spPr>
          <p:txBody>
            <a:bodyPr wrap="none" rtlCol="0">
              <a:spAutoFit/>
            </a:bodyPr>
            <a:lstStyle/>
            <a:p>
              <a:pPr algn="r"/>
              <a:r>
                <a:rPr lang="en-US" b="1" dirty="0">
                  <a:latin typeface="Arial" panose="020B0604020202020204" pitchFamily="34" charset="0"/>
                  <a:cs typeface="Arial" panose="020B0604020202020204" pitchFamily="34" charset="0"/>
                </a:rPr>
                <a:t>NMFS</a:t>
              </a:r>
            </a:p>
          </p:txBody>
        </p:sp>
        <p:sp>
          <p:nvSpPr>
            <p:cNvPr id="18" name="Oval 17">
              <a:extLst>
                <a:ext uri="{FF2B5EF4-FFF2-40B4-BE49-F238E27FC236}">
                  <a16:creationId xmlns:a16="http://schemas.microsoft.com/office/drawing/2014/main" id="{029A3FE1-0EC3-934D-8B1C-A147088CD16B}"/>
                </a:ext>
              </a:extLst>
            </p:cNvPr>
            <p:cNvSpPr/>
            <p:nvPr/>
          </p:nvSpPr>
          <p:spPr bwMode="auto">
            <a:xfrm rot="2080247">
              <a:off x="4080041" y="2656176"/>
              <a:ext cx="1705069" cy="3518773"/>
            </a:xfrm>
            <a:prstGeom prst="ellipse">
              <a:avLst/>
            </a:prstGeom>
            <a:solidFill>
              <a:schemeClr val="accent1">
                <a:alpha val="40000"/>
              </a:scheme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209D733C-1EFD-1040-A2D0-A43D7D10D6E4}"/>
                </a:ext>
              </a:extLst>
            </p:cNvPr>
            <p:cNvSpPr/>
            <p:nvPr/>
          </p:nvSpPr>
          <p:spPr bwMode="auto">
            <a:xfrm rot="18657184">
              <a:off x="3530196" y="20355"/>
              <a:ext cx="1660846" cy="4412435"/>
            </a:xfrm>
            <a:prstGeom prst="ellipse">
              <a:avLst/>
            </a:prstGeom>
            <a:solidFill>
              <a:srgbClr val="FFC000">
                <a:alpha val="40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5918A2D2-4477-244D-BE57-6068DC6819EF}"/>
                </a:ext>
              </a:extLst>
            </p:cNvPr>
            <p:cNvSpPr/>
            <p:nvPr/>
          </p:nvSpPr>
          <p:spPr bwMode="auto">
            <a:xfrm>
              <a:off x="1221301" y="2288780"/>
              <a:ext cx="4544196" cy="1886606"/>
            </a:xfrm>
            <a:prstGeom prst="ellipse">
              <a:avLst/>
            </a:prstGeom>
            <a:solidFill>
              <a:srgbClr val="FF0000">
                <a:alpha val="20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920097CF-A738-0049-BDA9-77AC6CB06C60}"/>
                </a:ext>
              </a:extLst>
            </p:cNvPr>
            <p:cNvSpPr/>
            <p:nvPr/>
          </p:nvSpPr>
          <p:spPr bwMode="auto">
            <a:xfrm rot="2250962">
              <a:off x="5857738" y="458023"/>
              <a:ext cx="1506066" cy="2441077"/>
            </a:xfrm>
            <a:prstGeom prst="ellipse">
              <a:avLst/>
            </a:prstGeom>
            <a:solidFill>
              <a:srgbClr val="009BD6">
                <a:alpha val="40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40DB24D-41F8-1848-BBB4-AB1F1B9E050C}"/>
                </a:ext>
              </a:extLst>
            </p:cNvPr>
            <p:cNvSpPr txBox="1"/>
            <p:nvPr/>
          </p:nvSpPr>
          <p:spPr>
            <a:xfrm>
              <a:off x="1646113" y="2318959"/>
              <a:ext cx="2592761" cy="584775"/>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State of Climate *</a:t>
              </a:r>
            </a:p>
            <a:p>
              <a:pPr algn="r"/>
              <a:r>
                <a:rPr lang="en-US" sz="1600" b="1" dirty="0">
                  <a:latin typeface="Arial" panose="020B0604020202020204" pitchFamily="34" charset="0"/>
                  <a:cs typeface="Arial" panose="020B0604020202020204" pitchFamily="34" charset="0"/>
                </a:rPr>
                <a:t>SOOP-OA &amp; SOOP-CO</a:t>
              </a:r>
              <a:r>
                <a:rPr lang="en-US" sz="1600" b="1" baseline="-25000" dirty="0">
                  <a:latin typeface="Arial" panose="020B0604020202020204" pitchFamily="34" charset="0"/>
                  <a:cs typeface="Arial" panose="020B0604020202020204" pitchFamily="34" charset="0"/>
                </a:rPr>
                <a:t>2</a:t>
              </a:r>
              <a:r>
                <a:rPr lang="en-US" sz="1600" b="1" dirty="0">
                  <a:latin typeface="Arial" panose="020B0604020202020204" pitchFamily="34" charset="0"/>
                  <a:cs typeface="Arial" panose="020B0604020202020204" pitchFamily="34" charset="0"/>
                </a:rPr>
                <a:t> *</a:t>
              </a:r>
            </a:p>
          </p:txBody>
        </p:sp>
        <p:sp>
          <p:nvSpPr>
            <p:cNvPr id="27" name="TextBox 26">
              <a:extLst>
                <a:ext uri="{FF2B5EF4-FFF2-40B4-BE49-F238E27FC236}">
                  <a16:creationId xmlns:a16="http://schemas.microsoft.com/office/drawing/2014/main" id="{DFC2A2AA-32B6-A24B-8D76-157409B7AA00}"/>
                </a:ext>
              </a:extLst>
            </p:cNvPr>
            <p:cNvSpPr txBox="1"/>
            <p:nvPr/>
          </p:nvSpPr>
          <p:spPr>
            <a:xfrm>
              <a:off x="5798667" y="2093662"/>
              <a:ext cx="2042547" cy="338554"/>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 Research Vessels</a:t>
              </a:r>
            </a:p>
          </p:txBody>
        </p:sp>
        <p:sp>
          <p:nvSpPr>
            <p:cNvPr id="28" name="TextBox 27">
              <a:extLst>
                <a:ext uri="{FF2B5EF4-FFF2-40B4-BE49-F238E27FC236}">
                  <a16:creationId xmlns:a16="http://schemas.microsoft.com/office/drawing/2014/main" id="{E3F4BC62-5580-3F49-9283-254D6CB3A9B0}"/>
                </a:ext>
              </a:extLst>
            </p:cNvPr>
            <p:cNvSpPr txBox="1"/>
            <p:nvPr/>
          </p:nvSpPr>
          <p:spPr>
            <a:xfrm>
              <a:off x="1490406" y="2918110"/>
              <a:ext cx="3982244" cy="830997"/>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IEA *</a:t>
              </a:r>
            </a:p>
            <a:p>
              <a:pPr algn="r"/>
              <a:r>
                <a:rPr lang="en-US" sz="1600" b="1" dirty="0">
                  <a:latin typeface="Arial" panose="020B0604020202020204" pitchFamily="34" charset="0"/>
                  <a:cs typeface="Arial" panose="020B0604020202020204" pitchFamily="34" charset="0"/>
                </a:rPr>
                <a:t>South Florida Ecosystem Restoration *</a:t>
              </a:r>
            </a:p>
            <a:p>
              <a:pPr algn="r"/>
              <a:r>
                <a:rPr lang="en-US" sz="1600" b="1" dirty="0">
                  <a:latin typeface="Arial" panose="020B0604020202020204" pitchFamily="34" charset="0"/>
                  <a:cs typeface="Arial" panose="020B0604020202020204" pitchFamily="34" charset="0"/>
                </a:rPr>
                <a:t>NCRMP *</a:t>
              </a:r>
            </a:p>
          </p:txBody>
        </p:sp>
        <p:sp>
          <p:nvSpPr>
            <p:cNvPr id="24" name="TextBox 23">
              <a:extLst>
                <a:ext uri="{FF2B5EF4-FFF2-40B4-BE49-F238E27FC236}">
                  <a16:creationId xmlns:a16="http://schemas.microsoft.com/office/drawing/2014/main" id="{38ACC1FD-E183-F849-9A56-BB26249766D7}"/>
                </a:ext>
              </a:extLst>
            </p:cNvPr>
            <p:cNvSpPr txBox="1"/>
            <p:nvPr/>
          </p:nvSpPr>
          <p:spPr>
            <a:xfrm>
              <a:off x="5045660" y="784204"/>
              <a:ext cx="1175322" cy="461665"/>
            </a:xfrm>
            <a:prstGeom prst="rect">
              <a:avLst/>
            </a:prstGeom>
            <a:solidFill>
              <a:srgbClr val="FFFFFF">
                <a:alpha val="20000"/>
              </a:srgbClr>
            </a:solidFill>
            <a:ln>
              <a:noFill/>
            </a:ln>
          </p:spPr>
          <p:txBody>
            <a:bodyPr wrap="none" rtlCol="0">
              <a:spAutoFit/>
            </a:bodyPr>
            <a:lstStyle/>
            <a:p>
              <a:pPr algn="r"/>
              <a:r>
                <a:rPr lang="en-US" b="1" dirty="0">
                  <a:latin typeface="Arial" panose="020B0604020202020204" pitchFamily="34" charset="0"/>
                  <a:cs typeface="Arial" panose="020B0604020202020204" pitchFamily="34" charset="0"/>
                </a:rPr>
                <a:t>OMAO</a:t>
              </a:r>
            </a:p>
          </p:txBody>
        </p:sp>
      </p:grpSp>
      <p:sp>
        <p:nvSpPr>
          <p:cNvPr id="21" name="TextBox 20">
            <a:extLst>
              <a:ext uri="{FF2B5EF4-FFF2-40B4-BE49-F238E27FC236}">
                <a16:creationId xmlns:a16="http://schemas.microsoft.com/office/drawing/2014/main" id="{B0675962-8678-D84C-8466-37D5046C1814}"/>
              </a:ext>
            </a:extLst>
          </p:cNvPr>
          <p:cNvSpPr txBox="1"/>
          <p:nvPr/>
        </p:nvSpPr>
        <p:spPr>
          <a:xfrm>
            <a:off x="8334079" y="2208039"/>
            <a:ext cx="3547987" cy="3139321"/>
          </a:xfrm>
          <a:prstGeom prst="rect">
            <a:avLst/>
          </a:prstGeom>
          <a:noFill/>
        </p:spPr>
        <p:txBody>
          <a:bodyPr wrap="square" rtlCol="0">
            <a:spAutoFit/>
          </a:bodyPr>
          <a:lstStyle/>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NESDIS: </a:t>
            </a:r>
            <a:r>
              <a:rPr lang="en-US" sz="1800" dirty="0" err="1">
                <a:latin typeface="Arial" panose="020B0604020202020204" pitchFamily="34" charset="0"/>
                <a:cs typeface="Arial" panose="020B0604020202020204" pitchFamily="34" charset="0"/>
              </a:rPr>
              <a:t>CoastWatch</a:t>
            </a:r>
            <a:r>
              <a:rPr lang="en-US" sz="1800" dirty="0">
                <a:latin typeface="Arial" panose="020B0604020202020204" pitchFamily="34" charset="0"/>
                <a:cs typeface="Arial" panose="020B0604020202020204" pitchFamily="34" charset="0"/>
              </a:rPr>
              <a:t>, STAR, NCEI</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NMFS: </a:t>
            </a:r>
            <a:r>
              <a:rPr lang="en-US" sz="1800" dirty="0">
                <a:latin typeface="Arial" panose="020B0604020202020204" pitchFamily="34" charset="0"/>
                <a:cs typeface="Arial" panose="020B0604020202020204" pitchFamily="34" charset="0"/>
              </a:rPr>
              <a:t>SEFSC, SWFSC, NWFSC,</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NOS</a:t>
            </a:r>
            <a:r>
              <a:rPr lang="en-US" sz="1800" dirty="0">
                <a:latin typeface="Arial" panose="020B0604020202020204" pitchFamily="34" charset="0"/>
                <a:cs typeface="Arial" panose="020B0604020202020204" pitchFamily="34" charset="0"/>
              </a:rPr>
              <a:t>:  COOPS, IOOS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OMAO: </a:t>
            </a:r>
            <a:r>
              <a:rPr lang="en-US" sz="1800" dirty="0"/>
              <a:t>fleet and charter</a:t>
            </a: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1BE9A16C-BDF8-B141-96E0-75A89BA8CD12}"/>
              </a:ext>
            </a:extLst>
          </p:cNvPr>
          <p:cNvPicPr>
            <a:picLocks noChangeAspect="1"/>
          </p:cNvPicPr>
          <p:nvPr/>
        </p:nvPicPr>
        <p:blipFill>
          <a:blip r:embed="rId2"/>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467527" y="755151"/>
            <a:ext cx="9684248"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Divisional collaborations with NOAA Line Offices</a:t>
            </a:r>
          </a:p>
        </p:txBody>
      </p:sp>
      <p:sp>
        <p:nvSpPr>
          <p:cNvPr id="6" name="Slide Number Placeholder 5">
            <a:extLst>
              <a:ext uri="{FF2B5EF4-FFF2-40B4-BE49-F238E27FC236}">
                <a16:creationId xmlns:a16="http://schemas.microsoft.com/office/drawing/2014/main" id="{45D67132-E133-7748-8D2B-1927583886D9}"/>
              </a:ext>
            </a:extLst>
          </p:cNvPr>
          <p:cNvSpPr>
            <a:spLocks noGrp="1"/>
          </p:cNvSpPr>
          <p:nvPr>
            <p:ph type="sldNum" sz="quarter" idx="12"/>
          </p:nvPr>
        </p:nvSpPr>
        <p:spPr/>
        <p:txBody>
          <a:bodyPr/>
          <a:lstStyle/>
          <a:p>
            <a:pPr>
              <a:defRPr/>
            </a:pPr>
            <a:fld id="{0737601F-BD98-ED4B-8E1A-3F69D5929A52}" type="slidenum">
              <a:rPr lang="en-US" altLang="en-US" smtClean="0"/>
              <a:pPr>
                <a:defRPr/>
              </a:pPr>
              <a:t>16</a:t>
            </a:fld>
            <a:endParaRPr lang="en-US" altLang="en-US"/>
          </a:p>
        </p:txBody>
      </p:sp>
      <p:sp>
        <p:nvSpPr>
          <p:cNvPr id="33" name="TextBox 32">
            <a:extLst>
              <a:ext uri="{FF2B5EF4-FFF2-40B4-BE49-F238E27FC236}">
                <a16:creationId xmlns:a16="http://schemas.microsoft.com/office/drawing/2014/main" id="{65A4BBF1-C744-B949-BC8B-E16619CD4FFB}"/>
              </a:ext>
            </a:extLst>
          </p:cNvPr>
          <p:cNvSpPr txBox="1"/>
          <p:nvPr/>
        </p:nvSpPr>
        <p:spPr>
          <a:xfrm>
            <a:off x="-27382" y="2589987"/>
            <a:ext cx="4970015" cy="584775"/>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Biscayne Bay HFA *</a:t>
            </a:r>
          </a:p>
          <a:p>
            <a:pPr algn="r"/>
            <a:r>
              <a:rPr lang="en-US" sz="1600" b="1" dirty="0">
                <a:latin typeface="Arial" panose="020B0604020202020204" pitchFamily="34" charset="0"/>
                <a:cs typeface="Arial" panose="020B0604020202020204" pitchFamily="34" charset="0"/>
              </a:rPr>
              <a:t>‘Omics for EBFM, Coral, and Stock Assessment *</a:t>
            </a:r>
          </a:p>
        </p:txBody>
      </p:sp>
      <p:sp>
        <p:nvSpPr>
          <p:cNvPr id="34" name="TextBox 33">
            <a:extLst>
              <a:ext uri="{FF2B5EF4-FFF2-40B4-BE49-F238E27FC236}">
                <a16:creationId xmlns:a16="http://schemas.microsoft.com/office/drawing/2014/main" id="{EB543676-FAD2-B046-9E71-8DBC96B90815}"/>
              </a:ext>
            </a:extLst>
          </p:cNvPr>
          <p:cNvSpPr txBox="1"/>
          <p:nvPr/>
        </p:nvSpPr>
        <p:spPr>
          <a:xfrm>
            <a:off x="5872464" y="4212142"/>
            <a:ext cx="1184428" cy="338554"/>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 Red Tide</a:t>
            </a:r>
          </a:p>
        </p:txBody>
      </p:sp>
    </p:spTree>
    <p:extLst>
      <p:ext uri="{BB962C8B-B14F-4D97-AF65-F5344CB8AC3E}">
        <p14:creationId xmlns:p14="http://schemas.microsoft.com/office/powerpoint/2010/main" val="532693428"/>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E77EE-4557-1C49-8ADB-A26FFE8C5F24}"/>
              </a:ext>
            </a:extLst>
          </p:cNvPr>
          <p:cNvPicPr>
            <a:picLocks noChangeAspect="1"/>
          </p:cNvPicPr>
          <p:nvPr/>
        </p:nvPicPr>
        <p:blipFill>
          <a:blip r:embed="rId3"/>
          <a:stretch>
            <a:fillRect/>
          </a:stretch>
        </p:blipFill>
        <p:spPr>
          <a:xfrm>
            <a:off x="33528" y="143080"/>
            <a:ext cx="3517900" cy="939800"/>
          </a:xfrm>
          <a:prstGeom prst="rect">
            <a:avLst/>
          </a:prstGeom>
        </p:spPr>
      </p:pic>
      <p:sp>
        <p:nvSpPr>
          <p:cNvPr id="2" name="Rectangle 2">
            <a:extLst>
              <a:ext uri="{FF2B5EF4-FFF2-40B4-BE49-F238E27FC236}">
                <a16:creationId xmlns:a16="http://schemas.microsoft.com/office/drawing/2014/main" id="{2EFE56C9-5E60-9A45-AA43-1C68E81F8D43}"/>
              </a:ext>
            </a:extLst>
          </p:cNvPr>
          <p:cNvSpPr>
            <a:spLocks noChangeArrowheads="1"/>
          </p:cNvSpPr>
          <p:nvPr/>
        </p:nvSpPr>
        <p:spPr bwMode="auto">
          <a:xfrm>
            <a:off x="1600200" y="1016368"/>
            <a:ext cx="8535988" cy="59352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Scientific and technical leadership</a:t>
            </a:r>
          </a:p>
        </p:txBody>
      </p:sp>
      <p:sp>
        <p:nvSpPr>
          <p:cNvPr id="5" name="Slide Number Placeholder 4">
            <a:extLst>
              <a:ext uri="{FF2B5EF4-FFF2-40B4-BE49-F238E27FC236}">
                <a16:creationId xmlns:a16="http://schemas.microsoft.com/office/drawing/2014/main" id="{161779B3-EA7E-A74F-B683-513D5E94107E}"/>
              </a:ext>
            </a:extLst>
          </p:cNvPr>
          <p:cNvSpPr>
            <a:spLocks noGrp="1"/>
          </p:cNvSpPr>
          <p:nvPr>
            <p:ph type="sldNum" sz="quarter" idx="12"/>
          </p:nvPr>
        </p:nvSpPr>
        <p:spPr/>
        <p:txBody>
          <a:bodyPr/>
          <a:lstStyle/>
          <a:p>
            <a:pPr>
              <a:defRPr/>
            </a:pPr>
            <a:fld id="{0737601F-BD98-ED4B-8E1A-3F69D5929A52}" type="slidenum">
              <a:rPr lang="en-US" altLang="en-US" smtClean="0"/>
              <a:pPr>
                <a:defRPr/>
              </a:pPr>
              <a:t>17</a:t>
            </a:fld>
            <a:endParaRPr lang="en-US" altLang="en-US"/>
          </a:p>
        </p:txBody>
      </p:sp>
      <p:sp>
        <p:nvSpPr>
          <p:cNvPr id="9" name="TextBox 8">
            <a:extLst>
              <a:ext uri="{FF2B5EF4-FFF2-40B4-BE49-F238E27FC236}">
                <a16:creationId xmlns:a16="http://schemas.microsoft.com/office/drawing/2014/main" id="{464DBD08-D554-574E-BCEF-475E2E4AE8B2}"/>
              </a:ext>
            </a:extLst>
          </p:cNvPr>
          <p:cNvSpPr txBox="1"/>
          <p:nvPr/>
        </p:nvSpPr>
        <p:spPr>
          <a:xfrm>
            <a:off x="8153400" y="1764680"/>
            <a:ext cx="3810000" cy="4093428"/>
          </a:xfrm>
          <a:prstGeom prst="rect">
            <a:avLst/>
          </a:prstGeom>
          <a:noFill/>
        </p:spPr>
        <p:txBody>
          <a:bodyPr wrap="square" rtlCol="0">
            <a:spAutoFit/>
          </a:bodyPr>
          <a:lstStyle/>
          <a:p>
            <a:pPr algn="ctr">
              <a:spcBef>
                <a:spcPct val="0"/>
              </a:spcBef>
              <a:defRPr/>
            </a:pPr>
            <a:r>
              <a:rPr lang="en-US" altLang="en-US" b="1" dirty="0"/>
              <a:t>Ocean Carbon</a:t>
            </a:r>
          </a:p>
          <a:p>
            <a:pPr algn="ctr">
              <a:spcBef>
                <a:spcPct val="0"/>
              </a:spcBef>
              <a:defRPr/>
            </a:pPr>
            <a:endParaRPr lang="en-US" altLang="en-US" b="1" dirty="0"/>
          </a:p>
          <a:p>
            <a:pPr marL="285750" indent="-285750">
              <a:spcBef>
                <a:spcPct val="0"/>
              </a:spcBef>
              <a:buFont typeface="Arial" panose="020B0604020202020204" pitchFamily="34" charset="0"/>
              <a:buChar char="•"/>
              <a:defRPr/>
            </a:pPr>
            <a:r>
              <a:rPr lang="en-US" altLang="en-US" sz="1600" dirty="0"/>
              <a:t>Southeast Ocean and Coastal Acidification Network (SOCAN)–Steering Committee and Science Working Group</a:t>
            </a:r>
          </a:p>
          <a:p>
            <a:pPr marL="285750" indent="-285750">
              <a:spcBef>
                <a:spcPct val="0"/>
              </a:spcBef>
              <a:buFont typeface="Arial" panose="020B0604020202020204" pitchFamily="34" charset="0"/>
              <a:buChar char="•"/>
              <a:defRPr/>
            </a:pPr>
            <a:r>
              <a:rPr lang="en-US" altLang="en-US" sz="1600" dirty="0"/>
              <a:t>Surface Ocean Carbon Atlas (SOCAT) Global Group</a:t>
            </a:r>
          </a:p>
          <a:p>
            <a:pPr marL="285750" indent="-285750">
              <a:spcBef>
                <a:spcPct val="0"/>
              </a:spcBef>
              <a:buFont typeface="Arial" panose="020B0604020202020204" pitchFamily="34" charset="0"/>
              <a:buChar char="•"/>
              <a:defRPr/>
            </a:pPr>
            <a:r>
              <a:rPr lang="en-US" altLang="en-US" sz="1600" dirty="0"/>
              <a:t>U.S. Global Ocean Ship-based Hydrographic Investigations Program (GO-SHIP) Executive Council &amp; Science Committee</a:t>
            </a:r>
          </a:p>
          <a:p>
            <a:pPr marL="285750" indent="-285750">
              <a:spcBef>
                <a:spcPct val="0"/>
              </a:spcBef>
              <a:buFont typeface="Arial" panose="020B0604020202020204" pitchFamily="34" charset="0"/>
              <a:buChar char="•"/>
              <a:defRPr/>
            </a:pPr>
            <a:r>
              <a:rPr lang="en-US" altLang="en-US" sz="1600" dirty="0"/>
              <a:t>International Argo Science Team (AST) for Biogeochemistry</a:t>
            </a:r>
          </a:p>
          <a:p>
            <a:pPr marL="285750" indent="-285750">
              <a:spcBef>
                <a:spcPct val="0"/>
              </a:spcBef>
              <a:buFont typeface="Arial" panose="020B0604020202020204" pitchFamily="34" charset="0"/>
              <a:buChar char="•"/>
              <a:defRPr/>
            </a:pPr>
            <a:r>
              <a:rPr lang="en-US" altLang="en-US" sz="1600" dirty="0"/>
              <a:t> National Centers for Environmental Information—World Ocean Atlas</a:t>
            </a:r>
            <a:endParaRPr lang="en-US" sz="1600" dirty="0"/>
          </a:p>
        </p:txBody>
      </p:sp>
      <p:sp>
        <p:nvSpPr>
          <p:cNvPr id="10" name="TextBox 9">
            <a:extLst>
              <a:ext uri="{FF2B5EF4-FFF2-40B4-BE49-F238E27FC236}">
                <a16:creationId xmlns:a16="http://schemas.microsoft.com/office/drawing/2014/main" id="{50050CE2-7B62-8E4D-9C1F-D2C07477098F}"/>
              </a:ext>
            </a:extLst>
          </p:cNvPr>
          <p:cNvSpPr txBox="1"/>
          <p:nvPr/>
        </p:nvSpPr>
        <p:spPr>
          <a:xfrm>
            <a:off x="228600" y="1764680"/>
            <a:ext cx="3886200" cy="3693319"/>
          </a:xfrm>
          <a:prstGeom prst="rect">
            <a:avLst/>
          </a:prstGeom>
          <a:solidFill>
            <a:srgbClr val="FFFFFF">
              <a:alpha val="50196"/>
            </a:srgb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None/>
              <a:defRPr/>
            </a:pPr>
            <a:r>
              <a:rPr lang="en-US" altLang="en-US" sz="2400" b="1" dirty="0">
                <a:latin typeface="+mn-lt"/>
                <a:ea typeface="+mn-ea"/>
              </a:rPr>
              <a:t>Ecosystems</a:t>
            </a:r>
          </a:p>
          <a:p>
            <a:pPr algn="ctr">
              <a:spcBef>
                <a:spcPct val="0"/>
              </a:spcBef>
              <a:buNone/>
              <a:defRPr/>
            </a:pPr>
            <a:endParaRPr lang="en-US" altLang="en-US" sz="1800" b="1" dirty="0">
              <a:latin typeface="+mn-lt"/>
              <a:ea typeface="+mn-ea"/>
            </a:endParaRPr>
          </a:p>
          <a:p>
            <a:pPr marL="285750" indent="-285750">
              <a:spcBef>
                <a:spcPct val="0"/>
              </a:spcBef>
              <a:defRPr/>
            </a:pPr>
            <a:r>
              <a:rPr lang="en-US" altLang="en-US" sz="1600" dirty="0">
                <a:latin typeface="+mn-lt"/>
                <a:ea typeface="+mn-ea"/>
              </a:rPr>
              <a:t>Ecosystem Indicators Working Group</a:t>
            </a:r>
          </a:p>
          <a:p>
            <a:pPr marL="285750" indent="-285750">
              <a:spcBef>
                <a:spcPct val="0"/>
              </a:spcBef>
              <a:defRPr/>
            </a:pPr>
            <a:r>
              <a:rPr lang="en-US" altLang="en-US" sz="1600" dirty="0">
                <a:latin typeface="+mn-lt"/>
                <a:ea typeface="+mn-ea"/>
              </a:rPr>
              <a:t>Integrated Ecosystem Assessment Steering Committee</a:t>
            </a:r>
          </a:p>
          <a:p>
            <a:pPr marL="285750" indent="-285750">
              <a:spcBef>
                <a:spcPct val="0"/>
              </a:spcBef>
              <a:defRPr/>
            </a:pPr>
            <a:r>
              <a:rPr lang="en-US" altLang="en-US" sz="1600" dirty="0">
                <a:latin typeface="+mn-lt"/>
                <a:ea typeface="+mn-ea"/>
              </a:rPr>
              <a:t>Marine Biodiversity Observing Network Working Group</a:t>
            </a:r>
          </a:p>
          <a:p>
            <a:pPr marL="285750" indent="-285750">
              <a:spcBef>
                <a:spcPct val="0"/>
              </a:spcBef>
              <a:defRPr/>
            </a:pPr>
            <a:r>
              <a:rPr lang="en-US" altLang="en-US" sz="1600" dirty="0">
                <a:latin typeface="+mn-lt"/>
                <a:ea typeface="+mn-ea"/>
              </a:rPr>
              <a:t>NOAA in the Caribbean Steering Committee</a:t>
            </a:r>
          </a:p>
          <a:p>
            <a:pPr marL="285750" indent="-285750">
              <a:spcBef>
                <a:spcPct val="0"/>
              </a:spcBef>
              <a:defRPr/>
            </a:pPr>
            <a:r>
              <a:rPr lang="en-US" altLang="en-US" sz="1600" dirty="0">
                <a:latin typeface="+mn-lt"/>
                <a:ea typeface="+mn-ea"/>
              </a:rPr>
              <a:t>Ocean Acidification Advisory Committee </a:t>
            </a:r>
          </a:p>
          <a:p>
            <a:pPr marL="285750" indent="-285750">
              <a:spcBef>
                <a:spcPct val="0"/>
              </a:spcBef>
              <a:defRPr/>
            </a:pPr>
            <a:r>
              <a:rPr lang="en-US" altLang="en-US" sz="1600" dirty="0">
                <a:latin typeface="+mn-lt"/>
                <a:ea typeface="+mn-ea"/>
              </a:rPr>
              <a:t>RESTORE Project Development Tiger Team</a:t>
            </a:r>
          </a:p>
          <a:p>
            <a:pPr marL="285750" indent="-285750">
              <a:spcBef>
                <a:spcPct val="0"/>
              </a:spcBef>
              <a:defRPr/>
            </a:pPr>
            <a:r>
              <a:rPr lang="en-US" altLang="en-US" sz="1600" dirty="0">
                <a:latin typeface="+mn-lt"/>
                <a:ea typeface="+mn-ea"/>
              </a:rPr>
              <a:t>South Florida Ecosystem Restoration Science Coordination Group</a:t>
            </a:r>
          </a:p>
        </p:txBody>
      </p:sp>
      <p:sp>
        <p:nvSpPr>
          <p:cNvPr id="11" name="TextBox 10">
            <a:extLst>
              <a:ext uri="{FF2B5EF4-FFF2-40B4-BE49-F238E27FC236}">
                <a16:creationId xmlns:a16="http://schemas.microsoft.com/office/drawing/2014/main" id="{0C11DBDA-32EB-B947-B3AC-6014CFE1E90F}"/>
              </a:ext>
            </a:extLst>
          </p:cNvPr>
          <p:cNvSpPr txBox="1"/>
          <p:nvPr/>
        </p:nvSpPr>
        <p:spPr>
          <a:xfrm>
            <a:off x="4191000" y="1764680"/>
            <a:ext cx="3810000" cy="3600986"/>
          </a:xfrm>
          <a:prstGeom prst="rect">
            <a:avLst/>
          </a:prstGeom>
          <a:noFill/>
        </p:spPr>
        <p:txBody>
          <a:bodyPr wrap="square" rtlCol="0">
            <a:spAutoFit/>
          </a:bodyPr>
          <a:lstStyle/>
          <a:p>
            <a:pPr algn="ctr">
              <a:spcBef>
                <a:spcPct val="0"/>
              </a:spcBef>
              <a:defRPr/>
            </a:pPr>
            <a:r>
              <a:rPr lang="en-US" altLang="en-US" b="1" dirty="0"/>
              <a:t>‘Omics</a:t>
            </a:r>
          </a:p>
          <a:p>
            <a:pPr algn="ctr">
              <a:spcBef>
                <a:spcPct val="0"/>
              </a:spcBef>
              <a:defRPr/>
            </a:pPr>
            <a:endParaRPr lang="en-US" altLang="en-US" b="1" dirty="0"/>
          </a:p>
          <a:p>
            <a:pPr marL="285750" indent="-285750">
              <a:spcBef>
                <a:spcPct val="0"/>
              </a:spcBef>
              <a:buFont typeface="Arial" panose="020B0604020202020204" pitchFamily="34" charset="0"/>
              <a:buChar char="•"/>
              <a:defRPr/>
            </a:pPr>
            <a:r>
              <a:rPr lang="en-US" altLang="en-US" sz="1600" dirty="0"/>
              <a:t>U.S Geological Survey eDNA Bilateral Organizing Committee</a:t>
            </a:r>
          </a:p>
          <a:p>
            <a:pPr marL="285750" indent="-285750">
              <a:spcBef>
                <a:spcPct val="0"/>
              </a:spcBef>
              <a:buFont typeface="Arial" panose="020B0604020202020204" pitchFamily="34" charset="0"/>
              <a:buChar char="•"/>
              <a:defRPr/>
            </a:pPr>
            <a:r>
              <a:rPr lang="en-US" altLang="en-US" sz="1600" dirty="0"/>
              <a:t>Government eDNA Working Group</a:t>
            </a:r>
          </a:p>
          <a:p>
            <a:pPr marL="285750" indent="-285750">
              <a:spcBef>
                <a:spcPct val="0"/>
              </a:spcBef>
              <a:buFont typeface="Arial" panose="020B0604020202020204" pitchFamily="34" charset="0"/>
              <a:buChar char="•"/>
              <a:defRPr/>
            </a:pPr>
            <a:r>
              <a:rPr lang="en-US" altLang="en-US" sz="1600" dirty="0"/>
              <a:t>National Microbiome Data Collaborative Steering Committee</a:t>
            </a:r>
          </a:p>
          <a:p>
            <a:pPr marL="285750" indent="-285750">
              <a:spcBef>
                <a:spcPct val="0"/>
              </a:spcBef>
              <a:buFont typeface="Arial" panose="020B0604020202020204" pitchFamily="34" charset="0"/>
              <a:buChar char="•"/>
              <a:defRPr/>
            </a:pPr>
            <a:r>
              <a:rPr lang="en-US" altLang="en-US" sz="1600" dirty="0"/>
              <a:t>NOAA Research Council ‘Omics Task Force </a:t>
            </a:r>
          </a:p>
          <a:p>
            <a:pPr marL="285750" indent="-285750">
              <a:spcBef>
                <a:spcPct val="0"/>
              </a:spcBef>
              <a:buFont typeface="Arial" panose="020B0604020202020204" pitchFamily="34" charset="0"/>
              <a:buChar char="•"/>
              <a:defRPr/>
            </a:pPr>
            <a:r>
              <a:rPr lang="en-US" altLang="en-US" sz="1600" dirty="0"/>
              <a:t>Marine Microbes and Ecosystem Health Working Group</a:t>
            </a:r>
          </a:p>
          <a:p>
            <a:pPr marL="285750" indent="-285750">
              <a:spcBef>
                <a:spcPct val="0"/>
              </a:spcBef>
              <a:buFont typeface="Arial" panose="020B0604020202020204" pitchFamily="34" charset="0"/>
              <a:buChar char="•"/>
              <a:defRPr/>
            </a:pPr>
            <a:r>
              <a:rPr lang="en-US" altLang="en-US" sz="1600" dirty="0"/>
              <a:t>Research and Development Database User Group</a:t>
            </a:r>
          </a:p>
          <a:p>
            <a:pPr>
              <a:spcBef>
                <a:spcPct val="0"/>
              </a:spcBef>
              <a:defRPr/>
            </a:pPr>
            <a:endParaRPr lang="en-US" sz="1600" dirty="0"/>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1">
            <a:extLst>
              <a:ext uri="{FF2B5EF4-FFF2-40B4-BE49-F238E27FC236}">
                <a16:creationId xmlns:a16="http://schemas.microsoft.com/office/drawing/2014/main" id="{63B1CB69-D1BE-FE40-A504-192C5A333D3D}"/>
              </a:ext>
            </a:extLst>
          </p:cNvPr>
          <p:cNvSpPr txBox="1">
            <a:spLocks noChangeArrowheads="1"/>
          </p:cNvSpPr>
          <p:nvPr/>
        </p:nvSpPr>
        <p:spPr bwMode="auto">
          <a:xfrm>
            <a:off x="533400" y="6001858"/>
            <a:ext cx="1150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b="1" dirty="0">
                <a:latin typeface="Arial" panose="020B0604020202020204" pitchFamily="34" charset="0"/>
                <a:cs typeface="Arial" panose="020B0604020202020204" pitchFamily="34" charset="0"/>
              </a:rPr>
              <a:t>2018-19: </a:t>
            </a:r>
            <a:r>
              <a:rPr lang="en-US" altLang="en-US" sz="1800" dirty="0">
                <a:latin typeface="Arial" panose="020B0604020202020204" pitchFamily="34" charset="0"/>
                <a:cs typeface="Arial" panose="020B0604020202020204" pitchFamily="34" charset="0"/>
              </a:rPr>
              <a:t>Manuscripts with authors/co-authors with more than 200 different affiliations</a:t>
            </a:r>
          </a:p>
          <a:p>
            <a:pPr>
              <a:spcBef>
                <a:spcPct val="0"/>
              </a:spcBef>
              <a:buFontTx/>
              <a:buNone/>
            </a:pPr>
            <a:r>
              <a:rPr lang="en-US" altLang="en-US" sz="1800" b="1" dirty="0">
                <a:latin typeface="Arial" panose="020B0604020202020204" pitchFamily="34" charset="0"/>
                <a:cs typeface="Arial" panose="020B0604020202020204" pitchFamily="34" charset="0"/>
              </a:rPr>
              <a:t>Editors:  </a:t>
            </a:r>
            <a:r>
              <a:rPr lang="en-US" altLang="en-US" sz="1800" dirty="0">
                <a:latin typeface="Arial" panose="020B0604020202020204" pitchFamily="34" charset="0"/>
                <a:cs typeface="Arial" panose="020B0604020202020204" pitchFamily="34" charset="0"/>
              </a:rPr>
              <a:t>Chris Kelble (Bull Mar Sci), Derek Manzello (Scientific Rep), Jia-Zhong Zhang (Scientific Reports) </a:t>
            </a:r>
          </a:p>
        </p:txBody>
      </p:sp>
      <p:pic>
        <p:nvPicPr>
          <p:cNvPr id="8" name="Picture 7">
            <a:extLst>
              <a:ext uri="{FF2B5EF4-FFF2-40B4-BE49-F238E27FC236}">
                <a16:creationId xmlns:a16="http://schemas.microsoft.com/office/drawing/2014/main" id="{503D4521-39BB-314C-9A95-DB482C5F578A}"/>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54433F08-85B8-1842-89A5-28EC96592D88}"/>
              </a:ext>
            </a:extLst>
          </p:cNvPr>
          <p:cNvSpPr>
            <a:spLocks noChangeArrowheads="1"/>
          </p:cNvSpPr>
          <p:nvPr/>
        </p:nvSpPr>
        <p:spPr bwMode="auto">
          <a:xfrm>
            <a:off x="2209006" y="774192"/>
            <a:ext cx="7773988"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28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Divisional Peer Reviewed Publications</a:t>
            </a:r>
          </a:p>
        </p:txBody>
      </p:sp>
      <p:sp>
        <p:nvSpPr>
          <p:cNvPr id="3" name="Slide Number Placeholder 2">
            <a:extLst>
              <a:ext uri="{FF2B5EF4-FFF2-40B4-BE49-F238E27FC236}">
                <a16:creationId xmlns:a16="http://schemas.microsoft.com/office/drawing/2014/main" id="{EEE2BD7D-CD3A-7A42-BA9B-CA9C48E2B154}"/>
              </a:ext>
            </a:extLst>
          </p:cNvPr>
          <p:cNvSpPr>
            <a:spLocks noGrp="1"/>
          </p:cNvSpPr>
          <p:nvPr>
            <p:ph type="sldNum" sz="quarter" idx="12"/>
          </p:nvPr>
        </p:nvSpPr>
        <p:spPr/>
        <p:txBody>
          <a:bodyPr/>
          <a:lstStyle/>
          <a:p>
            <a:pPr>
              <a:defRPr/>
            </a:pPr>
            <a:fld id="{0737601F-BD98-ED4B-8E1A-3F69D5929A52}" type="slidenum">
              <a:rPr lang="en-US" altLang="en-US" smtClean="0"/>
              <a:pPr>
                <a:defRPr/>
              </a:pPr>
              <a:t>18</a:t>
            </a:fld>
            <a:endParaRPr lang="en-US" altLang="en-US"/>
          </a:p>
        </p:txBody>
      </p:sp>
      <p:pic>
        <p:nvPicPr>
          <p:cNvPr id="6" name="Picture 5">
            <a:extLst>
              <a:ext uri="{FF2B5EF4-FFF2-40B4-BE49-F238E27FC236}">
                <a16:creationId xmlns:a16="http://schemas.microsoft.com/office/drawing/2014/main" id="{0CB62E46-C8CE-5F49-8107-027ABF73B9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642" t="17265" r="7372" b="15374"/>
          <a:stretch/>
        </p:blipFill>
        <p:spPr>
          <a:xfrm>
            <a:off x="1752600" y="1249937"/>
            <a:ext cx="8077993" cy="4833871"/>
          </a:xfrm>
          <a:prstGeom prst="rect">
            <a:avLst/>
          </a:prstGeom>
        </p:spPr>
      </p:pic>
      <p:sp>
        <p:nvSpPr>
          <p:cNvPr id="2" name="TextBox 1">
            <a:extLst>
              <a:ext uri="{FF2B5EF4-FFF2-40B4-BE49-F238E27FC236}">
                <a16:creationId xmlns:a16="http://schemas.microsoft.com/office/drawing/2014/main" id="{9F5B4E7C-3BC5-6145-A91D-488390A9A829}"/>
              </a:ext>
            </a:extLst>
          </p:cNvPr>
          <p:cNvSpPr txBox="1"/>
          <p:nvPr/>
        </p:nvSpPr>
        <p:spPr>
          <a:xfrm>
            <a:off x="2286397" y="1446436"/>
            <a:ext cx="5006499" cy="1015663"/>
          </a:xfrm>
          <a:prstGeom prst="rect">
            <a:avLst/>
          </a:prstGeom>
          <a:solidFill>
            <a:schemeClr val="bg2">
              <a:lumMod val="20000"/>
              <a:lumOff val="80000"/>
            </a:schemeClr>
          </a:solidFill>
          <a:ln w="28575">
            <a:solidFill>
              <a:schemeClr val="tx1"/>
            </a:solidFill>
          </a:ln>
        </p:spPr>
        <p:txBody>
          <a:bodyPr wrap="none" rtlCol="0">
            <a:spAutoFit/>
          </a:bodyPr>
          <a:lstStyle/>
          <a:p>
            <a:pPr algn="ctr"/>
            <a:r>
              <a:rPr lang="en-US" sz="3200" b="1" dirty="0">
                <a:solidFill>
                  <a:schemeClr val="accent2"/>
                </a:solidFill>
                <a:latin typeface="Arial" panose="020B0604020202020204" pitchFamily="34" charset="0"/>
                <a:cs typeface="Arial" panose="020B0604020202020204" pitchFamily="34" charset="0"/>
              </a:rPr>
              <a:t>2019</a:t>
            </a:r>
          </a:p>
          <a:p>
            <a:pPr algn="ctr"/>
            <a:r>
              <a:rPr lang="en-US" sz="2800" b="1" dirty="0">
                <a:solidFill>
                  <a:schemeClr val="accent2"/>
                </a:solidFill>
                <a:latin typeface="Arial" panose="020B0604020202020204" pitchFamily="34" charset="0"/>
                <a:cs typeface="Arial" panose="020B0604020202020204" pitchFamily="34" charset="0"/>
              </a:rPr>
              <a:t>39 </a:t>
            </a:r>
            <a:r>
              <a:rPr lang="en-US" sz="2800" dirty="0">
                <a:latin typeface="Arial" panose="020B0604020202020204" pitchFamily="34" charset="0"/>
                <a:cs typeface="Arial" panose="020B0604020202020204" pitchFamily="34" charset="0"/>
              </a:rPr>
              <a:t>peer-reviewed manuscripts</a:t>
            </a:r>
          </a:p>
        </p:txBody>
      </p:sp>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3EB15D-2C74-A54A-A624-B998CE3FA749}"/>
              </a:ext>
            </a:extLst>
          </p:cNvPr>
          <p:cNvGrpSpPr/>
          <p:nvPr/>
        </p:nvGrpSpPr>
        <p:grpSpPr>
          <a:xfrm>
            <a:off x="-341384" y="2067076"/>
            <a:ext cx="9008076" cy="3416320"/>
            <a:chOff x="2879124" y="1981200"/>
            <a:chExt cx="9008076" cy="3416320"/>
          </a:xfrm>
        </p:grpSpPr>
        <p:sp>
          <p:nvSpPr>
            <p:cNvPr id="3" name="TextBox 2">
              <a:extLst>
                <a:ext uri="{FF2B5EF4-FFF2-40B4-BE49-F238E27FC236}">
                  <a16:creationId xmlns:a16="http://schemas.microsoft.com/office/drawing/2014/main" id="{885A06FF-3E91-EE49-990F-4B50BA775568}"/>
                </a:ext>
              </a:extLst>
            </p:cNvPr>
            <p:cNvSpPr txBox="1"/>
            <p:nvPr/>
          </p:nvSpPr>
          <p:spPr>
            <a:xfrm>
              <a:off x="4114800" y="1981200"/>
              <a:ext cx="7772400" cy="3416320"/>
            </a:xfrm>
            <a:prstGeom prst="rect">
              <a:avLst/>
            </a:prstGeom>
            <a:solidFill>
              <a:srgbClr val="FFFFFF">
                <a:alpha val="65882"/>
              </a:srgbClr>
            </a:solid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dirty="0">
                  <a:latin typeface="Arial" panose="020B0604020202020204" pitchFamily="34" charset="0"/>
                  <a:cs typeface="Arial" panose="020B0604020202020204" pitchFamily="34" charset="0"/>
                </a:rPr>
                <a:t>Coral reefs are highly valuable ecosystems that are threatened by a number of stressors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are we doing:  </a:t>
              </a:r>
              <a:r>
                <a:rPr lang="en-US" sz="1800" dirty="0">
                  <a:latin typeface="Arial" panose="020B0604020202020204" pitchFamily="34" charset="0"/>
                  <a:cs typeface="Arial" panose="020B0604020202020204" pitchFamily="34" charset="0"/>
                </a:rPr>
                <a:t>Experimental observations, genomics, transcriptomics, and proteomics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have learned: </a:t>
              </a:r>
              <a:r>
                <a:rPr lang="en-US" sz="1800" dirty="0">
                  <a:latin typeface="Arial" panose="020B0604020202020204" pitchFamily="34" charset="0"/>
                  <a:cs typeface="Arial" panose="020B0604020202020204" pitchFamily="34" charset="0"/>
                </a:rPr>
                <a:t>There are more resilient genotypes; transcriptomic differences and putative pathogens between diseased and controlled </a:t>
              </a:r>
              <a:r>
                <a:rPr lang="en-US" sz="1800" i="1" dirty="0">
                  <a:latin typeface="Arial" panose="020B0604020202020204" pitchFamily="34" charset="0"/>
                  <a:cs typeface="Arial" panose="020B0604020202020204" pitchFamily="34" charset="0"/>
                </a:rPr>
                <a:t>Acropora</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Current work:  </a:t>
              </a:r>
              <a:r>
                <a:rPr lang="en-US" sz="1800" dirty="0">
                  <a:latin typeface="Arial" panose="020B0604020202020204" pitchFamily="34" charset="0"/>
                  <a:cs typeface="Arial" panose="020B0604020202020204" pitchFamily="34" charset="0"/>
                </a:rPr>
                <a:t>Coral Health Assessment (pre-death), ‘</a:t>
              </a:r>
              <a:r>
                <a:rPr lang="en-US" sz="1800" dirty="0" err="1">
                  <a:latin typeface="Arial" panose="020B0604020202020204" pitchFamily="34" charset="0"/>
                  <a:cs typeface="Arial" panose="020B0604020202020204" pitchFamily="34" charset="0"/>
                </a:rPr>
                <a:t>omic</a:t>
              </a:r>
              <a:r>
                <a:rPr lang="en-US" sz="1800" dirty="0">
                  <a:latin typeface="Arial" panose="020B0604020202020204" pitchFamily="34" charset="0"/>
                  <a:cs typeface="Arial" panose="020B0604020202020204" pitchFamily="34" charset="0"/>
                </a:rPr>
                <a:t> investigations into resilience in marginal environments</a:t>
              </a:r>
            </a:p>
          </p:txBody>
        </p:sp>
        <p:sp>
          <p:nvSpPr>
            <p:cNvPr id="4" name="TextBox 3">
              <a:extLst>
                <a:ext uri="{FF2B5EF4-FFF2-40B4-BE49-F238E27FC236}">
                  <a16:creationId xmlns:a16="http://schemas.microsoft.com/office/drawing/2014/main" id="{28552C00-8A66-D645-B1DF-E16FF0DE103F}"/>
                </a:ext>
              </a:extLst>
            </p:cNvPr>
            <p:cNvSpPr txBox="1"/>
            <p:nvPr/>
          </p:nvSpPr>
          <p:spPr>
            <a:xfrm>
              <a:off x="2879124" y="2199503"/>
              <a:ext cx="184731" cy="461665"/>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3EE8201-9F41-5641-B16C-E8F6D421D5DF}"/>
                </a:ext>
              </a:extLst>
            </p:cNvPr>
            <p:cNvGrpSpPr/>
            <p:nvPr/>
          </p:nvGrpSpPr>
          <p:grpSpPr>
            <a:xfrm>
              <a:off x="3688911" y="2042137"/>
              <a:ext cx="311604" cy="3014931"/>
              <a:chOff x="4505697" y="1797829"/>
              <a:chExt cx="311604" cy="3014931"/>
            </a:xfrm>
          </p:grpSpPr>
          <p:sp>
            <p:nvSpPr>
              <p:cNvPr id="12" name="Oval 11">
                <a:extLst>
                  <a:ext uri="{FF2B5EF4-FFF2-40B4-BE49-F238E27FC236}">
                    <a16:creationId xmlns:a16="http://schemas.microsoft.com/office/drawing/2014/main" id="{216C9911-8716-AF4E-AA95-054D3ABCEBA1}"/>
                  </a:ext>
                </a:extLst>
              </p:cNvPr>
              <p:cNvSpPr/>
              <p:nvPr/>
            </p:nvSpPr>
            <p:spPr>
              <a:xfrm>
                <a:off x="4512501" y="2578173"/>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F675D78-12C3-5743-9825-7D28A5B71D5A}"/>
                  </a:ext>
                </a:extLst>
              </p:cNvPr>
              <p:cNvGrpSpPr/>
              <p:nvPr/>
            </p:nvGrpSpPr>
            <p:grpSpPr>
              <a:xfrm>
                <a:off x="4505697" y="1797829"/>
                <a:ext cx="311604" cy="3014931"/>
                <a:chOff x="4505697" y="1797829"/>
                <a:chExt cx="311604" cy="3014931"/>
              </a:xfrm>
            </p:grpSpPr>
            <p:sp>
              <p:nvSpPr>
                <p:cNvPr id="10" name="Oval 9">
                  <a:extLst>
                    <a:ext uri="{FF2B5EF4-FFF2-40B4-BE49-F238E27FC236}">
                      <a16:creationId xmlns:a16="http://schemas.microsoft.com/office/drawing/2014/main" id="{73969DF5-934C-EF48-8C44-CF98F891BDBB}"/>
                    </a:ext>
                  </a:extLst>
                </p:cNvPr>
                <p:cNvSpPr/>
                <p:nvPr userDrawn="1"/>
              </p:nvSpPr>
              <p:spPr>
                <a:xfrm>
                  <a:off x="4505697" y="1797829"/>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B6DAB2A2-B3C7-ED4F-B9AD-63EE0C718ED9}"/>
                    </a:ext>
                  </a:extLst>
                </p:cNvPr>
                <p:cNvSpPr/>
                <p:nvPr/>
              </p:nvSpPr>
              <p:spPr>
                <a:xfrm>
                  <a:off x="4512501" y="3436555"/>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70B5987-4CEA-FD4A-802F-E3F3E42450E1}"/>
                    </a:ext>
                  </a:extLst>
                </p:cNvPr>
                <p:cNvSpPr/>
                <p:nvPr/>
              </p:nvSpPr>
              <p:spPr>
                <a:xfrm>
                  <a:off x="4505697" y="450796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sp>
        <p:nvSpPr>
          <p:cNvPr id="2" name="TextBox 1">
            <a:extLst>
              <a:ext uri="{FF2B5EF4-FFF2-40B4-BE49-F238E27FC236}">
                <a16:creationId xmlns:a16="http://schemas.microsoft.com/office/drawing/2014/main" id="{B75D4CE7-BB3B-9B4C-A880-283E94E450A5}"/>
              </a:ext>
            </a:extLst>
          </p:cNvPr>
          <p:cNvSpPr txBox="1"/>
          <p:nvPr/>
        </p:nvSpPr>
        <p:spPr>
          <a:xfrm>
            <a:off x="333515" y="725683"/>
            <a:ext cx="11534206" cy="1077218"/>
          </a:xfrm>
          <a:prstGeom prst="rect">
            <a:avLst/>
          </a:prstGeom>
          <a:solidFill>
            <a:srgbClr val="FFFFFF">
              <a:alpha val="50980"/>
            </a:srgb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Coral Restoration ‘Omics</a:t>
            </a:r>
          </a:p>
        </p:txBody>
      </p:sp>
      <p:sp>
        <p:nvSpPr>
          <p:cNvPr id="18" name="Slide Number Placeholder 17">
            <a:extLst>
              <a:ext uri="{FF2B5EF4-FFF2-40B4-BE49-F238E27FC236}">
                <a16:creationId xmlns:a16="http://schemas.microsoft.com/office/drawing/2014/main" id="{F641C1D0-D232-1140-A48C-90027E84B56B}"/>
              </a:ext>
            </a:extLst>
          </p:cNvPr>
          <p:cNvSpPr>
            <a:spLocks noGrp="1"/>
          </p:cNvSpPr>
          <p:nvPr>
            <p:ph type="sldNum" sz="quarter" idx="12"/>
          </p:nvPr>
        </p:nvSpPr>
        <p:spPr/>
        <p:txBody>
          <a:bodyPr/>
          <a:lstStyle/>
          <a:p>
            <a:pPr>
              <a:defRPr/>
            </a:pPr>
            <a:fld id="{0737601F-BD98-ED4B-8E1A-3F69D5929A52}" type="slidenum">
              <a:rPr lang="en-US" altLang="en-US" smtClean="0"/>
              <a:pPr>
                <a:defRPr/>
              </a:pPr>
              <a:t>19</a:t>
            </a:fld>
            <a:endParaRPr lang="en-US" altLang="en-US"/>
          </a:p>
        </p:txBody>
      </p:sp>
      <p:pic>
        <p:nvPicPr>
          <p:cNvPr id="17" name="Picture 16">
            <a:extLst>
              <a:ext uri="{FF2B5EF4-FFF2-40B4-BE49-F238E27FC236}">
                <a16:creationId xmlns:a16="http://schemas.microsoft.com/office/drawing/2014/main" id="{0514D557-2940-584F-BB34-25722716D8C6}"/>
              </a:ext>
            </a:extLst>
          </p:cNvPr>
          <p:cNvPicPr>
            <a:picLocks noChangeAspect="1"/>
          </p:cNvPicPr>
          <p:nvPr/>
        </p:nvPicPr>
        <p:blipFill>
          <a:blip r:embed="rId3"/>
          <a:stretch>
            <a:fillRect/>
          </a:stretch>
        </p:blipFill>
        <p:spPr>
          <a:xfrm>
            <a:off x="36576" y="139192"/>
            <a:ext cx="3517900" cy="939800"/>
          </a:xfrm>
          <a:prstGeom prst="rect">
            <a:avLst/>
          </a:prstGeom>
        </p:spPr>
      </p:pic>
      <p:pic>
        <p:nvPicPr>
          <p:cNvPr id="19" name="Picture 18">
            <a:extLst>
              <a:ext uri="{FF2B5EF4-FFF2-40B4-BE49-F238E27FC236}">
                <a16:creationId xmlns:a16="http://schemas.microsoft.com/office/drawing/2014/main" id="{D94987A8-5319-F545-9C0D-8BE605E0616D}"/>
              </a:ext>
            </a:extLst>
          </p:cNvPr>
          <p:cNvPicPr/>
          <p:nvPr/>
        </p:nvPicPr>
        <p:blipFill>
          <a:blip r:embed="rId4" cstate="screen">
            <a:extLst>
              <a:ext uri="{28A0092B-C50C-407E-A947-70E740481C1C}">
                <a14:useLocalDpi xmlns:a14="http://schemas.microsoft.com/office/drawing/2010/main"/>
              </a:ext>
            </a:extLst>
          </a:blip>
          <a:stretch>
            <a:fillRect/>
          </a:stretch>
        </p:blipFill>
        <p:spPr bwMode="auto">
          <a:xfrm>
            <a:off x="9092581" y="1381769"/>
            <a:ext cx="2783068" cy="2585907"/>
          </a:xfrm>
          <a:prstGeom prst="rect">
            <a:avLst/>
          </a:prstGeom>
          <a:noFill/>
          <a:ln>
            <a:noFill/>
          </a:ln>
        </p:spPr>
      </p:pic>
      <p:pic>
        <p:nvPicPr>
          <p:cNvPr id="20" name="Picture 19">
            <a:extLst>
              <a:ext uri="{FF2B5EF4-FFF2-40B4-BE49-F238E27FC236}">
                <a16:creationId xmlns:a16="http://schemas.microsoft.com/office/drawing/2014/main" id="{719565D3-E4F5-6441-98F5-4832EB48D9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91624" y="90988"/>
            <a:ext cx="1377685" cy="1711914"/>
          </a:xfrm>
          <a:prstGeom prst="rect">
            <a:avLst/>
          </a:prstGeom>
        </p:spPr>
      </p:pic>
      <p:grpSp>
        <p:nvGrpSpPr>
          <p:cNvPr id="21" name="Group 20">
            <a:extLst>
              <a:ext uri="{FF2B5EF4-FFF2-40B4-BE49-F238E27FC236}">
                <a16:creationId xmlns:a16="http://schemas.microsoft.com/office/drawing/2014/main" id="{EF5524A4-6451-AA44-AFDB-D2EFD4DD191E}"/>
              </a:ext>
            </a:extLst>
          </p:cNvPr>
          <p:cNvGrpSpPr/>
          <p:nvPr/>
        </p:nvGrpSpPr>
        <p:grpSpPr>
          <a:xfrm>
            <a:off x="8566732" y="3846638"/>
            <a:ext cx="3500188" cy="2976197"/>
            <a:chOff x="5139781" y="3593580"/>
            <a:chExt cx="3040912" cy="2668573"/>
          </a:xfrm>
        </p:grpSpPr>
        <p:sp>
          <p:nvSpPr>
            <p:cNvPr id="22" name="TextBox 21">
              <a:extLst>
                <a:ext uri="{FF2B5EF4-FFF2-40B4-BE49-F238E27FC236}">
                  <a16:creationId xmlns:a16="http://schemas.microsoft.com/office/drawing/2014/main" id="{F2A28071-EC62-3445-A858-0419308A0A41}"/>
                </a:ext>
              </a:extLst>
            </p:cNvPr>
            <p:cNvSpPr txBox="1"/>
            <p:nvPr/>
          </p:nvSpPr>
          <p:spPr>
            <a:xfrm>
              <a:off x="5139781" y="3685955"/>
              <a:ext cx="3040912" cy="2560320"/>
            </a:xfrm>
            <a:prstGeom prst="rect">
              <a:avLst/>
            </a:prstGeom>
            <a:solidFill>
              <a:schemeClr val="lt1"/>
            </a:solidFill>
          </p:spPr>
          <p:txBody>
            <a:bodyPr wrap="square" rtlCol="0">
              <a:spAutoFit/>
            </a:bodyPr>
            <a:lstStyle/>
            <a:p>
              <a:endParaRPr lang="en-US"/>
            </a:p>
          </p:txBody>
        </p:sp>
        <p:grpSp>
          <p:nvGrpSpPr>
            <p:cNvPr id="23" name="Group 22">
              <a:extLst>
                <a:ext uri="{FF2B5EF4-FFF2-40B4-BE49-F238E27FC236}">
                  <a16:creationId xmlns:a16="http://schemas.microsoft.com/office/drawing/2014/main" id="{F415965E-D8BE-E74C-8F99-71C35AAF6C9C}"/>
                </a:ext>
              </a:extLst>
            </p:cNvPr>
            <p:cNvGrpSpPr/>
            <p:nvPr/>
          </p:nvGrpSpPr>
          <p:grpSpPr>
            <a:xfrm>
              <a:off x="5139781" y="3593580"/>
              <a:ext cx="3040912" cy="2668573"/>
              <a:chOff x="6047093" y="3614845"/>
              <a:chExt cx="3040912" cy="2668573"/>
            </a:xfrm>
          </p:grpSpPr>
          <p:pic>
            <p:nvPicPr>
              <p:cNvPr id="24" name="Picture 23">
                <a:extLst>
                  <a:ext uri="{FF2B5EF4-FFF2-40B4-BE49-F238E27FC236}">
                    <a16:creationId xmlns:a16="http://schemas.microsoft.com/office/drawing/2014/main" id="{CD581C65-6158-504E-B31A-84E4C0C8B7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
              <a:stretch/>
            </p:blipFill>
            <p:spPr bwMode="auto">
              <a:xfrm>
                <a:off x="6177516" y="3614845"/>
                <a:ext cx="2885461" cy="2589253"/>
              </a:xfrm>
              <a:prstGeom prst="rect">
                <a:avLst/>
              </a:prstGeom>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2D6D9EAE-5E0F-2246-BF8D-F6DD83E946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6047093" y="6124777"/>
                <a:ext cx="3040912" cy="158641"/>
              </a:xfrm>
              <a:prstGeom prst="rect">
                <a:avLst/>
              </a:prstGeom>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507244A3-EAE5-7E4F-B383-89338DE6CC38}"/>
                  </a:ext>
                </a:extLst>
              </p:cNvPr>
              <p:cNvSpPr txBox="1"/>
              <p:nvPr/>
            </p:nvSpPr>
            <p:spPr>
              <a:xfrm>
                <a:off x="6099790" y="3614845"/>
                <a:ext cx="316994" cy="375684"/>
              </a:xfrm>
              <a:prstGeom prst="rect">
                <a:avLst/>
              </a:prstGeom>
              <a:solidFill>
                <a:schemeClr val="bg1"/>
              </a:solidFill>
            </p:spPr>
            <p:txBody>
              <a:bodyPr wrap="square" rtlCol="0">
                <a:spAutoFit/>
              </a:bodyPr>
              <a:lstStyle/>
              <a:p>
                <a:endParaRPr lang="en-US"/>
              </a:p>
            </p:txBody>
          </p:sp>
        </p:grpSp>
      </p:grpSp>
    </p:spTree>
    <p:extLst>
      <p:ext uri="{BB962C8B-B14F-4D97-AF65-F5344CB8AC3E}">
        <p14:creationId xmlns:p14="http://schemas.microsoft.com/office/powerpoint/2010/main" val="3482344261"/>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AF986-1800-2149-A484-B240230949A7}"/>
              </a:ext>
            </a:extLst>
          </p:cNvPr>
          <p:cNvSpPr txBox="1"/>
          <p:nvPr/>
        </p:nvSpPr>
        <p:spPr>
          <a:xfrm>
            <a:off x="1792478" y="1078992"/>
            <a:ext cx="8382000" cy="4401205"/>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en-US" sz="3600" b="1" dirty="0">
                <a:effectLst>
                  <a:outerShdw blurRad="38100" dist="38100" dir="2700000" algn="tl">
                    <a:srgbClr val="C0C0C0"/>
                  </a:outerShdw>
                </a:effectLst>
                <a:latin typeface="Arial" panose="020B0604020202020204" pitchFamily="34" charset="0"/>
                <a:cs typeface="Arial" panose="020B0604020202020204" pitchFamily="34" charset="0"/>
              </a:rPr>
              <a:t>Our vision</a:t>
            </a:r>
          </a:p>
          <a:p>
            <a:pPr eaLnBrk="1" hangingPunct="1">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endParaRPr lang="en-US"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Be a world leader in understanding the impact of anthropogenic and natural stressors on coastal and marine ecosystems, and in understanding the provisioning of services from these ecosystems. We apply this knowledge to enhance coastal and marine ecosystem sustainability and resilience.</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5EA72ED-5EE1-374A-8D90-09A8364C445C}"/>
              </a:ext>
            </a:extLst>
          </p:cNvPr>
          <p:cNvSpPr>
            <a:spLocks noChangeArrowheads="1"/>
          </p:cNvSpPr>
          <p:nvPr/>
        </p:nvSpPr>
        <p:spPr bwMode="auto">
          <a:xfrm>
            <a:off x="2322514" y="457200"/>
            <a:ext cx="7775575"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endParaRPr lang="en-US" altLang="en-US" sz="3900" b="1" dirty="0">
              <a:effectLst>
                <a:outerShdw blurRad="38100" dist="38100" dir="2700000" algn="tl">
                  <a:srgbClr val="C0C0C0"/>
                </a:outerShdw>
              </a:effectLst>
            </a:endParaRPr>
          </a:p>
        </p:txBody>
      </p:sp>
      <p:pic>
        <p:nvPicPr>
          <p:cNvPr id="3" name="Picture 2">
            <a:extLst>
              <a:ext uri="{FF2B5EF4-FFF2-40B4-BE49-F238E27FC236}">
                <a16:creationId xmlns:a16="http://schemas.microsoft.com/office/drawing/2014/main" id="{C6F225D0-BFE3-3049-AF7F-4BF48CA6DD83}"/>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6C677FDA-53EF-4441-8F07-137B48C899E0}"/>
              </a:ext>
            </a:extLst>
          </p:cNvPr>
          <p:cNvSpPr>
            <a:spLocks noGrp="1"/>
          </p:cNvSpPr>
          <p:nvPr>
            <p:ph type="sldNum" sz="quarter" idx="12"/>
          </p:nvPr>
        </p:nvSpPr>
        <p:spPr/>
        <p:txBody>
          <a:bodyPr/>
          <a:lstStyle/>
          <a:p>
            <a:pPr>
              <a:defRPr/>
            </a:pPr>
            <a:fld id="{0737601F-BD98-ED4B-8E1A-3F69D5929A52}" type="slidenum">
              <a:rPr lang="en-US" altLang="en-US" smtClean="0"/>
              <a:pPr>
                <a:defRPr/>
              </a:pPr>
              <a:t>2</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CF2A01-7188-CA4E-BAAD-4F75AFCA3F11}"/>
              </a:ext>
            </a:extLst>
          </p:cNvPr>
          <p:cNvSpPr txBox="1"/>
          <p:nvPr/>
        </p:nvSpPr>
        <p:spPr>
          <a:xfrm>
            <a:off x="6949098" y="6519446"/>
            <a:ext cx="1907895" cy="338554"/>
          </a:xfrm>
          <a:prstGeom prst="rect">
            <a:avLst/>
          </a:prstGeom>
          <a:noFill/>
        </p:spPr>
        <p:txBody>
          <a:bodyPr wrap="none" rtlCol="0">
            <a:spAutoFit/>
          </a:bodyPr>
          <a:lstStyle/>
          <a:p>
            <a:r>
              <a:rPr lang="en-US" sz="1600" dirty="0" err="1">
                <a:latin typeface="Arial" panose="020B0604020202020204" pitchFamily="34" charset="0"/>
                <a:cs typeface="Arial" panose="020B0604020202020204" pitchFamily="34" charset="0"/>
              </a:rPr>
              <a:t>Millette</a:t>
            </a:r>
            <a:r>
              <a:rPr lang="en-US" sz="1600" dirty="0">
                <a:latin typeface="Arial" panose="020B0604020202020204" pitchFamily="34" charset="0"/>
                <a:cs typeface="Arial" panose="020B0604020202020204" pitchFamily="34" charset="0"/>
              </a:rPr>
              <a:t> et al. 2019</a:t>
            </a:r>
          </a:p>
        </p:txBody>
      </p:sp>
      <p:grpSp>
        <p:nvGrpSpPr>
          <p:cNvPr id="16" name="Group 15">
            <a:extLst>
              <a:ext uri="{FF2B5EF4-FFF2-40B4-BE49-F238E27FC236}">
                <a16:creationId xmlns:a16="http://schemas.microsoft.com/office/drawing/2014/main" id="{34B2DDF3-9B2E-1449-9CB3-8A7DEB9DC00B}"/>
              </a:ext>
            </a:extLst>
          </p:cNvPr>
          <p:cNvGrpSpPr/>
          <p:nvPr/>
        </p:nvGrpSpPr>
        <p:grpSpPr>
          <a:xfrm>
            <a:off x="533400" y="2133600"/>
            <a:ext cx="7543800" cy="3139321"/>
            <a:chOff x="4299326" y="2057400"/>
            <a:chExt cx="6780013" cy="3139321"/>
          </a:xfrm>
        </p:grpSpPr>
        <p:sp>
          <p:nvSpPr>
            <p:cNvPr id="4" name="TextBox 3">
              <a:extLst>
                <a:ext uri="{FF2B5EF4-FFF2-40B4-BE49-F238E27FC236}">
                  <a16:creationId xmlns:a16="http://schemas.microsoft.com/office/drawing/2014/main" id="{39E7DD43-92AE-2643-A92B-A30FA0E2D049}"/>
                </a:ext>
              </a:extLst>
            </p:cNvPr>
            <p:cNvSpPr txBox="1"/>
            <p:nvPr/>
          </p:nvSpPr>
          <p:spPr>
            <a:xfrm>
              <a:off x="4648200" y="2057400"/>
              <a:ext cx="6431139" cy="313932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dirty="0">
                  <a:latin typeface="Arial" panose="020B0604020202020204" pitchFamily="34" charset="0"/>
                  <a:cs typeface="Arial" panose="020B0604020202020204" pitchFamily="34" charset="0"/>
                </a:rPr>
                <a:t>Eutrophication is a global problem that is difficult or </a:t>
              </a:r>
              <a:r>
                <a:rPr lang="en-US" sz="1800" u="sng" dirty="0">
                  <a:latin typeface="Arial" panose="020B0604020202020204" pitchFamily="34" charset="0"/>
                  <a:cs typeface="Arial" panose="020B0604020202020204" pitchFamily="34" charset="0"/>
                </a:rPr>
                <a:t>impossible to address after it causes regime shift</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are doing:  </a:t>
              </a:r>
              <a:r>
                <a:rPr lang="en-US" sz="1800" dirty="0">
                  <a:latin typeface="Arial" panose="020B0604020202020204" pitchFamily="34" charset="0"/>
                  <a:cs typeface="Arial" panose="020B0604020202020204" pitchFamily="34" charset="0"/>
                </a:rPr>
                <a:t>Developing statistical methods to </a:t>
              </a:r>
              <a:r>
                <a:rPr lang="en-US" sz="1800" u="sng" dirty="0">
                  <a:latin typeface="Arial" panose="020B0604020202020204" pitchFamily="34" charset="0"/>
                  <a:cs typeface="Arial" panose="020B0604020202020204" pitchFamily="34" charset="0"/>
                </a:rPr>
                <a:t>detect long-term trends in nutrients and chlorophyll </a:t>
              </a:r>
              <a:r>
                <a:rPr lang="en-US" sz="1800" i="1" u="sng" dirty="0">
                  <a:latin typeface="Arial" panose="020B0604020202020204" pitchFamily="34" charset="0"/>
                  <a:cs typeface="Arial" panose="020B0604020202020204" pitchFamily="34" charset="0"/>
                </a:rPr>
                <a:t>a</a:t>
              </a: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 oligotrophic ecosystems </a:t>
              </a:r>
              <a:endParaRPr lang="en-US" sz="1800" i="1"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have learned: </a:t>
              </a:r>
              <a:r>
                <a:rPr lang="en-US" sz="1800" u="sng" dirty="0">
                  <a:latin typeface="Arial" panose="020B0604020202020204" pitchFamily="34" charset="0"/>
                  <a:cs typeface="Arial" panose="020B0604020202020204" pitchFamily="34" charset="0"/>
                </a:rPr>
                <a:t>We can detect spatial chlorophyll </a:t>
              </a:r>
              <a:r>
                <a:rPr lang="en-US" sz="1800" i="1" u="sng" dirty="0">
                  <a:latin typeface="Arial" panose="020B0604020202020204" pitchFamily="34" charset="0"/>
                  <a:cs typeface="Arial" panose="020B0604020202020204" pitchFamily="34" charset="0"/>
                </a:rPr>
                <a:t>a</a:t>
              </a:r>
              <a:r>
                <a:rPr lang="en-US" sz="1800" u="sng" dirty="0">
                  <a:latin typeface="Arial" panose="020B0604020202020204" pitchFamily="34" charset="0"/>
                  <a:cs typeface="Arial" panose="020B0604020202020204" pitchFamily="34" charset="0"/>
                </a:rPr>
                <a:t> and nutrient trends that signal a likely regime shift</a:t>
              </a:r>
              <a:r>
                <a:rPr lang="en-US" sz="1800" dirty="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Plan:  </a:t>
              </a:r>
              <a:r>
                <a:rPr lang="en-US" sz="1800" dirty="0">
                  <a:latin typeface="Arial" panose="020B0604020202020204" pitchFamily="34" charset="0"/>
                  <a:cs typeface="Arial" panose="020B0604020202020204" pitchFamily="34" charset="0"/>
                </a:rPr>
                <a:t>Apply these results to effectively manage land-based sources of pollution in </a:t>
              </a:r>
              <a:r>
                <a:rPr lang="en-US" sz="1800" u="sng" dirty="0">
                  <a:latin typeface="Arial" panose="020B0604020202020204" pitchFamily="34" charset="0"/>
                  <a:cs typeface="Arial" panose="020B0604020202020204" pitchFamily="34" charset="0"/>
                </a:rPr>
                <a:t>Biscayne Bay Habitat Focus Area</a:t>
              </a:r>
            </a:p>
          </p:txBody>
        </p:sp>
        <p:grpSp>
          <p:nvGrpSpPr>
            <p:cNvPr id="8" name="Group 7">
              <a:extLst>
                <a:ext uri="{FF2B5EF4-FFF2-40B4-BE49-F238E27FC236}">
                  <a16:creationId xmlns:a16="http://schemas.microsoft.com/office/drawing/2014/main" id="{DDB2283F-5F71-9749-95AD-9FEAB88E9055}"/>
                </a:ext>
              </a:extLst>
            </p:cNvPr>
            <p:cNvGrpSpPr/>
            <p:nvPr/>
          </p:nvGrpSpPr>
          <p:grpSpPr>
            <a:xfrm>
              <a:off x="4299326" y="2133600"/>
              <a:ext cx="312428" cy="2742274"/>
              <a:chOff x="4617339" y="1197960"/>
              <a:chExt cx="312428" cy="2742274"/>
            </a:xfrm>
          </p:grpSpPr>
          <p:sp>
            <p:nvSpPr>
              <p:cNvPr id="9" name="Oval 8">
                <a:extLst>
                  <a:ext uri="{FF2B5EF4-FFF2-40B4-BE49-F238E27FC236}">
                    <a16:creationId xmlns:a16="http://schemas.microsoft.com/office/drawing/2014/main" id="{C41C246C-17B8-384F-93C1-F8713790675F}"/>
                  </a:ext>
                </a:extLst>
              </p:cNvPr>
              <p:cNvSpPr/>
              <p:nvPr/>
            </p:nvSpPr>
            <p:spPr>
              <a:xfrm>
                <a:off x="4617339" y="1978891"/>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B4C28C2-8C50-8947-ACD3-DF3EB19BE442}"/>
                  </a:ext>
                </a:extLst>
              </p:cNvPr>
              <p:cNvGrpSpPr/>
              <p:nvPr/>
            </p:nvGrpSpPr>
            <p:grpSpPr>
              <a:xfrm>
                <a:off x="4617339" y="1197960"/>
                <a:ext cx="312428" cy="2742274"/>
                <a:chOff x="4617339" y="1197960"/>
                <a:chExt cx="312428" cy="2742274"/>
              </a:xfrm>
            </p:grpSpPr>
            <p:sp>
              <p:nvSpPr>
                <p:cNvPr id="11" name="Oval 10">
                  <a:extLst>
                    <a:ext uri="{FF2B5EF4-FFF2-40B4-BE49-F238E27FC236}">
                      <a16:creationId xmlns:a16="http://schemas.microsoft.com/office/drawing/2014/main" id="{10BAE9F0-F8D5-DA4C-8FB1-F4A30AB66BC7}"/>
                    </a:ext>
                  </a:extLst>
                </p:cNvPr>
                <p:cNvSpPr/>
                <p:nvPr userDrawn="1"/>
              </p:nvSpPr>
              <p:spPr>
                <a:xfrm>
                  <a:off x="4617339" y="119796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283AFBA2-0B14-814B-B3BA-1710F1534DD2}"/>
                    </a:ext>
                  </a:extLst>
                </p:cNvPr>
                <p:cNvSpPr/>
                <p:nvPr/>
              </p:nvSpPr>
              <p:spPr>
                <a:xfrm>
                  <a:off x="4624967" y="2754553"/>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7406C720-4C0C-AF40-BF77-D64AABC3133D}"/>
                    </a:ext>
                  </a:extLst>
                </p:cNvPr>
                <p:cNvSpPr/>
                <p:nvPr/>
              </p:nvSpPr>
              <p:spPr>
                <a:xfrm>
                  <a:off x="4617339" y="3635434"/>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pic>
        <p:nvPicPr>
          <p:cNvPr id="15" name="Picture 14">
            <a:extLst>
              <a:ext uri="{FF2B5EF4-FFF2-40B4-BE49-F238E27FC236}">
                <a16:creationId xmlns:a16="http://schemas.microsoft.com/office/drawing/2014/main" id="{D844DCFD-AC4C-344B-9110-05EC07EF889B}"/>
              </a:ext>
            </a:extLst>
          </p:cNvPr>
          <p:cNvPicPr>
            <a:picLocks noChangeAspect="1"/>
          </p:cNvPicPr>
          <p:nvPr/>
        </p:nvPicPr>
        <p:blipFill>
          <a:blip r:embed="rId3"/>
          <a:stretch>
            <a:fillRect/>
          </a:stretch>
        </p:blipFill>
        <p:spPr>
          <a:xfrm>
            <a:off x="36576" y="139192"/>
            <a:ext cx="3517900" cy="939800"/>
          </a:xfrm>
          <a:prstGeom prst="rect">
            <a:avLst/>
          </a:prstGeom>
        </p:spPr>
      </p:pic>
      <p:sp>
        <p:nvSpPr>
          <p:cNvPr id="6" name="TextBox 5">
            <a:extLst>
              <a:ext uri="{FF2B5EF4-FFF2-40B4-BE49-F238E27FC236}">
                <a16:creationId xmlns:a16="http://schemas.microsoft.com/office/drawing/2014/main" id="{F53C745F-FD33-5E4C-9353-E93239736D2E}"/>
              </a:ext>
            </a:extLst>
          </p:cNvPr>
          <p:cNvSpPr txBox="1"/>
          <p:nvPr/>
        </p:nvSpPr>
        <p:spPr>
          <a:xfrm>
            <a:off x="826655" y="451991"/>
            <a:ext cx="11035237"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Detecting Eutrophication Before Regime Shift</a:t>
            </a:r>
          </a:p>
        </p:txBody>
      </p:sp>
      <p:sp>
        <p:nvSpPr>
          <p:cNvPr id="7" name="Slide Number Placeholder 6">
            <a:extLst>
              <a:ext uri="{FF2B5EF4-FFF2-40B4-BE49-F238E27FC236}">
                <a16:creationId xmlns:a16="http://schemas.microsoft.com/office/drawing/2014/main" id="{B54FC5DF-88D6-C745-986B-FA367AE125B8}"/>
              </a:ext>
            </a:extLst>
          </p:cNvPr>
          <p:cNvSpPr>
            <a:spLocks noGrp="1"/>
          </p:cNvSpPr>
          <p:nvPr>
            <p:ph type="sldNum" sz="quarter" idx="12"/>
          </p:nvPr>
        </p:nvSpPr>
        <p:spPr/>
        <p:txBody>
          <a:bodyPr/>
          <a:lstStyle/>
          <a:p>
            <a:pPr>
              <a:defRPr/>
            </a:pPr>
            <a:fld id="{0737601F-BD98-ED4B-8E1A-3F69D5929A52}" type="slidenum">
              <a:rPr lang="en-US" altLang="en-US" smtClean="0"/>
              <a:pPr>
                <a:defRPr/>
              </a:pPr>
              <a:t>20</a:t>
            </a:fld>
            <a:endParaRPr lang="en-US" altLang="en-US"/>
          </a:p>
        </p:txBody>
      </p:sp>
      <p:pic>
        <p:nvPicPr>
          <p:cNvPr id="17" name="Picture 16">
            <a:extLst>
              <a:ext uri="{FF2B5EF4-FFF2-40B4-BE49-F238E27FC236}">
                <a16:creationId xmlns:a16="http://schemas.microsoft.com/office/drawing/2014/main" id="{1E29D8DA-5057-1D40-B174-C021BF4352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7736" y="1447800"/>
            <a:ext cx="3151076" cy="5383619"/>
          </a:xfrm>
          <a:prstGeom prst="rect">
            <a:avLst/>
          </a:prstGeom>
        </p:spPr>
      </p:pic>
    </p:spTree>
    <p:extLst>
      <p:ext uri="{BB962C8B-B14F-4D97-AF65-F5344CB8AC3E}">
        <p14:creationId xmlns:p14="http://schemas.microsoft.com/office/powerpoint/2010/main" val="310810553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3C745F-FD33-5E4C-9353-E93239736D2E}"/>
              </a:ext>
            </a:extLst>
          </p:cNvPr>
          <p:cNvSpPr txBox="1"/>
          <p:nvPr/>
        </p:nvSpPr>
        <p:spPr>
          <a:xfrm>
            <a:off x="2684520" y="706694"/>
            <a:ext cx="7035900" cy="1077218"/>
          </a:xfrm>
          <a:prstGeom prst="rect">
            <a:avLst/>
          </a:prstGeom>
          <a:noFill/>
        </p:spPr>
        <p:txBody>
          <a:bodyPr wrap="non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The Changing Ocean Carbon Cycle</a:t>
            </a:r>
          </a:p>
        </p:txBody>
      </p:sp>
      <p:grpSp>
        <p:nvGrpSpPr>
          <p:cNvPr id="3" name="Group 2">
            <a:extLst>
              <a:ext uri="{FF2B5EF4-FFF2-40B4-BE49-F238E27FC236}">
                <a16:creationId xmlns:a16="http://schemas.microsoft.com/office/drawing/2014/main" id="{A2ADA1FA-6A2A-CC4E-BBE8-CC18049AD947}"/>
              </a:ext>
            </a:extLst>
          </p:cNvPr>
          <p:cNvGrpSpPr/>
          <p:nvPr/>
        </p:nvGrpSpPr>
        <p:grpSpPr>
          <a:xfrm>
            <a:off x="170007" y="2242192"/>
            <a:ext cx="7044530" cy="3970318"/>
            <a:chOff x="5075750" y="1932325"/>
            <a:chExt cx="7044530" cy="3970318"/>
          </a:xfrm>
        </p:grpSpPr>
        <p:sp>
          <p:nvSpPr>
            <p:cNvPr id="8" name="TextBox 7">
              <a:extLst>
                <a:ext uri="{FF2B5EF4-FFF2-40B4-BE49-F238E27FC236}">
                  <a16:creationId xmlns:a16="http://schemas.microsoft.com/office/drawing/2014/main" id="{F517CD7C-5CB7-A142-B963-ED8D30FD71C9}"/>
                </a:ext>
              </a:extLst>
            </p:cNvPr>
            <p:cNvSpPr txBox="1"/>
            <p:nvPr/>
          </p:nvSpPr>
          <p:spPr>
            <a:xfrm>
              <a:off x="5523841" y="1932325"/>
              <a:ext cx="6596439" cy="3970318"/>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u="sng" dirty="0">
                  <a:latin typeface="Arial" panose="020B0604020202020204" pitchFamily="34" charset="0"/>
                  <a:cs typeface="Arial" panose="020B0604020202020204" pitchFamily="34" charset="0"/>
                </a:rPr>
                <a:t>Understand and predict changes </a:t>
              </a:r>
              <a:r>
                <a:rPr lang="en-US" sz="1800" dirty="0">
                  <a:latin typeface="Arial" panose="020B0604020202020204" pitchFamily="34" charset="0"/>
                  <a:cs typeface="Arial" panose="020B0604020202020204" pitchFamily="34" charset="0"/>
                </a:rPr>
                <a:t>in ocean climate and impacts of ocean health.</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are doing</a:t>
              </a:r>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Obtain accurate ocean carbon data</a:t>
              </a:r>
              <a:r>
                <a:rPr lang="en-US" sz="1800" dirty="0">
                  <a:latin typeface="Arial" panose="020B0604020202020204" pitchFamily="34" charset="0"/>
                  <a:cs typeface="Arial" panose="020B0604020202020204" pitchFamily="34" charset="0"/>
                </a:rPr>
                <a:t>, increased understanding of </a:t>
              </a:r>
              <a:r>
                <a:rPr lang="en-US" sz="1800" u="sng" dirty="0">
                  <a:latin typeface="Arial" panose="020B0604020202020204" pitchFamily="34" charset="0"/>
                  <a:cs typeface="Arial" panose="020B0604020202020204" pitchFamily="34" charset="0"/>
                </a:rPr>
                <a:t>physical and biogeochemical processes</a:t>
              </a:r>
              <a:r>
                <a:rPr lang="en-US" sz="1800" dirty="0">
                  <a:latin typeface="Arial" panose="020B0604020202020204" pitchFamily="34" charset="0"/>
                  <a:cs typeface="Arial" panose="020B0604020202020204" pitchFamily="34" charset="0"/>
                </a:rPr>
                <a:t> to constrain ocean carbon inventories, fluxes, and trends in </a:t>
              </a:r>
              <a:r>
                <a:rPr lang="en-US" sz="1800" u="sng" dirty="0">
                  <a:latin typeface="Arial" panose="020B0604020202020204" pitchFamily="34" charset="0"/>
                  <a:cs typeface="Arial" panose="020B0604020202020204" pitchFamily="34" charset="0"/>
                </a:rPr>
                <a:t>ocean acidification</a:t>
              </a:r>
              <a:r>
                <a:rPr lang="en-US" sz="1800" dirty="0">
                  <a:latin typeface="Arial" panose="020B0604020202020204" pitchFamily="34" charset="0"/>
                  <a:cs typeface="Arial" panose="020B0604020202020204" pitchFamily="34" charset="0"/>
                </a:rPr>
                <a:t>. Improve methodologies, autonomous  platforms and sensors.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Our current work: </a:t>
              </a:r>
              <a:r>
                <a:rPr lang="en-US" sz="1800" u="sng" dirty="0">
                  <a:latin typeface="Arial" panose="020B0604020202020204" pitchFamily="34" charset="0"/>
                  <a:cs typeface="Arial" panose="020B0604020202020204" pitchFamily="34" charset="0"/>
                </a:rPr>
                <a:t>Largest data provider </a:t>
              </a:r>
              <a:r>
                <a:rPr lang="en-US" sz="1800" dirty="0">
                  <a:latin typeface="Arial" panose="020B0604020202020204" pitchFamily="34" charset="0"/>
                  <a:cs typeface="Arial" panose="020B0604020202020204" pitchFamily="34" charset="0"/>
                </a:rPr>
                <a:t>to SOCAT, and lead regional Ocean Acidification cruises. With PMEL, lead NOAA component of GO-SHIP.  Collaboratively, use data, remote sensing  and </a:t>
              </a:r>
              <a:r>
                <a:rPr lang="en-US" sz="1800" u="sng" dirty="0">
                  <a:latin typeface="Arial" panose="020B0604020202020204" pitchFamily="34" charset="0"/>
                  <a:cs typeface="Arial" panose="020B0604020202020204" pitchFamily="34" charset="0"/>
                </a:rPr>
                <a:t>Artificial Intelligence schemes</a:t>
              </a:r>
              <a:r>
                <a:rPr lang="en-US" sz="1800" dirty="0">
                  <a:latin typeface="Arial" panose="020B0604020202020204" pitchFamily="34" charset="0"/>
                  <a:cs typeface="Arial" panose="020B0604020202020204" pitchFamily="34" charset="0"/>
                </a:rPr>
                <a:t> to provide monthly near real-time air-sea CO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flux estimates.</a:t>
              </a:r>
            </a:p>
          </p:txBody>
        </p:sp>
        <p:grpSp>
          <p:nvGrpSpPr>
            <p:cNvPr id="15" name="Group 14">
              <a:extLst>
                <a:ext uri="{FF2B5EF4-FFF2-40B4-BE49-F238E27FC236}">
                  <a16:creationId xmlns:a16="http://schemas.microsoft.com/office/drawing/2014/main" id="{8A2D52F4-55B9-8949-B04C-261D3467CE47}"/>
                </a:ext>
              </a:extLst>
            </p:cNvPr>
            <p:cNvGrpSpPr/>
            <p:nvPr/>
          </p:nvGrpSpPr>
          <p:grpSpPr>
            <a:xfrm>
              <a:off x="5075750" y="2057400"/>
              <a:ext cx="304800" cy="2906246"/>
              <a:chOff x="4464939" y="1231572"/>
              <a:chExt cx="304800" cy="2906246"/>
            </a:xfrm>
          </p:grpSpPr>
          <p:sp>
            <p:nvSpPr>
              <p:cNvPr id="16" name="Oval 15">
                <a:extLst>
                  <a:ext uri="{FF2B5EF4-FFF2-40B4-BE49-F238E27FC236}">
                    <a16:creationId xmlns:a16="http://schemas.microsoft.com/office/drawing/2014/main" id="{0CB0FC8B-1FFC-8B4C-9D5A-237AF0BAAF55}"/>
                  </a:ext>
                </a:extLst>
              </p:cNvPr>
              <p:cNvSpPr/>
              <p:nvPr/>
            </p:nvSpPr>
            <p:spPr>
              <a:xfrm>
                <a:off x="4464939" y="2069772"/>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E11C3363-2E4D-CA4C-AA4B-9E6DD6F07A21}"/>
                  </a:ext>
                </a:extLst>
              </p:cNvPr>
              <p:cNvGrpSpPr/>
              <p:nvPr/>
            </p:nvGrpSpPr>
            <p:grpSpPr>
              <a:xfrm>
                <a:off x="4464939" y="1231572"/>
                <a:ext cx="304800" cy="2906246"/>
                <a:chOff x="4464939" y="1231572"/>
                <a:chExt cx="304800" cy="2906246"/>
              </a:xfrm>
            </p:grpSpPr>
            <p:sp>
              <p:nvSpPr>
                <p:cNvPr id="18" name="Oval 17">
                  <a:extLst>
                    <a:ext uri="{FF2B5EF4-FFF2-40B4-BE49-F238E27FC236}">
                      <a16:creationId xmlns:a16="http://schemas.microsoft.com/office/drawing/2014/main" id="{3B6D8FAD-7A39-364C-84BA-8D448A4D980E}"/>
                    </a:ext>
                  </a:extLst>
                </p:cNvPr>
                <p:cNvSpPr/>
                <p:nvPr userDrawn="1"/>
              </p:nvSpPr>
              <p:spPr>
                <a:xfrm>
                  <a:off x="4464939" y="1231572"/>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7FED7D4-0DDF-354C-A9B2-E555B5F6F936}"/>
                    </a:ext>
                  </a:extLst>
                </p:cNvPr>
                <p:cNvSpPr/>
                <p:nvPr/>
              </p:nvSpPr>
              <p:spPr>
                <a:xfrm>
                  <a:off x="4464939" y="3833018"/>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pic>
        <p:nvPicPr>
          <p:cNvPr id="14" name="Picture 13">
            <a:extLst>
              <a:ext uri="{FF2B5EF4-FFF2-40B4-BE49-F238E27FC236}">
                <a16:creationId xmlns:a16="http://schemas.microsoft.com/office/drawing/2014/main" id="{57D87610-E197-0A46-9C0F-31AEB0E1BC4F}"/>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Slide Number Placeholder 3">
            <a:extLst>
              <a:ext uri="{FF2B5EF4-FFF2-40B4-BE49-F238E27FC236}">
                <a16:creationId xmlns:a16="http://schemas.microsoft.com/office/drawing/2014/main" id="{160C7C17-640F-5C49-93A8-22E400029B64}"/>
              </a:ext>
            </a:extLst>
          </p:cNvPr>
          <p:cNvSpPr>
            <a:spLocks noGrp="1"/>
          </p:cNvSpPr>
          <p:nvPr>
            <p:ph type="sldNum" sz="quarter" idx="12"/>
          </p:nvPr>
        </p:nvSpPr>
        <p:spPr/>
        <p:txBody>
          <a:bodyPr/>
          <a:lstStyle/>
          <a:p>
            <a:pPr>
              <a:defRPr/>
            </a:pPr>
            <a:fld id="{0737601F-BD98-ED4B-8E1A-3F69D5929A52}" type="slidenum">
              <a:rPr lang="en-US" altLang="en-US" smtClean="0"/>
              <a:pPr>
                <a:defRPr/>
              </a:pPr>
              <a:t>21</a:t>
            </a:fld>
            <a:endParaRPr lang="en-US" altLang="en-US"/>
          </a:p>
        </p:txBody>
      </p:sp>
      <p:pic>
        <p:nvPicPr>
          <p:cNvPr id="21" name="Picture 20" descr="Screen Shot 2019-11-08 at 2.06.59 PM.png">
            <a:extLst>
              <a:ext uri="{FF2B5EF4-FFF2-40B4-BE49-F238E27FC236}">
                <a16:creationId xmlns:a16="http://schemas.microsoft.com/office/drawing/2014/main" id="{2BBD7818-795E-CF43-959D-D912F83C03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433" y="1699913"/>
            <a:ext cx="3884069" cy="3657600"/>
          </a:xfrm>
          <a:prstGeom prst="rect">
            <a:avLst/>
          </a:prstGeom>
        </p:spPr>
      </p:pic>
      <p:sp>
        <p:nvSpPr>
          <p:cNvPr id="22" name="TextBox 21">
            <a:extLst>
              <a:ext uri="{FF2B5EF4-FFF2-40B4-BE49-F238E27FC236}">
                <a16:creationId xmlns:a16="http://schemas.microsoft.com/office/drawing/2014/main" id="{DCE229DF-EB0B-E84A-93DD-A5E225F14F16}"/>
              </a:ext>
            </a:extLst>
          </p:cNvPr>
          <p:cNvSpPr txBox="1"/>
          <p:nvPr/>
        </p:nvSpPr>
        <p:spPr>
          <a:xfrm>
            <a:off x="7970604" y="5273513"/>
            <a:ext cx="4051389"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Monthly/annual  air-sea CO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flux product based on data and remote sensing using AI approaches (SOTC BAMS, 2019)</a:t>
            </a:r>
          </a:p>
        </p:txBody>
      </p:sp>
    </p:spTree>
    <p:extLst>
      <p:ext uri="{BB962C8B-B14F-4D97-AF65-F5344CB8AC3E}">
        <p14:creationId xmlns:p14="http://schemas.microsoft.com/office/powerpoint/2010/main" val="392758514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3C745F-FD33-5E4C-9353-E93239736D2E}"/>
              </a:ext>
            </a:extLst>
          </p:cNvPr>
          <p:cNvSpPr txBox="1"/>
          <p:nvPr/>
        </p:nvSpPr>
        <p:spPr>
          <a:xfrm>
            <a:off x="2001647" y="706694"/>
            <a:ext cx="8401660" cy="1077218"/>
          </a:xfrm>
          <a:prstGeom prst="rect">
            <a:avLst/>
          </a:prstGeom>
          <a:noFill/>
        </p:spPr>
        <p:txBody>
          <a:bodyPr wrap="non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Coral Monitoring, Research, and Modeling</a:t>
            </a:r>
          </a:p>
        </p:txBody>
      </p:sp>
      <p:grpSp>
        <p:nvGrpSpPr>
          <p:cNvPr id="3" name="Group 2">
            <a:extLst>
              <a:ext uri="{FF2B5EF4-FFF2-40B4-BE49-F238E27FC236}">
                <a16:creationId xmlns:a16="http://schemas.microsoft.com/office/drawing/2014/main" id="{A2ADA1FA-6A2A-CC4E-BBE8-CC18049AD947}"/>
              </a:ext>
            </a:extLst>
          </p:cNvPr>
          <p:cNvGrpSpPr/>
          <p:nvPr/>
        </p:nvGrpSpPr>
        <p:grpSpPr>
          <a:xfrm>
            <a:off x="533401" y="2009827"/>
            <a:ext cx="7962068" cy="4555093"/>
            <a:chOff x="5007678" y="1699960"/>
            <a:chExt cx="7112603" cy="4555093"/>
          </a:xfrm>
        </p:grpSpPr>
        <p:sp>
          <p:nvSpPr>
            <p:cNvPr id="8" name="TextBox 7">
              <a:extLst>
                <a:ext uri="{FF2B5EF4-FFF2-40B4-BE49-F238E27FC236}">
                  <a16:creationId xmlns:a16="http://schemas.microsoft.com/office/drawing/2014/main" id="{F517CD7C-5CB7-A142-B963-ED8D30FD71C9}"/>
                </a:ext>
              </a:extLst>
            </p:cNvPr>
            <p:cNvSpPr txBox="1"/>
            <p:nvPr/>
          </p:nvSpPr>
          <p:spPr>
            <a:xfrm>
              <a:off x="5523842" y="1699960"/>
              <a:ext cx="6596439" cy="4555093"/>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u="sng" dirty="0">
                  <a:latin typeface="Arial" panose="020B0604020202020204" pitchFamily="34" charset="0"/>
                  <a:cs typeface="Arial" panose="020B0604020202020204" pitchFamily="34" charset="0"/>
                </a:rPr>
                <a:t>Coral reefs are highly valuable ecosystems </a:t>
              </a:r>
              <a:r>
                <a:rPr lang="en-US" sz="1800" dirty="0">
                  <a:latin typeface="Arial" panose="020B0604020202020204" pitchFamily="34" charset="0"/>
                  <a:cs typeface="Arial" panose="020B0604020202020204" pitchFamily="34" charset="0"/>
                </a:rPr>
                <a:t>that are threatened by a number of stressors </a:t>
              </a:r>
              <a:endParaRPr lang="en-US" sz="1800" b="1"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are doing</a:t>
              </a:r>
              <a:r>
                <a:rPr lang="en-US" sz="1800" dirty="0">
                  <a:latin typeface="Arial" panose="020B0604020202020204" pitchFamily="34" charset="0"/>
                  <a:cs typeface="Arial" panose="020B0604020202020204" pitchFamily="34" charset="0"/>
                </a:rPr>
                <a:t>: laboratory experiments, field observations, modeling, </a:t>
              </a:r>
              <a:r>
                <a:rPr lang="en-US" sz="1800" u="sng" dirty="0">
                  <a:latin typeface="Arial" panose="020B0604020202020204" pitchFamily="34" charset="0"/>
                  <a:cs typeface="Arial" panose="020B0604020202020204" pitchFamily="34" charset="0"/>
                </a:rPr>
                <a:t>3D scanning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have we learned: </a:t>
              </a:r>
              <a:r>
                <a:rPr lang="en-US" sz="1800" dirty="0">
                  <a:latin typeface="Arial" panose="020B0604020202020204" pitchFamily="34" charset="0"/>
                  <a:cs typeface="Arial" panose="020B0604020202020204" pitchFamily="34" charset="0"/>
                </a:rPr>
                <a:t>1)</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Ocean Acidification affects coral and algae species richness, 2) Ocean Acidification decreases calcification and increases bioerosion, 3) Business-as-Usual scenario </a:t>
              </a:r>
              <a:r>
                <a:rPr lang="en-US" sz="1800" u="sng" dirty="0">
                  <a:latin typeface="Arial" panose="020B0604020202020204" pitchFamily="34" charset="0"/>
                  <a:cs typeface="Arial" panose="020B0604020202020204" pitchFamily="34" charset="0"/>
                </a:rPr>
                <a:t>will result in annual severe bleaching by 2040</a:t>
              </a:r>
              <a:r>
                <a:rPr lang="en-US" sz="1800" dirty="0">
                  <a:latin typeface="Arial" panose="020B0604020202020204" pitchFamily="34" charset="0"/>
                  <a:cs typeface="Arial" panose="020B0604020202020204" pitchFamily="34" charset="0"/>
                </a:rPr>
                <a:t>, 4) there is an effect of genotype and environment on restoration success</a:t>
              </a:r>
              <a:br>
                <a:rPr lang="en-US" sz="1800" dirty="0">
                  <a:latin typeface="Arial" panose="020B0604020202020204" pitchFamily="34" charset="0"/>
                  <a:cs typeface="Arial" panose="020B0604020202020204" pitchFamily="34" charset="0"/>
                </a:rPr>
              </a:br>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Our current work: </a:t>
              </a:r>
              <a:r>
                <a:rPr lang="en-US" sz="1800" dirty="0">
                  <a:latin typeface="Arial" panose="020B0604020202020204" pitchFamily="34" charset="0"/>
                  <a:cs typeface="Arial" panose="020B0604020202020204" pitchFamily="34" charset="0"/>
                </a:rPr>
                <a:t>1) Land Based Sources of Pollution impacts in south Florida, 2) nursery resiliency scorecard, 3) reef framework persistence model, 4) coral ecosystems in marginal environments,     5) long-term coral and Ocean Acidification monitoring</a:t>
              </a:r>
            </a:p>
          </p:txBody>
        </p:sp>
        <p:grpSp>
          <p:nvGrpSpPr>
            <p:cNvPr id="15" name="Group 14">
              <a:extLst>
                <a:ext uri="{FF2B5EF4-FFF2-40B4-BE49-F238E27FC236}">
                  <a16:creationId xmlns:a16="http://schemas.microsoft.com/office/drawing/2014/main" id="{8A2D52F4-55B9-8949-B04C-261D3467CE47}"/>
                </a:ext>
              </a:extLst>
            </p:cNvPr>
            <p:cNvGrpSpPr/>
            <p:nvPr/>
          </p:nvGrpSpPr>
          <p:grpSpPr>
            <a:xfrm>
              <a:off x="5007678" y="1752600"/>
              <a:ext cx="372871" cy="3652533"/>
              <a:chOff x="4396867" y="926772"/>
              <a:chExt cx="372871" cy="3652533"/>
            </a:xfrm>
          </p:grpSpPr>
          <p:sp>
            <p:nvSpPr>
              <p:cNvPr id="16" name="Oval 15">
                <a:extLst>
                  <a:ext uri="{FF2B5EF4-FFF2-40B4-BE49-F238E27FC236}">
                    <a16:creationId xmlns:a16="http://schemas.microsoft.com/office/drawing/2014/main" id="{0CB0FC8B-1FFC-8B4C-9D5A-237AF0BAAF55}"/>
                  </a:ext>
                </a:extLst>
              </p:cNvPr>
              <p:cNvSpPr/>
              <p:nvPr/>
            </p:nvSpPr>
            <p:spPr>
              <a:xfrm>
                <a:off x="4464938" y="1759905"/>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E11C3363-2E4D-CA4C-AA4B-9E6DD6F07A21}"/>
                  </a:ext>
                </a:extLst>
              </p:cNvPr>
              <p:cNvGrpSpPr/>
              <p:nvPr/>
            </p:nvGrpSpPr>
            <p:grpSpPr>
              <a:xfrm>
                <a:off x="4396867" y="926772"/>
                <a:ext cx="372870" cy="3652533"/>
                <a:chOff x="4396867" y="926772"/>
                <a:chExt cx="372870" cy="3652533"/>
              </a:xfrm>
            </p:grpSpPr>
            <p:sp>
              <p:nvSpPr>
                <p:cNvPr id="18" name="Oval 17">
                  <a:extLst>
                    <a:ext uri="{FF2B5EF4-FFF2-40B4-BE49-F238E27FC236}">
                      <a16:creationId xmlns:a16="http://schemas.microsoft.com/office/drawing/2014/main" id="{3B6D8FAD-7A39-364C-84BA-8D448A4D980E}"/>
                    </a:ext>
                  </a:extLst>
                </p:cNvPr>
                <p:cNvSpPr/>
                <p:nvPr userDrawn="1"/>
              </p:nvSpPr>
              <p:spPr>
                <a:xfrm>
                  <a:off x="4464937" y="926772"/>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7FED7D4-0DDF-354C-A9B2-E555B5F6F936}"/>
                    </a:ext>
                  </a:extLst>
                </p:cNvPr>
                <p:cNvSpPr/>
                <p:nvPr/>
              </p:nvSpPr>
              <p:spPr>
                <a:xfrm>
                  <a:off x="4396867" y="4274505"/>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pic>
        <p:nvPicPr>
          <p:cNvPr id="14" name="Picture 13">
            <a:extLst>
              <a:ext uri="{FF2B5EF4-FFF2-40B4-BE49-F238E27FC236}">
                <a16:creationId xmlns:a16="http://schemas.microsoft.com/office/drawing/2014/main" id="{57D87610-E197-0A46-9C0F-31AEB0E1BC4F}"/>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Slide Number Placeholder 3">
            <a:extLst>
              <a:ext uri="{FF2B5EF4-FFF2-40B4-BE49-F238E27FC236}">
                <a16:creationId xmlns:a16="http://schemas.microsoft.com/office/drawing/2014/main" id="{160C7C17-640F-5C49-93A8-22E400029B64}"/>
              </a:ext>
            </a:extLst>
          </p:cNvPr>
          <p:cNvSpPr>
            <a:spLocks noGrp="1"/>
          </p:cNvSpPr>
          <p:nvPr>
            <p:ph type="sldNum" sz="quarter" idx="12"/>
          </p:nvPr>
        </p:nvSpPr>
        <p:spPr/>
        <p:txBody>
          <a:bodyPr/>
          <a:lstStyle/>
          <a:p>
            <a:pPr>
              <a:defRPr/>
            </a:pPr>
            <a:fld id="{0737601F-BD98-ED4B-8E1A-3F69D5929A52}" type="slidenum">
              <a:rPr lang="en-US" altLang="en-US" smtClean="0"/>
              <a:pPr>
                <a:defRPr/>
              </a:pPr>
              <a:t>22</a:t>
            </a:fld>
            <a:endParaRPr lang="en-US" altLang="en-US"/>
          </a:p>
        </p:txBody>
      </p:sp>
      <p:pic>
        <p:nvPicPr>
          <p:cNvPr id="2" name="Picture 1">
            <a:extLst>
              <a:ext uri="{FF2B5EF4-FFF2-40B4-BE49-F238E27FC236}">
                <a16:creationId xmlns:a16="http://schemas.microsoft.com/office/drawing/2014/main" id="{690D4EB2-E9B6-D045-86DB-48B1C01273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5799" y="5197471"/>
            <a:ext cx="3886201" cy="1656812"/>
          </a:xfrm>
          <a:prstGeom prst="rect">
            <a:avLst/>
          </a:prstGeom>
        </p:spPr>
      </p:pic>
      <p:sp>
        <p:nvSpPr>
          <p:cNvPr id="79" name="Oval 78">
            <a:extLst>
              <a:ext uri="{FF2B5EF4-FFF2-40B4-BE49-F238E27FC236}">
                <a16:creationId xmlns:a16="http://schemas.microsoft.com/office/drawing/2014/main" id="{B0605111-16B3-D840-B23F-7E3C95EB4B60}"/>
              </a:ext>
            </a:extLst>
          </p:cNvPr>
          <p:cNvSpPr/>
          <p:nvPr/>
        </p:nvSpPr>
        <p:spPr>
          <a:xfrm>
            <a:off x="609600" y="3733800"/>
            <a:ext cx="341203"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pic>
        <p:nvPicPr>
          <p:cNvPr id="80" name="Picture 79" descr="Figure-S3.jpg">
            <a:extLst>
              <a:ext uri="{FF2B5EF4-FFF2-40B4-BE49-F238E27FC236}">
                <a16:creationId xmlns:a16="http://schemas.microsoft.com/office/drawing/2014/main" id="{207CC216-AB3D-DF4A-A52F-F087EAAEE9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71666" y="1783912"/>
            <a:ext cx="3624052" cy="2865372"/>
          </a:xfrm>
          <a:prstGeom prst="rect">
            <a:avLst/>
          </a:prstGeom>
        </p:spPr>
      </p:pic>
    </p:spTree>
    <p:extLst>
      <p:ext uri="{BB962C8B-B14F-4D97-AF65-F5344CB8AC3E}">
        <p14:creationId xmlns:p14="http://schemas.microsoft.com/office/powerpoint/2010/main" val="22612482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Screen Shot 2016-08-08 at 9.39.26 AM.png">
            <a:extLst>
              <a:ext uri="{FF2B5EF4-FFF2-40B4-BE49-F238E27FC236}">
                <a16:creationId xmlns:a16="http://schemas.microsoft.com/office/drawing/2014/main" id="{4F33A14F-998C-6946-BF71-C8185F94601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03628" y="4973788"/>
            <a:ext cx="3720281" cy="1866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E64A8A3-416A-2B4D-A884-2E289984DC53}"/>
              </a:ext>
            </a:extLst>
          </p:cNvPr>
          <p:cNvGrpSpPr/>
          <p:nvPr/>
        </p:nvGrpSpPr>
        <p:grpSpPr>
          <a:xfrm>
            <a:off x="269327" y="1979387"/>
            <a:ext cx="8579422" cy="4247317"/>
            <a:chOff x="5395042" y="1788907"/>
            <a:chExt cx="6737188" cy="3745499"/>
          </a:xfrm>
        </p:grpSpPr>
        <p:sp>
          <p:nvSpPr>
            <p:cNvPr id="3" name="TextBox 2">
              <a:extLst>
                <a:ext uri="{FF2B5EF4-FFF2-40B4-BE49-F238E27FC236}">
                  <a16:creationId xmlns:a16="http://schemas.microsoft.com/office/drawing/2014/main" id="{04064AC7-F5A6-CE41-B88D-1F7D74B80FF1}"/>
                </a:ext>
              </a:extLst>
            </p:cNvPr>
            <p:cNvSpPr txBox="1"/>
            <p:nvPr/>
          </p:nvSpPr>
          <p:spPr>
            <a:xfrm>
              <a:off x="5754488" y="1788907"/>
              <a:ext cx="6377742" cy="3745499"/>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dirty="0">
                  <a:latin typeface="Arial" panose="020B0604020202020204" pitchFamily="34" charset="0"/>
                  <a:cs typeface="Arial" panose="020B0604020202020204" pitchFamily="34" charset="0"/>
                </a:rPr>
                <a:t>eDNA provides an opportunity to </a:t>
              </a:r>
              <a:r>
                <a:rPr lang="en-US" sz="1800" u="sng" dirty="0">
                  <a:latin typeface="Arial" panose="020B0604020202020204" pitchFamily="34" charset="0"/>
                  <a:cs typeface="Arial" panose="020B0604020202020204" pitchFamily="34" charset="0"/>
                </a:rPr>
                <a:t>collect massive amounts of data</a:t>
              </a:r>
              <a:r>
                <a:rPr lang="en-US" sz="1800" dirty="0">
                  <a:latin typeface="Arial" panose="020B0604020202020204" pitchFamily="34" charset="0"/>
                  <a:cs typeface="Arial" panose="020B0604020202020204" pitchFamily="34" charset="0"/>
                </a:rPr>
                <a:t> about populations and diversity quickly (i.e., via water samples)</a:t>
              </a:r>
              <a:endParaRPr lang="en-US" sz="1800" b="1"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are doing: </a:t>
              </a:r>
              <a:r>
                <a:rPr lang="en-US" sz="1800" dirty="0">
                  <a:latin typeface="Arial" panose="020B0604020202020204" pitchFamily="34" charset="0"/>
                  <a:cs typeface="Arial" panose="020B0604020202020204" pitchFamily="34" charset="0"/>
                </a:rPr>
                <a:t>Biodiversity assessment from microbes to whales, pathogen abundance, coral </a:t>
              </a:r>
              <a:r>
                <a:rPr lang="en-US" sz="1800" dirty="0" err="1">
                  <a:latin typeface="Arial" panose="020B0604020202020204" pitchFamily="34" charset="0"/>
                  <a:cs typeface="Arial" panose="020B0604020202020204" pitchFamily="34" charset="0"/>
                </a:rPr>
                <a:t>holobiome</a:t>
              </a:r>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potential ecosystem indicator evaluation</a:t>
              </a:r>
              <a:r>
                <a:rPr lang="en-US" sz="1800" dirty="0">
                  <a:latin typeface="Arial" panose="020B0604020202020204" pitchFamily="34" charset="0"/>
                  <a:cs typeface="Arial" panose="020B0604020202020204" pitchFamily="34" charset="0"/>
                </a:rPr>
                <a:t>, use for ecosystem modeling</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We have learned: </a:t>
              </a:r>
              <a:r>
                <a:rPr lang="en-US" sz="1800" u="sng" dirty="0">
                  <a:latin typeface="Arial" panose="020B0604020202020204" pitchFamily="34" charset="0"/>
                  <a:cs typeface="Arial" panose="020B0604020202020204" pitchFamily="34" charset="0"/>
                </a:rPr>
                <a:t>eDNA can detect organisms that divers cannot</a:t>
              </a:r>
              <a:r>
                <a:rPr lang="en-US" sz="1800" dirty="0">
                  <a:latin typeface="Arial" panose="020B0604020202020204" pitchFamily="34" charset="0"/>
                  <a:cs typeface="Arial" panose="020B0604020202020204" pitchFamily="34" charset="0"/>
                </a:rPr>
                <a:t>, eDNA varies temporally and spatially along known </a:t>
              </a:r>
              <a:r>
                <a:rPr lang="en-US" sz="1800" dirty="0" err="1">
                  <a:latin typeface="Arial" panose="020B0604020202020204" pitchFamily="34" charset="0"/>
                  <a:cs typeface="Arial" panose="020B0604020202020204" pitchFamily="34" charset="0"/>
                </a:rPr>
                <a:t>biogeographies</a:t>
              </a:r>
              <a:r>
                <a:rPr lang="en-US" sz="1800" dirty="0">
                  <a:latin typeface="Arial" panose="020B0604020202020204" pitchFamily="34" charset="0"/>
                  <a:cs typeface="Arial" panose="020B0604020202020204" pitchFamily="34" charset="0"/>
                </a:rPr>
                <a:t>,</a:t>
              </a:r>
            </a:p>
            <a:p>
              <a:r>
                <a:rPr lang="en-US" sz="1800" dirty="0">
                  <a:latin typeface="Arial" panose="020B0604020202020204" pitchFamily="34" charset="0"/>
                  <a:cs typeface="Arial" panose="020B0604020202020204" pitchFamily="34" charset="0"/>
                </a:rPr>
                <a:t>eDNA can detect zooplankton and phytoplankton shifts in Cal Current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Plan: </a:t>
              </a:r>
              <a:r>
                <a:rPr lang="en-US" sz="1800" dirty="0">
                  <a:latin typeface="Arial" panose="020B0604020202020204" pitchFamily="34" charset="0"/>
                  <a:cs typeface="Arial" panose="020B0604020202020204" pitchFamily="34" charset="0"/>
                </a:rPr>
                <a:t>1) </a:t>
              </a:r>
              <a:r>
                <a:rPr lang="en-US" sz="1800" u="sng" dirty="0">
                  <a:latin typeface="Arial" panose="020B0604020202020204" pitchFamily="34" charset="0"/>
                  <a:cs typeface="Arial" panose="020B0604020202020204" pitchFamily="34" charset="0"/>
                </a:rPr>
                <a:t>Sample eDNA on ongoing research cruises </a:t>
              </a:r>
              <a:r>
                <a:rPr lang="en-US" sz="1800" dirty="0">
                  <a:latin typeface="Arial" panose="020B0604020202020204" pitchFamily="34" charset="0"/>
                  <a:cs typeface="Arial" panose="020B0604020202020204" pitchFamily="34" charset="0"/>
                </a:rPr>
                <a:t>to answer pressing questions (Fisheries, Norway, HABs), 2) Develop technology to </a:t>
              </a:r>
              <a:r>
                <a:rPr lang="en-US" sz="1800" u="sng" dirty="0">
                  <a:latin typeface="Arial" panose="020B0604020202020204" pitchFamily="34" charset="0"/>
                  <a:cs typeface="Arial" panose="020B0604020202020204" pitchFamily="34" charset="0"/>
                </a:rPr>
                <a:t>sample eDNA autonomously </a:t>
              </a:r>
              <a:r>
                <a:rPr lang="en-US" sz="1800" dirty="0">
                  <a:latin typeface="Arial" panose="020B0604020202020204" pitchFamily="34" charset="0"/>
                  <a:cs typeface="Arial" panose="020B0604020202020204" pitchFamily="34" charset="0"/>
                </a:rPr>
                <a:t>on ships, 3) add eDNA to ongoing open ocean cruises </a:t>
              </a:r>
            </a:p>
            <a:p>
              <a:r>
                <a:rPr lang="en-US" sz="1800" dirty="0">
                  <a:latin typeface="Arial" panose="020B0604020202020204" pitchFamily="34" charset="0"/>
                  <a:cs typeface="Arial" panose="020B0604020202020204" pitchFamily="34" charset="0"/>
                </a:rPr>
                <a:t>(e.g., GO-SHIP)</a:t>
              </a:r>
            </a:p>
          </p:txBody>
        </p:sp>
        <p:grpSp>
          <p:nvGrpSpPr>
            <p:cNvPr id="14" name="Group 13">
              <a:extLst>
                <a:ext uri="{FF2B5EF4-FFF2-40B4-BE49-F238E27FC236}">
                  <a16:creationId xmlns:a16="http://schemas.microsoft.com/office/drawing/2014/main" id="{76493EF5-134E-E049-9790-9E4D5DBB92BB}"/>
                </a:ext>
              </a:extLst>
            </p:cNvPr>
            <p:cNvGrpSpPr/>
            <p:nvPr/>
          </p:nvGrpSpPr>
          <p:grpSpPr>
            <a:xfrm>
              <a:off x="5395042" y="1788907"/>
              <a:ext cx="305133" cy="2971649"/>
              <a:chOff x="4464938" y="1010181"/>
              <a:chExt cx="305133" cy="2971649"/>
            </a:xfrm>
          </p:grpSpPr>
          <p:sp>
            <p:nvSpPr>
              <p:cNvPr id="18" name="Oval 17">
                <a:extLst>
                  <a:ext uri="{FF2B5EF4-FFF2-40B4-BE49-F238E27FC236}">
                    <a16:creationId xmlns:a16="http://schemas.microsoft.com/office/drawing/2014/main" id="{FD386716-9270-1442-8B17-EB054047AC0C}"/>
                  </a:ext>
                </a:extLst>
              </p:cNvPr>
              <p:cNvSpPr/>
              <p:nvPr/>
            </p:nvSpPr>
            <p:spPr>
              <a:xfrm>
                <a:off x="4464938" y="1754649"/>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28AB16F4-A30E-664A-8B90-95E310A90B05}"/>
                  </a:ext>
                </a:extLst>
              </p:cNvPr>
              <p:cNvGrpSpPr/>
              <p:nvPr/>
            </p:nvGrpSpPr>
            <p:grpSpPr>
              <a:xfrm>
                <a:off x="4464939" y="1010181"/>
                <a:ext cx="305132" cy="2971649"/>
                <a:chOff x="4464939" y="1010181"/>
                <a:chExt cx="305132" cy="2971649"/>
              </a:xfrm>
            </p:grpSpPr>
            <p:sp>
              <p:nvSpPr>
                <p:cNvPr id="20" name="Oval 19">
                  <a:extLst>
                    <a:ext uri="{FF2B5EF4-FFF2-40B4-BE49-F238E27FC236}">
                      <a16:creationId xmlns:a16="http://schemas.microsoft.com/office/drawing/2014/main" id="{02B18DB4-FD16-6347-8DEB-A66D8E9E226E}"/>
                    </a:ext>
                  </a:extLst>
                </p:cNvPr>
                <p:cNvSpPr/>
                <p:nvPr userDrawn="1"/>
              </p:nvSpPr>
              <p:spPr>
                <a:xfrm>
                  <a:off x="4464939" y="1010181"/>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ACCD7B0-3972-F044-9550-15CB069462C3}"/>
                    </a:ext>
                  </a:extLst>
                </p:cNvPr>
                <p:cNvSpPr/>
                <p:nvPr/>
              </p:nvSpPr>
              <p:spPr>
                <a:xfrm>
                  <a:off x="4464939" y="2749655"/>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F7C10A9-BF30-1948-8565-B9575E56881D}"/>
                    </a:ext>
                  </a:extLst>
                </p:cNvPr>
                <p:cNvSpPr/>
                <p:nvPr/>
              </p:nvSpPr>
              <p:spPr>
                <a:xfrm>
                  <a:off x="4465271" y="367703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pic>
        <p:nvPicPr>
          <p:cNvPr id="23" name="Picture 22">
            <a:extLst>
              <a:ext uri="{FF2B5EF4-FFF2-40B4-BE49-F238E27FC236}">
                <a16:creationId xmlns:a16="http://schemas.microsoft.com/office/drawing/2014/main" id="{D2482B83-6F70-394C-977E-F3792AB1A6F3}"/>
              </a:ext>
            </a:extLst>
          </p:cNvPr>
          <p:cNvPicPr>
            <a:picLocks noChangeAspect="1"/>
          </p:cNvPicPr>
          <p:nvPr/>
        </p:nvPicPr>
        <p:blipFill>
          <a:blip r:embed="rId4"/>
          <a:stretch>
            <a:fillRect/>
          </a:stretch>
        </p:blipFill>
        <p:spPr>
          <a:xfrm>
            <a:off x="36576" y="139192"/>
            <a:ext cx="3517900" cy="939800"/>
          </a:xfrm>
          <a:prstGeom prst="rect">
            <a:avLst/>
          </a:prstGeom>
        </p:spPr>
      </p:pic>
      <p:sp>
        <p:nvSpPr>
          <p:cNvPr id="2" name="TextBox 1">
            <a:extLst>
              <a:ext uri="{FF2B5EF4-FFF2-40B4-BE49-F238E27FC236}">
                <a16:creationId xmlns:a16="http://schemas.microsoft.com/office/drawing/2014/main" id="{B75D4CE7-BB3B-9B4C-A880-283E94E450A5}"/>
              </a:ext>
            </a:extLst>
          </p:cNvPr>
          <p:cNvSpPr txBox="1"/>
          <p:nvPr/>
        </p:nvSpPr>
        <p:spPr>
          <a:xfrm>
            <a:off x="3352800" y="711080"/>
            <a:ext cx="5523435" cy="1077218"/>
          </a:xfrm>
          <a:prstGeom prst="rect">
            <a:avLst/>
          </a:prstGeom>
          <a:noFill/>
        </p:spPr>
        <p:txBody>
          <a:bodyPr wrap="non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Environmental DNA (eDNA)</a:t>
            </a:r>
          </a:p>
        </p:txBody>
      </p:sp>
      <p:sp>
        <p:nvSpPr>
          <p:cNvPr id="7" name="Slide Number Placeholder 6">
            <a:extLst>
              <a:ext uri="{FF2B5EF4-FFF2-40B4-BE49-F238E27FC236}">
                <a16:creationId xmlns:a16="http://schemas.microsoft.com/office/drawing/2014/main" id="{4F7832CE-FD6D-2A44-89EB-8351B0DFAD9D}"/>
              </a:ext>
            </a:extLst>
          </p:cNvPr>
          <p:cNvSpPr>
            <a:spLocks noGrp="1"/>
          </p:cNvSpPr>
          <p:nvPr>
            <p:ph type="sldNum" sz="quarter" idx="12"/>
          </p:nvPr>
        </p:nvSpPr>
        <p:spPr/>
        <p:txBody>
          <a:bodyPr/>
          <a:lstStyle/>
          <a:p>
            <a:pPr>
              <a:defRPr/>
            </a:pPr>
            <a:fld id="{0737601F-BD98-ED4B-8E1A-3F69D5929A52}" type="slidenum">
              <a:rPr lang="en-US" altLang="en-US" smtClean="0"/>
              <a:pPr>
                <a:defRPr/>
              </a:pPr>
              <a:t>23</a:t>
            </a:fld>
            <a:endParaRPr lang="en-US" altLang="en-US"/>
          </a:p>
        </p:txBody>
      </p:sp>
      <p:grpSp>
        <p:nvGrpSpPr>
          <p:cNvPr id="26" name="Group 25">
            <a:extLst>
              <a:ext uri="{FF2B5EF4-FFF2-40B4-BE49-F238E27FC236}">
                <a16:creationId xmlns:a16="http://schemas.microsoft.com/office/drawing/2014/main" id="{61AD5888-89F5-DD42-86F2-8A462DE6C08D}"/>
              </a:ext>
            </a:extLst>
          </p:cNvPr>
          <p:cNvGrpSpPr>
            <a:grpSpLocks noChangeAspect="1"/>
          </p:cNvGrpSpPr>
          <p:nvPr/>
        </p:nvGrpSpPr>
        <p:grpSpPr>
          <a:xfrm>
            <a:off x="8943263" y="914400"/>
            <a:ext cx="3278473" cy="3644934"/>
            <a:chOff x="6085815" y="1014500"/>
            <a:chExt cx="2968938" cy="3988333"/>
          </a:xfrm>
        </p:grpSpPr>
        <p:pic>
          <p:nvPicPr>
            <p:cNvPr id="27" name="Graphic 13">
              <a:extLst>
                <a:ext uri="{FF2B5EF4-FFF2-40B4-BE49-F238E27FC236}">
                  <a16:creationId xmlns:a16="http://schemas.microsoft.com/office/drawing/2014/main" id="{0AB51F55-541C-8D41-925F-90B9E5709CC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5042" y="3157853"/>
              <a:ext cx="191018" cy="668561"/>
            </a:xfrm>
            <a:prstGeom prst="rect">
              <a:avLst/>
            </a:prstGeom>
          </p:spPr>
        </p:pic>
        <p:sp>
          <p:nvSpPr>
            <p:cNvPr id="28" name="TextBox 27">
              <a:extLst>
                <a:ext uri="{FF2B5EF4-FFF2-40B4-BE49-F238E27FC236}">
                  <a16:creationId xmlns:a16="http://schemas.microsoft.com/office/drawing/2014/main" id="{4DC6DD75-4735-6D44-AD8F-8DCF132E98D0}"/>
                </a:ext>
              </a:extLst>
            </p:cNvPr>
            <p:cNvSpPr txBox="1"/>
            <p:nvPr/>
          </p:nvSpPr>
          <p:spPr>
            <a:xfrm>
              <a:off x="6722212" y="1077529"/>
              <a:ext cx="886943" cy="665865"/>
            </a:xfrm>
            <a:prstGeom prst="rect">
              <a:avLst/>
            </a:prstGeom>
            <a:noFill/>
          </p:spPr>
          <p:txBody>
            <a:bodyPr wrap="square" rtlCol="0">
              <a:spAutoFit/>
            </a:bodyPr>
            <a:lstStyle/>
            <a:p>
              <a:r>
                <a:rPr lang="en-US" sz="2000" dirty="0">
                  <a:latin typeface="Calibri"/>
                </a:rPr>
                <a:t>12S rDNA</a:t>
              </a:r>
            </a:p>
          </p:txBody>
        </p:sp>
        <p:sp>
          <p:nvSpPr>
            <p:cNvPr id="29" name="TextBox 28">
              <a:extLst>
                <a:ext uri="{FF2B5EF4-FFF2-40B4-BE49-F238E27FC236}">
                  <a16:creationId xmlns:a16="http://schemas.microsoft.com/office/drawing/2014/main" id="{7B3524EA-0048-C044-8CBE-B2D69EF16429}"/>
                </a:ext>
              </a:extLst>
            </p:cNvPr>
            <p:cNvSpPr txBox="1"/>
            <p:nvPr/>
          </p:nvSpPr>
          <p:spPr>
            <a:xfrm>
              <a:off x="6830374" y="2005747"/>
              <a:ext cx="666623" cy="437805"/>
            </a:xfrm>
            <a:prstGeom prst="rect">
              <a:avLst/>
            </a:prstGeom>
            <a:noFill/>
          </p:spPr>
          <p:txBody>
            <a:bodyPr wrap="square" rtlCol="0">
              <a:spAutoFit/>
            </a:bodyPr>
            <a:lstStyle/>
            <a:p>
              <a:r>
                <a:rPr lang="en-US" sz="2000" dirty="0">
                  <a:latin typeface="Calibri"/>
                </a:rPr>
                <a:t>COI </a:t>
              </a:r>
            </a:p>
          </p:txBody>
        </p:sp>
        <p:sp>
          <p:nvSpPr>
            <p:cNvPr id="30" name="TextBox 29">
              <a:extLst>
                <a:ext uri="{FF2B5EF4-FFF2-40B4-BE49-F238E27FC236}">
                  <a16:creationId xmlns:a16="http://schemas.microsoft.com/office/drawing/2014/main" id="{ADADBD03-4740-8A4E-B1A3-74A74BB21834}"/>
                </a:ext>
              </a:extLst>
            </p:cNvPr>
            <p:cNvSpPr txBox="1"/>
            <p:nvPr/>
          </p:nvSpPr>
          <p:spPr>
            <a:xfrm>
              <a:off x="6730211" y="3091392"/>
              <a:ext cx="980333" cy="376359"/>
            </a:xfrm>
            <a:prstGeom prst="rect">
              <a:avLst/>
            </a:prstGeom>
            <a:noFill/>
          </p:spPr>
          <p:txBody>
            <a:bodyPr wrap="square" rtlCol="0">
              <a:spAutoFit/>
            </a:bodyPr>
            <a:lstStyle/>
            <a:p>
              <a:r>
                <a:rPr lang="en-US" sz="2000" dirty="0">
                  <a:latin typeface="Calibri"/>
                </a:rPr>
                <a:t>18S rDNA</a:t>
              </a:r>
            </a:p>
          </p:txBody>
        </p:sp>
        <p:sp>
          <p:nvSpPr>
            <p:cNvPr id="31" name="TextBox 30">
              <a:extLst>
                <a:ext uri="{FF2B5EF4-FFF2-40B4-BE49-F238E27FC236}">
                  <a16:creationId xmlns:a16="http://schemas.microsoft.com/office/drawing/2014/main" id="{85EBA14E-8371-A740-93E6-A69E77FFF91E}"/>
                </a:ext>
              </a:extLst>
            </p:cNvPr>
            <p:cNvSpPr txBox="1"/>
            <p:nvPr/>
          </p:nvSpPr>
          <p:spPr>
            <a:xfrm>
              <a:off x="6736245" y="4261093"/>
              <a:ext cx="905228" cy="665865"/>
            </a:xfrm>
            <a:prstGeom prst="rect">
              <a:avLst/>
            </a:prstGeom>
            <a:noFill/>
          </p:spPr>
          <p:txBody>
            <a:bodyPr wrap="square" rtlCol="0">
              <a:spAutoFit/>
            </a:bodyPr>
            <a:lstStyle/>
            <a:p>
              <a:r>
                <a:rPr lang="en-US" sz="2000" dirty="0">
                  <a:latin typeface="Calibri"/>
                </a:rPr>
                <a:t>16S rDNA</a:t>
              </a:r>
            </a:p>
          </p:txBody>
        </p:sp>
        <p:sp>
          <p:nvSpPr>
            <p:cNvPr id="32" name="TextBox 31">
              <a:extLst>
                <a:ext uri="{FF2B5EF4-FFF2-40B4-BE49-F238E27FC236}">
                  <a16:creationId xmlns:a16="http://schemas.microsoft.com/office/drawing/2014/main" id="{BB5B0079-24E7-484B-AA00-C82119C84939}"/>
                </a:ext>
              </a:extLst>
            </p:cNvPr>
            <p:cNvSpPr txBox="1"/>
            <p:nvPr/>
          </p:nvSpPr>
          <p:spPr>
            <a:xfrm>
              <a:off x="8297630" y="1343584"/>
              <a:ext cx="83479" cy="579013"/>
            </a:xfrm>
            <a:prstGeom prst="rect">
              <a:avLst/>
            </a:prstGeom>
            <a:noFill/>
          </p:spPr>
          <p:txBody>
            <a:bodyPr wrap="square" rtlCol="0">
              <a:spAutoFit/>
            </a:bodyPr>
            <a:lstStyle/>
            <a:p>
              <a:r>
                <a:rPr lang="en-US" sz="3400" b="1" dirty="0">
                  <a:solidFill>
                    <a:prstClr val="white"/>
                  </a:solidFill>
                  <a:latin typeface="Calibri"/>
                </a:rPr>
                <a:t>?</a:t>
              </a:r>
            </a:p>
          </p:txBody>
        </p:sp>
        <p:pic>
          <p:nvPicPr>
            <p:cNvPr id="33" name="Graphic 2">
              <a:extLst>
                <a:ext uri="{FF2B5EF4-FFF2-40B4-BE49-F238E27FC236}">
                  <a16:creationId xmlns:a16="http://schemas.microsoft.com/office/drawing/2014/main" id="{C2DED33B-F4A7-D345-9B5D-293022C3CE8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16252" y="4152129"/>
              <a:ext cx="985944" cy="850704"/>
            </a:xfrm>
            <a:prstGeom prst="rect">
              <a:avLst/>
            </a:prstGeom>
          </p:spPr>
        </p:pic>
        <p:pic>
          <p:nvPicPr>
            <p:cNvPr id="34" name="Graphic 3">
              <a:extLst>
                <a:ext uri="{FF2B5EF4-FFF2-40B4-BE49-F238E27FC236}">
                  <a16:creationId xmlns:a16="http://schemas.microsoft.com/office/drawing/2014/main" id="{65F65FBB-AB6B-CD42-8EC9-C958D4B2641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85815" y="1154724"/>
              <a:ext cx="185921" cy="650724"/>
            </a:xfrm>
            <a:prstGeom prst="rect">
              <a:avLst/>
            </a:prstGeom>
          </p:spPr>
        </p:pic>
        <p:pic>
          <p:nvPicPr>
            <p:cNvPr id="35" name="Graphic 5">
              <a:extLst>
                <a:ext uri="{FF2B5EF4-FFF2-40B4-BE49-F238E27FC236}">
                  <a16:creationId xmlns:a16="http://schemas.microsoft.com/office/drawing/2014/main" id="{53C038AC-630A-4A4C-9CE2-1B95F430AE5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087518" y="4238445"/>
              <a:ext cx="190529" cy="666853"/>
            </a:xfrm>
            <a:prstGeom prst="rect">
              <a:avLst/>
            </a:prstGeom>
          </p:spPr>
        </p:pic>
        <p:pic>
          <p:nvPicPr>
            <p:cNvPr id="36" name="Graphic 6">
              <a:extLst>
                <a:ext uri="{FF2B5EF4-FFF2-40B4-BE49-F238E27FC236}">
                  <a16:creationId xmlns:a16="http://schemas.microsoft.com/office/drawing/2014/main" id="{BCFF0F76-077C-BE46-8D4D-AE1B60739D0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087488" y="2113410"/>
              <a:ext cx="184218" cy="644763"/>
            </a:xfrm>
            <a:prstGeom prst="rect">
              <a:avLst/>
            </a:prstGeom>
          </p:spPr>
        </p:pic>
        <p:pic>
          <p:nvPicPr>
            <p:cNvPr id="37" name="Graphic 67">
              <a:extLst>
                <a:ext uri="{FF2B5EF4-FFF2-40B4-BE49-F238E27FC236}">
                  <a16:creationId xmlns:a16="http://schemas.microsoft.com/office/drawing/2014/main" id="{C52AD543-3291-F54D-9AB6-8708BA6DB6E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636175" y="1718331"/>
              <a:ext cx="673063" cy="531041"/>
            </a:xfrm>
            <a:prstGeom prst="rect">
              <a:avLst/>
            </a:prstGeom>
          </p:spPr>
        </p:pic>
        <p:pic>
          <p:nvPicPr>
            <p:cNvPr id="38" name="Graphic 70">
              <a:extLst>
                <a:ext uri="{FF2B5EF4-FFF2-40B4-BE49-F238E27FC236}">
                  <a16:creationId xmlns:a16="http://schemas.microsoft.com/office/drawing/2014/main" id="{BB6EDE99-AD68-1943-B1B4-95EBF76D9511}"/>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792528" y="1014754"/>
              <a:ext cx="1087307" cy="615387"/>
            </a:xfrm>
            <a:prstGeom prst="rect">
              <a:avLst/>
            </a:prstGeom>
          </p:spPr>
        </p:pic>
        <p:pic>
          <p:nvPicPr>
            <p:cNvPr id="39" name="Graphic 71">
              <a:extLst>
                <a:ext uri="{FF2B5EF4-FFF2-40B4-BE49-F238E27FC236}">
                  <a16:creationId xmlns:a16="http://schemas.microsoft.com/office/drawing/2014/main" id="{76099ABC-7912-214E-BFCA-7E5AC0E16FDB}"/>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253538" y="1799611"/>
              <a:ext cx="754655" cy="427113"/>
            </a:xfrm>
            <a:prstGeom prst="rect">
              <a:avLst/>
            </a:prstGeom>
          </p:spPr>
        </p:pic>
        <p:pic>
          <p:nvPicPr>
            <p:cNvPr id="40" name="Graphic 72">
              <a:extLst>
                <a:ext uri="{FF2B5EF4-FFF2-40B4-BE49-F238E27FC236}">
                  <a16:creationId xmlns:a16="http://schemas.microsoft.com/office/drawing/2014/main" id="{CEEF08A0-EBED-B34F-9BE7-5E3ED2B14264}"/>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682065" y="2237246"/>
              <a:ext cx="705046" cy="609363"/>
            </a:xfrm>
            <a:prstGeom prst="rect">
              <a:avLst/>
            </a:prstGeom>
          </p:spPr>
        </p:pic>
        <p:pic>
          <p:nvPicPr>
            <p:cNvPr id="41" name="Graphic 74">
              <a:extLst>
                <a:ext uri="{FF2B5EF4-FFF2-40B4-BE49-F238E27FC236}">
                  <a16:creationId xmlns:a16="http://schemas.microsoft.com/office/drawing/2014/main" id="{CEB72617-EE4F-294D-85ED-02D1B7C1762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489259" y="2311700"/>
              <a:ext cx="355740" cy="534908"/>
            </a:xfrm>
            <a:prstGeom prst="rect">
              <a:avLst/>
            </a:prstGeom>
          </p:spPr>
        </p:pic>
        <p:pic>
          <p:nvPicPr>
            <p:cNvPr id="42" name="Graphic 77">
              <a:extLst>
                <a:ext uri="{FF2B5EF4-FFF2-40B4-BE49-F238E27FC236}">
                  <a16:creationId xmlns:a16="http://schemas.microsoft.com/office/drawing/2014/main" id="{CD5B2D54-7D32-E64E-BE30-80367D15739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82735" y="2930272"/>
              <a:ext cx="673063" cy="531041"/>
            </a:xfrm>
            <a:prstGeom prst="rect">
              <a:avLst/>
            </a:prstGeom>
          </p:spPr>
        </p:pic>
        <p:pic>
          <p:nvPicPr>
            <p:cNvPr id="43" name="Graphic 81">
              <a:extLst>
                <a:ext uri="{FF2B5EF4-FFF2-40B4-BE49-F238E27FC236}">
                  <a16:creationId xmlns:a16="http://schemas.microsoft.com/office/drawing/2014/main" id="{2BA00342-A209-304F-8374-24FA730D9F8D}"/>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300098" y="3011548"/>
              <a:ext cx="754655" cy="427113"/>
            </a:xfrm>
            <a:prstGeom prst="rect">
              <a:avLst/>
            </a:prstGeom>
          </p:spPr>
        </p:pic>
        <p:pic>
          <p:nvPicPr>
            <p:cNvPr id="44" name="Graphic 82">
              <a:extLst>
                <a:ext uri="{FF2B5EF4-FFF2-40B4-BE49-F238E27FC236}">
                  <a16:creationId xmlns:a16="http://schemas.microsoft.com/office/drawing/2014/main" id="{D0BF040E-4DBF-C74A-B278-A73D3EA1CB3B}"/>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7728618" y="3449186"/>
              <a:ext cx="705046" cy="609363"/>
            </a:xfrm>
            <a:prstGeom prst="rect">
              <a:avLst/>
            </a:prstGeom>
          </p:spPr>
        </p:pic>
        <p:pic>
          <p:nvPicPr>
            <p:cNvPr id="45" name="Graphic 84">
              <a:extLst>
                <a:ext uri="{FF2B5EF4-FFF2-40B4-BE49-F238E27FC236}">
                  <a16:creationId xmlns:a16="http://schemas.microsoft.com/office/drawing/2014/main" id="{6EE9F3CA-B04C-8545-A258-2FDEECE4FFF0}"/>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535812" y="3523640"/>
              <a:ext cx="355740" cy="534908"/>
            </a:xfrm>
            <a:prstGeom prst="rect">
              <a:avLst/>
            </a:prstGeom>
          </p:spPr>
        </p:pic>
        <p:cxnSp>
          <p:nvCxnSpPr>
            <p:cNvPr id="46" name="Straight Arrow Connector 45">
              <a:extLst>
                <a:ext uri="{FF2B5EF4-FFF2-40B4-BE49-F238E27FC236}">
                  <a16:creationId xmlns:a16="http://schemas.microsoft.com/office/drawing/2014/main" id="{B02E2029-17AE-4843-BD43-997167576D4A}"/>
                </a:ext>
              </a:extLst>
            </p:cNvPr>
            <p:cNvCxnSpPr>
              <a:cxnSpLocks/>
            </p:cNvCxnSpPr>
            <p:nvPr/>
          </p:nvCxnSpPr>
          <p:spPr>
            <a:xfrm flipV="1">
              <a:off x="6822755" y="3445701"/>
              <a:ext cx="685800" cy="4709"/>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23A970A-A1EA-4B41-BBBB-A7FB850268A2}"/>
                </a:ext>
              </a:extLst>
            </p:cNvPr>
            <p:cNvCxnSpPr>
              <a:cxnSpLocks/>
            </p:cNvCxnSpPr>
            <p:nvPr/>
          </p:nvCxnSpPr>
          <p:spPr>
            <a:xfrm flipV="1">
              <a:off x="6822755" y="4579785"/>
              <a:ext cx="685800" cy="4709"/>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B95118E-AE90-4947-93D3-8EE6962CD57C}"/>
                </a:ext>
              </a:extLst>
            </p:cNvPr>
            <p:cNvCxnSpPr>
              <a:cxnSpLocks/>
            </p:cNvCxnSpPr>
            <p:nvPr/>
          </p:nvCxnSpPr>
          <p:spPr>
            <a:xfrm flipV="1">
              <a:off x="6822755" y="2318173"/>
              <a:ext cx="685800" cy="4709"/>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53DB40A-E104-8943-AB2D-0455029B2F76}"/>
                </a:ext>
              </a:extLst>
            </p:cNvPr>
            <p:cNvCxnSpPr>
              <a:cxnSpLocks/>
            </p:cNvCxnSpPr>
            <p:nvPr/>
          </p:nvCxnSpPr>
          <p:spPr>
            <a:xfrm flipV="1">
              <a:off x="6822755" y="1393481"/>
              <a:ext cx="685800" cy="4709"/>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0" name="Graphic 3">
              <a:extLst>
                <a:ext uri="{FF2B5EF4-FFF2-40B4-BE49-F238E27FC236}">
                  <a16:creationId xmlns:a16="http://schemas.microsoft.com/office/drawing/2014/main" id="{8445FCC2-8195-A449-BA1D-4247CC0083C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59862" y="1014500"/>
              <a:ext cx="185921" cy="650724"/>
            </a:xfrm>
            <a:prstGeom prst="rect">
              <a:avLst/>
            </a:prstGeom>
          </p:spPr>
        </p:pic>
        <p:pic>
          <p:nvPicPr>
            <p:cNvPr id="51" name="Graphic 3">
              <a:extLst>
                <a:ext uri="{FF2B5EF4-FFF2-40B4-BE49-F238E27FC236}">
                  <a16:creationId xmlns:a16="http://schemas.microsoft.com/office/drawing/2014/main" id="{E030D894-F68B-C24E-8BB3-08D85241477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44384" y="1166756"/>
              <a:ext cx="185921" cy="650724"/>
            </a:xfrm>
            <a:prstGeom prst="rect">
              <a:avLst/>
            </a:prstGeom>
          </p:spPr>
        </p:pic>
        <p:pic>
          <p:nvPicPr>
            <p:cNvPr id="52" name="Graphic 6">
              <a:extLst>
                <a:ext uri="{FF2B5EF4-FFF2-40B4-BE49-F238E27FC236}">
                  <a16:creationId xmlns:a16="http://schemas.microsoft.com/office/drawing/2014/main" id="{F48621D9-6823-E741-875A-BFC6F617EE6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260157" y="1928518"/>
              <a:ext cx="184218" cy="644763"/>
            </a:xfrm>
            <a:prstGeom prst="rect">
              <a:avLst/>
            </a:prstGeom>
          </p:spPr>
        </p:pic>
        <p:pic>
          <p:nvPicPr>
            <p:cNvPr id="53" name="Graphic 6">
              <a:extLst>
                <a:ext uri="{FF2B5EF4-FFF2-40B4-BE49-F238E27FC236}">
                  <a16:creationId xmlns:a16="http://schemas.microsoft.com/office/drawing/2014/main" id="{B1C880E2-D2D1-4649-B02D-C928B9D8269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445226" y="2088550"/>
              <a:ext cx="184218" cy="644763"/>
            </a:xfrm>
            <a:prstGeom prst="rect">
              <a:avLst/>
            </a:prstGeom>
          </p:spPr>
        </p:pic>
        <p:pic>
          <p:nvPicPr>
            <p:cNvPr id="54" name="Graphic 13">
              <a:extLst>
                <a:ext uri="{FF2B5EF4-FFF2-40B4-BE49-F238E27FC236}">
                  <a16:creationId xmlns:a16="http://schemas.microsoft.com/office/drawing/2014/main" id="{2E19E416-5C4B-F147-957D-444C70694D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69915" y="2972957"/>
              <a:ext cx="191018" cy="668561"/>
            </a:xfrm>
            <a:prstGeom prst="rect">
              <a:avLst/>
            </a:prstGeom>
          </p:spPr>
        </p:pic>
        <p:pic>
          <p:nvPicPr>
            <p:cNvPr id="55" name="Graphic 13">
              <a:extLst>
                <a:ext uri="{FF2B5EF4-FFF2-40B4-BE49-F238E27FC236}">
                  <a16:creationId xmlns:a16="http://schemas.microsoft.com/office/drawing/2014/main" id="{42D56815-D14A-3848-9422-10CC84DD22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44375" y="3157853"/>
              <a:ext cx="191018" cy="668561"/>
            </a:xfrm>
            <a:prstGeom prst="rect">
              <a:avLst/>
            </a:prstGeom>
          </p:spPr>
        </p:pic>
        <p:pic>
          <p:nvPicPr>
            <p:cNvPr id="56" name="Graphic 5">
              <a:extLst>
                <a:ext uri="{FF2B5EF4-FFF2-40B4-BE49-F238E27FC236}">
                  <a16:creationId xmlns:a16="http://schemas.microsoft.com/office/drawing/2014/main" id="{740FFE2A-5327-C747-A573-3A759CD69E1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70428" y="4076013"/>
              <a:ext cx="190529" cy="666853"/>
            </a:xfrm>
            <a:prstGeom prst="rect">
              <a:avLst/>
            </a:prstGeom>
          </p:spPr>
        </p:pic>
        <p:pic>
          <p:nvPicPr>
            <p:cNvPr id="57" name="Graphic 5">
              <a:extLst>
                <a:ext uri="{FF2B5EF4-FFF2-40B4-BE49-F238E27FC236}">
                  <a16:creationId xmlns:a16="http://schemas.microsoft.com/office/drawing/2014/main" id="{24C2CB1A-7A62-B846-A90E-D0FC865E478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443772" y="4238445"/>
              <a:ext cx="190529" cy="666853"/>
            </a:xfrm>
            <a:prstGeom prst="rect">
              <a:avLst/>
            </a:prstGeom>
          </p:spPr>
        </p:pic>
      </p:grpSp>
    </p:spTree>
    <p:extLst>
      <p:ext uri="{BB962C8B-B14F-4D97-AF65-F5344CB8AC3E}">
        <p14:creationId xmlns:p14="http://schemas.microsoft.com/office/powerpoint/2010/main" val="2225869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F63FD7-3181-B74B-8516-B4761BCC7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138" y="2743200"/>
            <a:ext cx="5300407" cy="4040088"/>
          </a:xfrm>
          <a:prstGeom prst="rect">
            <a:avLst/>
          </a:prstGeom>
        </p:spPr>
      </p:pic>
      <p:sp>
        <p:nvSpPr>
          <p:cNvPr id="2" name="TextBox 1">
            <a:extLst>
              <a:ext uri="{FF2B5EF4-FFF2-40B4-BE49-F238E27FC236}">
                <a16:creationId xmlns:a16="http://schemas.microsoft.com/office/drawing/2014/main" id="{20D025FA-88BB-DD45-8904-366DEB97C7D4}"/>
              </a:ext>
            </a:extLst>
          </p:cNvPr>
          <p:cNvSpPr txBox="1"/>
          <p:nvPr/>
        </p:nvSpPr>
        <p:spPr>
          <a:xfrm>
            <a:off x="3340162" y="574990"/>
            <a:ext cx="5852884" cy="1077218"/>
          </a:xfrm>
          <a:prstGeom prst="rect">
            <a:avLst/>
          </a:prstGeom>
          <a:solidFill>
            <a:schemeClr val="bg1">
              <a:alpha val="43137"/>
            </a:schemeClr>
          </a:solidFill>
        </p:spPr>
        <p:txBody>
          <a:bodyPr wrap="none" rtlCol="0">
            <a:spAutoFit/>
          </a:bodyPr>
          <a:lstStyle/>
          <a:p>
            <a:pPr algn="ctr"/>
            <a:r>
              <a:rPr lang="en-US" sz="3200" b="1" dirty="0">
                <a:latin typeface="Arial" panose="020B0604020202020204" pitchFamily="34" charset="0"/>
                <a:cs typeface="Arial" panose="020B0604020202020204" pitchFamily="34" charset="0"/>
              </a:rPr>
              <a:t>Transition: </a:t>
            </a:r>
          </a:p>
          <a:p>
            <a:pPr algn="ctr"/>
            <a:r>
              <a:rPr lang="en-US" sz="3200" b="1" dirty="0">
                <a:latin typeface="Arial" panose="020B0604020202020204" pitchFamily="34" charset="0"/>
                <a:cs typeface="Arial" panose="020B0604020202020204" pitchFamily="34" charset="0"/>
              </a:rPr>
              <a:t>Sanctuary Condition Reports</a:t>
            </a:r>
          </a:p>
        </p:txBody>
      </p:sp>
      <p:pic>
        <p:nvPicPr>
          <p:cNvPr id="7" name="Picture 6">
            <a:extLst>
              <a:ext uri="{FF2B5EF4-FFF2-40B4-BE49-F238E27FC236}">
                <a16:creationId xmlns:a16="http://schemas.microsoft.com/office/drawing/2014/main" id="{316732D4-640C-7A42-AA85-843450C99FE5}"/>
              </a:ext>
            </a:extLst>
          </p:cNvPr>
          <p:cNvPicPr>
            <a:picLocks noChangeAspect="1"/>
          </p:cNvPicPr>
          <p:nvPr/>
        </p:nvPicPr>
        <p:blipFill>
          <a:blip r:embed="rId4"/>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BB9B0601-6175-8D45-928A-0CD72CB34442}"/>
              </a:ext>
            </a:extLst>
          </p:cNvPr>
          <p:cNvSpPr>
            <a:spLocks noGrp="1"/>
          </p:cNvSpPr>
          <p:nvPr>
            <p:ph type="sldNum" sz="quarter" idx="12"/>
          </p:nvPr>
        </p:nvSpPr>
        <p:spPr/>
        <p:txBody>
          <a:bodyPr/>
          <a:lstStyle/>
          <a:p>
            <a:pPr>
              <a:defRPr/>
            </a:pPr>
            <a:fld id="{0737601F-BD98-ED4B-8E1A-3F69D5929A52}" type="slidenum">
              <a:rPr lang="en-US" altLang="en-US" smtClean="0"/>
              <a:pPr>
                <a:defRPr/>
              </a:pPr>
              <a:t>24</a:t>
            </a:fld>
            <a:endParaRPr lang="en-US" altLang="en-US"/>
          </a:p>
        </p:txBody>
      </p:sp>
      <p:sp>
        <p:nvSpPr>
          <p:cNvPr id="8" name="TextBox 7">
            <a:extLst>
              <a:ext uri="{FF2B5EF4-FFF2-40B4-BE49-F238E27FC236}">
                <a16:creationId xmlns:a16="http://schemas.microsoft.com/office/drawing/2014/main" id="{99049615-4BB2-174D-ACBD-8B2B7831C870}"/>
              </a:ext>
            </a:extLst>
          </p:cNvPr>
          <p:cNvSpPr txBox="1"/>
          <p:nvPr/>
        </p:nvSpPr>
        <p:spPr>
          <a:xfrm>
            <a:off x="358909" y="1876485"/>
            <a:ext cx="6406662" cy="4524315"/>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dirty="0">
                <a:latin typeface="Arial" panose="020B0604020202020204" pitchFamily="34" charset="0"/>
                <a:cs typeface="Arial" panose="020B0604020202020204" pitchFamily="34" charset="0"/>
              </a:rPr>
              <a:t>NOAA’s national marine </a:t>
            </a:r>
            <a:r>
              <a:rPr lang="en-US" sz="1800" u="sng" dirty="0">
                <a:latin typeface="Arial" panose="020B0604020202020204" pitchFamily="34" charset="0"/>
                <a:cs typeface="Arial" panose="020B0604020202020204" pitchFamily="34" charset="0"/>
              </a:rPr>
              <a:t>sanctuaries would like to use indicators</a:t>
            </a:r>
            <a:r>
              <a:rPr lang="en-US" sz="1800" dirty="0">
                <a:latin typeface="Arial" panose="020B0604020202020204" pitchFamily="34" charset="0"/>
                <a:cs typeface="Arial" panose="020B0604020202020204" pitchFamily="34" charset="0"/>
              </a:rPr>
              <a:t> in their condition report and ensuing management plans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Objective: </a:t>
            </a:r>
            <a:r>
              <a:rPr lang="en-US" sz="1800" dirty="0">
                <a:latin typeface="Arial" panose="020B0604020202020204" pitchFamily="34" charset="0"/>
                <a:cs typeface="Arial" panose="020B0604020202020204" pitchFamily="34" charset="0"/>
              </a:rPr>
              <a:t>Develop a method to select indicators for condition reports and pilot the implementation of indicators into the </a:t>
            </a:r>
            <a:r>
              <a:rPr lang="en-US" sz="1800" u="sng" dirty="0">
                <a:latin typeface="Arial" panose="020B0604020202020204" pitchFamily="34" charset="0"/>
                <a:cs typeface="Arial" panose="020B0604020202020204" pitchFamily="34" charset="0"/>
              </a:rPr>
              <a:t>Florida Keys National Marine Sanctuary Management process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have learned</a:t>
            </a:r>
            <a:r>
              <a:rPr lang="en-US" sz="1800" dirty="0">
                <a:latin typeface="Arial" panose="020B0604020202020204" pitchFamily="34" charset="0"/>
                <a:cs typeface="Arial" panose="020B0604020202020204" pitchFamily="34" charset="0"/>
              </a:rPr>
              <a:t>: Indicators were developed and analyzed for all condition report questions</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Transitioned: </a:t>
            </a:r>
            <a:r>
              <a:rPr lang="en-US" sz="1800" dirty="0">
                <a:latin typeface="Arial" panose="020B0604020202020204" pitchFamily="34" charset="0"/>
                <a:cs typeface="Arial" panose="020B0604020202020204" pitchFamily="34" charset="0"/>
              </a:rPr>
              <a:t>1) </a:t>
            </a:r>
            <a:r>
              <a:rPr lang="en-US" sz="1800" u="sng" dirty="0">
                <a:latin typeface="Arial" panose="020B0604020202020204" pitchFamily="34" charset="0"/>
                <a:cs typeface="Arial" panose="020B0604020202020204" pitchFamily="34" charset="0"/>
              </a:rPr>
              <a:t>Indicators were used </a:t>
            </a:r>
            <a:r>
              <a:rPr lang="en-US" sz="1800" dirty="0">
                <a:latin typeface="Arial" panose="020B0604020202020204" pitchFamily="34" charset="0"/>
                <a:cs typeface="Arial" panose="020B0604020202020204" pitchFamily="34" charset="0"/>
              </a:rPr>
              <a:t>in the draft </a:t>
            </a:r>
            <a:r>
              <a:rPr lang="en-US" sz="1800" u="sng" dirty="0">
                <a:latin typeface="Arial" panose="020B0604020202020204" pitchFamily="34" charset="0"/>
                <a:cs typeface="Arial" panose="020B0604020202020204" pitchFamily="34" charset="0"/>
              </a:rPr>
              <a:t>environmental impact statement for FKNMS</a:t>
            </a:r>
            <a:r>
              <a:rPr lang="en-US" sz="1800" dirty="0">
                <a:latin typeface="Arial" panose="020B0604020202020204" pitchFamily="34" charset="0"/>
                <a:cs typeface="Arial" panose="020B0604020202020204" pitchFamily="34" charset="0"/>
              </a:rPr>
              <a:t>, 2) </a:t>
            </a:r>
            <a:r>
              <a:rPr lang="en-US" sz="1800" u="sng" dirty="0">
                <a:latin typeface="Arial" panose="020B0604020202020204" pitchFamily="34" charset="0"/>
                <a:cs typeface="Arial" panose="020B0604020202020204" pitchFamily="34" charset="0"/>
              </a:rPr>
              <a:t>Indicator selection process</a:t>
            </a:r>
            <a:r>
              <a:rPr lang="en-US" sz="1800" dirty="0">
                <a:latin typeface="Arial" panose="020B0604020202020204" pitchFamily="34" charset="0"/>
                <a:cs typeface="Arial" panose="020B0604020202020204" pitchFamily="34" charset="0"/>
              </a:rPr>
              <a:t> is currently being transferred for use in </a:t>
            </a:r>
            <a:r>
              <a:rPr lang="en-US" sz="1800" u="sng" dirty="0">
                <a:latin typeface="Arial" panose="020B0604020202020204" pitchFamily="34" charset="0"/>
                <a:cs typeface="Arial" panose="020B0604020202020204" pitchFamily="34" charset="0"/>
              </a:rPr>
              <a:t>Olympic Coast NMS</a:t>
            </a:r>
          </a:p>
        </p:txBody>
      </p:sp>
      <p:pic>
        <p:nvPicPr>
          <p:cNvPr id="10" name="Picture 9">
            <a:extLst>
              <a:ext uri="{FF2B5EF4-FFF2-40B4-BE49-F238E27FC236}">
                <a16:creationId xmlns:a16="http://schemas.microsoft.com/office/drawing/2014/main" id="{C3650B42-8A8D-EF48-AF78-33F954864847}"/>
              </a:ext>
            </a:extLst>
          </p:cNvPr>
          <p:cNvPicPr>
            <a:picLocks noChangeAspect="1"/>
          </p:cNvPicPr>
          <p:nvPr/>
        </p:nvPicPr>
        <p:blipFill>
          <a:blip r:embed="rId5"/>
          <a:stretch>
            <a:fillRect/>
          </a:stretch>
        </p:blipFill>
        <p:spPr>
          <a:xfrm>
            <a:off x="9615424" y="4320"/>
            <a:ext cx="2540000" cy="3200400"/>
          </a:xfrm>
          <a:prstGeom prst="rect">
            <a:avLst/>
          </a:prstGeom>
        </p:spPr>
      </p:pic>
    </p:spTree>
    <p:extLst>
      <p:ext uri="{BB962C8B-B14F-4D97-AF65-F5344CB8AC3E}">
        <p14:creationId xmlns:p14="http://schemas.microsoft.com/office/powerpoint/2010/main" val="2666059580"/>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025FA-88BB-DD45-8904-366DEB97C7D4}"/>
              </a:ext>
            </a:extLst>
          </p:cNvPr>
          <p:cNvSpPr txBox="1"/>
          <p:nvPr/>
        </p:nvSpPr>
        <p:spPr>
          <a:xfrm>
            <a:off x="5081653" y="452663"/>
            <a:ext cx="2391809" cy="1077218"/>
          </a:xfrm>
          <a:prstGeom prst="rect">
            <a:avLst/>
          </a:prstGeom>
          <a:solidFill>
            <a:schemeClr val="bg1">
              <a:alpha val="43137"/>
            </a:schemeClr>
          </a:solidFill>
        </p:spPr>
        <p:txBody>
          <a:bodyPr wrap="none" rtlCol="0">
            <a:spAutoFit/>
          </a:bodyPr>
          <a:lstStyle/>
          <a:p>
            <a:pPr algn="ctr"/>
            <a:r>
              <a:rPr lang="en-US" sz="3200" b="1" dirty="0">
                <a:latin typeface="Arial" panose="020B0604020202020204" pitchFamily="34" charset="0"/>
                <a:cs typeface="Arial" panose="020B0604020202020204" pitchFamily="34" charset="0"/>
              </a:rPr>
              <a:t>Transition: </a:t>
            </a:r>
          </a:p>
          <a:p>
            <a:pPr algn="ctr"/>
            <a:r>
              <a:rPr lang="en-US" sz="3200" b="1" dirty="0" err="1">
                <a:latin typeface="Arial" panose="020B0604020202020204" pitchFamily="34" charset="0"/>
                <a:cs typeface="Arial" panose="020B0604020202020204" pitchFamily="34" charset="0"/>
              </a:rPr>
              <a:t>eAUV</a:t>
            </a:r>
            <a:endParaRPr lang="en-US" sz="32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16732D4-640C-7A42-AA85-843450C99FE5}"/>
              </a:ext>
            </a:extLst>
          </p:cNvPr>
          <p:cNvPicPr>
            <a:picLocks noChangeAspect="1"/>
          </p:cNvPicPr>
          <p:nvPr/>
        </p:nvPicPr>
        <p:blipFill>
          <a:blip r:embed="rId3"/>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BB9B0601-6175-8D45-928A-0CD72CB34442}"/>
              </a:ext>
            </a:extLst>
          </p:cNvPr>
          <p:cNvSpPr>
            <a:spLocks noGrp="1"/>
          </p:cNvSpPr>
          <p:nvPr>
            <p:ph type="sldNum" sz="quarter" idx="12"/>
          </p:nvPr>
        </p:nvSpPr>
        <p:spPr/>
        <p:txBody>
          <a:bodyPr/>
          <a:lstStyle/>
          <a:p>
            <a:pPr>
              <a:defRPr/>
            </a:pPr>
            <a:fld id="{0737601F-BD98-ED4B-8E1A-3F69D5929A52}" type="slidenum">
              <a:rPr lang="en-US" altLang="en-US" smtClean="0"/>
              <a:pPr>
                <a:defRPr/>
              </a:pPr>
              <a:t>25</a:t>
            </a:fld>
            <a:endParaRPr lang="en-US" altLang="en-US"/>
          </a:p>
        </p:txBody>
      </p:sp>
      <p:sp>
        <p:nvSpPr>
          <p:cNvPr id="8" name="TextBox 7">
            <a:extLst>
              <a:ext uri="{FF2B5EF4-FFF2-40B4-BE49-F238E27FC236}">
                <a16:creationId xmlns:a16="http://schemas.microsoft.com/office/drawing/2014/main" id="{99049615-4BB2-174D-ACBD-8B2B7831C870}"/>
              </a:ext>
            </a:extLst>
          </p:cNvPr>
          <p:cNvSpPr txBox="1"/>
          <p:nvPr/>
        </p:nvSpPr>
        <p:spPr>
          <a:xfrm>
            <a:off x="533400" y="1505154"/>
            <a:ext cx="6406662" cy="4524315"/>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u="sng" dirty="0">
                <a:latin typeface="Arial" panose="020B0604020202020204" pitchFamily="34" charset="0"/>
                <a:cs typeface="Arial" panose="020B0604020202020204" pitchFamily="34" charset="0"/>
              </a:rPr>
              <a:t>Develop autonomous systems </a:t>
            </a:r>
            <a:r>
              <a:rPr lang="en-US" sz="1800" dirty="0">
                <a:latin typeface="Arial" panose="020B0604020202020204" pitchFamily="34" charset="0"/>
                <a:cs typeface="Arial" panose="020B0604020202020204" pitchFamily="34" charset="0"/>
              </a:rPr>
              <a:t>and further eDNA approaches to advance ocean science &amp; stewardship, and </a:t>
            </a:r>
            <a:r>
              <a:rPr lang="en-US" sz="1800" u="sng" dirty="0">
                <a:latin typeface="Arial" panose="020B0604020202020204" pitchFamily="34" charset="0"/>
                <a:cs typeface="Arial" panose="020B0604020202020204" pitchFamily="34" charset="0"/>
              </a:rPr>
              <a:t>support the Blue Economy</a:t>
            </a:r>
            <a:r>
              <a:rPr lang="en-US" sz="1800" dirty="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Objective: </a:t>
            </a:r>
            <a:r>
              <a:rPr lang="en-US" sz="1800" dirty="0">
                <a:latin typeface="Arial" panose="020B0604020202020204" pitchFamily="34" charset="0"/>
                <a:cs typeface="Arial" panose="020B0604020202020204" pitchFamily="34" charset="0"/>
              </a:rPr>
              <a:t>Demonstrate proof-of-concept to </a:t>
            </a:r>
            <a:r>
              <a:rPr lang="en-US" sz="1800" u="sng" dirty="0">
                <a:latin typeface="Arial" panose="020B0604020202020204" pitchFamily="34" charset="0"/>
                <a:cs typeface="Arial" panose="020B0604020202020204" pitchFamily="34" charset="0"/>
              </a:rPr>
              <a:t>show the feasibility of a prototype instrument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eAUV</a:t>
            </a:r>
            <a:r>
              <a:rPr lang="en-US" sz="1800" dirty="0">
                <a:latin typeface="Arial" panose="020B0604020202020204" pitchFamily="34" charset="0"/>
                <a:cs typeface="Arial" panose="020B0604020202020204" pitchFamily="34" charset="0"/>
              </a:rPr>
              <a:t>") to collect and process samples </a:t>
            </a:r>
            <a:r>
              <a:rPr lang="en-US" sz="1800" u="sng" dirty="0">
                <a:latin typeface="Arial" panose="020B0604020202020204" pitchFamily="34" charset="0"/>
                <a:cs typeface="Arial" panose="020B0604020202020204" pitchFamily="34" charset="0"/>
              </a:rPr>
              <a:t>for molecular biological analyses</a:t>
            </a:r>
            <a:r>
              <a:rPr lang="en-US" sz="1800" dirty="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have learned</a:t>
            </a:r>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Utilize deployment missions </a:t>
            </a:r>
            <a:r>
              <a:rPr lang="en-US" sz="1800" dirty="0">
                <a:latin typeface="Arial" panose="020B0604020202020204" pitchFamily="34" charset="0"/>
                <a:cs typeface="Arial" panose="020B0604020202020204" pitchFamily="34" charset="0"/>
              </a:rPr>
              <a:t>to define operational requirements and inform engineering developments to </a:t>
            </a:r>
            <a:r>
              <a:rPr lang="en-US" sz="1800" u="sng" dirty="0">
                <a:latin typeface="Arial" panose="020B0604020202020204" pitchFamily="34" charset="0"/>
                <a:cs typeface="Arial" panose="020B0604020202020204" pitchFamily="34" charset="0"/>
              </a:rPr>
              <a:t>increase the readiness level (RL) of the instrument</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Transitioned: </a:t>
            </a:r>
            <a:r>
              <a:rPr lang="en-US" sz="1800" u="sng" dirty="0">
                <a:latin typeface="Arial" panose="020B0604020202020204" pitchFamily="34" charset="0"/>
                <a:cs typeface="Arial" panose="020B0604020202020204" pitchFamily="34" charset="0"/>
              </a:rPr>
              <a:t>Readiness level moved from ~RL 4 to RL 5 </a:t>
            </a:r>
            <a:r>
              <a:rPr lang="en-US" sz="1800" dirty="0">
                <a:latin typeface="Arial" panose="020B0604020202020204" pitchFamily="34" charset="0"/>
                <a:cs typeface="Arial" panose="020B0604020202020204" pitchFamily="34" charset="0"/>
              </a:rPr>
              <a:t>for mobile, autonomous sample collection </a:t>
            </a:r>
            <a:r>
              <a:rPr lang="en-US" sz="1800" u="sng" dirty="0">
                <a:latin typeface="Arial" panose="020B0604020202020204" pitchFamily="34" charset="0"/>
                <a:cs typeface="Arial" panose="020B0604020202020204" pitchFamily="34" charset="0"/>
              </a:rPr>
              <a:t>and on-board sample preservation (DNA archival) for ‘</a:t>
            </a:r>
            <a:r>
              <a:rPr lang="en-US" sz="1800" u="sng" dirty="0" err="1">
                <a:latin typeface="Arial" panose="020B0604020202020204" pitchFamily="34" charset="0"/>
                <a:cs typeface="Arial" panose="020B0604020202020204" pitchFamily="34" charset="0"/>
              </a:rPr>
              <a:t>omic</a:t>
            </a:r>
            <a:r>
              <a:rPr lang="en-US" sz="1800" u="sng" dirty="0">
                <a:latin typeface="Arial" panose="020B0604020202020204" pitchFamily="34" charset="0"/>
                <a:cs typeface="Arial" panose="020B0604020202020204" pitchFamily="34" charset="0"/>
              </a:rPr>
              <a:t> analysis</a:t>
            </a:r>
            <a:r>
              <a:rPr lang="en-US" sz="1800" dirty="0">
                <a:latin typeface="Arial" panose="020B0604020202020204" pitchFamily="34" charset="0"/>
                <a:cs typeface="Arial" panose="020B0604020202020204" pitchFamily="34" charset="0"/>
              </a:rPr>
              <a:t>. </a:t>
            </a:r>
          </a:p>
        </p:txBody>
      </p:sp>
      <p:pic>
        <p:nvPicPr>
          <p:cNvPr id="11" name="Picture 10" descr="IMG_4713 (1).jpg">
            <a:extLst>
              <a:ext uri="{FF2B5EF4-FFF2-40B4-BE49-F238E27FC236}">
                <a16:creationId xmlns:a16="http://schemas.microsoft.com/office/drawing/2014/main" id="{37908937-D57F-0E4B-8A07-6522132AD8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98051" y="578160"/>
            <a:ext cx="4523664" cy="2918352"/>
          </a:xfrm>
          <a:prstGeom prst="rect">
            <a:avLst/>
          </a:prstGeom>
        </p:spPr>
      </p:pic>
      <p:pic>
        <p:nvPicPr>
          <p:cNvPr id="12" name="Picture 11">
            <a:extLst>
              <a:ext uri="{FF2B5EF4-FFF2-40B4-BE49-F238E27FC236}">
                <a16:creationId xmlns:a16="http://schemas.microsoft.com/office/drawing/2014/main" id="{D7F61E36-C451-A645-A10B-2F289FAE4F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98051" y="3640037"/>
            <a:ext cx="4523664" cy="2793714"/>
          </a:xfrm>
          <a:prstGeom prst="rect">
            <a:avLst/>
          </a:prstGeom>
        </p:spPr>
      </p:pic>
    </p:spTree>
    <p:extLst>
      <p:ext uri="{BB962C8B-B14F-4D97-AF65-F5344CB8AC3E}">
        <p14:creationId xmlns:p14="http://schemas.microsoft.com/office/powerpoint/2010/main" val="248272584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025FA-88BB-DD45-8904-366DEB97C7D4}"/>
              </a:ext>
            </a:extLst>
          </p:cNvPr>
          <p:cNvSpPr txBox="1"/>
          <p:nvPr/>
        </p:nvSpPr>
        <p:spPr>
          <a:xfrm>
            <a:off x="99441" y="192264"/>
            <a:ext cx="12155424" cy="584775"/>
          </a:xfrm>
          <a:prstGeom prst="rect">
            <a:avLst/>
          </a:prstGeom>
          <a:solidFill>
            <a:schemeClr val="bg1">
              <a:alpha val="43137"/>
            </a:scheme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Transition: </a:t>
            </a:r>
          </a:p>
        </p:txBody>
      </p:sp>
      <p:pic>
        <p:nvPicPr>
          <p:cNvPr id="7" name="Picture 6">
            <a:extLst>
              <a:ext uri="{FF2B5EF4-FFF2-40B4-BE49-F238E27FC236}">
                <a16:creationId xmlns:a16="http://schemas.microsoft.com/office/drawing/2014/main" id="{316732D4-640C-7A42-AA85-843450C99FE5}"/>
              </a:ext>
            </a:extLst>
          </p:cNvPr>
          <p:cNvPicPr>
            <a:picLocks noChangeAspect="1"/>
          </p:cNvPicPr>
          <p:nvPr/>
        </p:nvPicPr>
        <p:blipFill>
          <a:blip r:embed="rId3"/>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BB9B0601-6175-8D45-928A-0CD72CB34442}"/>
              </a:ext>
            </a:extLst>
          </p:cNvPr>
          <p:cNvSpPr>
            <a:spLocks noGrp="1"/>
          </p:cNvSpPr>
          <p:nvPr>
            <p:ph type="sldNum" sz="quarter" idx="12"/>
          </p:nvPr>
        </p:nvSpPr>
        <p:spPr/>
        <p:txBody>
          <a:bodyPr/>
          <a:lstStyle/>
          <a:p>
            <a:pPr>
              <a:defRPr/>
            </a:pPr>
            <a:fld id="{0737601F-BD98-ED4B-8E1A-3F69D5929A52}" type="slidenum">
              <a:rPr lang="en-US" altLang="en-US" smtClean="0"/>
              <a:pPr>
                <a:defRPr/>
              </a:pPr>
              <a:t>26</a:t>
            </a:fld>
            <a:endParaRPr lang="en-US" altLang="en-US"/>
          </a:p>
        </p:txBody>
      </p:sp>
      <p:sp>
        <p:nvSpPr>
          <p:cNvPr id="8" name="TextBox 7">
            <a:extLst>
              <a:ext uri="{FF2B5EF4-FFF2-40B4-BE49-F238E27FC236}">
                <a16:creationId xmlns:a16="http://schemas.microsoft.com/office/drawing/2014/main" id="{99049615-4BB2-174D-ACBD-8B2B7831C870}"/>
              </a:ext>
            </a:extLst>
          </p:cNvPr>
          <p:cNvSpPr txBox="1"/>
          <p:nvPr/>
        </p:nvSpPr>
        <p:spPr>
          <a:xfrm>
            <a:off x="159394" y="1946589"/>
            <a:ext cx="8533193" cy="3970318"/>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Relevance: </a:t>
            </a:r>
            <a:r>
              <a:rPr lang="en-US" sz="1800" dirty="0">
                <a:latin typeface="Arial" panose="020B0604020202020204" pitchFamily="34" charset="0"/>
                <a:cs typeface="Arial" panose="020B0604020202020204" pitchFamily="34" charset="0"/>
              </a:rPr>
              <a:t>US territories (e.g., CNMI) need Microbial Source Tracking capacity to better manage and mitigate Land Based Sources of Pollution impacts in coastal waters.  </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Objective: </a:t>
            </a:r>
            <a:r>
              <a:rPr lang="en-US" sz="1800" dirty="0">
                <a:latin typeface="Arial" panose="020B0604020202020204" pitchFamily="34" charset="0"/>
                <a:cs typeface="Arial" panose="020B0604020202020204" pitchFamily="34" charset="0"/>
              </a:rPr>
              <a:t>Adapt qPCR instrumentation for Microbial Source Tracking analyses; train personnel with their own in-house instrumentation to develop a Microbial Source Tracking facility.</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What we have learned</a:t>
            </a:r>
            <a:r>
              <a:rPr lang="en-US" sz="1800" dirty="0">
                <a:latin typeface="Arial" panose="020B0604020202020204" pitchFamily="34" charset="0"/>
                <a:cs typeface="Arial" panose="020B0604020202020204" pitchFamily="34" charset="0"/>
              </a:rPr>
              <a:t>: Microbial Source Tracking capability was used to conduct a pollution source tracking study in Saipan Lagoon.  </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Transitions: </a:t>
            </a:r>
            <a:r>
              <a:rPr lang="en-US" sz="1800" dirty="0">
                <a:latin typeface="Arial" panose="020B0604020202020204" pitchFamily="34" charset="0"/>
                <a:cs typeface="Arial" panose="020B0604020202020204" pitchFamily="34" charset="0"/>
              </a:rPr>
              <a:t>1) Adaptation and </a:t>
            </a:r>
            <a:r>
              <a:rPr lang="en-US" sz="1800" u="sng" dirty="0">
                <a:latin typeface="Arial" panose="020B0604020202020204" pitchFamily="34" charset="0"/>
                <a:cs typeface="Arial" panose="020B0604020202020204" pitchFamily="34" charset="0"/>
              </a:rPr>
              <a:t>modification of qPCR instrumentation</a:t>
            </a:r>
            <a:r>
              <a:rPr lang="en-US" sz="1800" dirty="0">
                <a:latin typeface="Arial" panose="020B0604020202020204" pitchFamily="34" charset="0"/>
                <a:cs typeface="Arial" panose="020B0604020202020204" pitchFamily="34" charset="0"/>
              </a:rPr>
              <a:t>;  2) </a:t>
            </a:r>
            <a:r>
              <a:rPr lang="en-US" sz="1800" u="sng" dirty="0">
                <a:latin typeface="Arial" panose="020B0604020202020204" pitchFamily="34" charset="0"/>
                <a:cs typeface="Arial" panose="020B0604020202020204" pitchFamily="34" charset="0"/>
              </a:rPr>
              <a:t>Training of lab personnel</a:t>
            </a:r>
            <a:r>
              <a:rPr lang="en-US" sz="1800" dirty="0">
                <a:latin typeface="Arial" panose="020B0604020202020204" pitchFamily="34" charset="0"/>
                <a:cs typeface="Arial" panose="020B0604020202020204" pitchFamily="34" charset="0"/>
              </a:rPr>
              <a:t> in Microbial Source Tracking methods;  3) </a:t>
            </a:r>
            <a:r>
              <a:rPr lang="en-US" sz="1800" u="sng" dirty="0">
                <a:latin typeface="Arial" panose="020B0604020202020204" pitchFamily="34" charset="0"/>
                <a:cs typeface="Arial" panose="020B0604020202020204" pitchFamily="34" charset="0"/>
              </a:rPr>
              <a:t>Ongoing consultations </a:t>
            </a:r>
            <a:r>
              <a:rPr lang="en-US" sz="1800" dirty="0">
                <a:latin typeface="Arial" panose="020B0604020202020204" pitchFamily="34" charset="0"/>
                <a:cs typeface="Arial" panose="020B0604020202020204" pitchFamily="34" charset="0"/>
              </a:rPr>
              <a:t>between AOML and CNMI for Land Based Sources of Pollution studies</a:t>
            </a:r>
          </a:p>
        </p:txBody>
      </p:sp>
      <p:sp>
        <p:nvSpPr>
          <p:cNvPr id="11" name="TextBox 10">
            <a:extLst>
              <a:ext uri="{FF2B5EF4-FFF2-40B4-BE49-F238E27FC236}">
                <a16:creationId xmlns:a16="http://schemas.microsoft.com/office/drawing/2014/main" id="{20D025FA-88BB-DD45-8904-366DEB97C7D4}"/>
              </a:ext>
            </a:extLst>
          </p:cNvPr>
          <p:cNvSpPr txBox="1"/>
          <p:nvPr/>
        </p:nvSpPr>
        <p:spPr>
          <a:xfrm>
            <a:off x="0" y="777039"/>
            <a:ext cx="12192000" cy="584775"/>
          </a:xfrm>
          <a:prstGeom prst="rect">
            <a:avLst/>
          </a:prstGeom>
          <a:solidFill>
            <a:schemeClr val="bg1">
              <a:alpha val="0"/>
            </a:scheme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Molecular Microbial Source Tracking</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92587" y="1309727"/>
            <a:ext cx="3348700" cy="200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81205" y="3359065"/>
            <a:ext cx="2863357" cy="344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7197405" y="4572000"/>
            <a:ext cx="201978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17186" y="47263"/>
            <a:ext cx="867016" cy="867016"/>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12883" y="1885"/>
            <a:ext cx="933537" cy="933537"/>
          </a:xfrm>
          <a:prstGeom prst="rect">
            <a:avLst/>
          </a:prstGeom>
        </p:spPr>
      </p:pic>
    </p:spTree>
    <p:extLst>
      <p:ext uri="{BB962C8B-B14F-4D97-AF65-F5344CB8AC3E}">
        <p14:creationId xmlns:p14="http://schemas.microsoft.com/office/powerpoint/2010/main" val="4143795985"/>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737217-A0C7-3041-ADE6-A2BEDBB7FE83}"/>
              </a:ext>
            </a:extLst>
          </p:cNvPr>
          <p:cNvSpPr txBox="1"/>
          <p:nvPr/>
        </p:nvSpPr>
        <p:spPr>
          <a:xfrm>
            <a:off x="580449" y="1083817"/>
            <a:ext cx="11472907" cy="823944"/>
          </a:xfrm>
          <a:prstGeom prst="rect">
            <a:avLst/>
          </a:prstGeom>
          <a:noFill/>
        </p:spPr>
        <p:txBody>
          <a:bodyPr wrap="square" rtlCol="0">
            <a:spAutoFit/>
          </a:bodyPr>
          <a:lstStyle/>
          <a:p>
            <a:pPr>
              <a:lnSpc>
                <a:spcPts val="3000"/>
              </a:lnSpc>
            </a:pPr>
            <a:r>
              <a:rPr lang="en-US" sz="2000" b="1" dirty="0">
                <a:solidFill>
                  <a:schemeClr val="accent6">
                    <a:lumMod val="60000"/>
                    <a:lumOff val="40000"/>
                  </a:schemeClr>
                </a:solidFill>
                <a:latin typeface="Arial" panose="020B0604020202020204" pitchFamily="34" charset="0"/>
                <a:cs typeface="Arial" panose="020B0604020202020204" pitchFamily="34" charset="0"/>
              </a:rPr>
              <a:t>Experimental Reef Lab                   Bioinformatics Computing</a:t>
            </a:r>
          </a:p>
          <a:p>
            <a:pPr>
              <a:lnSpc>
                <a:spcPts val="3000"/>
              </a:lnSpc>
            </a:pPr>
            <a:r>
              <a:rPr lang="en-US" sz="2000" b="1" dirty="0">
                <a:solidFill>
                  <a:schemeClr val="accent6">
                    <a:lumMod val="60000"/>
                    <a:lumOff val="40000"/>
                  </a:schemeClr>
                </a:solidFill>
                <a:latin typeface="Arial" panose="020B0604020202020204" pitchFamily="34" charset="0"/>
                <a:cs typeface="Arial" panose="020B0604020202020204" pitchFamily="34" charset="0"/>
              </a:rPr>
              <a:t>	Advanced Manufacturing and Design Laboratory 	                  ‘Omics Laboratory</a:t>
            </a:r>
          </a:p>
        </p:txBody>
      </p:sp>
      <p:pic>
        <p:nvPicPr>
          <p:cNvPr id="12" name="Picture 11">
            <a:extLst>
              <a:ext uri="{FF2B5EF4-FFF2-40B4-BE49-F238E27FC236}">
                <a16:creationId xmlns:a16="http://schemas.microsoft.com/office/drawing/2014/main" id="{2288C95B-BB40-EC4B-B1C5-C9BA623B3886}"/>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TextBox 3">
            <a:extLst>
              <a:ext uri="{FF2B5EF4-FFF2-40B4-BE49-F238E27FC236}">
                <a16:creationId xmlns:a16="http://schemas.microsoft.com/office/drawing/2014/main" id="{51921B4C-9FF6-EF4D-BA8B-FC42728C9845}"/>
              </a:ext>
            </a:extLst>
          </p:cNvPr>
          <p:cNvSpPr txBox="1"/>
          <p:nvPr/>
        </p:nvSpPr>
        <p:spPr>
          <a:xfrm>
            <a:off x="3810000" y="301635"/>
            <a:ext cx="7378943"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Investments to Improve our Capacity</a:t>
            </a:r>
          </a:p>
        </p:txBody>
      </p:sp>
      <p:sp>
        <p:nvSpPr>
          <p:cNvPr id="7" name="Slide Number Placeholder 6">
            <a:extLst>
              <a:ext uri="{FF2B5EF4-FFF2-40B4-BE49-F238E27FC236}">
                <a16:creationId xmlns:a16="http://schemas.microsoft.com/office/drawing/2014/main" id="{1C84C0CA-D55F-4645-ABC1-C2E2BEB12231}"/>
              </a:ext>
            </a:extLst>
          </p:cNvPr>
          <p:cNvSpPr>
            <a:spLocks noGrp="1"/>
          </p:cNvSpPr>
          <p:nvPr>
            <p:ph type="sldNum" sz="quarter" idx="12"/>
          </p:nvPr>
        </p:nvSpPr>
        <p:spPr/>
        <p:txBody>
          <a:bodyPr/>
          <a:lstStyle/>
          <a:p>
            <a:pPr>
              <a:defRPr/>
            </a:pPr>
            <a:fld id="{0737601F-BD98-ED4B-8E1A-3F69D5929A52}" type="slidenum">
              <a:rPr lang="en-US" altLang="en-US" smtClean="0"/>
              <a:pPr>
                <a:defRPr/>
              </a:pPr>
              <a:t>27</a:t>
            </a:fld>
            <a:endParaRPr lang="en-US" altLang="en-US"/>
          </a:p>
        </p:txBody>
      </p:sp>
      <p:grpSp>
        <p:nvGrpSpPr>
          <p:cNvPr id="29" name="Group 28">
            <a:extLst>
              <a:ext uri="{FF2B5EF4-FFF2-40B4-BE49-F238E27FC236}">
                <a16:creationId xmlns:a16="http://schemas.microsoft.com/office/drawing/2014/main" id="{22E61567-22F9-E547-AD28-6E8AD6E4F67A}"/>
              </a:ext>
            </a:extLst>
          </p:cNvPr>
          <p:cNvGrpSpPr/>
          <p:nvPr/>
        </p:nvGrpSpPr>
        <p:grpSpPr>
          <a:xfrm>
            <a:off x="454071" y="2088046"/>
            <a:ext cx="11585528" cy="461665"/>
            <a:chOff x="303236" y="2145244"/>
            <a:chExt cx="11585528" cy="461665"/>
          </a:xfrm>
        </p:grpSpPr>
        <p:sp>
          <p:nvSpPr>
            <p:cNvPr id="3" name="TextBox 2">
              <a:extLst>
                <a:ext uri="{FF2B5EF4-FFF2-40B4-BE49-F238E27FC236}">
                  <a16:creationId xmlns:a16="http://schemas.microsoft.com/office/drawing/2014/main" id="{A07A6648-C7D0-794A-93CA-CA2A78454BCE}"/>
                </a:ext>
              </a:extLst>
            </p:cNvPr>
            <p:cNvSpPr txBox="1"/>
            <p:nvPr/>
          </p:nvSpPr>
          <p:spPr>
            <a:xfrm>
              <a:off x="303236" y="2145244"/>
              <a:ext cx="11585528" cy="461665"/>
            </a:xfrm>
            <a:prstGeom prst="rect">
              <a:avLst/>
            </a:prstGeom>
            <a:noFill/>
          </p:spPr>
          <p:txBody>
            <a:bodyPr wrap="square" rtlCol="0">
              <a:spAutoFit/>
            </a:bodyPr>
            <a:lstStyle/>
            <a:p>
              <a:r>
                <a:rPr lang="en-US" dirty="0"/>
                <a:t>experimental precision,   ‘omics capabilities,   prototype development,   instrument repairs </a:t>
              </a:r>
            </a:p>
          </p:txBody>
        </p:sp>
        <p:cxnSp>
          <p:nvCxnSpPr>
            <p:cNvPr id="14" name="Straight Arrow Connector 13">
              <a:extLst>
                <a:ext uri="{FF2B5EF4-FFF2-40B4-BE49-F238E27FC236}">
                  <a16:creationId xmlns:a16="http://schemas.microsoft.com/office/drawing/2014/main" id="{F064B391-1403-104A-98F2-AFFE4E14CE6B}"/>
                </a:ext>
              </a:extLst>
            </p:cNvPr>
            <p:cNvCxnSpPr/>
            <p:nvPr/>
          </p:nvCxnSpPr>
          <p:spPr bwMode="auto">
            <a:xfrm flipV="1">
              <a:off x="316998" y="2166500"/>
              <a:ext cx="0" cy="381000"/>
            </a:xfrm>
            <a:prstGeom prst="straightConnector1">
              <a:avLst/>
            </a:prstGeom>
            <a:solidFill>
              <a:schemeClr val="accent1"/>
            </a:solidFill>
            <a:ln w="57150" cap="flat" cmpd="sng" algn="ctr">
              <a:solidFill>
                <a:schemeClr val="accent6">
                  <a:lumMod val="60000"/>
                  <a:lumOff val="40000"/>
                </a:schemeClr>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FCD754FE-9B6D-D44F-BBDE-A30F06CCFB09}"/>
                </a:ext>
              </a:extLst>
            </p:cNvPr>
            <p:cNvCxnSpPr/>
            <p:nvPr/>
          </p:nvCxnSpPr>
          <p:spPr bwMode="auto">
            <a:xfrm flipV="1">
              <a:off x="3352800" y="2145244"/>
              <a:ext cx="0" cy="381000"/>
            </a:xfrm>
            <a:prstGeom prst="straightConnector1">
              <a:avLst/>
            </a:prstGeom>
            <a:solidFill>
              <a:schemeClr val="accent1"/>
            </a:solidFill>
            <a:ln w="57150" cap="flat" cmpd="sng" algn="ctr">
              <a:solidFill>
                <a:schemeClr val="accent6">
                  <a:lumMod val="60000"/>
                  <a:lumOff val="40000"/>
                </a:schemeClr>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9B0DAFA-37F8-D14E-BA79-8A7D2FE15F80}"/>
                </a:ext>
              </a:extLst>
            </p:cNvPr>
            <p:cNvCxnSpPr/>
            <p:nvPr/>
          </p:nvCxnSpPr>
          <p:spPr bwMode="auto">
            <a:xfrm flipV="1">
              <a:off x="5943600" y="2166500"/>
              <a:ext cx="0" cy="381000"/>
            </a:xfrm>
            <a:prstGeom prst="straightConnector1">
              <a:avLst/>
            </a:prstGeom>
            <a:solidFill>
              <a:schemeClr val="accent1"/>
            </a:solidFill>
            <a:ln w="57150" cap="flat" cmpd="sng" algn="ctr">
              <a:solidFill>
                <a:schemeClr val="accent6">
                  <a:lumMod val="60000"/>
                  <a:lumOff val="40000"/>
                </a:schemeClr>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D662195E-0417-A84F-80C3-911F3147A69D}"/>
                </a:ext>
              </a:extLst>
            </p:cNvPr>
            <p:cNvCxnSpPr/>
            <p:nvPr/>
          </p:nvCxnSpPr>
          <p:spPr bwMode="auto">
            <a:xfrm flipV="1">
              <a:off x="9067800" y="2166500"/>
              <a:ext cx="0" cy="381000"/>
            </a:xfrm>
            <a:prstGeom prst="straightConnector1">
              <a:avLst/>
            </a:prstGeom>
            <a:solidFill>
              <a:schemeClr val="accent1"/>
            </a:solidFill>
            <a:ln w="57150" cap="flat" cmpd="sng" algn="ctr">
              <a:solidFill>
                <a:schemeClr val="accent6">
                  <a:lumMod val="60000"/>
                  <a:lumOff val="40000"/>
                </a:schemeClr>
              </a:solidFill>
              <a:prstDash val="solid"/>
              <a:round/>
              <a:headEnd type="none" w="med" len="med"/>
              <a:tailEnd type="triangle"/>
            </a:ln>
            <a:effectLst/>
          </p:spPr>
        </p:cxnSp>
      </p:grpSp>
      <p:sp>
        <p:nvSpPr>
          <p:cNvPr id="21" name="Oval 20">
            <a:extLst>
              <a:ext uri="{FF2B5EF4-FFF2-40B4-BE49-F238E27FC236}">
                <a16:creationId xmlns:a16="http://schemas.microsoft.com/office/drawing/2014/main" id="{00D728D6-8DF4-5149-B63E-0A7DE11C9A7A}"/>
              </a:ext>
            </a:extLst>
          </p:cNvPr>
          <p:cNvSpPr/>
          <p:nvPr/>
        </p:nvSpPr>
        <p:spPr>
          <a:xfrm>
            <a:off x="182674" y="1123406"/>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1</a:t>
            </a:r>
          </a:p>
        </p:txBody>
      </p:sp>
      <p:pic>
        <p:nvPicPr>
          <p:cNvPr id="45" name="Picture 44">
            <a:extLst>
              <a:ext uri="{FF2B5EF4-FFF2-40B4-BE49-F238E27FC236}">
                <a16:creationId xmlns:a16="http://schemas.microsoft.com/office/drawing/2014/main" id="{F1752321-0776-A24E-B801-29F0A2A413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067" y="3346609"/>
            <a:ext cx="10460736" cy="2483961"/>
          </a:xfrm>
          <a:prstGeom prst="rect">
            <a:avLst/>
          </a:prstGeom>
        </p:spPr>
      </p:pic>
      <p:sp>
        <p:nvSpPr>
          <p:cNvPr id="46" name="TextBox 45">
            <a:extLst>
              <a:ext uri="{FF2B5EF4-FFF2-40B4-BE49-F238E27FC236}">
                <a16:creationId xmlns:a16="http://schemas.microsoft.com/office/drawing/2014/main" id="{501533DB-D6E4-C345-87B1-BC6A3E5957D0}"/>
              </a:ext>
            </a:extLst>
          </p:cNvPr>
          <p:cNvSpPr txBox="1"/>
          <p:nvPr/>
        </p:nvSpPr>
        <p:spPr>
          <a:xfrm>
            <a:off x="5544070" y="6278941"/>
            <a:ext cx="1354858" cy="369332"/>
          </a:xfrm>
          <a:prstGeom prst="rect">
            <a:avLst/>
          </a:prstGeom>
          <a:noFill/>
          <a:ln w="381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Laser cutter</a:t>
            </a:r>
          </a:p>
        </p:txBody>
      </p:sp>
      <p:sp>
        <p:nvSpPr>
          <p:cNvPr id="47" name="TextBox 46">
            <a:extLst>
              <a:ext uri="{FF2B5EF4-FFF2-40B4-BE49-F238E27FC236}">
                <a16:creationId xmlns:a16="http://schemas.microsoft.com/office/drawing/2014/main" id="{7E54A86B-7DE6-2B4C-BE95-287E3A4F03C1}"/>
              </a:ext>
            </a:extLst>
          </p:cNvPr>
          <p:cNvSpPr txBox="1"/>
          <p:nvPr/>
        </p:nvSpPr>
        <p:spPr>
          <a:xfrm>
            <a:off x="9729564" y="6216134"/>
            <a:ext cx="1296317" cy="369332"/>
          </a:xfrm>
          <a:prstGeom prst="rect">
            <a:avLst/>
          </a:prstGeom>
          <a:noFill/>
          <a:ln w="381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3D printers</a:t>
            </a:r>
          </a:p>
        </p:txBody>
      </p:sp>
      <p:sp>
        <p:nvSpPr>
          <p:cNvPr id="48" name="TextBox 47">
            <a:extLst>
              <a:ext uri="{FF2B5EF4-FFF2-40B4-BE49-F238E27FC236}">
                <a16:creationId xmlns:a16="http://schemas.microsoft.com/office/drawing/2014/main" id="{FA67B8CB-D299-0346-834D-3AC33E763423}"/>
              </a:ext>
            </a:extLst>
          </p:cNvPr>
          <p:cNvSpPr txBox="1"/>
          <p:nvPr/>
        </p:nvSpPr>
        <p:spPr>
          <a:xfrm>
            <a:off x="7145813" y="5983978"/>
            <a:ext cx="1949252" cy="369332"/>
          </a:xfrm>
          <a:prstGeom prst="rect">
            <a:avLst/>
          </a:prstGeom>
          <a:noFill/>
          <a:ln w="381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Pressure chamber</a:t>
            </a:r>
          </a:p>
        </p:txBody>
      </p:sp>
      <p:sp>
        <p:nvSpPr>
          <p:cNvPr id="49" name="TextBox 48">
            <a:extLst>
              <a:ext uri="{FF2B5EF4-FFF2-40B4-BE49-F238E27FC236}">
                <a16:creationId xmlns:a16="http://schemas.microsoft.com/office/drawing/2014/main" id="{B7C9992C-2546-8347-A511-4D7B0E6AF617}"/>
              </a:ext>
            </a:extLst>
          </p:cNvPr>
          <p:cNvSpPr txBox="1"/>
          <p:nvPr/>
        </p:nvSpPr>
        <p:spPr>
          <a:xfrm>
            <a:off x="729955" y="5939502"/>
            <a:ext cx="1840568" cy="369332"/>
          </a:xfrm>
          <a:prstGeom prst="rect">
            <a:avLst/>
          </a:prstGeom>
          <a:noFill/>
          <a:ln w="381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Soldering station</a:t>
            </a:r>
          </a:p>
        </p:txBody>
      </p:sp>
      <p:sp>
        <p:nvSpPr>
          <p:cNvPr id="50" name="TextBox 49">
            <a:extLst>
              <a:ext uri="{FF2B5EF4-FFF2-40B4-BE49-F238E27FC236}">
                <a16:creationId xmlns:a16="http://schemas.microsoft.com/office/drawing/2014/main" id="{E9E8F285-EA4A-C547-87DB-3991A5DB3483}"/>
              </a:ext>
            </a:extLst>
          </p:cNvPr>
          <p:cNvSpPr txBox="1"/>
          <p:nvPr/>
        </p:nvSpPr>
        <p:spPr>
          <a:xfrm>
            <a:off x="4838903" y="2792611"/>
            <a:ext cx="694421" cy="369332"/>
          </a:xfrm>
          <a:prstGeom prst="rect">
            <a:avLst/>
          </a:prstGeom>
          <a:noFill/>
          <a:ln w="381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CNC</a:t>
            </a:r>
          </a:p>
        </p:txBody>
      </p:sp>
      <p:sp>
        <p:nvSpPr>
          <p:cNvPr id="51" name="TextBox 50">
            <a:extLst>
              <a:ext uri="{FF2B5EF4-FFF2-40B4-BE49-F238E27FC236}">
                <a16:creationId xmlns:a16="http://schemas.microsoft.com/office/drawing/2014/main" id="{2F2890DC-F876-9A46-974E-CE233E366467}"/>
              </a:ext>
            </a:extLst>
          </p:cNvPr>
          <p:cNvSpPr txBox="1"/>
          <p:nvPr/>
        </p:nvSpPr>
        <p:spPr>
          <a:xfrm>
            <a:off x="2928870" y="6124168"/>
            <a:ext cx="2244525" cy="369332"/>
          </a:xfrm>
          <a:prstGeom prst="rect">
            <a:avLst/>
          </a:prstGeom>
          <a:noFill/>
          <a:ln w="381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Circuit board milling</a:t>
            </a:r>
          </a:p>
        </p:txBody>
      </p:sp>
      <p:sp>
        <p:nvSpPr>
          <p:cNvPr id="52" name="TextBox 51">
            <a:extLst>
              <a:ext uri="{FF2B5EF4-FFF2-40B4-BE49-F238E27FC236}">
                <a16:creationId xmlns:a16="http://schemas.microsoft.com/office/drawing/2014/main" id="{1B6ECC8A-E7F1-684C-96DC-0BB9421A9FDC}"/>
              </a:ext>
            </a:extLst>
          </p:cNvPr>
          <p:cNvSpPr txBox="1"/>
          <p:nvPr/>
        </p:nvSpPr>
        <p:spPr>
          <a:xfrm>
            <a:off x="8359718" y="2868345"/>
            <a:ext cx="2599430" cy="369332"/>
          </a:xfrm>
          <a:prstGeom prst="rect">
            <a:avLst/>
          </a:prstGeom>
          <a:noFill/>
          <a:ln w="5715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3D print post processing</a:t>
            </a:r>
          </a:p>
        </p:txBody>
      </p:sp>
      <p:sp>
        <p:nvSpPr>
          <p:cNvPr id="53" name="TextBox 52">
            <a:extLst>
              <a:ext uri="{FF2B5EF4-FFF2-40B4-BE49-F238E27FC236}">
                <a16:creationId xmlns:a16="http://schemas.microsoft.com/office/drawing/2014/main" id="{D1A758EF-1978-9E44-9BDD-3A0C15C5F6D9}"/>
              </a:ext>
            </a:extLst>
          </p:cNvPr>
          <p:cNvSpPr txBox="1"/>
          <p:nvPr/>
        </p:nvSpPr>
        <p:spPr>
          <a:xfrm>
            <a:off x="1590178" y="2815760"/>
            <a:ext cx="1574470" cy="369332"/>
          </a:xfrm>
          <a:prstGeom prst="rect">
            <a:avLst/>
          </a:prstGeom>
          <a:noFill/>
          <a:ln w="381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Arial" panose="020B0604020202020204" pitchFamily="34" charset="0"/>
              </a:rPr>
              <a:t>Digital design</a:t>
            </a:r>
          </a:p>
        </p:txBody>
      </p:sp>
      <p:cxnSp>
        <p:nvCxnSpPr>
          <p:cNvPr id="54" name="Straight Arrow Connector 53">
            <a:extLst>
              <a:ext uri="{FF2B5EF4-FFF2-40B4-BE49-F238E27FC236}">
                <a16:creationId xmlns:a16="http://schemas.microsoft.com/office/drawing/2014/main" id="{4C841615-576F-5544-A7E4-D63271693C67}"/>
              </a:ext>
            </a:extLst>
          </p:cNvPr>
          <p:cNvCxnSpPr>
            <a:cxnSpLocks/>
            <a:stCxn id="52" idx="2"/>
          </p:cNvCxnSpPr>
          <p:nvPr/>
        </p:nvCxnSpPr>
        <p:spPr>
          <a:xfrm flipH="1">
            <a:off x="9299115" y="3237677"/>
            <a:ext cx="360318" cy="15139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CA75450-CBD2-6143-91BE-BC0ECC162F96}"/>
              </a:ext>
            </a:extLst>
          </p:cNvPr>
          <p:cNvCxnSpPr>
            <a:stCxn id="47" idx="0"/>
          </p:cNvCxnSpPr>
          <p:nvPr/>
        </p:nvCxnSpPr>
        <p:spPr>
          <a:xfrm flipH="1" flipV="1">
            <a:off x="9453412" y="4999926"/>
            <a:ext cx="924311" cy="12162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E6A1037-0EBC-2445-886B-8088C5520B52}"/>
              </a:ext>
            </a:extLst>
          </p:cNvPr>
          <p:cNvCxnSpPr>
            <a:cxnSpLocks/>
            <a:stCxn id="47" idx="0"/>
          </p:cNvCxnSpPr>
          <p:nvPr/>
        </p:nvCxnSpPr>
        <p:spPr>
          <a:xfrm flipH="1" flipV="1">
            <a:off x="10042145" y="4999926"/>
            <a:ext cx="335578" cy="12162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9EF4AD6-82A7-F143-8D70-2F454F61FCD4}"/>
              </a:ext>
            </a:extLst>
          </p:cNvPr>
          <p:cNvCxnSpPr>
            <a:cxnSpLocks/>
            <a:stCxn id="47" idx="0"/>
          </p:cNvCxnSpPr>
          <p:nvPr/>
        </p:nvCxnSpPr>
        <p:spPr>
          <a:xfrm flipV="1">
            <a:off x="10377723" y="5063636"/>
            <a:ext cx="195716" cy="11524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A9BA316-CC84-5046-8B56-AD66AAE217B8}"/>
              </a:ext>
            </a:extLst>
          </p:cNvPr>
          <p:cNvCxnSpPr>
            <a:cxnSpLocks/>
            <a:stCxn id="52" idx="2"/>
          </p:cNvCxnSpPr>
          <p:nvPr/>
        </p:nvCxnSpPr>
        <p:spPr>
          <a:xfrm flipH="1">
            <a:off x="8987830" y="3237677"/>
            <a:ext cx="671603" cy="15139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F8E45A4-3514-784C-9364-38D044FB9812}"/>
              </a:ext>
            </a:extLst>
          </p:cNvPr>
          <p:cNvCxnSpPr>
            <a:cxnSpLocks/>
            <a:stCxn id="46" idx="0"/>
          </p:cNvCxnSpPr>
          <p:nvPr/>
        </p:nvCxnSpPr>
        <p:spPr>
          <a:xfrm flipH="1" flipV="1">
            <a:off x="5812840" y="5558985"/>
            <a:ext cx="408659" cy="7199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E20938E-1FE4-A940-990E-CFB6971CE09C}"/>
              </a:ext>
            </a:extLst>
          </p:cNvPr>
          <p:cNvCxnSpPr>
            <a:cxnSpLocks/>
            <a:stCxn id="48" idx="0"/>
          </p:cNvCxnSpPr>
          <p:nvPr/>
        </p:nvCxnSpPr>
        <p:spPr>
          <a:xfrm flipH="1" flipV="1">
            <a:off x="7744146" y="5558985"/>
            <a:ext cx="376293" cy="4249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87730E8-D798-5548-9358-37D168D22FE1}"/>
              </a:ext>
            </a:extLst>
          </p:cNvPr>
          <p:cNvCxnSpPr>
            <a:stCxn id="50" idx="2"/>
          </p:cNvCxnSpPr>
          <p:nvPr/>
        </p:nvCxnSpPr>
        <p:spPr>
          <a:xfrm flipH="1">
            <a:off x="5032768" y="3161943"/>
            <a:ext cx="153346" cy="13383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EF813DA-DB68-4948-A227-AAFEF879EAA0}"/>
              </a:ext>
            </a:extLst>
          </p:cNvPr>
          <p:cNvCxnSpPr>
            <a:cxnSpLocks/>
            <a:stCxn id="51" idx="0"/>
          </p:cNvCxnSpPr>
          <p:nvPr/>
        </p:nvCxnSpPr>
        <p:spPr>
          <a:xfrm flipV="1">
            <a:off x="4051133" y="4882913"/>
            <a:ext cx="42037" cy="12412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3563589-5935-8045-8DA2-3CEB5D13A9B4}"/>
              </a:ext>
            </a:extLst>
          </p:cNvPr>
          <p:cNvCxnSpPr>
            <a:cxnSpLocks/>
            <a:stCxn id="53" idx="2"/>
          </p:cNvCxnSpPr>
          <p:nvPr/>
        </p:nvCxnSpPr>
        <p:spPr>
          <a:xfrm>
            <a:off x="2377413" y="3185092"/>
            <a:ext cx="1884118" cy="14170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C2E6383-806D-FB4D-A293-E8E58709DFD7}"/>
              </a:ext>
            </a:extLst>
          </p:cNvPr>
          <p:cNvCxnSpPr>
            <a:cxnSpLocks/>
            <a:stCxn id="49" idx="0"/>
          </p:cNvCxnSpPr>
          <p:nvPr/>
        </p:nvCxnSpPr>
        <p:spPr>
          <a:xfrm flipV="1">
            <a:off x="1650239" y="4971478"/>
            <a:ext cx="727174" cy="9680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F390C171-3028-594A-B6D8-E57FFC183976}"/>
              </a:ext>
            </a:extLst>
          </p:cNvPr>
          <p:cNvSpPr/>
          <p:nvPr/>
        </p:nvSpPr>
        <p:spPr>
          <a:xfrm>
            <a:off x="4261531" y="1136980"/>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2</a:t>
            </a:r>
          </a:p>
        </p:txBody>
      </p:sp>
      <p:sp>
        <p:nvSpPr>
          <p:cNvPr id="66" name="Oval 65">
            <a:extLst>
              <a:ext uri="{FF2B5EF4-FFF2-40B4-BE49-F238E27FC236}">
                <a16:creationId xmlns:a16="http://schemas.microsoft.com/office/drawing/2014/main" id="{2A340EEC-C17D-F54C-BFA8-8861C85B527F}"/>
              </a:ext>
            </a:extLst>
          </p:cNvPr>
          <p:cNvSpPr/>
          <p:nvPr/>
        </p:nvSpPr>
        <p:spPr>
          <a:xfrm>
            <a:off x="1109037" y="1474105"/>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3</a:t>
            </a:r>
          </a:p>
        </p:txBody>
      </p:sp>
      <p:sp>
        <p:nvSpPr>
          <p:cNvPr id="67" name="Oval 66">
            <a:extLst>
              <a:ext uri="{FF2B5EF4-FFF2-40B4-BE49-F238E27FC236}">
                <a16:creationId xmlns:a16="http://schemas.microsoft.com/office/drawing/2014/main" id="{37F5229A-9956-8F44-82F5-CF5519AB8B29}"/>
              </a:ext>
            </a:extLst>
          </p:cNvPr>
          <p:cNvSpPr/>
          <p:nvPr/>
        </p:nvSpPr>
        <p:spPr>
          <a:xfrm>
            <a:off x="8796585" y="1474105"/>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4</a:t>
            </a:r>
          </a:p>
        </p:txBody>
      </p:sp>
    </p:spTree>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43310D-631B-804F-9FEA-280421FCD565}"/>
              </a:ext>
            </a:extLst>
          </p:cNvPr>
          <p:cNvSpPr txBox="1"/>
          <p:nvPr/>
        </p:nvSpPr>
        <p:spPr>
          <a:xfrm>
            <a:off x="3830814" y="625263"/>
            <a:ext cx="7328225" cy="584775"/>
          </a:xfrm>
          <a:prstGeom prst="rect">
            <a:avLst/>
          </a:prstGeom>
          <a:solidFill>
            <a:srgbClr val="FFFFFF">
              <a:alpha val="45882"/>
            </a:srgbClr>
          </a:solidFill>
        </p:spPr>
        <p:txBody>
          <a:bodyPr wrap="none" rtlCol="0">
            <a:spAutoFit/>
          </a:bodyPr>
          <a:lstStyle/>
          <a:p>
            <a:r>
              <a:rPr lang="en-US" sz="3200" b="1" dirty="0">
                <a:latin typeface="Arial" panose="020B0604020202020204" pitchFamily="34" charset="0"/>
                <a:cs typeface="Arial" panose="020B0604020202020204" pitchFamily="34" charset="0"/>
              </a:rPr>
              <a:t>AOML Experimental Reef Laboratory</a:t>
            </a:r>
          </a:p>
        </p:txBody>
      </p:sp>
      <p:sp>
        <p:nvSpPr>
          <p:cNvPr id="4" name="TextBox 3">
            <a:extLst>
              <a:ext uri="{FF2B5EF4-FFF2-40B4-BE49-F238E27FC236}">
                <a16:creationId xmlns:a16="http://schemas.microsoft.com/office/drawing/2014/main" id="{4620FF30-2CF4-6A48-8783-050EA4757AC3}"/>
              </a:ext>
            </a:extLst>
          </p:cNvPr>
          <p:cNvSpPr txBox="1"/>
          <p:nvPr/>
        </p:nvSpPr>
        <p:spPr>
          <a:xfrm>
            <a:off x="533400" y="1862310"/>
            <a:ext cx="5081016" cy="3724096"/>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What is it ? </a:t>
            </a:r>
          </a:p>
          <a:p>
            <a:r>
              <a:rPr lang="en-US" sz="1800" u="sng" dirty="0">
                <a:latin typeface="Arial" panose="020B0604020202020204" pitchFamily="34" charset="0"/>
                <a:cs typeface="Arial" panose="020B0604020202020204" pitchFamily="34" charset="0"/>
              </a:rPr>
              <a:t>Precise control on environmental conditions </a:t>
            </a:r>
            <a:r>
              <a:rPr lang="en-US" sz="1800" dirty="0">
                <a:latin typeface="Arial" panose="020B0604020202020204" pitchFamily="34" charset="0"/>
                <a:cs typeface="Arial" panose="020B0604020202020204" pitchFamily="34" charset="0"/>
              </a:rPr>
              <a:t>(pCO2, nutrients, temperature, etc.)</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Why do we need it ? </a:t>
            </a:r>
          </a:p>
          <a:p>
            <a:r>
              <a:rPr lang="en-US" sz="1800" u="sng" dirty="0">
                <a:latin typeface="Arial" panose="020B0604020202020204" pitchFamily="34" charset="0"/>
                <a:cs typeface="Arial" panose="020B0604020202020204" pitchFamily="34" charset="0"/>
              </a:rPr>
              <a:t>simulate in situ conditions </a:t>
            </a:r>
            <a:r>
              <a:rPr lang="en-US" sz="1800" dirty="0">
                <a:latin typeface="Arial" panose="020B0604020202020204" pitchFamily="34" charset="0"/>
                <a:cs typeface="Arial" panose="020B0604020202020204" pitchFamily="34" charset="0"/>
              </a:rPr>
              <a:t>(e.g. diel variability) </a:t>
            </a:r>
            <a:r>
              <a:rPr lang="en-US" sz="1800" u="sng" dirty="0">
                <a:latin typeface="Arial" panose="020B0604020202020204" pitchFamily="34" charset="0"/>
                <a:cs typeface="Arial" panose="020B0604020202020204" pitchFamily="34" charset="0"/>
              </a:rPr>
              <a:t>and overlay these on experimental scenarios </a:t>
            </a:r>
            <a:r>
              <a:rPr lang="en-US" sz="1800" dirty="0">
                <a:latin typeface="Arial" panose="020B0604020202020204" pitchFamily="34" charset="0"/>
                <a:cs typeface="Arial" panose="020B0604020202020204" pitchFamily="34" charset="0"/>
              </a:rPr>
              <a:t>(e.g., elevated pCO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i="1" dirty="0">
                <a:latin typeface="Arial" panose="020B0604020202020204" pitchFamily="34" charset="0"/>
                <a:cs typeface="Arial" panose="020B0604020202020204" pitchFamily="34" charset="0"/>
              </a:rPr>
              <a:t>Originally developed to experiment on corals, but can be used for any smaller organism or mesocosm.</a:t>
            </a:r>
          </a:p>
          <a:p>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D29442F-79F5-2740-933B-5BD30BB01CCF}"/>
              </a:ext>
            </a:extLst>
          </p:cNvPr>
          <p:cNvPicPr>
            <a:picLocks noChangeAspect="1"/>
          </p:cNvPicPr>
          <p:nvPr/>
        </p:nvPicPr>
        <p:blipFill>
          <a:blip r:embed="rId2"/>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3442ACE3-EF60-D54E-9D8B-5D163A76615D}"/>
              </a:ext>
            </a:extLst>
          </p:cNvPr>
          <p:cNvSpPr>
            <a:spLocks noGrp="1"/>
          </p:cNvSpPr>
          <p:nvPr>
            <p:ph type="sldNum" sz="quarter" idx="12"/>
          </p:nvPr>
        </p:nvSpPr>
        <p:spPr/>
        <p:txBody>
          <a:bodyPr/>
          <a:lstStyle/>
          <a:p>
            <a:pPr>
              <a:defRPr/>
            </a:pPr>
            <a:fld id="{0737601F-BD98-ED4B-8E1A-3F69D5929A52}" type="slidenum">
              <a:rPr lang="en-US" altLang="en-US" smtClean="0"/>
              <a:pPr>
                <a:defRPr/>
              </a:pPr>
              <a:t>28</a:t>
            </a:fld>
            <a:endParaRPr lang="en-US" altLang="en-US"/>
          </a:p>
        </p:txBody>
      </p:sp>
      <p:pic>
        <p:nvPicPr>
          <p:cNvPr id="6" name="Picture 5">
            <a:extLst>
              <a:ext uri="{FF2B5EF4-FFF2-40B4-BE49-F238E27FC236}">
                <a16:creationId xmlns:a16="http://schemas.microsoft.com/office/drawing/2014/main" id="{DD4DE7DA-D2C8-AF44-AAAE-E764BB429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5653" y="1400215"/>
            <a:ext cx="5329178" cy="3552785"/>
          </a:xfrm>
          <a:prstGeom prst="rect">
            <a:avLst/>
          </a:prstGeom>
        </p:spPr>
      </p:pic>
      <p:pic>
        <p:nvPicPr>
          <p:cNvPr id="10" name="Picture 9">
            <a:extLst>
              <a:ext uri="{FF2B5EF4-FFF2-40B4-BE49-F238E27FC236}">
                <a16:creationId xmlns:a16="http://schemas.microsoft.com/office/drawing/2014/main" id="{52E9D13E-08AD-F348-95F7-28AE75B84A9A}"/>
              </a:ext>
            </a:extLst>
          </p:cNvPr>
          <p:cNvPicPr/>
          <p:nvPr/>
        </p:nvPicPr>
        <p:blipFill>
          <a:blip r:embed="rId4" cstate="screen">
            <a:extLst>
              <a:ext uri="{28A0092B-C50C-407E-A947-70E740481C1C}">
                <a14:useLocalDpi xmlns:a14="http://schemas.microsoft.com/office/drawing/2010/main"/>
              </a:ext>
            </a:extLst>
          </a:blip>
          <a:stretch>
            <a:fillRect/>
          </a:stretch>
        </p:blipFill>
        <p:spPr bwMode="auto">
          <a:xfrm>
            <a:off x="5791200" y="4038600"/>
            <a:ext cx="4084489" cy="2673728"/>
          </a:xfrm>
          <a:prstGeom prst="rect">
            <a:avLst/>
          </a:prstGeom>
          <a:noFill/>
          <a:ln>
            <a:noFill/>
          </a:ln>
        </p:spPr>
      </p:pic>
    </p:spTree>
    <p:extLst>
      <p:ext uri="{BB962C8B-B14F-4D97-AF65-F5344CB8AC3E}">
        <p14:creationId xmlns:p14="http://schemas.microsoft.com/office/powerpoint/2010/main" val="160036337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B92AC9-5470-684C-A8E3-110B5E03A936}"/>
              </a:ext>
            </a:extLst>
          </p:cNvPr>
          <p:cNvSpPr txBox="1"/>
          <p:nvPr/>
        </p:nvSpPr>
        <p:spPr>
          <a:xfrm>
            <a:off x="457200" y="1883039"/>
            <a:ext cx="7010400" cy="3170099"/>
          </a:xfrm>
          <a:prstGeom prst="rect">
            <a:avLst/>
          </a:prstGeom>
          <a:solidFill>
            <a:srgbClr val="FFFFFF">
              <a:alpha val="45882"/>
            </a:srgbClr>
          </a:solidFill>
        </p:spPr>
        <p:txBody>
          <a:bodyPr wrap="square" rtlCol="0">
            <a:spAutoFit/>
          </a:bodyPr>
          <a:lstStyle/>
          <a:p>
            <a:r>
              <a:rPr lang="en-US" sz="1800" b="1" dirty="0">
                <a:latin typeface="Arial" panose="020B0604020202020204" pitchFamily="34" charset="0"/>
                <a:cs typeface="Arial" panose="020B0604020202020204" pitchFamily="34" charset="0"/>
              </a:rPr>
              <a:t>What is it ?</a:t>
            </a:r>
          </a:p>
          <a:p>
            <a:r>
              <a:rPr lang="en-US" sz="1800" dirty="0">
                <a:latin typeface="Arial" panose="020B0604020202020204" pitchFamily="34" charset="0"/>
                <a:cs typeface="Arial" panose="020B0604020202020204" pitchFamily="34" charset="0"/>
              </a:rPr>
              <a:t>A low-cost ($9), high-accuracy temperature sensor</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Why do we need it?</a:t>
            </a:r>
          </a:p>
          <a:p>
            <a:r>
              <a:rPr lang="en-US" sz="1800" dirty="0">
                <a:latin typeface="Arial" panose="020B0604020202020204" pitchFamily="34" charset="0"/>
                <a:cs typeface="Arial" panose="020B0604020202020204" pitchFamily="34" charset="0"/>
              </a:rPr>
              <a:t>Monitor benthic bottom temperature for marine habitats and ecosystems.</a:t>
            </a:r>
            <a:r>
              <a:rPr lang="en-US" sz="1800" b="1" dirty="0">
                <a:latin typeface="Arial" panose="020B0604020202020204" pitchFamily="34" charset="0"/>
                <a:cs typeface="Arial" panose="020B0604020202020204" pitchFamily="34" charset="0"/>
              </a:rPr>
              <a:t> </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Plan: </a:t>
            </a:r>
            <a:r>
              <a:rPr lang="en-US" sz="1800" u="sng" dirty="0">
                <a:latin typeface="Arial" panose="020B0604020202020204" pitchFamily="34" charset="0"/>
                <a:cs typeface="Arial" panose="020B0604020202020204" pitchFamily="34" charset="0"/>
              </a:rPr>
              <a:t>Global deployment at critical coral reef ecosystems </a:t>
            </a:r>
            <a:r>
              <a:rPr lang="en-US" sz="1800" dirty="0">
                <a:latin typeface="Arial" panose="020B0604020202020204" pitchFamily="34" charset="0"/>
                <a:cs typeface="Arial" panose="020B0604020202020204" pitchFamily="34" charset="0"/>
              </a:rPr>
              <a:t>(~200)</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Field Tested:  </a:t>
            </a:r>
            <a:r>
              <a:rPr lang="en-US" sz="1800" dirty="0">
                <a:latin typeface="Arial" panose="020B0604020202020204" pitchFamily="34" charset="0"/>
                <a:cs typeface="Arial" panose="020B0604020202020204" pitchFamily="34" charset="0"/>
              </a:rPr>
              <a:t>Southeast Florida (</a:t>
            </a:r>
            <a:r>
              <a:rPr lang="en-US" sz="1800" i="1" dirty="0" err="1">
                <a:latin typeface="Arial" panose="020B0604020202020204" pitchFamily="34" charset="0"/>
                <a:cs typeface="Arial" panose="020B0604020202020204" pitchFamily="34" charset="0"/>
              </a:rPr>
              <a:t>Hendee</a:t>
            </a:r>
            <a:r>
              <a:rPr lang="en-US" sz="1800" i="1" dirty="0">
                <a:latin typeface="Arial" panose="020B0604020202020204" pitchFamily="34" charset="0"/>
                <a:cs typeface="Arial" panose="020B0604020202020204" pitchFamily="34" charset="0"/>
              </a:rPr>
              <a:t> et al. 2019</a:t>
            </a:r>
            <a:r>
              <a:rPr lang="en-US" sz="1800" dirty="0">
                <a:latin typeface="Arial" panose="020B0604020202020204" pitchFamily="34" charset="0"/>
                <a:cs typeface="Arial" panose="020B0604020202020204" pitchFamily="34" charset="0"/>
              </a:rPr>
              <a:t>).</a:t>
            </a:r>
          </a:p>
          <a:p>
            <a:endParaRPr lang="en-US" sz="20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5B08FA1-2755-6A4F-AF98-087BCEE2E9D1}"/>
              </a:ext>
            </a:extLst>
          </p:cNvPr>
          <p:cNvPicPr>
            <a:picLocks noChangeAspect="1"/>
          </p:cNvPicPr>
          <p:nvPr/>
        </p:nvPicPr>
        <p:blipFill>
          <a:blip r:embed="rId2"/>
          <a:stretch>
            <a:fillRect/>
          </a:stretch>
        </p:blipFill>
        <p:spPr>
          <a:xfrm>
            <a:off x="36576" y="139192"/>
            <a:ext cx="3517900" cy="939800"/>
          </a:xfrm>
          <a:prstGeom prst="rect">
            <a:avLst/>
          </a:prstGeom>
        </p:spPr>
      </p:pic>
      <p:sp>
        <p:nvSpPr>
          <p:cNvPr id="4" name="TextBox 3">
            <a:extLst>
              <a:ext uri="{FF2B5EF4-FFF2-40B4-BE49-F238E27FC236}">
                <a16:creationId xmlns:a16="http://schemas.microsoft.com/office/drawing/2014/main" id="{BA9F2F6C-394B-9741-A80A-A2AB405B8103}"/>
              </a:ext>
            </a:extLst>
          </p:cNvPr>
          <p:cNvSpPr txBox="1"/>
          <p:nvPr/>
        </p:nvSpPr>
        <p:spPr>
          <a:xfrm>
            <a:off x="1637564" y="914400"/>
            <a:ext cx="8763000" cy="584775"/>
          </a:xfrm>
          <a:prstGeom prst="rect">
            <a:avLst/>
          </a:prstGeom>
          <a:solidFill>
            <a:srgbClr val="FFFFFF">
              <a:alpha val="45882"/>
            </a:srgbClr>
          </a:solidFill>
        </p:spPr>
        <p:txBody>
          <a:bodyPr wrap="square" rtlCol="0">
            <a:spAutoFit/>
          </a:bodyPr>
          <a:lstStyle/>
          <a:p>
            <a:r>
              <a:rPr lang="en-US" sz="3200" b="1" dirty="0">
                <a:latin typeface="Arial" panose="020B0604020202020204" pitchFamily="34" charset="0"/>
                <a:cs typeface="Arial" panose="020B0604020202020204" pitchFamily="34" charset="0"/>
              </a:rPr>
              <a:t>AOML </a:t>
            </a:r>
            <a:r>
              <a:rPr lang="en-US" sz="3200" b="1" dirty="0" err="1">
                <a:latin typeface="Arial" panose="020B0604020202020204" pitchFamily="34" charset="0"/>
                <a:cs typeface="Arial" panose="020B0604020202020204" pitchFamily="34" charset="0"/>
              </a:rPr>
              <a:t>Opuhala</a:t>
            </a:r>
            <a:r>
              <a:rPr lang="en-US" sz="3200" b="1" dirty="0">
                <a:latin typeface="Arial" panose="020B0604020202020204" pitchFamily="34" charset="0"/>
                <a:cs typeface="Arial" panose="020B0604020202020204" pitchFamily="34" charset="0"/>
              </a:rPr>
              <a:t> Temperature Sensor</a:t>
            </a:r>
          </a:p>
        </p:txBody>
      </p:sp>
      <p:sp>
        <p:nvSpPr>
          <p:cNvPr id="7" name="Slide Number Placeholder 6">
            <a:extLst>
              <a:ext uri="{FF2B5EF4-FFF2-40B4-BE49-F238E27FC236}">
                <a16:creationId xmlns:a16="http://schemas.microsoft.com/office/drawing/2014/main" id="{A999281E-917F-1A47-B5D3-EB3B210A6195}"/>
              </a:ext>
            </a:extLst>
          </p:cNvPr>
          <p:cNvSpPr>
            <a:spLocks noGrp="1"/>
          </p:cNvSpPr>
          <p:nvPr>
            <p:ph type="sldNum" sz="quarter" idx="12"/>
          </p:nvPr>
        </p:nvSpPr>
        <p:spPr/>
        <p:txBody>
          <a:bodyPr/>
          <a:lstStyle/>
          <a:p>
            <a:pPr>
              <a:defRPr/>
            </a:pPr>
            <a:fld id="{0737601F-BD98-ED4B-8E1A-3F69D5929A52}" type="slidenum">
              <a:rPr lang="en-US" altLang="en-US" smtClean="0"/>
              <a:pPr>
                <a:defRPr/>
              </a:pPr>
              <a:t>29</a:t>
            </a:fld>
            <a:endParaRPr lang="en-US" altLang="en-US"/>
          </a:p>
        </p:txBody>
      </p:sp>
      <p:pic>
        <p:nvPicPr>
          <p:cNvPr id="6" name="Picture 5">
            <a:extLst>
              <a:ext uri="{FF2B5EF4-FFF2-40B4-BE49-F238E27FC236}">
                <a16:creationId xmlns:a16="http://schemas.microsoft.com/office/drawing/2014/main" id="{E671D905-329D-9D4D-8849-D6D0B32EE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2197" y="1371600"/>
            <a:ext cx="4573227" cy="3041648"/>
          </a:xfrm>
          <a:prstGeom prst="rect">
            <a:avLst/>
          </a:prstGeom>
        </p:spPr>
      </p:pic>
      <p:pic>
        <p:nvPicPr>
          <p:cNvPr id="10" name="Picture 9">
            <a:extLst>
              <a:ext uri="{FF2B5EF4-FFF2-40B4-BE49-F238E27FC236}">
                <a16:creationId xmlns:a16="http://schemas.microsoft.com/office/drawing/2014/main" id="{0B869672-54FA-9549-9FF6-30AC358BCF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9314" y="4267200"/>
            <a:ext cx="4944807" cy="2574646"/>
          </a:xfrm>
          <a:prstGeom prst="rect">
            <a:avLst/>
          </a:prstGeom>
        </p:spPr>
      </p:pic>
    </p:spTree>
    <p:extLst>
      <p:ext uri="{BB962C8B-B14F-4D97-AF65-F5344CB8AC3E}">
        <p14:creationId xmlns:p14="http://schemas.microsoft.com/office/powerpoint/2010/main" val="198530032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BDEA3EE0-1FC9-5343-BA3B-958AD58A5630}"/>
              </a:ext>
            </a:extLst>
          </p:cNvPr>
          <p:cNvSpPr txBox="1">
            <a:spLocks/>
          </p:cNvSpPr>
          <p:nvPr/>
        </p:nvSpPr>
        <p:spPr>
          <a:xfrm>
            <a:off x="1530997" y="2336295"/>
            <a:ext cx="10172700" cy="4098624"/>
          </a:xfrm>
          <a:prstGeom prst="rect">
            <a:avLst/>
          </a:prstGeom>
        </p:spPr>
        <p:txBody>
          <a:bodyPr>
            <a:normAutofit/>
          </a:bodyPr>
          <a:lstStyle>
            <a:lvl1pPr marL="0" indent="0" algn="l" rtl="0" eaLnBrk="0" fontAlgn="base" hangingPunct="0">
              <a:spcBef>
                <a:spcPct val="20000"/>
              </a:spcBef>
              <a:spcAft>
                <a:spcPct val="0"/>
              </a:spcAft>
              <a:buNone/>
              <a:defRPr sz="16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Quantify the role of the oceans in sequestering carbon dioxide </a:t>
            </a:r>
          </a:p>
          <a:p>
            <a:pPr eaLnBrk="1" hangingPunct="1">
              <a:defRPr/>
            </a:pP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Characterize, understand and predict the impact of pressures and their synergistic interactions, on marine ecosystems.</a:t>
            </a:r>
          </a:p>
          <a:p>
            <a:pPr eaLnBrk="1" hangingPunct="1">
              <a:defRPr/>
            </a:pP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Develop products to enhance coastal and marine resiliency and sustainability.</a:t>
            </a:r>
          </a:p>
        </p:txBody>
      </p:sp>
      <p:sp>
        <p:nvSpPr>
          <p:cNvPr id="2" name="TextBox 1">
            <a:extLst>
              <a:ext uri="{FF2B5EF4-FFF2-40B4-BE49-F238E27FC236}">
                <a16:creationId xmlns:a16="http://schemas.microsoft.com/office/drawing/2014/main" id="{82BFD021-3B72-B844-A09F-71367C247B92}"/>
              </a:ext>
            </a:extLst>
          </p:cNvPr>
          <p:cNvSpPr txBox="1"/>
          <p:nvPr/>
        </p:nvSpPr>
        <p:spPr>
          <a:xfrm>
            <a:off x="1575352" y="1509581"/>
            <a:ext cx="666400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To accomplish our vision we will:</a:t>
            </a:r>
          </a:p>
        </p:txBody>
      </p:sp>
      <p:pic>
        <p:nvPicPr>
          <p:cNvPr id="17" name="Picture 16">
            <a:extLst>
              <a:ext uri="{FF2B5EF4-FFF2-40B4-BE49-F238E27FC236}">
                <a16:creationId xmlns:a16="http://schemas.microsoft.com/office/drawing/2014/main" id="{CDD6317B-7066-2E44-ADCE-3B6C833B7C0C}"/>
              </a:ext>
            </a:extLst>
          </p:cNvPr>
          <p:cNvPicPr>
            <a:picLocks noChangeAspect="1"/>
          </p:cNvPicPr>
          <p:nvPr/>
        </p:nvPicPr>
        <p:blipFill>
          <a:blip r:embed="rId3"/>
          <a:stretch>
            <a:fillRect/>
          </a:stretch>
        </p:blipFill>
        <p:spPr>
          <a:xfrm>
            <a:off x="36576" y="139192"/>
            <a:ext cx="3517900" cy="939800"/>
          </a:xfrm>
          <a:prstGeom prst="rect">
            <a:avLst/>
          </a:prstGeom>
        </p:spPr>
      </p:pic>
      <p:grpSp>
        <p:nvGrpSpPr>
          <p:cNvPr id="8" name="Group 7">
            <a:extLst>
              <a:ext uri="{FF2B5EF4-FFF2-40B4-BE49-F238E27FC236}">
                <a16:creationId xmlns:a16="http://schemas.microsoft.com/office/drawing/2014/main" id="{FD1A1999-4380-0A4C-88DD-3331882143D9}"/>
              </a:ext>
            </a:extLst>
          </p:cNvPr>
          <p:cNvGrpSpPr/>
          <p:nvPr/>
        </p:nvGrpSpPr>
        <p:grpSpPr>
          <a:xfrm>
            <a:off x="1016301" y="2336296"/>
            <a:ext cx="382492" cy="2959786"/>
            <a:chOff x="1028697" y="3266362"/>
            <a:chExt cx="382492" cy="2700057"/>
          </a:xfrm>
        </p:grpSpPr>
        <p:grpSp>
          <p:nvGrpSpPr>
            <p:cNvPr id="6" name="Group 5">
              <a:extLst>
                <a:ext uri="{FF2B5EF4-FFF2-40B4-BE49-F238E27FC236}">
                  <a16:creationId xmlns:a16="http://schemas.microsoft.com/office/drawing/2014/main" id="{05094CAC-D582-0E49-8883-A15ADDA72CA7}"/>
                </a:ext>
              </a:extLst>
            </p:cNvPr>
            <p:cNvGrpSpPr/>
            <p:nvPr/>
          </p:nvGrpSpPr>
          <p:grpSpPr>
            <a:xfrm>
              <a:off x="1028698" y="3266362"/>
              <a:ext cx="382491" cy="1448819"/>
              <a:chOff x="990598" y="2514600"/>
              <a:chExt cx="382491" cy="1448819"/>
            </a:xfrm>
          </p:grpSpPr>
          <p:grpSp>
            <p:nvGrpSpPr>
              <p:cNvPr id="12" name="Group 11">
                <a:extLst>
                  <a:ext uri="{FF2B5EF4-FFF2-40B4-BE49-F238E27FC236}">
                    <a16:creationId xmlns:a16="http://schemas.microsoft.com/office/drawing/2014/main" id="{6234BE2C-5678-ED47-877B-8C520A7D1B34}"/>
                  </a:ext>
                </a:extLst>
              </p:cNvPr>
              <p:cNvGrpSpPr/>
              <p:nvPr/>
            </p:nvGrpSpPr>
            <p:grpSpPr>
              <a:xfrm>
                <a:off x="990600" y="2514600"/>
                <a:ext cx="382489" cy="382489"/>
                <a:chOff x="6553198" y="2590804"/>
                <a:chExt cx="457200" cy="457200"/>
              </a:xfrm>
            </p:grpSpPr>
            <p:sp>
              <p:nvSpPr>
                <p:cNvPr id="13" name="Oval 12">
                  <a:extLst>
                    <a:ext uri="{FF2B5EF4-FFF2-40B4-BE49-F238E27FC236}">
                      <a16:creationId xmlns:a16="http://schemas.microsoft.com/office/drawing/2014/main" id="{B8B671F8-9D95-5144-AD38-5C6F16847E04}"/>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0B6B797-C315-D340-AFBC-01CBA65D90A3}"/>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1</a:t>
                  </a:r>
                </a:p>
              </p:txBody>
            </p:sp>
          </p:grpSp>
          <p:sp>
            <p:nvSpPr>
              <p:cNvPr id="22" name="Oval 21">
                <a:extLst>
                  <a:ext uri="{FF2B5EF4-FFF2-40B4-BE49-F238E27FC236}">
                    <a16:creationId xmlns:a16="http://schemas.microsoft.com/office/drawing/2014/main" id="{CDB58C95-B1FA-BD45-8CE1-9919E9B305F8}"/>
                  </a:ext>
                </a:extLst>
              </p:cNvPr>
              <p:cNvSpPr/>
              <p:nvPr userDrawn="1"/>
            </p:nvSpPr>
            <p:spPr>
              <a:xfrm>
                <a:off x="990598" y="3580930"/>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2</a:t>
                </a:r>
              </a:p>
            </p:txBody>
          </p:sp>
        </p:grpSp>
        <p:sp>
          <p:nvSpPr>
            <p:cNvPr id="20" name="Oval 19">
              <a:extLst>
                <a:ext uri="{FF2B5EF4-FFF2-40B4-BE49-F238E27FC236}">
                  <a16:creationId xmlns:a16="http://schemas.microsoft.com/office/drawing/2014/main" id="{2B3A4A59-4150-0D4E-B91B-48A0A169C552}"/>
                </a:ext>
              </a:extLst>
            </p:cNvPr>
            <p:cNvSpPr/>
            <p:nvPr/>
          </p:nvSpPr>
          <p:spPr>
            <a:xfrm>
              <a:off x="1028697" y="5583930"/>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3</a:t>
              </a:r>
            </a:p>
          </p:txBody>
        </p:sp>
      </p:grpSp>
      <p:sp>
        <p:nvSpPr>
          <p:cNvPr id="5" name="Slide Number Placeholder 4">
            <a:extLst>
              <a:ext uri="{FF2B5EF4-FFF2-40B4-BE49-F238E27FC236}">
                <a16:creationId xmlns:a16="http://schemas.microsoft.com/office/drawing/2014/main" id="{0207E752-58F0-6E4F-851E-7F5DE9E4A2FD}"/>
              </a:ext>
            </a:extLst>
          </p:cNvPr>
          <p:cNvSpPr>
            <a:spLocks noGrp="1"/>
          </p:cNvSpPr>
          <p:nvPr>
            <p:ph type="sldNum" sz="quarter" idx="12"/>
          </p:nvPr>
        </p:nvSpPr>
        <p:spPr/>
        <p:txBody>
          <a:bodyPr/>
          <a:lstStyle/>
          <a:p>
            <a:pPr>
              <a:defRPr/>
            </a:pPr>
            <a:fld id="{0737601F-BD98-ED4B-8E1A-3F69D5929A52}" type="slidenum">
              <a:rPr lang="en-US" altLang="en-US" smtClean="0"/>
              <a:pPr>
                <a:defRPr/>
              </a:pPr>
              <a:t>3</a:t>
            </a:fld>
            <a:endParaRPr lang="en-US" altLang="en-US"/>
          </a:p>
        </p:txBody>
      </p:sp>
      <p:sp>
        <p:nvSpPr>
          <p:cNvPr id="24" name="Title 1">
            <a:extLst>
              <a:ext uri="{FF2B5EF4-FFF2-40B4-BE49-F238E27FC236}">
                <a16:creationId xmlns:a16="http://schemas.microsoft.com/office/drawing/2014/main" id="{BCD0F8AD-0AFA-9F4A-9924-95316E227A2A}"/>
              </a:ext>
            </a:extLst>
          </p:cNvPr>
          <p:cNvSpPr txBox="1">
            <a:spLocks/>
          </p:cNvSpPr>
          <p:nvPr/>
        </p:nvSpPr>
        <p:spPr bwMode="auto">
          <a:xfrm>
            <a:off x="3886200" y="174842"/>
            <a:ext cx="7543800" cy="77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ctr"/>
            <a:r>
              <a:rPr lang="en-US" sz="3600" b="1" kern="0" dirty="0">
                <a:latin typeface="Arial" panose="020B0604020202020204" pitchFamily="34" charset="0"/>
                <a:cs typeface="Arial" panose="020B0604020202020204" pitchFamily="34" charset="0"/>
              </a:rPr>
              <a:t>Divisional Goals</a:t>
            </a:r>
          </a:p>
        </p:txBody>
      </p:sp>
    </p:spTree>
    <p:extLst>
      <p:ext uri="{BB962C8B-B14F-4D97-AF65-F5344CB8AC3E}">
        <p14:creationId xmlns:p14="http://schemas.microsoft.com/office/powerpoint/2010/main" val="10540186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0DD71A-9262-404C-974B-938E4C8AD824}"/>
              </a:ext>
            </a:extLst>
          </p:cNvPr>
          <p:cNvSpPr txBox="1"/>
          <p:nvPr/>
        </p:nvSpPr>
        <p:spPr>
          <a:xfrm>
            <a:off x="228600" y="2395240"/>
            <a:ext cx="6699417" cy="3170099"/>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What is it?  </a:t>
            </a:r>
            <a:r>
              <a:rPr lang="en-US" sz="1800" dirty="0">
                <a:latin typeface="Arial" panose="020B0604020202020204" pitchFamily="34" charset="0"/>
                <a:cs typeface="Arial" panose="020B0604020202020204" pitchFamily="34" charset="0"/>
              </a:rPr>
              <a:t>A </a:t>
            </a:r>
            <a:r>
              <a:rPr lang="en-US" sz="1800" u="sng" dirty="0">
                <a:latin typeface="Arial" panose="020B0604020202020204" pitchFamily="34" charset="0"/>
                <a:cs typeface="Arial" panose="020B0604020202020204" pitchFamily="34" charset="0"/>
              </a:rPr>
              <a:t>low cost</a:t>
            </a:r>
            <a:r>
              <a:rPr lang="en-US" sz="1800" dirty="0">
                <a:latin typeface="Arial" panose="020B0604020202020204" pitchFamily="34" charset="0"/>
                <a:cs typeface="Arial" panose="020B0604020202020204" pitchFamily="34" charset="0"/>
              </a:rPr>
              <a:t>, open-source </a:t>
            </a:r>
            <a:r>
              <a:rPr lang="en-US" sz="1800" u="sng" dirty="0">
                <a:latin typeface="Arial" panose="020B0604020202020204" pitchFamily="34" charset="0"/>
                <a:cs typeface="Arial" panose="020B0604020202020204" pitchFamily="34" charset="0"/>
              </a:rPr>
              <a:t>autonomous sub-surface sampler</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Why do we need it? </a:t>
            </a:r>
            <a:r>
              <a:rPr lang="en-US" sz="1800" u="sng" dirty="0">
                <a:latin typeface="Arial" panose="020B0604020202020204" pitchFamily="34" charset="0"/>
                <a:cs typeface="Arial" panose="020B0604020202020204" pitchFamily="34" charset="0"/>
              </a:rPr>
              <a:t>Diel variability is often not adequately sampled</a:t>
            </a:r>
            <a:r>
              <a:rPr lang="en-US" sz="1800" dirty="0">
                <a:latin typeface="Arial" panose="020B0604020202020204" pitchFamily="34" charset="0"/>
                <a:cs typeface="Arial" panose="020B0604020202020204" pitchFamily="34" charset="0"/>
              </a:rPr>
              <a:t> and can be quite large.  Without an understanding of diel variability, data cannot be put in the proper context</a:t>
            </a:r>
            <a:endParaRPr lang="en-US" sz="1800" b="1"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Plan: </a:t>
            </a:r>
            <a:r>
              <a:rPr lang="en-US" sz="1800" u="sng" dirty="0">
                <a:latin typeface="Arial" panose="020B0604020202020204" pitchFamily="34" charset="0"/>
                <a:cs typeface="Arial" panose="020B0604020202020204" pitchFamily="34" charset="0"/>
              </a:rPr>
              <a:t>Increased applications</a:t>
            </a:r>
            <a:r>
              <a:rPr lang="en-US" sz="1800" dirty="0">
                <a:latin typeface="Arial" panose="020B0604020202020204" pitchFamily="34" charset="0"/>
                <a:cs typeface="Arial" panose="020B0604020202020204" pitchFamily="34" charset="0"/>
              </a:rPr>
              <a:t>, modify to enable </a:t>
            </a:r>
            <a:r>
              <a:rPr lang="en-US" sz="1800" dirty="0" err="1">
                <a:latin typeface="Arial" panose="020B0604020202020204" pitchFamily="34" charset="0"/>
                <a:cs typeface="Arial" panose="020B0604020202020204" pitchFamily="34" charset="0"/>
              </a:rPr>
              <a:t>Sterivex</a:t>
            </a:r>
            <a:r>
              <a:rPr lang="en-US" sz="1800" dirty="0">
                <a:latin typeface="Arial" panose="020B0604020202020204" pitchFamily="34" charset="0"/>
                <a:cs typeface="Arial" panose="020B0604020202020204" pitchFamily="34" charset="0"/>
              </a:rPr>
              <a:t> filter collection for eDNA sampling, add ability to trigger sample collection from a cell phone</a:t>
            </a: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50A429-880D-EB43-9D88-06486D00539B}"/>
              </a:ext>
            </a:extLst>
          </p:cNvPr>
          <p:cNvSpPr txBox="1"/>
          <p:nvPr/>
        </p:nvSpPr>
        <p:spPr>
          <a:xfrm>
            <a:off x="609600" y="1078992"/>
            <a:ext cx="10744200" cy="584775"/>
          </a:xfrm>
          <a:prstGeom prst="rect">
            <a:avLst/>
          </a:prstGeom>
          <a:solidFill>
            <a:srgbClr val="FFFFFF">
              <a:alpha val="52941"/>
            </a:srgb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AOML Sub-Surface Autosampler (SAS)*</a:t>
            </a: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D1AE42B-B367-084D-9B35-B47D36AE8087}"/>
              </a:ext>
            </a:extLst>
          </p:cNvPr>
          <p:cNvPicPr>
            <a:picLocks noChangeAspect="1"/>
          </p:cNvPicPr>
          <p:nvPr/>
        </p:nvPicPr>
        <p:blipFill>
          <a:blip r:embed="rId3"/>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43B458A8-E697-0040-B4BB-D78591C4E69C}"/>
              </a:ext>
            </a:extLst>
          </p:cNvPr>
          <p:cNvSpPr>
            <a:spLocks noGrp="1"/>
          </p:cNvSpPr>
          <p:nvPr>
            <p:ph type="sldNum" sz="quarter" idx="12"/>
          </p:nvPr>
        </p:nvSpPr>
        <p:spPr>
          <a:xfrm>
            <a:off x="-23292" y="6365458"/>
            <a:ext cx="556692" cy="492542"/>
          </a:xfrm>
        </p:spPr>
        <p:txBody>
          <a:bodyPr/>
          <a:lstStyle/>
          <a:p>
            <a:pPr>
              <a:defRPr/>
            </a:pPr>
            <a:fld id="{0737601F-BD98-ED4B-8E1A-3F69D5929A52}" type="slidenum">
              <a:rPr lang="en-US" altLang="en-US" smtClean="0"/>
              <a:pPr>
                <a:defRPr/>
              </a:pPr>
              <a:t>30</a:t>
            </a:fld>
            <a:endParaRPr lang="en-US" altLang="en-US"/>
          </a:p>
        </p:txBody>
      </p:sp>
      <p:grpSp>
        <p:nvGrpSpPr>
          <p:cNvPr id="28" name="Group 27">
            <a:extLst>
              <a:ext uri="{FF2B5EF4-FFF2-40B4-BE49-F238E27FC236}">
                <a16:creationId xmlns:a16="http://schemas.microsoft.com/office/drawing/2014/main" id="{CA72E147-6807-AD47-A8C6-167462ABB030}"/>
              </a:ext>
            </a:extLst>
          </p:cNvPr>
          <p:cNvGrpSpPr/>
          <p:nvPr/>
        </p:nvGrpSpPr>
        <p:grpSpPr>
          <a:xfrm>
            <a:off x="6705601" y="2286001"/>
            <a:ext cx="5463540" cy="4572000"/>
            <a:chOff x="1358829" y="291743"/>
            <a:chExt cx="10810311" cy="6566257"/>
          </a:xfrm>
        </p:grpSpPr>
        <p:pic>
          <p:nvPicPr>
            <p:cNvPr id="29" name="Picture 28" descr="Screen Clipping">
              <a:extLst>
                <a:ext uri="{FF2B5EF4-FFF2-40B4-BE49-F238E27FC236}">
                  <a16:creationId xmlns:a16="http://schemas.microsoft.com/office/drawing/2014/main" id="{D556B8A5-15CE-BC45-909E-1D3D17488E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7010400" y="3270825"/>
              <a:ext cx="5158740" cy="3587175"/>
            </a:xfrm>
            <a:prstGeom prst="rect">
              <a:avLst/>
            </a:prstGeom>
          </p:spPr>
        </p:pic>
        <p:cxnSp>
          <p:nvCxnSpPr>
            <p:cNvPr id="30" name="Straight Arrow Connector 29">
              <a:extLst>
                <a:ext uri="{FF2B5EF4-FFF2-40B4-BE49-F238E27FC236}">
                  <a16:creationId xmlns:a16="http://schemas.microsoft.com/office/drawing/2014/main" id="{278F51DC-E1DA-7D4C-B5AE-CAC810DA4D40}"/>
                </a:ext>
              </a:extLst>
            </p:cNvPr>
            <p:cNvCxnSpPr>
              <a:stCxn id="35" idx="3"/>
            </p:cNvCxnSpPr>
            <p:nvPr/>
          </p:nvCxnSpPr>
          <p:spPr>
            <a:xfrm>
              <a:off x="3354460" y="5237834"/>
              <a:ext cx="4341740" cy="268536"/>
            </a:xfrm>
            <a:prstGeom prst="straightConnector1">
              <a:avLst/>
            </a:prstGeom>
            <a:ln w="2857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4976960-C3B1-2E4C-9E12-0F91316C8354}"/>
                </a:ext>
              </a:extLst>
            </p:cNvPr>
            <p:cNvCxnSpPr/>
            <p:nvPr/>
          </p:nvCxnSpPr>
          <p:spPr>
            <a:xfrm>
              <a:off x="3298005" y="3478262"/>
              <a:ext cx="5160195" cy="1640573"/>
            </a:xfrm>
            <a:prstGeom prst="straightConnector1">
              <a:avLst/>
            </a:prstGeom>
            <a:ln w="2857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9CB8E1-F6A5-CE4C-BD3B-E4AF2E611F7A}"/>
                </a:ext>
              </a:extLst>
            </p:cNvPr>
            <p:cNvCxnSpPr>
              <a:stCxn id="39" idx="2"/>
            </p:cNvCxnSpPr>
            <p:nvPr/>
          </p:nvCxnSpPr>
          <p:spPr>
            <a:xfrm>
              <a:off x="7797720" y="2883290"/>
              <a:ext cx="1484351" cy="1963031"/>
            </a:xfrm>
            <a:prstGeom prst="straightConnector1">
              <a:avLst/>
            </a:prstGeom>
            <a:ln w="2857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75E13DB-C0C2-2741-B438-64CEFABB76E9}"/>
                </a:ext>
              </a:extLst>
            </p:cNvPr>
            <p:cNvCxnSpPr/>
            <p:nvPr/>
          </p:nvCxnSpPr>
          <p:spPr>
            <a:xfrm>
              <a:off x="10069391" y="3157100"/>
              <a:ext cx="446209" cy="1795900"/>
            </a:xfrm>
            <a:prstGeom prst="straightConnector1">
              <a:avLst/>
            </a:prstGeom>
            <a:ln w="2857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pic>
          <p:nvPicPr>
            <p:cNvPr id="34" name="Content Placeholder 3" descr="Screen Clipping">
              <a:extLst>
                <a:ext uri="{FF2B5EF4-FFF2-40B4-BE49-F238E27FC236}">
                  <a16:creationId xmlns:a16="http://schemas.microsoft.com/office/drawing/2014/main" id="{8E48BEFC-955C-D344-B9E0-515FD0D743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3136" y="2017120"/>
              <a:ext cx="1842104" cy="2014853"/>
            </a:xfrm>
            <a:prstGeom prst="rect">
              <a:avLst/>
            </a:prstGeom>
          </p:spPr>
        </p:pic>
        <p:pic>
          <p:nvPicPr>
            <p:cNvPr id="35" name="Picture 34">
              <a:extLst>
                <a:ext uri="{FF2B5EF4-FFF2-40B4-BE49-F238E27FC236}">
                  <a16:creationId xmlns:a16="http://schemas.microsoft.com/office/drawing/2014/main" id="{40D0EF20-491D-7F41-A235-7B355CF085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0995" y="4571533"/>
              <a:ext cx="1843465" cy="1332602"/>
            </a:xfrm>
            <a:prstGeom prst="rect">
              <a:avLst/>
            </a:prstGeom>
          </p:spPr>
        </p:pic>
        <p:pic>
          <p:nvPicPr>
            <p:cNvPr id="36" name="Picture 35" descr="Screen Clipping">
              <a:extLst>
                <a:ext uri="{FF2B5EF4-FFF2-40B4-BE49-F238E27FC236}">
                  <a16:creationId xmlns:a16="http://schemas.microsoft.com/office/drawing/2014/main" id="{8640E496-4BC1-AE42-BF86-C1B762B4FB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39660" y="1112467"/>
              <a:ext cx="1929655" cy="2124136"/>
            </a:xfrm>
            <a:prstGeom prst="rect">
              <a:avLst/>
            </a:prstGeom>
          </p:spPr>
        </p:pic>
        <p:cxnSp>
          <p:nvCxnSpPr>
            <p:cNvPr id="37" name="Straight Arrow Connector 36">
              <a:extLst>
                <a:ext uri="{FF2B5EF4-FFF2-40B4-BE49-F238E27FC236}">
                  <a16:creationId xmlns:a16="http://schemas.microsoft.com/office/drawing/2014/main" id="{BF482D8B-54F9-C24A-8D60-4FA5AEE2794A}"/>
                </a:ext>
              </a:extLst>
            </p:cNvPr>
            <p:cNvCxnSpPr>
              <a:stCxn id="38" idx="2"/>
            </p:cNvCxnSpPr>
            <p:nvPr/>
          </p:nvCxnSpPr>
          <p:spPr>
            <a:xfrm>
              <a:off x="4874721" y="3073862"/>
              <a:ext cx="3812079" cy="1963031"/>
            </a:xfrm>
            <a:prstGeom prst="straightConnector1">
              <a:avLst/>
            </a:prstGeom>
            <a:ln w="2857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pic>
          <p:nvPicPr>
            <p:cNvPr id="38" name="Picture 2" descr="Photo Credit: NOAA">
              <a:extLst>
                <a:ext uri="{FF2B5EF4-FFF2-40B4-BE49-F238E27FC236}">
                  <a16:creationId xmlns:a16="http://schemas.microsoft.com/office/drawing/2014/main" id="{F39C6EC9-F66D-FC40-9DD3-ED6BFBE3D0F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917700" y="1458889"/>
              <a:ext cx="1914042" cy="16149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Screen Clipping">
              <a:extLst>
                <a:ext uri="{FF2B5EF4-FFF2-40B4-BE49-F238E27FC236}">
                  <a16:creationId xmlns:a16="http://schemas.microsoft.com/office/drawing/2014/main" id="{D6E33381-5902-1747-A7A6-85A71067C5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61567" y="1322694"/>
              <a:ext cx="3072306" cy="1560596"/>
            </a:xfrm>
            <a:prstGeom prst="rect">
              <a:avLst/>
            </a:prstGeom>
          </p:spPr>
        </p:pic>
        <p:sp>
          <p:nvSpPr>
            <p:cNvPr id="40" name="Rectangle 39">
              <a:extLst>
                <a:ext uri="{FF2B5EF4-FFF2-40B4-BE49-F238E27FC236}">
                  <a16:creationId xmlns:a16="http://schemas.microsoft.com/office/drawing/2014/main" id="{87EA8435-A74E-BC48-B9EC-97582864F72F}"/>
                </a:ext>
              </a:extLst>
            </p:cNvPr>
            <p:cNvSpPr/>
            <p:nvPr/>
          </p:nvSpPr>
          <p:spPr>
            <a:xfrm>
              <a:off x="1358829" y="4131539"/>
              <a:ext cx="3287291" cy="523813"/>
            </a:xfrm>
            <a:prstGeom prst="rect">
              <a:avLst/>
            </a:prstGeom>
          </p:spPr>
          <p:txBody>
            <a:bodyPr wrap="square">
              <a:spAutoFit/>
            </a:bodyPr>
            <a:lstStyle/>
            <a:p>
              <a:r>
                <a:rPr lang="en-US" sz="1600" dirty="0">
                  <a:solidFill>
                    <a:srgbClr val="262626"/>
                  </a:solidFill>
                  <a:latin typeface="Franklin Gothic Heavy" panose="020B0903020102020204" pitchFamily="34" charset="0"/>
                </a:rPr>
                <a:t>Circuit design</a:t>
              </a:r>
              <a:endParaRPr lang="en-US" sz="1600" i="1" dirty="0">
                <a:solidFill>
                  <a:srgbClr val="262626"/>
                </a:solidFill>
                <a:latin typeface="Franklin Gothic Heavy" panose="020B0903020102020204" pitchFamily="34" charset="0"/>
              </a:endParaRPr>
            </a:p>
          </p:txBody>
        </p:sp>
        <p:sp>
          <p:nvSpPr>
            <p:cNvPr id="41" name="Rectangle 40">
              <a:extLst>
                <a:ext uri="{FF2B5EF4-FFF2-40B4-BE49-F238E27FC236}">
                  <a16:creationId xmlns:a16="http://schemas.microsoft.com/office/drawing/2014/main" id="{9083D5CC-FBA2-3D44-8E30-022DCC25747B}"/>
                </a:ext>
              </a:extLst>
            </p:cNvPr>
            <p:cNvSpPr/>
            <p:nvPr/>
          </p:nvSpPr>
          <p:spPr>
            <a:xfrm>
              <a:off x="1358831" y="1552629"/>
              <a:ext cx="2438912" cy="523813"/>
            </a:xfrm>
            <a:prstGeom prst="rect">
              <a:avLst/>
            </a:prstGeom>
          </p:spPr>
          <p:txBody>
            <a:bodyPr wrap="square">
              <a:spAutoFit/>
            </a:bodyPr>
            <a:lstStyle/>
            <a:p>
              <a:r>
                <a:rPr lang="en-US" sz="1600" dirty="0">
                  <a:solidFill>
                    <a:srgbClr val="262626"/>
                  </a:solidFill>
                  <a:latin typeface="Franklin Gothic Heavy" panose="020B0903020102020204" pitchFamily="34" charset="0"/>
                </a:rPr>
                <a:t>Software</a:t>
              </a:r>
              <a:endParaRPr lang="en-US" sz="1600" i="1" dirty="0">
                <a:solidFill>
                  <a:srgbClr val="262626"/>
                </a:solidFill>
                <a:latin typeface="Franklin Gothic Heavy" panose="020B0903020102020204" pitchFamily="34" charset="0"/>
              </a:endParaRPr>
            </a:p>
          </p:txBody>
        </p:sp>
        <p:sp>
          <p:nvSpPr>
            <p:cNvPr id="42" name="Rectangle 41">
              <a:extLst>
                <a:ext uri="{FF2B5EF4-FFF2-40B4-BE49-F238E27FC236}">
                  <a16:creationId xmlns:a16="http://schemas.microsoft.com/office/drawing/2014/main" id="{64D2B860-8EC7-104E-90FB-2B1B4D8D1763}"/>
                </a:ext>
              </a:extLst>
            </p:cNvPr>
            <p:cNvSpPr/>
            <p:nvPr/>
          </p:nvSpPr>
          <p:spPr>
            <a:xfrm>
              <a:off x="3771067" y="1016434"/>
              <a:ext cx="1111329" cy="338554"/>
            </a:xfrm>
            <a:prstGeom prst="rect">
              <a:avLst/>
            </a:prstGeom>
          </p:spPr>
          <p:txBody>
            <a:bodyPr wrap="none">
              <a:spAutoFit/>
            </a:bodyPr>
            <a:lstStyle/>
            <a:p>
              <a:r>
                <a:rPr lang="en-US" sz="1600" dirty="0">
                  <a:solidFill>
                    <a:srgbClr val="262626"/>
                  </a:solidFill>
                  <a:latin typeface="Franklin Gothic Heavy" panose="020B0903020102020204" pitchFamily="34" charset="0"/>
                </a:rPr>
                <a:t>Hardware</a:t>
              </a:r>
              <a:endParaRPr lang="en-US" sz="1600" i="1" dirty="0">
                <a:solidFill>
                  <a:srgbClr val="262626"/>
                </a:solidFill>
                <a:latin typeface="Franklin Gothic Heavy" panose="020B0903020102020204" pitchFamily="34" charset="0"/>
              </a:endParaRPr>
            </a:p>
          </p:txBody>
        </p:sp>
        <p:sp>
          <p:nvSpPr>
            <p:cNvPr id="43" name="Rectangle 42">
              <a:extLst>
                <a:ext uri="{FF2B5EF4-FFF2-40B4-BE49-F238E27FC236}">
                  <a16:creationId xmlns:a16="http://schemas.microsoft.com/office/drawing/2014/main" id="{07487D8D-ED1F-E94D-B51F-CF5CB0326571}"/>
                </a:ext>
              </a:extLst>
            </p:cNvPr>
            <p:cNvSpPr/>
            <p:nvPr/>
          </p:nvSpPr>
          <p:spPr>
            <a:xfrm>
              <a:off x="5994256" y="450219"/>
              <a:ext cx="3356973" cy="904768"/>
            </a:xfrm>
            <a:prstGeom prst="rect">
              <a:avLst/>
            </a:prstGeom>
          </p:spPr>
          <p:txBody>
            <a:bodyPr wrap="square">
              <a:spAutoFit/>
            </a:bodyPr>
            <a:lstStyle/>
            <a:p>
              <a:r>
                <a:rPr lang="en-US" sz="1600" dirty="0">
                  <a:solidFill>
                    <a:srgbClr val="262626"/>
                  </a:solidFill>
                  <a:latin typeface="Franklin Gothic Heavy" panose="020B0903020102020204" pitchFamily="34" charset="0"/>
                </a:rPr>
                <a:t>Accessible 3D printing</a:t>
              </a:r>
              <a:endParaRPr lang="en-US" sz="1600" i="1" dirty="0">
                <a:solidFill>
                  <a:srgbClr val="262626"/>
                </a:solidFill>
                <a:latin typeface="Franklin Gothic Heavy" panose="020B0903020102020204" pitchFamily="34" charset="0"/>
              </a:endParaRPr>
            </a:p>
          </p:txBody>
        </p:sp>
        <p:sp>
          <p:nvSpPr>
            <p:cNvPr id="44" name="Rectangle 43">
              <a:extLst>
                <a:ext uri="{FF2B5EF4-FFF2-40B4-BE49-F238E27FC236}">
                  <a16:creationId xmlns:a16="http://schemas.microsoft.com/office/drawing/2014/main" id="{6F23DF80-32C2-A942-B736-18AFF3606970}"/>
                </a:ext>
              </a:extLst>
            </p:cNvPr>
            <p:cNvSpPr/>
            <p:nvPr/>
          </p:nvSpPr>
          <p:spPr>
            <a:xfrm>
              <a:off x="9504122" y="291743"/>
              <a:ext cx="2554870" cy="1285724"/>
            </a:xfrm>
            <a:prstGeom prst="rect">
              <a:avLst/>
            </a:prstGeom>
          </p:spPr>
          <p:txBody>
            <a:bodyPr wrap="square">
              <a:spAutoFit/>
            </a:bodyPr>
            <a:lstStyle/>
            <a:p>
              <a:r>
                <a:rPr lang="en-US" sz="1600" dirty="0">
                  <a:solidFill>
                    <a:srgbClr val="262626"/>
                  </a:solidFill>
                  <a:latin typeface="Franklin Gothic Heavy" panose="020B0903020102020204" pitchFamily="34" charset="0"/>
                </a:rPr>
                <a:t>Website instructions</a:t>
              </a:r>
              <a:endParaRPr lang="en-US" sz="1600" i="1" dirty="0">
                <a:solidFill>
                  <a:srgbClr val="262626"/>
                </a:solidFill>
                <a:latin typeface="Franklin Gothic Heavy" panose="020B0903020102020204" pitchFamily="34" charset="0"/>
              </a:endParaRPr>
            </a:p>
          </p:txBody>
        </p:sp>
      </p:grpSp>
      <p:sp>
        <p:nvSpPr>
          <p:cNvPr id="5" name="TextBox 4">
            <a:extLst>
              <a:ext uri="{FF2B5EF4-FFF2-40B4-BE49-F238E27FC236}">
                <a16:creationId xmlns:a16="http://schemas.microsoft.com/office/drawing/2014/main" id="{7AA08BCF-DA73-284D-BBA8-585A01126BA1}"/>
              </a:ext>
            </a:extLst>
          </p:cNvPr>
          <p:cNvSpPr txBox="1"/>
          <p:nvPr/>
        </p:nvSpPr>
        <p:spPr>
          <a:xfrm>
            <a:off x="381000" y="5531574"/>
            <a:ext cx="6096000" cy="646331"/>
          </a:xfrm>
          <a:prstGeom prst="rect">
            <a:avLst/>
          </a:prstGeom>
          <a:noFill/>
        </p:spPr>
        <p:txBody>
          <a:bodyPr wrap="square" rtlCol="0">
            <a:spAutoFit/>
          </a:bodyPr>
          <a:lstStyle/>
          <a:p>
            <a:r>
              <a:rPr lang="en-US" sz="1800" i="1" dirty="0"/>
              <a:t>* Basis for Ian </a:t>
            </a:r>
            <a:r>
              <a:rPr lang="en-US" sz="1800" i="1" dirty="0" err="1"/>
              <a:t>Enochs</a:t>
            </a:r>
            <a:r>
              <a:rPr lang="en-US" sz="1800" i="1" dirty="0"/>
              <a:t> winning the DOC Silver Medal, with Nathan Formel of CIMAS as his chief collaborator.</a:t>
            </a:r>
          </a:p>
        </p:txBody>
      </p:sp>
    </p:spTree>
    <p:extLst>
      <p:ext uri="{BB962C8B-B14F-4D97-AF65-F5344CB8AC3E}">
        <p14:creationId xmlns:p14="http://schemas.microsoft.com/office/powerpoint/2010/main" val="2323638532"/>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ABEEB-FDC2-B647-A3D0-7C001B7C4009}"/>
              </a:ext>
            </a:extLst>
          </p:cNvPr>
          <p:cNvSpPr txBox="1"/>
          <p:nvPr/>
        </p:nvSpPr>
        <p:spPr>
          <a:xfrm>
            <a:off x="2212581" y="990600"/>
            <a:ext cx="7766870" cy="584775"/>
          </a:xfrm>
          <a:prstGeom prst="rect">
            <a:avLst/>
          </a:prstGeom>
          <a:noFill/>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effectLst>
                  <a:outerShdw blurRad="38100" dist="38100" dir="2700000" algn="tl">
                    <a:srgbClr val="C0C0C0"/>
                  </a:outerShdw>
                </a:effectLst>
                <a:latin typeface="Arial" panose="020B0604020202020204" pitchFamily="34" charset="0"/>
                <a:cs typeface="Arial" panose="020B0604020202020204" pitchFamily="34" charset="0"/>
              </a:rPr>
              <a:t>SAS school materials and open source</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FD81D78-3548-5643-9278-4847D24BF09E}"/>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0AD767E6-D302-9E4C-AB87-0759F2BA1C5F}"/>
              </a:ext>
            </a:extLst>
          </p:cNvPr>
          <p:cNvSpPr>
            <a:spLocks noGrp="1"/>
          </p:cNvSpPr>
          <p:nvPr>
            <p:ph type="sldNum" sz="quarter" idx="12"/>
          </p:nvPr>
        </p:nvSpPr>
        <p:spPr/>
        <p:txBody>
          <a:bodyPr/>
          <a:lstStyle/>
          <a:p>
            <a:pPr>
              <a:defRPr/>
            </a:pPr>
            <a:fld id="{0737601F-BD98-ED4B-8E1A-3F69D5929A52}" type="slidenum">
              <a:rPr lang="en-US" altLang="en-US" smtClean="0"/>
              <a:pPr>
                <a:defRPr/>
              </a:pPr>
              <a:t>31</a:t>
            </a:fld>
            <a:endParaRPr lang="en-US" altLang="en-US"/>
          </a:p>
        </p:txBody>
      </p:sp>
      <p:pic>
        <p:nvPicPr>
          <p:cNvPr id="8" name="Picture 7">
            <a:extLst>
              <a:ext uri="{FF2B5EF4-FFF2-40B4-BE49-F238E27FC236}">
                <a16:creationId xmlns:a16="http://schemas.microsoft.com/office/drawing/2014/main" id="{D16223C4-72EA-1041-9C08-69E4ED5EAA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6100" y="1677160"/>
            <a:ext cx="6565900" cy="3153700"/>
          </a:xfrm>
          <a:prstGeom prst="rect">
            <a:avLst/>
          </a:prstGeom>
        </p:spPr>
      </p:pic>
      <p:sp>
        <p:nvSpPr>
          <p:cNvPr id="9" name="Rectangle 8">
            <a:extLst>
              <a:ext uri="{FF2B5EF4-FFF2-40B4-BE49-F238E27FC236}">
                <a16:creationId xmlns:a16="http://schemas.microsoft.com/office/drawing/2014/main" id="{C1F331D5-0162-3C48-9574-1AF483B21F09}"/>
              </a:ext>
            </a:extLst>
          </p:cNvPr>
          <p:cNvSpPr/>
          <p:nvPr/>
        </p:nvSpPr>
        <p:spPr>
          <a:xfrm>
            <a:off x="3276600" y="6257143"/>
            <a:ext cx="5073055" cy="461665"/>
          </a:xfrm>
          <a:prstGeom prst="rect">
            <a:avLst/>
          </a:prstGeom>
        </p:spPr>
        <p:txBody>
          <a:bodyPr wrap="none">
            <a:spAutoFit/>
          </a:bodyPr>
          <a:lstStyle/>
          <a:p>
            <a:r>
              <a:rPr lang="en-US" dirty="0">
                <a:solidFill>
                  <a:schemeClr val="accent6">
                    <a:lumMod val="75000"/>
                  </a:schemeClr>
                </a:solidFill>
                <a:hlinkClick r:id="rId5">
                  <a:extLst>
                    <a:ext uri="{A12FA001-AC4F-418D-AE19-62706E023703}">
                      <ahyp:hlinkClr xmlns:ahyp="http://schemas.microsoft.com/office/drawing/2018/hyperlinkcolor" val="tx"/>
                    </a:ext>
                  </a:extLst>
                </a:hlinkClick>
              </a:rPr>
              <a:t>https://www.coral.noaa.gov/accrete/sas/</a:t>
            </a:r>
            <a:endParaRPr lang="en-US" dirty="0">
              <a:solidFill>
                <a:schemeClr val="accent6">
                  <a:lumMod val="75000"/>
                </a:schemeClr>
              </a:solidFill>
            </a:endParaRPr>
          </a:p>
        </p:txBody>
      </p:sp>
      <p:sp>
        <p:nvSpPr>
          <p:cNvPr id="10" name="TextBox 9">
            <a:extLst>
              <a:ext uri="{FF2B5EF4-FFF2-40B4-BE49-F238E27FC236}">
                <a16:creationId xmlns:a16="http://schemas.microsoft.com/office/drawing/2014/main" id="{A4BFBBAD-ABB3-F844-8CC4-F4E8C2B79E04}"/>
              </a:ext>
            </a:extLst>
          </p:cNvPr>
          <p:cNvSpPr txBox="1"/>
          <p:nvPr/>
        </p:nvSpPr>
        <p:spPr>
          <a:xfrm>
            <a:off x="266700" y="1742706"/>
            <a:ext cx="4914900" cy="954107"/>
          </a:xfrm>
          <a:prstGeom prst="rect">
            <a:avLst/>
          </a:prstGeom>
          <a:noFill/>
        </p:spPr>
        <p:txBody>
          <a:bodyPr wrap="square" rtlCol="0">
            <a:spAutoFit/>
          </a:bodyPr>
          <a:lstStyle/>
          <a:p>
            <a:r>
              <a:rPr lang="en-US" sz="2800" b="1" dirty="0">
                <a:solidFill>
                  <a:schemeClr val="accent2">
                    <a:lumMod val="50000"/>
                  </a:schemeClr>
                </a:solidFill>
              </a:rPr>
              <a:t>3 online lesson plans</a:t>
            </a:r>
          </a:p>
          <a:p>
            <a:endParaRPr lang="en-US" sz="2800" b="1" dirty="0">
              <a:solidFill>
                <a:schemeClr val="accent2">
                  <a:lumMod val="50000"/>
                </a:schemeClr>
              </a:solidFill>
            </a:endParaRPr>
          </a:p>
        </p:txBody>
      </p:sp>
      <p:graphicFrame>
        <p:nvGraphicFramePr>
          <p:cNvPr id="13" name="Diagram 12">
            <a:extLst>
              <a:ext uri="{FF2B5EF4-FFF2-40B4-BE49-F238E27FC236}">
                <a16:creationId xmlns:a16="http://schemas.microsoft.com/office/drawing/2014/main" id="{2C06A6CA-378F-6D4C-9976-A62B4EA81B40}"/>
              </a:ext>
            </a:extLst>
          </p:cNvPr>
          <p:cNvGraphicFramePr/>
          <p:nvPr>
            <p:extLst>
              <p:ext uri="{D42A27DB-BD31-4B8C-83A1-F6EECF244321}">
                <p14:modId xmlns:p14="http://schemas.microsoft.com/office/powerpoint/2010/main" val="2884348333"/>
              </p:ext>
            </p:extLst>
          </p:nvPr>
        </p:nvGraphicFramePr>
        <p:xfrm>
          <a:off x="266700" y="2441805"/>
          <a:ext cx="5359400" cy="37369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7" name="Picture 16">
            <a:extLst>
              <a:ext uri="{FF2B5EF4-FFF2-40B4-BE49-F238E27FC236}">
                <a16:creationId xmlns:a16="http://schemas.microsoft.com/office/drawing/2014/main" id="{8FE86F3F-321F-3E41-AB51-46BB552047E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01254" y="4845562"/>
            <a:ext cx="3524045" cy="1976904"/>
          </a:xfrm>
          <a:prstGeom prst="rect">
            <a:avLst/>
          </a:prstGeom>
        </p:spPr>
      </p:pic>
    </p:spTree>
    <p:extLst>
      <p:ext uri="{BB962C8B-B14F-4D97-AF65-F5344CB8AC3E}">
        <p14:creationId xmlns:p14="http://schemas.microsoft.com/office/powerpoint/2010/main" val="48936414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FB0BF31-D890-C54D-AC3C-81342C02AEC5}"/>
              </a:ext>
            </a:extLst>
          </p:cNvPr>
          <p:cNvSpPr txBox="1"/>
          <p:nvPr/>
        </p:nvSpPr>
        <p:spPr>
          <a:xfrm>
            <a:off x="1943772" y="1078992"/>
            <a:ext cx="9267281"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Division-sponsored RSMAS graduate students</a:t>
            </a:r>
          </a:p>
        </p:txBody>
      </p:sp>
      <p:pic>
        <p:nvPicPr>
          <p:cNvPr id="17" name="Picture 16">
            <a:extLst>
              <a:ext uri="{FF2B5EF4-FFF2-40B4-BE49-F238E27FC236}">
                <a16:creationId xmlns:a16="http://schemas.microsoft.com/office/drawing/2014/main" id="{B088D21A-8770-524E-B1E7-4C32A5385F08}"/>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15CD323E-57AE-DF47-AEA6-8DCB067C52E3}"/>
              </a:ext>
            </a:extLst>
          </p:cNvPr>
          <p:cNvSpPr>
            <a:spLocks noGrp="1"/>
          </p:cNvSpPr>
          <p:nvPr>
            <p:ph type="sldNum" sz="quarter" idx="12"/>
          </p:nvPr>
        </p:nvSpPr>
        <p:spPr/>
        <p:txBody>
          <a:bodyPr/>
          <a:lstStyle/>
          <a:p>
            <a:pPr>
              <a:defRPr/>
            </a:pPr>
            <a:fld id="{73EE5023-E627-4748-9AAA-14680F5639D0}" type="slidenum">
              <a:rPr lang="en-US" altLang="en-US" smtClean="0"/>
              <a:pPr>
                <a:defRPr/>
              </a:pPr>
              <a:t>32</a:t>
            </a:fld>
            <a:endParaRPr lang="en-US" altLang="en-US"/>
          </a:p>
        </p:txBody>
      </p:sp>
      <p:sp>
        <p:nvSpPr>
          <p:cNvPr id="14" name="TextBox 13">
            <a:extLst>
              <a:ext uri="{FF2B5EF4-FFF2-40B4-BE49-F238E27FC236}">
                <a16:creationId xmlns:a16="http://schemas.microsoft.com/office/drawing/2014/main" id="{8F9AF94D-E2E1-F846-868A-BB98B7558D28}"/>
              </a:ext>
            </a:extLst>
          </p:cNvPr>
          <p:cNvSpPr txBox="1"/>
          <p:nvPr/>
        </p:nvSpPr>
        <p:spPr>
          <a:xfrm>
            <a:off x="497969" y="2018792"/>
            <a:ext cx="4449726" cy="224676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Charline </a:t>
            </a:r>
            <a:r>
              <a:rPr lang="en-US" sz="2000" b="1" dirty="0" err="1">
                <a:latin typeface="Arial" panose="020B0604020202020204" pitchFamily="34" charset="0"/>
                <a:cs typeface="Arial" panose="020B0604020202020204" pitchFamily="34" charset="0"/>
              </a:rPr>
              <a:t>Quenee</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Benjamin Young</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John Morris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Allyson </a:t>
            </a:r>
            <a:r>
              <a:rPr lang="en-US" sz="2000" b="1" dirty="0" err="1">
                <a:latin typeface="Arial" panose="020B0604020202020204" pitchFamily="34" charset="0"/>
                <a:cs typeface="Arial" panose="020B0604020202020204" pitchFamily="34" charset="0"/>
              </a:rPr>
              <a:t>Demerlis</a:t>
            </a:r>
            <a:r>
              <a:rPr lang="en-US" sz="2000" b="1" dirty="0">
                <a:latin typeface="Arial" panose="020B0604020202020204" pitchFamily="34" charset="0"/>
                <a:cs typeface="Arial" panose="020B0604020202020204" pitchFamily="34" charset="0"/>
              </a:rPr>
              <a:t> </a:t>
            </a:r>
          </a:p>
        </p:txBody>
      </p:sp>
      <p:pic>
        <p:nvPicPr>
          <p:cNvPr id="18" name="Picture 4" descr="John Morris">
            <a:extLst>
              <a:ext uri="{FF2B5EF4-FFF2-40B4-BE49-F238E27FC236}">
                <a16:creationId xmlns:a16="http://schemas.microsoft.com/office/drawing/2014/main" id="{8299EDB5-0E11-0043-A0AF-2244FC69523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1050" y="1776835"/>
            <a:ext cx="1354666" cy="2032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Allyson DeMerlis">
            <a:extLst>
              <a:ext uri="{FF2B5EF4-FFF2-40B4-BE49-F238E27FC236}">
                <a16:creationId xmlns:a16="http://schemas.microsoft.com/office/drawing/2014/main" id="{9BF30E43-A669-B241-986A-1260BF034DB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067800" y="4354669"/>
            <a:ext cx="121920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30C7237-2818-5443-A4B0-74BCF1B05C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05853" y="1931691"/>
            <a:ext cx="3505200" cy="2210972"/>
          </a:xfrm>
          <a:prstGeom prst="rect">
            <a:avLst/>
          </a:prstGeom>
        </p:spPr>
      </p:pic>
      <p:pic>
        <p:nvPicPr>
          <p:cNvPr id="5" name="Picture 4">
            <a:extLst>
              <a:ext uri="{FF2B5EF4-FFF2-40B4-BE49-F238E27FC236}">
                <a16:creationId xmlns:a16="http://schemas.microsoft.com/office/drawing/2014/main" id="{774EA06E-7660-E540-A828-8C8CCB32A743}"/>
              </a:ext>
            </a:extLst>
          </p:cNvPr>
          <p:cNvPicPr>
            <a:picLocks noChangeAspect="1"/>
          </p:cNvPicPr>
          <p:nvPr/>
        </p:nvPicPr>
        <p:blipFill>
          <a:blip r:embed="rId7"/>
          <a:stretch>
            <a:fillRect/>
          </a:stretch>
        </p:blipFill>
        <p:spPr>
          <a:xfrm>
            <a:off x="5506262" y="4121925"/>
            <a:ext cx="1524000" cy="2032000"/>
          </a:xfrm>
          <a:prstGeom prst="rect">
            <a:avLst/>
          </a:prstGeom>
        </p:spPr>
      </p:pic>
      <p:pic>
        <p:nvPicPr>
          <p:cNvPr id="20" name="Picture 19">
            <a:extLst>
              <a:ext uri="{FF2B5EF4-FFF2-40B4-BE49-F238E27FC236}">
                <a16:creationId xmlns:a16="http://schemas.microsoft.com/office/drawing/2014/main" id="{4E2BD627-2930-DC43-9748-74919123B6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969" y="4738530"/>
            <a:ext cx="3325876" cy="1415395"/>
          </a:xfrm>
          <a:prstGeom prst="rect">
            <a:avLst/>
          </a:prstGeom>
        </p:spPr>
      </p:pic>
    </p:spTree>
    <p:extLst>
      <p:ext uri="{BB962C8B-B14F-4D97-AF65-F5344CB8AC3E}">
        <p14:creationId xmlns:p14="http://schemas.microsoft.com/office/powerpoint/2010/main" val="3047603196"/>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FB0BF31-D890-C54D-AC3C-81342C02AEC5}"/>
              </a:ext>
            </a:extLst>
          </p:cNvPr>
          <p:cNvSpPr txBox="1"/>
          <p:nvPr/>
        </p:nvSpPr>
        <p:spPr>
          <a:xfrm>
            <a:off x="3676007" y="1039658"/>
            <a:ext cx="4623382"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2019 Divisional Interns</a:t>
            </a:r>
          </a:p>
        </p:txBody>
      </p:sp>
      <p:sp>
        <p:nvSpPr>
          <p:cNvPr id="11" name="TextBox 10">
            <a:extLst>
              <a:ext uri="{FF2B5EF4-FFF2-40B4-BE49-F238E27FC236}">
                <a16:creationId xmlns:a16="http://schemas.microsoft.com/office/drawing/2014/main" id="{41E8C187-7077-044F-92D1-47965B013525}"/>
              </a:ext>
            </a:extLst>
          </p:cNvPr>
          <p:cNvSpPr txBox="1"/>
          <p:nvPr/>
        </p:nvSpPr>
        <p:spPr>
          <a:xfrm>
            <a:off x="368054" y="1849494"/>
            <a:ext cx="10137426" cy="378565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Brianna </a:t>
            </a:r>
            <a:r>
              <a:rPr lang="en-US" sz="2000" b="1" dirty="0" err="1">
                <a:latin typeface="Arial" panose="020B0604020202020204" pitchFamily="34" charset="0"/>
                <a:cs typeface="Arial" panose="020B0604020202020204" pitchFamily="34" charset="0"/>
              </a:rPr>
              <a:t>Alannis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(CCME NERTO/University of Texas – Rio Grande Valley)</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Rachel Martin </a:t>
            </a:r>
            <a:r>
              <a:rPr lang="en-US" sz="2000" dirty="0">
                <a:latin typeface="Arial" panose="020B0604020202020204" pitchFamily="34" charset="0"/>
                <a:cs typeface="Arial" panose="020B0604020202020204" pitchFamily="34" charset="0"/>
              </a:rPr>
              <a:t>(Hollings Scholar; Ohio University)</a:t>
            </a:r>
          </a:p>
          <a:p>
            <a:endParaRPr lang="en-US" sz="2000" b="1"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Laurean</a:t>
            </a:r>
            <a:r>
              <a:rPr lang="en-US" sz="2000" b="1" dirty="0">
                <a:latin typeface="Arial" panose="020B0604020202020204" pitchFamily="34" charset="0"/>
                <a:cs typeface="Arial" panose="020B0604020202020204" pitchFamily="34" charset="0"/>
              </a:rPr>
              <a:t> Shea, Amanda Kirkland, Isabelle </a:t>
            </a:r>
            <a:r>
              <a:rPr lang="en-US" sz="2000" b="1" dirty="0" err="1">
                <a:latin typeface="Arial" panose="020B0604020202020204" pitchFamily="34" charset="0"/>
                <a:cs typeface="Arial" panose="020B0604020202020204" pitchFamily="34" charset="0"/>
              </a:rPr>
              <a:t>Basden</a:t>
            </a:r>
            <a:r>
              <a:rPr lang="en-US" sz="2000" b="1" dirty="0">
                <a:latin typeface="Arial" panose="020B0604020202020204" pitchFamily="34" charset="0"/>
                <a:cs typeface="Arial" panose="020B0604020202020204" pitchFamily="34" charset="0"/>
              </a:rPr>
              <a:t>, Austin </a:t>
            </a:r>
            <a:r>
              <a:rPr lang="en-US" sz="2000" b="1" dirty="0" err="1">
                <a:latin typeface="Arial" panose="020B0604020202020204" pitchFamily="34" charset="0"/>
                <a:cs typeface="Arial" panose="020B0604020202020204" pitchFamily="34" charset="0"/>
              </a:rPr>
              <a:t>Schlenz</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(CIMAS Interns)</a:t>
            </a:r>
          </a:p>
          <a:p>
            <a:endParaRPr lang="en-US" sz="2000" b="1"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Naja</a:t>
            </a:r>
            <a:r>
              <a:rPr lang="en-US" sz="2000" b="1" dirty="0">
                <a:latin typeface="Arial" panose="020B0604020202020204" pitchFamily="34" charset="0"/>
                <a:cs typeface="Arial" panose="020B0604020202020204" pitchFamily="34" charset="0"/>
              </a:rPr>
              <a:t> Murphy, Patrick Michael Kiel, Hyo Won Lee </a:t>
            </a:r>
            <a:r>
              <a:rPr lang="en-US" sz="2000" dirty="0">
                <a:latin typeface="Arial" panose="020B0604020202020204" pitchFamily="34" charset="0"/>
                <a:cs typeface="Arial" panose="020B0604020202020204" pitchFamily="34" charset="0"/>
              </a:rPr>
              <a:t>(UM Undergrad Theses)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Aiden Wells </a:t>
            </a:r>
            <a:r>
              <a:rPr lang="en-US" sz="2000" dirty="0">
                <a:latin typeface="Arial" panose="020B0604020202020204" pitchFamily="34" charset="0"/>
                <a:cs typeface="Arial" panose="020B0604020202020204" pitchFamily="34" charset="0"/>
              </a:rPr>
              <a:t>(MAST Academy High School)</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We also serve on numerous PhD and MS Committees</a:t>
            </a:r>
          </a:p>
          <a:p>
            <a:endParaRPr lang="en-US" sz="20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B088D21A-8770-524E-B1E7-4C32A5385F08}"/>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15CD323E-57AE-DF47-AEA6-8DCB067C52E3}"/>
              </a:ext>
            </a:extLst>
          </p:cNvPr>
          <p:cNvSpPr>
            <a:spLocks noGrp="1"/>
          </p:cNvSpPr>
          <p:nvPr>
            <p:ph type="sldNum" sz="quarter" idx="12"/>
          </p:nvPr>
        </p:nvSpPr>
        <p:spPr/>
        <p:txBody>
          <a:bodyPr/>
          <a:lstStyle/>
          <a:p>
            <a:pPr>
              <a:defRPr/>
            </a:pPr>
            <a:fld id="{73EE5023-E627-4748-9AAA-14680F5639D0}" type="slidenum">
              <a:rPr lang="en-US" altLang="en-US" smtClean="0"/>
              <a:pPr>
                <a:defRPr/>
              </a:pPr>
              <a:t>33</a:t>
            </a:fld>
            <a:endParaRPr lang="en-US" altLang="en-US"/>
          </a:p>
        </p:txBody>
      </p:sp>
      <p:pic>
        <p:nvPicPr>
          <p:cNvPr id="3" name="Picture 2">
            <a:extLst>
              <a:ext uri="{FF2B5EF4-FFF2-40B4-BE49-F238E27FC236}">
                <a16:creationId xmlns:a16="http://schemas.microsoft.com/office/drawing/2014/main" id="{0E0BDB9F-0534-AD42-ACDA-5434D2B24FE1}"/>
              </a:ext>
            </a:extLst>
          </p:cNvPr>
          <p:cNvPicPr>
            <a:picLocks noChangeAspect="1"/>
          </p:cNvPicPr>
          <p:nvPr/>
        </p:nvPicPr>
        <p:blipFill>
          <a:blip r:embed="rId4"/>
          <a:stretch>
            <a:fillRect/>
          </a:stretch>
        </p:blipFill>
        <p:spPr>
          <a:xfrm>
            <a:off x="10292588" y="1600200"/>
            <a:ext cx="1696212" cy="1696212"/>
          </a:xfrm>
          <a:prstGeom prst="rect">
            <a:avLst/>
          </a:prstGeom>
        </p:spPr>
      </p:pic>
      <p:pic>
        <p:nvPicPr>
          <p:cNvPr id="4" name="Picture 3">
            <a:extLst>
              <a:ext uri="{FF2B5EF4-FFF2-40B4-BE49-F238E27FC236}">
                <a16:creationId xmlns:a16="http://schemas.microsoft.com/office/drawing/2014/main" id="{41728B36-A1DB-C044-9664-F9D0E9BCF2D2}"/>
              </a:ext>
            </a:extLst>
          </p:cNvPr>
          <p:cNvPicPr>
            <a:picLocks noChangeAspect="1"/>
          </p:cNvPicPr>
          <p:nvPr/>
        </p:nvPicPr>
        <p:blipFill>
          <a:blip r:embed="rId5"/>
          <a:stretch>
            <a:fillRect/>
          </a:stretch>
        </p:blipFill>
        <p:spPr>
          <a:xfrm>
            <a:off x="10371394" y="3581400"/>
            <a:ext cx="1600200" cy="1696212"/>
          </a:xfrm>
          <a:prstGeom prst="rect">
            <a:avLst/>
          </a:prstGeom>
        </p:spPr>
      </p:pic>
      <p:pic>
        <p:nvPicPr>
          <p:cNvPr id="5" name="Picture 4">
            <a:extLst>
              <a:ext uri="{FF2B5EF4-FFF2-40B4-BE49-F238E27FC236}">
                <a16:creationId xmlns:a16="http://schemas.microsoft.com/office/drawing/2014/main" id="{75384949-3088-144A-985C-5905B249D98F}"/>
              </a:ext>
            </a:extLst>
          </p:cNvPr>
          <p:cNvPicPr>
            <a:picLocks noChangeAspect="1"/>
          </p:cNvPicPr>
          <p:nvPr/>
        </p:nvPicPr>
        <p:blipFill>
          <a:blip r:embed="rId6"/>
          <a:stretch>
            <a:fillRect/>
          </a:stretch>
        </p:blipFill>
        <p:spPr>
          <a:xfrm>
            <a:off x="1176184" y="5554896"/>
            <a:ext cx="2247900" cy="1206500"/>
          </a:xfrm>
          <a:prstGeom prst="rect">
            <a:avLst/>
          </a:prstGeom>
        </p:spPr>
      </p:pic>
      <p:pic>
        <p:nvPicPr>
          <p:cNvPr id="19" name="Picture 18">
            <a:extLst>
              <a:ext uri="{FF2B5EF4-FFF2-40B4-BE49-F238E27FC236}">
                <a16:creationId xmlns:a16="http://schemas.microsoft.com/office/drawing/2014/main" id="{A3D08C2F-480A-5248-8C15-46BDDFC79F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05480" y="5387135"/>
            <a:ext cx="1318465" cy="1318465"/>
          </a:xfrm>
          <a:prstGeom prst="rect">
            <a:avLst/>
          </a:prstGeom>
        </p:spPr>
      </p:pic>
      <p:pic>
        <p:nvPicPr>
          <p:cNvPr id="6" name="Picture 5">
            <a:extLst>
              <a:ext uri="{FF2B5EF4-FFF2-40B4-BE49-F238E27FC236}">
                <a16:creationId xmlns:a16="http://schemas.microsoft.com/office/drawing/2014/main" id="{18C8E9A4-334F-834B-8E86-8A02D3321A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07624" y="5721689"/>
            <a:ext cx="2143266" cy="1125215"/>
          </a:xfrm>
          <a:prstGeom prst="rect">
            <a:avLst/>
          </a:prstGeom>
        </p:spPr>
      </p:pic>
      <p:pic>
        <p:nvPicPr>
          <p:cNvPr id="7" name="Picture 6">
            <a:extLst>
              <a:ext uri="{FF2B5EF4-FFF2-40B4-BE49-F238E27FC236}">
                <a16:creationId xmlns:a16="http://schemas.microsoft.com/office/drawing/2014/main" id="{0A102D8A-5CBF-E94F-ADBA-17F58FF57C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92745" y="5476884"/>
            <a:ext cx="1356752" cy="1348165"/>
          </a:xfrm>
          <a:prstGeom prst="rect">
            <a:avLst/>
          </a:prstGeom>
        </p:spPr>
      </p:pic>
      <p:pic>
        <p:nvPicPr>
          <p:cNvPr id="20" name="Picture 19">
            <a:extLst>
              <a:ext uri="{FF2B5EF4-FFF2-40B4-BE49-F238E27FC236}">
                <a16:creationId xmlns:a16="http://schemas.microsoft.com/office/drawing/2014/main" id="{4C70C4E4-9E5E-D54B-9F49-9709763CA1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41111" y="5668647"/>
            <a:ext cx="2506406" cy="1066653"/>
          </a:xfrm>
          <a:prstGeom prst="rect">
            <a:avLst/>
          </a:prstGeom>
        </p:spPr>
      </p:pic>
    </p:spTree>
    <p:extLst>
      <p:ext uri="{BB962C8B-B14F-4D97-AF65-F5344CB8AC3E}">
        <p14:creationId xmlns:p14="http://schemas.microsoft.com/office/powerpoint/2010/main" val="97960849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BDEA3EE0-1FC9-5343-BA3B-958AD58A5630}"/>
              </a:ext>
            </a:extLst>
          </p:cNvPr>
          <p:cNvSpPr txBox="1">
            <a:spLocks/>
          </p:cNvSpPr>
          <p:nvPr/>
        </p:nvSpPr>
        <p:spPr>
          <a:xfrm>
            <a:off x="1223375" y="2056618"/>
            <a:ext cx="10663825" cy="4344182"/>
          </a:xfrm>
          <a:prstGeom prst="rect">
            <a:avLst/>
          </a:prstGeom>
        </p:spPr>
        <p:txBody>
          <a:bodyPr>
            <a:noAutofit/>
          </a:bodyPr>
          <a:lstStyle>
            <a:lvl1pPr marL="0" indent="0" algn="l" rtl="0" eaLnBrk="0" fontAlgn="base" hangingPunct="0">
              <a:spcBef>
                <a:spcPct val="20000"/>
              </a:spcBef>
              <a:spcAft>
                <a:spcPct val="0"/>
              </a:spcAft>
              <a:buNone/>
              <a:defRPr sz="16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Base Funding (level to decreasing)</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Infrastructure (Laboratories and Instruments)</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FTEs dwindling</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Talent Recruitment and Retention</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Ship time</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Transitions (operational partner)</a:t>
            </a:r>
          </a:p>
          <a:p>
            <a:pPr eaLnBrk="1" hangingPunct="1">
              <a:spcBef>
                <a:spcPts val="1200"/>
              </a:spcBef>
              <a:defRPr/>
            </a:pP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CD3EC653-CC27-7D41-9BB1-BD3B403D2CDD}"/>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CBC99A8F-8A4F-9642-A2AE-C6A34DC7CCD3}"/>
              </a:ext>
            </a:extLst>
          </p:cNvPr>
          <p:cNvSpPr>
            <a:spLocks noGrp="1"/>
          </p:cNvSpPr>
          <p:nvPr>
            <p:ph type="sldNum" sz="quarter" idx="12"/>
          </p:nvPr>
        </p:nvSpPr>
        <p:spPr/>
        <p:txBody>
          <a:bodyPr/>
          <a:lstStyle/>
          <a:p>
            <a:pPr>
              <a:defRPr/>
            </a:pPr>
            <a:fld id="{0737601F-BD98-ED4B-8E1A-3F69D5929A52}" type="slidenum">
              <a:rPr lang="en-US" altLang="en-US" smtClean="0"/>
              <a:pPr>
                <a:defRPr/>
              </a:pPr>
              <a:t>34</a:t>
            </a:fld>
            <a:endParaRPr lang="en-US" altLang="en-US"/>
          </a:p>
        </p:txBody>
      </p:sp>
      <p:sp>
        <p:nvSpPr>
          <p:cNvPr id="23" name="Title 1">
            <a:extLst>
              <a:ext uri="{FF2B5EF4-FFF2-40B4-BE49-F238E27FC236}">
                <a16:creationId xmlns:a16="http://schemas.microsoft.com/office/drawing/2014/main" id="{4FB8BC95-A8E7-994E-AEE3-08DCCA53071C}"/>
              </a:ext>
            </a:extLst>
          </p:cNvPr>
          <p:cNvSpPr>
            <a:spLocks noGrp="1"/>
          </p:cNvSpPr>
          <p:nvPr>
            <p:ph type="title" hasCustomPrompt="1"/>
          </p:nvPr>
        </p:nvSpPr>
        <p:spPr>
          <a:xfrm>
            <a:off x="2324100" y="1105670"/>
            <a:ext cx="7543800" cy="771870"/>
          </a:xfrm>
          <a:prstGeom prst="rect">
            <a:avLst/>
          </a:prstGeom>
        </p:spPr>
        <p:txBody>
          <a:bodyPr/>
          <a:lstStyle>
            <a:lvl1pPr algn="l">
              <a:defRPr/>
            </a:lvl1pPr>
          </a:lstStyle>
          <a:p>
            <a:pPr algn="ctr"/>
            <a:r>
              <a:rPr lang="en-US" sz="3600" b="1" dirty="0">
                <a:latin typeface="Arial" panose="020B0604020202020204" pitchFamily="34" charset="0"/>
                <a:cs typeface="Arial" panose="020B0604020202020204" pitchFamily="34" charset="0"/>
              </a:rPr>
              <a:t>Challenges</a:t>
            </a:r>
          </a:p>
        </p:txBody>
      </p:sp>
      <p:sp>
        <p:nvSpPr>
          <p:cNvPr id="8" name="Oval 7">
            <a:extLst>
              <a:ext uri="{FF2B5EF4-FFF2-40B4-BE49-F238E27FC236}">
                <a16:creationId xmlns:a16="http://schemas.microsoft.com/office/drawing/2014/main" id="{ABA7E067-C384-1949-9F0F-D0F160A06CDD}"/>
              </a:ext>
            </a:extLst>
          </p:cNvPr>
          <p:cNvSpPr/>
          <p:nvPr/>
        </p:nvSpPr>
        <p:spPr>
          <a:xfrm>
            <a:off x="840880" y="2151569"/>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46EFD5F4-C258-F54F-92B3-D9C28EDEF2D7}"/>
              </a:ext>
            </a:extLst>
          </p:cNvPr>
          <p:cNvSpPr/>
          <p:nvPr/>
        </p:nvSpPr>
        <p:spPr>
          <a:xfrm>
            <a:off x="840879" y="2711068"/>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A5C63F05-0D71-0144-913F-3C83FCF7BEC0}"/>
              </a:ext>
            </a:extLst>
          </p:cNvPr>
          <p:cNvSpPr/>
          <p:nvPr/>
        </p:nvSpPr>
        <p:spPr>
          <a:xfrm>
            <a:off x="840878" y="3295376"/>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3</a:t>
            </a:r>
          </a:p>
        </p:txBody>
      </p:sp>
      <p:sp>
        <p:nvSpPr>
          <p:cNvPr id="11" name="Oval 10">
            <a:extLst>
              <a:ext uri="{FF2B5EF4-FFF2-40B4-BE49-F238E27FC236}">
                <a16:creationId xmlns:a16="http://schemas.microsoft.com/office/drawing/2014/main" id="{0675FC7E-5755-8548-81FA-0649144BAD9D}"/>
              </a:ext>
            </a:extLst>
          </p:cNvPr>
          <p:cNvSpPr/>
          <p:nvPr/>
        </p:nvSpPr>
        <p:spPr>
          <a:xfrm>
            <a:off x="840877" y="3882197"/>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4</a:t>
            </a:r>
          </a:p>
        </p:txBody>
      </p:sp>
      <p:sp>
        <p:nvSpPr>
          <p:cNvPr id="12" name="Oval 11">
            <a:extLst>
              <a:ext uri="{FF2B5EF4-FFF2-40B4-BE49-F238E27FC236}">
                <a16:creationId xmlns:a16="http://schemas.microsoft.com/office/drawing/2014/main" id="{CA0861D2-A4C4-1D4B-A659-F22882F3BCDE}"/>
              </a:ext>
            </a:extLst>
          </p:cNvPr>
          <p:cNvSpPr/>
          <p:nvPr/>
        </p:nvSpPr>
        <p:spPr>
          <a:xfrm>
            <a:off x="840876" y="4460603"/>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5</a:t>
            </a:r>
          </a:p>
        </p:txBody>
      </p:sp>
      <p:sp>
        <p:nvSpPr>
          <p:cNvPr id="13" name="Oval 12">
            <a:extLst>
              <a:ext uri="{FF2B5EF4-FFF2-40B4-BE49-F238E27FC236}">
                <a16:creationId xmlns:a16="http://schemas.microsoft.com/office/drawing/2014/main" id="{0B693646-D308-5142-A527-71B7448C164D}"/>
              </a:ext>
            </a:extLst>
          </p:cNvPr>
          <p:cNvSpPr/>
          <p:nvPr/>
        </p:nvSpPr>
        <p:spPr>
          <a:xfrm>
            <a:off x="840876" y="5039009"/>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27615519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3CBB08-EE7B-7444-B358-835D0A1B567E}"/>
              </a:ext>
            </a:extLst>
          </p:cNvPr>
          <p:cNvSpPr>
            <a:spLocks noGrp="1"/>
          </p:cNvSpPr>
          <p:nvPr>
            <p:ph type="sldNum" sz="quarter" idx="12"/>
          </p:nvPr>
        </p:nvSpPr>
        <p:spPr/>
        <p:txBody>
          <a:bodyPr/>
          <a:lstStyle/>
          <a:p>
            <a:fld id="{1CA897ED-F933-F140-B965-41326E641414}" type="slidenum">
              <a:rPr lang="en-US" smtClean="0">
                <a:latin typeface="Times New Roman" panose="02020603050405020304" pitchFamily="18" charset="0"/>
                <a:cs typeface="Times New Roman" panose="02020603050405020304" pitchFamily="18" charset="0"/>
              </a:rPr>
              <a:t>35</a:t>
            </a:fld>
            <a:endParaRPr lang="en-US">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4EFB23DF-F8C5-3C4A-804D-1A77A0FCDE75}"/>
              </a:ext>
            </a:extLst>
          </p:cNvPr>
          <p:cNvSpPr>
            <a:spLocks noGrp="1"/>
          </p:cNvSpPr>
          <p:nvPr>
            <p:ph type="title"/>
          </p:nvPr>
        </p:nvSpPr>
        <p:spPr>
          <a:xfrm>
            <a:off x="3456944" y="316780"/>
            <a:ext cx="8682151" cy="639763"/>
          </a:xfrm>
        </p:spPr>
        <p:txBody>
          <a:bodyPr/>
          <a:lstStyle/>
          <a:p>
            <a:pPr algn="ctr"/>
            <a:r>
              <a:rPr lang="en-US" sz="4000" b="1" dirty="0">
                <a:solidFill>
                  <a:schemeClr val="tx1"/>
                </a:solidFill>
                <a:latin typeface="+mj-lt"/>
                <a:cs typeface="Times New Roman" panose="02020603050405020304" pitchFamily="18" charset="0"/>
              </a:rPr>
              <a:t>Looking to the Future: BGC-Argo</a:t>
            </a:r>
          </a:p>
        </p:txBody>
      </p:sp>
      <p:pic>
        <p:nvPicPr>
          <p:cNvPr id="17" name="Picture 16">
            <a:extLst>
              <a:ext uri="{FF2B5EF4-FFF2-40B4-BE49-F238E27FC236}">
                <a16:creationId xmlns:a16="http://schemas.microsoft.com/office/drawing/2014/main" id="{10B9214B-58DE-1E48-956A-6702DD56C8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324" y="1432718"/>
            <a:ext cx="2176576" cy="4923486"/>
          </a:xfrm>
          <a:prstGeom prst="rect">
            <a:avLst/>
          </a:prstGeom>
        </p:spPr>
      </p:pic>
      <p:sp>
        <p:nvSpPr>
          <p:cNvPr id="21" name="TextBox 20">
            <a:extLst>
              <a:ext uri="{FF2B5EF4-FFF2-40B4-BE49-F238E27FC236}">
                <a16:creationId xmlns:a16="http://schemas.microsoft.com/office/drawing/2014/main" id="{79D2B049-3400-E447-A52B-E28242106849}"/>
              </a:ext>
            </a:extLst>
          </p:cNvPr>
          <p:cNvSpPr txBox="1"/>
          <p:nvPr/>
        </p:nvSpPr>
        <p:spPr>
          <a:xfrm>
            <a:off x="3019970" y="1797784"/>
            <a:ext cx="83964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Sensors in BGC-ARGO:</a:t>
            </a:r>
          </a:p>
          <a:p>
            <a:r>
              <a:rPr lang="en-US" sz="2000" dirty="0">
                <a:latin typeface="Arial" panose="020B0604020202020204" pitchFamily="34" charset="0"/>
                <a:cs typeface="Arial" panose="020B0604020202020204" pitchFamily="34" charset="0"/>
              </a:rPr>
              <a:t>- Temperature, Salinity (core Argo)</a:t>
            </a:r>
          </a:p>
          <a:p>
            <a:r>
              <a:rPr lang="en-US" sz="2000" dirty="0">
                <a:latin typeface="Arial" panose="020B0604020202020204" pitchFamily="34" charset="0"/>
                <a:cs typeface="Arial" panose="020B0604020202020204" pitchFamily="34" charset="0"/>
              </a:rPr>
              <a:t>- Additional 6 core ocean variables: Chlorophyll fluorescence, particle backscatter, 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NO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pH, irradiance</a:t>
            </a:r>
          </a:p>
        </p:txBody>
      </p:sp>
      <p:sp>
        <p:nvSpPr>
          <p:cNvPr id="22" name="TextBox 21">
            <a:extLst>
              <a:ext uri="{FF2B5EF4-FFF2-40B4-BE49-F238E27FC236}">
                <a16:creationId xmlns:a16="http://schemas.microsoft.com/office/drawing/2014/main" id="{F8BCD4E4-B534-9040-80E7-5FE69F15C8FD}"/>
              </a:ext>
            </a:extLst>
          </p:cNvPr>
          <p:cNvSpPr txBox="1"/>
          <p:nvPr/>
        </p:nvSpPr>
        <p:spPr>
          <a:xfrm>
            <a:off x="3014527" y="3951578"/>
            <a:ext cx="8396400" cy="255454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Regional pilot site: </a:t>
            </a:r>
            <a:r>
              <a:rPr lang="en-US" sz="2000" dirty="0">
                <a:latin typeface="Arial" panose="020B0604020202020204" pitchFamily="34" charset="0"/>
                <a:cs typeface="Arial" panose="020B0604020202020204" pitchFamily="34" charset="0"/>
              </a:rPr>
              <a:t>Gulf of Mexico</a:t>
            </a:r>
          </a:p>
          <a:p>
            <a:r>
              <a:rPr lang="en-US" sz="2000" dirty="0">
                <a:latin typeface="Arial" panose="020B0604020202020204" pitchFamily="34" charset="0"/>
                <a:cs typeface="Arial" panose="020B0604020202020204" pitchFamily="34" charset="0"/>
              </a:rPr>
              <a:t>Develop capacity of BGC data assimilation, improve coupled models, calibration with shipboard observations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Advantages</a:t>
            </a:r>
            <a:r>
              <a:rPr lang="en-US" sz="2000" dirty="0">
                <a:latin typeface="Arial" panose="020B0604020202020204" pitchFamily="34" charset="0"/>
                <a:cs typeface="Arial" panose="020B0604020202020204" pitchFamily="34" charset="0"/>
              </a:rPr>
              <a:t>: OCED expertise with BGC-Argo parameters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Need</a:t>
            </a:r>
            <a:r>
              <a:rPr lang="en-US" sz="2000" dirty="0">
                <a:latin typeface="Arial" panose="020B0604020202020204" pitchFamily="34" charset="0"/>
                <a:cs typeface="Arial" panose="020B0604020202020204" pitchFamily="34" charset="0"/>
              </a:rPr>
              <a:t>: Increase AOML capacity with biogeochemical observations, models and data assimilation</a:t>
            </a:r>
          </a:p>
        </p:txBody>
      </p:sp>
      <p:pic>
        <p:nvPicPr>
          <p:cNvPr id="7" name="Picture 6">
            <a:extLst>
              <a:ext uri="{FF2B5EF4-FFF2-40B4-BE49-F238E27FC236}">
                <a16:creationId xmlns:a16="http://schemas.microsoft.com/office/drawing/2014/main" id="{936A035D-A289-8F41-86F4-EA9013A63D19}"/>
              </a:ext>
            </a:extLst>
          </p:cNvPr>
          <p:cNvPicPr>
            <a:picLocks noChangeAspect="1"/>
          </p:cNvPicPr>
          <p:nvPr/>
        </p:nvPicPr>
        <p:blipFill>
          <a:blip r:embed="rId4"/>
          <a:stretch>
            <a:fillRect/>
          </a:stretch>
        </p:blipFill>
        <p:spPr>
          <a:xfrm>
            <a:off x="36576" y="139192"/>
            <a:ext cx="3517900" cy="939800"/>
          </a:xfrm>
          <a:prstGeom prst="rect">
            <a:avLst/>
          </a:prstGeom>
        </p:spPr>
      </p:pic>
    </p:spTree>
    <p:extLst>
      <p:ext uri="{BB962C8B-B14F-4D97-AF65-F5344CB8AC3E}">
        <p14:creationId xmlns:p14="http://schemas.microsoft.com/office/powerpoint/2010/main" val="23251545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25F46C8-AB2C-5945-A4F8-B19176688666}"/>
              </a:ext>
            </a:extLst>
          </p:cNvPr>
          <p:cNvSpPr>
            <a:spLocks noChangeArrowheads="1"/>
          </p:cNvSpPr>
          <p:nvPr/>
        </p:nvSpPr>
        <p:spPr bwMode="auto">
          <a:xfrm>
            <a:off x="4038600" y="448920"/>
            <a:ext cx="4496594"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Focus on our future</a:t>
            </a:r>
          </a:p>
        </p:txBody>
      </p:sp>
      <p:sp>
        <p:nvSpPr>
          <p:cNvPr id="3" name="TextBox 2">
            <a:extLst>
              <a:ext uri="{FF2B5EF4-FFF2-40B4-BE49-F238E27FC236}">
                <a16:creationId xmlns:a16="http://schemas.microsoft.com/office/drawing/2014/main" id="{823630B5-9291-8645-9FF3-42BB3A2A43C2}"/>
              </a:ext>
            </a:extLst>
          </p:cNvPr>
          <p:cNvSpPr txBox="1"/>
          <p:nvPr/>
        </p:nvSpPr>
        <p:spPr>
          <a:xfrm>
            <a:off x="1295400" y="1232762"/>
            <a:ext cx="10668000" cy="4190250"/>
          </a:xfrm>
          <a:prstGeom prst="rect">
            <a:avLst/>
          </a:prstGeom>
          <a:solidFill>
            <a:schemeClr val="bg1">
              <a:alpha val="48000"/>
            </a:schemeClr>
          </a:solidFill>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150000"/>
              </a:lnSpc>
            </a:pPr>
            <a:r>
              <a:rPr lang="en-US" sz="2000" u="sng" dirty="0">
                <a:latin typeface="Arial" panose="020B0604020202020204" pitchFamily="34" charset="0"/>
                <a:cs typeface="Arial" panose="020B0604020202020204" pitchFamily="34" charset="0"/>
              </a:rPr>
              <a:t>Critical presence in Marine Chemistry and Ecosystem Science </a:t>
            </a:r>
            <a:r>
              <a:rPr lang="en-US" sz="2000" dirty="0">
                <a:latin typeface="Arial" panose="020B0604020202020204" pitchFamily="34" charset="0"/>
                <a:cs typeface="Arial" panose="020B0604020202020204" pitchFamily="34" charset="0"/>
              </a:rPr>
              <a:t>within NOAA and throughout the scientific community:</a:t>
            </a:r>
          </a:p>
          <a:p>
            <a:pPr>
              <a:lnSpc>
                <a:spcPct val="150000"/>
              </a:lnSpc>
            </a:pPr>
            <a:r>
              <a:rPr lang="en-US" sz="2000" u="sng" dirty="0">
                <a:latin typeface="Arial" panose="020B0604020202020204" pitchFamily="34" charset="0"/>
                <a:cs typeface="Arial" panose="020B0604020202020204" pitchFamily="34" charset="0"/>
              </a:rPr>
              <a:t>New generation of early career scientists, engineers, and support personne</a:t>
            </a:r>
            <a:r>
              <a:rPr lang="en-US" sz="2000" dirty="0">
                <a:latin typeface="Arial" panose="020B0604020202020204" pitchFamily="34" charset="0"/>
                <a:cs typeface="Arial" panose="020B0604020202020204" pitchFamily="34" charset="0"/>
              </a:rPr>
              <a:t>l (increase Diversity and Inclusion)</a:t>
            </a:r>
          </a:p>
          <a:p>
            <a:pPr>
              <a:lnSpc>
                <a:spcPct val="150000"/>
              </a:lnSpc>
            </a:pPr>
            <a:r>
              <a:rPr lang="en-US" sz="2000" u="sng" dirty="0">
                <a:latin typeface="Arial" panose="020B0604020202020204" pitchFamily="34" charset="0"/>
                <a:cs typeface="Arial" panose="020B0604020202020204" pitchFamily="34" charset="0"/>
              </a:rPr>
              <a:t>Emphasis on Social Sciences </a:t>
            </a:r>
            <a:r>
              <a:rPr lang="en-US" sz="2000" dirty="0">
                <a:latin typeface="Arial" panose="020B0604020202020204" pitchFamily="34" charset="0"/>
                <a:cs typeface="Arial" panose="020B0604020202020204" pitchFamily="34" charset="0"/>
              </a:rPr>
              <a:t>(collaboration and workforce enhancement)</a:t>
            </a:r>
          </a:p>
          <a:p>
            <a:pPr>
              <a:lnSpc>
                <a:spcPct val="150000"/>
              </a:lnSpc>
            </a:pPr>
            <a:r>
              <a:rPr lang="en-US" sz="2000" dirty="0">
                <a:latin typeface="Arial" panose="020B0604020202020204" pitchFamily="34" charset="0"/>
                <a:cs typeface="Arial" panose="020B0604020202020204" pitchFamily="34" charset="0"/>
              </a:rPr>
              <a:t>Cutting edge NOAA-oriented research and </a:t>
            </a:r>
            <a:r>
              <a:rPr lang="en-US" sz="2000" u="sng" dirty="0">
                <a:latin typeface="Arial" panose="020B0604020202020204" pitchFamily="34" charset="0"/>
                <a:cs typeface="Arial" panose="020B0604020202020204" pitchFamily="34" charset="0"/>
              </a:rPr>
              <a:t>transitions to applications for societal benefits</a:t>
            </a:r>
          </a:p>
          <a:p>
            <a:pPr>
              <a:lnSpc>
                <a:spcPct val="150000"/>
              </a:lnSpc>
            </a:pPr>
            <a:r>
              <a:rPr lang="en-US" sz="2000" u="sng" dirty="0">
                <a:latin typeface="Arial" panose="020B0604020202020204" pitchFamily="34" charset="0"/>
                <a:cs typeface="Arial" panose="020B0604020202020204" pitchFamily="34" charset="0"/>
              </a:rPr>
              <a:t>State of the Art Experimental Capabilities </a:t>
            </a:r>
            <a:r>
              <a:rPr lang="en-US" sz="2000" dirty="0">
                <a:latin typeface="Arial" panose="020B0604020202020204" pitchFamily="34" charset="0"/>
                <a:cs typeface="Arial" panose="020B0604020202020204" pitchFamily="34" charset="0"/>
              </a:rPr>
              <a:t>(larger scale)</a:t>
            </a:r>
          </a:p>
          <a:p>
            <a:pPr>
              <a:lnSpc>
                <a:spcPct val="150000"/>
              </a:lnSpc>
            </a:pPr>
            <a:r>
              <a:rPr lang="en-US" sz="2000" dirty="0">
                <a:latin typeface="Arial" panose="020B0604020202020204" pitchFamily="34" charset="0"/>
                <a:cs typeface="Arial" panose="020B0604020202020204" pitchFamily="34" charset="0"/>
              </a:rPr>
              <a:t>State of the art Ecosystem Modeling and Forecasting with data assimilation</a:t>
            </a:r>
          </a:p>
          <a:p>
            <a:pPr>
              <a:lnSpc>
                <a:spcPct val="150000"/>
              </a:lnSpc>
            </a:pPr>
            <a:r>
              <a:rPr lang="en-US" sz="2000" u="sng" dirty="0">
                <a:latin typeface="Arial" panose="020B0604020202020204" pitchFamily="34" charset="0"/>
                <a:cs typeface="Arial" panose="020B0604020202020204" pitchFamily="34" charset="0"/>
              </a:rPr>
              <a:t>Artificial Intelligence </a:t>
            </a:r>
            <a:r>
              <a:rPr lang="en-US" sz="2000" dirty="0">
                <a:latin typeface="Arial" panose="020B0604020202020204" pitchFamily="34" charset="0"/>
                <a:cs typeface="Arial" panose="020B0604020202020204" pitchFamily="34" charset="0"/>
              </a:rPr>
              <a:t>and Machine Learning</a:t>
            </a:r>
          </a:p>
        </p:txBody>
      </p:sp>
      <p:pic>
        <p:nvPicPr>
          <p:cNvPr id="7" name="Picture 6">
            <a:extLst>
              <a:ext uri="{FF2B5EF4-FFF2-40B4-BE49-F238E27FC236}">
                <a16:creationId xmlns:a16="http://schemas.microsoft.com/office/drawing/2014/main" id="{D532827D-0D49-4847-98A7-2E163AE50F57}"/>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Slide Number Placeholder 3">
            <a:extLst>
              <a:ext uri="{FF2B5EF4-FFF2-40B4-BE49-F238E27FC236}">
                <a16:creationId xmlns:a16="http://schemas.microsoft.com/office/drawing/2014/main" id="{1E905CAD-EE51-044D-B3AA-355037A5318A}"/>
              </a:ext>
            </a:extLst>
          </p:cNvPr>
          <p:cNvSpPr>
            <a:spLocks noGrp="1"/>
          </p:cNvSpPr>
          <p:nvPr>
            <p:ph type="sldNum" sz="quarter" idx="12"/>
          </p:nvPr>
        </p:nvSpPr>
        <p:spPr/>
        <p:txBody>
          <a:bodyPr/>
          <a:lstStyle/>
          <a:p>
            <a:pPr>
              <a:defRPr/>
            </a:pPr>
            <a:fld id="{0737601F-BD98-ED4B-8E1A-3F69D5929A52}" type="slidenum">
              <a:rPr lang="en-US" altLang="en-US" smtClean="0"/>
              <a:pPr>
                <a:defRPr/>
              </a:pPr>
              <a:t>36</a:t>
            </a:fld>
            <a:endParaRPr lang="en-US" altLang="en-US"/>
          </a:p>
        </p:txBody>
      </p:sp>
      <p:grpSp>
        <p:nvGrpSpPr>
          <p:cNvPr id="5" name="Group 4">
            <a:extLst>
              <a:ext uri="{FF2B5EF4-FFF2-40B4-BE49-F238E27FC236}">
                <a16:creationId xmlns:a16="http://schemas.microsoft.com/office/drawing/2014/main" id="{C3FB33D6-9E45-BA43-A84E-4AC0730D9FBA}"/>
              </a:ext>
            </a:extLst>
          </p:cNvPr>
          <p:cNvGrpSpPr/>
          <p:nvPr/>
        </p:nvGrpSpPr>
        <p:grpSpPr>
          <a:xfrm>
            <a:off x="888841" y="1371600"/>
            <a:ext cx="382496" cy="3971395"/>
            <a:chOff x="840873" y="2151569"/>
            <a:chExt cx="382496" cy="3971395"/>
          </a:xfrm>
        </p:grpSpPr>
        <p:sp>
          <p:nvSpPr>
            <p:cNvPr id="6" name="Oval 5">
              <a:extLst>
                <a:ext uri="{FF2B5EF4-FFF2-40B4-BE49-F238E27FC236}">
                  <a16:creationId xmlns:a16="http://schemas.microsoft.com/office/drawing/2014/main" id="{5819BC4D-050D-5447-9320-50718F429589}"/>
                </a:ext>
              </a:extLst>
            </p:cNvPr>
            <p:cNvSpPr/>
            <p:nvPr/>
          </p:nvSpPr>
          <p:spPr>
            <a:xfrm>
              <a:off x="840880" y="2151569"/>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B9351DB8-E2E3-AB40-82A5-6177A3D4A93F}"/>
                </a:ext>
              </a:extLst>
            </p:cNvPr>
            <p:cNvSpPr/>
            <p:nvPr/>
          </p:nvSpPr>
          <p:spPr>
            <a:xfrm>
              <a:off x="840875" y="3046050"/>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2</a:t>
              </a:r>
            </a:p>
          </p:txBody>
        </p:sp>
        <p:sp>
          <p:nvSpPr>
            <p:cNvPr id="9" name="Oval 8">
              <a:extLst>
                <a:ext uri="{FF2B5EF4-FFF2-40B4-BE49-F238E27FC236}">
                  <a16:creationId xmlns:a16="http://schemas.microsoft.com/office/drawing/2014/main" id="{393BA145-5D02-1D48-97B1-C3EF0C246C90}"/>
                </a:ext>
              </a:extLst>
            </p:cNvPr>
            <p:cNvSpPr/>
            <p:nvPr/>
          </p:nvSpPr>
          <p:spPr>
            <a:xfrm>
              <a:off x="840874" y="3946021"/>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3</a:t>
              </a:r>
            </a:p>
          </p:txBody>
        </p:sp>
        <p:sp>
          <p:nvSpPr>
            <p:cNvPr id="10" name="Oval 9">
              <a:extLst>
                <a:ext uri="{FF2B5EF4-FFF2-40B4-BE49-F238E27FC236}">
                  <a16:creationId xmlns:a16="http://schemas.microsoft.com/office/drawing/2014/main" id="{319627BD-FF16-DC44-8032-38E052AC9E82}"/>
                </a:ext>
              </a:extLst>
            </p:cNvPr>
            <p:cNvSpPr/>
            <p:nvPr/>
          </p:nvSpPr>
          <p:spPr>
            <a:xfrm>
              <a:off x="840874" y="4386593"/>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4</a:t>
              </a:r>
            </a:p>
          </p:txBody>
        </p:sp>
        <p:sp>
          <p:nvSpPr>
            <p:cNvPr id="11" name="Oval 10">
              <a:extLst>
                <a:ext uri="{FF2B5EF4-FFF2-40B4-BE49-F238E27FC236}">
                  <a16:creationId xmlns:a16="http://schemas.microsoft.com/office/drawing/2014/main" id="{6A2AF2B5-E246-D54A-98A0-5F540F72B15F}"/>
                </a:ext>
              </a:extLst>
            </p:cNvPr>
            <p:cNvSpPr/>
            <p:nvPr/>
          </p:nvSpPr>
          <p:spPr>
            <a:xfrm>
              <a:off x="840874" y="4827165"/>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5</a:t>
              </a:r>
            </a:p>
          </p:txBody>
        </p:sp>
        <p:sp>
          <p:nvSpPr>
            <p:cNvPr id="12" name="Oval 11">
              <a:extLst>
                <a:ext uri="{FF2B5EF4-FFF2-40B4-BE49-F238E27FC236}">
                  <a16:creationId xmlns:a16="http://schemas.microsoft.com/office/drawing/2014/main" id="{96ACDA32-7779-5C45-A267-685AAFFA5E28}"/>
                </a:ext>
              </a:extLst>
            </p:cNvPr>
            <p:cNvSpPr/>
            <p:nvPr/>
          </p:nvSpPr>
          <p:spPr>
            <a:xfrm>
              <a:off x="840873" y="5740474"/>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6</a:t>
              </a:r>
            </a:p>
          </p:txBody>
        </p:sp>
      </p:grpSp>
    </p:spTree>
  </p:cSld>
  <p:clrMapOvr>
    <a:masterClrMapping/>
  </p:clrMapOvr>
  <mc:AlternateContent xmlns:mc="http://schemas.openxmlformats.org/markup-compatibility/2006" xmlns:p14="http://schemas.microsoft.com/office/powerpoint/2010/main">
    <mc:Choice Requires="p14">
      <p:transition p14:dur="10" advClick="0" advTm="35000"/>
    </mc:Choice>
    <mc:Fallback xmlns="">
      <p:transition advClick="0" advTm="3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F8E5C4-0433-644A-9C83-688CCF1D7AAF}"/>
              </a:ext>
            </a:extLst>
          </p:cNvPr>
          <p:cNvSpPr>
            <a:spLocks noGrp="1" noChangeArrowheads="1"/>
          </p:cNvSpPr>
          <p:nvPr>
            <p:ph type="title"/>
          </p:nvPr>
        </p:nvSpPr>
        <p:spPr>
          <a:xfrm>
            <a:off x="283464" y="2133600"/>
            <a:ext cx="9144000" cy="3319147"/>
          </a:xfrm>
          <a:solidFill>
            <a:srgbClr val="FFFFFF">
              <a:alpha val="41961"/>
            </a:srgbClr>
          </a:solidFill>
        </p:spPr>
        <p:txBody>
          <a:bodyPr/>
          <a:lstStyle/>
          <a:p>
            <a:pPr algn="l"/>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NOAA AOML </a:t>
            </a:r>
            <a:br>
              <a:rPr lang="en-US" altLang="en-US" sz="3600" b="1" dirty="0">
                <a:latin typeface="Arial" panose="020B0604020202020204" pitchFamily="34" charset="0"/>
                <a:ea typeface="ＭＳ Ｐゴシック" panose="020B0600070205080204" pitchFamily="34" charset="-128"/>
                <a:cs typeface="Arial" panose="020B0604020202020204" pitchFamily="34" charset="0"/>
              </a:rPr>
            </a:b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Ocean Chemistry and Ecosystems Division</a:t>
            </a:r>
            <a:br>
              <a:rPr lang="en-US" altLang="en-US" sz="2800" b="1" dirty="0">
                <a:latin typeface="Arial" panose="020B0604020202020204" pitchFamily="34" charset="0"/>
                <a:ea typeface="ＭＳ Ｐゴシック" panose="020B0600070205080204" pitchFamily="34" charset="-128"/>
                <a:cs typeface="Arial" panose="020B0604020202020204" pitchFamily="34" charset="0"/>
              </a:rPr>
            </a:b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Laboratory Review, November 2019</a:t>
            </a:r>
            <a:br>
              <a:rPr lang="en-US" altLang="en-US" sz="2800" b="1" dirty="0">
                <a:latin typeface="Arial" panose="020B0604020202020204" pitchFamily="34" charset="0"/>
                <a:ea typeface="ＭＳ Ｐゴシック" panose="020B0600070205080204" pitchFamily="34" charset="-128"/>
                <a:cs typeface="Arial" panose="020B0604020202020204" pitchFamily="34" charset="0"/>
              </a:rPr>
            </a:br>
            <a:br>
              <a:rPr lang="en-US" altLang="en-US" sz="2800" b="1" dirty="0">
                <a:latin typeface="Arial" panose="020B0604020202020204" pitchFamily="34" charset="0"/>
                <a:ea typeface="ＭＳ Ｐゴシック" panose="020B0600070205080204" pitchFamily="34" charset="-128"/>
                <a:cs typeface="Arial" panose="020B0604020202020204" pitchFamily="34" charset="0"/>
              </a:rPr>
            </a:b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Thank you</a:t>
            </a:r>
            <a:endParaRPr lang="en-US" altLang="en-US" sz="3600"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8D986C66-F162-A84B-ADF0-64358F5538B3}"/>
              </a:ext>
            </a:extLst>
          </p:cNvPr>
          <p:cNvPicPr>
            <a:picLocks noChangeAspect="1"/>
          </p:cNvPicPr>
          <p:nvPr/>
        </p:nvPicPr>
        <p:blipFill>
          <a:blip r:embed="rId3"/>
          <a:stretch>
            <a:fillRect/>
          </a:stretch>
        </p:blipFill>
        <p:spPr>
          <a:xfrm>
            <a:off x="283464" y="304800"/>
            <a:ext cx="3517900" cy="939800"/>
          </a:xfrm>
          <a:prstGeom prst="rect">
            <a:avLst/>
          </a:prstGeom>
        </p:spPr>
      </p:pic>
      <p:sp>
        <p:nvSpPr>
          <p:cNvPr id="2" name="Slide Number Placeholder 1">
            <a:extLst>
              <a:ext uri="{FF2B5EF4-FFF2-40B4-BE49-F238E27FC236}">
                <a16:creationId xmlns:a16="http://schemas.microsoft.com/office/drawing/2014/main" id="{31689FB8-542E-A04E-B80D-306924B44E70}"/>
              </a:ext>
            </a:extLst>
          </p:cNvPr>
          <p:cNvSpPr>
            <a:spLocks noGrp="1"/>
          </p:cNvSpPr>
          <p:nvPr>
            <p:ph type="sldNum" sz="quarter" idx="12"/>
          </p:nvPr>
        </p:nvSpPr>
        <p:spPr/>
        <p:txBody>
          <a:bodyPr/>
          <a:lstStyle/>
          <a:p>
            <a:pPr>
              <a:defRPr/>
            </a:pPr>
            <a:fld id="{0737601F-BD98-ED4B-8E1A-3F69D5929A52}" type="slidenum">
              <a:rPr lang="en-US" altLang="en-US" smtClean="0"/>
              <a:pPr>
                <a:defRPr/>
              </a:pPr>
              <a:t>37</a:t>
            </a:fld>
            <a:endParaRPr lang="en-US" altLang="en-US"/>
          </a:p>
        </p:txBody>
      </p:sp>
    </p:spTree>
    <p:extLst>
      <p:ext uri="{BB962C8B-B14F-4D97-AF65-F5344CB8AC3E}">
        <p14:creationId xmlns:p14="http://schemas.microsoft.com/office/powerpoint/2010/main" val="35964508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BDEA3EE0-1FC9-5343-BA3B-958AD58A5630}"/>
              </a:ext>
            </a:extLst>
          </p:cNvPr>
          <p:cNvSpPr txBox="1">
            <a:spLocks/>
          </p:cNvSpPr>
          <p:nvPr/>
        </p:nvSpPr>
        <p:spPr>
          <a:xfrm>
            <a:off x="1223375" y="2056618"/>
            <a:ext cx="10663825" cy="4953782"/>
          </a:xfrm>
          <a:prstGeom prst="rect">
            <a:avLst/>
          </a:prstGeom>
        </p:spPr>
        <p:txBody>
          <a:bodyPr>
            <a:noAutofit/>
          </a:bodyPr>
          <a:lstStyle>
            <a:lvl1pPr marL="0" indent="0" algn="l" rtl="0" eaLnBrk="0" fontAlgn="base" hangingPunct="0">
              <a:spcBef>
                <a:spcPct val="20000"/>
              </a:spcBef>
              <a:spcAft>
                <a:spcPct val="0"/>
              </a:spcAft>
              <a:buNone/>
              <a:defRPr sz="16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Diverse, world-class workforce</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Cutting edge research </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Technology development</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Communicating</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Partnering</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Transitions</a:t>
            </a:r>
          </a:p>
          <a:p>
            <a:pPr eaLnBrk="1" hangingPunct="1">
              <a:spcBef>
                <a:spcPts val="1200"/>
              </a:spcBef>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Secure funding</a:t>
            </a:r>
          </a:p>
        </p:txBody>
      </p:sp>
      <p:pic>
        <p:nvPicPr>
          <p:cNvPr id="20" name="Picture 19">
            <a:extLst>
              <a:ext uri="{FF2B5EF4-FFF2-40B4-BE49-F238E27FC236}">
                <a16:creationId xmlns:a16="http://schemas.microsoft.com/office/drawing/2014/main" id="{CD3EC653-CC27-7D41-9BB1-BD3B403D2CDD}"/>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CBC99A8F-8A4F-9642-A2AE-C6A34DC7CCD3}"/>
              </a:ext>
            </a:extLst>
          </p:cNvPr>
          <p:cNvSpPr>
            <a:spLocks noGrp="1"/>
          </p:cNvSpPr>
          <p:nvPr>
            <p:ph type="sldNum" sz="quarter" idx="12"/>
          </p:nvPr>
        </p:nvSpPr>
        <p:spPr/>
        <p:txBody>
          <a:bodyPr/>
          <a:lstStyle/>
          <a:p>
            <a:pPr>
              <a:defRPr/>
            </a:pPr>
            <a:fld id="{0737601F-BD98-ED4B-8E1A-3F69D5929A52}" type="slidenum">
              <a:rPr lang="en-US" altLang="en-US" smtClean="0"/>
              <a:pPr>
                <a:defRPr/>
              </a:pPr>
              <a:t>4</a:t>
            </a:fld>
            <a:endParaRPr lang="en-US" altLang="en-US"/>
          </a:p>
        </p:txBody>
      </p:sp>
      <p:sp>
        <p:nvSpPr>
          <p:cNvPr id="21" name="TextBox 20">
            <a:extLst>
              <a:ext uri="{FF2B5EF4-FFF2-40B4-BE49-F238E27FC236}">
                <a16:creationId xmlns:a16="http://schemas.microsoft.com/office/drawing/2014/main" id="{47E5F4F1-D384-E048-AEFC-397A80DC724D}"/>
              </a:ext>
            </a:extLst>
          </p:cNvPr>
          <p:cNvSpPr txBox="1"/>
          <p:nvPr/>
        </p:nvSpPr>
        <p:spPr>
          <a:xfrm>
            <a:off x="595645" y="1151742"/>
            <a:ext cx="6961136"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We will accomplish our goals with:</a:t>
            </a:r>
          </a:p>
        </p:txBody>
      </p:sp>
      <p:sp>
        <p:nvSpPr>
          <p:cNvPr id="23" name="Title 1">
            <a:extLst>
              <a:ext uri="{FF2B5EF4-FFF2-40B4-BE49-F238E27FC236}">
                <a16:creationId xmlns:a16="http://schemas.microsoft.com/office/drawing/2014/main" id="{4FB8BC95-A8E7-994E-AEE3-08DCCA53071C}"/>
              </a:ext>
            </a:extLst>
          </p:cNvPr>
          <p:cNvSpPr>
            <a:spLocks noGrp="1"/>
          </p:cNvSpPr>
          <p:nvPr>
            <p:ph type="title" hasCustomPrompt="1"/>
          </p:nvPr>
        </p:nvSpPr>
        <p:spPr>
          <a:xfrm>
            <a:off x="3810000" y="212171"/>
            <a:ext cx="7543800" cy="771870"/>
          </a:xfrm>
          <a:prstGeom prst="rect">
            <a:avLst/>
          </a:prstGeom>
        </p:spPr>
        <p:txBody>
          <a:bodyPr/>
          <a:lstStyle>
            <a:lvl1pPr algn="l">
              <a:defRPr/>
            </a:lvl1pPr>
          </a:lstStyle>
          <a:p>
            <a:pPr algn="ctr"/>
            <a:r>
              <a:rPr lang="en-US" sz="3600" b="1" dirty="0">
                <a:latin typeface="Arial" panose="020B0604020202020204" pitchFamily="34" charset="0"/>
                <a:cs typeface="Arial" panose="020B0604020202020204" pitchFamily="34" charset="0"/>
              </a:rPr>
              <a:t>Divisional Objectives</a:t>
            </a:r>
          </a:p>
        </p:txBody>
      </p:sp>
      <p:sp>
        <p:nvSpPr>
          <p:cNvPr id="8" name="Oval 7">
            <a:extLst>
              <a:ext uri="{FF2B5EF4-FFF2-40B4-BE49-F238E27FC236}">
                <a16:creationId xmlns:a16="http://schemas.microsoft.com/office/drawing/2014/main" id="{ABA7E067-C384-1949-9F0F-D0F160A06CDD}"/>
              </a:ext>
            </a:extLst>
          </p:cNvPr>
          <p:cNvSpPr/>
          <p:nvPr/>
        </p:nvSpPr>
        <p:spPr>
          <a:xfrm>
            <a:off x="840880" y="2151569"/>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46EFD5F4-C258-F54F-92B3-D9C28EDEF2D7}"/>
              </a:ext>
            </a:extLst>
          </p:cNvPr>
          <p:cNvSpPr/>
          <p:nvPr/>
        </p:nvSpPr>
        <p:spPr>
          <a:xfrm>
            <a:off x="840879" y="2711068"/>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A5C63F05-0D71-0144-913F-3C83FCF7BEC0}"/>
              </a:ext>
            </a:extLst>
          </p:cNvPr>
          <p:cNvSpPr/>
          <p:nvPr/>
        </p:nvSpPr>
        <p:spPr>
          <a:xfrm>
            <a:off x="840878" y="3295376"/>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3</a:t>
            </a:r>
          </a:p>
        </p:txBody>
      </p:sp>
      <p:sp>
        <p:nvSpPr>
          <p:cNvPr id="11" name="Oval 10">
            <a:extLst>
              <a:ext uri="{FF2B5EF4-FFF2-40B4-BE49-F238E27FC236}">
                <a16:creationId xmlns:a16="http://schemas.microsoft.com/office/drawing/2014/main" id="{0675FC7E-5755-8548-81FA-0649144BAD9D}"/>
              </a:ext>
            </a:extLst>
          </p:cNvPr>
          <p:cNvSpPr/>
          <p:nvPr/>
        </p:nvSpPr>
        <p:spPr>
          <a:xfrm>
            <a:off x="840877" y="3882197"/>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4</a:t>
            </a:r>
          </a:p>
        </p:txBody>
      </p:sp>
      <p:sp>
        <p:nvSpPr>
          <p:cNvPr id="12" name="Oval 11">
            <a:extLst>
              <a:ext uri="{FF2B5EF4-FFF2-40B4-BE49-F238E27FC236}">
                <a16:creationId xmlns:a16="http://schemas.microsoft.com/office/drawing/2014/main" id="{CA0861D2-A4C4-1D4B-A659-F22882F3BCDE}"/>
              </a:ext>
            </a:extLst>
          </p:cNvPr>
          <p:cNvSpPr/>
          <p:nvPr/>
        </p:nvSpPr>
        <p:spPr>
          <a:xfrm>
            <a:off x="840876" y="4460603"/>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5</a:t>
            </a:r>
          </a:p>
        </p:txBody>
      </p:sp>
      <p:sp>
        <p:nvSpPr>
          <p:cNvPr id="13" name="Oval 12">
            <a:extLst>
              <a:ext uri="{FF2B5EF4-FFF2-40B4-BE49-F238E27FC236}">
                <a16:creationId xmlns:a16="http://schemas.microsoft.com/office/drawing/2014/main" id="{0B693646-D308-5142-A527-71B7448C164D}"/>
              </a:ext>
            </a:extLst>
          </p:cNvPr>
          <p:cNvSpPr/>
          <p:nvPr/>
        </p:nvSpPr>
        <p:spPr>
          <a:xfrm>
            <a:off x="840876" y="5039009"/>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6</a:t>
            </a:r>
          </a:p>
        </p:txBody>
      </p:sp>
      <p:sp>
        <p:nvSpPr>
          <p:cNvPr id="14" name="Oval 13">
            <a:extLst>
              <a:ext uri="{FF2B5EF4-FFF2-40B4-BE49-F238E27FC236}">
                <a16:creationId xmlns:a16="http://schemas.microsoft.com/office/drawing/2014/main" id="{B7876AC3-3023-EA46-9841-ADF865C3A5B3}"/>
              </a:ext>
            </a:extLst>
          </p:cNvPr>
          <p:cNvSpPr/>
          <p:nvPr/>
        </p:nvSpPr>
        <p:spPr>
          <a:xfrm>
            <a:off x="840875" y="5612826"/>
            <a:ext cx="382489" cy="38249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60262714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D0BC5515-DD42-BE46-BC02-7D57703E7562}"/>
              </a:ext>
            </a:extLst>
          </p:cNvPr>
          <p:cNvSpPr txBox="1">
            <a:spLocks/>
          </p:cNvSpPr>
          <p:nvPr/>
        </p:nvSpPr>
        <p:spPr>
          <a:xfrm>
            <a:off x="7941054" y="2287683"/>
            <a:ext cx="3505201" cy="1104900"/>
          </a:xfrm>
          <a:prstGeom prst="rect">
            <a:avLst/>
          </a:prstGeom>
        </p:spPr>
        <p:txBody>
          <a:bodyPr>
            <a:normAutofit/>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25</a:t>
            </a:r>
          </a:p>
        </p:txBody>
      </p:sp>
      <p:grpSp>
        <p:nvGrpSpPr>
          <p:cNvPr id="5" name="Group 4">
            <a:extLst>
              <a:ext uri="{FF2B5EF4-FFF2-40B4-BE49-F238E27FC236}">
                <a16:creationId xmlns:a16="http://schemas.microsoft.com/office/drawing/2014/main" id="{AD772EBB-3BF2-F44C-907D-754BE0805078}"/>
              </a:ext>
            </a:extLst>
          </p:cNvPr>
          <p:cNvGrpSpPr/>
          <p:nvPr/>
        </p:nvGrpSpPr>
        <p:grpSpPr>
          <a:xfrm>
            <a:off x="1099308" y="1796757"/>
            <a:ext cx="10406892" cy="2705100"/>
            <a:chOff x="1258093" y="1447800"/>
            <a:chExt cx="10406892" cy="2705100"/>
          </a:xfrm>
        </p:grpSpPr>
        <p:sp>
          <p:nvSpPr>
            <p:cNvPr id="9" name="Text Placeholder 11">
              <a:extLst>
                <a:ext uri="{FF2B5EF4-FFF2-40B4-BE49-F238E27FC236}">
                  <a16:creationId xmlns:a16="http://schemas.microsoft.com/office/drawing/2014/main" id="{650CC73D-D48C-6C44-AFC8-4095245FAB08}"/>
                </a:ext>
              </a:extLst>
            </p:cNvPr>
            <p:cNvSpPr txBox="1">
              <a:spLocks/>
            </p:cNvSpPr>
            <p:nvPr/>
          </p:nvSpPr>
          <p:spPr>
            <a:xfrm>
              <a:off x="1448594" y="2057400"/>
              <a:ext cx="1981200" cy="1066800"/>
            </a:xfrm>
            <a:prstGeom prst="rect">
              <a:avLst/>
            </a:prstGeom>
          </p:spPr>
          <p:txBody>
            <a:bodyPr>
              <a:normAutofit lnSpcReduction="10000"/>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41</a:t>
              </a:r>
            </a:p>
          </p:txBody>
        </p:sp>
        <p:sp>
          <p:nvSpPr>
            <p:cNvPr id="11" name="Text Placeholder 2">
              <a:extLst>
                <a:ext uri="{FF2B5EF4-FFF2-40B4-BE49-F238E27FC236}">
                  <a16:creationId xmlns:a16="http://schemas.microsoft.com/office/drawing/2014/main" id="{262FA91D-51F9-DF4A-A61A-6618C7DE0C0D}"/>
                </a:ext>
              </a:extLst>
            </p:cNvPr>
            <p:cNvSpPr txBox="1">
              <a:spLocks/>
            </p:cNvSpPr>
            <p:nvPr/>
          </p:nvSpPr>
          <p:spPr>
            <a:xfrm>
              <a:off x="1258093" y="3200400"/>
              <a:ext cx="2551907" cy="533400"/>
            </a:xfrm>
            <a:prstGeom prst="rect">
              <a:avLst/>
            </a:prstGeom>
          </p:spPr>
          <p:txBody>
            <a:bodyPr>
              <a:normAutofit/>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800" b="1" kern="0" dirty="0">
                  <a:latin typeface="Arial" panose="020B0604020202020204" pitchFamily="34" charset="0"/>
                  <a:cs typeface="Arial" panose="020B0604020202020204" pitchFamily="34" charset="0"/>
                </a:rPr>
                <a:t>Members</a:t>
              </a:r>
            </a:p>
          </p:txBody>
        </p:sp>
        <p:cxnSp>
          <p:nvCxnSpPr>
            <p:cNvPr id="12" name="Straight Connector 11">
              <a:extLst>
                <a:ext uri="{FF2B5EF4-FFF2-40B4-BE49-F238E27FC236}">
                  <a16:creationId xmlns:a16="http://schemas.microsoft.com/office/drawing/2014/main" id="{A5C991DB-4DD4-AE4C-BB49-E96373790D0D}"/>
                </a:ext>
              </a:extLst>
            </p:cNvPr>
            <p:cNvCxnSpPr>
              <a:cxnSpLocks/>
            </p:cNvCxnSpPr>
            <p:nvPr/>
          </p:nvCxnSpPr>
          <p:spPr>
            <a:xfrm>
              <a:off x="4191000" y="1447800"/>
              <a:ext cx="0" cy="270510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9C3D0D-2743-734A-8DDE-F93B61E9F82A}"/>
                </a:ext>
              </a:extLst>
            </p:cNvPr>
            <p:cNvCxnSpPr>
              <a:cxnSpLocks/>
            </p:cNvCxnSpPr>
            <p:nvPr/>
          </p:nvCxnSpPr>
          <p:spPr>
            <a:xfrm>
              <a:off x="8001000" y="1447800"/>
              <a:ext cx="0" cy="270510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115A51E7-BB27-1141-ABD1-F4AD4DD2C553}"/>
                </a:ext>
              </a:extLst>
            </p:cNvPr>
            <p:cNvSpPr txBox="1">
              <a:spLocks/>
            </p:cNvSpPr>
            <p:nvPr/>
          </p:nvSpPr>
          <p:spPr>
            <a:xfrm>
              <a:off x="5105399" y="1943100"/>
              <a:ext cx="1981201" cy="1104900"/>
            </a:xfrm>
            <a:prstGeom prst="rect">
              <a:avLst/>
            </a:prstGeom>
          </p:spPr>
          <p:txBody>
            <a:bodyPr>
              <a:normAutofit/>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14</a:t>
              </a:r>
            </a:p>
          </p:txBody>
        </p:sp>
        <p:sp>
          <p:nvSpPr>
            <p:cNvPr id="20" name="Text Placeholder 2">
              <a:extLst>
                <a:ext uri="{FF2B5EF4-FFF2-40B4-BE49-F238E27FC236}">
                  <a16:creationId xmlns:a16="http://schemas.microsoft.com/office/drawing/2014/main" id="{84F1A3AA-532A-4D4F-B066-3E9D316616E0}"/>
                </a:ext>
              </a:extLst>
            </p:cNvPr>
            <p:cNvSpPr txBox="1">
              <a:spLocks/>
            </p:cNvSpPr>
            <p:nvPr/>
          </p:nvSpPr>
          <p:spPr>
            <a:xfrm>
              <a:off x="8895143" y="1562100"/>
              <a:ext cx="2362200" cy="304800"/>
            </a:xfrm>
            <a:prstGeom prst="rect">
              <a:avLst/>
            </a:prstGeom>
          </p:spPr>
          <p:txBody>
            <a:bodyPr>
              <a:normAutofit/>
            </a:bodyPr>
            <a:lstStyle>
              <a:lvl1pPr marL="0" indent="0" algn="ctr" rtl="0" eaLnBrk="0" fontAlgn="base" hangingPunct="0">
                <a:spcBef>
                  <a:spcPct val="20000"/>
                </a:spcBef>
                <a:spcAft>
                  <a:spcPct val="0"/>
                </a:spcAft>
                <a:buNone/>
                <a:defRPr sz="1200">
                  <a:solidFill>
                    <a:srgbClr val="4298D3"/>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endParaRPr lang="en-US" kern="0" dirty="0">
                <a:latin typeface="Arial" panose="020B0604020202020204" pitchFamily="34" charset="0"/>
                <a:cs typeface="Arial" panose="020B0604020202020204" pitchFamily="34" charset="0"/>
              </a:endParaRPr>
            </a:p>
          </p:txBody>
        </p:sp>
        <p:sp>
          <p:nvSpPr>
            <p:cNvPr id="18" name="Text Placeholder 2">
              <a:extLst>
                <a:ext uri="{FF2B5EF4-FFF2-40B4-BE49-F238E27FC236}">
                  <a16:creationId xmlns:a16="http://schemas.microsoft.com/office/drawing/2014/main" id="{97D2A0F1-03D7-274C-979E-184B2B4D8E67}"/>
                </a:ext>
              </a:extLst>
            </p:cNvPr>
            <p:cNvSpPr txBox="1">
              <a:spLocks/>
            </p:cNvSpPr>
            <p:nvPr/>
          </p:nvSpPr>
          <p:spPr>
            <a:xfrm>
              <a:off x="4343414" y="3200400"/>
              <a:ext cx="3276585" cy="533400"/>
            </a:xfrm>
            <a:prstGeom prst="rect">
              <a:avLst/>
            </a:prstGeom>
          </p:spPr>
          <p:txBody>
            <a:bodyPr>
              <a:noAutofit/>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800" b="1" kern="0" dirty="0">
                  <a:latin typeface="Arial" panose="020B0604020202020204" pitchFamily="34" charset="0"/>
                  <a:cs typeface="Arial" panose="020B0604020202020204" pitchFamily="34" charset="0"/>
                </a:rPr>
                <a:t>Federal employees</a:t>
              </a:r>
            </a:p>
          </p:txBody>
        </p:sp>
        <p:sp>
          <p:nvSpPr>
            <p:cNvPr id="19" name="Text Placeholder 2">
              <a:extLst>
                <a:ext uri="{FF2B5EF4-FFF2-40B4-BE49-F238E27FC236}">
                  <a16:creationId xmlns:a16="http://schemas.microsoft.com/office/drawing/2014/main" id="{12F1BBEB-C390-654C-BE82-7AE389699440}"/>
                </a:ext>
              </a:extLst>
            </p:cNvPr>
            <p:cNvSpPr txBox="1">
              <a:spLocks/>
            </p:cNvSpPr>
            <p:nvPr/>
          </p:nvSpPr>
          <p:spPr>
            <a:xfrm>
              <a:off x="8159790" y="3238500"/>
              <a:ext cx="3505195" cy="800100"/>
            </a:xfrm>
            <a:prstGeom prst="rect">
              <a:avLst/>
            </a:prstGeom>
          </p:spPr>
          <p:txBody>
            <a:bodyPr>
              <a:noAutofit/>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400" b="1" kern="0" dirty="0">
                  <a:latin typeface="Arial" panose="020B0604020202020204" pitchFamily="34" charset="0"/>
                  <a:cs typeface="Arial" panose="020B0604020202020204" pitchFamily="34" charset="0"/>
                </a:rPr>
                <a:t>Cooperative Institute employees and contractors</a:t>
              </a:r>
            </a:p>
          </p:txBody>
        </p:sp>
      </p:grpSp>
      <p:sp>
        <p:nvSpPr>
          <p:cNvPr id="2" name="TextBox 1">
            <a:extLst>
              <a:ext uri="{FF2B5EF4-FFF2-40B4-BE49-F238E27FC236}">
                <a16:creationId xmlns:a16="http://schemas.microsoft.com/office/drawing/2014/main" id="{1FED2553-E2BE-3F41-996D-1F71AC64DD7E}"/>
              </a:ext>
            </a:extLst>
          </p:cNvPr>
          <p:cNvSpPr txBox="1"/>
          <p:nvPr/>
        </p:nvSpPr>
        <p:spPr>
          <a:xfrm>
            <a:off x="2971800" y="5106530"/>
            <a:ext cx="2770310" cy="1354217"/>
          </a:xfrm>
          <a:prstGeom prst="rect">
            <a:avLst/>
          </a:prstGeom>
          <a:noFill/>
        </p:spPr>
        <p:txBody>
          <a:bodyPr wrap="none" rtlCol="0">
            <a:spAutoFit/>
          </a:bodyPr>
          <a:lstStyle/>
          <a:p>
            <a:pPr>
              <a:spcBef>
                <a:spcPts val="600"/>
              </a:spcBef>
            </a:pPr>
            <a:r>
              <a:rPr lang="en-US" dirty="0">
                <a:latin typeface="Arial" panose="020B0604020202020204" pitchFamily="34" charset="0"/>
                <a:cs typeface="Arial" panose="020B0604020202020204" pitchFamily="34" charset="0"/>
              </a:rPr>
              <a:t>20 scientists</a:t>
            </a:r>
          </a:p>
          <a:p>
            <a:pPr>
              <a:spcBef>
                <a:spcPts val="600"/>
              </a:spcBef>
            </a:pPr>
            <a:r>
              <a:rPr lang="en-US" dirty="0">
                <a:latin typeface="Arial" panose="020B0604020202020204" pitchFamily="34" charset="0"/>
                <a:cs typeface="Arial" panose="020B0604020202020204" pitchFamily="34" charset="0"/>
              </a:rPr>
              <a:t>20 science support</a:t>
            </a:r>
          </a:p>
          <a:p>
            <a:pPr>
              <a:spcBef>
                <a:spcPts val="600"/>
              </a:spcBef>
            </a:pPr>
            <a:r>
              <a:rPr lang="en-US" dirty="0">
                <a:latin typeface="Arial" panose="020B0604020202020204" pitchFamily="34" charset="0"/>
                <a:cs typeface="Arial" panose="020B0604020202020204" pitchFamily="34" charset="0"/>
              </a:rPr>
              <a:t>5 CIMAS postdocs</a:t>
            </a:r>
          </a:p>
        </p:txBody>
      </p:sp>
      <p:pic>
        <p:nvPicPr>
          <p:cNvPr id="31" name="Picture 30">
            <a:extLst>
              <a:ext uri="{FF2B5EF4-FFF2-40B4-BE49-F238E27FC236}">
                <a16:creationId xmlns:a16="http://schemas.microsoft.com/office/drawing/2014/main" id="{4E3CEF5C-582E-5B44-8B90-7290F0DC9F56}"/>
              </a:ext>
            </a:extLst>
          </p:cNvPr>
          <p:cNvPicPr>
            <a:picLocks noChangeAspect="1"/>
          </p:cNvPicPr>
          <p:nvPr/>
        </p:nvPicPr>
        <p:blipFill>
          <a:blip r:embed="rId3"/>
          <a:stretch>
            <a:fillRect/>
          </a:stretch>
        </p:blipFill>
        <p:spPr>
          <a:xfrm>
            <a:off x="36576" y="139192"/>
            <a:ext cx="3517900" cy="939800"/>
          </a:xfrm>
          <a:prstGeom prst="rect">
            <a:avLst/>
          </a:prstGeom>
        </p:spPr>
      </p:pic>
      <p:sp>
        <p:nvSpPr>
          <p:cNvPr id="7" name="Slide Number Placeholder 6">
            <a:extLst>
              <a:ext uri="{FF2B5EF4-FFF2-40B4-BE49-F238E27FC236}">
                <a16:creationId xmlns:a16="http://schemas.microsoft.com/office/drawing/2014/main" id="{63DF4F2F-752A-974E-A4EB-3CE36112E986}"/>
              </a:ext>
            </a:extLst>
          </p:cNvPr>
          <p:cNvSpPr>
            <a:spLocks noGrp="1"/>
          </p:cNvSpPr>
          <p:nvPr>
            <p:ph type="sldNum" sz="quarter" idx="12"/>
          </p:nvPr>
        </p:nvSpPr>
        <p:spPr/>
        <p:txBody>
          <a:bodyPr/>
          <a:lstStyle/>
          <a:p>
            <a:pPr>
              <a:defRPr/>
            </a:pPr>
            <a:fld id="{0737601F-BD98-ED4B-8E1A-3F69D5929A52}" type="slidenum">
              <a:rPr lang="en-US" altLang="en-US" smtClean="0"/>
              <a:pPr>
                <a:defRPr/>
              </a:pPr>
              <a:t>5</a:t>
            </a:fld>
            <a:endParaRPr lang="en-US" altLang="en-US"/>
          </a:p>
        </p:txBody>
      </p:sp>
      <p:grpSp>
        <p:nvGrpSpPr>
          <p:cNvPr id="17" name="Group 16">
            <a:extLst>
              <a:ext uri="{FF2B5EF4-FFF2-40B4-BE49-F238E27FC236}">
                <a16:creationId xmlns:a16="http://schemas.microsoft.com/office/drawing/2014/main" id="{856B237C-48D9-DB41-869F-9CAAFEA3BE36}"/>
              </a:ext>
            </a:extLst>
          </p:cNvPr>
          <p:cNvGrpSpPr/>
          <p:nvPr/>
        </p:nvGrpSpPr>
        <p:grpSpPr>
          <a:xfrm>
            <a:off x="2541500" y="5156656"/>
            <a:ext cx="382489" cy="1254821"/>
            <a:chOff x="808350" y="4799603"/>
            <a:chExt cx="382489" cy="1254821"/>
          </a:xfrm>
        </p:grpSpPr>
        <p:grpSp>
          <p:nvGrpSpPr>
            <p:cNvPr id="22" name="Group 21">
              <a:extLst>
                <a:ext uri="{FF2B5EF4-FFF2-40B4-BE49-F238E27FC236}">
                  <a16:creationId xmlns:a16="http://schemas.microsoft.com/office/drawing/2014/main" id="{5E2401D9-99DC-9E44-9956-8544348AFA7E}"/>
                </a:ext>
              </a:extLst>
            </p:cNvPr>
            <p:cNvGrpSpPr/>
            <p:nvPr/>
          </p:nvGrpSpPr>
          <p:grpSpPr>
            <a:xfrm>
              <a:off x="808350" y="4799603"/>
              <a:ext cx="382489" cy="382489"/>
              <a:chOff x="6553198" y="2590804"/>
              <a:chExt cx="457200" cy="457200"/>
            </a:xfrm>
          </p:grpSpPr>
          <p:sp>
            <p:nvSpPr>
              <p:cNvPr id="29" name="Oval 28">
                <a:extLst>
                  <a:ext uri="{FF2B5EF4-FFF2-40B4-BE49-F238E27FC236}">
                    <a16:creationId xmlns:a16="http://schemas.microsoft.com/office/drawing/2014/main" id="{B5692033-CCF5-5349-A176-0C509A547F2D}"/>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B88B50C-BDA0-6B46-A788-420A650D0DBC}"/>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1</a:t>
                </a:r>
              </a:p>
            </p:txBody>
          </p:sp>
        </p:grpSp>
        <p:grpSp>
          <p:nvGrpSpPr>
            <p:cNvPr id="23" name="Group 22">
              <a:extLst>
                <a:ext uri="{FF2B5EF4-FFF2-40B4-BE49-F238E27FC236}">
                  <a16:creationId xmlns:a16="http://schemas.microsoft.com/office/drawing/2014/main" id="{2DC2BEB6-D628-4949-AFA1-7FDAC0559C0E}"/>
                </a:ext>
              </a:extLst>
            </p:cNvPr>
            <p:cNvGrpSpPr/>
            <p:nvPr/>
          </p:nvGrpSpPr>
          <p:grpSpPr>
            <a:xfrm>
              <a:off x="808350" y="5223668"/>
              <a:ext cx="382489" cy="382489"/>
              <a:chOff x="6553198" y="2590804"/>
              <a:chExt cx="457200" cy="457200"/>
            </a:xfrm>
          </p:grpSpPr>
          <p:sp>
            <p:nvSpPr>
              <p:cNvPr id="27" name="Oval 26">
                <a:extLst>
                  <a:ext uri="{FF2B5EF4-FFF2-40B4-BE49-F238E27FC236}">
                    <a16:creationId xmlns:a16="http://schemas.microsoft.com/office/drawing/2014/main" id="{CB6DD793-099D-614F-86FB-DD28874DADB2}"/>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7AD08FF-17C6-F042-98AF-8FBB59FE8C66}"/>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2</a:t>
                </a:r>
              </a:p>
            </p:txBody>
          </p:sp>
        </p:grpSp>
        <p:grpSp>
          <p:nvGrpSpPr>
            <p:cNvPr id="24" name="Group 23">
              <a:extLst>
                <a:ext uri="{FF2B5EF4-FFF2-40B4-BE49-F238E27FC236}">
                  <a16:creationId xmlns:a16="http://schemas.microsoft.com/office/drawing/2014/main" id="{64100313-183C-E14B-B6AD-76BC957A4E3C}"/>
                </a:ext>
              </a:extLst>
            </p:cNvPr>
            <p:cNvGrpSpPr/>
            <p:nvPr/>
          </p:nvGrpSpPr>
          <p:grpSpPr>
            <a:xfrm>
              <a:off x="808350" y="5647733"/>
              <a:ext cx="382489" cy="406691"/>
              <a:chOff x="6553198" y="2560681"/>
              <a:chExt cx="457200" cy="486129"/>
            </a:xfrm>
          </p:grpSpPr>
          <p:sp>
            <p:nvSpPr>
              <p:cNvPr id="25" name="Oval 24">
                <a:extLst>
                  <a:ext uri="{FF2B5EF4-FFF2-40B4-BE49-F238E27FC236}">
                    <a16:creationId xmlns:a16="http://schemas.microsoft.com/office/drawing/2014/main" id="{0D66BA82-FFD8-7D4F-A8CF-AD760F861FEC}"/>
                  </a:ext>
                </a:extLst>
              </p:cNvPr>
              <p:cNvSpPr/>
              <p:nvPr userDrawn="1"/>
            </p:nvSpPr>
            <p:spPr>
              <a:xfrm>
                <a:off x="6553198" y="2589610"/>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E6EE968-AF36-6B4B-B0D3-7BEC26C7379D}"/>
                  </a:ext>
                </a:extLst>
              </p:cNvPr>
              <p:cNvSpPr txBox="1"/>
              <p:nvPr userDrawn="1"/>
            </p:nvSpPr>
            <p:spPr>
              <a:xfrm>
                <a:off x="6591297" y="2560681"/>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3</a:t>
                </a:r>
              </a:p>
            </p:txBody>
          </p:sp>
        </p:grpSp>
      </p:grpSp>
      <p:sp>
        <p:nvSpPr>
          <p:cNvPr id="34" name="Title 1">
            <a:extLst>
              <a:ext uri="{FF2B5EF4-FFF2-40B4-BE49-F238E27FC236}">
                <a16:creationId xmlns:a16="http://schemas.microsoft.com/office/drawing/2014/main" id="{FF720330-34CE-8041-BCA9-7D1FC42F72FB}"/>
              </a:ext>
            </a:extLst>
          </p:cNvPr>
          <p:cNvSpPr>
            <a:spLocks noGrp="1"/>
          </p:cNvSpPr>
          <p:nvPr>
            <p:ph type="title" hasCustomPrompt="1"/>
          </p:nvPr>
        </p:nvSpPr>
        <p:spPr>
          <a:xfrm>
            <a:off x="3962400" y="254868"/>
            <a:ext cx="7543800" cy="771870"/>
          </a:xfrm>
          <a:prstGeom prst="rect">
            <a:avLst/>
          </a:prstGeom>
        </p:spPr>
        <p:txBody>
          <a:bodyPr/>
          <a:lstStyle>
            <a:lvl1pPr algn="l">
              <a:defRPr/>
            </a:lvl1pPr>
          </a:lstStyle>
          <a:p>
            <a:pPr algn="ctr"/>
            <a:r>
              <a:rPr lang="en-US" sz="3600" b="1" dirty="0">
                <a:latin typeface="Arial" panose="020B0604020202020204" pitchFamily="34" charset="0"/>
                <a:cs typeface="Arial" panose="020B0604020202020204" pitchFamily="34" charset="0"/>
              </a:rPr>
              <a:t>Our Workforce</a:t>
            </a:r>
          </a:p>
        </p:txBody>
      </p:sp>
      <p:sp>
        <p:nvSpPr>
          <p:cNvPr id="36" name="TextBox 35">
            <a:extLst>
              <a:ext uri="{FF2B5EF4-FFF2-40B4-BE49-F238E27FC236}">
                <a16:creationId xmlns:a16="http://schemas.microsoft.com/office/drawing/2014/main" id="{6FEF61E2-4D70-3647-86E7-C1266A251EE8}"/>
              </a:ext>
            </a:extLst>
          </p:cNvPr>
          <p:cNvSpPr txBox="1"/>
          <p:nvPr/>
        </p:nvSpPr>
        <p:spPr>
          <a:xfrm>
            <a:off x="845540" y="6386810"/>
            <a:ext cx="318741" cy="369332"/>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5</a:t>
            </a:r>
          </a:p>
        </p:txBody>
      </p:sp>
      <p:sp>
        <p:nvSpPr>
          <p:cNvPr id="37" name="Oval 36">
            <a:extLst>
              <a:ext uri="{FF2B5EF4-FFF2-40B4-BE49-F238E27FC236}">
                <a16:creationId xmlns:a16="http://schemas.microsoft.com/office/drawing/2014/main" id="{785C34AA-3035-F541-BC59-036B885079EE}"/>
              </a:ext>
            </a:extLst>
          </p:cNvPr>
          <p:cNvSpPr/>
          <p:nvPr/>
        </p:nvSpPr>
        <p:spPr>
          <a:xfrm>
            <a:off x="6755850" y="5615761"/>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panose="020B0604020202020204" pitchFamily="34" charset="0"/>
                <a:cs typeface="Arial" panose="020B0604020202020204" pitchFamily="34" charset="0"/>
              </a:rPr>
              <a:t>5 </a:t>
            </a:r>
          </a:p>
        </p:txBody>
      </p:sp>
      <p:sp>
        <p:nvSpPr>
          <p:cNvPr id="38" name="Oval 37">
            <a:extLst>
              <a:ext uri="{FF2B5EF4-FFF2-40B4-BE49-F238E27FC236}">
                <a16:creationId xmlns:a16="http://schemas.microsoft.com/office/drawing/2014/main" id="{64D25FD8-0B24-1340-B77B-1808DD1E3102}"/>
              </a:ext>
            </a:extLst>
          </p:cNvPr>
          <p:cNvSpPr/>
          <p:nvPr/>
        </p:nvSpPr>
        <p:spPr>
          <a:xfrm>
            <a:off x="6755849" y="6026669"/>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panose="020B0604020202020204" pitchFamily="34" charset="0"/>
                <a:cs typeface="Arial" panose="020B0604020202020204" pitchFamily="34" charset="0"/>
              </a:rPr>
              <a:t>6 </a:t>
            </a:r>
          </a:p>
        </p:txBody>
      </p:sp>
      <p:sp>
        <p:nvSpPr>
          <p:cNvPr id="3" name="Rectangle 2">
            <a:extLst>
              <a:ext uri="{FF2B5EF4-FFF2-40B4-BE49-F238E27FC236}">
                <a16:creationId xmlns:a16="http://schemas.microsoft.com/office/drawing/2014/main" id="{843EFBB6-C7FD-0840-86B4-7DB4F0CDE1B1}"/>
              </a:ext>
            </a:extLst>
          </p:cNvPr>
          <p:cNvSpPr/>
          <p:nvPr/>
        </p:nvSpPr>
        <p:spPr>
          <a:xfrm>
            <a:off x="7153844" y="5118071"/>
            <a:ext cx="6096000" cy="1354217"/>
          </a:xfrm>
          <a:prstGeom prst="rect">
            <a:avLst/>
          </a:prstGeom>
        </p:spPr>
        <p:txBody>
          <a:bodyPr>
            <a:spAutoFit/>
          </a:bodyPr>
          <a:lstStyle/>
          <a:p>
            <a:pPr>
              <a:spcBef>
                <a:spcPts val="600"/>
              </a:spcBef>
            </a:pPr>
            <a:r>
              <a:rPr lang="en-US" dirty="0">
                <a:latin typeface="Arial" panose="020B0604020202020204" pitchFamily="34" charset="0"/>
                <a:cs typeface="Arial" panose="020B0604020202020204" pitchFamily="34" charset="0"/>
              </a:rPr>
              <a:t>3 Graduate Students</a:t>
            </a:r>
          </a:p>
          <a:p>
            <a:pPr>
              <a:spcBef>
                <a:spcPts val="600"/>
              </a:spcBef>
            </a:pPr>
            <a:r>
              <a:rPr lang="en-US" dirty="0">
                <a:latin typeface="Arial" panose="020B0604020202020204" pitchFamily="34" charset="0"/>
                <a:cs typeface="Arial" panose="020B0604020202020204" pitchFamily="34" charset="0"/>
              </a:rPr>
              <a:t>1 NRC postdoc</a:t>
            </a:r>
          </a:p>
          <a:p>
            <a:pPr>
              <a:spcBef>
                <a:spcPts val="600"/>
              </a:spcBef>
            </a:pPr>
            <a:r>
              <a:rPr lang="en-US" dirty="0">
                <a:latin typeface="Arial" panose="020B0604020202020204" pitchFamily="34" charset="0"/>
                <a:cs typeface="Arial" panose="020B0604020202020204" pitchFamily="34" charset="0"/>
              </a:rPr>
              <a:t>1 NOAA Corps Officer</a:t>
            </a:r>
          </a:p>
        </p:txBody>
      </p:sp>
      <p:sp>
        <p:nvSpPr>
          <p:cNvPr id="35" name="Oval 34">
            <a:extLst>
              <a:ext uri="{FF2B5EF4-FFF2-40B4-BE49-F238E27FC236}">
                <a16:creationId xmlns:a16="http://schemas.microsoft.com/office/drawing/2014/main" id="{476EA6F8-95FB-A046-BFC5-549E874EC787}"/>
              </a:ext>
            </a:extLst>
          </p:cNvPr>
          <p:cNvSpPr/>
          <p:nvPr/>
        </p:nvSpPr>
        <p:spPr>
          <a:xfrm>
            <a:off x="6724473" y="5143356"/>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E62BE4D7-FEDC-EE4B-89EB-4B28299F8996}"/>
              </a:ext>
            </a:extLst>
          </p:cNvPr>
          <p:cNvSpPr txBox="1"/>
          <p:nvPr/>
        </p:nvSpPr>
        <p:spPr>
          <a:xfrm>
            <a:off x="6756348" y="5143356"/>
            <a:ext cx="318741" cy="369332"/>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4</a:t>
            </a:r>
          </a:p>
        </p:txBody>
      </p:sp>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EB1DF9-A867-2047-BD38-17E0CB4C8A74}"/>
              </a:ext>
            </a:extLst>
          </p:cNvPr>
          <p:cNvPicPr>
            <a:picLocks noChangeAspect="1"/>
          </p:cNvPicPr>
          <p:nvPr/>
        </p:nvPicPr>
        <p:blipFill>
          <a:blip r:embed="rId3">
            <a:alphaModFix amt="31000"/>
            <a:extLst>
              <a:ext uri="{28A0092B-C50C-407E-A947-70E740481C1C}">
                <a14:useLocalDpi xmlns:a14="http://schemas.microsoft.com/office/drawing/2010/main"/>
              </a:ext>
            </a:extLst>
          </a:blip>
          <a:stretch>
            <a:fillRect/>
          </a:stretch>
        </p:blipFill>
        <p:spPr>
          <a:xfrm>
            <a:off x="5908608" y="27432"/>
            <a:ext cx="6283392" cy="6781800"/>
          </a:xfrm>
          <a:prstGeom prst="rect">
            <a:avLst/>
          </a:prstGeom>
        </p:spPr>
      </p:pic>
      <p:pic>
        <p:nvPicPr>
          <p:cNvPr id="9" name="Picture 8">
            <a:extLst>
              <a:ext uri="{FF2B5EF4-FFF2-40B4-BE49-F238E27FC236}">
                <a16:creationId xmlns:a16="http://schemas.microsoft.com/office/drawing/2014/main" id="{3708523E-4246-E445-A044-7D290E8E082F}"/>
              </a:ext>
            </a:extLst>
          </p:cNvPr>
          <p:cNvPicPr>
            <a:picLocks noChangeAspect="1"/>
          </p:cNvPicPr>
          <p:nvPr/>
        </p:nvPicPr>
        <p:blipFill>
          <a:blip r:embed="rId3">
            <a:alphaModFix amt="86000"/>
            <a:extLst>
              <a:ext uri="{28A0092B-C50C-407E-A947-70E740481C1C}">
                <a14:useLocalDpi xmlns:a14="http://schemas.microsoft.com/office/drawing/2010/main"/>
              </a:ext>
            </a:extLst>
          </a:blip>
          <a:stretch>
            <a:fillRect/>
          </a:stretch>
        </p:blipFill>
        <p:spPr>
          <a:xfrm>
            <a:off x="5908608" y="7787"/>
            <a:ext cx="6283392" cy="6858000"/>
          </a:xfrm>
          <a:prstGeom prst="rect">
            <a:avLst/>
          </a:prstGeom>
          <a:effectLst>
            <a:outerShdw dist="50800" sx="1000" sy="1000" algn="ctr" rotWithShape="0">
              <a:srgbClr val="000000"/>
            </a:outerShdw>
          </a:effectLst>
        </p:spPr>
      </p:pic>
      <p:sp>
        <p:nvSpPr>
          <p:cNvPr id="2" name="TextBox 1">
            <a:extLst>
              <a:ext uri="{FF2B5EF4-FFF2-40B4-BE49-F238E27FC236}">
                <a16:creationId xmlns:a16="http://schemas.microsoft.com/office/drawing/2014/main" id="{A59D92C4-852D-884D-AD74-B21B9779309E}"/>
              </a:ext>
            </a:extLst>
          </p:cNvPr>
          <p:cNvSpPr txBox="1"/>
          <p:nvPr/>
        </p:nvSpPr>
        <p:spPr>
          <a:xfrm>
            <a:off x="69299" y="1680795"/>
            <a:ext cx="5869210" cy="3170099"/>
          </a:xfrm>
          <a:prstGeom prst="rect">
            <a:avLst/>
          </a:prstGeom>
          <a:solidFill>
            <a:srgbClr val="FFFFFF">
              <a:alpha val="54118"/>
            </a:srgbClr>
          </a:solidFill>
        </p:spPr>
        <p:txBody>
          <a:bodyPr wrap="square" rtlCol="0">
            <a:spAutoFit/>
          </a:bodyPr>
          <a:lstStyle/>
          <a:p>
            <a:r>
              <a:rPr lang="en-US" sz="2800" b="1" dirty="0">
                <a:latin typeface="Arial" panose="020B0604020202020204" pitchFamily="34" charset="0"/>
                <a:cs typeface="Arial" panose="020B0604020202020204" pitchFamily="34" charset="0"/>
              </a:rPr>
              <a:t>Ocean Carbon Cycle</a:t>
            </a:r>
            <a:r>
              <a:rPr lang="en-US" sz="28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pPr marL="919163" indent="-290513">
              <a:buFont typeface="Arial" panose="020B0604020202020204" pitchFamily="34" charset="0"/>
              <a:buChar char="•"/>
            </a:pPr>
            <a:r>
              <a:rPr lang="en-US" sz="2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Ocean carbon inventories and fluxes</a:t>
            </a:r>
          </a:p>
          <a:p>
            <a:pPr marL="919163" indent="-290513">
              <a:buFont typeface="Arial" panose="020B0604020202020204" pitchFamily="34" charset="0"/>
              <a:buChar char="•"/>
            </a:pPr>
            <a:r>
              <a:rPr lang="en-US" sz="2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Sustained global and regional carbon observations</a:t>
            </a:r>
          </a:p>
          <a:p>
            <a:pPr marL="919163" indent="-290513">
              <a:buFont typeface="Arial" panose="020B0604020202020204" pitchFamily="34" charset="0"/>
              <a:buChar char="•"/>
            </a:pPr>
            <a:r>
              <a:rPr lang="en-US" sz="2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Seasonal to decadal variability in CO</a:t>
            </a:r>
            <a:r>
              <a:rPr lang="en-US" sz="2000" baseline="-25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2</a:t>
            </a:r>
            <a:r>
              <a:rPr lang="en-US" sz="2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 uptake</a:t>
            </a:r>
          </a:p>
          <a:p>
            <a:pPr marL="919163" indent="-290513">
              <a:buFont typeface="Arial" panose="020B0604020202020204" pitchFamily="34" charset="0"/>
              <a:buChar char="•"/>
            </a:pPr>
            <a:r>
              <a:rPr lang="en-US" sz="2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Surface ocean CO</a:t>
            </a:r>
            <a:r>
              <a:rPr lang="en-US" sz="2000" baseline="-25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2</a:t>
            </a:r>
            <a:r>
              <a:rPr lang="en-US" sz="2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 observing network</a:t>
            </a:r>
          </a:p>
          <a:p>
            <a:pPr marL="919163" indent="-290513">
              <a:buFont typeface="Arial" panose="020B0604020202020204" pitchFamily="34" charset="0"/>
              <a:buChar char="•"/>
            </a:pPr>
            <a:r>
              <a:rPr lang="en-US" sz="2000" dirty="0">
                <a:effectLst>
                  <a:outerShdw blurRad="50800" dist="50800" sx="1000" sy="1000" algn="ctr" rotWithShape="0">
                    <a:srgbClr val="000000">
                      <a:alpha val="43137"/>
                    </a:srgbClr>
                  </a:outerShdw>
                </a:effectLst>
                <a:latin typeface="Arial" panose="020B0604020202020204" pitchFamily="34" charset="0"/>
                <a:cs typeface="Arial" panose="020B0604020202020204" pitchFamily="34" charset="0"/>
              </a:rPr>
              <a:t>Global and coastal ocean carbon modeling and synthesis</a:t>
            </a:r>
          </a:p>
        </p:txBody>
      </p:sp>
      <p:pic>
        <p:nvPicPr>
          <p:cNvPr id="7" name="Picture 6">
            <a:extLst>
              <a:ext uri="{FF2B5EF4-FFF2-40B4-BE49-F238E27FC236}">
                <a16:creationId xmlns:a16="http://schemas.microsoft.com/office/drawing/2014/main" id="{BBC46929-105C-C44C-BBF6-5044BE7A7D22}"/>
              </a:ext>
            </a:extLst>
          </p:cNvPr>
          <p:cNvPicPr>
            <a:picLocks noChangeAspect="1"/>
          </p:cNvPicPr>
          <p:nvPr/>
        </p:nvPicPr>
        <p:blipFill>
          <a:blip r:embed="rId4"/>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6F286003-BFC3-C24B-9D6C-FC1A4D4E937A}"/>
              </a:ext>
            </a:extLst>
          </p:cNvPr>
          <p:cNvSpPr>
            <a:spLocks noGrp="1"/>
          </p:cNvSpPr>
          <p:nvPr>
            <p:ph type="sldNum" sz="quarter" idx="12"/>
          </p:nvPr>
        </p:nvSpPr>
        <p:spPr/>
        <p:txBody>
          <a:bodyPr/>
          <a:lstStyle/>
          <a:p>
            <a:pPr>
              <a:defRPr/>
            </a:pPr>
            <a:fld id="{0737601F-BD98-ED4B-8E1A-3F69D5929A52}" type="slidenum">
              <a:rPr lang="en-US" altLang="en-US" smtClean="0"/>
              <a:pPr>
                <a:defRPr/>
              </a:pPr>
              <a:t>6</a:t>
            </a:fld>
            <a:endParaRPr lang="en-US" altLang="en-US"/>
          </a:p>
        </p:txBody>
      </p:sp>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219200" y="801624"/>
            <a:ext cx="9015426" cy="609600"/>
          </a:xfrm>
          <a:prstGeom prst="rect">
            <a:avLst/>
          </a:prstGeom>
          <a:solidFill>
            <a:srgbClr val="FFFFFF">
              <a:alpha val="49020"/>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8" name="TextBox 7">
            <a:extLst>
              <a:ext uri="{FF2B5EF4-FFF2-40B4-BE49-F238E27FC236}">
                <a16:creationId xmlns:a16="http://schemas.microsoft.com/office/drawing/2014/main" id="{91799E77-40B8-B044-AB82-1EBE73FC2AED}"/>
              </a:ext>
            </a:extLst>
          </p:cNvPr>
          <p:cNvSpPr txBox="1"/>
          <p:nvPr/>
        </p:nvSpPr>
        <p:spPr>
          <a:xfrm>
            <a:off x="9829800" y="6317901"/>
            <a:ext cx="2290884"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NOAA Ship Ron Brown</a:t>
            </a:r>
          </a:p>
        </p:txBody>
      </p:sp>
      <p:pic>
        <p:nvPicPr>
          <p:cNvPr id="10" name="Picture 9">
            <a:extLst>
              <a:ext uri="{FF2B5EF4-FFF2-40B4-BE49-F238E27FC236}">
                <a16:creationId xmlns:a16="http://schemas.microsoft.com/office/drawing/2014/main" id="{8E5E3370-7898-B940-8F70-C25367B4CC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696" y="5463142"/>
            <a:ext cx="896904" cy="1255666"/>
          </a:xfrm>
          <a:prstGeom prst="rect">
            <a:avLst/>
          </a:prstGeom>
        </p:spPr>
      </p:pic>
      <p:pic>
        <p:nvPicPr>
          <p:cNvPr id="12" name="Picture 11">
            <a:extLst>
              <a:ext uri="{FF2B5EF4-FFF2-40B4-BE49-F238E27FC236}">
                <a16:creationId xmlns:a16="http://schemas.microsoft.com/office/drawing/2014/main" id="{3613E7CB-91B2-684E-8B5D-D48C85A108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9872" y="5481376"/>
            <a:ext cx="896905" cy="1255668"/>
          </a:xfrm>
          <a:prstGeom prst="rect">
            <a:avLst/>
          </a:prstGeom>
        </p:spPr>
      </p:pic>
      <p:sp>
        <p:nvSpPr>
          <p:cNvPr id="13" name="TextBox 12">
            <a:extLst>
              <a:ext uri="{FF2B5EF4-FFF2-40B4-BE49-F238E27FC236}">
                <a16:creationId xmlns:a16="http://schemas.microsoft.com/office/drawing/2014/main" id="{4C29135D-F32C-564C-89A4-6DD3D4FF5170}"/>
              </a:ext>
            </a:extLst>
          </p:cNvPr>
          <p:cNvSpPr txBox="1"/>
          <p:nvPr/>
        </p:nvSpPr>
        <p:spPr>
          <a:xfrm>
            <a:off x="1479732" y="5398493"/>
            <a:ext cx="1741272" cy="1077218"/>
          </a:xfrm>
          <a:prstGeom prst="rect">
            <a:avLst/>
          </a:prstGeom>
          <a:noFill/>
        </p:spPr>
        <p:txBody>
          <a:bodyPr wrap="square" rtlCol="0">
            <a:spAutoFit/>
          </a:bodyPr>
          <a:lstStyle/>
          <a:p>
            <a:r>
              <a:rPr lang="en-US" sz="1600" i="1" dirty="0"/>
              <a:t>From Atmosphere to Oceans: Tracking Carbon via Ships</a:t>
            </a:r>
          </a:p>
        </p:txBody>
      </p:sp>
      <p:sp>
        <p:nvSpPr>
          <p:cNvPr id="14" name="TextBox 13">
            <a:extLst>
              <a:ext uri="{FF2B5EF4-FFF2-40B4-BE49-F238E27FC236}">
                <a16:creationId xmlns:a16="http://schemas.microsoft.com/office/drawing/2014/main" id="{DF3FF5C7-F8C0-7641-A607-B96DB5EDA409}"/>
              </a:ext>
            </a:extLst>
          </p:cNvPr>
          <p:cNvSpPr txBox="1"/>
          <p:nvPr/>
        </p:nvSpPr>
        <p:spPr>
          <a:xfrm>
            <a:off x="4136776" y="5385862"/>
            <a:ext cx="1771832" cy="1323439"/>
          </a:xfrm>
          <a:prstGeom prst="rect">
            <a:avLst/>
          </a:prstGeom>
          <a:noFill/>
        </p:spPr>
        <p:txBody>
          <a:bodyPr wrap="square" rtlCol="0">
            <a:spAutoFit/>
          </a:bodyPr>
          <a:lstStyle/>
          <a:p>
            <a:r>
              <a:rPr lang="en-US" sz="1600" i="1" dirty="0"/>
              <a:t>Understanding OA at the regional scale in the Gulf of Mexico and Atlantic Ocean</a:t>
            </a:r>
          </a:p>
        </p:txBody>
      </p:sp>
    </p:spTree>
    <p:extLst>
      <p:ext uri="{BB962C8B-B14F-4D97-AF65-F5344CB8AC3E}">
        <p14:creationId xmlns:p14="http://schemas.microsoft.com/office/powerpoint/2010/main" val="204265747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A22111-1B29-9840-AE50-5E3F88AE7B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4405" y="0"/>
            <a:ext cx="5141019" cy="68580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4114800" y="311732"/>
            <a:ext cx="6477000" cy="609600"/>
          </a:xfrm>
          <a:prstGeom prst="rect">
            <a:avLst/>
          </a:prstGeom>
          <a:solidFill>
            <a:srgbClr val="FFFFFF">
              <a:alpha val="45098"/>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2" name="TextBox 1">
            <a:extLst>
              <a:ext uri="{FF2B5EF4-FFF2-40B4-BE49-F238E27FC236}">
                <a16:creationId xmlns:a16="http://schemas.microsoft.com/office/drawing/2014/main" id="{A59D92C4-852D-884D-AD74-B21B9779309E}"/>
              </a:ext>
            </a:extLst>
          </p:cNvPr>
          <p:cNvSpPr txBox="1"/>
          <p:nvPr/>
        </p:nvSpPr>
        <p:spPr>
          <a:xfrm>
            <a:off x="152400" y="1442396"/>
            <a:ext cx="6862005" cy="3293209"/>
          </a:xfrm>
          <a:prstGeom prst="rect">
            <a:avLst/>
          </a:prstGeom>
          <a:solidFill>
            <a:srgbClr val="FFFFFF">
              <a:alpha val="45882"/>
            </a:srgbClr>
          </a:solidFill>
        </p:spPr>
        <p:txBody>
          <a:bodyPr wrap="square" rtlCol="0">
            <a:spAutoFit/>
          </a:bodyPr>
          <a:lstStyle/>
          <a:p>
            <a:r>
              <a:rPr lang="en-US" sz="2800" b="1" dirty="0">
                <a:latin typeface="Arial" panose="020B0604020202020204" pitchFamily="34" charset="0"/>
                <a:cs typeface="Arial" panose="020B0604020202020204" pitchFamily="34" charset="0"/>
              </a:rPr>
              <a:t>Coral Health and Restoration:</a:t>
            </a:r>
          </a:p>
          <a:p>
            <a:pPr marL="742950" lvl="1" indent="-285750">
              <a:spcBef>
                <a:spcPts val="1200"/>
              </a:spcBef>
              <a:buFont typeface="Arial" panose="020B0604020202020204" pitchFamily="34" charset="0"/>
              <a:buChar char="•"/>
            </a:pPr>
            <a:r>
              <a:rPr lang="en-US" sz="2000" dirty="0">
                <a:effectLst>
                  <a:outerShdw dist="50800" sx="1000" sy="1000" algn="ctr" rotWithShape="0">
                    <a:srgbClr val="000000"/>
                  </a:outerShdw>
                </a:effectLst>
                <a:latin typeface="Arial" panose="020B0604020202020204" pitchFamily="34" charset="0"/>
                <a:cs typeface="Arial" panose="020B0604020202020204" pitchFamily="34" charset="0"/>
              </a:rPr>
              <a:t>Coral reef bioerosion</a:t>
            </a:r>
          </a:p>
          <a:p>
            <a:pPr marL="742950" lvl="1" indent="-285750">
              <a:spcBef>
                <a:spcPts val="1200"/>
              </a:spcBef>
              <a:buFont typeface="Arial" panose="020B0604020202020204" pitchFamily="34" charset="0"/>
              <a:buChar char="•"/>
            </a:pPr>
            <a:r>
              <a:rPr lang="en-US" sz="2000" dirty="0">
                <a:effectLst>
                  <a:outerShdw dist="50800" sx="1000" sy="1000" algn="ctr" rotWithShape="0">
                    <a:srgbClr val="000000"/>
                  </a:outerShdw>
                </a:effectLst>
                <a:latin typeface="Arial" panose="020B0604020202020204" pitchFamily="34" charset="0"/>
                <a:cs typeface="Arial" panose="020B0604020202020204" pitchFamily="34" charset="0"/>
              </a:rPr>
              <a:t>Coral calcification </a:t>
            </a:r>
          </a:p>
          <a:p>
            <a:pPr marL="742950" lvl="1" indent="-285750">
              <a:spcBef>
                <a:spcPts val="1200"/>
              </a:spcBef>
              <a:buFont typeface="Arial" panose="020B0604020202020204" pitchFamily="34" charset="0"/>
              <a:buChar char="•"/>
            </a:pPr>
            <a:r>
              <a:rPr lang="en-US" sz="2000" dirty="0">
                <a:effectLst>
                  <a:outerShdw dist="50800" sx="1000" sy="1000" algn="ctr" rotWithShape="0">
                    <a:srgbClr val="000000"/>
                  </a:outerShdw>
                </a:effectLst>
                <a:latin typeface="Arial" panose="020B0604020202020204" pitchFamily="34" charset="0"/>
                <a:cs typeface="Arial" panose="020B0604020202020204" pitchFamily="34" charset="0"/>
              </a:rPr>
              <a:t>Corals in marginal environments</a:t>
            </a:r>
          </a:p>
          <a:p>
            <a:pPr marL="742950" lvl="1" indent="-285750">
              <a:spcBef>
                <a:spcPts val="1200"/>
              </a:spcBef>
              <a:buFont typeface="Arial" panose="020B0604020202020204" pitchFamily="34" charset="0"/>
              <a:buChar char="•"/>
            </a:pPr>
            <a:r>
              <a:rPr lang="en-US" sz="2000" dirty="0">
                <a:effectLst>
                  <a:outerShdw dist="50800" sx="1000" sy="1000" algn="ctr" rotWithShape="0">
                    <a:srgbClr val="000000"/>
                  </a:outerShdw>
                </a:effectLst>
                <a:latin typeface="Arial" panose="020B0604020202020204" pitchFamily="34" charset="0"/>
                <a:cs typeface="Arial" panose="020B0604020202020204" pitchFamily="34" charset="0"/>
              </a:rPr>
              <a:t>National Coral Reef Monitoring Program</a:t>
            </a:r>
          </a:p>
          <a:p>
            <a:pPr marL="742950" lvl="1" indent="-285750">
              <a:spcBef>
                <a:spcPts val="1200"/>
              </a:spcBef>
              <a:buFont typeface="Arial" panose="020B0604020202020204" pitchFamily="34" charset="0"/>
              <a:buChar char="•"/>
            </a:pPr>
            <a:r>
              <a:rPr lang="en-US" sz="2000" dirty="0">
                <a:effectLst>
                  <a:outerShdw dist="50800" sx="1000" sy="1000" algn="ctr" rotWithShape="0">
                    <a:srgbClr val="000000"/>
                  </a:outerShdw>
                </a:effectLst>
                <a:latin typeface="Arial" panose="020B0604020202020204" pitchFamily="34" charset="0"/>
                <a:cs typeface="Arial" panose="020B0604020202020204" pitchFamily="34" charset="0"/>
              </a:rPr>
              <a:t>Molecular mechanisms and source tracking</a:t>
            </a:r>
          </a:p>
          <a:p>
            <a:pPr marL="742950" lvl="1" indent="-285750">
              <a:spcBef>
                <a:spcPts val="1200"/>
              </a:spcBef>
              <a:buFont typeface="Arial" panose="020B0604020202020204" pitchFamily="34" charset="0"/>
              <a:buChar char="•"/>
            </a:pPr>
            <a:r>
              <a:rPr lang="en-US" sz="2000" dirty="0">
                <a:effectLst>
                  <a:outerShdw dist="50800" sx="1000" sy="1000" algn="ctr" rotWithShape="0">
                    <a:srgbClr val="000000"/>
                  </a:outerShdw>
                </a:effectLst>
                <a:latin typeface="Arial" panose="020B0604020202020204" pitchFamily="34" charset="0"/>
                <a:cs typeface="Arial" panose="020B0604020202020204" pitchFamily="34" charset="0"/>
              </a:rPr>
              <a:t>Decadal projections of coral bleaching</a:t>
            </a:r>
          </a:p>
        </p:txBody>
      </p:sp>
      <p:pic>
        <p:nvPicPr>
          <p:cNvPr id="7" name="Picture 6">
            <a:extLst>
              <a:ext uri="{FF2B5EF4-FFF2-40B4-BE49-F238E27FC236}">
                <a16:creationId xmlns:a16="http://schemas.microsoft.com/office/drawing/2014/main" id="{43967C02-F532-9B42-B53A-BDAA20035340}"/>
              </a:ext>
            </a:extLst>
          </p:cNvPr>
          <p:cNvPicPr>
            <a:picLocks noChangeAspect="1"/>
          </p:cNvPicPr>
          <p:nvPr/>
        </p:nvPicPr>
        <p:blipFill>
          <a:blip r:embed="rId4"/>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94EDC2B7-1C6F-504B-91E5-BEB65B0B76C4}"/>
              </a:ext>
            </a:extLst>
          </p:cNvPr>
          <p:cNvSpPr>
            <a:spLocks noGrp="1"/>
          </p:cNvSpPr>
          <p:nvPr>
            <p:ph type="sldNum" sz="quarter" idx="12"/>
          </p:nvPr>
        </p:nvSpPr>
        <p:spPr/>
        <p:txBody>
          <a:bodyPr/>
          <a:lstStyle/>
          <a:p>
            <a:pPr>
              <a:defRPr/>
            </a:pPr>
            <a:fld id="{0737601F-BD98-ED4B-8E1A-3F69D5929A52}" type="slidenum">
              <a:rPr lang="en-US" altLang="en-US" smtClean="0"/>
              <a:pPr>
                <a:defRPr/>
              </a:pPr>
              <a:t>7</a:t>
            </a:fld>
            <a:endParaRPr lang="en-US" altLang="en-US"/>
          </a:p>
        </p:txBody>
      </p:sp>
      <p:sp>
        <p:nvSpPr>
          <p:cNvPr id="11" name="TextBox 10">
            <a:extLst>
              <a:ext uri="{FF2B5EF4-FFF2-40B4-BE49-F238E27FC236}">
                <a16:creationId xmlns:a16="http://schemas.microsoft.com/office/drawing/2014/main" id="{AB664904-3953-E84F-917F-A89043B85195}"/>
              </a:ext>
            </a:extLst>
          </p:cNvPr>
          <p:cNvSpPr txBox="1"/>
          <p:nvPr/>
        </p:nvSpPr>
        <p:spPr>
          <a:xfrm>
            <a:off x="1423851" y="5293261"/>
            <a:ext cx="1067520" cy="1323439"/>
          </a:xfrm>
          <a:prstGeom prst="rect">
            <a:avLst/>
          </a:prstGeom>
          <a:noFill/>
        </p:spPr>
        <p:txBody>
          <a:bodyPr wrap="square" rtlCol="0">
            <a:spAutoFit/>
          </a:bodyPr>
          <a:lstStyle/>
          <a:p>
            <a:r>
              <a:rPr lang="en-US" sz="1600" i="1" dirty="0"/>
              <a:t>Coral Reefs in an Era of Global Change</a:t>
            </a:r>
          </a:p>
        </p:txBody>
      </p:sp>
      <p:sp>
        <p:nvSpPr>
          <p:cNvPr id="12" name="TextBox 11">
            <a:extLst>
              <a:ext uri="{FF2B5EF4-FFF2-40B4-BE49-F238E27FC236}">
                <a16:creationId xmlns:a16="http://schemas.microsoft.com/office/drawing/2014/main" id="{5D541426-30E2-354D-8DD7-AE547C78E12C}"/>
              </a:ext>
            </a:extLst>
          </p:cNvPr>
          <p:cNvSpPr txBox="1"/>
          <p:nvPr/>
        </p:nvSpPr>
        <p:spPr>
          <a:xfrm>
            <a:off x="3355846" y="5289971"/>
            <a:ext cx="1380252" cy="1323439"/>
          </a:xfrm>
          <a:prstGeom prst="rect">
            <a:avLst/>
          </a:prstGeom>
          <a:noFill/>
        </p:spPr>
        <p:txBody>
          <a:bodyPr wrap="square" rtlCol="0">
            <a:spAutoFit/>
          </a:bodyPr>
          <a:lstStyle/>
          <a:p>
            <a:r>
              <a:rPr lang="en-US" sz="1600" i="1" dirty="0"/>
              <a:t>Global Climate Predictions for Coral Reef Ecosystems</a:t>
            </a:r>
          </a:p>
        </p:txBody>
      </p:sp>
      <p:pic>
        <p:nvPicPr>
          <p:cNvPr id="6" name="Picture 5">
            <a:extLst>
              <a:ext uri="{FF2B5EF4-FFF2-40B4-BE49-F238E27FC236}">
                <a16:creationId xmlns:a16="http://schemas.microsoft.com/office/drawing/2014/main" id="{7A3DE945-4237-6E45-AE83-F41122CFF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668" y="5381404"/>
            <a:ext cx="896906" cy="1255668"/>
          </a:xfrm>
          <a:prstGeom prst="rect">
            <a:avLst/>
          </a:prstGeom>
        </p:spPr>
      </p:pic>
      <p:pic>
        <p:nvPicPr>
          <p:cNvPr id="14" name="Picture 13">
            <a:extLst>
              <a:ext uri="{FF2B5EF4-FFF2-40B4-BE49-F238E27FC236}">
                <a16:creationId xmlns:a16="http://schemas.microsoft.com/office/drawing/2014/main" id="{E7A13375-D9B3-8449-8F87-1670EF901E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91371" y="5373731"/>
            <a:ext cx="896906" cy="1255669"/>
          </a:xfrm>
          <a:prstGeom prst="rect">
            <a:avLst/>
          </a:prstGeom>
        </p:spPr>
      </p:pic>
      <p:pic>
        <p:nvPicPr>
          <p:cNvPr id="19" name="Picture 18">
            <a:extLst>
              <a:ext uri="{FF2B5EF4-FFF2-40B4-BE49-F238E27FC236}">
                <a16:creationId xmlns:a16="http://schemas.microsoft.com/office/drawing/2014/main" id="{33ADA8A9-BCC1-A94D-A751-D05038FE52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6073" y="5273981"/>
            <a:ext cx="956735" cy="1339429"/>
          </a:xfrm>
          <a:prstGeom prst="rect">
            <a:avLst/>
          </a:prstGeom>
        </p:spPr>
      </p:pic>
      <p:sp>
        <p:nvSpPr>
          <p:cNvPr id="20" name="TextBox 19">
            <a:extLst>
              <a:ext uri="{FF2B5EF4-FFF2-40B4-BE49-F238E27FC236}">
                <a16:creationId xmlns:a16="http://schemas.microsoft.com/office/drawing/2014/main" id="{5F6A7D24-8A58-4645-B953-22A36B9240DB}"/>
              </a:ext>
            </a:extLst>
          </p:cNvPr>
          <p:cNvSpPr txBox="1"/>
          <p:nvPr/>
        </p:nvSpPr>
        <p:spPr>
          <a:xfrm>
            <a:off x="5775990" y="5319535"/>
            <a:ext cx="1457226" cy="1077218"/>
          </a:xfrm>
          <a:prstGeom prst="rect">
            <a:avLst/>
          </a:prstGeom>
          <a:noFill/>
        </p:spPr>
        <p:txBody>
          <a:bodyPr wrap="square" rtlCol="0">
            <a:spAutoFit/>
          </a:bodyPr>
          <a:lstStyle/>
          <a:p>
            <a:r>
              <a:rPr lang="en-US" sz="1600" i="1" dirty="0"/>
              <a:t>Microbial Source Tracking Technology</a:t>
            </a:r>
          </a:p>
        </p:txBody>
      </p:sp>
    </p:spTree>
    <p:extLst>
      <p:ext uri="{BB962C8B-B14F-4D97-AF65-F5344CB8AC3E}">
        <p14:creationId xmlns:p14="http://schemas.microsoft.com/office/powerpoint/2010/main" val="317862499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6097C-9588-4044-9D41-CC62CF6F8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477000" y="1143000"/>
            <a:ext cx="6858000" cy="45720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600200" y="995376"/>
            <a:ext cx="5712458" cy="609600"/>
          </a:xfrm>
          <a:prstGeom prst="rect">
            <a:avLst/>
          </a:prstGeom>
          <a:solidFill>
            <a:srgbClr val="FFFFFF">
              <a:alpha val="50196"/>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2" name="TextBox 1">
            <a:extLst>
              <a:ext uri="{FF2B5EF4-FFF2-40B4-BE49-F238E27FC236}">
                <a16:creationId xmlns:a16="http://schemas.microsoft.com/office/drawing/2014/main" id="{A59D92C4-852D-884D-AD74-B21B9779309E}"/>
              </a:ext>
            </a:extLst>
          </p:cNvPr>
          <p:cNvSpPr txBox="1"/>
          <p:nvPr/>
        </p:nvSpPr>
        <p:spPr>
          <a:xfrm>
            <a:off x="152400" y="1825326"/>
            <a:ext cx="7583423" cy="344709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Ocean Acidification</a:t>
            </a:r>
            <a:r>
              <a:rPr lang="en-US" sz="28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Mesophotic CO2 dynamics (coral reefs)</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Ocean Acidification Product Suite</a:t>
            </a:r>
          </a:p>
          <a:p>
            <a:pPr marL="742950" lvl="1" indent="-285750">
              <a:spcBef>
                <a:spcPts val="1200"/>
              </a:spcBef>
              <a:buFont typeface="Arial" panose="020B0604020202020204" pitchFamily="34" charset="0"/>
              <a:buChar char="•"/>
            </a:pPr>
            <a:r>
              <a:rPr lang="en-US" sz="2000" u="sng" dirty="0">
                <a:latin typeface="Arial" panose="020B0604020202020204" pitchFamily="34" charset="0"/>
                <a:cs typeface="Arial" panose="020B0604020202020204" pitchFamily="34" charset="0"/>
              </a:rPr>
              <a:t>Coastal and marginal Seas OA network</a:t>
            </a:r>
            <a:r>
              <a:rPr lang="en-US" sz="2000" dirty="0">
                <a:latin typeface="Arial" panose="020B0604020202020204" pitchFamily="34" charset="0"/>
                <a:cs typeface="Arial" panose="020B0604020202020204" pitchFamily="34" charset="0"/>
              </a:rPr>
              <a:t>: GOMECC &amp; SOOP-OA  (GOA-ON); product: </a:t>
            </a:r>
            <a:r>
              <a:rPr lang="en-US" sz="2000" dirty="0" err="1">
                <a:latin typeface="Arial" panose="020B0604020202020204" pitchFamily="34" charset="0"/>
                <a:cs typeface="Arial" panose="020B0604020202020204" pitchFamily="34" charset="0"/>
              </a:rPr>
              <a:t>GoM</a:t>
            </a:r>
            <a:r>
              <a:rPr lang="en-US" sz="2000" dirty="0">
                <a:latin typeface="Arial" panose="020B0604020202020204" pitchFamily="34" charset="0"/>
                <a:cs typeface="Arial" panose="020B0604020202020204" pitchFamily="34" charset="0"/>
              </a:rPr>
              <a:t> pCO2/OA database</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Quantify Ecosystem impacts of Ocean Acidification</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Effect of Ocean Acidification on calcification and erosion in coral reefs</a:t>
            </a:r>
          </a:p>
        </p:txBody>
      </p:sp>
      <p:pic>
        <p:nvPicPr>
          <p:cNvPr id="8" name="Picture 7">
            <a:extLst>
              <a:ext uri="{FF2B5EF4-FFF2-40B4-BE49-F238E27FC236}">
                <a16:creationId xmlns:a16="http://schemas.microsoft.com/office/drawing/2014/main" id="{EAF2ED9A-5C44-944E-ACE1-934D4DFB8D3B}"/>
              </a:ext>
            </a:extLst>
          </p:cNvPr>
          <p:cNvPicPr>
            <a:picLocks noChangeAspect="1"/>
          </p:cNvPicPr>
          <p:nvPr/>
        </p:nvPicPr>
        <p:blipFill>
          <a:blip r:embed="rId4"/>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0DBCD149-44C9-BE40-81A7-6AEA53A37367}"/>
              </a:ext>
            </a:extLst>
          </p:cNvPr>
          <p:cNvSpPr>
            <a:spLocks noGrp="1"/>
          </p:cNvSpPr>
          <p:nvPr>
            <p:ph type="sldNum" sz="quarter" idx="12"/>
          </p:nvPr>
        </p:nvSpPr>
        <p:spPr/>
        <p:txBody>
          <a:bodyPr/>
          <a:lstStyle/>
          <a:p>
            <a:pPr>
              <a:defRPr/>
            </a:pPr>
            <a:fld id="{0737601F-BD98-ED4B-8E1A-3F69D5929A52}" type="slidenum">
              <a:rPr lang="en-US" altLang="en-US" smtClean="0"/>
              <a:pPr>
                <a:defRPr/>
              </a:pPr>
              <a:t>8</a:t>
            </a:fld>
            <a:endParaRPr lang="en-US" altLang="en-US"/>
          </a:p>
        </p:txBody>
      </p:sp>
      <p:pic>
        <p:nvPicPr>
          <p:cNvPr id="7" name="Picture 6">
            <a:extLst>
              <a:ext uri="{FF2B5EF4-FFF2-40B4-BE49-F238E27FC236}">
                <a16:creationId xmlns:a16="http://schemas.microsoft.com/office/drawing/2014/main" id="{C8FF77B1-1DED-9E47-A589-C7312B5298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295" y="5592288"/>
            <a:ext cx="896905" cy="1255668"/>
          </a:xfrm>
          <a:prstGeom prst="rect">
            <a:avLst/>
          </a:prstGeom>
        </p:spPr>
      </p:pic>
      <p:sp>
        <p:nvSpPr>
          <p:cNvPr id="9" name="TextBox 8">
            <a:extLst>
              <a:ext uri="{FF2B5EF4-FFF2-40B4-BE49-F238E27FC236}">
                <a16:creationId xmlns:a16="http://schemas.microsoft.com/office/drawing/2014/main" id="{8472613A-5D67-BF41-8BA4-08CD1E1003D2}"/>
              </a:ext>
            </a:extLst>
          </p:cNvPr>
          <p:cNvSpPr txBox="1"/>
          <p:nvPr/>
        </p:nvSpPr>
        <p:spPr>
          <a:xfrm>
            <a:off x="1600200" y="5558402"/>
            <a:ext cx="1771832" cy="1323439"/>
          </a:xfrm>
          <a:prstGeom prst="rect">
            <a:avLst/>
          </a:prstGeom>
          <a:noFill/>
        </p:spPr>
        <p:txBody>
          <a:bodyPr wrap="square" rtlCol="0">
            <a:spAutoFit/>
          </a:bodyPr>
          <a:lstStyle/>
          <a:p>
            <a:r>
              <a:rPr lang="en-US" sz="1600" i="1" dirty="0"/>
              <a:t>Understanding OA at the regional scale in the Gulf of Mexico and Atlantic Ocean</a:t>
            </a:r>
          </a:p>
        </p:txBody>
      </p:sp>
      <p:pic>
        <p:nvPicPr>
          <p:cNvPr id="10" name="Picture 9">
            <a:extLst>
              <a:ext uri="{FF2B5EF4-FFF2-40B4-BE49-F238E27FC236}">
                <a16:creationId xmlns:a16="http://schemas.microsoft.com/office/drawing/2014/main" id="{D31A7E8A-9DDA-BD4E-9777-400F0BE2C9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6324" y="5490631"/>
            <a:ext cx="945313" cy="1323439"/>
          </a:xfrm>
          <a:prstGeom prst="rect">
            <a:avLst/>
          </a:prstGeom>
        </p:spPr>
      </p:pic>
      <p:sp>
        <p:nvSpPr>
          <p:cNvPr id="11" name="TextBox 10">
            <a:extLst>
              <a:ext uri="{FF2B5EF4-FFF2-40B4-BE49-F238E27FC236}">
                <a16:creationId xmlns:a16="http://schemas.microsoft.com/office/drawing/2014/main" id="{CC793912-62F0-8B4E-B972-E427A150DFCB}"/>
              </a:ext>
            </a:extLst>
          </p:cNvPr>
          <p:cNvSpPr txBox="1"/>
          <p:nvPr/>
        </p:nvSpPr>
        <p:spPr>
          <a:xfrm>
            <a:off x="4286068" y="5578393"/>
            <a:ext cx="1771832" cy="1323439"/>
          </a:xfrm>
          <a:prstGeom prst="rect">
            <a:avLst/>
          </a:prstGeom>
          <a:noFill/>
        </p:spPr>
        <p:txBody>
          <a:bodyPr wrap="square" rtlCol="0">
            <a:spAutoFit/>
          </a:bodyPr>
          <a:lstStyle/>
          <a:p>
            <a:r>
              <a:rPr lang="en-US" sz="1600" i="1" dirty="0"/>
              <a:t>In Situ Climate Change and Ocean Acidification Monitoring on US Coral Reefs</a:t>
            </a:r>
          </a:p>
        </p:txBody>
      </p:sp>
    </p:spTree>
    <p:extLst>
      <p:ext uri="{BB962C8B-B14F-4D97-AF65-F5344CB8AC3E}">
        <p14:creationId xmlns:p14="http://schemas.microsoft.com/office/powerpoint/2010/main" val="425896165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3" descr="eDNA_droplet_15jun03.png">
            <a:extLst>
              <a:ext uri="{FF2B5EF4-FFF2-40B4-BE49-F238E27FC236}">
                <a16:creationId xmlns:a16="http://schemas.microsoft.com/office/drawing/2014/main" id="{B3383BF2-065D-6340-BCCF-EADB0F7564B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254182" y="3607145"/>
            <a:ext cx="1847390" cy="31858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3886200" y="290411"/>
            <a:ext cx="6387312" cy="609600"/>
          </a:xfrm>
          <a:prstGeom prst="rect">
            <a:avLst/>
          </a:prstGeom>
          <a:solidFill>
            <a:schemeClr val="bg1">
              <a:alpha val="47843"/>
            </a:scheme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2" name="TextBox 1">
            <a:extLst>
              <a:ext uri="{FF2B5EF4-FFF2-40B4-BE49-F238E27FC236}">
                <a16:creationId xmlns:a16="http://schemas.microsoft.com/office/drawing/2014/main" id="{A59D92C4-852D-884D-AD74-B21B9779309E}"/>
              </a:ext>
            </a:extLst>
          </p:cNvPr>
          <p:cNvSpPr txBox="1"/>
          <p:nvPr/>
        </p:nvSpPr>
        <p:spPr>
          <a:xfrm>
            <a:off x="390855" y="1429025"/>
            <a:ext cx="10556637" cy="412420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‘Omics</a:t>
            </a:r>
            <a:r>
              <a:rPr lang="en-US" sz="2800" dirty="0">
                <a:latin typeface="Arial" panose="020B0604020202020204" pitchFamily="34" charset="0"/>
                <a:cs typeface="Arial" panose="020B0604020202020204" pitchFamily="34" charset="0"/>
              </a:rPr>
              <a:t>:</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Autonomous 'omics platforms</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eDNA to support ecosystem understanding (indicators and modeling)</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Ichthyoplankton metabarcoding </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in-situ HAB toxin warning</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Green turtle monitoring</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Pathogens potentially associated with red tide</a:t>
            </a:r>
          </a:p>
          <a:p>
            <a:pPr marL="742950" lvl="1"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Larval genetics and proteomics of heat resistant coral genotypes</a:t>
            </a:r>
          </a:p>
          <a:p>
            <a:pPr lvl="1"/>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5E7885-BFEE-644C-9209-F807D06FF127}"/>
              </a:ext>
            </a:extLst>
          </p:cNvPr>
          <p:cNvPicPr>
            <a:picLocks noChangeAspect="1"/>
          </p:cNvPicPr>
          <p:nvPr/>
        </p:nvPicPr>
        <p:blipFill>
          <a:blip r:embed="rId4"/>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2812D50B-593F-8243-A118-74E98C59E389}"/>
              </a:ext>
            </a:extLst>
          </p:cNvPr>
          <p:cNvSpPr>
            <a:spLocks noGrp="1"/>
          </p:cNvSpPr>
          <p:nvPr>
            <p:ph type="sldNum" sz="quarter" idx="12"/>
          </p:nvPr>
        </p:nvSpPr>
        <p:spPr/>
        <p:txBody>
          <a:bodyPr/>
          <a:lstStyle/>
          <a:p>
            <a:pPr>
              <a:defRPr/>
            </a:pPr>
            <a:fld id="{0737601F-BD98-ED4B-8E1A-3F69D5929A52}" type="slidenum">
              <a:rPr lang="en-US" altLang="en-US" smtClean="0"/>
              <a:pPr>
                <a:defRPr/>
              </a:pPr>
              <a:t>9</a:t>
            </a:fld>
            <a:endParaRPr lang="en-US" altLang="en-US"/>
          </a:p>
        </p:txBody>
      </p:sp>
      <p:grpSp>
        <p:nvGrpSpPr>
          <p:cNvPr id="18" name="Group 17">
            <a:extLst>
              <a:ext uri="{FF2B5EF4-FFF2-40B4-BE49-F238E27FC236}">
                <a16:creationId xmlns:a16="http://schemas.microsoft.com/office/drawing/2014/main" id="{8F30F9F4-558D-9545-9BE9-FBE8121A2942}"/>
              </a:ext>
            </a:extLst>
          </p:cNvPr>
          <p:cNvGrpSpPr/>
          <p:nvPr/>
        </p:nvGrpSpPr>
        <p:grpSpPr>
          <a:xfrm>
            <a:off x="10902495" y="1988581"/>
            <a:ext cx="1248757" cy="1858345"/>
            <a:chOff x="609600" y="1257301"/>
            <a:chExt cx="2969049" cy="3605144"/>
          </a:xfrm>
        </p:grpSpPr>
        <p:pic>
          <p:nvPicPr>
            <p:cNvPr id="19" name="Picture 18" descr="mt-0065-bc_02-257x300.png">
              <a:extLst>
                <a:ext uri="{FF2B5EF4-FFF2-40B4-BE49-F238E27FC236}">
                  <a16:creationId xmlns:a16="http://schemas.microsoft.com/office/drawing/2014/main" id="{8FCDDC35-1B64-894C-BD58-682C20CDBEB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 y="1257301"/>
              <a:ext cx="2969049" cy="360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DNA.png">
              <a:extLst>
                <a:ext uri="{FF2B5EF4-FFF2-40B4-BE49-F238E27FC236}">
                  <a16:creationId xmlns:a16="http://schemas.microsoft.com/office/drawing/2014/main" id="{6ED312A5-92D5-1647-820E-365AC801D571}"/>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60669" flipH="1">
              <a:off x="1166571" y="2025335"/>
              <a:ext cx="183166" cy="629256"/>
            </a:xfrm>
            <a:prstGeom prst="rect">
              <a:avLst/>
            </a:prstGeom>
            <a:noFill/>
          </p:spPr>
        </p:pic>
        <p:pic>
          <p:nvPicPr>
            <p:cNvPr id="21" name="Picture 20" descr="DNA.png">
              <a:extLst>
                <a:ext uri="{FF2B5EF4-FFF2-40B4-BE49-F238E27FC236}">
                  <a16:creationId xmlns:a16="http://schemas.microsoft.com/office/drawing/2014/main" id="{0BBCF909-42F9-0A46-8EF1-DA5AD81B3BC6}"/>
                </a:ext>
              </a:extLst>
            </p:cNvPr>
            <p:cNvPicPr>
              <a:picLocks noChangeAspect="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914400" y="2781301"/>
              <a:ext cx="169152" cy="581110"/>
            </a:xfrm>
            <a:prstGeom prst="rect">
              <a:avLst/>
            </a:prstGeom>
            <a:noFill/>
          </p:spPr>
        </p:pic>
        <p:pic>
          <p:nvPicPr>
            <p:cNvPr id="22" name="Picture 30" descr="yellowdna.png">
              <a:extLst>
                <a:ext uri="{FF2B5EF4-FFF2-40B4-BE49-F238E27FC236}">
                  <a16:creationId xmlns:a16="http://schemas.microsoft.com/office/drawing/2014/main" id="{480691F1-1DCD-0145-BBA2-16F97ED3FD9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20649261">
              <a:off x="711200" y="2014539"/>
              <a:ext cx="635001" cy="83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5" descr="yellowdna.png">
              <a:extLst>
                <a:ext uri="{FF2B5EF4-FFF2-40B4-BE49-F238E27FC236}">
                  <a16:creationId xmlns:a16="http://schemas.microsoft.com/office/drawing/2014/main" id="{0EF4A8ED-8338-EB4F-94C4-945DCC50E2C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20766153">
              <a:off x="928689" y="2616199"/>
              <a:ext cx="630236" cy="82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descr="yellowdna.png">
              <a:extLst>
                <a:ext uri="{FF2B5EF4-FFF2-40B4-BE49-F238E27FC236}">
                  <a16:creationId xmlns:a16="http://schemas.microsoft.com/office/drawing/2014/main" id="{31EAFA48-8A7D-E744-87F0-FE5FA3C2469D}"/>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20682252">
              <a:off x="850901" y="3300413"/>
              <a:ext cx="571500" cy="75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EB96DD56-3530-1742-B31C-AE3B476779A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40427" y="335016"/>
            <a:ext cx="1456014" cy="1421601"/>
          </a:xfrm>
          <a:prstGeom prst="rect">
            <a:avLst/>
          </a:prstGeom>
        </p:spPr>
      </p:pic>
      <p:pic>
        <p:nvPicPr>
          <p:cNvPr id="27" name="Content Placeholder 3">
            <a:extLst>
              <a:ext uri="{FF2B5EF4-FFF2-40B4-BE49-F238E27FC236}">
                <a16:creationId xmlns:a16="http://schemas.microsoft.com/office/drawing/2014/main" id="{C2050D28-C8E9-724A-973D-0BE8E2C947C8}"/>
              </a:ext>
            </a:extLst>
          </p:cNvPr>
          <p:cNvPicPr>
            <a:picLocks noChangeAspect="1"/>
          </p:cNvPicPr>
          <p:nvPr/>
        </p:nvPicPr>
        <p:blipFill>
          <a:blip r:embed="rId12" cstate="screen">
            <a:alphaModFix/>
            <a:extLst>
              <a:ext uri="{28A0092B-C50C-407E-A947-70E740481C1C}">
                <a14:useLocalDpi xmlns:a14="http://schemas.microsoft.com/office/drawing/2010/main"/>
              </a:ext>
            </a:extLst>
          </a:blip>
          <a:stretch>
            <a:fillRect/>
          </a:stretch>
        </p:blipFill>
        <p:spPr>
          <a:xfrm rot="18458860">
            <a:off x="6794501" y="985133"/>
            <a:ext cx="2089359" cy="1453969"/>
          </a:xfrm>
          <a:prstGeom prst="rect">
            <a:avLst/>
          </a:prstGeom>
        </p:spPr>
      </p:pic>
      <p:pic>
        <p:nvPicPr>
          <p:cNvPr id="28" name="Picture 27">
            <a:extLst>
              <a:ext uri="{FF2B5EF4-FFF2-40B4-BE49-F238E27FC236}">
                <a16:creationId xmlns:a16="http://schemas.microsoft.com/office/drawing/2014/main" id="{A6E38E32-45CD-CC4C-B639-2C65468DB4B7}"/>
              </a:ext>
            </a:extLst>
          </p:cNvPr>
          <p:cNvPicPr>
            <a:picLocks noChangeAspect="1"/>
          </p:cNvPicPr>
          <p:nvPr/>
        </p:nvPicPr>
        <p:blipFill>
          <a:blip r:embed="rId13" cstate="screen">
            <a:alphaModFix/>
            <a:extLst>
              <a:ext uri="{BEBA8EAE-BF5A-486C-A8C5-ECC9F3942E4B}">
                <a14:imgProps xmlns:a14="http://schemas.microsoft.com/office/drawing/2010/main">
                  <a14:imgLayer r:embed="rId14">
                    <a14:imgEffect>
                      <a14:backgroundRemoval t="3455" b="99455" l="2188" r="96063">
                        <a14:foregroundMark x1="52688" y1="76364" x2="52688" y2="76364"/>
                        <a14:foregroundMark x1="82375" y1="67182" x2="82375" y2="67182"/>
                        <a14:foregroundMark x1="57188" y1="86545" x2="57188" y2="86545"/>
                        <a14:foregroundMark x1="81188" y1="63727" x2="81188" y2="63727"/>
                        <a14:foregroundMark x1="81313" y1="65909" x2="81313" y2="65909"/>
                      </a14:backgroundRemoval>
                    </a14:imgEffect>
                  </a14:imgLayer>
                </a14:imgProps>
              </a:ext>
              <a:ext uri="{28A0092B-C50C-407E-A947-70E740481C1C}">
                <a14:useLocalDpi xmlns:a14="http://schemas.microsoft.com/office/drawing/2010/main"/>
              </a:ext>
            </a:extLst>
          </a:blip>
          <a:stretch>
            <a:fillRect/>
          </a:stretch>
        </p:blipFill>
        <p:spPr>
          <a:xfrm>
            <a:off x="8349100" y="785325"/>
            <a:ext cx="1925998" cy="1395366"/>
          </a:xfrm>
          <a:prstGeom prst="rect">
            <a:avLst/>
          </a:prstGeom>
        </p:spPr>
      </p:pic>
      <p:pic>
        <p:nvPicPr>
          <p:cNvPr id="6" name="Picture 5">
            <a:extLst>
              <a:ext uri="{FF2B5EF4-FFF2-40B4-BE49-F238E27FC236}">
                <a16:creationId xmlns:a16="http://schemas.microsoft.com/office/drawing/2014/main" id="{F476A2BB-55DA-7C49-9435-F85A0CFC9B6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25302" y="5444048"/>
            <a:ext cx="845997" cy="1308139"/>
          </a:xfrm>
          <a:prstGeom prst="rect">
            <a:avLst/>
          </a:prstGeom>
        </p:spPr>
      </p:pic>
      <p:sp>
        <p:nvSpPr>
          <p:cNvPr id="30" name="TextBox 29">
            <a:extLst>
              <a:ext uri="{FF2B5EF4-FFF2-40B4-BE49-F238E27FC236}">
                <a16:creationId xmlns:a16="http://schemas.microsoft.com/office/drawing/2014/main" id="{FBF1D018-AA10-9F49-98EC-81B1ADD26598}"/>
              </a:ext>
            </a:extLst>
          </p:cNvPr>
          <p:cNvSpPr txBox="1"/>
          <p:nvPr/>
        </p:nvSpPr>
        <p:spPr>
          <a:xfrm>
            <a:off x="4861682" y="5400258"/>
            <a:ext cx="1925997" cy="1323439"/>
          </a:xfrm>
          <a:prstGeom prst="rect">
            <a:avLst/>
          </a:prstGeom>
          <a:noFill/>
        </p:spPr>
        <p:txBody>
          <a:bodyPr wrap="square" rtlCol="0">
            <a:spAutoFit/>
          </a:bodyPr>
          <a:lstStyle/>
          <a:p>
            <a:r>
              <a:rPr lang="en-US" sz="1600" i="1" dirty="0"/>
              <a:t>Standards Enabled Insights into Environmental DNA: from microbes to mammals</a:t>
            </a:r>
          </a:p>
        </p:txBody>
      </p:sp>
      <p:pic>
        <p:nvPicPr>
          <p:cNvPr id="7" name="Picture 6">
            <a:extLst>
              <a:ext uri="{FF2B5EF4-FFF2-40B4-BE49-F238E27FC236}">
                <a16:creationId xmlns:a16="http://schemas.microsoft.com/office/drawing/2014/main" id="{CC087297-1041-C34F-8C04-C1234BFA180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91005" y="5452220"/>
            <a:ext cx="1171730" cy="1340730"/>
          </a:xfrm>
          <a:prstGeom prst="rect">
            <a:avLst/>
          </a:prstGeom>
        </p:spPr>
      </p:pic>
      <p:sp>
        <p:nvSpPr>
          <p:cNvPr id="31" name="TextBox 30">
            <a:extLst>
              <a:ext uri="{FF2B5EF4-FFF2-40B4-BE49-F238E27FC236}">
                <a16:creationId xmlns:a16="http://schemas.microsoft.com/office/drawing/2014/main" id="{F1F17ED0-C738-4F4A-B917-61444C7E8067}"/>
              </a:ext>
            </a:extLst>
          </p:cNvPr>
          <p:cNvSpPr txBox="1"/>
          <p:nvPr/>
        </p:nvSpPr>
        <p:spPr>
          <a:xfrm>
            <a:off x="2290336" y="5374250"/>
            <a:ext cx="1925997" cy="1077218"/>
          </a:xfrm>
          <a:prstGeom prst="rect">
            <a:avLst/>
          </a:prstGeom>
          <a:noFill/>
        </p:spPr>
        <p:txBody>
          <a:bodyPr wrap="square" rtlCol="0">
            <a:spAutoFit/>
          </a:bodyPr>
          <a:lstStyle/>
          <a:p>
            <a:r>
              <a:rPr lang="en-US" sz="1600" i="1" dirty="0"/>
              <a:t>‘Omics: New Technologies to Address NOAA’s Mission</a:t>
            </a:r>
          </a:p>
        </p:txBody>
      </p:sp>
      <p:pic>
        <p:nvPicPr>
          <p:cNvPr id="33" name="Picture 32">
            <a:extLst>
              <a:ext uri="{FF2B5EF4-FFF2-40B4-BE49-F238E27FC236}">
                <a16:creationId xmlns:a16="http://schemas.microsoft.com/office/drawing/2014/main" id="{C23B270E-A555-3C44-ACB7-C3F0B4DA01B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60885" y="5492790"/>
            <a:ext cx="879219" cy="1230907"/>
          </a:xfrm>
          <a:prstGeom prst="rect">
            <a:avLst/>
          </a:prstGeom>
        </p:spPr>
      </p:pic>
      <p:sp>
        <p:nvSpPr>
          <p:cNvPr id="34" name="TextBox 33">
            <a:extLst>
              <a:ext uri="{FF2B5EF4-FFF2-40B4-BE49-F238E27FC236}">
                <a16:creationId xmlns:a16="http://schemas.microsoft.com/office/drawing/2014/main" id="{E9BE0C28-B28D-B049-BDCE-51881E6F50F6}"/>
              </a:ext>
            </a:extLst>
          </p:cNvPr>
          <p:cNvSpPr txBox="1"/>
          <p:nvPr/>
        </p:nvSpPr>
        <p:spPr>
          <a:xfrm>
            <a:off x="8040104" y="5400257"/>
            <a:ext cx="1765782" cy="1323439"/>
          </a:xfrm>
          <a:prstGeom prst="rect">
            <a:avLst/>
          </a:prstGeom>
          <a:noFill/>
        </p:spPr>
        <p:txBody>
          <a:bodyPr wrap="square" rtlCol="0">
            <a:spAutoFit/>
          </a:bodyPr>
          <a:lstStyle/>
          <a:p>
            <a:r>
              <a:rPr lang="en-US" sz="1600" i="1" dirty="0"/>
              <a:t>Advancing our understanding of Stony Coral Tissue Loss Disease with ‘Omics</a:t>
            </a:r>
          </a:p>
        </p:txBody>
      </p:sp>
    </p:spTree>
    <p:extLst>
      <p:ext uri="{BB962C8B-B14F-4D97-AF65-F5344CB8AC3E}">
        <p14:creationId xmlns:p14="http://schemas.microsoft.com/office/powerpoint/2010/main" val="362861403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49222</TotalTime>
  <Words>3298</Words>
  <Application>Microsoft Macintosh PowerPoint</Application>
  <PresentationFormat>Widescreen</PresentationFormat>
  <Paragraphs>530</Paragraphs>
  <Slides>37</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Franklin Gothic Heavy</vt:lpstr>
      <vt:lpstr>Garamond</vt:lpstr>
      <vt:lpstr>Palatino</vt:lpstr>
      <vt:lpstr>Times New Roman</vt:lpstr>
      <vt:lpstr>Default Design</vt:lpstr>
      <vt:lpstr>PowerPoint Presentation</vt:lpstr>
      <vt:lpstr>PowerPoint Presentation</vt:lpstr>
      <vt:lpstr>PowerPoint Presentation</vt:lpstr>
      <vt:lpstr>Divisional Objectives</vt:lpstr>
      <vt:lpstr>Our Workforce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Looking to the Future: BGC-Argo</vt:lpstr>
      <vt:lpstr>PowerPoint Presentation</vt:lpstr>
      <vt:lpstr>NOAA AOML  Ocean Chemistry and Ecosystems Division Laboratory Review, November 2019  Thank you</vt:lpstr>
    </vt:vector>
  </TitlesOfParts>
  <Company>U.S. Department of Commerce NOAA/AOML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Roberta Lusic</dc:creator>
  <cp:lastModifiedBy>Microsoft Office User</cp:lastModifiedBy>
  <cp:revision>1764</cp:revision>
  <cp:lastPrinted>2019-11-15T12:33:17Z</cp:lastPrinted>
  <dcterms:created xsi:type="dcterms:W3CDTF">2012-11-05T18:36:30Z</dcterms:created>
  <dcterms:modified xsi:type="dcterms:W3CDTF">2019-11-20T13:44:58Z</dcterms:modified>
</cp:coreProperties>
</file>