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4" r:id="rId2"/>
    <p:sldId id="336" r:id="rId3"/>
    <p:sldId id="363" r:id="rId4"/>
    <p:sldId id="317" r:id="rId5"/>
    <p:sldId id="360" r:id="rId6"/>
    <p:sldId id="347" r:id="rId7"/>
    <p:sldId id="358" r:id="rId8"/>
    <p:sldId id="348" r:id="rId9"/>
    <p:sldId id="359" r:id="rId10"/>
    <p:sldId id="350" r:id="rId11"/>
    <p:sldId id="351" r:id="rId12"/>
    <p:sldId id="352" r:id="rId13"/>
    <p:sldId id="314" r:id="rId14"/>
    <p:sldId id="361" r:id="rId15"/>
    <p:sldId id="362" r:id="rId16"/>
    <p:sldId id="308" r:id="rId17"/>
    <p:sldId id="356" r:id="rId18"/>
    <p:sldId id="312" r:id="rId19"/>
    <p:sldId id="355" r:id="rId20"/>
    <p:sldId id="295" r:id="rId21"/>
  </p:sldIdLst>
  <p:sldSz cx="1219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01"/>
    <a:srgbClr val="4298D3"/>
    <a:srgbClr val="C60AB0"/>
    <a:srgbClr val="1D4690"/>
    <a:srgbClr val="F2F5F7"/>
    <a:srgbClr val="DADDE0"/>
    <a:srgbClr val="575757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62"/>
    <p:restoredTop sz="86369"/>
  </p:normalViewPr>
  <p:slideViewPr>
    <p:cSldViewPr snapToObjects="1">
      <p:cViewPr>
        <p:scale>
          <a:sx n="66" d="100"/>
          <a:sy n="66" d="100"/>
        </p:scale>
        <p:origin x="-1349" y="-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43333"/>
            <a:ext cx="5547360" cy="3635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xmlns="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xmlns="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xmlns="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xmlns="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xmlns="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xmlns="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xmlns="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xmlns="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xmlns="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282955-A045-E541-ACDA-2C4A285E770A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02" y="914400"/>
            <a:ext cx="5264150" cy="1905000"/>
          </a:xfrm>
        </p:spPr>
        <p:txBody>
          <a:bodyPr>
            <a:normAutofit/>
          </a:bodyPr>
          <a:lstStyle/>
          <a:p>
            <a:r>
              <a:rPr lang="en-US" b="1" dirty="0" smtClean="0"/>
              <a:t>Ocean Studies and Monitoring for Hurricane Forecasts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716" y="3048000"/>
            <a:ext cx="7738998" cy="590550"/>
          </a:xfrm>
        </p:spPr>
        <p:txBody>
          <a:bodyPr/>
          <a:lstStyle/>
          <a:p>
            <a:r>
              <a:rPr lang="en-US" sz="2800" b="1" dirty="0" smtClean="0"/>
              <a:t>George Halliwell, NOAA/AOML/</a:t>
            </a:r>
            <a:r>
              <a:rPr lang="en-US" sz="2800" b="1" dirty="0" err="1" smtClean="0"/>
              <a:t>PhOD</a:t>
            </a: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5D367A49-99D7-5A42-B537-2A69CFDC9448}"/>
              </a:ext>
            </a:extLst>
          </p:cNvPr>
          <p:cNvSpPr txBox="1">
            <a:spLocks/>
          </p:cNvSpPr>
          <p:nvPr/>
        </p:nvSpPr>
        <p:spPr>
          <a:xfrm>
            <a:off x="514716" y="4000500"/>
            <a:ext cx="7738998" cy="14859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Impact of ocean observations on reducing intensity prediction errors in coupled forecast models</a:t>
            </a:r>
          </a:p>
          <a:p>
            <a:endParaRPr lang="en-US" sz="800" b="1" dirty="0" smtClean="0"/>
          </a:p>
          <a:p>
            <a:r>
              <a:rPr lang="en-US" b="1" dirty="0" smtClean="0"/>
              <a:t>Key collaborations: NWS/NCEP/EMC, AOML/HRD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1"/>
            <a:ext cx="11277600" cy="762000"/>
          </a:xfrm>
        </p:spPr>
        <p:txBody>
          <a:bodyPr/>
          <a:lstStyle/>
          <a:p>
            <a:r>
              <a:rPr lang="en-US" dirty="0" smtClean="0"/>
              <a:t>Hurricane Maria (2017) OSE, intensity bias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9" y="1545351"/>
            <a:ext cx="5734051" cy="458724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71" y="1905000"/>
            <a:ext cx="3893294" cy="2704425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8225366" y="4624754"/>
            <a:ext cx="2667000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/>
              <a:t>PhOD</a:t>
            </a:r>
            <a:r>
              <a:rPr lang="en-US" sz="2400" b="1" dirty="0" smtClean="0"/>
              <a:t> Gliders</a:t>
            </a:r>
            <a:endParaRPr lang="en-US" sz="2400" b="1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553200" y="5395009"/>
            <a:ext cx="5181600" cy="9280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Prior to Puerto Rico landfall: </a:t>
            </a:r>
            <a:r>
              <a:rPr lang="en-US" dirty="0" smtClean="0"/>
              <a:t>Intermediate reduction of intensity bias results from assimilating individual observing systems.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280055" y="4210925"/>
            <a:ext cx="1185116" cy="1184083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1295400" y="5196254"/>
            <a:ext cx="1981200" cy="618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Average over 6 forecast cycles</a:t>
            </a:r>
            <a:endParaRPr lang="en-US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47472" y="2792664"/>
            <a:ext cx="533400" cy="1981200"/>
          </a:xfrm>
          <a:prstGeom prst="rect">
            <a:avLst/>
          </a:prstGeom>
          <a:solidFill>
            <a:schemeClr val="bg1"/>
          </a:solidFill>
        </p:spPr>
        <p:txBody>
          <a:bodyPr vert="vert27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/>
              <a:t>p</a:t>
            </a:r>
            <a:r>
              <a:rPr lang="en-US" sz="2400" b="1" baseline="-25000" dirty="0" err="1" smtClean="0"/>
              <a:t>min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hPa</a:t>
            </a:r>
            <a:r>
              <a:rPr lang="en-US" sz="2400" b="1" dirty="0" smtClean="0"/>
              <a:t>)</a:t>
            </a:r>
            <a:endParaRPr lang="en-US" sz="2400" b="1" baseline="-25000" dirty="0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657600" y="5254397"/>
            <a:ext cx="1272331" cy="3892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Observed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419600" y="5005754"/>
            <a:ext cx="609600" cy="30593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5292831" y="3352242"/>
            <a:ext cx="952500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3366"/>
                </a:solidFill>
              </a:rPr>
              <a:t>No DA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4318843" y="3755506"/>
            <a:ext cx="1034970" cy="4118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All obs.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16879" y="4061436"/>
            <a:ext cx="536934" cy="563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69081" y="3657600"/>
            <a:ext cx="304800" cy="356780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9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1"/>
            <a:ext cx="11277600" cy="762000"/>
          </a:xfrm>
        </p:spPr>
        <p:txBody>
          <a:bodyPr/>
          <a:lstStyle/>
          <a:p>
            <a:r>
              <a:rPr lang="en-US" dirty="0" smtClean="0"/>
              <a:t>Hurricane Maria (2017) OSE, intensity bias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9" y="1545351"/>
            <a:ext cx="5734051" cy="458724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71" y="1905000"/>
            <a:ext cx="3893294" cy="2704425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8225366" y="4624754"/>
            <a:ext cx="2667000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/>
              <a:t>PhOD</a:t>
            </a:r>
            <a:r>
              <a:rPr lang="en-US" sz="2400" b="1" dirty="0" smtClean="0"/>
              <a:t> Gliders</a:t>
            </a:r>
            <a:endParaRPr lang="en-US" sz="2400" b="1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553200" y="5395009"/>
            <a:ext cx="5181600" cy="9280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Prior to Puerto Rico landfall: </a:t>
            </a:r>
            <a:r>
              <a:rPr lang="en-US" dirty="0" smtClean="0"/>
              <a:t>Intermediate reduction of intensity bias results from assimilating individual observing systems.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280055" y="4210925"/>
            <a:ext cx="1185116" cy="1184083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1295400" y="5196254"/>
            <a:ext cx="1981200" cy="618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Average over 6 forecast cycles</a:t>
            </a:r>
            <a:endParaRPr lang="en-US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47472" y="2792664"/>
            <a:ext cx="533400" cy="1981200"/>
          </a:xfrm>
          <a:prstGeom prst="rect">
            <a:avLst/>
          </a:prstGeom>
          <a:solidFill>
            <a:schemeClr val="bg1"/>
          </a:solidFill>
        </p:spPr>
        <p:txBody>
          <a:bodyPr vert="vert27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/>
              <a:t>p</a:t>
            </a:r>
            <a:r>
              <a:rPr lang="en-US" sz="2400" b="1" baseline="-25000" dirty="0" err="1" smtClean="0"/>
              <a:t>min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hPa</a:t>
            </a:r>
            <a:r>
              <a:rPr lang="en-US" sz="2400" b="1" dirty="0" smtClean="0"/>
              <a:t>)</a:t>
            </a:r>
            <a:endParaRPr lang="en-US" sz="2400" b="1" baseline="-25000" dirty="0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657600" y="5254397"/>
            <a:ext cx="1272331" cy="3892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Observed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419600" y="5005754"/>
            <a:ext cx="609600" cy="30593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5292831" y="3352242"/>
            <a:ext cx="952500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3366"/>
                </a:solidFill>
              </a:rPr>
              <a:t>No DA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4318843" y="3755506"/>
            <a:ext cx="1034970" cy="4118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All obs.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16879" y="4061436"/>
            <a:ext cx="536934" cy="563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69081" y="3657600"/>
            <a:ext cx="304800" cy="356780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3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1"/>
            <a:ext cx="11277600" cy="762000"/>
          </a:xfrm>
        </p:spPr>
        <p:txBody>
          <a:bodyPr/>
          <a:lstStyle/>
          <a:p>
            <a:r>
              <a:rPr lang="en-US" dirty="0" smtClean="0"/>
              <a:t>Hurricane Maria (2017) OSE, intensity bias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9" y="1545351"/>
            <a:ext cx="5734051" cy="458724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71" y="1905000"/>
            <a:ext cx="3893294" cy="2704425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8225366" y="4624754"/>
            <a:ext cx="2667000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/>
              <a:t>PhOD</a:t>
            </a:r>
            <a:r>
              <a:rPr lang="en-US" sz="2400" b="1" dirty="0" smtClean="0"/>
              <a:t> Gliders</a:t>
            </a:r>
            <a:endParaRPr lang="en-US" sz="2400" b="1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553200" y="5395009"/>
            <a:ext cx="5181600" cy="9280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Prior to Puerto Rico landfall: </a:t>
            </a:r>
            <a:r>
              <a:rPr lang="en-US" dirty="0" smtClean="0"/>
              <a:t>Intermediate reduction of intensity bias results from assimilating individual observing systems.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280055" y="4210925"/>
            <a:ext cx="1185116" cy="1184083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1295400" y="5196254"/>
            <a:ext cx="1981200" cy="618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Average over 6 forecast cycles</a:t>
            </a:r>
            <a:endParaRPr lang="en-US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47472" y="2792664"/>
            <a:ext cx="533400" cy="1981200"/>
          </a:xfrm>
          <a:prstGeom prst="rect">
            <a:avLst/>
          </a:prstGeom>
          <a:solidFill>
            <a:schemeClr val="bg1"/>
          </a:solidFill>
        </p:spPr>
        <p:txBody>
          <a:bodyPr vert="vert27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/>
              <a:t>p</a:t>
            </a:r>
            <a:r>
              <a:rPr lang="en-US" sz="2400" b="1" baseline="-25000" dirty="0" err="1" smtClean="0"/>
              <a:t>min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hPa</a:t>
            </a:r>
            <a:r>
              <a:rPr lang="en-US" sz="2400" b="1" dirty="0" smtClean="0"/>
              <a:t>)</a:t>
            </a:r>
            <a:endParaRPr lang="en-US" sz="2400" b="1" baseline="-25000" dirty="0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657600" y="5254397"/>
            <a:ext cx="1272331" cy="3892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Observed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419600" y="5005754"/>
            <a:ext cx="609600" cy="30593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5292831" y="3352242"/>
            <a:ext cx="952500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3366"/>
                </a:solidFill>
              </a:rPr>
              <a:t>No DA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4318843" y="3755506"/>
            <a:ext cx="1034970" cy="4118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All obs.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16879" y="4061436"/>
            <a:ext cx="536934" cy="563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69081" y="3657600"/>
            <a:ext cx="304800" cy="356780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D16661E-9F3A-5044-807D-F6ECB16E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3B2686B-228B-6244-85C3-9E1FDACC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0"/>
            <a:ext cx="11201400" cy="1143000"/>
          </a:xfrm>
        </p:spPr>
        <p:txBody>
          <a:bodyPr/>
          <a:lstStyle/>
          <a:p>
            <a:r>
              <a:rPr lang="en-US" dirty="0" smtClean="0"/>
              <a:t>Observing system impacts on Hurricane Maria </a:t>
            </a:r>
            <a:r>
              <a:rPr lang="en-US" dirty="0"/>
              <a:t>i</a:t>
            </a:r>
            <a:r>
              <a:rPr lang="en-US" dirty="0" smtClean="0"/>
              <a:t>ntensity at </a:t>
            </a:r>
            <a:r>
              <a:rPr lang="en-US" dirty="0" smtClean="0"/>
              <a:t>17.6</a:t>
            </a:r>
            <a:r>
              <a:rPr lang="en-US" dirty="0" smtClean="0"/>
              <a:t>N </a:t>
            </a:r>
            <a:r>
              <a:rPr lang="en-US" dirty="0" smtClean="0"/>
              <a:t>(6 forecast </a:t>
            </a:r>
            <a:r>
              <a:rPr lang="en-US" dirty="0" smtClean="0"/>
              <a:t>cycle average)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xmlns="" id="{224C4304-463A-7844-BEA8-42C57C4C91F9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374711977"/>
              </p:ext>
            </p:extLst>
          </p:nvPr>
        </p:nvGraphicFramePr>
        <p:xfrm>
          <a:off x="1066800" y="2537259"/>
          <a:ext cx="3733800" cy="232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754">
                  <a:extLst>
                    <a:ext uri="{9D8B030D-6E8A-4147-A177-3AD203B41FA5}">
                      <a16:colId xmlns:a16="http://schemas.microsoft.com/office/drawing/2014/main" xmlns="" val="3848609853"/>
                    </a:ext>
                  </a:extLst>
                </a:gridCol>
                <a:gridCol w="1677046">
                  <a:extLst>
                    <a:ext uri="{9D8B030D-6E8A-4147-A177-3AD203B41FA5}">
                      <a16:colId xmlns:a16="http://schemas.microsoft.com/office/drawing/2014/main" xmlns="" val="3089612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Maximum wind speed bias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7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140.0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025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Unconstrained</a:t>
                      </a:r>
                    </a:p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106.5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444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-33.5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774950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F5C3F1E-328D-9C4B-98C0-35E4E4BA08B0}"/>
              </a:ext>
            </a:extLst>
          </p:cNvPr>
          <p:cNvGrpSpPr/>
          <p:nvPr/>
        </p:nvGrpSpPr>
        <p:grpSpPr>
          <a:xfrm>
            <a:off x="5403980" y="3063240"/>
            <a:ext cx="5805376" cy="1767471"/>
            <a:chOff x="2971800" y="3533001"/>
            <a:chExt cx="5805376" cy="17674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3876A3B-448D-1A40-8A20-3667D1B6ACFA}"/>
                </a:ext>
              </a:extLst>
            </p:cNvPr>
            <p:cNvSpPr/>
            <p:nvPr userDrawn="1"/>
          </p:nvSpPr>
          <p:spPr>
            <a:xfrm>
              <a:off x="3740020" y="5105769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17ED4D5-D7A1-474C-9BF5-0A798F56F9DE}"/>
                </a:ext>
              </a:extLst>
            </p:cNvPr>
            <p:cNvSpPr/>
            <p:nvPr userDrawn="1"/>
          </p:nvSpPr>
          <p:spPr>
            <a:xfrm>
              <a:off x="3740020" y="4729294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FBFF5EDF-7709-8A48-A6EF-A56E244EE5DF}"/>
                </a:ext>
              </a:extLst>
            </p:cNvPr>
            <p:cNvSpPr/>
            <p:nvPr userDrawn="1"/>
          </p:nvSpPr>
          <p:spPr>
            <a:xfrm>
              <a:off x="3740020" y="4355961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A24BDAA-A4C8-0A43-8AF6-261D8611821E}"/>
                </a:ext>
              </a:extLst>
            </p:cNvPr>
            <p:cNvSpPr/>
            <p:nvPr userDrawn="1"/>
          </p:nvSpPr>
          <p:spPr>
            <a:xfrm>
              <a:off x="3740020" y="3981057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2F90321B-3502-414F-A1A1-05D40B7612AF}"/>
                </a:ext>
              </a:extLst>
            </p:cNvPr>
            <p:cNvSpPr/>
            <p:nvPr userDrawn="1"/>
          </p:nvSpPr>
          <p:spPr>
            <a:xfrm>
              <a:off x="3740020" y="3603552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3778BB0-A856-254B-8CF3-89A14DEC7F9A}"/>
                </a:ext>
              </a:extLst>
            </p:cNvPr>
            <p:cNvSpPr/>
            <p:nvPr userDrawn="1"/>
          </p:nvSpPr>
          <p:spPr>
            <a:xfrm>
              <a:off x="3740888" y="3603552"/>
              <a:ext cx="16550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CC195FC-5DA7-B84E-9B72-E8F8D3783DBB}"/>
                </a:ext>
              </a:extLst>
            </p:cNvPr>
            <p:cNvSpPr/>
            <p:nvPr userDrawn="1"/>
          </p:nvSpPr>
          <p:spPr>
            <a:xfrm>
              <a:off x="3740020" y="3981057"/>
              <a:ext cx="393192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2CB93C2A-6737-8D4B-86D3-FFEF1920B111}"/>
                </a:ext>
              </a:extLst>
            </p:cNvPr>
            <p:cNvSpPr/>
            <p:nvPr userDrawn="1"/>
          </p:nvSpPr>
          <p:spPr>
            <a:xfrm>
              <a:off x="3740888" y="4355961"/>
              <a:ext cx="996696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4803FF9-0034-3840-AE11-1680F7AF8B8E}"/>
                </a:ext>
              </a:extLst>
            </p:cNvPr>
            <p:cNvSpPr/>
            <p:nvPr userDrawn="1"/>
          </p:nvSpPr>
          <p:spPr>
            <a:xfrm>
              <a:off x="3740888" y="4729294"/>
              <a:ext cx="7406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5130C5A-7F7B-B746-B786-C42EB3CF62C6}"/>
                </a:ext>
              </a:extLst>
            </p:cNvPr>
            <p:cNvSpPr/>
            <p:nvPr userDrawn="1"/>
          </p:nvSpPr>
          <p:spPr>
            <a:xfrm>
              <a:off x="3740888" y="5105769"/>
              <a:ext cx="7406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0827F76-6600-8746-A096-72133DA37A06}"/>
                </a:ext>
              </a:extLst>
            </p:cNvPr>
            <p:cNvSpPr txBox="1"/>
            <p:nvPr userDrawn="1"/>
          </p:nvSpPr>
          <p:spPr>
            <a:xfrm>
              <a:off x="2971800" y="3533001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obs.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36C2287-152F-874B-A116-39D3B4B1ABA0}"/>
                </a:ext>
              </a:extLst>
            </p:cNvPr>
            <p:cNvSpPr txBox="1"/>
            <p:nvPr userDrawn="1"/>
          </p:nvSpPr>
          <p:spPr>
            <a:xfrm>
              <a:off x="2971800" y="3914001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Altimetry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3B03D1F-0B28-1E43-B051-982B15D67BAF}"/>
                </a:ext>
              </a:extLst>
            </p:cNvPr>
            <p:cNvSpPr txBox="1"/>
            <p:nvPr userDrawn="1"/>
          </p:nvSpPr>
          <p:spPr>
            <a:xfrm>
              <a:off x="2971800" y="4295001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Argo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DC70455-C2BC-4F4E-8CDA-8962624DC67A}"/>
                </a:ext>
              </a:extLst>
            </p:cNvPr>
            <p:cNvSpPr txBox="1"/>
            <p:nvPr userDrawn="1"/>
          </p:nvSpPr>
          <p:spPr>
            <a:xfrm>
              <a:off x="2971800" y="4648200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SST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CB808445-2EE0-734D-9BA4-68C358B68A16}"/>
                </a:ext>
              </a:extLst>
            </p:cNvPr>
            <p:cNvSpPr txBox="1"/>
            <p:nvPr userDrawn="1"/>
          </p:nvSpPr>
          <p:spPr>
            <a:xfrm>
              <a:off x="2971800" y="5023473"/>
              <a:ext cx="920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Gliders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01B6583-F346-C240-826D-702679AB83F2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38</a:t>
              </a:r>
              <a:r>
                <a:rPr lang="en-US" sz="1200" b="1" dirty="0" smtClean="0">
                  <a:solidFill>
                    <a:srgbClr val="575757"/>
                  </a:solidFill>
                </a:rPr>
                <a:t>%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89F4AB7-78DA-F049-931B-55D49621B0E5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 </a:t>
              </a:r>
              <a:r>
                <a:rPr lang="en-US" sz="1200" dirty="0" smtClean="0">
                  <a:solidFill>
                    <a:srgbClr val="575757"/>
                  </a:solidFill>
                </a:rPr>
                <a:t> 9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28FD0B6-FF99-D544-BF0F-9B20DA64096C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23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87FEE1C-D54F-8E4F-8085-70AAD1798395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17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C36F085-82E8-844D-AA5A-0678F7B6C629}"/>
                </a:ext>
              </a:extLst>
            </p:cNvPr>
            <p:cNvSpPr txBox="1"/>
            <p:nvPr userDrawn="1"/>
          </p:nvSpPr>
          <p:spPr>
            <a:xfrm>
              <a:off x="8090638" y="5023473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17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</p:grpSp>
      <p:sp>
        <p:nvSpPr>
          <p:cNvPr id="47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5951556" y="5362768"/>
            <a:ext cx="4792644" cy="1076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Percentage reduction in negative bias resulting from assimilating different observing systems</a:t>
            </a:r>
            <a:endParaRPr lang="en-US" sz="2400" dirty="0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14947" y="5362769"/>
            <a:ext cx="4572000" cy="7332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O</a:t>
            </a:r>
            <a:r>
              <a:rPr lang="en-US" sz="2400" dirty="0" smtClean="0"/>
              <a:t>cean model initialized by an unconstrained analysis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392012" y="4830712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00947" y="4868034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5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D16661E-9F3A-5044-807D-F6ECB16E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3B2686B-228B-6244-85C3-9E1FDACC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0"/>
            <a:ext cx="11201400" cy="1143000"/>
          </a:xfrm>
        </p:spPr>
        <p:txBody>
          <a:bodyPr/>
          <a:lstStyle/>
          <a:p>
            <a:r>
              <a:rPr lang="en-US" dirty="0" smtClean="0"/>
              <a:t>Observing system impacts on Hurricane Maria </a:t>
            </a:r>
            <a:r>
              <a:rPr lang="en-US" dirty="0"/>
              <a:t>i</a:t>
            </a:r>
            <a:r>
              <a:rPr lang="en-US" dirty="0" smtClean="0"/>
              <a:t>ntensity at </a:t>
            </a:r>
            <a:r>
              <a:rPr lang="en-US" dirty="0" smtClean="0"/>
              <a:t>17.6</a:t>
            </a:r>
            <a:r>
              <a:rPr lang="en-US" dirty="0" smtClean="0"/>
              <a:t>N </a:t>
            </a:r>
            <a:r>
              <a:rPr lang="en-US" dirty="0" smtClean="0"/>
              <a:t>(6 forecast </a:t>
            </a:r>
            <a:r>
              <a:rPr lang="en-US" dirty="0" smtClean="0"/>
              <a:t>cycle average)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xmlns="" id="{224C4304-463A-7844-BEA8-42C57C4C91F9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496962525"/>
              </p:ext>
            </p:extLst>
          </p:nvPr>
        </p:nvGraphicFramePr>
        <p:xfrm>
          <a:off x="1066800" y="2537259"/>
          <a:ext cx="3733800" cy="232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754">
                  <a:extLst>
                    <a:ext uri="{9D8B030D-6E8A-4147-A177-3AD203B41FA5}">
                      <a16:colId xmlns:a16="http://schemas.microsoft.com/office/drawing/2014/main" xmlns="" val="3848609853"/>
                    </a:ext>
                  </a:extLst>
                </a:gridCol>
                <a:gridCol w="1677046">
                  <a:extLst>
                    <a:ext uri="{9D8B030D-6E8A-4147-A177-3AD203B41FA5}">
                      <a16:colId xmlns:a16="http://schemas.microsoft.com/office/drawing/2014/main" xmlns="" val="3089612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Maximum wind speed bias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7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140.0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025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Unconstrained</a:t>
                      </a:r>
                    </a:p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106.5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444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-33.5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774950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F5C3F1E-328D-9C4B-98C0-35E4E4BA08B0}"/>
              </a:ext>
            </a:extLst>
          </p:cNvPr>
          <p:cNvGrpSpPr/>
          <p:nvPr/>
        </p:nvGrpSpPr>
        <p:grpSpPr>
          <a:xfrm>
            <a:off x="5403980" y="3063240"/>
            <a:ext cx="5805376" cy="1767471"/>
            <a:chOff x="2971800" y="3533001"/>
            <a:chExt cx="5805376" cy="17674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3876A3B-448D-1A40-8A20-3667D1B6ACFA}"/>
                </a:ext>
              </a:extLst>
            </p:cNvPr>
            <p:cNvSpPr/>
            <p:nvPr userDrawn="1"/>
          </p:nvSpPr>
          <p:spPr>
            <a:xfrm>
              <a:off x="3740020" y="5105769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17ED4D5-D7A1-474C-9BF5-0A798F56F9DE}"/>
                </a:ext>
              </a:extLst>
            </p:cNvPr>
            <p:cNvSpPr/>
            <p:nvPr userDrawn="1"/>
          </p:nvSpPr>
          <p:spPr>
            <a:xfrm>
              <a:off x="3740020" y="4729294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FBFF5EDF-7709-8A48-A6EF-A56E244EE5DF}"/>
                </a:ext>
              </a:extLst>
            </p:cNvPr>
            <p:cNvSpPr/>
            <p:nvPr userDrawn="1"/>
          </p:nvSpPr>
          <p:spPr>
            <a:xfrm>
              <a:off x="3740020" y="4355961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A24BDAA-A4C8-0A43-8AF6-261D8611821E}"/>
                </a:ext>
              </a:extLst>
            </p:cNvPr>
            <p:cNvSpPr/>
            <p:nvPr userDrawn="1"/>
          </p:nvSpPr>
          <p:spPr>
            <a:xfrm>
              <a:off x="3740020" y="3981057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2F90321B-3502-414F-A1A1-05D40B7612AF}"/>
                </a:ext>
              </a:extLst>
            </p:cNvPr>
            <p:cNvSpPr/>
            <p:nvPr userDrawn="1"/>
          </p:nvSpPr>
          <p:spPr>
            <a:xfrm>
              <a:off x="3740020" y="3603552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3778BB0-A856-254B-8CF3-89A14DEC7F9A}"/>
                </a:ext>
              </a:extLst>
            </p:cNvPr>
            <p:cNvSpPr/>
            <p:nvPr userDrawn="1"/>
          </p:nvSpPr>
          <p:spPr>
            <a:xfrm>
              <a:off x="3740888" y="3603552"/>
              <a:ext cx="16550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CC195FC-5DA7-B84E-9B72-E8F8D3783DBB}"/>
                </a:ext>
              </a:extLst>
            </p:cNvPr>
            <p:cNvSpPr/>
            <p:nvPr userDrawn="1"/>
          </p:nvSpPr>
          <p:spPr>
            <a:xfrm>
              <a:off x="3740020" y="3981057"/>
              <a:ext cx="393192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2CB93C2A-6737-8D4B-86D3-FFEF1920B111}"/>
                </a:ext>
              </a:extLst>
            </p:cNvPr>
            <p:cNvSpPr/>
            <p:nvPr userDrawn="1"/>
          </p:nvSpPr>
          <p:spPr>
            <a:xfrm>
              <a:off x="3740888" y="4355961"/>
              <a:ext cx="996696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4803FF9-0034-3840-AE11-1680F7AF8B8E}"/>
                </a:ext>
              </a:extLst>
            </p:cNvPr>
            <p:cNvSpPr/>
            <p:nvPr userDrawn="1"/>
          </p:nvSpPr>
          <p:spPr>
            <a:xfrm>
              <a:off x="3740888" y="4729294"/>
              <a:ext cx="7406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5130C5A-7F7B-B746-B786-C42EB3CF62C6}"/>
                </a:ext>
              </a:extLst>
            </p:cNvPr>
            <p:cNvSpPr/>
            <p:nvPr userDrawn="1"/>
          </p:nvSpPr>
          <p:spPr>
            <a:xfrm>
              <a:off x="3740888" y="5105769"/>
              <a:ext cx="7406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0827F76-6600-8746-A096-72133DA37A06}"/>
                </a:ext>
              </a:extLst>
            </p:cNvPr>
            <p:cNvSpPr txBox="1"/>
            <p:nvPr userDrawn="1"/>
          </p:nvSpPr>
          <p:spPr>
            <a:xfrm>
              <a:off x="2971800" y="3533001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obs.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36C2287-152F-874B-A116-39D3B4B1ABA0}"/>
                </a:ext>
              </a:extLst>
            </p:cNvPr>
            <p:cNvSpPr txBox="1"/>
            <p:nvPr userDrawn="1"/>
          </p:nvSpPr>
          <p:spPr>
            <a:xfrm>
              <a:off x="2971800" y="3914001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Altimetry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3B03D1F-0B28-1E43-B051-982B15D67BAF}"/>
                </a:ext>
              </a:extLst>
            </p:cNvPr>
            <p:cNvSpPr txBox="1"/>
            <p:nvPr userDrawn="1"/>
          </p:nvSpPr>
          <p:spPr>
            <a:xfrm>
              <a:off x="2971800" y="4295001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Argo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DC70455-C2BC-4F4E-8CDA-8962624DC67A}"/>
                </a:ext>
              </a:extLst>
            </p:cNvPr>
            <p:cNvSpPr txBox="1"/>
            <p:nvPr userDrawn="1"/>
          </p:nvSpPr>
          <p:spPr>
            <a:xfrm>
              <a:off x="2971800" y="4648200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SST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CB808445-2EE0-734D-9BA4-68C358B68A16}"/>
                </a:ext>
              </a:extLst>
            </p:cNvPr>
            <p:cNvSpPr txBox="1"/>
            <p:nvPr userDrawn="1"/>
          </p:nvSpPr>
          <p:spPr>
            <a:xfrm>
              <a:off x="2971800" y="5023473"/>
              <a:ext cx="920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Gliders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01B6583-F346-C240-826D-702679AB83F2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38</a:t>
              </a:r>
              <a:r>
                <a:rPr lang="en-US" sz="1200" b="1" dirty="0" smtClean="0">
                  <a:solidFill>
                    <a:srgbClr val="575757"/>
                  </a:solidFill>
                </a:rPr>
                <a:t>%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89F4AB7-78DA-F049-931B-55D49621B0E5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 </a:t>
              </a:r>
              <a:r>
                <a:rPr lang="en-US" sz="1200" dirty="0" smtClean="0">
                  <a:solidFill>
                    <a:srgbClr val="575757"/>
                  </a:solidFill>
                </a:rPr>
                <a:t> 9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28FD0B6-FF99-D544-BF0F-9B20DA64096C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23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87FEE1C-D54F-8E4F-8085-70AAD1798395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17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C36F085-82E8-844D-AA5A-0678F7B6C629}"/>
                </a:ext>
              </a:extLst>
            </p:cNvPr>
            <p:cNvSpPr txBox="1"/>
            <p:nvPr userDrawn="1"/>
          </p:nvSpPr>
          <p:spPr>
            <a:xfrm>
              <a:off x="8090638" y="5023473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17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</p:grpSp>
      <p:sp>
        <p:nvSpPr>
          <p:cNvPr id="47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5951556" y="5362768"/>
            <a:ext cx="4792644" cy="1076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Percentage reduction in negative bias resulting from assimilating different observing systems</a:t>
            </a:r>
            <a:endParaRPr lang="en-US" sz="2400" dirty="0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14947" y="5362769"/>
            <a:ext cx="4572000" cy="7332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O</a:t>
            </a:r>
            <a:r>
              <a:rPr lang="en-US" sz="2400" dirty="0" smtClean="0"/>
              <a:t>cean model initialized by an unconstrained analysis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392012" y="4830712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00947" y="4868034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2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D16661E-9F3A-5044-807D-F6ECB16E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3B2686B-228B-6244-85C3-9E1FDACC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0"/>
            <a:ext cx="11201400" cy="1143000"/>
          </a:xfrm>
        </p:spPr>
        <p:txBody>
          <a:bodyPr/>
          <a:lstStyle/>
          <a:p>
            <a:r>
              <a:rPr lang="en-US" dirty="0" smtClean="0"/>
              <a:t>Observing system impacts on Hurricane Maria </a:t>
            </a:r>
            <a:r>
              <a:rPr lang="en-US" dirty="0"/>
              <a:t>i</a:t>
            </a:r>
            <a:r>
              <a:rPr lang="en-US" dirty="0" smtClean="0"/>
              <a:t>ntensity at </a:t>
            </a:r>
            <a:r>
              <a:rPr lang="en-US" dirty="0" smtClean="0"/>
              <a:t>17.6</a:t>
            </a:r>
            <a:r>
              <a:rPr lang="en-US" dirty="0" smtClean="0"/>
              <a:t>N </a:t>
            </a:r>
            <a:r>
              <a:rPr lang="en-US" dirty="0" smtClean="0"/>
              <a:t>(6 forecast </a:t>
            </a:r>
            <a:r>
              <a:rPr lang="en-US" dirty="0" smtClean="0"/>
              <a:t>cycle average)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xmlns="" id="{224C4304-463A-7844-BEA8-42C57C4C91F9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32938452"/>
              </p:ext>
            </p:extLst>
          </p:nvPr>
        </p:nvGraphicFramePr>
        <p:xfrm>
          <a:off x="1066800" y="2537259"/>
          <a:ext cx="3733800" cy="232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754">
                  <a:extLst>
                    <a:ext uri="{9D8B030D-6E8A-4147-A177-3AD203B41FA5}">
                      <a16:colId xmlns:a16="http://schemas.microsoft.com/office/drawing/2014/main" xmlns="" val="3848609853"/>
                    </a:ext>
                  </a:extLst>
                </a:gridCol>
                <a:gridCol w="1677046">
                  <a:extLst>
                    <a:ext uri="{9D8B030D-6E8A-4147-A177-3AD203B41FA5}">
                      <a16:colId xmlns:a16="http://schemas.microsoft.com/office/drawing/2014/main" xmlns="" val="3089612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Maximum wind speed bias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7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140.0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025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Unconstrained</a:t>
                      </a:r>
                    </a:p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106.5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444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-33.5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774950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F5C3F1E-328D-9C4B-98C0-35E4E4BA08B0}"/>
              </a:ext>
            </a:extLst>
          </p:cNvPr>
          <p:cNvGrpSpPr/>
          <p:nvPr/>
        </p:nvGrpSpPr>
        <p:grpSpPr>
          <a:xfrm>
            <a:off x="5403980" y="3063240"/>
            <a:ext cx="5805376" cy="1767471"/>
            <a:chOff x="2971800" y="3533001"/>
            <a:chExt cx="5805376" cy="17674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3876A3B-448D-1A40-8A20-3667D1B6ACFA}"/>
                </a:ext>
              </a:extLst>
            </p:cNvPr>
            <p:cNvSpPr/>
            <p:nvPr userDrawn="1"/>
          </p:nvSpPr>
          <p:spPr>
            <a:xfrm>
              <a:off x="3740020" y="5105769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17ED4D5-D7A1-474C-9BF5-0A798F56F9DE}"/>
                </a:ext>
              </a:extLst>
            </p:cNvPr>
            <p:cNvSpPr/>
            <p:nvPr userDrawn="1"/>
          </p:nvSpPr>
          <p:spPr>
            <a:xfrm>
              <a:off x="3740020" y="4729294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FBFF5EDF-7709-8A48-A6EF-A56E244EE5DF}"/>
                </a:ext>
              </a:extLst>
            </p:cNvPr>
            <p:cNvSpPr/>
            <p:nvPr userDrawn="1"/>
          </p:nvSpPr>
          <p:spPr>
            <a:xfrm>
              <a:off x="3740020" y="4355961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A24BDAA-A4C8-0A43-8AF6-261D8611821E}"/>
                </a:ext>
              </a:extLst>
            </p:cNvPr>
            <p:cNvSpPr/>
            <p:nvPr userDrawn="1"/>
          </p:nvSpPr>
          <p:spPr>
            <a:xfrm>
              <a:off x="3740020" y="3981057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2F90321B-3502-414F-A1A1-05D40B7612AF}"/>
                </a:ext>
              </a:extLst>
            </p:cNvPr>
            <p:cNvSpPr/>
            <p:nvPr userDrawn="1"/>
          </p:nvSpPr>
          <p:spPr>
            <a:xfrm>
              <a:off x="3740020" y="3603552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3778BB0-A856-254B-8CF3-89A14DEC7F9A}"/>
                </a:ext>
              </a:extLst>
            </p:cNvPr>
            <p:cNvSpPr/>
            <p:nvPr userDrawn="1"/>
          </p:nvSpPr>
          <p:spPr>
            <a:xfrm>
              <a:off x="3740888" y="3603552"/>
              <a:ext cx="16550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CC195FC-5DA7-B84E-9B72-E8F8D3783DBB}"/>
                </a:ext>
              </a:extLst>
            </p:cNvPr>
            <p:cNvSpPr/>
            <p:nvPr userDrawn="1"/>
          </p:nvSpPr>
          <p:spPr>
            <a:xfrm>
              <a:off x="3740020" y="3981057"/>
              <a:ext cx="393192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2CB93C2A-6737-8D4B-86D3-FFEF1920B111}"/>
                </a:ext>
              </a:extLst>
            </p:cNvPr>
            <p:cNvSpPr/>
            <p:nvPr userDrawn="1"/>
          </p:nvSpPr>
          <p:spPr>
            <a:xfrm>
              <a:off x="3740888" y="4355961"/>
              <a:ext cx="996696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4803FF9-0034-3840-AE11-1680F7AF8B8E}"/>
                </a:ext>
              </a:extLst>
            </p:cNvPr>
            <p:cNvSpPr/>
            <p:nvPr userDrawn="1"/>
          </p:nvSpPr>
          <p:spPr>
            <a:xfrm>
              <a:off x="3740888" y="4729294"/>
              <a:ext cx="7406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5130C5A-7F7B-B746-B786-C42EB3CF62C6}"/>
                </a:ext>
              </a:extLst>
            </p:cNvPr>
            <p:cNvSpPr/>
            <p:nvPr userDrawn="1"/>
          </p:nvSpPr>
          <p:spPr>
            <a:xfrm>
              <a:off x="3740888" y="5105769"/>
              <a:ext cx="74066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0827F76-6600-8746-A096-72133DA37A06}"/>
                </a:ext>
              </a:extLst>
            </p:cNvPr>
            <p:cNvSpPr txBox="1"/>
            <p:nvPr userDrawn="1"/>
          </p:nvSpPr>
          <p:spPr>
            <a:xfrm>
              <a:off x="2971800" y="3533001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obs.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36C2287-152F-874B-A116-39D3B4B1ABA0}"/>
                </a:ext>
              </a:extLst>
            </p:cNvPr>
            <p:cNvSpPr txBox="1"/>
            <p:nvPr userDrawn="1"/>
          </p:nvSpPr>
          <p:spPr>
            <a:xfrm>
              <a:off x="2971800" y="3914001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Altimetry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3B03D1F-0B28-1E43-B051-982B15D67BAF}"/>
                </a:ext>
              </a:extLst>
            </p:cNvPr>
            <p:cNvSpPr txBox="1"/>
            <p:nvPr userDrawn="1"/>
          </p:nvSpPr>
          <p:spPr>
            <a:xfrm>
              <a:off x="2971800" y="4295001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Argo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DC70455-C2BC-4F4E-8CDA-8962624DC67A}"/>
                </a:ext>
              </a:extLst>
            </p:cNvPr>
            <p:cNvSpPr txBox="1"/>
            <p:nvPr userDrawn="1"/>
          </p:nvSpPr>
          <p:spPr>
            <a:xfrm>
              <a:off x="2971800" y="4648200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SST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CB808445-2EE0-734D-9BA4-68C358B68A16}"/>
                </a:ext>
              </a:extLst>
            </p:cNvPr>
            <p:cNvSpPr txBox="1"/>
            <p:nvPr userDrawn="1"/>
          </p:nvSpPr>
          <p:spPr>
            <a:xfrm>
              <a:off x="2971800" y="5023473"/>
              <a:ext cx="920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Gliders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01B6583-F346-C240-826D-702679AB83F2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38</a:t>
              </a:r>
              <a:r>
                <a:rPr lang="en-US" sz="1200" b="1" dirty="0" smtClean="0">
                  <a:solidFill>
                    <a:srgbClr val="575757"/>
                  </a:solidFill>
                </a:rPr>
                <a:t>%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89F4AB7-78DA-F049-931B-55D49621B0E5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 </a:t>
              </a:r>
              <a:r>
                <a:rPr lang="en-US" sz="1200" dirty="0" smtClean="0">
                  <a:solidFill>
                    <a:srgbClr val="575757"/>
                  </a:solidFill>
                </a:rPr>
                <a:t> 9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28FD0B6-FF99-D544-BF0F-9B20DA64096C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23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87FEE1C-D54F-8E4F-8085-70AAD1798395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17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C36F085-82E8-844D-AA5A-0678F7B6C629}"/>
                </a:ext>
              </a:extLst>
            </p:cNvPr>
            <p:cNvSpPr txBox="1"/>
            <p:nvPr userDrawn="1"/>
          </p:nvSpPr>
          <p:spPr>
            <a:xfrm>
              <a:off x="8090638" y="5023473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575757"/>
                  </a:solidFill>
                </a:rPr>
                <a:t>17</a:t>
              </a:r>
              <a:r>
                <a:rPr lang="en-US" sz="1200" dirty="0" smtClean="0">
                  <a:solidFill>
                    <a:srgbClr val="575757"/>
                  </a:solidFill>
                </a:rPr>
                <a:t>%</a:t>
              </a:r>
              <a:endParaRPr lang="en-US" sz="1200" dirty="0">
                <a:solidFill>
                  <a:srgbClr val="575757"/>
                </a:solidFill>
              </a:endParaRPr>
            </a:p>
          </p:txBody>
        </p:sp>
      </p:grpSp>
      <p:sp>
        <p:nvSpPr>
          <p:cNvPr id="47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5951556" y="5362768"/>
            <a:ext cx="4792644" cy="1076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Percentage reduction in negative bias resulting from assimilating different observing systems</a:t>
            </a:r>
            <a:endParaRPr lang="en-US" sz="2400" dirty="0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14947" y="5362769"/>
            <a:ext cx="4572000" cy="7332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O</a:t>
            </a:r>
            <a:r>
              <a:rPr lang="en-US" sz="2400" dirty="0" smtClean="0"/>
              <a:t>cean model initialized by an unconstrained analysis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392012" y="4830712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00947" y="4868034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2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905000"/>
            <a:ext cx="5715001" cy="457200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28800"/>
            <a:ext cx="3812459" cy="358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325563"/>
          </a:xfrm>
        </p:spPr>
        <p:txBody>
          <a:bodyPr/>
          <a:lstStyle/>
          <a:p>
            <a:r>
              <a:rPr lang="en-US" dirty="0" smtClean="0"/>
              <a:t>Sensitivity of Hurricane Michael (2018) Intensity Forecasts to Ocean 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521447" y="5407090"/>
            <a:ext cx="4038600" cy="8094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The Gulf is much warmer than normal north of 24.5N</a:t>
            </a:r>
            <a:endParaRPr lang="en-US" sz="2400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868877" y="3549586"/>
            <a:ext cx="1034970" cy="4118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All obs.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2800" y="3679962"/>
            <a:ext cx="566436" cy="7554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1316017" y="2771200"/>
            <a:ext cx="1272331" cy="3892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Observed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14600" y="2965827"/>
            <a:ext cx="685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2514600" y="5212033"/>
            <a:ext cx="952500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70C0"/>
                </a:solidFill>
              </a:rPr>
              <a:t>No DA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1603053" y="4781011"/>
            <a:ext cx="759147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err="1" smtClean="0">
                <a:solidFill>
                  <a:srgbClr val="FFB601"/>
                </a:solidFill>
              </a:rPr>
              <a:t>Clim</a:t>
            </a:r>
            <a:r>
              <a:rPr lang="en-US" sz="1800" b="1" dirty="0" smtClean="0">
                <a:solidFill>
                  <a:srgbClr val="FFB601"/>
                </a:solidFill>
              </a:rPr>
              <a:t>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83075" y="4267200"/>
            <a:ext cx="283218" cy="944833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52182" y="4495801"/>
            <a:ext cx="562418" cy="380999"/>
          </a:xfrm>
          <a:prstGeom prst="straightConnector1">
            <a:avLst/>
          </a:prstGeom>
          <a:ln w="50800">
            <a:solidFill>
              <a:srgbClr val="FFA40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905000"/>
            <a:ext cx="5715001" cy="457200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28800"/>
            <a:ext cx="3812459" cy="358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325563"/>
          </a:xfrm>
        </p:spPr>
        <p:txBody>
          <a:bodyPr/>
          <a:lstStyle/>
          <a:p>
            <a:r>
              <a:rPr lang="en-US" dirty="0" smtClean="0"/>
              <a:t>Sensitivity of Hurricane Michael (2018) Intensity Forecasts to Ocean 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521447" y="5407090"/>
            <a:ext cx="4038600" cy="8094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The Gulf is much warmer than normal north of 24.5N</a:t>
            </a:r>
            <a:endParaRPr lang="en-US" sz="2400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868877" y="3549586"/>
            <a:ext cx="1034970" cy="4118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All obs.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2800" y="3679962"/>
            <a:ext cx="566436" cy="7554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1316017" y="2771200"/>
            <a:ext cx="1272331" cy="38925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Observed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14600" y="2965827"/>
            <a:ext cx="685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2514600" y="5212033"/>
            <a:ext cx="952500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70C0"/>
                </a:solidFill>
              </a:rPr>
              <a:t>No DA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1603053" y="4781011"/>
            <a:ext cx="759147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err="1" smtClean="0">
                <a:solidFill>
                  <a:srgbClr val="FFB601"/>
                </a:solidFill>
              </a:rPr>
              <a:t>Clim</a:t>
            </a:r>
            <a:r>
              <a:rPr lang="en-US" sz="1800" b="1" dirty="0" smtClean="0">
                <a:solidFill>
                  <a:srgbClr val="FFB601"/>
                </a:solidFill>
              </a:rPr>
              <a:t>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83075" y="4267200"/>
            <a:ext cx="283218" cy="944833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52182" y="4495801"/>
            <a:ext cx="562418" cy="380999"/>
          </a:xfrm>
          <a:prstGeom prst="straightConnector1">
            <a:avLst/>
          </a:prstGeom>
          <a:ln w="50800">
            <a:solidFill>
              <a:srgbClr val="FFA40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D16661E-9F3A-5044-807D-F6ECB16E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3B2686B-228B-6244-85C3-9E1FDACC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0"/>
            <a:ext cx="11201400" cy="1143000"/>
          </a:xfrm>
        </p:spPr>
        <p:txBody>
          <a:bodyPr/>
          <a:lstStyle/>
          <a:p>
            <a:r>
              <a:rPr lang="en-US" dirty="0" smtClean="0"/>
              <a:t>Observing system impacts on Hurricane Michael intensity at 29N (3 forecast cycles)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xmlns="" id="{224C4304-463A-7844-BEA8-42C57C4C91F9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48288297"/>
              </p:ext>
            </p:extLst>
          </p:nvPr>
        </p:nvGraphicFramePr>
        <p:xfrm>
          <a:off x="1066800" y="2537259"/>
          <a:ext cx="3733800" cy="232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754">
                  <a:extLst>
                    <a:ext uri="{9D8B030D-6E8A-4147-A177-3AD203B41FA5}">
                      <a16:colId xmlns:a16="http://schemas.microsoft.com/office/drawing/2014/main" xmlns="" val="3848609853"/>
                    </a:ext>
                  </a:extLst>
                </a:gridCol>
                <a:gridCol w="1677046">
                  <a:extLst>
                    <a:ext uri="{9D8B030D-6E8A-4147-A177-3AD203B41FA5}">
                      <a16:colId xmlns:a16="http://schemas.microsoft.com/office/drawing/2014/main" xmlns="" val="3089612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Maximum wind speed bias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7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125.0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025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Unconstrained</a:t>
                      </a:r>
                    </a:p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80.9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444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-44.1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77495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5C3F1E-328D-9C4B-98C0-35E4E4BA08B0}"/>
              </a:ext>
            </a:extLst>
          </p:cNvPr>
          <p:cNvGrpSpPr/>
          <p:nvPr/>
        </p:nvGrpSpPr>
        <p:grpSpPr>
          <a:xfrm>
            <a:off x="5404104" y="3430370"/>
            <a:ext cx="6330696" cy="1392198"/>
            <a:chOff x="2831362" y="3533001"/>
            <a:chExt cx="6330696" cy="13921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A24BDAA-A4C8-0A43-8AF6-261D8611821E}"/>
                </a:ext>
              </a:extLst>
            </p:cNvPr>
            <p:cNvSpPr/>
            <p:nvPr userDrawn="1"/>
          </p:nvSpPr>
          <p:spPr>
            <a:xfrm>
              <a:off x="3739666" y="3979687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BFF5EDF-7709-8A48-A6EF-A56E244EE5DF}"/>
                </a:ext>
              </a:extLst>
            </p:cNvPr>
            <p:cNvSpPr/>
            <p:nvPr userDrawn="1"/>
          </p:nvSpPr>
          <p:spPr>
            <a:xfrm>
              <a:off x="3739666" y="4354591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17ED4D5-D7A1-474C-9BF5-0A798F56F9DE}"/>
                </a:ext>
              </a:extLst>
            </p:cNvPr>
            <p:cNvSpPr/>
            <p:nvPr userDrawn="1"/>
          </p:nvSpPr>
          <p:spPr>
            <a:xfrm>
              <a:off x="3739666" y="4729294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F90321B-3502-414F-A1A1-05D40B7612AF}"/>
                </a:ext>
              </a:extLst>
            </p:cNvPr>
            <p:cNvSpPr/>
            <p:nvPr userDrawn="1"/>
          </p:nvSpPr>
          <p:spPr>
            <a:xfrm>
              <a:off x="3739666" y="3603552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3778BB0-A856-254B-8CF3-89A14DEC7F9A}"/>
                </a:ext>
              </a:extLst>
            </p:cNvPr>
            <p:cNvSpPr/>
            <p:nvPr userDrawn="1"/>
          </p:nvSpPr>
          <p:spPr>
            <a:xfrm>
              <a:off x="3736618" y="3603552"/>
              <a:ext cx="334670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CB93C2A-6737-8D4B-86D3-FFEF1920B111}"/>
                </a:ext>
              </a:extLst>
            </p:cNvPr>
            <p:cNvSpPr/>
            <p:nvPr userDrawn="1"/>
          </p:nvSpPr>
          <p:spPr>
            <a:xfrm>
              <a:off x="3736618" y="4354591"/>
              <a:ext cx="1956816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4803FF9-0034-3840-AE11-1680F7AF8B8E}"/>
                </a:ext>
              </a:extLst>
            </p:cNvPr>
            <p:cNvSpPr/>
            <p:nvPr userDrawn="1"/>
          </p:nvSpPr>
          <p:spPr>
            <a:xfrm>
              <a:off x="3736618" y="4729294"/>
              <a:ext cx="2606040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0827F76-6600-8746-A096-72133DA37A06}"/>
                </a:ext>
              </a:extLst>
            </p:cNvPr>
            <p:cNvSpPr txBox="1"/>
            <p:nvPr userDrawn="1"/>
          </p:nvSpPr>
          <p:spPr>
            <a:xfrm>
              <a:off x="2971800" y="3533001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obs.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36C2287-152F-874B-A116-39D3B4B1ABA0}"/>
                </a:ext>
              </a:extLst>
            </p:cNvPr>
            <p:cNvSpPr txBox="1"/>
            <p:nvPr userDrawn="1"/>
          </p:nvSpPr>
          <p:spPr>
            <a:xfrm>
              <a:off x="2971800" y="3914001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Altimetry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3B03D1F-0B28-1E43-B051-982B15D67BAF}"/>
                </a:ext>
              </a:extLst>
            </p:cNvPr>
            <p:cNvSpPr txBox="1"/>
            <p:nvPr userDrawn="1"/>
          </p:nvSpPr>
          <p:spPr>
            <a:xfrm>
              <a:off x="2831362" y="4295001"/>
              <a:ext cx="10619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Argo/Alamo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DC70455-C2BC-4F4E-8CDA-8962624DC67A}"/>
                </a:ext>
              </a:extLst>
            </p:cNvPr>
            <p:cNvSpPr txBox="1"/>
            <p:nvPr userDrawn="1"/>
          </p:nvSpPr>
          <p:spPr>
            <a:xfrm>
              <a:off x="2971800" y="4648200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SST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01B6583-F346-C240-826D-702679AB83F2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575757"/>
                  </a:solidFill>
                </a:rPr>
                <a:t>7</a:t>
              </a:r>
              <a:r>
                <a:rPr lang="en-US" sz="1200" b="1" dirty="0" smtClean="0">
                  <a:solidFill>
                    <a:srgbClr val="575757"/>
                  </a:solidFill>
                </a:rPr>
                <a:t>7%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89F4AB7-78DA-F049-931B-55D49621B0E5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10777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Larger bias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28FD0B6-FF99-D544-BF0F-9B20DA64096C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45%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87FEE1C-D54F-8E4F-8085-70AAD1798395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575757"/>
                  </a:solidFill>
                </a:rPr>
                <a:t>6</a:t>
              </a:r>
              <a:r>
                <a:rPr lang="en-US" sz="1200" b="1" dirty="0" smtClean="0">
                  <a:solidFill>
                    <a:srgbClr val="575757"/>
                  </a:solidFill>
                </a:rPr>
                <a:t>0</a:t>
              </a:r>
              <a:r>
                <a:rPr lang="en-US" sz="1200" b="1" dirty="0">
                  <a:solidFill>
                    <a:srgbClr val="575757"/>
                  </a:solidFill>
                </a:rPr>
                <a:t>%</a:t>
              </a:r>
            </a:p>
          </p:txBody>
        </p:sp>
      </p:grpSp>
      <p:sp>
        <p:nvSpPr>
          <p:cNvPr id="21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14947" y="5362769"/>
            <a:ext cx="4572000" cy="7332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O</a:t>
            </a:r>
            <a:r>
              <a:rPr lang="en-US" sz="2400" dirty="0" smtClean="0"/>
              <a:t>cean model initialized by an unconstrained analysis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900947" y="4868034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392012" y="4830712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5951556" y="5362768"/>
            <a:ext cx="4792644" cy="1076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Percentage reduction in negative bias resulting from assimilating different observing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68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D16661E-9F3A-5044-807D-F6ECB16E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3B2686B-228B-6244-85C3-9E1FDACC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0"/>
            <a:ext cx="11201400" cy="1143000"/>
          </a:xfrm>
        </p:spPr>
        <p:txBody>
          <a:bodyPr/>
          <a:lstStyle/>
          <a:p>
            <a:r>
              <a:rPr lang="en-US" dirty="0" smtClean="0"/>
              <a:t>Observing system impacts on Hurricane Michael intensity at 29N (3 forecast cycles)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xmlns="" id="{224C4304-463A-7844-BEA8-42C57C4C91F9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016292269"/>
              </p:ext>
            </p:extLst>
          </p:nvPr>
        </p:nvGraphicFramePr>
        <p:xfrm>
          <a:off x="1066800" y="2537259"/>
          <a:ext cx="3733800" cy="232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754">
                  <a:extLst>
                    <a:ext uri="{9D8B030D-6E8A-4147-A177-3AD203B41FA5}">
                      <a16:colId xmlns:a16="http://schemas.microsoft.com/office/drawing/2014/main" xmlns="" val="3848609853"/>
                    </a:ext>
                  </a:extLst>
                </a:gridCol>
                <a:gridCol w="1677046">
                  <a:extLst>
                    <a:ext uri="{9D8B030D-6E8A-4147-A177-3AD203B41FA5}">
                      <a16:colId xmlns:a16="http://schemas.microsoft.com/office/drawing/2014/main" xmlns="" val="30896127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Maximum wind speed bias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29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7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125.0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0255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Unconstrained</a:t>
                      </a:r>
                    </a:p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80.9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solidFill>
                      <a:srgbClr val="F2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444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-44.1 </a:t>
                      </a:r>
                      <a:r>
                        <a:rPr lang="en-US" dirty="0" err="1" smtClean="0"/>
                        <a:t>kt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177495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5C3F1E-328D-9C4B-98C0-35E4E4BA08B0}"/>
              </a:ext>
            </a:extLst>
          </p:cNvPr>
          <p:cNvGrpSpPr/>
          <p:nvPr/>
        </p:nvGrpSpPr>
        <p:grpSpPr>
          <a:xfrm>
            <a:off x="5404104" y="3430370"/>
            <a:ext cx="6330696" cy="1392198"/>
            <a:chOff x="2831362" y="3533001"/>
            <a:chExt cx="6330696" cy="13921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A24BDAA-A4C8-0A43-8AF6-261D8611821E}"/>
                </a:ext>
              </a:extLst>
            </p:cNvPr>
            <p:cNvSpPr/>
            <p:nvPr userDrawn="1"/>
          </p:nvSpPr>
          <p:spPr>
            <a:xfrm>
              <a:off x="3739666" y="3979687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BFF5EDF-7709-8A48-A6EF-A56E244EE5DF}"/>
                </a:ext>
              </a:extLst>
            </p:cNvPr>
            <p:cNvSpPr/>
            <p:nvPr userDrawn="1"/>
          </p:nvSpPr>
          <p:spPr>
            <a:xfrm>
              <a:off x="3739666" y="4354591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17ED4D5-D7A1-474C-9BF5-0A798F56F9DE}"/>
                </a:ext>
              </a:extLst>
            </p:cNvPr>
            <p:cNvSpPr/>
            <p:nvPr userDrawn="1"/>
          </p:nvSpPr>
          <p:spPr>
            <a:xfrm>
              <a:off x="3739666" y="4729294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F90321B-3502-414F-A1A1-05D40B7612AF}"/>
                </a:ext>
              </a:extLst>
            </p:cNvPr>
            <p:cNvSpPr/>
            <p:nvPr userDrawn="1"/>
          </p:nvSpPr>
          <p:spPr>
            <a:xfrm>
              <a:off x="3739666" y="3603552"/>
              <a:ext cx="4343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3778BB0-A856-254B-8CF3-89A14DEC7F9A}"/>
                </a:ext>
              </a:extLst>
            </p:cNvPr>
            <p:cNvSpPr/>
            <p:nvPr userDrawn="1"/>
          </p:nvSpPr>
          <p:spPr>
            <a:xfrm>
              <a:off x="3736618" y="3603552"/>
              <a:ext cx="3346704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CB93C2A-6737-8D4B-86D3-FFEF1920B111}"/>
                </a:ext>
              </a:extLst>
            </p:cNvPr>
            <p:cNvSpPr/>
            <p:nvPr userDrawn="1"/>
          </p:nvSpPr>
          <p:spPr>
            <a:xfrm>
              <a:off x="3736618" y="4354591"/>
              <a:ext cx="1956816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4803FF9-0034-3840-AE11-1680F7AF8B8E}"/>
                </a:ext>
              </a:extLst>
            </p:cNvPr>
            <p:cNvSpPr/>
            <p:nvPr userDrawn="1"/>
          </p:nvSpPr>
          <p:spPr>
            <a:xfrm>
              <a:off x="3736618" y="4729294"/>
              <a:ext cx="2606040" cy="152400"/>
            </a:xfrm>
            <a:prstGeom prst="rect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0827F76-6600-8746-A096-72133DA37A06}"/>
                </a:ext>
              </a:extLst>
            </p:cNvPr>
            <p:cNvSpPr txBox="1"/>
            <p:nvPr userDrawn="1"/>
          </p:nvSpPr>
          <p:spPr>
            <a:xfrm>
              <a:off x="2971800" y="3533001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obs.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36C2287-152F-874B-A116-39D3B4B1ABA0}"/>
                </a:ext>
              </a:extLst>
            </p:cNvPr>
            <p:cNvSpPr txBox="1"/>
            <p:nvPr userDrawn="1"/>
          </p:nvSpPr>
          <p:spPr>
            <a:xfrm>
              <a:off x="2971800" y="3914001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Altimetry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3B03D1F-0B28-1E43-B051-982B15D67BAF}"/>
                </a:ext>
              </a:extLst>
            </p:cNvPr>
            <p:cNvSpPr txBox="1"/>
            <p:nvPr userDrawn="1"/>
          </p:nvSpPr>
          <p:spPr>
            <a:xfrm>
              <a:off x="2831362" y="4295001"/>
              <a:ext cx="10619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Argo/Alamo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DC70455-C2BC-4F4E-8CDA-8962624DC67A}"/>
                </a:ext>
              </a:extLst>
            </p:cNvPr>
            <p:cNvSpPr txBox="1"/>
            <p:nvPr userDrawn="1"/>
          </p:nvSpPr>
          <p:spPr>
            <a:xfrm>
              <a:off x="2971800" y="4648200"/>
              <a:ext cx="921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All SST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01B6583-F346-C240-826D-702679AB83F2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575757"/>
                  </a:solidFill>
                </a:rPr>
                <a:t>7</a:t>
              </a:r>
              <a:r>
                <a:rPr lang="en-US" sz="1200" b="1" dirty="0" smtClean="0">
                  <a:solidFill>
                    <a:srgbClr val="575757"/>
                  </a:solidFill>
                </a:rPr>
                <a:t>7%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89F4AB7-78DA-F049-931B-55D49621B0E5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10777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Larger bias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28FD0B6-FF99-D544-BF0F-9B20DA64096C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575757"/>
                  </a:solidFill>
                </a:rPr>
                <a:t>45%</a:t>
              </a:r>
              <a:endParaRPr lang="en-US" sz="1200" b="1" dirty="0">
                <a:solidFill>
                  <a:srgbClr val="575757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87FEE1C-D54F-8E4F-8085-70AAD1798395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575757"/>
                  </a:solidFill>
                </a:rPr>
                <a:t>6</a:t>
              </a:r>
              <a:r>
                <a:rPr lang="en-US" sz="1200" b="1" dirty="0" smtClean="0">
                  <a:solidFill>
                    <a:srgbClr val="575757"/>
                  </a:solidFill>
                </a:rPr>
                <a:t>0</a:t>
              </a:r>
              <a:r>
                <a:rPr lang="en-US" sz="1200" b="1" dirty="0">
                  <a:solidFill>
                    <a:srgbClr val="575757"/>
                  </a:solidFill>
                </a:rPr>
                <a:t>%</a:t>
              </a:r>
            </a:p>
          </p:txBody>
        </p:sp>
      </p:grpSp>
      <p:sp>
        <p:nvSpPr>
          <p:cNvPr id="21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614947" y="5362769"/>
            <a:ext cx="4572000" cy="7332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O</a:t>
            </a:r>
            <a:r>
              <a:rPr lang="en-US" sz="2400" dirty="0" smtClean="0"/>
              <a:t>cean model initialized by an unconstrained analysis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900947" y="4868034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392012" y="4830712"/>
            <a:ext cx="0" cy="579488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5951556" y="5362768"/>
            <a:ext cx="4792644" cy="10769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Percentage reduction in negative bias resulting from assimilating different observing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9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orge.Halliwell\Desktop\Work\Projects\OSSE\Ocean\FY14-15_Sandy_Supplemental\Documents\Figures\NR_FM_eval\Surface_maps\ssh_n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7664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715963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8800"/>
            <a:ext cx="10668000" cy="3810001"/>
          </a:xfrm>
        </p:spPr>
        <p:txBody>
          <a:bodyPr/>
          <a:lstStyle/>
          <a:p>
            <a:r>
              <a:rPr lang="en-US" sz="2400" b="1" dirty="0" smtClean="0"/>
              <a:t>Overarching goal: </a:t>
            </a:r>
            <a:r>
              <a:rPr lang="en-US" sz="2400" dirty="0" smtClean="0"/>
              <a:t>Improve hurricane intensity prediction</a:t>
            </a:r>
            <a:endParaRPr lang="en-US" sz="800" dirty="0" smtClean="0"/>
          </a:p>
          <a:p>
            <a:r>
              <a:rPr lang="en-US" sz="2400" b="1" dirty="0" smtClean="0"/>
              <a:t>Major Objectives</a:t>
            </a:r>
            <a:r>
              <a:rPr lang="en-US" sz="2400" b="1" dirty="0" smtClean="0"/>
              <a:t>:</a:t>
            </a:r>
            <a:endParaRPr lang="en-US" sz="2000" dirty="0" smtClean="0"/>
          </a:p>
          <a:p>
            <a:pPr lvl="1"/>
            <a:r>
              <a:rPr lang="en-US" sz="2000" dirty="0" smtClean="0"/>
              <a:t>Determine impacts of individual ocean observing </a:t>
            </a:r>
            <a:r>
              <a:rPr lang="en-US" sz="2000" dirty="0" smtClean="0"/>
              <a:t>systems on reducing errors in ocean model initialization and subsequent intensity forecasts</a:t>
            </a:r>
            <a:endParaRPr lang="en-US" sz="2000" dirty="0" smtClean="0"/>
          </a:p>
          <a:p>
            <a:pPr lvl="1"/>
            <a:r>
              <a:rPr lang="en-US" sz="2000" dirty="0" smtClean="0"/>
              <a:t>Improve ocean observing strategies (“optimal” combination of new &amp; existing systems)</a:t>
            </a:r>
            <a:endParaRPr lang="en-US" sz="800" dirty="0"/>
          </a:p>
          <a:p>
            <a:r>
              <a:rPr lang="en-US" sz="2400" b="1" dirty="0" smtClean="0"/>
              <a:t>Advance NOAA goals:</a:t>
            </a:r>
          </a:p>
          <a:p>
            <a:pPr lvl="1"/>
            <a:r>
              <a:rPr lang="en-US" sz="2000" dirty="0" smtClean="0"/>
              <a:t>Weather-ready nation</a:t>
            </a:r>
          </a:p>
          <a:p>
            <a:pPr lvl="1"/>
            <a:r>
              <a:rPr lang="en-US" sz="2000" dirty="0" smtClean="0"/>
              <a:t>Improve severe storm prediction</a:t>
            </a:r>
          </a:p>
          <a:p>
            <a:pPr lvl="1"/>
            <a:r>
              <a:rPr lang="en-US" sz="2000" dirty="0" smtClean="0"/>
              <a:t>Advance implementation of Weather Act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879448" y="5334000"/>
            <a:ext cx="3352800" cy="8094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Regional ocean model domain for hurricanes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90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91000" y="4382947"/>
            <a:ext cx="4038600" cy="871537"/>
          </a:xfrm>
        </p:spPr>
        <p:txBody>
          <a:bodyPr>
            <a:noAutofit/>
          </a:bodyPr>
          <a:lstStyle/>
          <a:p>
            <a:r>
              <a:rPr lang="en-US" sz="6000" dirty="0" smtClean="0"/>
              <a:t>Thank you!</a:t>
            </a:r>
            <a:endParaRPr lang="en-US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914400" y="533400"/>
            <a:ext cx="10363200" cy="3124200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dirty="0" smtClean="0"/>
              <a:t>Plans:</a:t>
            </a:r>
          </a:p>
          <a:p>
            <a:endParaRPr lang="en-US" sz="2000" dirty="0" smtClean="0"/>
          </a:p>
          <a:p>
            <a:r>
              <a:rPr lang="en-US" sz="2400" dirty="0" smtClean="0"/>
              <a:t>Continue to perform ocean Observing System Experiments (OSE) to assess the impact of existing ocean observing systems on intensity prediction.</a:t>
            </a:r>
          </a:p>
          <a:p>
            <a:endParaRPr lang="en-US" sz="1200" dirty="0" smtClean="0"/>
          </a:p>
          <a:p>
            <a:r>
              <a:rPr lang="en-US" sz="2400" dirty="0" smtClean="0"/>
              <a:t>Perform ocean Observing System Simulation Experiments (OSSE) to assess the impact of new ocean observing systems and to design “optimal” ocean observing strategies for improving intensity prediction.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orge.Halliwell\Desktop\Work\Projects\OSSE\Ocean\FY14-15_Sandy_Supplemental\Documents\Figures\NR_FM_eval\Surface_maps\ssh_n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7664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715963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8800"/>
            <a:ext cx="10668000" cy="3810001"/>
          </a:xfrm>
        </p:spPr>
        <p:txBody>
          <a:bodyPr/>
          <a:lstStyle/>
          <a:p>
            <a:r>
              <a:rPr lang="en-US" sz="2400" b="1" dirty="0" smtClean="0"/>
              <a:t>Overarching goal: </a:t>
            </a:r>
            <a:r>
              <a:rPr lang="en-US" sz="2400" dirty="0" smtClean="0"/>
              <a:t>Improve hurricane intensity prediction</a:t>
            </a:r>
            <a:endParaRPr lang="en-US" sz="800" dirty="0" smtClean="0"/>
          </a:p>
          <a:p>
            <a:r>
              <a:rPr lang="en-US" sz="2400" b="1" dirty="0" smtClean="0"/>
              <a:t>Major Objectives</a:t>
            </a:r>
            <a:r>
              <a:rPr lang="en-US" sz="2400" b="1" dirty="0" smtClean="0"/>
              <a:t>:</a:t>
            </a:r>
            <a:endParaRPr lang="en-US" sz="2000" dirty="0" smtClean="0"/>
          </a:p>
          <a:p>
            <a:pPr lvl="1"/>
            <a:r>
              <a:rPr lang="en-US" sz="2000" dirty="0" smtClean="0"/>
              <a:t>Determine impacts of individual ocean observing </a:t>
            </a:r>
            <a:r>
              <a:rPr lang="en-US" sz="2000" dirty="0" smtClean="0"/>
              <a:t>systems on reducing errors in ocean model initialization and subsequent intensity forecasts</a:t>
            </a:r>
            <a:endParaRPr lang="en-US" sz="2000" dirty="0" smtClean="0"/>
          </a:p>
          <a:p>
            <a:pPr lvl="1"/>
            <a:r>
              <a:rPr lang="en-US" sz="2000" dirty="0" smtClean="0"/>
              <a:t>Improve ocean observing strategies (“optimal” combination of new &amp; existing systems)</a:t>
            </a:r>
            <a:endParaRPr lang="en-US" sz="800" dirty="0"/>
          </a:p>
          <a:p>
            <a:r>
              <a:rPr lang="en-US" sz="2400" b="1" dirty="0" smtClean="0"/>
              <a:t>Advance NOAA goals:</a:t>
            </a:r>
          </a:p>
          <a:p>
            <a:pPr lvl="1"/>
            <a:r>
              <a:rPr lang="en-US" sz="2000" dirty="0" smtClean="0"/>
              <a:t>Weather-ready nation</a:t>
            </a:r>
          </a:p>
          <a:p>
            <a:pPr lvl="1"/>
            <a:r>
              <a:rPr lang="en-US" sz="2000" dirty="0" smtClean="0"/>
              <a:t>Improve severe storm prediction</a:t>
            </a:r>
          </a:p>
          <a:p>
            <a:pPr lvl="1"/>
            <a:r>
              <a:rPr lang="en-US" sz="2000" dirty="0" smtClean="0"/>
              <a:t>Advance implementation of Weather Act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879448" y="5334000"/>
            <a:ext cx="3352800" cy="8094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Regional ocean model domain for hurricanes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11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BE436C6-E40B-3F4A-99A8-684893E09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1BA98D3-CC2F-ED43-96B8-6AFC9762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851B500D-3E57-134A-96EA-6F367B35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295400"/>
            <a:ext cx="9677401" cy="1219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Timeline: Observing system </a:t>
            </a:r>
            <a:r>
              <a:rPr lang="en-US" dirty="0"/>
              <a:t>e</a:t>
            </a:r>
            <a:r>
              <a:rPr lang="en-US" dirty="0" smtClean="0"/>
              <a:t>valuation for hurricane intensity prediction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5DFA1BC-096A-C147-81C5-7C1896DCD9BE}"/>
              </a:ext>
            </a:extLst>
          </p:cNvPr>
          <p:cNvGrpSpPr/>
          <p:nvPr/>
        </p:nvGrpSpPr>
        <p:grpSpPr>
          <a:xfrm rot="10800000">
            <a:off x="4495800" y="4325900"/>
            <a:ext cx="152400" cy="609600"/>
            <a:chOff x="762000" y="3197683"/>
            <a:chExt cx="152400" cy="6096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829ED045-505C-0648-8677-F4C896248200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1F3D16EE-2EE9-6F4E-9D06-BA0740FC0556}"/>
                </a:ext>
              </a:extLst>
            </p:cNvPr>
            <p:cNvCxnSpPr>
              <a:cxnSpLocks/>
              <a:stCxn id="56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4095749" y="3940007"/>
            <a:ext cx="107566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2015-17</a:t>
            </a:r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CBC53E7E-FBAA-304A-99F6-C7E7397061AE}"/>
              </a:ext>
            </a:extLst>
          </p:cNvPr>
          <p:cNvGrpSpPr/>
          <p:nvPr/>
        </p:nvGrpSpPr>
        <p:grpSpPr>
          <a:xfrm rot="10800000">
            <a:off x="7872521" y="4337555"/>
            <a:ext cx="152400" cy="609600"/>
            <a:chOff x="762000" y="3197683"/>
            <a:chExt cx="152400" cy="6096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A5DED38A-4958-7244-BFED-0108082404AB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CC0BE7E8-17FA-364B-9BB7-5C5AF00B45B3}"/>
                </a:ext>
              </a:extLst>
            </p:cNvPr>
            <p:cNvCxnSpPr>
              <a:cxnSpLocks/>
              <a:stCxn id="64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7409039" y="3937593"/>
            <a:ext cx="1079364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2018-19</a:t>
            </a:r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AE4B2877-C46C-7B43-8431-0B29E508F17D}"/>
              </a:ext>
            </a:extLst>
          </p:cNvPr>
          <p:cNvGrpSpPr/>
          <p:nvPr/>
        </p:nvGrpSpPr>
        <p:grpSpPr>
          <a:xfrm>
            <a:off x="9220200" y="3146736"/>
            <a:ext cx="2514600" cy="1841245"/>
            <a:chOff x="9053091" y="3146736"/>
            <a:chExt cx="2594577" cy="184124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B2A693F2-C4F1-5547-B978-E25A3EAC70DC}"/>
                </a:ext>
              </a:extLst>
            </p:cNvPr>
            <p:cNvGrpSpPr/>
            <p:nvPr/>
          </p:nvGrpSpPr>
          <p:grpSpPr>
            <a:xfrm>
              <a:off x="9982200" y="3962591"/>
              <a:ext cx="152400" cy="591909"/>
              <a:chOff x="1595964" y="3200172"/>
              <a:chExt cx="152400" cy="59190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0DDADCE8-C605-2F48-9743-4BA02D4CDAD8}"/>
                  </a:ext>
                </a:extLst>
              </p:cNvPr>
              <p:cNvSpPr/>
              <p:nvPr userDrawn="1"/>
            </p:nvSpPr>
            <p:spPr>
              <a:xfrm>
                <a:off x="1595964" y="3200172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4F1E5A7D-2C14-324C-AA1F-5E88C7044C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672164" y="3334881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 Placeholder 24">
              <a:extLst>
                <a:ext uri="{FF2B5EF4-FFF2-40B4-BE49-F238E27FC236}">
                  <a16:creationId xmlns:a16="http://schemas.microsoft.com/office/drawing/2014/main" xmlns="" id="{313A9CE6-34E7-CA40-8191-ED7B5BAEE161}"/>
                </a:ext>
              </a:extLst>
            </p:cNvPr>
            <p:cNvSpPr txBox="1">
              <a:spLocks/>
            </p:cNvSpPr>
            <p:nvPr/>
          </p:nvSpPr>
          <p:spPr>
            <a:xfrm>
              <a:off x="9601200" y="4668567"/>
              <a:ext cx="1162050" cy="319414"/>
            </a:xfrm>
            <a:prstGeom prst="rect">
              <a:avLst/>
            </a:prstGeom>
          </p:spPr>
          <p:txBody>
            <a:bodyPr>
              <a:normAutofit fontScale="850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2019==&gt;</a:t>
              </a:r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035DC811-DD4D-1347-8A92-5B95622E8F81}"/>
                </a:ext>
              </a:extLst>
            </p:cNvPr>
            <p:cNvSpPr txBox="1"/>
            <p:nvPr/>
          </p:nvSpPr>
          <p:spPr>
            <a:xfrm>
              <a:off x="9053091" y="3146736"/>
              <a:ext cx="25945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575757"/>
                  </a:solidFill>
                </a:rPr>
                <a:t>HWRF intensity prediction experiments for 2017-18 storms</a:t>
              </a:r>
              <a:endParaRPr lang="en-US" sz="1400" b="1" dirty="0">
                <a:solidFill>
                  <a:srgbClr val="575757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C88ECD9C-110F-9642-9CAF-0D0A2212A2F2}"/>
              </a:ext>
            </a:extLst>
          </p:cNvPr>
          <p:cNvGrpSpPr/>
          <p:nvPr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59CA62A8-6FD7-FF4E-BECB-265AB9B42B45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A626ECE7-F2F7-2140-B5CD-09BF01ABC24E}"/>
                </a:ext>
              </a:extLst>
            </p:cNvPr>
            <p:cNvCxnSpPr>
              <a:cxnSpLocks/>
              <a:stCxn id="100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 Placeholder 24">
            <a:extLst>
              <a:ext uri="{FF2B5EF4-FFF2-40B4-BE49-F238E27FC236}">
                <a16:creationId xmlns:a16="http://schemas.microsoft.com/office/drawing/2014/main" xmlns="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304800" y="4652039"/>
            <a:ext cx="11430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&lt;2015</a:t>
            </a:r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A0F303BD-57E7-F043-BFED-34B154662962}"/>
              </a:ext>
            </a:extLst>
          </p:cNvPr>
          <p:cNvSpPr txBox="1"/>
          <p:nvPr/>
        </p:nvSpPr>
        <p:spPr>
          <a:xfrm>
            <a:off x="457199" y="3429000"/>
            <a:ext cx="228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575757"/>
                </a:solidFill>
              </a:rPr>
              <a:t>Ocean data assimilation </a:t>
            </a:r>
            <a:r>
              <a:rPr lang="en-US" sz="1400" b="1" dirty="0">
                <a:solidFill>
                  <a:srgbClr val="575757"/>
                </a:solidFill>
              </a:rPr>
              <a:t>s</a:t>
            </a:r>
            <a:r>
              <a:rPr lang="en-US" sz="1400" b="1" dirty="0" smtClean="0">
                <a:solidFill>
                  <a:srgbClr val="575757"/>
                </a:solidFill>
              </a:rPr>
              <a:t>ystem </a:t>
            </a:r>
            <a:r>
              <a:rPr lang="en-US" sz="1400" b="1" dirty="0">
                <a:solidFill>
                  <a:srgbClr val="575757"/>
                </a:solidFill>
              </a:rPr>
              <a:t>d</a:t>
            </a:r>
            <a:r>
              <a:rPr lang="en-US" sz="1400" b="1" dirty="0" smtClean="0">
                <a:solidFill>
                  <a:srgbClr val="575757"/>
                </a:solidFill>
              </a:rPr>
              <a:t>evelopment</a:t>
            </a:r>
            <a:endParaRPr lang="en-US" sz="1400" b="1" dirty="0">
              <a:solidFill>
                <a:srgbClr val="575757"/>
              </a:solidFill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E2C08AF6-FC8F-FC4C-BBB4-A145EEE71A2D}"/>
              </a:ext>
            </a:extLst>
          </p:cNvPr>
          <p:cNvGrpSpPr/>
          <p:nvPr/>
        </p:nvGrpSpPr>
        <p:grpSpPr>
          <a:xfrm>
            <a:off x="3314699" y="4934935"/>
            <a:ext cx="2514601" cy="1325279"/>
            <a:chOff x="5029200" y="1105032"/>
            <a:chExt cx="2514601" cy="98942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6283F90F-5B5C-194A-B2E2-40C1CAB291FE}"/>
                </a:ext>
              </a:extLst>
            </p:cNvPr>
            <p:cNvSpPr txBox="1"/>
            <p:nvPr/>
          </p:nvSpPr>
          <p:spPr>
            <a:xfrm>
              <a:off x="5029201" y="1474051"/>
              <a:ext cx="2514600" cy="62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I</a:t>
              </a:r>
              <a:r>
                <a:rPr lang="en-US" sz="1200" dirty="0" smtClean="0">
                  <a:solidFill>
                    <a:srgbClr val="575757"/>
                  </a:solidFill>
                </a:rPr>
                <a:t>nitialize HWRF with ocean analyses generated by the ocean data assimilation system.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[Hurricane Gonzalo (2014)]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5A0F1497-0A72-2B46-8CC0-39A9F458D2D9}"/>
                </a:ext>
              </a:extLst>
            </p:cNvPr>
            <p:cNvSpPr txBox="1"/>
            <p:nvPr/>
          </p:nvSpPr>
          <p:spPr>
            <a:xfrm>
              <a:off x="5029200" y="1105032"/>
              <a:ext cx="2514600" cy="39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575757"/>
                  </a:solidFill>
                </a:rPr>
                <a:t>Develop HWRF Prediction Capability (with EMC)</a:t>
              </a:r>
              <a:endParaRPr lang="en-US" sz="1400" b="1" dirty="0">
                <a:solidFill>
                  <a:srgbClr val="575757"/>
                </a:solidFill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DF76911B-B018-3A49-91E6-91B63349817A}"/>
              </a:ext>
            </a:extLst>
          </p:cNvPr>
          <p:cNvSpPr txBox="1"/>
          <p:nvPr/>
        </p:nvSpPr>
        <p:spPr>
          <a:xfrm>
            <a:off x="6781800" y="4956255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575757"/>
                </a:solidFill>
              </a:rPr>
              <a:t>Perform ocean  Observing System Experiments (OSE) for 2017-18 storms</a:t>
            </a:r>
          </a:p>
          <a:p>
            <a:endParaRPr lang="en-US" sz="1400" b="1" dirty="0">
              <a:solidFill>
                <a:srgbClr val="575757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283F90F-5B5C-194A-B2E2-40C1CAB291FE}"/>
              </a:ext>
            </a:extLst>
          </p:cNvPr>
          <p:cNvSpPr txBox="1"/>
          <p:nvPr/>
        </p:nvSpPr>
        <p:spPr>
          <a:xfrm>
            <a:off x="6805720" y="559935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575757"/>
                </a:solidFill>
              </a:rPr>
              <a:t>Assess observing system impacts on improving ocean model initialization</a:t>
            </a:r>
            <a:endParaRPr lang="en-US" sz="1200" dirty="0">
              <a:solidFill>
                <a:srgbClr val="575757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283F90F-5B5C-194A-B2E2-40C1CAB291FE}"/>
              </a:ext>
            </a:extLst>
          </p:cNvPr>
          <p:cNvSpPr txBox="1"/>
          <p:nvPr/>
        </p:nvSpPr>
        <p:spPr>
          <a:xfrm>
            <a:off x="9296400" y="495302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75757"/>
                </a:solidFill>
              </a:rPr>
              <a:t>I</a:t>
            </a:r>
            <a:r>
              <a:rPr lang="en-US" sz="1200" dirty="0" smtClean="0">
                <a:solidFill>
                  <a:srgbClr val="575757"/>
                </a:solidFill>
              </a:rPr>
              <a:t>nitialize HWRF with ocean analyses generated by the OSE system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[Hurricanes Maria (2017) and Michael (2018)]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1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BE436C6-E40B-3F4A-99A8-684893E09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1BA98D3-CC2F-ED43-96B8-6AFC9762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851B500D-3E57-134A-96EA-6F367B35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295400"/>
            <a:ext cx="9677401" cy="1219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Timeline: Observing system </a:t>
            </a:r>
            <a:r>
              <a:rPr lang="en-US" dirty="0"/>
              <a:t>e</a:t>
            </a:r>
            <a:r>
              <a:rPr lang="en-US" dirty="0" smtClean="0"/>
              <a:t>valuation for hurricane intensity prediction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5DFA1BC-096A-C147-81C5-7C1896DCD9BE}"/>
              </a:ext>
            </a:extLst>
          </p:cNvPr>
          <p:cNvGrpSpPr/>
          <p:nvPr/>
        </p:nvGrpSpPr>
        <p:grpSpPr>
          <a:xfrm rot="10800000">
            <a:off x="4495800" y="4325900"/>
            <a:ext cx="152400" cy="609600"/>
            <a:chOff x="762000" y="3197683"/>
            <a:chExt cx="152400" cy="6096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829ED045-505C-0648-8677-F4C896248200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1F3D16EE-2EE9-6F4E-9D06-BA0740FC0556}"/>
                </a:ext>
              </a:extLst>
            </p:cNvPr>
            <p:cNvCxnSpPr>
              <a:cxnSpLocks/>
              <a:stCxn id="56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4095749" y="3940007"/>
            <a:ext cx="107566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2015-17</a:t>
            </a:r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CBC53E7E-FBAA-304A-99F6-C7E7397061AE}"/>
              </a:ext>
            </a:extLst>
          </p:cNvPr>
          <p:cNvGrpSpPr/>
          <p:nvPr/>
        </p:nvGrpSpPr>
        <p:grpSpPr>
          <a:xfrm rot="10800000">
            <a:off x="7872521" y="4337555"/>
            <a:ext cx="152400" cy="609600"/>
            <a:chOff x="762000" y="3197683"/>
            <a:chExt cx="152400" cy="6096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A5DED38A-4958-7244-BFED-0108082404AB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CC0BE7E8-17FA-364B-9BB7-5C5AF00B45B3}"/>
                </a:ext>
              </a:extLst>
            </p:cNvPr>
            <p:cNvCxnSpPr>
              <a:cxnSpLocks/>
              <a:stCxn id="64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7409039" y="3937593"/>
            <a:ext cx="1079364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2018-19</a:t>
            </a:r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AE4B2877-C46C-7B43-8431-0B29E508F17D}"/>
              </a:ext>
            </a:extLst>
          </p:cNvPr>
          <p:cNvGrpSpPr/>
          <p:nvPr/>
        </p:nvGrpSpPr>
        <p:grpSpPr>
          <a:xfrm>
            <a:off x="9220200" y="3146736"/>
            <a:ext cx="2514600" cy="1841245"/>
            <a:chOff x="9053091" y="3146736"/>
            <a:chExt cx="2594577" cy="184124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B2A693F2-C4F1-5547-B978-E25A3EAC70DC}"/>
                </a:ext>
              </a:extLst>
            </p:cNvPr>
            <p:cNvGrpSpPr/>
            <p:nvPr/>
          </p:nvGrpSpPr>
          <p:grpSpPr>
            <a:xfrm>
              <a:off x="9982200" y="3962591"/>
              <a:ext cx="152400" cy="591909"/>
              <a:chOff x="1595964" y="3200172"/>
              <a:chExt cx="152400" cy="59190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0DDADCE8-C605-2F48-9743-4BA02D4CDAD8}"/>
                  </a:ext>
                </a:extLst>
              </p:cNvPr>
              <p:cNvSpPr/>
              <p:nvPr userDrawn="1"/>
            </p:nvSpPr>
            <p:spPr>
              <a:xfrm>
                <a:off x="1595964" y="3200172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4F1E5A7D-2C14-324C-AA1F-5E88C7044C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672164" y="3334881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 Placeholder 24">
              <a:extLst>
                <a:ext uri="{FF2B5EF4-FFF2-40B4-BE49-F238E27FC236}">
                  <a16:creationId xmlns:a16="http://schemas.microsoft.com/office/drawing/2014/main" xmlns="" id="{313A9CE6-34E7-CA40-8191-ED7B5BAEE161}"/>
                </a:ext>
              </a:extLst>
            </p:cNvPr>
            <p:cNvSpPr txBox="1">
              <a:spLocks/>
            </p:cNvSpPr>
            <p:nvPr/>
          </p:nvSpPr>
          <p:spPr>
            <a:xfrm>
              <a:off x="9601200" y="4668567"/>
              <a:ext cx="1162050" cy="319414"/>
            </a:xfrm>
            <a:prstGeom prst="rect">
              <a:avLst/>
            </a:prstGeom>
          </p:spPr>
          <p:txBody>
            <a:bodyPr>
              <a:normAutofit fontScale="850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2019==&gt;</a:t>
              </a:r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035DC811-DD4D-1347-8A92-5B95622E8F81}"/>
                </a:ext>
              </a:extLst>
            </p:cNvPr>
            <p:cNvSpPr txBox="1"/>
            <p:nvPr/>
          </p:nvSpPr>
          <p:spPr>
            <a:xfrm>
              <a:off x="9053091" y="3146736"/>
              <a:ext cx="25945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575757"/>
                  </a:solidFill>
                </a:rPr>
                <a:t>HWRF intensity prediction experiments for 2017-18 storms</a:t>
              </a:r>
              <a:endParaRPr lang="en-US" sz="1400" b="1" dirty="0">
                <a:solidFill>
                  <a:srgbClr val="575757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C88ECD9C-110F-9642-9CAF-0D0A2212A2F2}"/>
              </a:ext>
            </a:extLst>
          </p:cNvPr>
          <p:cNvGrpSpPr/>
          <p:nvPr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59CA62A8-6FD7-FF4E-BECB-265AB9B42B45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A626ECE7-F2F7-2140-B5CD-09BF01ABC24E}"/>
                </a:ext>
              </a:extLst>
            </p:cNvPr>
            <p:cNvCxnSpPr>
              <a:cxnSpLocks/>
              <a:stCxn id="100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 Placeholder 24">
            <a:extLst>
              <a:ext uri="{FF2B5EF4-FFF2-40B4-BE49-F238E27FC236}">
                <a16:creationId xmlns:a16="http://schemas.microsoft.com/office/drawing/2014/main" xmlns="" id="{1AA2D0C9-DDB5-C740-AB8C-270D6A184F0D}"/>
              </a:ext>
            </a:extLst>
          </p:cNvPr>
          <p:cNvSpPr txBox="1">
            <a:spLocks/>
          </p:cNvSpPr>
          <p:nvPr/>
        </p:nvSpPr>
        <p:spPr>
          <a:xfrm>
            <a:off x="304800" y="4652039"/>
            <a:ext cx="11430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&lt;2015</a:t>
            </a:r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A0F303BD-57E7-F043-BFED-34B154662962}"/>
              </a:ext>
            </a:extLst>
          </p:cNvPr>
          <p:cNvSpPr txBox="1"/>
          <p:nvPr/>
        </p:nvSpPr>
        <p:spPr>
          <a:xfrm>
            <a:off x="457199" y="3429000"/>
            <a:ext cx="228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575757"/>
                </a:solidFill>
              </a:rPr>
              <a:t>Ocean data assimilation </a:t>
            </a:r>
            <a:r>
              <a:rPr lang="en-US" sz="1400" b="1" dirty="0">
                <a:solidFill>
                  <a:srgbClr val="575757"/>
                </a:solidFill>
              </a:rPr>
              <a:t>s</a:t>
            </a:r>
            <a:r>
              <a:rPr lang="en-US" sz="1400" b="1" dirty="0" smtClean="0">
                <a:solidFill>
                  <a:srgbClr val="575757"/>
                </a:solidFill>
              </a:rPr>
              <a:t>ystem </a:t>
            </a:r>
            <a:r>
              <a:rPr lang="en-US" sz="1400" b="1" dirty="0">
                <a:solidFill>
                  <a:srgbClr val="575757"/>
                </a:solidFill>
              </a:rPr>
              <a:t>d</a:t>
            </a:r>
            <a:r>
              <a:rPr lang="en-US" sz="1400" b="1" dirty="0" smtClean="0">
                <a:solidFill>
                  <a:srgbClr val="575757"/>
                </a:solidFill>
              </a:rPr>
              <a:t>evelopment</a:t>
            </a:r>
            <a:endParaRPr lang="en-US" sz="1400" b="1" dirty="0">
              <a:solidFill>
                <a:srgbClr val="575757"/>
              </a:solidFill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E2C08AF6-FC8F-FC4C-BBB4-A145EEE71A2D}"/>
              </a:ext>
            </a:extLst>
          </p:cNvPr>
          <p:cNvGrpSpPr/>
          <p:nvPr/>
        </p:nvGrpSpPr>
        <p:grpSpPr>
          <a:xfrm>
            <a:off x="3314699" y="4934935"/>
            <a:ext cx="2514601" cy="1325279"/>
            <a:chOff x="5029200" y="1105032"/>
            <a:chExt cx="2514601" cy="98942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6283F90F-5B5C-194A-B2E2-40C1CAB291FE}"/>
                </a:ext>
              </a:extLst>
            </p:cNvPr>
            <p:cNvSpPr txBox="1"/>
            <p:nvPr/>
          </p:nvSpPr>
          <p:spPr>
            <a:xfrm>
              <a:off x="5029201" y="1474051"/>
              <a:ext cx="2514600" cy="62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I</a:t>
              </a:r>
              <a:r>
                <a:rPr lang="en-US" sz="1200" dirty="0" smtClean="0">
                  <a:solidFill>
                    <a:srgbClr val="575757"/>
                  </a:solidFill>
                </a:rPr>
                <a:t>nitialize HWRF with ocean analyses generated by the ocean data assimilation system.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[Hurricane Gonzalo (2014)]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5A0F1497-0A72-2B46-8CC0-39A9F458D2D9}"/>
                </a:ext>
              </a:extLst>
            </p:cNvPr>
            <p:cNvSpPr txBox="1"/>
            <p:nvPr/>
          </p:nvSpPr>
          <p:spPr>
            <a:xfrm>
              <a:off x="5029200" y="1105032"/>
              <a:ext cx="2514600" cy="39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575757"/>
                  </a:solidFill>
                </a:rPr>
                <a:t>Develop HWRF Prediction Capability (with EMC)</a:t>
              </a:r>
              <a:endParaRPr lang="en-US" sz="1400" b="1" dirty="0">
                <a:solidFill>
                  <a:srgbClr val="575757"/>
                </a:solidFill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DF76911B-B018-3A49-91E6-91B63349817A}"/>
              </a:ext>
            </a:extLst>
          </p:cNvPr>
          <p:cNvSpPr txBox="1"/>
          <p:nvPr/>
        </p:nvSpPr>
        <p:spPr>
          <a:xfrm>
            <a:off x="6781800" y="4956255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575757"/>
                </a:solidFill>
              </a:rPr>
              <a:t>Perform ocean  Observing System Experiments (OSE) for 2017-18 storms</a:t>
            </a:r>
          </a:p>
          <a:p>
            <a:endParaRPr lang="en-US" sz="1400" b="1" dirty="0">
              <a:solidFill>
                <a:srgbClr val="575757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283F90F-5B5C-194A-B2E2-40C1CAB291FE}"/>
              </a:ext>
            </a:extLst>
          </p:cNvPr>
          <p:cNvSpPr txBox="1"/>
          <p:nvPr/>
        </p:nvSpPr>
        <p:spPr>
          <a:xfrm>
            <a:off x="6805720" y="559935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575757"/>
                </a:solidFill>
              </a:rPr>
              <a:t>Assess observing system impacts on improving ocean model initialization</a:t>
            </a:r>
            <a:endParaRPr lang="en-US" sz="1200" dirty="0">
              <a:solidFill>
                <a:srgbClr val="575757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283F90F-5B5C-194A-B2E2-40C1CAB291FE}"/>
              </a:ext>
            </a:extLst>
          </p:cNvPr>
          <p:cNvSpPr txBox="1"/>
          <p:nvPr/>
        </p:nvSpPr>
        <p:spPr>
          <a:xfrm>
            <a:off x="9296400" y="495302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75757"/>
                </a:solidFill>
              </a:rPr>
              <a:t>I</a:t>
            </a:r>
            <a:r>
              <a:rPr lang="en-US" sz="1200" dirty="0" smtClean="0">
                <a:solidFill>
                  <a:srgbClr val="575757"/>
                </a:solidFill>
              </a:rPr>
              <a:t>nitialize HWRF with ocean analyses generated by the OSE system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[Hurricanes Maria (2017) and Michael (2018)]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OSE for Hurricane Gonzalo (2014) (with and without ocean DA)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8107136" cy="3152775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8534400" y="2895601"/>
            <a:ext cx="3100192" cy="2438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Anomalously warm ocean during 2014.</a:t>
            </a:r>
          </a:p>
          <a:p>
            <a:r>
              <a:rPr lang="en-US" dirty="0" smtClean="0"/>
              <a:t>Unconstrained model  - TCHP was ~30% too low in the warm pool</a:t>
            </a:r>
          </a:p>
          <a:p>
            <a:r>
              <a:rPr lang="en-US" dirty="0" smtClean="0"/>
              <a:t>Ocean DA necessary to correct the model.</a:t>
            </a:r>
            <a:endParaRPr lang="en-US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04800" y="2462345"/>
            <a:ext cx="2971800" cy="31941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AOML analysis product</a:t>
            </a:r>
            <a:endParaRPr lang="en-US" b="1" dirty="0"/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810000" y="2462345"/>
            <a:ext cx="1066800" cy="31941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No DA</a:t>
            </a:r>
            <a:endParaRPr lang="en-US" b="1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5943600" y="2462345"/>
            <a:ext cx="1981200" cy="31941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 smtClean="0"/>
              <a:t>Assim</a:t>
            </a:r>
            <a:r>
              <a:rPr lang="en-US" b="1" dirty="0" smtClean="0"/>
              <a:t>. </a:t>
            </a:r>
            <a:r>
              <a:rPr lang="en-US" b="1" dirty="0"/>
              <a:t>a</a:t>
            </a:r>
            <a:r>
              <a:rPr lang="en-US" b="1" dirty="0" smtClean="0"/>
              <a:t>ll obs.</a:t>
            </a:r>
            <a:endParaRPr lang="en-US" b="1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838200" y="5700386"/>
            <a:ext cx="7162800" cy="47181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Tropical Cyclone Heat Potential (TCHP, kJ cm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921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OSE for Hurricane Gonzalo (2014) (with and without ocean DA)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8107136" cy="3152775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8534400" y="2895601"/>
            <a:ext cx="3100192" cy="2438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Anomalously warm ocean during 2014.</a:t>
            </a:r>
          </a:p>
          <a:p>
            <a:r>
              <a:rPr lang="en-US" dirty="0" smtClean="0"/>
              <a:t>Unconstrained model  - TCHP was ~30% too low in the warm pool</a:t>
            </a:r>
          </a:p>
          <a:p>
            <a:r>
              <a:rPr lang="en-US" dirty="0" smtClean="0"/>
              <a:t>Ocean DA necessary to correct the model.</a:t>
            </a:r>
            <a:endParaRPr lang="en-US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04800" y="2462345"/>
            <a:ext cx="2971800" cy="31941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AOML analysis product</a:t>
            </a:r>
            <a:endParaRPr lang="en-US" b="1" dirty="0"/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810000" y="2462345"/>
            <a:ext cx="1066800" cy="31941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No DA</a:t>
            </a:r>
            <a:endParaRPr lang="en-US" b="1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5943600" y="2462345"/>
            <a:ext cx="1981200" cy="31941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 smtClean="0"/>
              <a:t>Assim</a:t>
            </a:r>
            <a:r>
              <a:rPr lang="en-US" b="1" dirty="0" smtClean="0"/>
              <a:t>. </a:t>
            </a:r>
            <a:r>
              <a:rPr lang="en-US" b="1" dirty="0"/>
              <a:t>a</a:t>
            </a:r>
            <a:r>
              <a:rPr lang="en-US" b="1" dirty="0" smtClean="0"/>
              <a:t>ll obs.</a:t>
            </a:r>
            <a:endParaRPr lang="en-US" b="1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838200" y="5700386"/>
            <a:ext cx="7162800" cy="47181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Tropical Cyclone Heat Potential (TCHP, kJ cm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800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62" y="1610276"/>
            <a:ext cx="4770538" cy="4409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1"/>
            <a:ext cx="10515600" cy="762000"/>
          </a:xfrm>
        </p:spPr>
        <p:txBody>
          <a:bodyPr/>
          <a:lstStyle/>
          <a:p>
            <a:r>
              <a:rPr lang="en-US" dirty="0" smtClean="0"/>
              <a:t>Results from Simple OSE: predicted intensity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7010400" y="2481165"/>
            <a:ext cx="3810000" cy="14812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T</a:t>
            </a:r>
            <a:r>
              <a:rPr lang="en-US" sz="2400" dirty="0" smtClean="0"/>
              <a:t>he negative intensity bias was substantially reduced because ocean DA improved the initialization. </a:t>
            </a:r>
            <a:endParaRPr lang="en-US" sz="2400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7277100" y="4448974"/>
            <a:ext cx="3276600" cy="7827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</a:t>
            </a:r>
            <a:r>
              <a:rPr lang="en-US" dirty="0" smtClean="0"/>
              <a:t>rom (J. Dong et al, 2017,</a:t>
            </a:r>
          </a:p>
          <a:p>
            <a:pPr algn="ctr"/>
            <a:r>
              <a:rPr lang="en-US" i="1" dirty="0" smtClean="0"/>
              <a:t>Weather and Forecasting)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2362200" y="1922695"/>
            <a:ext cx="1272331" cy="58475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Observed intensity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="" xmlns:a16="http://schemas.microsoft.com/office/drawing/2014/main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2895600" y="5961485"/>
            <a:ext cx="1828800" cy="40744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baseline="-25000" dirty="0" smtClean="0"/>
              <a:t>Forecast hour</a:t>
            </a:r>
            <a:endParaRPr lang="en-US" sz="2800" b="1" baseline="-25000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4375230" y="3815038"/>
            <a:ext cx="1130461" cy="4118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91016B"/>
                </a:solidFill>
              </a:rPr>
              <a:t>With DA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158281" y="4459913"/>
            <a:ext cx="952500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3366"/>
                </a:solidFill>
              </a:rPr>
              <a:t>No DA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81000" y="2195498"/>
            <a:ext cx="1066800" cy="62390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/>
              <a:t>v</a:t>
            </a:r>
            <a:r>
              <a:rPr lang="en-US" sz="3200" b="1" baseline="-25000" dirty="0" err="1" smtClean="0"/>
              <a:t>max</a:t>
            </a:r>
            <a:endParaRPr lang="en-US" sz="3200" b="1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34531" y="2189396"/>
            <a:ext cx="785069" cy="13734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05200" y="3815038"/>
            <a:ext cx="129331" cy="656058"/>
          </a:xfrm>
          <a:prstGeom prst="straightConnector1">
            <a:avLst/>
          </a:prstGeom>
          <a:ln w="63500">
            <a:solidFill>
              <a:srgbClr val="1D46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110781" y="3048000"/>
            <a:ext cx="613619" cy="783664"/>
          </a:xfrm>
          <a:prstGeom prst="straightConnector1">
            <a:avLst/>
          </a:prstGeom>
          <a:ln w="63500">
            <a:solidFill>
              <a:srgbClr val="C60AB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62" y="1610276"/>
            <a:ext cx="4770538" cy="4409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1"/>
            <a:ext cx="10515600" cy="762000"/>
          </a:xfrm>
        </p:spPr>
        <p:txBody>
          <a:bodyPr/>
          <a:lstStyle/>
          <a:p>
            <a:r>
              <a:rPr lang="en-US" dirty="0" smtClean="0"/>
              <a:t>Results from Simple OSE: predicted intensity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7010400" y="2481165"/>
            <a:ext cx="3810000" cy="14812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T</a:t>
            </a:r>
            <a:r>
              <a:rPr lang="en-US" sz="2400" dirty="0" smtClean="0"/>
              <a:t>he negative intensity bias was substantially reduced because ocean DA improved the initialization. </a:t>
            </a:r>
            <a:endParaRPr lang="en-US" sz="2400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7277100" y="4448974"/>
            <a:ext cx="3276600" cy="7827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</a:t>
            </a:r>
            <a:r>
              <a:rPr lang="en-US" dirty="0" smtClean="0"/>
              <a:t>rom (J. Dong et al, 2017,</a:t>
            </a:r>
          </a:p>
          <a:p>
            <a:pPr algn="ctr"/>
            <a:r>
              <a:rPr lang="en-US" i="1" dirty="0" smtClean="0"/>
              <a:t>Weather and Forecasting)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2362200" y="1922695"/>
            <a:ext cx="1272331" cy="58475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</a:rPr>
              <a:t>Observed intensity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="" xmlns:a16="http://schemas.microsoft.com/office/drawing/2014/main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2895600" y="5961485"/>
            <a:ext cx="1828800" cy="40744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baseline="-25000" dirty="0" smtClean="0"/>
              <a:t>Forecast hour</a:t>
            </a:r>
            <a:endParaRPr lang="en-US" sz="2800" b="1" baseline="-25000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4375230" y="3815038"/>
            <a:ext cx="1130461" cy="4118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91016B"/>
                </a:solidFill>
              </a:rPr>
              <a:t>With DA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xmlns="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3158281" y="4459913"/>
            <a:ext cx="952500" cy="43102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3366"/>
                </a:solidFill>
              </a:rPr>
              <a:t>No DA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xmlns="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381000" y="2195498"/>
            <a:ext cx="1066800" cy="62390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/>
              <a:t>v</a:t>
            </a:r>
            <a:r>
              <a:rPr lang="en-US" sz="3200" b="1" baseline="-25000" dirty="0" err="1" smtClean="0"/>
              <a:t>max</a:t>
            </a:r>
            <a:endParaRPr lang="en-US" sz="3200" b="1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34531" y="2189396"/>
            <a:ext cx="785069" cy="13734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05200" y="3815038"/>
            <a:ext cx="129331" cy="656058"/>
          </a:xfrm>
          <a:prstGeom prst="straightConnector1">
            <a:avLst/>
          </a:prstGeom>
          <a:ln w="63500">
            <a:solidFill>
              <a:srgbClr val="1D46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110781" y="3048000"/>
            <a:ext cx="613619" cy="783664"/>
          </a:xfrm>
          <a:prstGeom prst="straightConnector1">
            <a:avLst/>
          </a:prstGeom>
          <a:ln w="63500">
            <a:solidFill>
              <a:srgbClr val="C60AB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3896</TotalTime>
  <Words>1160</Words>
  <Application>Microsoft Office PowerPoint</Application>
  <PresentationFormat>Custom</PresentationFormat>
  <Paragraphs>250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Ocean Studies and Monitoring for Hurricane Forecasts</vt:lpstr>
      <vt:lpstr>Overview</vt:lpstr>
      <vt:lpstr>Overview</vt:lpstr>
      <vt:lpstr>Timeline: Observing system evaluation for hurricane intensity prediction</vt:lpstr>
      <vt:lpstr>Timeline: Observing system evaluation for hurricane intensity prediction</vt:lpstr>
      <vt:lpstr>Simple OSE for Hurricane Gonzalo (2014) (with and without ocean DA)</vt:lpstr>
      <vt:lpstr>Simple OSE for Hurricane Gonzalo (2014) (with and without ocean DA)</vt:lpstr>
      <vt:lpstr>Results from Simple OSE: predicted intensity</vt:lpstr>
      <vt:lpstr>Results from Simple OSE: predicted intensity</vt:lpstr>
      <vt:lpstr>Hurricane Maria (2017) OSE, intensity bias</vt:lpstr>
      <vt:lpstr>Hurricane Maria (2017) OSE, intensity bias</vt:lpstr>
      <vt:lpstr>Hurricane Maria (2017) OSE, intensity bias</vt:lpstr>
      <vt:lpstr>Observing system impacts on Hurricane Maria intensity at 17.6N (6 forecast cycle average)</vt:lpstr>
      <vt:lpstr>Observing system impacts on Hurricane Maria intensity at 17.6N (6 forecast cycle average)</vt:lpstr>
      <vt:lpstr>Observing system impacts on Hurricane Maria intensity at 17.6N (6 forecast cycle average)</vt:lpstr>
      <vt:lpstr>Sensitivity of Hurricane Michael (2018) Intensity Forecasts to Ocean DA</vt:lpstr>
      <vt:lpstr>Sensitivity of Hurricane Michael (2018) Intensity Forecasts to Ocean DA</vt:lpstr>
      <vt:lpstr>Observing system impacts on Hurricane Michael intensity at 29N (3 forecast cycles)</vt:lpstr>
      <vt:lpstr>Observing system impacts on Hurricane Michael intensity at 29N (3 forecast cycles)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George Halliwell</cp:lastModifiedBy>
  <cp:revision>200</cp:revision>
  <cp:lastPrinted>2019-10-08T15:07:23Z</cp:lastPrinted>
  <dcterms:created xsi:type="dcterms:W3CDTF">2019-08-06T19:42:43Z</dcterms:created>
  <dcterms:modified xsi:type="dcterms:W3CDTF">2019-11-07T23:15:28Z</dcterms:modified>
</cp:coreProperties>
</file>