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4" r:id="rId2"/>
    <p:sldId id="325" r:id="rId3"/>
    <p:sldId id="304" r:id="rId4"/>
    <p:sldId id="323" r:id="rId5"/>
    <p:sldId id="322" r:id="rId6"/>
    <p:sldId id="316" r:id="rId7"/>
    <p:sldId id="326" r:id="rId8"/>
    <p:sldId id="327" r:id="rId9"/>
    <p:sldId id="324" r:id="rId10"/>
    <p:sldId id="32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ndararaman Gopalakrishnan" initials="SG" lastIdx="1" clrIdx="0">
    <p:extLst>
      <p:ext uri="{19B8F6BF-5375-455C-9EA6-DF929625EA0E}">
        <p15:presenceInfo xmlns:p15="http://schemas.microsoft.com/office/powerpoint/2012/main" userId="S-1-5-21-777304365-2407212491-4133516243-13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1D4690"/>
    <a:srgbClr val="280EC2"/>
    <a:srgbClr val="4298D3"/>
    <a:srgbClr val="26F0FA"/>
    <a:srgbClr val="F2F5F7"/>
    <a:srgbClr val="DADDE0"/>
    <a:srgbClr val="575757"/>
    <a:srgbClr val="ACACAC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6285"/>
  </p:normalViewPr>
  <p:slideViewPr>
    <p:cSldViewPr snapToObjects="1">
      <p:cViewPr varScale="1">
        <p:scale>
          <a:sx n="112" d="100"/>
          <a:sy n="112" d="100"/>
        </p:scale>
        <p:origin x="177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ml.noaa.gov/our-research/hurricane-research-division/modeling-predictio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went all the way from negative scales for intensity skill</a:t>
            </a:r>
          </a:p>
          <a:p>
            <a:r>
              <a:rPr lang="en-US" dirty="0"/>
              <a:t>For more information, visit: </a:t>
            </a:r>
            <a:r>
              <a:rPr lang="en-US" dirty="0">
                <a:hlinkClick r:id="rId3"/>
              </a:rPr>
              <a:t>https://www.aoml.noaa.gov/our-research/hurricane-research-division/modeling-prediction/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Observe that the image on the right has a more diffusive inner core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Observe the second image, which has a smaller and tighter inner core and better structure consistent with observations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955879"/>
            <a:ext cx="5264150" cy="1785937"/>
          </a:xfrm>
        </p:spPr>
        <p:txBody>
          <a:bodyPr/>
          <a:lstStyle/>
          <a:p>
            <a:r>
              <a:rPr lang="en-US" dirty="0">
                <a:solidFill>
                  <a:srgbClr val="1D4690"/>
                </a:solidFill>
              </a:rPr>
              <a:t>Advances in Tropical Cyclone Forecast Modeling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554" y="2819400"/>
            <a:ext cx="5757798" cy="423863"/>
          </a:xfrm>
        </p:spPr>
        <p:txBody>
          <a:bodyPr/>
          <a:lstStyle/>
          <a:p>
            <a:r>
              <a:rPr lang="en-US" dirty="0">
                <a:solidFill>
                  <a:srgbClr val="1D4690"/>
                </a:solidFill>
              </a:rPr>
              <a:t>Sundararaman Gopalakrishnan (Gopal)</a:t>
            </a:r>
          </a:p>
          <a:p>
            <a:endParaRPr lang="en-US" dirty="0">
              <a:solidFill>
                <a:srgbClr val="1D469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26" y="3764983"/>
            <a:ext cx="5729266" cy="2254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7C485-678B-C44F-A7B4-E9FF512B4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74320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51BF2B-D5E2-F447-9349-3B45D200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01599A-9DC9-1348-B7DF-4E03A0C1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3124200" cy="1152870"/>
          </a:xfrm>
        </p:spPr>
        <p:txBody>
          <a:bodyPr/>
          <a:lstStyle/>
          <a:p>
            <a:r>
              <a:rPr lang="en-US" dirty="0"/>
              <a:t>Transition to </a:t>
            </a:r>
            <a:br>
              <a:rPr lang="en-US" dirty="0"/>
            </a:br>
            <a:r>
              <a:rPr lang="en-US" dirty="0"/>
              <a:t>Operations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E73DD0-AEBD-2742-9A44-1F55270D09E9}"/>
              </a:ext>
            </a:extLst>
          </p:cNvPr>
          <p:cNvGrpSpPr/>
          <p:nvPr/>
        </p:nvGrpSpPr>
        <p:grpSpPr>
          <a:xfrm>
            <a:off x="7810120" y="990600"/>
            <a:ext cx="3731258" cy="2346322"/>
            <a:chOff x="4840700" y="4128278"/>
            <a:chExt cx="3731258" cy="2346322"/>
          </a:xfrm>
        </p:grpSpPr>
        <p:sp>
          <p:nvSpPr>
            <p:cNvPr id="7" name="Google Shape;199;p20">
              <a:extLst>
                <a:ext uri="{FF2B5EF4-FFF2-40B4-BE49-F238E27FC236}">
                  <a16:creationId xmlns:a16="http://schemas.microsoft.com/office/drawing/2014/main" id="{755773EC-B2BC-404F-87E3-D5F024D168B4}"/>
                </a:ext>
              </a:extLst>
            </p:cNvPr>
            <p:cNvSpPr/>
            <p:nvPr/>
          </p:nvSpPr>
          <p:spPr>
            <a:xfrm>
              <a:off x="5873576" y="4544666"/>
              <a:ext cx="1580391" cy="1300737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 b="1" i="1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NOAA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 b="1" i="1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HFIP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00;p20">
              <a:extLst>
                <a:ext uri="{FF2B5EF4-FFF2-40B4-BE49-F238E27FC236}">
                  <a16:creationId xmlns:a16="http://schemas.microsoft.com/office/drawing/2014/main" id="{7B220154-7332-E241-A774-0FCF1E435B5F}"/>
                </a:ext>
              </a:extLst>
            </p:cNvPr>
            <p:cNvSpPr txBox="1"/>
            <p:nvPr/>
          </p:nvSpPr>
          <p:spPr>
            <a:xfrm>
              <a:off x="7501180" y="4770960"/>
              <a:ext cx="1070778" cy="769399"/>
            </a:xfrm>
            <a:prstGeom prst="rect">
              <a:avLst/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Forecast offices: NHC, JTWC,  International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01;p20">
              <a:extLst>
                <a:ext uri="{FF2B5EF4-FFF2-40B4-BE49-F238E27FC236}">
                  <a16:creationId xmlns:a16="http://schemas.microsoft.com/office/drawing/2014/main" id="{D70D2C6C-FCB3-ED49-A547-C87A2DA80A58}"/>
                </a:ext>
              </a:extLst>
            </p:cNvPr>
            <p:cNvSpPr txBox="1"/>
            <p:nvPr/>
          </p:nvSpPr>
          <p:spPr>
            <a:xfrm>
              <a:off x="4840700" y="4730651"/>
              <a:ext cx="1009560" cy="600100"/>
            </a:xfrm>
            <a:prstGeom prst="rect">
              <a:avLst/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 b="1" i="1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AOML/HRD: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 b="1" i="1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Modeling and Observations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02;p20">
              <a:extLst>
                <a:ext uri="{FF2B5EF4-FFF2-40B4-BE49-F238E27FC236}">
                  <a16:creationId xmlns:a16="http://schemas.microsoft.com/office/drawing/2014/main" id="{48CB578E-E614-E743-9F1C-AA1F52F4E0FE}"/>
                </a:ext>
              </a:extLst>
            </p:cNvPr>
            <p:cNvSpPr txBox="1"/>
            <p:nvPr/>
          </p:nvSpPr>
          <p:spPr>
            <a:xfrm>
              <a:off x="6183255" y="4128278"/>
              <a:ext cx="1070778" cy="461796"/>
            </a:xfrm>
            <a:prstGeom prst="rect">
              <a:avLst/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 i="1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NCEP/EMC: HWRF Team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3;p20">
              <a:extLst>
                <a:ext uri="{FF2B5EF4-FFF2-40B4-BE49-F238E27FC236}">
                  <a16:creationId xmlns:a16="http://schemas.microsoft.com/office/drawing/2014/main" id="{8187D19C-AF51-344C-A66C-1F7931428F20}"/>
                </a:ext>
              </a:extLst>
            </p:cNvPr>
            <p:cNvSpPr txBox="1"/>
            <p:nvPr/>
          </p:nvSpPr>
          <p:spPr>
            <a:xfrm>
              <a:off x="5205427" y="5874500"/>
              <a:ext cx="1070778" cy="600100"/>
            </a:xfrm>
            <a:prstGeom prst="rect">
              <a:avLst/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Developmental Test Bed Center/UCAR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04;p20">
              <a:extLst>
                <a:ext uri="{FF2B5EF4-FFF2-40B4-BE49-F238E27FC236}">
                  <a16:creationId xmlns:a16="http://schemas.microsoft.com/office/drawing/2014/main" id="{127F1C45-70A2-C34F-A2D3-8E8A3CC5FD52}"/>
                </a:ext>
              </a:extLst>
            </p:cNvPr>
            <p:cNvSpPr txBox="1"/>
            <p:nvPr/>
          </p:nvSpPr>
          <p:spPr>
            <a:xfrm>
              <a:off x="7106317" y="5874499"/>
              <a:ext cx="1070778" cy="600100"/>
            </a:xfrm>
            <a:prstGeom prst="rect">
              <a:avLst/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1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University Collaborators and partners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Picture 22" descr="https://lh6.googleusercontent.com/Z2LKAyEOMLFL-Xl5cscikdH5QQqiVtfECk78OEp5SGdwJ4qM1wSGmzxit7hOF4hGuXoyD4ZVto_6ZZav8NlFk6g7Fx_5wF9_EwFz85QIQRnvlzvgUnQoGTPPYqdeVML4CyyWKi2LEaU">
            <a:extLst>
              <a:ext uri="{FF2B5EF4-FFF2-40B4-BE49-F238E27FC236}">
                <a16:creationId xmlns:a16="http://schemas.microsoft.com/office/drawing/2014/main" id="{20665D3E-1544-DD48-B193-7D5AC07D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844" y="1143000"/>
            <a:ext cx="3928410" cy="1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747EDB-19F3-D847-8FCA-DDAD4527EA3E}"/>
              </a:ext>
            </a:extLst>
          </p:cNvPr>
          <p:cNvGrpSpPr/>
          <p:nvPr/>
        </p:nvGrpSpPr>
        <p:grpSpPr>
          <a:xfrm>
            <a:off x="461554" y="3657600"/>
            <a:ext cx="7369104" cy="2376289"/>
            <a:chOff x="461554" y="4265272"/>
            <a:chExt cx="7369104" cy="2376289"/>
          </a:xfrm>
        </p:grpSpPr>
        <p:pic>
          <p:nvPicPr>
            <p:cNvPr id="15" name="Picture 2" descr="https://lh4.googleusercontent.com/QBrXr6zxvR0tFpZ_Vn9iWHuEGhsZ53VsrQTXj2Q_lBQujeAZLlb6iDigGvTq-nbwBS9rNPLUXIgTdYl_DpP-tW2jFBs1L-FkWuMNmDFF9_grjoOnWzdXNsJFosjNZoAblZyyVGSqFmewiW99Qw">
              <a:extLst>
                <a:ext uri="{FF2B5EF4-FFF2-40B4-BE49-F238E27FC236}">
                  <a16:creationId xmlns:a16="http://schemas.microsoft.com/office/drawing/2014/main" id="{1EE48ACD-4844-B042-B77F-8115BDA81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54" y="4265272"/>
              <a:ext cx="7369104" cy="2269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38A7AB-10C1-5747-A48A-BE0691352710}"/>
                </a:ext>
              </a:extLst>
            </p:cNvPr>
            <p:cNvSpPr/>
            <p:nvPr/>
          </p:nvSpPr>
          <p:spPr>
            <a:xfrm>
              <a:off x="461554" y="6130739"/>
              <a:ext cx="7369104" cy="510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https://lh5.googleusercontent.com/xWNRM--DXiSOUmWOcFjsYmkBuh_PKBiWpHqnZl8qGkkgHOAJUpnmOPgGm-8brN6EZWEXxs-Pk-D-Hw7-ZezEEW4UZSPRj3ZXGiPwRcAPhrk0MqG4rFaA-ZJ9_5YQv4zOizdHPyE2x1M">
              <a:extLst>
                <a:ext uri="{FF2B5EF4-FFF2-40B4-BE49-F238E27FC236}">
                  <a16:creationId xmlns:a16="http://schemas.microsoft.com/office/drawing/2014/main" id="{9C87102E-9FDD-2341-9037-F3736ECF94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562" y="6165691"/>
              <a:ext cx="5153088" cy="475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E12815-A874-4741-8E17-393D62962586}"/>
              </a:ext>
            </a:extLst>
          </p:cNvPr>
          <p:cNvGrpSpPr/>
          <p:nvPr/>
        </p:nvGrpSpPr>
        <p:grpSpPr>
          <a:xfrm>
            <a:off x="8229220" y="3733800"/>
            <a:ext cx="3086980" cy="2376290"/>
            <a:chOff x="8229220" y="4265271"/>
            <a:chExt cx="3086980" cy="2376290"/>
          </a:xfrm>
        </p:grpSpPr>
        <p:pic>
          <p:nvPicPr>
            <p:cNvPr id="19" name="Picture 4" descr="https://lh3.googleusercontent.com/TjP3shJ4m0yfvNxnYGyJnkxk1PJ_Q07d-vHpq2vjlGWe9avr4xApsIyL_KTx4unCofexn1Acx7bz5nuWM_hWZbRBG-rAtlCoMwwoftUWF1xt0CU1sHM_jjFQ6PFJ7B9PTNU9rLrBnt1pk9MruQ">
              <a:extLst>
                <a:ext uri="{FF2B5EF4-FFF2-40B4-BE49-F238E27FC236}">
                  <a16:creationId xmlns:a16="http://schemas.microsoft.com/office/drawing/2014/main" id="{B4830293-3E80-E24A-A3FE-D0E466036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220" y="4265271"/>
              <a:ext cx="3086980" cy="237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ECE99C-9529-7F4B-ADAC-77EB7A43E97F}"/>
                </a:ext>
              </a:extLst>
            </p:cNvPr>
            <p:cNvSpPr/>
            <p:nvPr/>
          </p:nvSpPr>
          <p:spPr>
            <a:xfrm>
              <a:off x="8229220" y="6130739"/>
              <a:ext cx="3086980" cy="510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4735C4-F6EC-7441-97DA-929A1A7C6AA9}"/>
                </a:ext>
              </a:extLst>
            </p:cNvPr>
            <p:cNvSpPr txBox="1"/>
            <p:nvPr/>
          </p:nvSpPr>
          <p:spPr>
            <a:xfrm>
              <a:off x="8910118" y="6263039"/>
              <a:ext cx="18340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666666"/>
                  </a:solidFill>
                </a:rPr>
                <a:t>NOAA-MOES Team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7FB08D4-9082-E143-904A-74D3F2D2B663}"/>
              </a:ext>
            </a:extLst>
          </p:cNvPr>
          <p:cNvSpPr txBox="1"/>
          <p:nvPr/>
        </p:nvSpPr>
        <p:spPr>
          <a:xfrm>
            <a:off x="437948" y="2338393"/>
            <a:ext cx="311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Thank you to our Partners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4C2DB3A-1F69-4649-9D10-D4DCDED56B3A}"/>
              </a:ext>
            </a:extLst>
          </p:cNvPr>
          <p:cNvSpPr txBox="1">
            <a:spLocks/>
          </p:cNvSpPr>
          <p:nvPr/>
        </p:nvSpPr>
        <p:spPr>
          <a:xfrm>
            <a:off x="4090575" y="6166189"/>
            <a:ext cx="5264150" cy="642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38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98C03C-1AD2-8544-B407-DEB5E07824B7}"/>
              </a:ext>
            </a:extLst>
          </p:cNvPr>
          <p:cNvCxnSpPr>
            <a:cxnSpLocks/>
          </p:cNvCxnSpPr>
          <p:nvPr/>
        </p:nvCxnSpPr>
        <p:spPr>
          <a:xfrm>
            <a:off x="3039786" y="3436620"/>
            <a:ext cx="6790014" cy="0"/>
          </a:xfrm>
          <a:prstGeom prst="line">
            <a:avLst/>
          </a:prstGeom>
          <a:ln w="15875">
            <a:solidFill>
              <a:srgbClr val="429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71600"/>
            <a:ext cx="10744200" cy="620001"/>
          </a:xfrm>
        </p:spPr>
        <p:txBody>
          <a:bodyPr/>
          <a:lstStyle/>
          <a:p>
            <a:r>
              <a:rPr lang="en-US" sz="3500" dirty="0">
                <a:solidFill>
                  <a:srgbClr val="1D4690"/>
                </a:solidFill>
              </a:rPr>
              <a:t>Our Objectives – Improving Hurricane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B8583A-C060-824F-ABE5-41752DF6A473}"/>
              </a:ext>
            </a:extLst>
          </p:cNvPr>
          <p:cNvGrpSpPr/>
          <p:nvPr/>
        </p:nvGrpSpPr>
        <p:grpSpPr>
          <a:xfrm>
            <a:off x="3641358" y="2758440"/>
            <a:ext cx="2362200" cy="3154620"/>
            <a:chOff x="3641358" y="2758440"/>
            <a:chExt cx="2362200" cy="31546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9EEC5-B3C8-1A41-8A8D-0E77DF57FDA5}"/>
                </a:ext>
              </a:extLst>
            </p:cNvPr>
            <p:cNvSpPr txBox="1"/>
            <p:nvPr/>
          </p:nvSpPr>
          <p:spPr>
            <a:xfrm>
              <a:off x="3641358" y="4343400"/>
              <a:ext cx="236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Utilize observations from the Hurricane Field Program to improve physical parameterizations in those models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2D5924-01A5-8744-B2A2-6848AF7CB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49" t="39360" r="29574" b="26279"/>
            <a:stretch/>
          </p:blipFill>
          <p:spPr>
            <a:xfrm>
              <a:off x="3693399" y="2758440"/>
              <a:ext cx="2021305" cy="14554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20D34B-651A-E249-843F-831DD4A3EEF1}"/>
              </a:ext>
            </a:extLst>
          </p:cNvPr>
          <p:cNvGrpSpPr/>
          <p:nvPr/>
        </p:nvGrpSpPr>
        <p:grpSpPr>
          <a:xfrm>
            <a:off x="959618" y="2766059"/>
            <a:ext cx="2362200" cy="2654559"/>
            <a:chOff x="959618" y="2766059"/>
            <a:chExt cx="2362200" cy="26545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4D96F1-847B-5B43-9F86-939C55A9718B}"/>
                </a:ext>
              </a:extLst>
            </p:cNvPr>
            <p:cNvSpPr txBox="1"/>
            <p:nvPr/>
          </p:nvSpPr>
          <p:spPr>
            <a:xfrm>
              <a:off x="959618" y="4343400"/>
              <a:ext cx="2362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Develop next-generation hurricane research and forecast models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26552F-E82A-A447-8E23-1A198845D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080" y="2766059"/>
              <a:ext cx="2018706" cy="146064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EB825F-1F0B-4A4D-9C56-BF59DF91F833}"/>
              </a:ext>
            </a:extLst>
          </p:cNvPr>
          <p:cNvGrpSpPr/>
          <p:nvPr/>
        </p:nvGrpSpPr>
        <p:grpSpPr>
          <a:xfrm>
            <a:off x="6368317" y="2758440"/>
            <a:ext cx="2362200" cy="3154620"/>
            <a:chOff x="6368317" y="2758440"/>
            <a:chExt cx="2362200" cy="31546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7DB85A-9C94-EB4F-9DF6-6F5CAB77FE43}"/>
                </a:ext>
              </a:extLst>
            </p:cNvPr>
            <p:cNvSpPr txBox="1"/>
            <p:nvPr/>
          </p:nvSpPr>
          <p:spPr>
            <a:xfrm>
              <a:off x="6368317" y="4343400"/>
              <a:ext cx="236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Advance our understanding of hurricane processes using high-resolution forecast modeling systems</a:t>
              </a:r>
            </a:p>
          </p:txBody>
        </p:sp>
        <p:pic>
          <p:nvPicPr>
            <p:cNvPr id="19" name="Picture 6" descr="cover">
              <a:extLst>
                <a:ext uri="{FF2B5EF4-FFF2-40B4-BE49-F238E27FC236}">
                  <a16:creationId xmlns:a16="http://schemas.microsoft.com/office/drawing/2014/main" id="{C2A1A934-D28F-2247-9045-5C1D0BE213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8317" y="2758440"/>
              <a:ext cx="2018706" cy="145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513F2-A0FA-FC47-A39E-10D47F17F49D}"/>
              </a:ext>
            </a:extLst>
          </p:cNvPr>
          <p:cNvGrpSpPr/>
          <p:nvPr/>
        </p:nvGrpSpPr>
        <p:grpSpPr>
          <a:xfrm>
            <a:off x="9372600" y="2758440"/>
            <a:ext cx="2362200" cy="2662178"/>
            <a:chOff x="9372600" y="2758440"/>
            <a:chExt cx="2362200" cy="26621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755E00-5906-B040-A01F-8C8E57CFA39D}"/>
                </a:ext>
              </a:extLst>
            </p:cNvPr>
            <p:cNvSpPr txBox="1"/>
            <p:nvPr/>
          </p:nvSpPr>
          <p:spPr>
            <a:xfrm>
              <a:off x="9372600" y="4343400"/>
              <a:ext cx="2362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</a:rPr>
                <a:t>Transition model research and developments into operations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BF7885-8DC3-1542-9F1A-C85FFF07A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1200" y="2758440"/>
              <a:ext cx="1468262" cy="1468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4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87" y="1752600"/>
            <a:ext cx="5640673" cy="1447800"/>
          </a:xfrm>
        </p:spPr>
        <p:txBody>
          <a:bodyPr/>
          <a:lstStyle/>
          <a:p>
            <a:r>
              <a:rPr lang="en-US" sz="3600" dirty="0">
                <a:solidFill>
                  <a:srgbClr val="1D4690"/>
                </a:solidFill>
              </a:rPr>
              <a:t>Creating Next-Generation Hurricane Models for NOAA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 descr="Moving-nest grid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0013" y="685800"/>
            <a:ext cx="6553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773" y="3733800"/>
            <a:ext cx="3314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Storm-following nests are the back-bone for all NOAA hurricane models  (HWRF, HWRF-B, HMON &amp; HAFS)</a:t>
            </a:r>
          </a:p>
          <a:p>
            <a:endParaRPr lang="en-US" sz="2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1" name="Picture 6" descr="https://lh4.googleusercontent.com/SVGd3vWlOggGN_Hs02ido_2lqrQe3Rah50GHz2hDsa1Z_NNjPUfShHmMecugHzfbHzwyrSI1arHlCjhMT5-pteJgjJMC5nMFj2CSLGD_3hgNrfV9ODhjmXAbw6I9mC73cP2lYuW607A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4202" y="1676400"/>
            <a:ext cx="3521998" cy="28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507796" y="4575069"/>
            <a:ext cx="31884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rgbClr val="666666"/>
                </a:solidFill>
              </a:rPr>
              <a:t>Gopal et al., 2011, 2012, 2013 WAF, MWR, JAS </a:t>
            </a: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60D4ADD2-5787-884F-9DAF-F08E22EA9C33}"/>
              </a:ext>
            </a:extLst>
          </p:cNvPr>
          <p:cNvSpPr txBox="1">
            <a:spLocks/>
          </p:cNvSpPr>
          <p:nvPr/>
        </p:nvSpPr>
        <p:spPr>
          <a:xfrm>
            <a:off x="450921" y="1903778"/>
            <a:ext cx="3740079" cy="1525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rgbClr val="1D4690"/>
                </a:solidFill>
              </a:rPr>
              <a:t>Model Developments: Operational HWRF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7B9F5BD-BA77-4448-B139-3E50823EBBE8}"/>
              </a:ext>
            </a:extLst>
          </p:cNvPr>
          <p:cNvSpPr txBox="1">
            <a:spLocks/>
          </p:cNvSpPr>
          <p:nvPr/>
        </p:nvSpPr>
        <p:spPr>
          <a:xfrm>
            <a:off x="482506" y="3407900"/>
            <a:ext cx="3521998" cy="15252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First ever high-resolution moving nested grid modeling system to run in NOAA operations for Hurricanes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89606B-A996-9D42-A7DA-99CB0C994FD7}"/>
              </a:ext>
            </a:extLst>
          </p:cNvPr>
          <p:cNvGrpSpPr/>
          <p:nvPr/>
        </p:nvGrpSpPr>
        <p:grpSpPr>
          <a:xfrm>
            <a:off x="7877395" y="1743865"/>
            <a:ext cx="3685808" cy="2885970"/>
            <a:chOff x="3644372" y="1644898"/>
            <a:chExt cx="3858054" cy="30208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6668403-5A38-274D-A63B-5A96507F14C8}"/>
                </a:ext>
              </a:extLst>
            </p:cNvPr>
            <p:cNvGrpSpPr/>
            <p:nvPr/>
          </p:nvGrpSpPr>
          <p:grpSpPr>
            <a:xfrm>
              <a:off x="3644372" y="1644898"/>
              <a:ext cx="3858054" cy="3020838"/>
              <a:chOff x="3646024" y="2251792"/>
              <a:chExt cx="3334286" cy="2613656"/>
            </a:xfrm>
          </p:grpSpPr>
          <p:pic>
            <p:nvPicPr>
              <p:cNvPr id="14" name="Picture 2" descr="https://lh5.googleusercontent.com/c30zsZHvyBIKqB2o3LOG36MKpQ6RDpd23ApCZdLKGE5BDz0Ehy31cu7ya3jJA_3up03wlWMNG6AHY5SVQWbRTcRi529xD-7sppWHciH0I4oQoIJGOgBOpcwlTSImkLfZBUQXl5UsNRk">
                <a:extLst>
                  <a:ext uri="{FF2B5EF4-FFF2-40B4-BE49-F238E27FC236}">
                    <a16:creationId xmlns:a16="http://schemas.microsoft.com/office/drawing/2014/main" id="{A86D5DD6-9E66-184A-B7CC-F3B3D94D2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6024" y="2251792"/>
                <a:ext cx="3173622" cy="2420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ADB96C5-57AC-BA41-9315-6CEA28610DDF}"/>
                  </a:ext>
                </a:extLst>
              </p:cNvPr>
              <p:cNvSpPr/>
              <p:nvPr/>
            </p:nvSpPr>
            <p:spPr>
              <a:xfrm>
                <a:off x="3856110" y="4642460"/>
                <a:ext cx="3124200" cy="222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666666"/>
                    </a:solidFill>
                  </a:rPr>
                  <a:t>High-resolution nests, physics and DA advancements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DD5DE1-AEE2-F945-92E8-1DE36E24E1E8}"/>
                </a:ext>
              </a:extLst>
            </p:cNvPr>
            <p:cNvSpPr txBox="1"/>
            <p:nvPr/>
          </p:nvSpPr>
          <p:spPr>
            <a:xfrm>
              <a:off x="5965934" y="2634704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60%</a:t>
              </a:r>
            </a:p>
          </p:txBody>
        </p:sp>
      </p:grpSp>
      <p:pic>
        <p:nvPicPr>
          <p:cNvPr id="1026" name="Picture 2" descr="Image result for Hurricane Forecast Improvement project logo">
            <a:extLst>
              <a:ext uri="{FF2B5EF4-FFF2-40B4-BE49-F238E27FC236}">
                <a16:creationId xmlns:a16="http://schemas.microsoft.com/office/drawing/2014/main" id="{A15062D4-DFF4-44CE-AC59-9CCC136D8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895" y="5545704"/>
            <a:ext cx="57150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B29153-EA87-DE43-ADDC-E5C166DD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3A6FE2-DC95-024C-A3FF-ACA17408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93" y="5737479"/>
            <a:ext cx="11352212" cy="619470"/>
          </a:xfrm>
        </p:spPr>
        <p:txBody>
          <a:bodyPr/>
          <a:lstStyle/>
          <a:p>
            <a:r>
              <a:rPr lang="en-US" sz="2800" dirty="0">
                <a:solidFill>
                  <a:srgbClr val="4298D3"/>
                </a:solidFill>
              </a:rPr>
              <a:t>NOAA Capacity for Advancing Hurricane Prediction!</a:t>
            </a:r>
            <a:br>
              <a:rPr lang="en-US" sz="2800" dirty="0">
                <a:solidFill>
                  <a:srgbClr val="4298D3"/>
                </a:solidFill>
              </a:rPr>
            </a:br>
            <a:br>
              <a:rPr lang="en-US" sz="2800" dirty="0">
                <a:solidFill>
                  <a:srgbClr val="4298D3"/>
                </a:solidFill>
              </a:rPr>
            </a:br>
            <a:endParaRPr lang="en-US" sz="2800" dirty="0">
              <a:solidFill>
                <a:srgbClr val="4298D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EEEC6-D45D-AD43-B7AD-42D0337FFD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3874" y="4939312"/>
            <a:ext cx="2362200" cy="533400"/>
          </a:xfrm>
        </p:spPr>
        <p:txBody>
          <a:bodyPr/>
          <a:lstStyle/>
          <a:p>
            <a:r>
              <a:rPr lang="en-US" dirty="0"/>
              <a:t>Use NOAA Products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6E083C-C560-DB4B-AC43-A4D755362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B75F78-9C15-5E4E-91BF-79F94DF398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00600" y="4876800"/>
            <a:ext cx="2590800" cy="533400"/>
          </a:xfrm>
        </p:spPr>
        <p:txBody>
          <a:bodyPr>
            <a:normAutofit/>
          </a:bodyPr>
          <a:lstStyle/>
          <a:p>
            <a:r>
              <a:rPr lang="en-US" dirty="0"/>
              <a:t>Modelers &amp; Developers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AF6D0F-E7EA-A94B-8ED7-EF9211E626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119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739EE-D2E5-2446-9DD5-444E21B881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0" y="4876799"/>
            <a:ext cx="3168153" cy="718149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300" dirty="0"/>
              <a:t>Publications (5 years)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115299-9693-1640-A9F2-8467E3B15B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76800" y="2256050"/>
            <a:ext cx="2362200" cy="304800"/>
          </a:xfrm>
        </p:spPr>
        <p:txBody>
          <a:bodyPr>
            <a:noAutofit/>
          </a:bodyPr>
          <a:lstStyle/>
          <a:p>
            <a:r>
              <a:rPr lang="en-US" sz="1800" dirty="0"/>
              <a:t>People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CE53A5-75DF-2447-A4E2-CF182129A7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63000" y="2301050"/>
            <a:ext cx="2362200" cy="304800"/>
          </a:xfrm>
        </p:spPr>
        <p:txBody>
          <a:bodyPr>
            <a:noAutofit/>
          </a:bodyPr>
          <a:lstStyle/>
          <a:p>
            <a:r>
              <a:rPr lang="en-US" sz="1800" dirty="0"/>
              <a:t>Web of Science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AD5045-8A8D-A54C-BE99-8AE37DC8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1" y="1158050"/>
            <a:ext cx="1117600" cy="1143000"/>
          </a:xfrm>
          <a:prstGeom prst="rect">
            <a:avLst/>
          </a:prstGeom>
        </p:spPr>
      </p:pic>
      <p:pic>
        <p:nvPicPr>
          <p:cNvPr id="1026" name="Picture 2" descr="http://s01.flagcounter.com/chart.cgi?qz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93" y="2887187"/>
            <a:ext cx="3764753" cy="190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BD9B200-B674-054D-A034-C0A0D8655C36}"/>
              </a:ext>
            </a:extLst>
          </p:cNvPr>
          <p:cNvSpPr txBox="1">
            <a:spLocks/>
          </p:cNvSpPr>
          <p:nvPr/>
        </p:nvSpPr>
        <p:spPr>
          <a:xfrm>
            <a:off x="1482836" y="3558466"/>
            <a:ext cx="1447800" cy="8459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kern="1200">
                <a:solidFill>
                  <a:srgbClr val="4298D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192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97D75334-09A3-634A-AA61-2FF7E740ADE6}"/>
              </a:ext>
            </a:extLst>
          </p:cNvPr>
          <p:cNvSpPr txBox="1">
            <a:spLocks/>
          </p:cNvSpPr>
          <p:nvPr/>
        </p:nvSpPr>
        <p:spPr>
          <a:xfrm>
            <a:off x="1025636" y="2255108"/>
            <a:ext cx="2362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4298D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Countries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 txBox="1">
            <a:spLocks/>
          </p:cNvSpPr>
          <p:nvPr/>
        </p:nvSpPr>
        <p:spPr>
          <a:xfrm>
            <a:off x="1752600" y="1097471"/>
            <a:ext cx="8750996" cy="6200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00" dirty="0">
                <a:solidFill>
                  <a:srgbClr val="1D4690"/>
                </a:solidFill>
              </a:rPr>
              <a:t>The HWRF System</a:t>
            </a:r>
          </a:p>
        </p:txBody>
      </p:sp>
    </p:spTree>
    <p:extLst>
      <p:ext uri="{BB962C8B-B14F-4D97-AF65-F5344CB8AC3E}">
        <p14:creationId xmlns:p14="http://schemas.microsoft.com/office/powerpoint/2010/main" val="36388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89034" y="5486400"/>
            <a:ext cx="11353800" cy="1045534"/>
            <a:chOff x="289034" y="5486400"/>
            <a:chExt cx="11353800" cy="104553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BE436C6-E40B-3F4A-99A8-684893E09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034" y="5486400"/>
              <a:ext cx="11353800" cy="228602"/>
            </a:xfrm>
            <a:prstGeom prst="rect">
              <a:avLst/>
            </a:prstGeom>
            <a:effectLst>
              <a:outerShdw blurRad="292100" dist="63500" dir="2700000" sx="98000" sy="98000" algn="t" rotWithShape="0">
                <a:prstClr val="black">
                  <a:alpha val="15000"/>
                </a:prstClr>
              </a:outerShdw>
            </a:effectLst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5DFA1BC-096A-C147-81C5-7C1896DCD9BE}"/>
                </a:ext>
              </a:extLst>
            </p:cNvPr>
            <p:cNvGrpSpPr/>
            <p:nvPr/>
          </p:nvGrpSpPr>
          <p:grpSpPr>
            <a:xfrm rot="10800000">
              <a:off x="1837216" y="5486400"/>
              <a:ext cx="152400" cy="609600"/>
              <a:chOff x="367688" y="3197683"/>
              <a:chExt cx="152400" cy="60960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29ED045-505C-0648-8677-F4C896248200}"/>
                  </a:ext>
                </a:extLst>
              </p:cNvPr>
              <p:cNvSpPr/>
              <p:nvPr userDrawn="1"/>
            </p:nvSpPr>
            <p:spPr>
              <a:xfrm>
                <a:off x="367688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F3D16EE-2EE9-6F4E-9D06-BA0740FC0556}"/>
                  </a:ext>
                </a:extLst>
              </p:cNvPr>
              <p:cNvCxnSpPr>
                <a:cxnSpLocks/>
                <a:stCxn id="56" idx="4"/>
              </p:cNvCxnSpPr>
              <p:nvPr userDrawn="1"/>
            </p:nvCxnSpPr>
            <p:spPr>
              <a:xfrm>
                <a:off x="443888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BC53E7E-FBAA-304A-99F6-C7E7397061AE}"/>
                </a:ext>
              </a:extLst>
            </p:cNvPr>
            <p:cNvGrpSpPr/>
            <p:nvPr/>
          </p:nvGrpSpPr>
          <p:grpSpPr>
            <a:xfrm rot="10800000">
              <a:off x="5260435" y="5486400"/>
              <a:ext cx="152400" cy="609600"/>
              <a:chOff x="739825" y="3433591"/>
              <a:chExt cx="152400" cy="609600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5DED38A-4958-7244-BFED-0108082404AB}"/>
                  </a:ext>
                </a:extLst>
              </p:cNvPr>
              <p:cNvSpPr/>
              <p:nvPr userDrawn="1"/>
            </p:nvSpPr>
            <p:spPr>
              <a:xfrm>
                <a:off x="739825" y="3433591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C0BE7E8-17FA-364B-9BB7-5C5AF00B45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16025" y="3585991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Text Placeholder 24">
              <a:extLst>
                <a:ext uri="{FF2B5EF4-FFF2-40B4-BE49-F238E27FC236}">
                  <a16:creationId xmlns:a16="http://schemas.microsoft.com/office/drawing/2014/main" id="{1AA2D0C9-DDB5-C740-AB8C-270D6A184F0D}"/>
                </a:ext>
              </a:extLst>
            </p:cNvPr>
            <p:cNvSpPr txBox="1">
              <a:spLocks/>
            </p:cNvSpPr>
            <p:nvPr/>
          </p:nvSpPr>
          <p:spPr>
            <a:xfrm>
              <a:off x="1447800" y="6212520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43" name="Text Placeholder 24">
              <a:extLst>
                <a:ext uri="{FF2B5EF4-FFF2-40B4-BE49-F238E27FC236}">
                  <a16:creationId xmlns:a16="http://schemas.microsoft.com/office/drawing/2014/main" id="{1AA2D0C9-DDB5-C740-AB8C-270D6A184F0D}"/>
                </a:ext>
              </a:extLst>
            </p:cNvPr>
            <p:cNvSpPr txBox="1">
              <a:spLocks/>
            </p:cNvSpPr>
            <p:nvPr/>
          </p:nvSpPr>
          <p:spPr>
            <a:xfrm>
              <a:off x="4876800" y="6172200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2019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0BE7E8-17FA-364B-9BB7-5C5AF00B45B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696450" y="5486400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 Placeholder 24">
              <a:extLst>
                <a:ext uri="{FF2B5EF4-FFF2-40B4-BE49-F238E27FC236}">
                  <a16:creationId xmlns:a16="http://schemas.microsoft.com/office/drawing/2014/main" id="{1AA2D0C9-DDB5-C740-AB8C-270D6A184F0D}"/>
                </a:ext>
              </a:extLst>
            </p:cNvPr>
            <p:cNvSpPr txBox="1">
              <a:spLocks/>
            </p:cNvSpPr>
            <p:nvPr/>
          </p:nvSpPr>
          <p:spPr>
            <a:xfrm>
              <a:off x="9220200" y="6172200"/>
              <a:ext cx="952500" cy="312107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2023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5DED38A-4958-7244-BFED-0108082404AB}"/>
                </a:ext>
              </a:extLst>
            </p:cNvPr>
            <p:cNvSpPr/>
            <p:nvPr/>
          </p:nvSpPr>
          <p:spPr>
            <a:xfrm rot="10800000">
              <a:off x="9620250" y="5943599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66" y="942803"/>
            <a:ext cx="10415392" cy="620001"/>
          </a:xfrm>
        </p:spPr>
        <p:txBody>
          <a:bodyPr/>
          <a:lstStyle/>
          <a:p>
            <a:r>
              <a:rPr lang="en-US" sz="3500" dirty="0">
                <a:solidFill>
                  <a:srgbClr val="1D4690"/>
                </a:solidFill>
              </a:rPr>
              <a:t>Model Developments: State-of-the-Art &amp; Beyond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0155F6-99AD-D646-B0FA-216FF00233B8}"/>
              </a:ext>
            </a:extLst>
          </p:cNvPr>
          <p:cNvGrpSpPr/>
          <p:nvPr/>
        </p:nvGrpSpPr>
        <p:grpSpPr>
          <a:xfrm>
            <a:off x="870268" y="2743200"/>
            <a:ext cx="2141972" cy="2669977"/>
            <a:chOff x="870268" y="2743200"/>
            <a:chExt cx="2141972" cy="2669977"/>
          </a:xfrm>
        </p:grpSpPr>
        <p:grpSp>
          <p:nvGrpSpPr>
            <p:cNvPr id="3" name="Group 2"/>
            <p:cNvGrpSpPr/>
            <p:nvPr/>
          </p:nvGrpSpPr>
          <p:grpSpPr>
            <a:xfrm>
              <a:off x="870268" y="3429000"/>
              <a:ext cx="2012372" cy="1984177"/>
              <a:chOff x="807028" y="3183909"/>
              <a:chExt cx="2012372" cy="1984177"/>
            </a:xfrm>
          </p:grpSpPr>
          <p:pic>
            <p:nvPicPr>
              <p:cNvPr id="51" name="Picture 6" descr="https://lh4.googleusercontent.com/SVGd3vWlOggGN_Hs02ido_2lqrQe3Rah50GHz2hDsa1Z_NNjPUfShHmMecugHzfbHzwyrSI1arHlCjhMT5-pteJgjJMC5nMFj2CSLGD_3hgNrfV9ODhjmXAbw6I9mC73cP2lYuW607A"/>
              <p:cNvPicPr>
                <a:picLocks noChangeAspect="1" noChangeArrowheads="1" noCrop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28" y="3183909"/>
                <a:ext cx="1992292" cy="1639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918988" y="4860309"/>
                <a:ext cx="19004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666666"/>
                    </a:solidFill>
                  </a:rPr>
                  <a:t>Operational HWRF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870268" y="2743200"/>
              <a:ext cx="2141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298D3"/>
                  </a:solidFill>
                </a:rPr>
                <a:t>Tracking One </a:t>
              </a:r>
            </a:p>
            <a:p>
              <a:pPr algn="ctr"/>
              <a:r>
                <a:rPr lang="en-US" sz="1400" dirty="0">
                  <a:solidFill>
                    <a:srgbClr val="4298D3"/>
                  </a:solidFill>
                </a:rPr>
                <a:t>Storm at a Time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EA6528A-FB77-954C-9AB9-942A97F27515}"/>
                </a:ext>
              </a:extLst>
            </p:cNvPr>
            <p:cNvCxnSpPr/>
            <p:nvPr/>
          </p:nvCxnSpPr>
          <p:spPr>
            <a:xfrm>
              <a:off x="1447800" y="3276600"/>
              <a:ext cx="914400" cy="0"/>
            </a:xfrm>
            <a:prstGeom prst="line">
              <a:avLst/>
            </a:prstGeom>
            <a:ln w="15875">
              <a:solidFill>
                <a:srgbClr val="429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FBBF6D-E058-244E-ABC0-8C03A7588E9B}"/>
              </a:ext>
            </a:extLst>
          </p:cNvPr>
          <p:cNvGrpSpPr/>
          <p:nvPr/>
        </p:nvGrpSpPr>
        <p:grpSpPr>
          <a:xfrm>
            <a:off x="7620000" y="1981200"/>
            <a:ext cx="3998737" cy="3240763"/>
            <a:chOff x="7620000" y="1981200"/>
            <a:chExt cx="3998737" cy="32407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0" y="2209800"/>
              <a:ext cx="3998737" cy="301216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060258" y="4648200"/>
              <a:ext cx="12667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666666"/>
                  </a:solidFill>
                </a:rPr>
                <a:t>FV3- HAFS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71339" y="1981200"/>
              <a:ext cx="3651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298D3"/>
                  </a:solidFill>
                </a:rPr>
                <a:t>Moving Nests in Global FV3 </a:t>
              </a:r>
            </a:p>
            <a:p>
              <a:pPr algn="ctr"/>
              <a:r>
                <a:rPr lang="en-US" sz="1400" dirty="0">
                  <a:solidFill>
                    <a:srgbClr val="4298D3"/>
                  </a:solidFill>
                </a:rPr>
                <a:t>to Track all Hurricanes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50C78B9-804B-214D-A50B-D63BECF6A423}"/>
                </a:ext>
              </a:extLst>
            </p:cNvPr>
            <p:cNvCxnSpPr/>
            <p:nvPr/>
          </p:nvCxnSpPr>
          <p:spPr>
            <a:xfrm>
              <a:off x="9220200" y="2514600"/>
              <a:ext cx="914400" cy="0"/>
            </a:xfrm>
            <a:prstGeom prst="line">
              <a:avLst/>
            </a:prstGeom>
            <a:ln w="15875">
              <a:solidFill>
                <a:srgbClr val="429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90F97C-209D-4F93-A02A-78D53F525D05}"/>
              </a:ext>
            </a:extLst>
          </p:cNvPr>
          <p:cNvGrpSpPr/>
          <p:nvPr/>
        </p:nvGrpSpPr>
        <p:grpSpPr>
          <a:xfrm>
            <a:off x="3442857" y="2438400"/>
            <a:ext cx="3939955" cy="2669977"/>
            <a:chOff x="3442857" y="2438400"/>
            <a:chExt cx="3939955" cy="26699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EE1572D-755F-2449-A1EA-5B30EA18B117}"/>
                </a:ext>
              </a:extLst>
            </p:cNvPr>
            <p:cNvGrpSpPr/>
            <p:nvPr/>
          </p:nvGrpSpPr>
          <p:grpSpPr>
            <a:xfrm>
              <a:off x="3442857" y="2438400"/>
              <a:ext cx="3939955" cy="2669977"/>
              <a:chOff x="3442857" y="2438400"/>
              <a:chExt cx="3939955" cy="2669977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320955" y="4800600"/>
                <a:ext cx="2124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666666"/>
                    </a:solidFill>
                  </a:rPr>
                  <a:t>Basin-Scale HWRF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442857" y="2438400"/>
                <a:ext cx="39399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4298D3"/>
                    </a:solidFill>
                  </a:rPr>
                  <a:t>For Improved Land-storm and </a:t>
                </a:r>
              </a:p>
              <a:p>
                <a:pPr algn="ctr"/>
                <a:r>
                  <a:rPr lang="en-US" sz="1400" dirty="0">
                    <a:solidFill>
                      <a:srgbClr val="4298D3"/>
                    </a:solidFill>
                  </a:rPr>
                  <a:t>Storm-storm Interactions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4F616AC-A637-A241-B5B3-306CE4670ACA}"/>
                  </a:ext>
                </a:extLst>
              </p:cNvPr>
              <p:cNvCxnSpPr/>
              <p:nvPr/>
            </p:nvCxnSpPr>
            <p:spPr>
              <a:xfrm>
                <a:off x="4910068" y="2971800"/>
                <a:ext cx="914400" cy="0"/>
              </a:xfrm>
              <a:prstGeom prst="line">
                <a:avLst/>
              </a:prstGeom>
              <a:ln w="15875">
                <a:solidFill>
                  <a:srgbClr val="4298D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7" name="Google Shape;192;p3">
              <a:extLst>
                <a:ext uri="{FF2B5EF4-FFF2-40B4-BE49-F238E27FC236}">
                  <a16:creationId xmlns:a16="http://schemas.microsoft.com/office/drawing/2014/main" id="{556700F6-00CE-46DD-A21A-AE978D95A6D4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9321" y="2989293"/>
              <a:ext cx="3314628" cy="166352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377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73674"/>
            <a:ext cx="9906000" cy="620001"/>
          </a:xfrm>
        </p:spPr>
        <p:txBody>
          <a:bodyPr/>
          <a:lstStyle/>
          <a:p>
            <a:r>
              <a:rPr lang="en-US" sz="3200" dirty="0">
                <a:solidFill>
                  <a:srgbClr val="1D4690"/>
                </a:solidFill>
              </a:rPr>
              <a:t>Use of P-3 Data for Improved Physics for Hurricanes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2438400"/>
            <a:ext cx="530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Original GFS Planetary Boundary Layer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0E939-7467-BF49-BEAC-7C649F7598C6}"/>
              </a:ext>
            </a:extLst>
          </p:cNvPr>
          <p:cNvGrpSpPr/>
          <p:nvPr/>
        </p:nvGrpSpPr>
        <p:grpSpPr>
          <a:xfrm>
            <a:off x="838200" y="2502008"/>
            <a:ext cx="10340683" cy="3296440"/>
            <a:chOff x="282283" y="2266160"/>
            <a:chExt cx="10340683" cy="3296440"/>
          </a:xfrm>
        </p:grpSpPr>
        <p:pic>
          <p:nvPicPr>
            <p:cNvPr id="29" name="Picture 9" descr="IMG_0518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83" y="2615287"/>
              <a:ext cx="6322009" cy="2426723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  <a:effectLst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2800" y="2402607"/>
              <a:ext cx="3076575" cy="28956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3688" y="2266160"/>
              <a:ext cx="339278" cy="31249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899984" y="5316379"/>
              <a:ext cx="2339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66666"/>
                  </a:solidFill>
                </a:rPr>
                <a:t>FV3-HAFS simulation of Michael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697A4-764E-CE41-A23A-2035565A5DD4}"/>
              </a:ext>
            </a:extLst>
          </p:cNvPr>
          <p:cNvSpPr/>
          <p:nvPr/>
        </p:nvSpPr>
        <p:spPr>
          <a:xfrm>
            <a:off x="2919328" y="6032412"/>
            <a:ext cx="6360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A Study of the Impacts of Vertical Diffusion on the Structure and Intensity of the Tropical Cyclones Using the High-Resolution HWRF System (Gopal et al. JAS 2013)</a:t>
            </a:r>
          </a:p>
        </p:txBody>
      </p:sp>
    </p:spTree>
    <p:extLst>
      <p:ext uri="{BB962C8B-B14F-4D97-AF65-F5344CB8AC3E}">
        <p14:creationId xmlns:p14="http://schemas.microsoft.com/office/powerpoint/2010/main" val="141688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73674"/>
            <a:ext cx="9906000" cy="620001"/>
          </a:xfrm>
        </p:spPr>
        <p:txBody>
          <a:bodyPr/>
          <a:lstStyle/>
          <a:p>
            <a:r>
              <a:rPr lang="en-US" sz="3200" dirty="0">
                <a:solidFill>
                  <a:srgbClr val="1D4690"/>
                </a:solidFill>
              </a:rPr>
              <a:t>Use of P-3 Data for Improved Physics for Hurricanes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2438400"/>
            <a:ext cx="530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Modified GFS Planetary Boundary Layer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0E939-7467-BF49-BEAC-7C649F7598C6}"/>
              </a:ext>
            </a:extLst>
          </p:cNvPr>
          <p:cNvGrpSpPr/>
          <p:nvPr/>
        </p:nvGrpSpPr>
        <p:grpSpPr>
          <a:xfrm>
            <a:off x="8455901" y="2502008"/>
            <a:ext cx="2722982" cy="3296440"/>
            <a:chOff x="7899984" y="2266160"/>
            <a:chExt cx="2722982" cy="329644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3688" y="2266160"/>
              <a:ext cx="339278" cy="31249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899984" y="5316379"/>
              <a:ext cx="2339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>
                  <a:solidFill>
                    <a:srgbClr val="666666"/>
                  </a:solidFill>
                </a:rPr>
                <a:t>FV3-HAFS simulation of Michael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3944BA-EFF3-5646-989E-06E9BDE9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719" y="2638456"/>
            <a:ext cx="3076574" cy="2895600"/>
          </a:xfrm>
          <a:prstGeom prst="rect">
            <a:avLst/>
          </a:prstGeom>
        </p:spPr>
      </p:pic>
      <p:pic>
        <p:nvPicPr>
          <p:cNvPr id="11" name="Picture 10" descr="IMG_0518.png">
            <a:extLst>
              <a:ext uri="{FF2B5EF4-FFF2-40B4-BE49-F238E27FC236}">
                <a16:creationId xmlns:a16="http://schemas.microsoft.com/office/drawing/2014/main" id="{BDBF030F-0183-4A4A-9B95-1B47630B07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1" y="2971799"/>
            <a:ext cx="6019800" cy="262757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50288749-10C7-8F41-95DB-BDA4D4C24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83235"/>
            <a:ext cx="1752601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zh-CN" sz="900" b="1" dirty="0">
                <a:latin typeface="Calibri" pitchFamily="34" charset="0"/>
                <a:ea typeface="SimSun" pitchFamily="2" charset="-122"/>
              </a:rPr>
              <a:t>K</a:t>
            </a:r>
            <a:r>
              <a:rPr lang="en-US" altLang="zh-CN" sz="900" b="1" baseline="-25000" dirty="0">
                <a:latin typeface="Calibri" pitchFamily="34" charset="0"/>
                <a:ea typeface="SimSun" pitchFamily="2" charset="-122"/>
              </a:rPr>
              <a:t>m</a:t>
            </a:r>
            <a:r>
              <a:rPr lang="en-US" altLang="zh-CN" sz="900" b="1" dirty="0">
                <a:latin typeface="Calibri" pitchFamily="34" charset="0"/>
                <a:ea typeface="SimSun" pitchFamily="2" charset="-122"/>
              </a:rPr>
              <a:t> = </a:t>
            </a:r>
            <a:r>
              <a:rPr lang="en-US" altLang="zh-CN" sz="900" b="1" i="1" dirty="0">
                <a:latin typeface="Calibri" pitchFamily="34" charset="0"/>
                <a:ea typeface="SimSun" pitchFamily="2" charset="-122"/>
              </a:rPr>
              <a:t>k</a:t>
            </a:r>
            <a:r>
              <a:rPr lang="en-US" altLang="zh-CN" sz="900" b="1" dirty="0">
                <a:latin typeface="Calibri" pitchFamily="34" charset="0"/>
                <a:ea typeface="SimSun" pitchFamily="2" charset="-122"/>
              </a:rPr>
              <a:t> (U</a:t>
            </a:r>
            <a:r>
              <a:rPr lang="en-US" altLang="zh-CN" sz="900" b="1" baseline="-30000" dirty="0">
                <a:latin typeface="Calibri" pitchFamily="34" charset="0"/>
                <a:ea typeface="SimSun" pitchFamily="2" charset="-122"/>
              </a:rPr>
              <a:t>*</a:t>
            </a:r>
            <a:r>
              <a:rPr lang="en-US" altLang="zh-CN" sz="900" b="1" dirty="0">
                <a:latin typeface="Calibri" pitchFamily="34" charset="0"/>
                <a:ea typeface="SimSun" pitchFamily="2" charset="-122"/>
              </a:rPr>
              <a:t>/</a:t>
            </a:r>
            <a:r>
              <a:rPr lang="en-US" altLang="zh-CN" sz="900" b="1" dirty="0" err="1">
                <a:latin typeface="Calibri" pitchFamily="34" charset="0"/>
                <a:ea typeface="SimSun" pitchFamily="2" charset="-122"/>
              </a:rPr>
              <a:t>F</a:t>
            </a:r>
            <a:r>
              <a:rPr lang="en-US" altLang="zh-CN" sz="900" b="1" baseline="-30000" dirty="0" err="1">
                <a:latin typeface="Calibri" pitchFamily="34" charset="0"/>
                <a:ea typeface="SimSun" pitchFamily="2" charset="-122"/>
              </a:rPr>
              <a:t>m</a:t>
            </a:r>
            <a:r>
              <a:rPr lang="en-US" altLang="zh-CN" sz="900" b="1" dirty="0">
                <a:latin typeface="Calibri" pitchFamily="34" charset="0"/>
                <a:ea typeface="SimSun" pitchFamily="2" charset="-122"/>
              </a:rPr>
              <a:t>) Z {a(1 – Z/h)</a:t>
            </a:r>
            <a:r>
              <a:rPr lang="en-US" altLang="zh-CN" sz="900" b="1" baseline="30000" dirty="0">
                <a:latin typeface="Calibri" pitchFamily="34" charset="0"/>
                <a:ea typeface="SimSun" pitchFamily="2" charset="-122"/>
              </a:rPr>
              <a:t> 2</a:t>
            </a:r>
            <a:r>
              <a:rPr lang="en-US" altLang="zh-CN" sz="900" b="1" dirty="0">
                <a:latin typeface="Calibri" pitchFamily="34" charset="0"/>
                <a:ea typeface="SimSun" pitchFamily="2" charset="-122"/>
              </a:rPr>
              <a:t>}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F9BFF3-0D68-F74F-B3BF-15EC575581E5}"/>
              </a:ext>
            </a:extLst>
          </p:cNvPr>
          <p:cNvSpPr/>
          <p:nvPr/>
        </p:nvSpPr>
        <p:spPr>
          <a:xfrm>
            <a:off x="2919328" y="6032412"/>
            <a:ext cx="6360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A Study of the Impacts of Vertical Diffusion on the Structure and Intensity of the Tropical Cyclones Using the High-Resolution HWRF System (Gopal et al. JAS 2013)</a:t>
            </a:r>
          </a:p>
        </p:txBody>
      </p:sp>
    </p:spTree>
    <p:extLst>
      <p:ext uri="{BB962C8B-B14F-4D97-AF65-F5344CB8AC3E}">
        <p14:creationId xmlns:p14="http://schemas.microsoft.com/office/powerpoint/2010/main" val="11190350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5829"/>
            <a:ext cx="10744200" cy="620001"/>
          </a:xfrm>
        </p:spPr>
        <p:txBody>
          <a:bodyPr/>
          <a:lstStyle/>
          <a:p>
            <a:r>
              <a:rPr lang="en-US" sz="3500" dirty="0">
                <a:solidFill>
                  <a:srgbClr val="1D4690"/>
                </a:solidFill>
              </a:rPr>
              <a:t>Advancing our understanding of Forecast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Picture 2" descr="Publication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185748"/>
            <a:ext cx="1596744" cy="21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5806" y="4495800"/>
            <a:ext cx="259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Alaka</a:t>
            </a:r>
            <a:r>
              <a:rPr lang="en-US" sz="1200" i="1" dirty="0"/>
              <a:t> Jr, Ghassan J., et al. "Track Uncertainty in High-Resolution HWRF Ensemble Forecasts of Hurricane Joaquin." Weather and Forecasting 2019 (2019).</a:t>
            </a:r>
          </a:p>
        </p:txBody>
      </p:sp>
      <p:pic>
        <p:nvPicPr>
          <p:cNvPr id="4100" name="Picture 4" descr="Publication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185747"/>
            <a:ext cx="1596744" cy="21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ublication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2185748"/>
            <a:ext cx="1596744" cy="21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514" y="2185747"/>
            <a:ext cx="1604295" cy="212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5200" y="4495800"/>
            <a:ext cx="259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Leighton, Hua, et al. "Azimuthal distribution of deep convection, environmental factors, and tropical cyclone rapid intensification: A perspective from HWRF ensemble forecasts of Hurricane Edouard (2014)." Journal of the Atmospheric Sciences 75.1 (2018): 275-295.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67652" y="4495800"/>
            <a:ext cx="20915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Mohanty, Uma </a:t>
            </a:r>
            <a:r>
              <a:rPr lang="en-US" sz="1200" i="1" dirty="0" err="1"/>
              <a:t>Charan</a:t>
            </a:r>
            <a:r>
              <a:rPr lang="en-US" sz="1200" i="1" dirty="0"/>
              <a:t>, and </a:t>
            </a:r>
            <a:r>
              <a:rPr lang="en-US" sz="1200" i="1" dirty="0" err="1"/>
              <a:t>Sundararaman</a:t>
            </a:r>
            <a:r>
              <a:rPr lang="en-US" sz="1200" i="1" dirty="0"/>
              <a:t> G. Gopalakrishnan, eds. Advanced Numerical Modeling and Data Assimilation Techniques for Tropical Cyclone Predictions. Springer, 2016.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6400" y="4495800"/>
            <a:ext cx="2119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Chen, Hua, and </a:t>
            </a:r>
            <a:r>
              <a:rPr lang="en-US" sz="1200" i="1" dirty="0" err="1"/>
              <a:t>Sundararaman</a:t>
            </a:r>
            <a:r>
              <a:rPr lang="en-US" sz="1200" i="1" dirty="0"/>
              <a:t> G. Gopalakrishnan. "A study on the asymmetric rapid intensification of Hurricane Earl (2010) using the HWRF system." Journal of the Atmospheric Sciences 72.2 (2015): 531-550.</a:t>
            </a:r>
          </a:p>
        </p:txBody>
      </p:sp>
    </p:spTree>
    <p:extLst>
      <p:ext uri="{BB962C8B-B14F-4D97-AF65-F5344CB8AC3E}">
        <p14:creationId xmlns:p14="http://schemas.microsoft.com/office/powerpoint/2010/main" val="29904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9534</TotalTime>
  <Words>582</Words>
  <Application>Microsoft Macintosh PowerPoint</Application>
  <PresentationFormat>Widescreen</PresentationFormat>
  <Paragraphs>81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Advances in Tropical Cyclone Forecast Modeling Systems</vt:lpstr>
      <vt:lpstr>Our Objectives – Improving Hurricane Forecast</vt:lpstr>
      <vt:lpstr>Creating Next-Generation Hurricane Models for NOAA</vt:lpstr>
      <vt:lpstr>PowerPoint Presentation</vt:lpstr>
      <vt:lpstr>NOAA Capacity for Advancing Hurricane Prediction!  </vt:lpstr>
      <vt:lpstr>Model Developments: State-of-the-Art &amp; Beyond</vt:lpstr>
      <vt:lpstr>Use of P-3 Data for Improved Physics for Hurricanes</vt:lpstr>
      <vt:lpstr>Use of P-3 Data for Improved Physics for Hurricanes</vt:lpstr>
      <vt:lpstr>Advancing our understanding of Forecast</vt:lpstr>
      <vt:lpstr>Transition to  Operations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208</cp:revision>
  <dcterms:created xsi:type="dcterms:W3CDTF">2019-08-06T19:42:43Z</dcterms:created>
  <dcterms:modified xsi:type="dcterms:W3CDTF">2019-11-12T13:19:52Z</dcterms:modified>
</cp:coreProperties>
</file>