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276" r:id="rId2"/>
    <p:sldId id="287" r:id="rId3"/>
    <p:sldId id="438" r:id="rId4"/>
    <p:sldId id="440" r:id="rId5"/>
    <p:sldId id="318" r:id="rId6"/>
    <p:sldId id="396" r:id="rId7"/>
    <p:sldId id="441" r:id="rId8"/>
    <p:sldId id="447" r:id="rId9"/>
    <p:sldId id="451" r:id="rId10"/>
    <p:sldId id="426" r:id="rId11"/>
    <p:sldId id="444" r:id="rId12"/>
    <p:sldId id="393" r:id="rId13"/>
    <p:sldId id="414" r:id="rId14"/>
    <p:sldId id="460" r:id="rId15"/>
    <p:sldId id="422" r:id="rId16"/>
    <p:sldId id="448" r:id="rId17"/>
    <p:sldId id="446" r:id="rId18"/>
    <p:sldId id="335" r:id="rId19"/>
    <p:sldId id="409" r:id="rId20"/>
    <p:sldId id="464" r:id="rId21"/>
    <p:sldId id="291" r:id="rId22"/>
    <p:sldId id="407" r:id="rId23"/>
    <p:sldId id="450" r:id="rId24"/>
    <p:sldId id="420" r:id="rId25"/>
    <p:sldId id="419" r:id="rId26"/>
    <p:sldId id="428" r:id="rId27"/>
    <p:sldId id="413" r:id="rId28"/>
    <p:sldId id="405" r:id="rId29"/>
    <p:sldId id="370" r:id="rId30"/>
    <p:sldId id="376" r:id="rId31"/>
    <p:sldId id="427" r:id="rId32"/>
    <p:sldId id="401" r:id="rId33"/>
    <p:sldId id="402" r:id="rId34"/>
    <p:sldId id="343" r:id="rId35"/>
    <p:sldId id="463" r:id="rId36"/>
    <p:sldId id="275" r:id="rId37"/>
    <p:sldId id="292" r:id="rId38"/>
    <p:sldId id="462" r:id="rId39"/>
    <p:sldId id="434" r:id="rId40"/>
    <p:sldId id="449" r:id="rId41"/>
    <p:sldId id="459" r:id="rId42"/>
  </p:sldIdLst>
  <p:sldSz cx="12192000" cy="6858000"/>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clrMru>
    <a:srgbClr val="9C4DF0"/>
    <a:srgbClr val="3B86F0"/>
    <a:srgbClr val="FFFFFF"/>
    <a:srgbClr val="0070C0"/>
    <a:srgbClr val="000000"/>
    <a:srgbClr val="E6E6E6"/>
    <a:srgbClr val="00B0F0"/>
    <a:srgbClr val="009BD6"/>
    <a:srgbClr val="92D050"/>
    <a:srgbClr val="A3A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77630"/>
  </p:normalViewPr>
  <p:slideViewPr>
    <p:cSldViewPr>
      <p:cViewPr varScale="1">
        <p:scale>
          <a:sx n="100" d="100"/>
          <a:sy n="100" d="100"/>
        </p:scale>
        <p:origin x="1672" y="168"/>
      </p:cViewPr>
      <p:guideLst>
        <p:guide orient="horz" pos="2064"/>
        <p:guide pos="3840"/>
      </p:guideLst>
    </p:cSldViewPr>
  </p:slideViewPr>
  <p:outlineViewPr>
    <p:cViewPr>
      <p:scale>
        <a:sx n="33" d="100"/>
        <a:sy n="33" d="100"/>
      </p:scale>
      <p:origin x="0" y="-286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varScale="1">
      <p:scale>
        <a:sx n="100" d="100"/>
        <a:sy n="100" d="100"/>
      </p:scale>
      <p:origin x="0" y="1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8" Type="http://schemas.openxmlformats.org/officeDocument/2006/relationships/slide" Target="slides/slide24.xml"/><Relationship Id="rId13" Type="http://schemas.openxmlformats.org/officeDocument/2006/relationships/slide" Target="slides/slide40.xml"/><Relationship Id="rId3" Type="http://schemas.openxmlformats.org/officeDocument/2006/relationships/slide" Target="slides/slide4.xml"/><Relationship Id="rId7" Type="http://schemas.openxmlformats.org/officeDocument/2006/relationships/slide" Target="slides/slide22.xml"/><Relationship Id="rId12" Type="http://schemas.openxmlformats.org/officeDocument/2006/relationships/slide" Target="slides/slide32.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20.xml"/><Relationship Id="rId11" Type="http://schemas.openxmlformats.org/officeDocument/2006/relationships/slide" Target="slides/slide31.xml"/><Relationship Id="rId5" Type="http://schemas.openxmlformats.org/officeDocument/2006/relationships/slide" Target="slides/slide19.xml"/><Relationship Id="rId10" Type="http://schemas.openxmlformats.org/officeDocument/2006/relationships/slide" Target="slides/slide26.xml"/><Relationship Id="rId4" Type="http://schemas.openxmlformats.org/officeDocument/2006/relationships/slide" Target="slides/slide5.xml"/><Relationship Id="rId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Users\gustavo.goni\Desktop\PHOD\PHOD_MEETINGS\CY2019\Chart%20in%20Microsoft%20PowerPoi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FF0000"/>
            </a:solidFill>
            <a:ln>
              <a:solidFill>
                <a:srgbClr val="000000"/>
              </a:solidFill>
            </a:ln>
            <a:effectLst/>
          </c:spPr>
          <c:invertIfNegative val="0"/>
          <c:val>
            <c:numRef>
              <c:f>Sheet1!$C$2:$C$21</c:f>
              <c:numCache>
                <c:formatCode>General</c:formatCode>
                <c:ptCount val="20"/>
                <c:pt idx="0">
                  <c:v>2320</c:v>
                </c:pt>
                <c:pt idx="1">
                  <c:v>2225</c:v>
                </c:pt>
                <c:pt idx="2">
                  <c:v>2446</c:v>
                </c:pt>
                <c:pt idx="3">
                  <c:v>2512</c:v>
                </c:pt>
                <c:pt idx="4">
                  <c:v>2680</c:v>
                </c:pt>
                <c:pt idx="5">
                  <c:v>2762</c:v>
                </c:pt>
                <c:pt idx="6">
                  <c:v>2716</c:v>
                </c:pt>
                <c:pt idx="7">
                  <c:v>2879</c:v>
                </c:pt>
                <c:pt idx="8">
                  <c:v>2910</c:v>
                </c:pt>
                <c:pt idx="9">
                  <c:v>3020</c:v>
                </c:pt>
                <c:pt idx="10">
                  <c:v>3020</c:v>
                </c:pt>
                <c:pt idx="11">
                  <c:v>3020</c:v>
                </c:pt>
                <c:pt idx="12">
                  <c:v>2911</c:v>
                </c:pt>
                <c:pt idx="13">
                  <c:v>2800</c:v>
                </c:pt>
                <c:pt idx="14">
                  <c:v>2644</c:v>
                </c:pt>
                <c:pt idx="15">
                  <c:v>2562</c:v>
                </c:pt>
                <c:pt idx="16">
                  <c:v>2482</c:v>
                </c:pt>
                <c:pt idx="17">
                  <c:v>2429</c:v>
                </c:pt>
                <c:pt idx="18">
                  <c:v>2429</c:v>
                </c:pt>
                <c:pt idx="19">
                  <c:v>2620</c:v>
                </c:pt>
              </c:numCache>
            </c:numRef>
          </c:val>
          <c:extLst>
            <c:ext xmlns:c16="http://schemas.microsoft.com/office/drawing/2014/chart" uri="{C3380CC4-5D6E-409C-BE32-E72D297353CC}">
              <c16:uniqueId val="{00000000-A03B-2944-9350-D3249E4F8720}"/>
            </c:ext>
          </c:extLst>
        </c:ser>
        <c:ser>
          <c:idx val="1"/>
          <c:order val="1"/>
          <c:spPr>
            <a:solidFill>
              <a:srgbClr val="FF0000"/>
            </a:solidFill>
            <a:ln>
              <a:solidFill>
                <a:srgbClr val="000000"/>
              </a:solidFill>
            </a:ln>
            <a:effectLst/>
          </c:spPr>
          <c:invertIfNegative val="0"/>
          <c:val>
            <c:numRef>
              <c:f>Sheet1!$D$2:$D$21</c:f>
              <c:numCache>
                <c:formatCode>General</c:formatCode>
                <c:ptCount val="20"/>
                <c:pt idx="0">
                  <c:v>700</c:v>
                </c:pt>
                <c:pt idx="1">
                  <c:v>700</c:v>
                </c:pt>
                <c:pt idx="2">
                  <c:v>700</c:v>
                </c:pt>
                <c:pt idx="3">
                  <c:v>700</c:v>
                </c:pt>
                <c:pt idx="4">
                  <c:v>700</c:v>
                </c:pt>
                <c:pt idx="5">
                  <c:v>700</c:v>
                </c:pt>
                <c:pt idx="6">
                  <c:v>700</c:v>
                </c:pt>
                <c:pt idx="7">
                  <c:v>700</c:v>
                </c:pt>
                <c:pt idx="8">
                  <c:v>700</c:v>
                </c:pt>
                <c:pt idx="9">
                  <c:v>700</c:v>
                </c:pt>
                <c:pt idx="10">
                  <c:v>700</c:v>
                </c:pt>
                <c:pt idx="11">
                  <c:v>700</c:v>
                </c:pt>
                <c:pt idx="12">
                  <c:v>700</c:v>
                </c:pt>
                <c:pt idx="13">
                  <c:v>700</c:v>
                </c:pt>
                <c:pt idx="14">
                  <c:v>700</c:v>
                </c:pt>
                <c:pt idx="15">
                  <c:v>700</c:v>
                </c:pt>
                <c:pt idx="16">
                  <c:v>700</c:v>
                </c:pt>
                <c:pt idx="17">
                  <c:v>700</c:v>
                </c:pt>
                <c:pt idx="18">
                  <c:v>700</c:v>
                </c:pt>
                <c:pt idx="19">
                  <c:v>700</c:v>
                </c:pt>
              </c:numCache>
            </c:numRef>
          </c:val>
          <c:extLst>
            <c:ext xmlns:c16="http://schemas.microsoft.com/office/drawing/2014/chart" uri="{C3380CC4-5D6E-409C-BE32-E72D297353CC}">
              <c16:uniqueId val="{00000001-A03B-2944-9350-D3249E4F8720}"/>
            </c:ext>
          </c:extLst>
        </c:ser>
        <c:ser>
          <c:idx val="2"/>
          <c:order val="2"/>
          <c:spPr>
            <a:solidFill>
              <a:schemeClr val="accent3"/>
            </a:solidFill>
            <a:ln>
              <a:noFill/>
            </a:ln>
            <a:effectLst/>
          </c:spPr>
          <c:invertIfNegative val="0"/>
          <c:dPt>
            <c:idx val="19"/>
            <c:invertIfNegative val="0"/>
            <c:bubble3D val="0"/>
            <c:spPr>
              <a:solidFill>
                <a:srgbClr val="FF0000"/>
              </a:solidFill>
              <a:ln>
                <a:solidFill>
                  <a:srgbClr val="000000"/>
                </a:solidFill>
              </a:ln>
              <a:effectLst/>
            </c:spPr>
            <c:extLst>
              <c:ext xmlns:c16="http://schemas.microsoft.com/office/drawing/2014/chart" uri="{C3380CC4-5D6E-409C-BE32-E72D297353CC}">
                <c16:uniqueId val="{00000005-A03B-2944-9350-D3249E4F8720}"/>
              </c:ext>
            </c:extLst>
          </c:dPt>
          <c:val>
            <c:numRef>
              <c:f>Sheet1!$E$2:$E$21</c:f>
              <c:numCache>
                <c:formatCode>General</c:formatCode>
                <c:ptCount val="20"/>
                <c:pt idx="19">
                  <c:v>411</c:v>
                </c:pt>
              </c:numCache>
            </c:numRef>
          </c:val>
          <c:extLst>
            <c:ext xmlns:c16="http://schemas.microsoft.com/office/drawing/2014/chart" uri="{C3380CC4-5D6E-409C-BE32-E72D297353CC}">
              <c16:uniqueId val="{00000002-A03B-2944-9350-D3249E4F8720}"/>
            </c:ext>
          </c:extLst>
        </c:ser>
        <c:ser>
          <c:idx val="3"/>
          <c:order val="3"/>
          <c:spPr>
            <a:solidFill>
              <a:schemeClr val="accent4"/>
            </a:solidFill>
            <a:ln>
              <a:noFill/>
            </a:ln>
            <a:effectLst/>
          </c:spPr>
          <c:invertIfNegative val="0"/>
          <c:dPt>
            <c:idx val="19"/>
            <c:invertIfNegative val="0"/>
            <c:bubble3D val="0"/>
            <c:spPr>
              <a:solidFill>
                <a:srgbClr val="FF0000"/>
              </a:solidFill>
              <a:ln>
                <a:solidFill>
                  <a:srgbClr val="000000"/>
                </a:solidFill>
              </a:ln>
              <a:effectLst/>
            </c:spPr>
            <c:extLst>
              <c:ext xmlns:c16="http://schemas.microsoft.com/office/drawing/2014/chart" uri="{C3380CC4-5D6E-409C-BE32-E72D297353CC}">
                <c16:uniqueId val="{00000007-A03B-2944-9350-D3249E4F8720}"/>
              </c:ext>
            </c:extLst>
          </c:dPt>
          <c:val>
            <c:numRef>
              <c:f>Sheet1!$F$2:$F$21</c:f>
              <c:numCache>
                <c:formatCode>General</c:formatCode>
                <c:ptCount val="20"/>
                <c:pt idx="19">
                  <c:v>350</c:v>
                </c:pt>
              </c:numCache>
            </c:numRef>
          </c:val>
          <c:extLst>
            <c:ext xmlns:c16="http://schemas.microsoft.com/office/drawing/2014/chart" uri="{C3380CC4-5D6E-409C-BE32-E72D297353CC}">
              <c16:uniqueId val="{00000003-A03B-2944-9350-D3249E4F8720}"/>
            </c:ext>
          </c:extLst>
        </c:ser>
        <c:ser>
          <c:idx val="4"/>
          <c:order val="4"/>
          <c:spPr>
            <a:solidFill>
              <a:srgbClr val="92D050"/>
            </a:solidFill>
            <a:ln>
              <a:solidFill>
                <a:srgbClr val="000000"/>
              </a:solidFill>
            </a:ln>
            <a:effectLst/>
          </c:spPr>
          <c:invertIfNegative val="0"/>
          <c:val>
            <c:numRef>
              <c:f>Sheet1!$G$2:$G$21</c:f>
              <c:numCache>
                <c:formatCode>General</c:formatCode>
                <c:ptCount val="20"/>
                <c:pt idx="0">
                  <c:v>2341</c:v>
                </c:pt>
                <c:pt idx="1">
                  <c:v>2572</c:v>
                </c:pt>
                <c:pt idx="2">
                  <c:v>2862</c:v>
                </c:pt>
                <c:pt idx="3">
                  <c:v>3368</c:v>
                </c:pt>
                <c:pt idx="4">
                  <c:v>4057</c:v>
                </c:pt>
                <c:pt idx="5">
                  <c:v>4335</c:v>
                </c:pt>
                <c:pt idx="6">
                  <c:v>4325</c:v>
                </c:pt>
                <c:pt idx="7">
                  <c:v>4535</c:v>
                </c:pt>
                <c:pt idx="8">
                  <c:v>4509</c:v>
                </c:pt>
                <c:pt idx="9">
                  <c:v>4843</c:v>
                </c:pt>
                <c:pt idx="10">
                  <c:v>5500</c:v>
                </c:pt>
                <c:pt idx="11">
                  <c:v>5200</c:v>
                </c:pt>
                <c:pt idx="12">
                  <c:v>5000</c:v>
                </c:pt>
                <c:pt idx="13">
                  <c:v>6000</c:v>
                </c:pt>
                <c:pt idx="14">
                  <c:v>7099</c:v>
                </c:pt>
                <c:pt idx="15">
                  <c:v>5834</c:v>
                </c:pt>
                <c:pt idx="16">
                  <c:v>6650</c:v>
                </c:pt>
                <c:pt idx="17">
                  <c:v>6346</c:v>
                </c:pt>
                <c:pt idx="18">
                  <c:v>5740</c:v>
                </c:pt>
                <c:pt idx="19">
                  <c:v>8363</c:v>
                </c:pt>
              </c:numCache>
            </c:numRef>
          </c:val>
          <c:extLst>
            <c:ext xmlns:c16="http://schemas.microsoft.com/office/drawing/2014/chart" uri="{C3380CC4-5D6E-409C-BE32-E72D297353CC}">
              <c16:uniqueId val="{00000004-A03B-2944-9350-D3249E4F8720}"/>
            </c:ext>
          </c:extLst>
        </c:ser>
        <c:dLbls>
          <c:showLegendKey val="0"/>
          <c:showVal val="0"/>
          <c:showCatName val="0"/>
          <c:showSerName val="0"/>
          <c:showPercent val="0"/>
          <c:showBubbleSize val="0"/>
        </c:dLbls>
        <c:gapWidth val="219"/>
        <c:overlap val="100"/>
        <c:axId val="204969263"/>
        <c:axId val="202409663"/>
      </c:barChart>
      <c:catAx>
        <c:axId val="204969263"/>
        <c:scaling>
          <c:orientation val="minMax"/>
        </c:scaling>
        <c:delete val="1"/>
        <c:axPos val="b"/>
        <c:majorTickMark val="none"/>
        <c:minorTickMark val="none"/>
        <c:tickLblPos val="nextTo"/>
        <c:crossAx val="202409663"/>
        <c:crossesAt val="0"/>
        <c:auto val="1"/>
        <c:lblAlgn val="ctr"/>
        <c:lblOffset val="100"/>
        <c:noMultiLvlLbl val="0"/>
      </c:catAx>
      <c:valAx>
        <c:axId val="20240966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cross"/>
        <c:minorTickMark val="cross"/>
        <c:tickLblPos val="nextTo"/>
        <c:spPr>
          <a:noFill/>
          <a:ln>
            <a:solidFill>
              <a:srgbClr val="000000"/>
            </a:solidFill>
          </a:ln>
          <a:effectLst/>
        </c:spPr>
        <c:txPr>
          <a:bodyPr rot="-60000000" spcFirstLastPara="1" vertOverflow="ellipsis" vert="horz" wrap="square" anchor="ctr" anchorCtr="1"/>
          <a:lstStyle/>
          <a:p>
            <a:pPr>
              <a:defRPr sz="1400" b="1" i="0" u="none" strike="noStrike" kern="1200" baseline="0">
                <a:ln>
                  <a:noFill/>
                </a:ln>
                <a:solidFill>
                  <a:schemeClr val="tx1">
                    <a:lumMod val="65000"/>
                    <a:lumOff val="35000"/>
                  </a:schemeClr>
                </a:solidFill>
                <a:latin typeface="Cambria" panose="02040503050406030204" pitchFamily="18" charset="0"/>
                <a:ea typeface="+mn-ea"/>
                <a:cs typeface="+mn-cs"/>
              </a:defRPr>
            </a:pPr>
            <a:endParaRPr lang="en-US"/>
          </a:p>
        </c:txPr>
        <c:crossAx val="204969263"/>
        <c:crosses val="autoZero"/>
        <c:crossBetween val="between"/>
        <c:majorUnit val="1000"/>
        <c:min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2</c:v>
                </c:pt>
              </c:strCache>
            </c:strRef>
          </c:tx>
          <c:spPr>
            <a:solidFill>
              <a:srgbClr val="FF0000"/>
            </a:solidFill>
            <a:ln>
              <a:solidFill>
                <a:schemeClr val="tx1"/>
              </a:solidFill>
            </a:ln>
            <a:effectLst/>
          </c:spPr>
          <c:invertIfNegative val="0"/>
          <c:dLbls>
            <c:spPr>
              <a:noFill/>
              <a:ln w="12964">
                <a:noFill/>
              </a:ln>
            </c:spPr>
            <c:txPr>
              <a:bodyPr rot="0" spcFirstLastPara="1" vertOverflow="ellipsis" vert="horz" wrap="square" lIns="38100" tIns="19050" rIns="38100" bIns="19050" anchor="ctr" anchorCtr="1">
                <a:spAutoFit/>
              </a:bodyPr>
              <a:lstStyle/>
              <a:p>
                <a:pPr>
                  <a:defRPr sz="1225" b="1" i="0" u="none" strike="noStrike" kern="1200" baseline="0">
                    <a:solidFill>
                      <a:schemeClr val="tx1">
                        <a:lumMod val="75000"/>
                        <a:lumOff val="25000"/>
                      </a:schemeClr>
                    </a:solidFill>
                    <a:latin typeface="Cambria" panose="020405030504060302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Sheet1!$A$2:$A$31</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Sheet1!$B$2:$B$31</c:f>
              <c:numCache>
                <c:formatCode>General</c:formatCode>
                <c:ptCount val="30"/>
                <c:pt idx="0">
                  <c:v>12</c:v>
                </c:pt>
                <c:pt idx="1">
                  <c:v>12</c:v>
                </c:pt>
                <c:pt idx="2">
                  <c:v>13</c:v>
                </c:pt>
                <c:pt idx="3">
                  <c:v>12</c:v>
                </c:pt>
                <c:pt idx="4">
                  <c:v>6</c:v>
                </c:pt>
                <c:pt idx="5">
                  <c:v>8</c:v>
                </c:pt>
                <c:pt idx="6">
                  <c:v>19</c:v>
                </c:pt>
                <c:pt idx="7">
                  <c:v>20</c:v>
                </c:pt>
                <c:pt idx="8">
                  <c:v>11</c:v>
                </c:pt>
                <c:pt idx="9">
                  <c:v>23</c:v>
                </c:pt>
                <c:pt idx="10">
                  <c:v>15</c:v>
                </c:pt>
                <c:pt idx="11">
                  <c:v>23</c:v>
                </c:pt>
                <c:pt idx="12">
                  <c:v>16</c:v>
                </c:pt>
                <c:pt idx="13">
                  <c:v>30</c:v>
                </c:pt>
                <c:pt idx="14">
                  <c:v>13</c:v>
                </c:pt>
                <c:pt idx="15">
                  <c:v>20</c:v>
                </c:pt>
                <c:pt idx="16">
                  <c:v>22</c:v>
                </c:pt>
                <c:pt idx="17">
                  <c:v>21</c:v>
                </c:pt>
                <c:pt idx="18">
                  <c:v>27</c:v>
                </c:pt>
                <c:pt idx="19">
                  <c:v>37</c:v>
                </c:pt>
                <c:pt idx="20">
                  <c:v>45</c:v>
                </c:pt>
                <c:pt idx="21">
                  <c:v>48</c:v>
                </c:pt>
                <c:pt idx="22">
                  <c:v>39</c:v>
                </c:pt>
                <c:pt idx="23">
                  <c:v>60</c:v>
                </c:pt>
                <c:pt idx="24">
                  <c:v>45</c:v>
                </c:pt>
                <c:pt idx="25">
                  <c:v>54</c:v>
                </c:pt>
                <c:pt idx="26">
                  <c:v>54</c:v>
                </c:pt>
                <c:pt idx="27">
                  <c:v>42</c:v>
                </c:pt>
                <c:pt idx="28">
                  <c:v>39</c:v>
                </c:pt>
                <c:pt idx="29">
                  <c:v>55</c:v>
                </c:pt>
              </c:numCache>
            </c:numRef>
          </c:val>
          <c:extLst>
            <c:ext xmlns:c16="http://schemas.microsoft.com/office/drawing/2014/chart" uri="{C3380CC4-5D6E-409C-BE32-E72D297353CC}">
              <c16:uniqueId val="{00000000-FC22-4440-B831-2C1DAA3A32C9}"/>
            </c:ext>
          </c:extLst>
        </c:ser>
        <c:dLbls>
          <c:showLegendKey val="0"/>
          <c:showVal val="0"/>
          <c:showCatName val="0"/>
          <c:showSerName val="0"/>
          <c:showPercent val="0"/>
          <c:showBubbleSize val="0"/>
        </c:dLbls>
        <c:gapWidth val="182"/>
        <c:axId val="92438720"/>
        <c:axId val="1"/>
      </c:barChart>
      <c:catAx>
        <c:axId val="92438720"/>
        <c:scaling>
          <c:orientation val="minMax"/>
        </c:scaling>
        <c:delete val="0"/>
        <c:axPos val="b"/>
        <c:majorGridlines>
          <c:spPr>
            <a:ln w="4862"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4862"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1"/>
        <c:crosses val="autoZero"/>
        <c:auto val="0"/>
        <c:lblAlgn val="ctr"/>
        <c:lblOffset val="100"/>
        <c:tickLblSkip val="5"/>
        <c:noMultiLvlLbl val="1"/>
      </c:catAx>
      <c:valAx>
        <c:axId val="1"/>
        <c:scaling>
          <c:orientation val="minMax"/>
        </c:scaling>
        <c:delete val="0"/>
        <c:axPos val="l"/>
        <c:majorGridlines>
          <c:spPr>
            <a:ln w="4862" cap="flat" cmpd="sng" algn="ctr">
              <a:solidFill>
                <a:schemeClr val="tx1">
                  <a:lumMod val="15000"/>
                  <a:lumOff val="85000"/>
                </a:schemeClr>
              </a:solidFill>
              <a:round/>
            </a:ln>
            <a:effectLst/>
          </c:spPr>
        </c:majorGridlines>
        <c:numFmt formatCode="General" sourceLinked="1"/>
        <c:majorTickMark val="none"/>
        <c:minorTickMark val="none"/>
        <c:tickLblPos val="nextTo"/>
        <c:spPr>
          <a:ln w="3241">
            <a:noFill/>
          </a:ln>
        </c:spPr>
        <c:txPr>
          <a:bodyPr rot="-60000000" spcFirstLastPara="1" vertOverflow="ellipsis" vert="horz" wrap="square" anchor="ctr" anchorCtr="1"/>
          <a:lstStyle/>
          <a:p>
            <a:pPr>
              <a:defRPr sz="1429" b="1"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92438720"/>
        <c:crosses val="autoZero"/>
        <c:crossBetween val="between"/>
      </c:valAx>
      <c:spPr>
        <a:noFill/>
        <a:ln w="12964">
          <a:noFill/>
        </a:ln>
      </c:spPr>
    </c:plotArea>
    <c:plotVisOnly val="1"/>
    <c:dispBlanksAs val="gap"/>
    <c:showDLblsOverMax val="0"/>
  </c:chart>
  <c:spPr>
    <a:noFill/>
    <a:ln>
      <a:noFill/>
    </a:ln>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B21E73F6-331C-614A-BD6D-819251EFEB97}"/>
              </a:ext>
            </a:extLst>
          </p:cNvPr>
          <p:cNvSpPr>
            <a:spLocks noGrp="1" noChangeArrowheads="1"/>
          </p:cNvSpPr>
          <p:nvPr>
            <p:ph type="hdr" sz="quarter"/>
          </p:nvPr>
        </p:nvSpPr>
        <p:spPr bwMode="auto">
          <a:xfrm>
            <a:off x="0" y="0"/>
            <a:ext cx="3006725" cy="461963"/>
          </a:xfrm>
          <a:prstGeom prst="rect">
            <a:avLst/>
          </a:prstGeom>
          <a:noFill/>
          <a:ln w="9525">
            <a:noFill/>
            <a:miter lim="800000"/>
            <a:headEnd/>
            <a:tailEnd/>
          </a:ln>
          <a:effectLst/>
        </p:spPr>
        <p:txBody>
          <a:bodyPr vert="horz" wrap="square" lIns="92426" tIns="46213" rIns="92426" bIns="46213" numCol="1" anchor="t" anchorCtr="0" compatLnSpc="1">
            <a:prstTxWarp prst="textNoShape">
              <a:avLst/>
            </a:prstTxWarp>
          </a:bodyPr>
          <a:lstStyle>
            <a:lvl1pPr defTabSz="925513" eaLnBrk="1" hangingPunct="1">
              <a:defRPr sz="1200">
                <a:effectLst/>
                <a:latin typeface="Times New Roman" pitchFamily="-112" charset="0"/>
                <a:ea typeface="+mn-ea"/>
                <a:cs typeface="+mn-cs"/>
              </a:defRPr>
            </a:lvl1pPr>
          </a:lstStyle>
          <a:p>
            <a:pPr>
              <a:defRPr/>
            </a:pPr>
            <a:endParaRPr lang="en-US"/>
          </a:p>
        </p:txBody>
      </p:sp>
      <p:sp>
        <p:nvSpPr>
          <p:cNvPr id="4099" name="Rectangle 1027">
            <a:extLst>
              <a:ext uri="{FF2B5EF4-FFF2-40B4-BE49-F238E27FC236}">
                <a16:creationId xmlns:a16="http://schemas.microsoft.com/office/drawing/2014/main" id="{FC7B356C-7B4E-374E-B78E-F638E249A004}"/>
              </a:ext>
            </a:extLst>
          </p:cNvPr>
          <p:cNvSpPr>
            <a:spLocks noGrp="1" noChangeArrowheads="1"/>
          </p:cNvSpPr>
          <p:nvPr>
            <p:ph type="dt" sz="quarter" idx="1"/>
          </p:nvPr>
        </p:nvSpPr>
        <p:spPr bwMode="auto">
          <a:xfrm>
            <a:off x="3927475" y="0"/>
            <a:ext cx="3006725" cy="461963"/>
          </a:xfrm>
          <a:prstGeom prst="rect">
            <a:avLst/>
          </a:prstGeom>
          <a:noFill/>
          <a:ln w="9525">
            <a:noFill/>
            <a:miter lim="800000"/>
            <a:headEnd/>
            <a:tailEnd/>
          </a:ln>
          <a:effectLst/>
        </p:spPr>
        <p:txBody>
          <a:bodyPr vert="horz" wrap="square" lIns="92426" tIns="46213" rIns="92426" bIns="46213" numCol="1" anchor="t" anchorCtr="0" compatLnSpc="1">
            <a:prstTxWarp prst="textNoShape">
              <a:avLst/>
            </a:prstTxWarp>
          </a:bodyPr>
          <a:lstStyle>
            <a:lvl1pPr algn="r" defTabSz="925513" eaLnBrk="1" hangingPunct="1">
              <a:defRPr sz="1200">
                <a:effectLst/>
                <a:latin typeface="Times New Roman" pitchFamily="-112" charset="0"/>
                <a:ea typeface="+mn-ea"/>
                <a:cs typeface="+mn-cs"/>
              </a:defRPr>
            </a:lvl1pPr>
          </a:lstStyle>
          <a:p>
            <a:pPr>
              <a:defRPr/>
            </a:pPr>
            <a:endParaRPr lang="en-US"/>
          </a:p>
        </p:txBody>
      </p:sp>
      <p:sp>
        <p:nvSpPr>
          <p:cNvPr id="4100" name="Rectangle 1028">
            <a:extLst>
              <a:ext uri="{FF2B5EF4-FFF2-40B4-BE49-F238E27FC236}">
                <a16:creationId xmlns:a16="http://schemas.microsoft.com/office/drawing/2014/main" id="{0944C333-B60D-2247-BCE1-043166747A24}"/>
              </a:ext>
            </a:extLst>
          </p:cNvPr>
          <p:cNvSpPr>
            <a:spLocks noGrp="1" noChangeArrowheads="1"/>
          </p:cNvSpPr>
          <p:nvPr>
            <p:ph type="ftr" sz="quarter" idx="2"/>
          </p:nvPr>
        </p:nvSpPr>
        <p:spPr bwMode="auto">
          <a:xfrm>
            <a:off x="0" y="8770938"/>
            <a:ext cx="3006725" cy="461962"/>
          </a:xfrm>
          <a:prstGeom prst="rect">
            <a:avLst/>
          </a:prstGeom>
          <a:noFill/>
          <a:ln w="9525">
            <a:noFill/>
            <a:miter lim="800000"/>
            <a:headEnd/>
            <a:tailEnd/>
          </a:ln>
          <a:effectLst/>
        </p:spPr>
        <p:txBody>
          <a:bodyPr vert="horz" wrap="square" lIns="92426" tIns="46213" rIns="92426" bIns="46213" numCol="1" anchor="b" anchorCtr="0" compatLnSpc="1">
            <a:prstTxWarp prst="textNoShape">
              <a:avLst/>
            </a:prstTxWarp>
          </a:bodyPr>
          <a:lstStyle>
            <a:lvl1pPr defTabSz="925513" eaLnBrk="1" hangingPunct="1">
              <a:defRPr sz="1200">
                <a:effectLst/>
                <a:latin typeface="Times New Roman" pitchFamily="-112" charset="0"/>
                <a:ea typeface="+mn-ea"/>
                <a:cs typeface="+mn-cs"/>
              </a:defRPr>
            </a:lvl1pPr>
          </a:lstStyle>
          <a:p>
            <a:pPr>
              <a:defRPr/>
            </a:pPr>
            <a:endParaRPr lang="en-US"/>
          </a:p>
        </p:txBody>
      </p:sp>
      <p:sp>
        <p:nvSpPr>
          <p:cNvPr id="4101" name="Rectangle 1029">
            <a:extLst>
              <a:ext uri="{FF2B5EF4-FFF2-40B4-BE49-F238E27FC236}">
                <a16:creationId xmlns:a16="http://schemas.microsoft.com/office/drawing/2014/main" id="{E57C182E-51F5-C347-9F9A-EABC3D91D0E9}"/>
              </a:ext>
            </a:extLst>
          </p:cNvPr>
          <p:cNvSpPr>
            <a:spLocks noGrp="1" noChangeArrowheads="1"/>
          </p:cNvSpPr>
          <p:nvPr>
            <p:ph type="sldNum" sz="quarter" idx="3"/>
          </p:nvPr>
        </p:nvSpPr>
        <p:spPr bwMode="auto">
          <a:xfrm>
            <a:off x="3927475" y="8770938"/>
            <a:ext cx="3006725" cy="461962"/>
          </a:xfrm>
          <a:prstGeom prst="rect">
            <a:avLst/>
          </a:prstGeom>
          <a:noFill/>
          <a:ln w="9525">
            <a:noFill/>
            <a:miter lim="800000"/>
            <a:headEnd/>
            <a:tailEnd/>
          </a:ln>
          <a:effectLst/>
        </p:spPr>
        <p:txBody>
          <a:bodyPr vert="horz" wrap="square" lIns="92426" tIns="46213" rIns="92426" bIns="46213" numCol="1" anchor="b" anchorCtr="0" compatLnSpc="1">
            <a:prstTxWarp prst="textNoShape">
              <a:avLst/>
            </a:prstTxWarp>
          </a:bodyPr>
          <a:lstStyle>
            <a:lvl1pPr algn="r" defTabSz="925513" eaLnBrk="1" hangingPunct="1">
              <a:defRPr sz="1200">
                <a:effectLst/>
              </a:defRPr>
            </a:lvl1pPr>
          </a:lstStyle>
          <a:p>
            <a:pPr>
              <a:defRPr/>
            </a:pPr>
            <a:fld id="{F2A7F40E-ACDB-A544-A0EA-70FEB45DBF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F8532-D4E1-724E-A252-93813487277A}"/>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eaLnBrk="1" hangingPunct="1">
              <a:defRPr sz="1200">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44F8CEC-CB83-F64E-9969-386C38645B1B}"/>
              </a:ext>
            </a:extLst>
          </p:cNvPr>
          <p:cNvSpPr>
            <a:spLocks noGrp="1"/>
          </p:cNvSpPr>
          <p:nvPr>
            <p:ph type="dt" idx="1"/>
          </p:nvPr>
        </p:nvSpPr>
        <p:spPr>
          <a:xfrm>
            <a:off x="3927475" y="0"/>
            <a:ext cx="3005138" cy="46196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60EB2F2E-7F74-7141-A29A-3CAFE5084ADB}" type="datetime1">
              <a:rPr lang="en-US" altLang="en-US"/>
              <a:pPr>
                <a:defRPr/>
              </a:pPr>
              <a:t>11/12/19</a:t>
            </a:fld>
            <a:endParaRPr lang="en-US" altLang="en-US"/>
          </a:p>
        </p:txBody>
      </p:sp>
      <p:sp>
        <p:nvSpPr>
          <p:cNvPr id="4" name="Slide Image Placeholder 3">
            <a:extLst>
              <a:ext uri="{FF2B5EF4-FFF2-40B4-BE49-F238E27FC236}">
                <a16:creationId xmlns:a16="http://schemas.microsoft.com/office/drawing/2014/main" id="{78116582-93A8-FF44-9792-B6938D91F3D2}"/>
              </a:ext>
            </a:extLst>
          </p:cNvPr>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EB14E7-D479-8740-8073-83A5D34AC540}"/>
              </a:ext>
            </a:extLst>
          </p:cNvPr>
          <p:cNvSpPr>
            <a:spLocks noGrp="1"/>
          </p:cNvSpPr>
          <p:nvPr>
            <p:ph type="body" sz="quarter" idx="3"/>
          </p:nvPr>
        </p:nvSpPr>
        <p:spPr>
          <a:xfrm>
            <a:off x="693738" y="4386263"/>
            <a:ext cx="5546725" cy="41544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55D0873-7EF4-1045-83FF-AC0DA807DB65}"/>
              </a:ext>
            </a:extLst>
          </p:cNvPr>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eaLnBrk="1" hangingPunct="1">
              <a:defRPr sz="1200">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BB102DD9-FADA-6247-8CDD-8CF7E67E7F08}"/>
              </a:ext>
            </a:extLst>
          </p:cNvPr>
          <p:cNvSpPr>
            <a:spLocks noGrp="1"/>
          </p:cNvSpPr>
          <p:nvPr>
            <p:ph type="sldNum" sz="quarter" idx="5"/>
          </p:nvPr>
        </p:nvSpPr>
        <p:spPr>
          <a:xfrm>
            <a:off x="3927475" y="8769350"/>
            <a:ext cx="3005138" cy="46196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C0C0C0"/>
                  </a:outerShdw>
                </a:effectLst>
              </a:defRPr>
            </a:lvl1pPr>
          </a:lstStyle>
          <a:p>
            <a:pPr>
              <a:defRPr/>
            </a:pPr>
            <a:fld id="{F1171C49-51F2-C745-B93B-6B46DA8A37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r>
              <a:rPr lang="en-US" sz="1200" b="0" i="0" kern="1200" dirty="0">
                <a:solidFill>
                  <a:schemeClr val="tx1"/>
                </a:solidFill>
                <a:effectLst/>
                <a:latin typeface="+mn-lt"/>
                <a:ea typeface="ＭＳ Ｐゴシック" charset="-128"/>
                <a:cs typeface="ＭＳ Ｐゴシック" charset="-128"/>
              </a:rPr>
              <a:t>observations, research, technology, science, and transitions</a:t>
            </a: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smtClean="0"/>
              <a:pPr eaLnBrk="1" hangingPunct="1">
                <a:defRPr/>
              </a:pPr>
              <a:t>14</a:t>
            </a:fld>
            <a:endParaRPr lang="en-US" altLang="en-US" sz="1200"/>
          </a:p>
        </p:txBody>
      </p:sp>
    </p:spTree>
    <p:extLst>
      <p:ext uri="{BB962C8B-B14F-4D97-AF65-F5344CB8AC3E}">
        <p14:creationId xmlns:p14="http://schemas.microsoft.com/office/powerpoint/2010/main" val="276348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15</a:t>
            </a:fld>
            <a:endParaRPr lang="en-US" altLang="en-US"/>
          </a:p>
        </p:txBody>
      </p:sp>
    </p:spTree>
    <p:extLst>
      <p:ext uri="{BB962C8B-B14F-4D97-AF65-F5344CB8AC3E}">
        <p14:creationId xmlns:p14="http://schemas.microsoft.com/office/powerpoint/2010/main" val="352666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17</a:t>
            </a:fld>
            <a:endParaRPr lang="en-US" altLang="en-US"/>
          </a:p>
        </p:txBody>
      </p:sp>
    </p:spTree>
    <p:extLst>
      <p:ext uri="{BB962C8B-B14F-4D97-AF65-F5344CB8AC3E}">
        <p14:creationId xmlns:p14="http://schemas.microsoft.com/office/powerpoint/2010/main" val="393986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The </a:t>
            </a:r>
            <a:r>
              <a:rPr lang="en-US" sz="1200" i="1" dirty="0"/>
              <a:t>State of the Climate </a:t>
            </a:r>
            <a:r>
              <a:rPr lang="en-US" sz="1200" dirty="0"/>
              <a:t>report is an international, peer-reviewed publication compiled by NOAA/ NWS/NCEI and released each summer.  It is the authoritative annual summary of the global climate published as a supplement to the</a:t>
            </a:r>
            <a:r>
              <a:rPr lang="en-US" sz="1200" i="1" dirty="0"/>
              <a:t> Bulletin of the American Meteorological Society (BAMS)</a:t>
            </a:r>
            <a:r>
              <a:rPr lang="en-US" sz="1200" dirty="0"/>
              <a:t>.  </a:t>
            </a: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20</a:t>
            </a:fld>
            <a:endParaRPr lang="en-US" altLang="en-US"/>
          </a:p>
        </p:txBody>
      </p:sp>
    </p:spTree>
    <p:extLst>
      <p:ext uri="{BB962C8B-B14F-4D97-AF65-F5344CB8AC3E}">
        <p14:creationId xmlns:p14="http://schemas.microsoft.com/office/powerpoint/2010/main" val="33498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FD068EA-FEC1-664A-9DC0-C7573AD58F75}"/>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BD50BD6-20C0-1345-B3B7-6C016EDC8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ＭＳ Ｐゴシック" panose="020B0600070205080204" pitchFamily="34" charset="-128"/>
              </a:rPr>
              <a:t>All pdfs in web pages</a:t>
            </a: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CA770268-CAAA-C840-B36D-152B48A31020}" type="slidenum">
              <a:rPr lang="en-US" altLang="en-US" sz="1200" smtClean="0"/>
              <a:pPr eaLnBrk="1" hangingPunct="1">
                <a:defRPr/>
              </a:pPr>
              <a:t>21</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23</a:t>
            </a:fld>
            <a:endParaRPr lang="en-US" altLang="en-US"/>
          </a:p>
        </p:txBody>
      </p:sp>
    </p:spTree>
    <p:extLst>
      <p:ext uri="{BB962C8B-B14F-4D97-AF65-F5344CB8AC3E}">
        <p14:creationId xmlns:p14="http://schemas.microsoft.com/office/powerpoint/2010/main" val="278186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26</a:t>
            </a:fld>
            <a:endParaRPr lang="en-US" altLang="en-US"/>
          </a:p>
        </p:txBody>
      </p:sp>
    </p:spTree>
    <p:extLst>
      <p:ext uri="{BB962C8B-B14F-4D97-AF65-F5344CB8AC3E}">
        <p14:creationId xmlns:p14="http://schemas.microsoft.com/office/powerpoint/2010/main" val="376439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29</a:t>
            </a:fld>
            <a:endParaRPr lang="en-US" altLang="en-US"/>
          </a:p>
        </p:txBody>
      </p:sp>
    </p:spTree>
    <p:extLst>
      <p:ext uri="{BB962C8B-B14F-4D97-AF65-F5344CB8AC3E}">
        <p14:creationId xmlns:p14="http://schemas.microsoft.com/office/powerpoint/2010/main" val="1271084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32</a:t>
            </a:fld>
            <a:endParaRPr lang="en-US" altLang="en-US"/>
          </a:p>
        </p:txBody>
      </p:sp>
    </p:spTree>
    <p:extLst>
      <p:ext uri="{BB962C8B-B14F-4D97-AF65-F5344CB8AC3E}">
        <p14:creationId xmlns:p14="http://schemas.microsoft.com/office/powerpoint/2010/main" val="1868519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37</a:t>
            </a:fld>
            <a:endParaRPr lang="en-US" altLang="en-US"/>
          </a:p>
        </p:txBody>
      </p:sp>
    </p:spTree>
    <p:extLst>
      <p:ext uri="{BB962C8B-B14F-4D97-AF65-F5344CB8AC3E}">
        <p14:creationId xmlns:p14="http://schemas.microsoft.com/office/powerpoint/2010/main" val="32804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AB30F0FB-A607-6C4D-B574-8A854ADCA38F}"/>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E50B0F-7C32-BA4C-A177-645B9B957781}"/>
              </a:ext>
            </a:extLst>
          </p:cNvPr>
          <p:cNvSpPr>
            <a:spLocks noGrp="1"/>
          </p:cNvSpPr>
          <p:nvPr>
            <p:ph type="body" idx="1"/>
          </p:nvPr>
        </p:nvSpPr>
        <p:spPr/>
        <p:txBody>
          <a:bodyPr/>
          <a:lstStyle/>
          <a:p>
            <a:pPr eaLnBrk="1" fontAlgn="auto" hangingPunct="1">
              <a:spcBef>
                <a:spcPts val="0"/>
              </a:spcBef>
              <a:spcAft>
                <a:spcPts val="0"/>
              </a:spcAft>
              <a:defRPr/>
            </a:pPr>
            <a:endParaRPr lang="en-US" dirty="0">
              <a:ea typeface="+mn-ea"/>
              <a:cs typeface="+mn-cs"/>
            </a:endParaRPr>
          </a:p>
        </p:txBody>
      </p:sp>
      <p:sp>
        <p:nvSpPr>
          <p:cNvPr id="4" name="Slide Number Placeholder 3">
            <a:extLst>
              <a:ext uri="{FF2B5EF4-FFF2-40B4-BE49-F238E27FC236}">
                <a16:creationId xmlns:a16="http://schemas.microsoft.com/office/drawing/2014/main" id="{47F73171-7941-BB4E-A606-EE53F756B259}"/>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725C1818-C776-564F-85D2-E314199B9757}" type="slidenum">
              <a:rPr lang="en-US" altLang="en-US" sz="1200" smtClean="0"/>
              <a:pPr eaLnBrk="1" hangingPunct="1">
                <a:defRPr/>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38</a:t>
            </a:fld>
            <a:endParaRPr lang="en-US" altLang="en-US"/>
          </a:p>
        </p:txBody>
      </p:sp>
    </p:spTree>
    <p:extLst>
      <p:ext uri="{BB962C8B-B14F-4D97-AF65-F5344CB8AC3E}">
        <p14:creationId xmlns:p14="http://schemas.microsoft.com/office/powerpoint/2010/main" val="1811570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All pdfs in web pages</a:t>
            </a: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smtClean="0"/>
              <a:pPr eaLnBrk="1" hangingPunct="1">
                <a:defRPr/>
              </a:pPr>
              <a:t>39</a:t>
            </a:fld>
            <a:endParaRPr lang="en-US" altLang="en-US" sz="1200"/>
          </a:p>
        </p:txBody>
      </p:sp>
    </p:spTree>
    <p:extLst>
      <p:ext uri="{BB962C8B-B14F-4D97-AF65-F5344CB8AC3E}">
        <p14:creationId xmlns:p14="http://schemas.microsoft.com/office/powerpoint/2010/main" val="1287428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40</a:t>
            </a:fld>
            <a:endParaRPr lang="en-US" altLang="en-US" sz="1200"/>
          </a:p>
        </p:txBody>
      </p:sp>
    </p:spTree>
    <p:extLst>
      <p:ext uri="{BB962C8B-B14F-4D97-AF65-F5344CB8AC3E}">
        <p14:creationId xmlns:p14="http://schemas.microsoft.com/office/powerpoint/2010/main" val="1614020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F111B104-EC03-9245-8654-6F3AA9E73361}"/>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109A318F-AD66-5849-A40D-5F89A157A3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55706254-B9F4-4744-9B46-0238BE5C8C6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6E878092-2460-B649-9399-07FBFDD4FEC9}" type="slidenum">
              <a:rPr lang="en-US" altLang="en-US" sz="1200" smtClean="0"/>
              <a:pPr eaLnBrk="1" hangingPunct="1">
                <a:defRPr/>
              </a:pPr>
              <a:t>41</a:t>
            </a:fld>
            <a:endParaRPr lang="en-US" altLang="en-US" sz="1200"/>
          </a:p>
        </p:txBody>
      </p:sp>
    </p:spTree>
    <p:extLst>
      <p:ext uri="{BB962C8B-B14F-4D97-AF65-F5344CB8AC3E}">
        <p14:creationId xmlns:p14="http://schemas.microsoft.com/office/powerpoint/2010/main" val="2522759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3</a:t>
            </a:fld>
            <a:endParaRPr lang="en-US" altLang="en-US" sz="1200"/>
          </a:p>
        </p:txBody>
      </p:sp>
    </p:spTree>
    <p:extLst>
      <p:ext uri="{BB962C8B-B14F-4D97-AF65-F5344CB8AC3E}">
        <p14:creationId xmlns:p14="http://schemas.microsoft.com/office/powerpoint/2010/main" val="385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314A880-8B59-9942-9955-5C1080302433}"/>
              </a:ext>
            </a:extLst>
          </p:cNvPr>
          <p:cNvSpPr>
            <a:spLocks noGrp="1" noRot="1" noChangeAspect="1" noTextEdit="1"/>
          </p:cNvSpPr>
          <p:nvPr>
            <p:ph type="sldImg"/>
          </p:nvPr>
        </p:nvSpPr>
        <p:spPr bwMode="auto">
          <a:xfrm>
            <a:off x="390525" y="692150"/>
            <a:ext cx="6153150" cy="34623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C60F686-00D3-B94C-915D-3AD7284655F8}"/>
              </a:ext>
            </a:extLst>
          </p:cNvPr>
          <p:cNvSpPr>
            <a:spLocks noGrp="1"/>
          </p:cNvSpPr>
          <p:nvPr>
            <p:ph type="body" idx="1"/>
          </p:nvPr>
        </p:nvSpPr>
        <p:spPr/>
        <p:txBody>
          <a:bodyPr wrap="square" numCol="1" anchor="t" anchorCtr="0" compatLnSpc="1">
            <a:prstTxWarp prst="textNoShape">
              <a:avLst/>
            </a:prstTxWarp>
          </a:bodyPr>
          <a:lstStyle/>
          <a:p>
            <a:pPr eaLnBrk="1" hangingPunct="1">
              <a:defRPr/>
            </a:pPr>
            <a:endParaRPr lang="en-US" b="1" dirty="0">
              <a:solidFill>
                <a:srgbClr val="FF0000"/>
              </a:solidFill>
              <a:effectLst>
                <a:outerShdw blurRad="38100" dist="38100" dir="2700000" algn="tl">
                  <a:srgbClr val="DDDDDD"/>
                </a:outerShdw>
              </a:effectLst>
              <a:ea typeface="ＭＳ Ｐゴシック" charset="0"/>
              <a:cs typeface="ＭＳ Ｐゴシック" charset="0"/>
            </a:endParaRPr>
          </a:p>
          <a:p>
            <a:pPr eaLnBrk="1" hangingPunct="1">
              <a:defRPr/>
            </a:pPr>
            <a:endParaRPr lang="en-US" dirty="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86A525B-BF2A-8046-8886-8195C35817BA}"/>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fld id="{EE3F6B4F-D4B5-174D-979A-7BF183140B1B}" type="slidenum">
              <a:rPr lang="en-US" altLang="en-US" sz="1200" smtClean="0"/>
              <a:pPr eaLnBrk="1" hangingPunct="1">
                <a:defRPr/>
              </a:pPr>
              <a:t>4</a:t>
            </a:fld>
            <a:endParaRPr lang="en-US" altLang="en-US" sz="1200"/>
          </a:p>
        </p:txBody>
      </p:sp>
    </p:spTree>
    <p:extLst>
      <p:ext uri="{BB962C8B-B14F-4D97-AF65-F5344CB8AC3E}">
        <p14:creationId xmlns:p14="http://schemas.microsoft.com/office/powerpoint/2010/main" val="425289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5</a:t>
            </a:fld>
            <a:endParaRPr lang="en-US" altLang="en-US"/>
          </a:p>
        </p:txBody>
      </p:sp>
    </p:spTree>
    <p:extLst>
      <p:ext uri="{BB962C8B-B14F-4D97-AF65-F5344CB8AC3E}">
        <p14:creationId xmlns:p14="http://schemas.microsoft.com/office/powerpoint/2010/main" val="3209167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7</a:t>
            </a:fld>
            <a:endParaRPr lang="en-US" altLang="en-US"/>
          </a:p>
        </p:txBody>
      </p:sp>
    </p:spTree>
    <p:extLst>
      <p:ext uri="{BB962C8B-B14F-4D97-AF65-F5344CB8AC3E}">
        <p14:creationId xmlns:p14="http://schemas.microsoft.com/office/powerpoint/2010/main" val="3066447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10</a:t>
            </a:fld>
            <a:endParaRPr lang="en-US" altLang="en-US"/>
          </a:p>
        </p:txBody>
      </p:sp>
    </p:spTree>
    <p:extLst>
      <p:ext uri="{BB962C8B-B14F-4D97-AF65-F5344CB8AC3E}">
        <p14:creationId xmlns:p14="http://schemas.microsoft.com/office/powerpoint/2010/main" val="2334243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12</a:t>
            </a:fld>
            <a:endParaRPr lang="en-US" altLang="en-US"/>
          </a:p>
        </p:txBody>
      </p:sp>
    </p:spTree>
    <p:extLst>
      <p:ext uri="{BB962C8B-B14F-4D97-AF65-F5344CB8AC3E}">
        <p14:creationId xmlns:p14="http://schemas.microsoft.com/office/powerpoint/2010/main" val="3278407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1171C49-51F2-C745-B93B-6B46DA8A377A}" type="slidenum">
              <a:rPr lang="en-US" altLang="en-US" smtClean="0"/>
              <a:pPr>
                <a:defRPr/>
              </a:pPr>
              <a:t>13</a:t>
            </a:fld>
            <a:endParaRPr lang="en-US" altLang="en-US"/>
          </a:p>
        </p:txBody>
      </p:sp>
    </p:spTree>
    <p:extLst>
      <p:ext uri="{BB962C8B-B14F-4D97-AF65-F5344CB8AC3E}">
        <p14:creationId xmlns:p14="http://schemas.microsoft.com/office/powerpoint/2010/main" val="3873325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971806C-2CC3-8740-83A9-B6D844B862EB}"/>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2D76B2-87E8-7743-8346-7BCDD8F91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DA85A5-E34E-2F48-8E84-2CBC981DAB52}"/>
              </a:ext>
            </a:extLst>
          </p:cNvPr>
          <p:cNvSpPr>
            <a:spLocks noGrp="1" noChangeArrowheads="1"/>
          </p:cNvSpPr>
          <p:nvPr>
            <p:ph type="sldNum" sz="quarter" idx="12"/>
          </p:nvPr>
        </p:nvSpPr>
        <p:spPr>
          <a:ln/>
        </p:spPr>
        <p:txBody>
          <a:bodyPr/>
          <a:lstStyle>
            <a:lvl1pPr>
              <a:defRPr/>
            </a:lvl1pPr>
          </a:lstStyle>
          <a:p>
            <a:pPr>
              <a:defRPr/>
            </a:pPr>
            <a:fld id="{43E8B322-5638-8B47-B2E2-D3011E12BF67}" type="slidenum">
              <a:rPr lang="en-US" altLang="en-US"/>
              <a:pPr>
                <a:defRPr/>
              </a:pPr>
              <a:t>‹#›</a:t>
            </a:fld>
            <a:endParaRPr lang="en-US" altLang="en-US"/>
          </a:p>
        </p:txBody>
      </p:sp>
    </p:spTree>
    <p:extLst>
      <p:ext uri="{BB962C8B-B14F-4D97-AF65-F5344CB8AC3E}">
        <p14:creationId xmlns:p14="http://schemas.microsoft.com/office/powerpoint/2010/main" val="943855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2B636B-17CE-D045-8D2A-16686688E9FB}"/>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D44D8-3097-874B-B7A5-E8966FB17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567A-0EBF-2843-9CF3-7CD3F4F6A7BE}"/>
              </a:ext>
            </a:extLst>
          </p:cNvPr>
          <p:cNvSpPr>
            <a:spLocks noGrp="1" noChangeArrowheads="1"/>
          </p:cNvSpPr>
          <p:nvPr>
            <p:ph type="sldNum" sz="quarter" idx="12"/>
          </p:nvPr>
        </p:nvSpPr>
        <p:spPr>
          <a:ln/>
        </p:spPr>
        <p:txBody>
          <a:bodyPr/>
          <a:lstStyle>
            <a:lvl1pPr>
              <a:defRPr/>
            </a:lvl1pPr>
          </a:lstStyle>
          <a:p>
            <a:pPr>
              <a:defRPr/>
            </a:pPr>
            <a:fld id="{9E8D2A46-2497-AA48-AD97-A7C701575085}" type="slidenum">
              <a:rPr lang="en-US" altLang="en-US"/>
              <a:pPr>
                <a:defRPr/>
              </a:pPr>
              <a:t>‹#›</a:t>
            </a:fld>
            <a:endParaRPr lang="en-US" altLang="en-US"/>
          </a:p>
        </p:txBody>
      </p:sp>
    </p:spTree>
    <p:extLst>
      <p:ext uri="{BB962C8B-B14F-4D97-AF65-F5344CB8AC3E}">
        <p14:creationId xmlns:p14="http://schemas.microsoft.com/office/powerpoint/2010/main" val="53691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6D0A2D-9E27-D840-9F89-DC2CF0251C39}"/>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3D0A89-DB37-2347-9E39-77A44685C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6AA6E-5719-9C44-A484-18E71C792A53}"/>
              </a:ext>
            </a:extLst>
          </p:cNvPr>
          <p:cNvSpPr>
            <a:spLocks noGrp="1" noChangeArrowheads="1"/>
          </p:cNvSpPr>
          <p:nvPr>
            <p:ph type="sldNum" sz="quarter" idx="12"/>
          </p:nvPr>
        </p:nvSpPr>
        <p:spPr>
          <a:ln/>
        </p:spPr>
        <p:txBody>
          <a:bodyPr/>
          <a:lstStyle>
            <a:lvl1pPr>
              <a:defRPr/>
            </a:lvl1pPr>
          </a:lstStyle>
          <a:p>
            <a:pPr>
              <a:defRPr/>
            </a:pPr>
            <a:fld id="{CD14B52F-E9FD-9840-B406-75CAFEEE3DF2}" type="slidenum">
              <a:rPr lang="en-US" altLang="en-US"/>
              <a:pPr>
                <a:defRPr/>
              </a:pPr>
              <a:t>‹#›</a:t>
            </a:fld>
            <a:endParaRPr lang="en-US" altLang="en-US"/>
          </a:p>
        </p:txBody>
      </p:sp>
    </p:spTree>
    <p:extLst>
      <p:ext uri="{BB962C8B-B14F-4D97-AF65-F5344CB8AC3E}">
        <p14:creationId xmlns:p14="http://schemas.microsoft.com/office/powerpoint/2010/main" val="34038284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C471D213-6BA5-6C44-B1CA-994D113B4ED0}"/>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45E1DB-E235-0845-BD84-410EC47566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7779CA-BD47-C648-B704-82A318A50360}"/>
              </a:ext>
            </a:extLst>
          </p:cNvPr>
          <p:cNvSpPr>
            <a:spLocks noGrp="1" noChangeArrowheads="1"/>
          </p:cNvSpPr>
          <p:nvPr>
            <p:ph type="sldNum" sz="quarter" idx="12"/>
          </p:nvPr>
        </p:nvSpPr>
        <p:spPr>
          <a:xfrm>
            <a:off x="0" y="6400800"/>
            <a:ext cx="533400" cy="457200"/>
          </a:xfrm>
          <a:ln/>
        </p:spPr>
        <p:txBody>
          <a:bodyPr/>
          <a:lstStyle>
            <a:lvl1pPr>
              <a:defRPr/>
            </a:lvl1pPr>
          </a:lstStyle>
          <a:p>
            <a:pPr>
              <a:defRPr/>
            </a:pPr>
            <a:fld id="{0737601F-BD98-ED4B-8E1A-3F69D5929A52}" type="slidenum">
              <a:rPr lang="en-US" altLang="en-US"/>
              <a:pPr>
                <a:defRPr/>
              </a:pPr>
              <a:t>‹#›</a:t>
            </a:fld>
            <a:endParaRPr lang="en-US" altLang="en-US"/>
          </a:p>
        </p:txBody>
      </p:sp>
    </p:spTree>
    <p:extLst>
      <p:ext uri="{BB962C8B-B14F-4D97-AF65-F5344CB8AC3E}">
        <p14:creationId xmlns:p14="http://schemas.microsoft.com/office/powerpoint/2010/main" val="37579521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FFCEF1-033F-9A43-A55D-99F70EA255A4}"/>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E301FF-7340-7C49-BA77-66BBA6CA0C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2620A9-5EF1-4D47-A3CD-500EE22BD853}"/>
              </a:ext>
            </a:extLst>
          </p:cNvPr>
          <p:cNvSpPr>
            <a:spLocks noGrp="1" noChangeArrowheads="1"/>
          </p:cNvSpPr>
          <p:nvPr>
            <p:ph type="sldNum" sz="quarter" idx="12"/>
          </p:nvPr>
        </p:nvSpPr>
        <p:spPr>
          <a:ln/>
        </p:spPr>
        <p:txBody>
          <a:bodyPr/>
          <a:lstStyle>
            <a:lvl1pPr>
              <a:defRPr/>
            </a:lvl1pPr>
          </a:lstStyle>
          <a:p>
            <a:pPr>
              <a:defRPr/>
            </a:pPr>
            <a:fld id="{73EE5023-E627-4748-9AAA-14680F5639D0}" type="slidenum">
              <a:rPr lang="en-US" altLang="en-US"/>
              <a:pPr>
                <a:defRPr/>
              </a:pPr>
              <a:t>‹#›</a:t>
            </a:fld>
            <a:endParaRPr lang="en-US" altLang="en-US"/>
          </a:p>
        </p:txBody>
      </p:sp>
    </p:spTree>
    <p:extLst>
      <p:ext uri="{BB962C8B-B14F-4D97-AF65-F5344CB8AC3E}">
        <p14:creationId xmlns:p14="http://schemas.microsoft.com/office/powerpoint/2010/main" val="4279279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D90B3E-E50D-3D45-AF11-9752B2586A6E}"/>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644B06-B7EF-6C47-9454-02F00F61B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2D0C75-B554-AF4E-802F-627F774F3EF8}"/>
              </a:ext>
            </a:extLst>
          </p:cNvPr>
          <p:cNvSpPr>
            <a:spLocks noGrp="1" noChangeArrowheads="1"/>
          </p:cNvSpPr>
          <p:nvPr>
            <p:ph type="sldNum" sz="quarter" idx="12"/>
          </p:nvPr>
        </p:nvSpPr>
        <p:spPr>
          <a:ln/>
        </p:spPr>
        <p:txBody>
          <a:bodyPr/>
          <a:lstStyle>
            <a:lvl1pPr>
              <a:defRPr/>
            </a:lvl1pPr>
          </a:lstStyle>
          <a:p>
            <a:pPr>
              <a:defRPr/>
            </a:pPr>
            <a:fld id="{4EF6B832-18AC-4E47-AC45-9243DCD0DD79}" type="slidenum">
              <a:rPr lang="en-US" altLang="en-US"/>
              <a:pPr>
                <a:defRPr/>
              </a:pPr>
              <a:t>‹#›</a:t>
            </a:fld>
            <a:endParaRPr lang="en-US" altLang="en-US"/>
          </a:p>
        </p:txBody>
      </p:sp>
    </p:spTree>
    <p:extLst>
      <p:ext uri="{BB962C8B-B14F-4D97-AF65-F5344CB8AC3E}">
        <p14:creationId xmlns:p14="http://schemas.microsoft.com/office/powerpoint/2010/main" val="11576131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2CC41-952C-244D-9A47-C6F6A0B5B3A0}"/>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DFF40C-1570-D844-9813-67A9A2B6A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EA3801-F332-AF41-B976-8D5C1B754C48}"/>
              </a:ext>
            </a:extLst>
          </p:cNvPr>
          <p:cNvSpPr>
            <a:spLocks noGrp="1" noChangeArrowheads="1"/>
          </p:cNvSpPr>
          <p:nvPr>
            <p:ph type="sldNum" sz="quarter" idx="12"/>
          </p:nvPr>
        </p:nvSpPr>
        <p:spPr>
          <a:ln/>
        </p:spPr>
        <p:txBody>
          <a:bodyPr/>
          <a:lstStyle>
            <a:lvl1pPr>
              <a:defRPr/>
            </a:lvl1pPr>
          </a:lstStyle>
          <a:p>
            <a:pPr>
              <a:defRPr/>
            </a:pPr>
            <a:fld id="{7C9D94FD-AC4B-CE48-B36C-1286FC1A7B7F}" type="slidenum">
              <a:rPr lang="en-US" altLang="en-US"/>
              <a:pPr>
                <a:defRPr/>
              </a:pPr>
              <a:t>‹#›</a:t>
            </a:fld>
            <a:endParaRPr lang="en-US" altLang="en-US"/>
          </a:p>
        </p:txBody>
      </p:sp>
    </p:spTree>
    <p:extLst>
      <p:ext uri="{BB962C8B-B14F-4D97-AF65-F5344CB8AC3E}">
        <p14:creationId xmlns:p14="http://schemas.microsoft.com/office/powerpoint/2010/main" val="2975198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71F3E0-8C87-8A44-8064-BF216051FBAD}"/>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01C448-5BB6-8142-88C9-7A07676B5F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B576E4-63E6-1744-83F2-0C7BBA730052}"/>
              </a:ext>
            </a:extLst>
          </p:cNvPr>
          <p:cNvSpPr>
            <a:spLocks noGrp="1" noChangeArrowheads="1"/>
          </p:cNvSpPr>
          <p:nvPr>
            <p:ph type="sldNum" sz="quarter" idx="12"/>
          </p:nvPr>
        </p:nvSpPr>
        <p:spPr>
          <a:ln/>
        </p:spPr>
        <p:txBody>
          <a:bodyPr/>
          <a:lstStyle>
            <a:lvl1pPr>
              <a:defRPr/>
            </a:lvl1pPr>
          </a:lstStyle>
          <a:p>
            <a:pPr>
              <a:defRPr/>
            </a:pPr>
            <a:fld id="{B6419E83-443C-E442-8799-E515482BFE31}" type="slidenum">
              <a:rPr lang="en-US" altLang="en-US"/>
              <a:pPr>
                <a:defRPr/>
              </a:pPr>
              <a:t>‹#›</a:t>
            </a:fld>
            <a:endParaRPr lang="en-US" altLang="en-US"/>
          </a:p>
        </p:txBody>
      </p:sp>
    </p:spTree>
    <p:extLst>
      <p:ext uri="{BB962C8B-B14F-4D97-AF65-F5344CB8AC3E}">
        <p14:creationId xmlns:p14="http://schemas.microsoft.com/office/powerpoint/2010/main" val="2519611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82D997-3E10-0D4B-8E15-0939576DEBC6}"/>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DC84D6-FD83-494A-B438-5A033C25DA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7912DC-3377-5A4D-808E-E2F85D665E73}"/>
              </a:ext>
            </a:extLst>
          </p:cNvPr>
          <p:cNvSpPr>
            <a:spLocks noGrp="1" noChangeArrowheads="1"/>
          </p:cNvSpPr>
          <p:nvPr>
            <p:ph type="sldNum" sz="quarter" idx="12"/>
          </p:nvPr>
        </p:nvSpPr>
        <p:spPr>
          <a:ln/>
        </p:spPr>
        <p:txBody>
          <a:bodyPr/>
          <a:lstStyle>
            <a:lvl1pPr>
              <a:defRPr/>
            </a:lvl1pPr>
          </a:lstStyle>
          <a:p>
            <a:pPr>
              <a:defRPr/>
            </a:pPr>
            <a:fld id="{09E2425F-450F-0742-9868-7632E2132C68}" type="slidenum">
              <a:rPr lang="en-US" altLang="en-US"/>
              <a:pPr>
                <a:defRPr/>
              </a:pPr>
              <a:t>‹#›</a:t>
            </a:fld>
            <a:endParaRPr lang="en-US" altLang="en-US"/>
          </a:p>
        </p:txBody>
      </p:sp>
    </p:spTree>
    <p:extLst>
      <p:ext uri="{BB962C8B-B14F-4D97-AF65-F5344CB8AC3E}">
        <p14:creationId xmlns:p14="http://schemas.microsoft.com/office/powerpoint/2010/main" val="3502306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D31E875-4060-1C40-BBFD-54CA77C9B20C}"/>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B7F3707-1E98-1742-A734-C7573C57F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AAD83C8-7050-C14C-A0E0-912682749A14}"/>
              </a:ext>
            </a:extLst>
          </p:cNvPr>
          <p:cNvSpPr>
            <a:spLocks noGrp="1" noChangeArrowheads="1"/>
          </p:cNvSpPr>
          <p:nvPr>
            <p:ph type="sldNum" sz="quarter" idx="12"/>
          </p:nvPr>
        </p:nvSpPr>
        <p:spPr>
          <a:ln/>
        </p:spPr>
        <p:txBody>
          <a:bodyPr/>
          <a:lstStyle>
            <a:lvl1pPr>
              <a:defRPr/>
            </a:lvl1pPr>
          </a:lstStyle>
          <a:p>
            <a:pPr>
              <a:defRPr/>
            </a:pPr>
            <a:fld id="{68FBC059-FDF9-9E47-9345-E88462B98385}" type="slidenum">
              <a:rPr lang="en-US" altLang="en-US"/>
              <a:pPr>
                <a:defRPr/>
              </a:pPr>
              <a:t>‹#›</a:t>
            </a:fld>
            <a:endParaRPr lang="en-US" altLang="en-US"/>
          </a:p>
        </p:txBody>
      </p:sp>
    </p:spTree>
    <p:extLst>
      <p:ext uri="{BB962C8B-B14F-4D97-AF65-F5344CB8AC3E}">
        <p14:creationId xmlns:p14="http://schemas.microsoft.com/office/powerpoint/2010/main" val="3111165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0E6A1F0-8BD3-D149-9D8A-E61773C7C185}"/>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09314C-F6B7-264A-A5B1-272EC4C20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8334DF-47A8-9B47-9AA8-E49D4141029B}"/>
              </a:ext>
            </a:extLst>
          </p:cNvPr>
          <p:cNvSpPr>
            <a:spLocks noGrp="1" noChangeArrowheads="1"/>
          </p:cNvSpPr>
          <p:nvPr>
            <p:ph type="sldNum" sz="quarter" idx="12"/>
          </p:nvPr>
        </p:nvSpPr>
        <p:spPr>
          <a:ln/>
        </p:spPr>
        <p:txBody>
          <a:bodyPr/>
          <a:lstStyle>
            <a:lvl1pPr>
              <a:defRPr/>
            </a:lvl1pPr>
          </a:lstStyle>
          <a:p>
            <a:pPr>
              <a:defRPr/>
            </a:pPr>
            <a:fld id="{99811C3D-8E31-7241-BEEA-8BA5BC9266D2}" type="slidenum">
              <a:rPr lang="en-US" altLang="en-US"/>
              <a:pPr>
                <a:defRPr/>
              </a:pPr>
              <a:t>‹#›</a:t>
            </a:fld>
            <a:endParaRPr lang="en-US" altLang="en-US"/>
          </a:p>
        </p:txBody>
      </p:sp>
    </p:spTree>
    <p:extLst>
      <p:ext uri="{BB962C8B-B14F-4D97-AF65-F5344CB8AC3E}">
        <p14:creationId xmlns:p14="http://schemas.microsoft.com/office/powerpoint/2010/main" val="12458608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65B881-61F3-4E45-AE70-99FD61808E85}"/>
              </a:ext>
            </a:extLst>
          </p:cNvPr>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D5BEBD-B382-3540-81BC-646B653AD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9C83DFE-EF23-1A43-BC54-5FE163F432E0}"/>
              </a:ext>
            </a:extLst>
          </p:cNvPr>
          <p:cNvSpPr>
            <a:spLocks noGrp="1" noChangeArrowheads="1"/>
          </p:cNvSpPr>
          <p:nvPr>
            <p:ph type="sldNum" sz="quarter" idx="12"/>
          </p:nvPr>
        </p:nvSpPr>
        <p:spPr>
          <a:ln/>
        </p:spPr>
        <p:txBody>
          <a:bodyPr/>
          <a:lstStyle>
            <a:lvl1pPr>
              <a:defRPr/>
            </a:lvl1pPr>
          </a:lstStyle>
          <a:p>
            <a:pPr>
              <a:defRPr/>
            </a:pPr>
            <a:fld id="{AC2BFD54-E447-5542-B6D1-FBD123783C62}" type="slidenum">
              <a:rPr lang="en-US" altLang="en-US"/>
              <a:pPr>
                <a:defRPr/>
              </a:pPr>
              <a:t>‹#›</a:t>
            </a:fld>
            <a:endParaRPr lang="en-US" altLang="en-US"/>
          </a:p>
        </p:txBody>
      </p:sp>
    </p:spTree>
    <p:extLst>
      <p:ext uri="{BB962C8B-B14F-4D97-AF65-F5344CB8AC3E}">
        <p14:creationId xmlns:p14="http://schemas.microsoft.com/office/powerpoint/2010/main" val="15944377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42C87E-F83C-A645-A13F-50CC8CCF77D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67C8331-5E22-F246-9052-223C78F78D2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E569D8B4-C1F9-3145-A277-A2D2A9B0898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latin typeface="Times New Roman" pitchFamily="-112"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53B46D1A-3765-984F-B533-AA833B80F141}"/>
              </a:ext>
            </a:extLst>
          </p:cNvPr>
          <p:cNvSpPr>
            <a:spLocks noGrp="1" noChangeArrowheads="1"/>
          </p:cNvSpPr>
          <p:nvPr>
            <p:ph type="sldNum" sz="quarter" idx="4"/>
          </p:nvPr>
        </p:nvSpPr>
        <p:spPr bwMode="auto">
          <a:xfrm>
            <a:off x="647700" y="6248400"/>
            <a:ext cx="533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defRPr>
            </a:lvl1pPr>
          </a:lstStyle>
          <a:p>
            <a:pPr>
              <a:defRPr/>
            </a:pPr>
            <a:fld id="{57E07862-4FE1-CA4C-BAF7-7C9093B04F6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6" Type="http://schemas.openxmlformats.org/officeDocument/2006/relationships/image" Target="../media/image32.png"/><Relationship Id="rId21" Type="http://schemas.openxmlformats.org/officeDocument/2006/relationships/image" Target="../media/image27.jpeg"/><Relationship Id="rId42" Type="http://schemas.openxmlformats.org/officeDocument/2006/relationships/image" Target="../media/image48.png"/><Relationship Id="rId47" Type="http://schemas.openxmlformats.org/officeDocument/2006/relationships/image" Target="../media/image53.jpeg"/><Relationship Id="rId63" Type="http://schemas.openxmlformats.org/officeDocument/2006/relationships/image" Target="../media/image69.png"/><Relationship Id="rId68" Type="http://schemas.openxmlformats.org/officeDocument/2006/relationships/image" Target="../media/image74.png"/><Relationship Id="rId84" Type="http://schemas.openxmlformats.org/officeDocument/2006/relationships/image" Target="../media/image90.tiff"/><Relationship Id="rId89" Type="http://schemas.openxmlformats.org/officeDocument/2006/relationships/image" Target="../media/image95.tiff"/><Relationship Id="rId16" Type="http://schemas.openxmlformats.org/officeDocument/2006/relationships/image" Target="../media/image22.jpeg"/><Relationship Id="rId11" Type="http://schemas.openxmlformats.org/officeDocument/2006/relationships/image" Target="../media/image17.jpeg"/><Relationship Id="rId32" Type="http://schemas.openxmlformats.org/officeDocument/2006/relationships/image" Target="../media/image38.jpeg"/><Relationship Id="rId37" Type="http://schemas.openxmlformats.org/officeDocument/2006/relationships/image" Target="../media/image43.png"/><Relationship Id="rId53" Type="http://schemas.openxmlformats.org/officeDocument/2006/relationships/image" Target="../media/image59.png"/><Relationship Id="rId58" Type="http://schemas.openxmlformats.org/officeDocument/2006/relationships/image" Target="../media/image64.png"/><Relationship Id="rId74" Type="http://schemas.openxmlformats.org/officeDocument/2006/relationships/image" Target="../media/image80.jpeg"/><Relationship Id="rId79" Type="http://schemas.openxmlformats.org/officeDocument/2006/relationships/image" Target="../media/image85.tiff"/><Relationship Id="rId5" Type="http://schemas.openxmlformats.org/officeDocument/2006/relationships/image" Target="../media/image11.png"/><Relationship Id="rId90" Type="http://schemas.openxmlformats.org/officeDocument/2006/relationships/image" Target="../media/image96.tiff"/><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56" Type="http://schemas.openxmlformats.org/officeDocument/2006/relationships/image" Target="../media/image62.png"/><Relationship Id="rId64" Type="http://schemas.openxmlformats.org/officeDocument/2006/relationships/image" Target="../media/image70.png"/><Relationship Id="rId69" Type="http://schemas.openxmlformats.org/officeDocument/2006/relationships/image" Target="../media/image75.png"/><Relationship Id="rId77" Type="http://schemas.openxmlformats.org/officeDocument/2006/relationships/image" Target="../media/image83.gif"/><Relationship Id="rId8" Type="http://schemas.openxmlformats.org/officeDocument/2006/relationships/image" Target="../media/image14.jpeg"/><Relationship Id="rId51" Type="http://schemas.openxmlformats.org/officeDocument/2006/relationships/image" Target="../media/image57.png"/><Relationship Id="rId72" Type="http://schemas.openxmlformats.org/officeDocument/2006/relationships/image" Target="../media/image78.png"/><Relationship Id="rId80" Type="http://schemas.openxmlformats.org/officeDocument/2006/relationships/image" Target="../media/image86.tiff"/><Relationship Id="rId85" Type="http://schemas.openxmlformats.org/officeDocument/2006/relationships/image" Target="../media/image91.tiff"/><Relationship Id="rId3" Type="http://schemas.openxmlformats.org/officeDocument/2006/relationships/image" Target="../media/image2.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jpeg"/><Relationship Id="rId38" Type="http://schemas.openxmlformats.org/officeDocument/2006/relationships/image" Target="../media/image44.jpeg"/><Relationship Id="rId46" Type="http://schemas.openxmlformats.org/officeDocument/2006/relationships/image" Target="../media/image52.jpeg"/><Relationship Id="rId59" Type="http://schemas.openxmlformats.org/officeDocument/2006/relationships/image" Target="../media/image65.jpeg"/><Relationship Id="rId67" Type="http://schemas.openxmlformats.org/officeDocument/2006/relationships/image" Target="../media/image73.png"/><Relationship Id="rId20" Type="http://schemas.openxmlformats.org/officeDocument/2006/relationships/image" Target="../media/image26.jpeg"/><Relationship Id="rId41" Type="http://schemas.openxmlformats.org/officeDocument/2006/relationships/image" Target="../media/image47.png"/><Relationship Id="rId54" Type="http://schemas.openxmlformats.org/officeDocument/2006/relationships/image" Target="../media/image60.png"/><Relationship Id="rId62" Type="http://schemas.openxmlformats.org/officeDocument/2006/relationships/image" Target="../media/image68.png"/><Relationship Id="rId70" Type="http://schemas.openxmlformats.org/officeDocument/2006/relationships/image" Target="../media/image76.png"/><Relationship Id="rId75" Type="http://schemas.openxmlformats.org/officeDocument/2006/relationships/image" Target="../media/image81.jpeg"/><Relationship Id="rId83" Type="http://schemas.openxmlformats.org/officeDocument/2006/relationships/image" Target="../media/image89.tiff"/><Relationship Id="rId88" Type="http://schemas.openxmlformats.org/officeDocument/2006/relationships/image" Target="../media/image94.tiff"/><Relationship Id="rId91" Type="http://schemas.openxmlformats.org/officeDocument/2006/relationships/image" Target="../media/image97.tiff"/><Relationship Id="rId1" Type="http://schemas.openxmlformats.org/officeDocument/2006/relationships/slideLayout" Target="../slideLayouts/slideLayout12.xml"/><Relationship Id="rId6" Type="http://schemas.openxmlformats.org/officeDocument/2006/relationships/image" Target="../media/image12.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png"/><Relationship Id="rId57" Type="http://schemas.openxmlformats.org/officeDocument/2006/relationships/image" Target="../media/image63.png"/><Relationship Id="rId10" Type="http://schemas.openxmlformats.org/officeDocument/2006/relationships/image" Target="../media/image16.png"/><Relationship Id="rId31" Type="http://schemas.openxmlformats.org/officeDocument/2006/relationships/image" Target="../media/image37.png"/><Relationship Id="rId44" Type="http://schemas.openxmlformats.org/officeDocument/2006/relationships/image" Target="../media/image50.jpeg"/><Relationship Id="rId52" Type="http://schemas.openxmlformats.org/officeDocument/2006/relationships/image" Target="../media/image58.png"/><Relationship Id="rId60" Type="http://schemas.openxmlformats.org/officeDocument/2006/relationships/image" Target="../media/image66.png"/><Relationship Id="rId65" Type="http://schemas.openxmlformats.org/officeDocument/2006/relationships/image" Target="../media/image71.png"/><Relationship Id="rId73" Type="http://schemas.openxmlformats.org/officeDocument/2006/relationships/image" Target="../media/image79.jpeg"/><Relationship Id="rId78" Type="http://schemas.openxmlformats.org/officeDocument/2006/relationships/image" Target="../media/image84.tiff"/><Relationship Id="rId81" Type="http://schemas.openxmlformats.org/officeDocument/2006/relationships/image" Target="../media/image87.tiff"/><Relationship Id="rId86" Type="http://schemas.openxmlformats.org/officeDocument/2006/relationships/image" Target="../media/image92.tiff"/><Relationship Id="rId4" Type="http://schemas.openxmlformats.org/officeDocument/2006/relationships/image" Target="../media/image10.png"/><Relationship Id="rId9"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9" Type="http://schemas.openxmlformats.org/officeDocument/2006/relationships/image" Target="../media/image45.png"/><Relationship Id="rId34" Type="http://schemas.openxmlformats.org/officeDocument/2006/relationships/image" Target="../media/image40.jpeg"/><Relationship Id="rId50" Type="http://schemas.openxmlformats.org/officeDocument/2006/relationships/image" Target="../media/image56.jpeg"/><Relationship Id="rId55" Type="http://schemas.openxmlformats.org/officeDocument/2006/relationships/image" Target="../media/image61.png"/><Relationship Id="rId76" Type="http://schemas.openxmlformats.org/officeDocument/2006/relationships/image" Target="../media/image82.gif"/><Relationship Id="rId7" Type="http://schemas.openxmlformats.org/officeDocument/2006/relationships/image" Target="../media/image13.png"/><Relationship Id="rId71" Type="http://schemas.openxmlformats.org/officeDocument/2006/relationships/image" Target="../media/image77.png"/><Relationship Id="rId92" Type="http://schemas.openxmlformats.org/officeDocument/2006/relationships/image" Target="../media/image98.png"/><Relationship Id="rId2" Type="http://schemas.openxmlformats.org/officeDocument/2006/relationships/notesSlide" Target="../notesSlides/notesSlide10.xml"/><Relationship Id="rId29" Type="http://schemas.openxmlformats.org/officeDocument/2006/relationships/image" Target="../media/image35.png"/><Relationship Id="rId24" Type="http://schemas.openxmlformats.org/officeDocument/2006/relationships/image" Target="../media/image30.png"/><Relationship Id="rId40" Type="http://schemas.openxmlformats.org/officeDocument/2006/relationships/image" Target="../media/image46.png"/><Relationship Id="rId45" Type="http://schemas.openxmlformats.org/officeDocument/2006/relationships/image" Target="../media/image51.png"/><Relationship Id="rId66" Type="http://schemas.openxmlformats.org/officeDocument/2006/relationships/image" Target="../media/image72.png"/><Relationship Id="rId87" Type="http://schemas.openxmlformats.org/officeDocument/2006/relationships/image" Target="../media/image93.tiff"/><Relationship Id="rId61" Type="http://schemas.openxmlformats.org/officeDocument/2006/relationships/image" Target="../media/image67.png"/><Relationship Id="rId82" Type="http://schemas.openxmlformats.org/officeDocument/2006/relationships/image" Target="../media/image88.tiff"/><Relationship Id="rId1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09.tiff"/><Relationship Id="rId13" Type="http://schemas.openxmlformats.org/officeDocument/2006/relationships/image" Target="../media/image114.tiff"/><Relationship Id="rId18" Type="http://schemas.openxmlformats.org/officeDocument/2006/relationships/image" Target="../media/image119.tiff"/><Relationship Id="rId3" Type="http://schemas.openxmlformats.org/officeDocument/2006/relationships/image" Target="../media/image2.png"/><Relationship Id="rId7" Type="http://schemas.openxmlformats.org/officeDocument/2006/relationships/image" Target="../media/image108.tiff"/><Relationship Id="rId12" Type="http://schemas.openxmlformats.org/officeDocument/2006/relationships/image" Target="../media/image113.tiff"/><Relationship Id="rId17" Type="http://schemas.openxmlformats.org/officeDocument/2006/relationships/image" Target="../media/image118.tiff"/><Relationship Id="rId2" Type="http://schemas.openxmlformats.org/officeDocument/2006/relationships/notesSlide" Target="../notesSlides/notesSlide15.xml"/><Relationship Id="rId16" Type="http://schemas.openxmlformats.org/officeDocument/2006/relationships/image" Target="../media/image117.tiff"/><Relationship Id="rId1" Type="http://schemas.openxmlformats.org/officeDocument/2006/relationships/slideLayout" Target="../slideLayouts/slideLayout12.xml"/><Relationship Id="rId6" Type="http://schemas.openxmlformats.org/officeDocument/2006/relationships/image" Target="../media/image107.tiff"/><Relationship Id="rId11" Type="http://schemas.openxmlformats.org/officeDocument/2006/relationships/image" Target="../media/image112.tiff"/><Relationship Id="rId5" Type="http://schemas.openxmlformats.org/officeDocument/2006/relationships/image" Target="../media/image106.png"/><Relationship Id="rId15" Type="http://schemas.openxmlformats.org/officeDocument/2006/relationships/image" Target="../media/image116.tiff"/><Relationship Id="rId10" Type="http://schemas.openxmlformats.org/officeDocument/2006/relationships/image" Target="../media/image111.tiff"/><Relationship Id="rId19" Type="http://schemas.openxmlformats.org/officeDocument/2006/relationships/image" Target="../media/image120.tiff"/><Relationship Id="rId4" Type="http://schemas.openxmlformats.org/officeDocument/2006/relationships/image" Target="../media/image105.png"/><Relationship Id="rId9" Type="http://schemas.openxmlformats.org/officeDocument/2006/relationships/image" Target="../media/image110.tiff"/><Relationship Id="rId14" Type="http://schemas.openxmlformats.org/officeDocument/2006/relationships/image" Target="../media/image115.tif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tiff"/><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8.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www.climate.gov/news-features/featured-images/influence-global-warming-us-heat-waves-may-be-felt-first-west-a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tif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www.aoml.noaa.gov/phod/sargassum_inundation_report/" TargetMode="External"/><Relationship Id="rId5" Type="http://schemas.openxmlformats.org/officeDocument/2006/relationships/image" Target="../media/image2.png"/><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3" Type="http://schemas.openxmlformats.org/officeDocument/2006/relationships/hyperlink" Target="https://cwcgom.aoml.noaa.gov/cgom/OceanViewer" TargetMode="External"/><Relationship Id="rId2" Type="http://schemas.openxmlformats.org/officeDocument/2006/relationships/image" Target="../media/image13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40.jpeg"/><Relationship Id="rId4" Type="http://schemas.openxmlformats.org/officeDocument/2006/relationships/image" Target="../media/image139.tif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tif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938C0-E470-7846-94A5-2BFD6233E0FF}"/>
              </a:ext>
            </a:extLst>
          </p:cNvPr>
          <p:cNvPicPr>
            <a:picLocks noChangeAspect="1"/>
          </p:cNvPicPr>
          <p:nvPr/>
        </p:nvPicPr>
        <p:blipFill>
          <a:blip r:embed="rId3">
            <a:alphaModFix amt="33000"/>
          </a:blip>
          <a:stretch>
            <a:fillRect/>
          </a:stretch>
        </p:blipFill>
        <p:spPr>
          <a:xfrm>
            <a:off x="97536" y="190500"/>
            <a:ext cx="11811000" cy="6477000"/>
          </a:xfrm>
          <a:prstGeom prst="rect">
            <a:avLst/>
          </a:prstGeom>
        </p:spPr>
      </p:pic>
      <p:sp>
        <p:nvSpPr>
          <p:cNvPr id="4" name="Title 3">
            <a:extLst>
              <a:ext uri="{FF2B5EF4-FFF2-40B4-BE49-F238E27FC236}">
                <a16:creationId xmlns:a16="http://schemas.microsoft.com/office/drawing/2014/main" id="{94F8E5C4-0433-644A-9C83-688CCF1D7AAF}"/>
              </a:ext>
            </a:extLst>
          </p:cNvPr>
          <p:cNvSpPr>
            <a:spLocks noGrp="1" noChangeArrowheads="1"/>
          </p:cNvSpPr>
          <p:nvPr>
            <p:ph type="title"/>
          </p:nvPr>
        </p:nvSpPr>
        <p:spPr>
          <a:xfrm>
            <a:off x="283464" y="2133600"/>
            <a:ext cx="6574536" cy="3319147"/>
          </a:xfrm>
          <a:solidFill>
            <a:srgbClr val="FFFFFF">
              <a:alpha val="41961"/>
            </a:srgbClr>
          </a:solidFill>
        </p:spPr>
        <p:txBody>
          <a:bodyPr/>
          <a:lstStyle/>
          <a:p>
            <a:pPr algn="l"/>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NOAA AOML </a:t>
            </a:r>
            <a:br>
              <a:rPr lang="en-US" altLang="en-US" sz="36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Physical Oceanography Division </a:t>
            </a: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Laboratory Review, November 2019</a:t>
            </a: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2000" b="1" dirty="0">
                <a:latin typeface="Arial" panose="020B0604020202020204" pitchFamily="34" charset="0"/>
                <a:ea typeface="ＭＳ Ｐゴシック" panose="020B0600070205080204" pitchFamily="34" charset="-128"/>
                <a:cs typeface="Arial" panose="020B0604020202020204" pitchFamily="34" charset="0"/>
              </a:rPr>
              <a:t>Gustavo Jorge </a:t>
            </a:r>
            <a:r>
              <a:rPr lang="en-US" altLang="en-US" sz="2000" b="1" dirty="0" err="1">
                <a:latin typeface="Arial" panose="020B0604020202020204" pitchFamily="34" charset="0"/>
                <a:ea typeface="ＭＳ Ｐゴシック" panose="020B0600070205080204" pitchFamily="34" charset="-128"/>
                <a:cs typeface="Arial" panose="020B0604020202020204" pitchFamily="34" charset="0"/>
              </a:rPr>
              <a:t>Goni</a:t>
            </a:r>
            <a:br>
              <a:rPr lang="en-US" altLang="en-US" sz="2800" b="1" dirty="0">
                <a:latin typeface="Arial" panose="020B0604020202020204" pitchFamily="34" charset="0"/>
                <a:ea typeface="ＭＳ Ｐゴシック" panose="020B0600070205080204" pitchFamily="34" charset="-128"/>
                <a:cs typeface="Arial" panose="020B0604020202020204" pitchFamily="34" charset="0"/>
              </a:rPr>
            </a:br>
            <a:endParaRPr lang="en-US" altLang="en-US" sz="36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AC957F36-55BF-3148-8357-D367F78C61AA}"/>
              </a:ext>
            </a:extLst>
          </p:cNvPr>
          <p:cNvPicPr>
            <a:picLocks noChangeAspect="1"/>
          </p:cNvPicPr>
          <p:nvPr/>
        </p:nvPicPr>
        <p:blipFill>
          <a:blip r:embed="rId4">
            <a:alphaModFix amt="50000"/>
          </a:blip>
          <a:stretch>
            <a:fillRect/>
          </a:stretch>
        </p:blipFill>
        <p:spPr>
          <a:xfrm>
            <a:off x="99372" y="188750"/>
            <a:ext cx="3517900" cy="939800"/>
          </a:xfrm>
          <a:prstGeom prst="rect">
            <a:avLst/>
          </a:prstGeom>
        </p:spPr>
      </p:pic>
      <p:sp>
        <p:nvSpPr>
          <p:cNvPr id="6" name="Slide Number Placeholder 5">
            <a:extLst>
              <a:ext uri="{FF2B5EF4-FFF2-40B4-BE49-F238E27FC236}">
                <a16:creationId xmlns:a16="http://schemas.microsoft.com/office/drawing/2014/main" id="{F015D4FF-C20E-0F40-AE19-DB3871D8E77A}"/>
              </a:ext>
            </a:extLst>
          </p:cNvPr>
          <p:cNvSpPr>
            <a:spLocks noGrp="1"/>
          </p:cNvSpPr>
          <p:nvPr>
            <p:ph type="sldNum" sz="quarter" idx="12"/>
          </p:nvPr>
        </p:nvSpPr>
        <p:spPr/>
        <p:txBody>
          <a:bodyPr/>
          <a:lstStyle/>
          <a:p>
            <a:pPr>
              <a:defRPr/>
            </a:pPr>
            <a:fld id="{0737601F-BD98-ED4B-8E1A-3F69D5929A52}" type="slidenum">
              <a:rPr lang="en-US" altLang="en-US" smtClean="0"/>
              <a:pPr>
                <a:defRPr/>
              </a:pPr>
              <a:t>1</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8BF24E24-AE99-CF47-AC50-016A9FB623FB}"/>
              </a:ext>
            </a:extLst>
          </p:cNvPr>
          <p:cNvSpPr txBox="1"/>
          <p:nvPr/>
        </p:nvSpPr>
        <p:spPr>
          <a:xfrm>
            <a:off x="4065665" y="738308"/>
            <a:ext cx="4185761" cy="646331"/>
          </a:xfrm>
          <a:prstGeom prst="rect">
            <a:avLst/>
          </a:prstGeom>
          <a:noFill/>
        </p:spPr>
        <p:txBody>
          <a:bodyPr wrap="none" rtlCol="0">
            <a:spAutoFit/>
          </a:bodyPr>
          <a:lstStyle/>
          <a:p>
            <a:r>
              <a:rPr lang="en-US" sz="3600" b="1" dirty="0">
                <a:latin typeface="Arial" panose="020B0604020202020204" pitchFamily="34" charset="0"/>
                <a:cs typeface="Arial" panose="020B0604020202020204" pitchFamily="34" charset="0"/>
              </a:rPr>
              <a:t>Divisional funding</a:t>
            </a:r>
          </a:p>
        </p:txBody>
      </p:sp>
      <p:sp>
        <p:nvSpPr>
          <p:cNvPr id="3" name="TextBox 2">
            <a:extLst>
              <a:ext uri="{FF2B5EF4-FFF2-40B4-BE49-F238E27FC236}">
                <a16:creationId xmlns:a16="http://schemas.microsoft.com/office/drawing/2014/main" id="{3A4964E0-FF94-D740-8824-31EBC56DE9CE}"/>
              </a:ext>
            </a:extLst>
          </p:cNvPr>
          <p:cNvSpPr txBox="1"/>
          <p:nvPr/>
        </p:nvSpPr>
        <p:spPr>
          <a:xfrm rot="16200000">
            <a:off x="278874" y="3724341"/>
            <a:ext cx="2576346" cy="461665"/>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Funding (*1,000)</a:t>
            </a:r>
          </a:p>
        </p:txBody>
      </p:sp>
      <p:grpSp>
        <p:nvGrpSpPr>
          <p:cNvPr id="2" name="Group 1">
            <a:extLst>
              <a:ext uri="{FF2B5EF4-FFF2-40B4-BE49-F238E27FC236}">
                <a16:creationId xmlns:a16="http://schemas.microsoft.com/office/drawing/2014/main" id="{96AF0897-A0DE-8543-8E74-8D5253B16BD2}"/>
              </a:ext>
            </a:extLst>
          </p:cNvPr>
          <p:cNvGrpSpPr/>
          <p:nvPr/>
        </p:nvGrpSpPr>
        <p:grpSpPr>
          <a:xfrm>
            <a:off x="1956272" y="1524000"/>
            <a:ext cx="7336678" cy="5272428"/>
            <a:chOff x="348660" y="287385"/>
            <a:chExt cx="8105937" cy="6282131"/>
          </a:xfrm>
          <a:solidFill>
            <a:schemeClr val="bg1"/>
          </a:solidFill>
        </p:grpSpPr>
        <p:graphicFrame>
          <p:nvGraphicFramePr>
            <p:cNvPr id="9" name="Chart 8">
              <a:extLst>
                <a:ext uri="{FF2B5EF4-FFF2-40B4-BE49-F238E27FC236}">
                  <a16:creationId xmlns:a16="http://schemas.microsoft.com/office/drawing/2014/main" id="{D85FD52D-597A-4449-BBB0-E355D3CB9930}"/>
                </a:ext>
              </a:extLst>
            </p:cNvPr>
            <p:cNvGraphicFramePr/>
            <p:nvPr>
              <p:extLst>
                <p:ext uri="{D42A27DB-BD31-4B8C-83A1-F6EECF244321}">
                  <p14:modId xmlns:p14="http://schemas.microsoft.com/office/powerpoint/2010/main" val="2436440814"/>
                </p:ext>
              </p:extLst>
            </p:nvPr>
          </p:nvGraphicFramePr>
          <p:xfrm>
            <a:off x="348660" y="491363"/>
            <a:ext cx="8014851" cy="5806678"/>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20">
              <a:extLst>
                <a:ext uri="{FF2B5EF4-FFF2-40B4-BE49-F238E27FC236}">
                  <a16:creationId xmlns:a16="http://schemas.microsoft.com/office/drawing/2014/main" id="{45E67461-42CA-9C47-B870-0D02B192EF7F}"/>
                </a:ext>
              </a:extLst>
            </p:cNvPr>
            <p:cNvGrpSpPr/>
            <p:nvPr/>
          </p:nvGrpSpPr>
          <p:grpSpPr>
            <a:xfrm>
              <a:off x="1677632" y="287385"/>
              <a:ext cx="1814103" cy="677255"/>
              <a:chOff x="3962400" y="109534"/>
              <a:chExt cx="1814103" cy="677255"/>
            </a:xfrm>
            <a:grpFill/>
          </p:grpSpPr>
          <p:grpSp>
            <p:nvGrpSpPr>
              <p:cNvPr id="10" name="Group 9">
                <a:extLst>
                  <a:ext uri="{FF2B5EF4-FFF2-40B4-BE49-F238E27FC236}">
                    <a16:creationId xmlns:a16="http://schemas.microsoft.com/office/drawing/2014/main" id="{8AA36D29-BB82-CD40-9D06-0823DA2E71DD}"/>
                  </a:ext>
                </a:extLst>
              </p:cNvPr>
              <p:cNvGrpSpPr/>
              <p:nvPr/>
            </p:nvGrpSpPr>
            <p:grpSpPr>
              <a:xfrm>
                <a:off x="3962400" y="228600"/>
                <a:ext cx="241293" cy="443876"/>
                <a:chOff x="3962400" y="228600"/>
                <a:chExt cx="241293" cy="443876"/>
              </a:xfrm>
              <a:grpFill/>
            </p:grpSpPr>
            <p:sp>
              <p:nvSpPr>
                <p:cNvPr id="7" name="Rectangle 6">
                  <a:extLst>
                    <a:ext uri="{FF2B5EF4-FFF2-40B4-BE49-F238E27FC236}">
                      <a16:creationId xmlns:a16="http://schemas.microsoft.com/office/drawing/2014/main" id="{D97F4257-ACB9-7E49-94E3-FD0DB2D59FFD}"/>
                    </a:ext>
                  </a:extLst>
                </p:cNvPr>
                <p:cNvSpPr/>
                <p:nvPr/>
              </p:nvSpPr>
              <p:spPr bwMode="auto">
                <a:xfrm>
                  <a:off x="3962400" y="228600"/>
                  <a:ext cx="228600"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EF7BCB5-33E7-7447-8DAF-2CDAF9C83D66}"/>
                    </a:ext>
                  </a:extLst>
                </p:cNvPr>
                <p:cNvSpPr/>
                <p:nvPr/>
              </p:nvSpPr>
              <p:spPr bwMode="auto">
                <a:xfrm>
                  <a:off x="3975093" y="520076"/>
                  <a:ext cx="228600" cy="152400"/>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932B431-2F1E-794A-85C2-6A94B905A29E}"/>
                  </a:ext>
                </a:extLst>
              </p:cNvPr>
              <p:cNvGrpSpPr/>
              <p:nvPr/>
            </p:nvGrpSpPr>
            <p:grpSpPr>
              <a:xfrm>
                <a:off x="4227452" y="109534"/>
                <a:ext cx="1549051" cy="677255"/>
                <a:chOff x="4187686" y="104265"/>
                <a:chExt cx="1549051" cy="677255"/>
              </a:xfrm>
              <a:grpFill/>
            </p:grpSpPr>
            <p:sp>
              <p:nvSpPr>
                <p:cNvPr id="15" name="TextBox 14">
                  <a:extLst>
                    <a:ext uri="{FF2B5EF4-FFF2-40B4-BE49-F238E27FC236}">
                      <a16:creationId xmlns:a16="http://schemas.microsoft.com/office/drawing/2014/main" id="{D8CD13A8-AE74-C443-87C9-6E8871911C07}"/>
                    </a:ext>
                  </a:extLst>
                </p:cNvPr>
                <p:cNvSpPr txBox="1"/>
                <p:nvPr/>
              </p:nvSpPr>
              <p:spPr>
                <a:xfrm>
                  <a:off x="4187686" y="104265"/>
                  <a:ext cx="1549051"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Base funding</a:t>
                  </a:r>
                </a:p>
              </p:txBody>
            </p:sp>
            <p:sp>
              <p:nvSpPr>
                <p:cNvPr id="17" name="TextBox 16">
                  <a:extLst>
                    <a:ext uri="{FF2B5EF4-FFF2-40B4-BE49-F238E27FC236}">
                      <a16:creationId xmlns:a16="http://schemas.microsoft.com/office/drawing/2014/main" id="{2A35E02F-8A74-2C4F-82B2-834646BAF905}"/>
                    </a:ext>
                  </a:extLst>
                </p:cNvPr>
                <p:cNvSpPr txBox="1"/>
                <p:nvPr/>
              </p:nvSpPr>
              <p:spPr>
                <a:xfrm>
                  <a:off x="4187686" y="400176"/>
                  <a:ext cx="1108714"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Proposal</a:t>
                  </a:r>
                </a:p>
              </p:txBody>
            </p:sp>
          </p:grpSp>
        </p:grpSp>
        <p:grpSp>
          <p:nvGrpSpPr>
            <p:cNvPr id="22" name="Group 21">
              <a:extLst>
                <a:ext uri="{FF2B5EF4-FFF2-40B4-BE49-F238E27FC236}">
                  <a16:creationId xmlns:a16="http://schemas.microsoft.com/office/drawing/2014/main" id="{E69DE902-2AEB-AC44-A20B-A49FD03EAC49}"/>
                </a:ext>
              </a:extLst>
            </p:cNvPr>
            <p:cNvGrpSpPr/>
            <p:nvPr/>
          </p:nvGrpSpPr>
          <p:grpSpPr>
            <a:xfrm>
              <a:off x="4322174" y="3394702"/>
              <a:ext cx="1890606" cy="2331510"/>
              <a:chOff x="3771217" y="3263190"/>
              <a:chExt cx="1890606" cy="2331510"/>
            </a:xfrm>
            <a:grpFill/>
          </p:grpSpPr>
          <p:sp>
            <p:nvSpPr>
              <p:cNvPr id="23" name="TextBox 22">
                <a:extLst>
                  <a:ext uri="{FF2B5EF4-FFF2-40B4-BE49-F238E27FC236}">
                    <a16:creationId xmlns:a16="http://schemas.microsoft.com/office/drawing/2014/main" id="{370BE7C1-720E-E648-BDA5-42B6953E5AEA}"/>
                  </a:ext>
                </a:extLst>
              </p:cNvPr>
              <p:cNvSpPr txBox="1"/>
              <p:nvPr/>
            </p:nvSpPr>
            <p:spPr>
              <a:xfrm>
                <a:off x="3771217" y="5144020"/>
                <a:ext cx="1890606" cy="450680"/>
              </a:xfrm>
              <a:prstGeom prst="rect">
                <a:avLst/>
              </a:prstGeom>
              <a:grpFill/>
              <a:ln w="38100">
                <a:solidFill>
                  <a:srgbClr val="FF0000"/>
                </a:solidFill>
              </a:ln>
            </p:spPr>
            <p:txBody>
              <a:bodyPr wrap="none" rtlCol="0">
                <a:spAutoFit/>
              </a:bodyPr>
              <a:lstStyle/>
              <a:p>
                <a:r>
                  <a:rPr lang="en-US" sz="2000" b="1" dirty="0">
                    <a:latin typeface="Arial" panose="020B0604020202020204" pitchFamily="34" charset="0"/>
                    <a:cs typeface="Arial" panose="020B0604020202020204" pitchFamily="34" charset="0"/>
                  </a:rPr>
                  <a:t>Base funding</a:t>
                </a:r>
              </a:p>
            </p:txBody>
          </p:sp>
          <p:sp>
            <p:nvSpPr>
              <p:cNvPr id="27" name="TextBox 26">
                <a:extLst>
                  <a:ext uri="{FF2B5EF4-FFF2-40B4-BE49-F238E27FC236}">
                    <a16:creationId xmlns:a16="http://schemas.microsoft.com/office/drawing/2014/main" id="{0AFCF725-BDEC-804C-86D2-413FD2E1165A}"/>
                  </a:ext>
                </a:extLst>
              </p:cNvPr>
              <p:cNvSpPr txBox="1"/>
              <p:nvPr/>
            </p:nvSpPr>
            <p:spPr>
              <a:xfrm>
                <a:off x="3808796" y="3263190"/>
                <a:ext cx="1488777" cy="450680"/>
              </a:xfrm>
              <a:prstGeom prst="rect">
                <a:avLst/>
              </a:prstGeom>
              <a:grpFill/>
              <a:ln w="38100">
                <a:solidFill>
                  <a:srgbClr val="00B050"/>
                </a:solidFill>
              </a:ln>
            </p:spPr>
            <p:txBody>
              <a:bodyPr wrap="none" rtlCol="0">
                <a:spAutoFit/>
              </a:bodyPr>
              <a:lstStyle/>
              <a:p>
                <a:r>
                  <a:rPr lang="en-US" sz="2000" b="1" dirty="0">
                    <a:latin typeface="Arial" panose="020B0604020202020204" pitchFamily="34" charset="0"/>
                    <a:cs typeface="Arial" panose="020B0604020202020204" pitchFamily="34" charset="0"/>
                  </a:rPr>
                  <a:t>Proposals</a:t>
                </a:r>
              </a:p>
            </p:txBody>
          </p:sp>
        </p:grpSp>
        <p:grpSp>
          <p:nvGrpSpPr>
            <p:cNvPr id="30" name="Group 29">
              <a:extLst>
                <a:ext uri="{FF2B5EF4-FFF2-40B4-BE49-F238E27FC236}">
                  <a16:creationId xmlns:a16="http://schemas.microsoft.com/office/drawing/2014/main" id="{07B0C088-2349-0E44-848A-31561340BCDB}"/>
                </a:ext>
              </a:extLst>
            </p:cNvPr>
            <p:cNvGrpSpPr/>
            <p:nvPr/>
          </p:nvGrpSpPr>
          <p:grpSpPr>
            <a:xfrm>
              <a:off x="1185808" y="6188172"/>
              <a:ext cx="7268789" cy="381344"/>
              <a:chOff x="895290" y="5959486"/>
              <a:chExt cx="7268789" cy="381344"/>
            </a:xfrm>
            <a:grpFill/>
          </p:grpSpPr>
          <p:sp>
            <p:nvSpPr>
              <p:cNvPr id="29" name="TextBox 28">
                <a:extLst>
                  <a:ext uri="{FF2B5EF4-FFF2-40B4-BE49-F238E27FC236}">
                    <a16:creationId xmlns:a16="http://schemas.microsoft.com/office/drawing/2014/main" id="{B5F6AE6A-B015-1D4B-9E5F-E84AD57CC56E}"/>
                  </a:ext>
                </a:extLst>
              </p:cNvPr>
              <p:cNvSpPr txBox="1"/>
              <p:nvPr/>
            </p:nvSpPr>
            <p:spPr>
              <a:xfrm>
                <a:off x="895290" y="5959486"/>
                <a:ext cx="668376" cy="381343"/>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2000</a:t>
                </a:r>
              </a:p>
            </p:txBody>
          </p:sp>
          <p:sp>
            <p:nvSpPr>
              <p:cNvPr id="31" name="TextBox 30">
                <a:extLst>
                  <a:ext uri="{FF2B5EF4-FFF2-40B4-BE49-F238E27FC236}">
                    <a16:creationId xmlns:a16="http://schemas.microsoft.com/office/drawing/2014/main" id="{828B095D-3820-9244-BD96-D8C327F16C43}"/>
                  </a:ext>
                </a:extLst>
              </p:cNvPr>
              <p:cNvSpPr txBox="1"/>
              <p:nvPr/>
            </p:nvSpPr>
            <p:spPr>
              <a:xfrm>
                <a:off x="2567587" y="5959486"/>
                <a:ext cx="668376"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2005</a:t>
                </a:r>
              </a:p>
            </p:txBody>
          </p:sp>
          <p:sp>
            <p:nvSpPr>
              <p:cNvPr id="32" name="TextBox 31">
                <a:extLst>
                  <a:ext uri="{FF2B5EF4-FFF2-40B4-BE49-F238E27FC236}">
                    <a16:creationId xmlns:a16="http://schemas.microsoft.com/office/drawing/2014/main" id="{9EC8C13D-CEB1-E143-A1EA-C6C9B9277DC8}"/>
                  </a:ext>
                </a:extLst>
              </p:cNvPr>
              <p:cNvSpPr txBox="1"/>
              <p:nvPr/>
            </p:nvSpPr>
            <p:spPr>
              <a:xfrm>
                <a:off x="4295303" y="5959486"/>
                <a:ext cx="668376"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2010</a:t>
                </a:r>
              </a:p>
            </p:txBody>
          </p:sp>
          <p:sp>
            <p:nvSpPr>
              <p:cNvPr id="33" name="TextBox 32">
                <a:extLst>
                  <a:ext uri="{FF2B5EF4-FFF2-40B4-BE49-F238E27FC236}">
                    <a16:creationId xmlns:a16="http://schemas.microsoft.com/office/drawing/2014/main" id="{FEA31EF7-F88A-7149-882B-2BFA527619F5}"/>
                  </a:ext>
                </a:extLst>
              </p:cNvPr>
              <p:cNvSpPr txBox="1"/>
              <p:nvPr/>
            </p:nvSpPr>
            <p:spPr>
              <a:xfrm>
                <a:off x="6047903" y="5959486"/>
                <a:ext cx="668376"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2015</a:t>
                </a:r>
              </a:p>
            </p:txBody>
          </p:sp>
          <p:sp>
            <p:nvSpPr>
              <p:cNvPr id="34" name="TextBox 33">
                <a:extLst>
                  <a:ext uri="{FF2B5EF4-FFF2-40B4-BE49-F238E27FC236}">
                    <a16:creationId xmlns:a16="http://schemas.microsoft.com/office/drawing/2014/main" id="{AFF677AF-763E-CC48-9F79-DE1C59FBD48D}"/>
                  </a:ext>
                </a:extLst>
              </p:cNvPr>
              <p:cNvSpPr txBox="1"/>
              <p:nvPr/>
            </p:nvSpPr>
            <p:spPr>
              <a:xfrm>
                <a:off x="7495703" y="5959486"/>
                <a:ext cx="668376" cy="381344"/>
              </a:xfrm>
              <a:prstGeom prst="rect">
                <a:avLst/>
              </a:prstGeom>
              <a:grpFill/>
            </p:spPr>
            <p:txBody>
              <a:bodyPr wrap="none" rtlCol="0">
                <a:spAutoFit/>
              </a:bodyPr>
              <a:lstStyle/>
              <a:p>
                <a:r>
                  <a:rPr lang="en-US" sz="1600" b="1" dirty="0">
                    <a:latin typeface="Arial" panose="020B0604020202020204" pitchFamily="34" charset="0"/>
                    <a:cs typeface="Arial" panose="020B0604020202020204" pitchFamily="34" charset="0"/>
                  </a:rPr>
                  <a:t>2019</a:t>
                </a:r>
              </a:p>
            </p:txBody>
          </p:sp>
        </p:grpSp>
      </p:grpSp>
      <p:sp>
        <p:nvSpPr>
          <p:cNvPr id="4" name="TextBox 3">
            <a:extLst>
              <a:ext uri="{FF2B5EF4-FFF2-40B4-BE49-F238E27FC236}">
                <a16:creationId xmlns:a16="http://schemas.microsoft.com/office/drawing/2014/main" id="{E120EB5A-C036-E542-B47E-EE7A670DD7C7}"/>
              </a:ext>
            </a:extLst>
          </p:cNvPr>
          <p:cNvSpPr txBox="1"/>
          <p:nvPr/>
        </p:nvSpPr>
        <p:spPr>
          <a:xfrm>
            <a:off x="9609736" y="572869"/>
            <a:ext cx="2100255" cy="5940088"/>
          </a:xfrm>
          <a:prstGeom prst="rect">
            <a:avLst/>
          </a:prstGeom>
          <a:noFill/>
        </p:spPr>
        <p:txBody>
          <a:bodyPr wrap="none" rtlCol="0">
            <a:spAutoFit/>
          </a:bodyPr>
          <a:lstStyle/>
          <a:p>
            <a:pPr algn="ctr"/>
            <a:r>
              <a:rPr lang="en-US" sz="3600" b="1" dirty="0">
                <a:latin typeface="Arial" panose="020B0604020202020204" pitchFamily="34" charset="0"/>
                <a:cs typeface="Arial" panose="020B0604020202020204" pitchFamily="34" charset="0"/>
              </a:rPr>
              <a:t>FY 2019</a:t>
            </a:r>
          </a:p>
          <a:p>
            <a:pPr algn="ctr"/>
            <a:endParaRPr lang="en-US" b="1" dirty="0">
              <a:solidFill>
                <a:srgbClr val="3333CC"/>
              </a:solidFill>
              <a:latin typeface="Arial" panose="020B0604020202020204" pitchFamily="34" charset="0"/>
              <a:cs typeface="Arial" panose="020B0604020202020204" pitchFamily="34" charset="0"/>
            </a:endParaRPr>
          </a:p>
          <a:p>
            <a:pPr algn="ctr"/>
            <a:r>
              <a:rPr lang="en-US" sz="3600" b="1" dirty="0">
                <a:solidFill>
                  <a:srgbClr val="3333CC"/>
                </a:solidFill>
                <a:latin typeface="Arial" panose="020B0604020202020204" pitchFamily="34" charset="0"/>
                <a:cs typeface="Arial" panose="020B0604020202020204" pitchFamily="34" charset="0"/>
              </a:rPr>
              <a:t>$12.5M </a:t>
            </a:r>
          </a:p>
          <a:p>
            <a:pPr algn="ctr"/>
            <a:r>
              <a:rPr lang="en-US" b="1" dirty="0">
                <a:latin typeface="Arial" panose="020B0604020202020204" pitchFamily="34" charset="0"/>
                <a:cs typeface="Arial" panose="020B0604020202020204" pitchFamily="34" charset="0"/>
              </a:rPr>
              <a:t>funding</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p>
          <a:p>
            <a:pPr algn="ctr"/>
            <a:endParaRPr lang="en-US" b="1" dirty="0">
              <a:latin typeface="Arial" panose="020B0604020202020204" pitchFamily="34" charset="0"/>
              <a:cs typeface="Arial" panose="020B0604020202020204" pitchFamily="34" charset="0"/>
            </a:endParaRPr>
          </a:p>
          <a:p>
            <a:pPr algn="ctr"/>
            <a:r>
              <a:rPr lang="en-US" sz="3600" b="1" dirty="0">
                <a:solidFill>
                  <a:schemeClr val="accent2"/>
                </a:solidFill>
                <a:latin typeface="Arial" panose="020B0604020202020204" pitchFamily="34" charset="0"/>
                <a:cs typeface="Arial" panose="020B0604020202020204" pitchFamily="34" charset="0"/>
              </a:rPr>
              <a:t>$4M</a:t>
            </a:r>
          </a:p>
          <a:p>
            <a:pPr algn="ctr"/>
            <a:r>
              <a:rPr lang="en-US" b="1" dirty="0">
                <a:latin typeface="Arial" panose="020B0604020202020204" pitchFamily="34" charset="0"/>
                <a:cs typeface="Arial" panose="020B0604020202020204" pitchFamily="34" charset="0"/>
              </a:rPr>
              <a:t>Base funds</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t>
            </a:r>
          </a:p>
          <a:p>
            <a:pPr algn="ctr"/>
            <a:endParaRPr lang="en-US" b="1" dirty="0">
              <a:latin typeface="Arial" panose="020B0604020202020204" pitchFamily="34" charset="0"/>
              <a:cs typeface="Arial" panose="020B0604020202020204" pitchFamily="34" charset="0"/>
            </a:endParaRPr>
          </a:p>
          <a:p>
            <a:pPr algn="ctr"/>
            <a:r>
              <a:rPr lang="en-US" sz="3200" b="1" dirty="0">
                <a:solidFill>
                  <a:srgbClr val="3333CC"/>
                </a:solidFill>
                <a:latin typeface="Arial" panose="020B0604020202020204" pitchFamily="34" charset="0"/>
                <a:cs typeface="Arial" panose="020B0604020202020204" pitchFamily="34" charset="0"/>
              </a:rPr>
              <a:t>$8.5M</a:t>
            </a:r>
          </a:p>
          <a:p>
            <a:pPr algn="ctr"/>
            <a:r>
              <a:rPr lang="en-US" b="1" dirty="0">
                <a:latin typeface="Arial" panose="020B0604020202020204" pitchFamily="34" charset="0"/>
                <a:cs typeface="Arial" panose="020B0604020202020204" pitchFamily="34" charset="0"/>
              </a:rPr>
              <a:t>22 Proposals</a:t>
            </a:r>
          </a:p>
        </p:txBody>
      </p:sp>
      <p:pic>
        <p:nvPicPr>
          <p:cNvPr id="24" name="Picture 23">
            <a:extLst>
              <a:ext uri="{FF2B5EF4-FFF2-40B4-BE49-F238E27FC236}">
                <a16:creationId xmlns:a16="http://schemas.microsoft.com/office/drawing/2014/main" id="{3636076E-3CC8-9C47-A55D-DC017EC96761}"/>
              </a:ext>
            </a:extLst>
          </p:cNvPr>
          <p:cNvPicPr>
            <a:picLocks noChangeAspect="1"/>
          </p:cNvPicPr>
          <p:nvPr/>
        </p:nvPicPr>
        <p:blipFill>
          <a:blip r:embed="rId4"/>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6DE98E1A-2E17-2D4C-9E2B-0D4468328D3F}"/>
              </a:ext>
            </a:extLst>
          </p:cNvPr>
          <p:cNvSpPr>
            <a:spLocks noGrp="1"/>
          </p:cNvSpPr>
          <p:nvPr>
            <p:ph type="sldNum" sz="quarter" idx="12"/>
          </p:nvPr>
        </p:nvSpPr>
        <p:spPr/>
        <p:txBody>
          <a:bodyPr/>
          <a:lstStyle/>
          <a:p>
            <a:pPr>
              <a:defRPr/>
            </a:pPr>
            <a:fld id="{0737601F-BD98-ED4B-8E1A-3F69D5929A52}" type="slidenum">
              <a:rPr lang="en-US" altLang="en-US" smtClean="0"/>
              <a:pPr>
                <a:defRPr/>
              </a:pPr>
              <a:t>10</a:t>
            </a:fld>
            <a:endParaRPr lang="en-US" altLang="en-US"/>
          </a:p>
        </p:txBody>
      </p:sp>
    </p:spTree>
    <p:extLst>
      <p:ext uri="{BB962C8B-B14F-4D97-AF65-F5344CB8AC3E}">
        <p14:creationId xmlns:p14="http://schemas.microsoft.com/office/powerpoint/2010/main" val="4109823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148E0-0646-8042-ACCA-CCE166AEC8EF}"/>
              </a:ext>
            </a:extLst>
          </p:cNvPr>
          <p:cNvPicPr>
            <a:picLocks noChangeAspect="1"/>
          </p:cNvPicPr>
          <p:nvPr/>
        </p:nvPicPr>
        <p:blipFill rotWithShape="1">
          <a:blip r:embed="rId2" cstate="screen">
            <a:alphaModFix amt="87000"/>
            <a:extLst>
              <a:ext uri="{28A0092B-C50C-407E-A947-70E740481C1C}">
                <a14:useLocalDpi xmlns:a14="http://schemas.microsoft.com/office/drawing/2010/main"/>
              </a:ext>
            </a:extLst>
          </a:blip>
          <a:srcRect/>
          <a:stretch/>
        </p:blipFill>
        <p:spPr>
          <a:xfrm>
            <a:off x="7010400" y="0"/>
            <a:ext cx="5181600" cy="6758609"/>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560724" y="977421"/>
            <a:ext cx="7696201" cy="609600"/>
          </a:xfrm>
          <a:prstGeom prst="rect">
            <a:avLst/>
          </a:prstGeom>
          <a:solidFill>
            <a:srgbClr val="FFFFFF">
              <a:alpha val="45098"/>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observational activities</a:t>
            </a:r>
          </a:p>
        </p:txBody>
      </p:sp>
      <p:sp>
        <p:nvSpPr>
          <p:cNvPr id="31" name="TextBox 30">
            <a:extLst>
              <a:ext uri="{FF2B5EF4-FFF2-40B4-BE49-F238E27FC236}">
                <a16:creationId xmlns:a16="http://schemas.microsoft.com/office/drawing/2014/main" id="{28C6DE66-E3E4-6743-B6C5-3DDB1265ACA1}"/>
              </a:ext>
            </a:extLst>
          </p:cNvPr>
          <p:cNvSpPr txBox="1"/>
          <p:nvPr/>
        </p:nvSpPr>
        <p:spPr>
          <a:xfrm>
            <a:off x="8516713" y="6324600"/>
            <a:ext cx="3522887"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NOAA RV Ron Brown at PIRATA site</a:t>
            </a:r>
          </a:p>
        </p:txBody>
      </p:sp>
      <p:grpSp>
        <p:nvGrpSpPr>
          <p:cNvPr id="8" name="Group 7">
            <a:extLst>
              <a:ext uri="{FF2B5EF4-FFF2-40B4-BE49-F238E27FC236}">
                <a16:creationId xmlns:a16="http://schemas.microsoft.com/office/drawing/2014/main" id="{09B695A2-EB12-FA4B-B08E-4C0403F49C30}"/>
              </a:ext>
            </a:extLst>
          </p:cNvPr>
          <p:cNvGrpSpPr/>
          <p:nvPr/>
        </p:nvGrpSpPr>
        <p:grpSpPr>
          <a:xfrm>
            <a:off x="838200" y="2122227"/>
            <a:ext cx="5726949" cy="4524315"/>
            <a:chOff x="838200" y="2122227"/>
            <a:chExt cx="5726949" cy="4524315"/>
          </a:xfrm>
        </p:grpSpPr>
        <p:sp>
          <p:nvSpPr>
            <p:cNvPr id="2" name="TextBox 1">
              <a:extLst>
                <a:ext uri="{FF2B5EF4-FFF2-40B4-BE49-F238E27FC236}">
                  <a16:creationId xmlns:a16="http://schemas.microsoft.com/office/drawing/2014/main" id="{A59D92C4-852D-884D-AD74-B21B9779309E}"/>
                </a:ext>
              </a:extLst>
            </p:cNvPr>
            <p:cNvSpPr txBox="1"/>
            <p:nvPr/>
          </p:nvSpPr>
          <p:spPr>
            <a:xfrm>
              <a:off x="1999488" y="2122227"/>
              <a:ext cx="4565661" cy="452431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Design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Implementation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Maintenance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Data management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Data analysis, research</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Model assessments and initialization, data impact</a:t>
              </a:r>
            </a:p>
          </p:txBody>
        </p:sp>
        <p:grpSp>
          <p:nvGrpSpPr>
            <p:cNvPr id="7" name="Group 6">
              <a:extLst>
                <a:ext uri="{FF2B5EF4-FFF2-40B4-BE49-F238E27FC236}">
                  <a16:creationId xmlns:a16="http://schemas.microsoft.com/office/drawing/2014/main" id="{20C880BE-C14E-3E46-91B6-6ABF591C8D5D}"/>
                </a:ext>
              </a:extLst>
            </p:cNvPr>
            <p:cNvGrpSpPr/>
            <p:nvPr/>
          </p:nvGrpSpPr>
          <p:grpSpPr>
            <a:xfrm>
              <a:off x="838200" y="2238789"/>
              <a:ext cx="1079480" cy="3921860"/>
              <a:chOff x="141209" y="1488340"/>
              <a:chExt cx="1079480" cy="3921860"/>
            </a:xfrm>
          </p:grpSpPr>
          <p:sp>
            <p:nvSpPr>
              <p:cNvPr id="34" name="Curved Left Arrow 33">
                <a:extLst>
                  <a:ext uri="{FF2B5EF4-FFF2-40B4-BE49-F238E27FC236}">
                    <a16:creationId xmlns:a16="http://schemas.microsoft.com/office/drawing/2014/main" id="{F4B908AD-CF75-D048-B247-6700EF78A0B0}"/>
                  </a:ext>
                </a:extLst>
              </p:cNvPr>
              <p:cNvSpPr/>
              <p:nvPr/>
            </p:nvSpPr>
            <p:spPr bwMode="auto">
              <a:xfrm rot="10800000">
                <a:off x="141209" y="1574704"/>
                <a:ext cx="609600" cy="3683089"/>
              </a:xfrm>
              <a:prstGeom prst="curvedLef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5F7F01F-095B-054E-9095-7924CD06FB43}"/>
                  </a:ext>
                </a:extLst>
              </p:cNvPr>
              <p:cNvGrpSpPr/>
              <p:nvPr/>
            </p:nvGrpSpPr>
            <p:grpSpPr>
              <a:xfrm>
                <a:off x="831860" y="1488340"/>
                <a:ext cx="388829" cy="3921860"/>
                <a:chOff x="831860" y="1488340"/>
                <a:chExt cx="388829" cy="3921860"/>
              </a:xfrm>
            </p:grpSpPr>
            <p:grpSp>
              <p:nvGrpSpPr>
                <p:cNvPr id="5" name="Group 4">
                  <a:extLst>
                    <a:ext uri="{FF2B5EF4-FFF2-40B4-BE49-F238E27FC236}">
                      <a16:creationId xmlns:a16="http://schemas.microsoft.com/office/drawing/2014/main" id="{70E2854D-041C-3643-8DBB-4CCD10BC5026}"/>
                    </a:ext>
                  </a:extLst>
                </p:cNvPr>
                <p:cNvGrpSpPr/>
                <p:nvPr/>
              </p:nvGrpSpPr>
              <p:grpSpPr>
                <a:xfrm>
                  <a:off x="831860" y="1488340"/>
                  <a:ext cx="382489" cy="3238556"/>
                  <a:chOff x="831860" y="1488340"/>
                  <a:chExt cx="382489" cy="3238556"/>
                </a:xfrm>
              </p:grpSpPr>
              <p:grpSp>
                <p:nvGrpSpPr>
                  <p:cNvPr id="15" name="Group 14">
                    <a:extLst>
                      <a:ext uri="{FF2B5EF4-FFF2-40B4-BE49-F238E27FC236}">
                        <a16:creationId xmlns:a16="http://schemas.microsoft.com/office/drawing/2014/main" id="{F584BE85-701F-AE4F-89E1-FD3B656D73F3}"/>
                      </a:ext>
                    </a:extLst>
                  </p:cNvPr>
                  <p:cNvGrpSpPr/>
                  <p:nvPr/>
                </p:nvGrpSpPr>
                <p:grpSpPr>
                  <a:xfrm>
                    <a:off x="831860" y="1488340"/>
                    <a:ext cx="382489" cy="382489"/>
                    <a:chOff x="6553198" y="2590804"/>
                    <a:chExt cx="457200" cy="457200"/>
                  </a:xfrm>
                </p:grpSpPr>
                <p:sp>
                  <p:nvSpPr>
                    <p:cNvPr id="25" name="Oval 24">
                      <a:extLst>
                        <a:ext uri="{FF2B5EF4-FFF2-40B4-BE49-F238E27FC236}">
                          <a16:creationId xmlns:a16="http://schemas.microsoft.com/office/drawing/2014/main" id="{597EEC9C-D9AF-2440-8B8B-003BACA64D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665941E-7EA8-194F-8DDE-D68B22270BCB}"/>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grpSp>
                <p:nvGrpSpPr>
                  <p:cNvPr id="16" name="Group 15">
                    <a:extLst>
                      <a:ext uri="{FF2B5EF4-FFF2-40B4-BE49-F238E27FC236}">
                        <a16:creationId xmlns:a16="http://schemas.microsoft.com/office/drawing/2014/main" id="{B2D55E9C-6285-9947-BE06-298F0C2A6E64}"/>
                      </a:ext>
                    </a:extLst>
                  </p:cNvPr>
                  <p:cNvGrpSpPr/>
                  <p:nvPr/>
                </p:nvGrpSpPr>
                <p:grpSpPr>
                  <a:xfrm>
                    <a:off x="831860" y="2202357"/>
                    <a:ext cx="382489" cy="382489"/>
                    <a:chOff x="6553198" y="2590804"/>
                    <a:chExt cx="457200" cy="457200"/>
                  </a:xfrm>
                </p:grpSpPr>
                <p:sp>
                  <p:nvSpPr>
                    <p:cNvPr id="23" name="Oval 22">
                      <a:extLst>
                        <a:ext uri="{FF2B5EF4-FFF2-40B4-BE49-F238E27FC236}">
                          <a16:creationId xmlns:a16="http://schemas.microsoft.com/office/drawing/2014/main" id="{73F21B1C-1418-1649-9E39-AA073731B18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3712D84-7FC0-0045-A28B-343108A36C94}"/>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BED0591F-A52A-FC46-B4A2-724C3D003A95}"/>
                      </a:ext>
                    </a:extLst>
                  </p:cNvPr>
                  <p:cNvGrpSpPr/>
                  <p:nvPr/>
                </p:nvGrpSpPr>
                <p:grpSpPr>
                  <a:xfrm>
                    <a:off x="831860" y="2916374"/>
                    <a:ext cx="382489" cy="382489"/>
                    <a:chOff x="6553198" y="2590804"/>
                    <a:chExt cx="457200" cy="457200"/>
                  </a:xfrm>
                </p:grpSpPr>
                <p:sp>
                  <p:nvSpPr>
                    <p:cNvPr id="21" name="Oval 20">
                      <a:extLst>
                        <a:ext uri="{FF2B5EF4-FFF2-40B4-BE49-F238E27FC236}">
                          <a16:creationId xmlns:a16="http://schemas.microsoft.com/office/drawing/2014/main" id="{2FE7C73A-B099-8C4B-8154-33E1835F809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F407984-FB47-3248-8924-95A597779C0C}"/>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grpSp>
              <p:grpSp>
                <p:nvGrpSpPr>
                  <p:cNvPr id="18" name="Group 17">
                    <a:extLst>
                      <a:ext uri="{FF2B5EF4-FFF2-40B4-BE49-F238E27FC236}">
                        <a16:creationId xmlns:a16="http://schemas.microsoft.com/office/drawing/2014/main" id="{339568D9-C61D-C44A-9E23-844466680209}"/>
                      </a:ext>
                    </a:extLst>
                  </p:cNvPr>
                  <p:cNvGrpSpPr/>
                  <p:nvPr/>
                </p:nvGrpSpPr>
                <p:grpSpPr>
                  <a:xfrm>
                    <a:off x="831860" y="3630391"/>
                    <a:ext cx="382489" cy="382489"/>
                    <a:chOff x="6553198" y="2590804"/>
                    <a:chExt cx="457200" cy="457200"/>
                  </a:xfrm>
                </p:grpSpPr>
                <p:sp>
                  <p:nvSpPr>
                    <p:cNvPr id="19" name="Oval 18">
                      <a:extLst>
                        <a:ext uri="{FF2B5EF4-FFF2-40B4-BE49-F238E27FC236}">
                          <a16:creationId xmlns:a16="http://schemas.microsoft.com/office/drawing/2014/main" id="{2A4EF7BA-2EBC-5F46-8066-044FD763BC31}"/>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46B7EE5-92DA-F546-96EF-DDE57477602F}"/>
                        </a:ext>
                      </a:extLst>
                    </p:cNvPr>
                    <p:cNvSpPr txBox="1"/>
                    <p:nvPr userDrawn="1"/>
                  </p:nvSpPr>
                  <p:spPr>
                    <a:xfrm>
                      <a:off x="6591297" y="2598663"/>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4</a:t>
                      </a:r>
                    </a:p>
                  </p:txBody>
                </p:sp>
              </p:grpSp>
              <p:grpSp>
                <p:nvGrpSpPr>
                  <p:cNvPr id="27" name="Group 26">
                    <a:extLst>
                      <a:ext uri="{FF2B5EF4-FFF2-40B4-BE49-F238E27FC236}">
                        <a16:creationId xmlns:a16="http://schemas.microsoft.com/office/drawing/2014/main" id="{C4654BF6-6E46-AA41-BADC-528831A0603B}"/>
                      </a:ext>
                    </a:extLst>
                  </p:cNvPr>
                  <p:cNvGrpSpPr/>
                  <p:nvPr/>
                </p:nvGrpSpPr>
                <p:grpSpPr>
                  <a:xfrm>
                    <a:off x="831860" y="4344407"/>
                    <a:ext cx="382489" cy="382489"/>
                    <a:chOff x="6553198" y="2590804"/>
                    <a:chExt cx="457200" cy="457200"/>
                  </a:xfrm>
                </p:grpSpPr>
                <p:sp>
                  <p:nvSpPr>
                    <p:cNvPr id="28" name="Oval 27">
                      <a:extLst>
                        <a:ext uri="{FF2B5EF4-FFF2-40B4-BE49-F238E27FC236}">
                          <a16:creationId xmlns:a16="http://schemas.microsoft.com/office/drawing/2014/main" id="{8A7A64CB-2C46-0540-976E-D60B7DD7C3F5}"/>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422628E-1C4A-7C4C-92C2-D95726BC9CA9}"/>
                        </a:ext>
                      </a:extLst>
                    </p:cNvPr>
                    <p:cNvSpPr txBox="1"/>
                    <p:nvPr userDrawn="1"/>
                  </p:nvSpPr>
                  <p:spPr>
                    <a:xfrm>
                      <a:off x="6591297" y="2598663"/>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5</a:t>
                      </a:r>
                    </a:p>
                  </p:txBody>
                </p:sp>
              </p:grpSp>
            </p:grpSp>
            <p:sp>
              <p:nvSpPr>
                <p:cNvPr id="35" name="Oval 34">
                  <a:extLst>
                    <a:ext uri="{FF2B5EF4-FFF2-40B4-BE49-F238E27FC236}">
                      <a16:creationId xmlns:a16="http://schemas.microsoft.com/office/drawing/2014/main" id="{C29FFBE4-259D-AA49-8FDB-76295715D316}"/>
                    </a:ext>
                  </a:extLst>
                </p:cNvPr>
                <p:cNvSpPr/>
                <p:nvPr/>
              </p:nvSpPr>
              <p:spPr>
                <a:xfrm>
                  <a:off x="838200" y="5027711"/>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panose="020B0604020202020204" pitchFamily="34" charset="0"/>
                      <a:cs typeface="Arial" panose="020B0604020202020204" pitchFamily="34" charset="0"/>
                    </a:rPr>
                    <a:t>6</a:t>
                  </a:r>
                </a:p>
              </p:txBody>
            </p:sp>
          </p:grpSp>
        </p:grpSp>
      </p:grpSp>
      <p:pic>
        <p:nvPicPr>
          <p:cNvPr id="36" name="Picture 35">
            <a:extLst>
              <a:ext uri="{FF2B5EF4-FFF2-40B4-BE49-F238E27FC236}">
                <a16:creationId xmlns:a16="http://schemas.microsoft.com/office/drawing/2014/main" id="{DC90E723-F2A9-8248-82AB-7DD651725FF0}"/>
              </a:ext>
            </a:extLst>
          </p:cNvPr>
          <p:cNvPicPr>
            <a:picLocks noChangeAspect="1"/>
          </p:cNvPicPr>
          <p:nvPr/>
        </p:nvPicPr>
        <p:blipFill>
          <a:blip r:embed="rId3"/>
          <a:stretch>
            <a:fillRect/>
          </a:stretch>
        </p:blipFill>
        <p:spPr>
          <a:xfrm>
            <a:off x="36576" y="152400"/>
            <a:ext cx="3517900" cy="939800"/>
          </a:xfrm>
          <a:prstGeom prst="rect">
            <a:avLst/>
          </a:prstGeom>
        </p:spPr>
      </p:pic>
      <p:sp>
        <p:nvSpPr>
          <p:cNvPr id="9" name="Slide Number Placeholder 8">
            <a:extLst>
              <a:ext uri="{FF2B5EF4-FFF2-40B4-BE49-F238E27FC236}">
                <a16:creationId xmlns:a16="http://schemas.microsoft.com/office/drawing/2014/main" id="{5BCDA983-9C02-DC4E-8D70-EAC36A395E4E}"/>
              </a:ext>
            </a:extLst>
          </p:cNvPr>
          <p:cNvSpPr>
            <a:spLocks noGrp="1"/>
          </p:cNvSpPr>
          <p:nvPr>
            <p:ph type="sldNum" sz="quarter" idx="12"/>
          </p:nvPr>
        </p:nvSpPr>
        <p:spPr/>
        <p:txBody>
          <a:bodyPr/>
          <a:lstStyle/>
          <a:p>
            <a:pPr>
              <a:defRPr/>
            </a:pPr>
            <a:fld id="{0737601F-BD98-ED4B-8E1A-3F69D5929A52}" type="slidenum">
              <a:rPr lang="en-US" altLang="en-US" smtClean="0"/>
              <a:pPr>
                <a:defRPr/>
              </a:pPr>
              <a:t>11</a:t>
            </a:fld>
            <a:endParaRPr lang="en-US" altLang="en-US"/>
          </a:p>
        </p:txBody>
      </p:sp>
      <p:sp>
        <p:nvSpPr>
          <p:cNvPr id="30" name="Curved Left Arrow 29">
            <a:extLst>
              <a:ext uri="{FF2B5EF4-FFF2-40B4-BE49-F238E27FC236}">
                <a16:creationId xmlns:a16="http://schemas.microsoft.com/office/drawing/2014/main" id="{CD1616B2-6F57-F24E-ADDE-A4C8D56C4D0B}"/>
              </a:ext>
            </a:extLst>
          </p:cNvPr>
          <p:cNvSpPr/>
          <p:nvPr/>
        </p:nvSpPr>
        <p:spPr bwMode="auto">
          <a:xfrm rot="10800000">
            <a:off x="944637" y="2477160"/>
            <a:ext cx="503164" cy="2780640"/>
          </a:xfrm>
          <a:prstGeom prst="curvedLef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686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2B739C-DD68-AA4F-8161-B186E54C3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01000" y="25159"/>
            <a:ext cx="4201332" cy="6858000"/>
          </a:xfrm>
          <a:prstGeom prst="rect">
            <a:avLst/>
          </a:prstGeom>
        </p:spPr>
      </p:pic>
      <p:sp>
        <p:nvSpPr>
          <p:cNvPr id="2" name="TextBox 1">
            <a:extLst>
              <a:ext uri="{FF2B5EF4-FFF2-40B4-BE49-F238E27FC236}">
                <a16:creationId xmlns:a16="http://schemas.microsoft.com/office/drawing/2014/main" id="{A59D92C4-852D-884D-AD74-B21B9779309E}"/>
              </a:ext>
            </a:extLst>
          </p:cNvPr>
          <p:cNvSpPr txBox="1"/>
          <p:nvPr/>
        </p:nvSpPr>
        <p:spPr>
          <a:xfrm>
            <a:off x="266700" y="1698199"/>
            <a:ext cx="8382000" cy="4801314"/>
          </a:xfrm>
          <a:prstGeom prst="rect">
            <a:avLst/>
          </a:prstGeom>
          <a:solidFill>
            <a:srgbClr val="FFFFFF">
              <a:alpha val="63137"/>
            </a:srgbClr>
          </a:solidFill>
        </p:spPr>
        <p:txBody>
          <a:bodyPr wrap="square" rtlCol="0">
            <a:spAutoFit/>
          </a:bodyPr>
          <a:lstStyle/>
          <a:p>
            <a:r>
              <a:rPr lang="en-US" sz="1800" b="1" dirty="0">
                <a:latin typeface="Arial" panose="020B0604020202020204" pitchFamily="34" charset="0"/>
                <a:cs typeface="Arial" panose="020B0604020202020204" pitchFamily="34" charset="0"/>
              </a:rPr>
              <a:t>Western Boundary Time Series: </a:t>
            </a:r>
            <a:r>
              <a:rPr lang="en-US" sz="1800" dirty="0">
                <a:latin typeface="Arial" panose="020B0604020202020204" pitchFamily="34" charset="0"/>
                <a:cs typeface="Arial" panose="020B0604020202020204" pitchFamily="34" charset="0"/>
              </a:rPr>
              <a:t>Florida Current and  hydrographic cruises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Repeat Hydrography: </a:t>
            </a:r>
            <a:r>
              <a:rPr lang="en-US" sz="1800" dirty="0">
                <a:latin typeface="Arial" panose="020B0604020202020204" pitchFamily="34" charset="0"/>
                <a:cs typeface="Arial" panose="020B0604020202020204" pitchFamily="34" charset="0"/>
              </a:rPr>
              <a:t>global GO-SHIP cruises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Drifters deployments and DAC:  </a:t>
            </a:r>
            <a:r>
              <a:rPr lang="en-US" sz="1800" dirty="0">
                <a:latin typeface="Arial" panose="020B0604020202020204" pitchFamily="34" charset="0"/>
                <a:cs typeface="Arial" panose="020B0604020202020204" pitchFamily="34" charset="0"/>
              </a:rPr>
              <a:t>~1,500 drifters and DT QC</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XBT transects: </a:t>
            </a:r>
            <a:r>
              <a:rPr lang="en-US" sz="1800" dirty="0">
                <a:latin typeface="Arial" panose="020B0604020202020204" pitchFamily="34" charset="0"/>
                <a:cs typeface="Arial" panose="020B0604020202020204" pitchFamily="34" charset="0"/>
              </a:rPr>
              <a:t>~6.5K XBT observations, pCO2 and TSG from SOOP</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SAM: </a:t>
            </a:r>
            <a:r>
              <a:rPr lang="en-US" sz="1800" dirty="0">
                <a:latin typeface="Arial" panose="020B0604020202020204" pitchFamily="34" charset="0"/>
                <a:cs typeface="Arial" panose="020B0604020202020204" pitchFamily="34" charset="0"/>
              </a:rPr>
              <a:t> moored instruments (PIES), hydrographic cruises for South Atlantic MOC</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Argo DAC: </a:t>
            </a:r>
            <a:r>
              <a:rPr lang="en-US" sz="1800" dirty="0">
                <a:latin typeface="Arial" panose="020B0604020202020204" pitchFamily="34" charset="0"/>
                <a:cs typeface="Arial" panose="020B0604020202020204" pitchFamily="34" charset="0"/>
              </a:rPr>
              <a:t>~100K RT QC; ~60 float deployments/</a:t>
            </a:r>
            <a:r>
              <a:rPr lang="en-US" sz="1800" dirty="0" err="1">
                <a:latin typeface="Arial" panose="020B0604020202020204" pitchFamily="34" charset="0"/>
                <a:cs typeface="Arial" panose="020B0604020202020204" pitchFamily="34" charset="0"/>
              </a:rPr>
              <a:t>yr</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PIRATA cruises:</a:t>
            </a:r>
            <a:r>
              <a:rPr lang="en-US" sz="1800" dirty="0">
                <a:latin typeface="Arial" panose="020B0604020202020204" pitchFamily="34" charset="0"/>
                <a:cs typeface="Arial" panose="020B0604020202020204" pitchFamily="34" charset="0"/>
              </a:rPr>
              <a:t> hydrographic cruises service of NOAA moorings.</a:t>
            </a:r>
          </a:p>
          <a:p>
            <a:endParaRPr lang="en-US" sz="1800" dirty="0">
              <a:latin typeface="Arial" panose="020B0604020202020204" pitchFamily="34" charset="0"/>
              <a:cs typeface="Arial" panose="020B0604020202020204" pitchFamily="34" charset="0"/>
            </a:endParaRPr>
          </a:p>
          <a:p>
            <a:r>
              <a:rPr lang="en-US" sz="1800" b="1" dirty="0" err="1">
                <a:latin typeface="Arial" panose="020B0604020202020204" pitchFamily="34" charset="0"/>
                <a:cs typeface="Arial" panose="020B0604020202020204" pitchFamily="34" charset="0"/>
              </a:rPr>
              <a:t>ThermoSalinoGraphs</a:t>
            </a:r>
            <a:r>
              <a:rPr lang="en-US" sz="1800" b="1" dirty="0">
                <a:latin typeface="Arial" panose="020B0604020202020204" pitchFamily="34" charset="0"/>
                <a:cs typeface="Arial" panose="020B0604020202020204" pitchFamily="34" charset="0"/>
              </a:rPr>
              <a:t> (TSG): </a:t>
            </a:r>
            <a:r>
              <a:rPr lang="en-US" sz="1800" dirty="0">
                <a:latin typeface="Arial" panose="020B0604020202020204" pitchFamily="34" charset="0"/>
                <a:cs typeface="Arial" panose="020B0604020202020204" pitchFamily="34" charset="0"/>
              </a:rPr>
              <a:t>~100K surface observations</a:t>
            </a:r>
          </a:p>
          <a:p>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Hurricane gliders:</a:t>
            </a:r>
            <a:r>
              <a:rPr lang="en-US" sz="1800" dirty="0">
                <a:latin typeface="Arial" panose="020B0604020202020204" pitchFamily="34" charset="0"/>
                <a:cs typeface="Arial" panose="020B0604020202020204" pitchFamily="34" charset="0"/>
              </a:rPr>
              <a:t> +100K observations in the Tropical Atlantic and Caribbean</a:t>
            </a:r>
          </a:p>
        </p:txBody>
      </p:sp>
      <p:sp>
        <p:nvSpPr>
          <p:cNvPr id="14" name="TextBox 13">
            <a:extLst>
              <a:ext uri="{FF2B5EF4-FFF2-40B4-BE49-F238E27FC236}">
                <a16:creationId xmlns:a16="http://schemas.microsoft.com/office/drawing/2014/main" id="{CD4D682E-46A9-4546-9443-B12403926C5D}"/>
              </a:ext>
            </a:extLst>
          </p:cNvPr>
          <p:cNvSpPr txBox="1"/>
          <p:nvPr/>
        </p:nvSpPr>
        <p:spPr>
          <a:xfrm>
            <a:off x="9121389" y="6495359"/>
            <a:ext cx="2968633" cy="276999"/>
          </a:xfrm>
          <a:prstGeom prst="rect">
            <a:avLst/>
          </a:prstGeom>
          <a:solidFill>
            <a:srgbClr val="FFFFFF">
              <a:alpha val="69804"/>
            </a:srgbClr>
          </a:solidFill>
        </p:spPr>
        <p:txBody>
          <a:bodyPr wrap="none" rtlCol="0">
            <a:spAutoFit/>
          </a:bodyPr>
          <a:lstStyle/>
          <a:p>
            <a:r>
              <a:rPr lang="en-US" sz="1200" dirty="0">
                <a:latin typeface="Arial" panose="020B0604020202020204" pitchFamily="34" charset="0"/>
                <a:cs typeface="Arial" panose="020B0604020202020204" pitchFamily="34" charset="0"/>
              </a:rPr>
              <a:t>Deployment of PIES in the South Atlantic</a:t>
            </a:r>
          </a:p>
        </p:txBody>
      </p:sp>
      <p:pic>
        <p:nvPicPr>
          <p:cNvPr id="15" name="Picture 14">
            <a:extLst>
              <a:ext uri="{FF2B5EF4-FFF2-40B4-BE49-F238E27FC236}">
                <a16:creationId xmlns:a16="http://schemas.microsoft.com/office/drawing/2014/main" id="{D713446C-6937-004B-BA44-3731112A8E4A}"/>
              </a:ext>
            </a:extLst>
          </p:cNvPr>
          <p:cNvPicPr>
            <a:picLocks noChangeAspect="1"/>
          </p:cNvPicPr>
          <p:nvPr/>
        </p:nvPicPr>
        <p:blipFill>
          <a:blip r:embed="rId4"/>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2895600" y="914400"/>
            <a:ext cx="6400800"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observational activities</a:t>
            </a:r>
          </a:p>
        </p:txBody>
      </p:sp>
      <p:sp>
        <p:nvSpPr>
          <p:cNvPr id="8" name="Slide Number Placeholder 7">
            <a:extLst>
              <a:ext uri="{FF2B5EF4-FFF2-40B4-BE49-F238E27FC236}">
                <a16:creationId xmlns:a16="http://schemas.microsoft.com/office/drawing/2014/main" id="{9A0F982C-793C-1140-A9ED-8098EFBE59FD}"/>
              </a:ext>
            </a:extLst>
          </p:cNvPr>
          <p:cNvSpPr>
            <a:spLocks noGrp="1"/>
          </p:cNvSpPr>
          <p:nvPr>
            <p:ph type="sldNum" sz="quarter" idx="12"/>
          </p:nvPr>
        </p:nvSpPr>
        <p:spPr/>
        <p:txBody>
          <a:bodyPr/>
          <a:lstStyle/>
          <a:p>
            <a:pPr>
              <a:defRPr/>
            </a:pPr>
            <a:fld id="{0737601F-BD98-ED4B-8E1A-3F69D5929A52}" type="slidenum">
              <a:rPr lang="en-US" altLang="en-US" smtClean="0"/>
              <a:pPr>
                <a:defRPr/>
              </a:pPr>
              <a:t>12</a:t>
            </a:fld>
            <a:endParaRPr lang="en-US" altLang="en-US"/>
          </a:p>
        </p:txBody>
      </p:sp>
    </p:spTree>
    <p:extLst>
      <p:ext uri="{BB962C8B-B14F-4D97-AF65-F5344CB8AC3E}">
        <p14:creationId xmlns:p14="http://schemas.microsoft.com/office/powerpoint/2010/main" val="2979669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4AA4D27-E4BE-6A45-B951-447D870FB4D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740201" y="3"/>
            <a:ext cx="7466827" cy="6857997"/>
          </a:xfrm>
          <a:prstGeom prst="rect">
            <a:avLst/>
          </a:prstGeom>
        </p:spPr>
      </p:pic>
      <p:sp>
        <p:nvSpPr>
          <p:cNvPr id="24" name="Text Placeholder 2">
            <a:extLst>
              <a:ext uri="{FF2B5EF4-FFF2-40B4-BE49-F238E27FC236}">
                <a16:creationId xmlns:a16="http://schemas.microsoft.com/office/drawing/2014/main" id="{15A067BA-9491-6043-95D6-2600496C8724}"/>
              </a:ext>
            </a:extLst>
          </p:cNvPr>
          <p:cNvSpPr txBox="1">
            <a:spLocks/>
          </p:cNvSpPr>
          <p:nvPr/>
        </p:nvSpPr>
        <p:spPr>
          <a:xfrm>
            <a:off x="8668940" y="2628900"/>
            <a:ext cx="2551907" cy="800100"/>
          </a:xfrm>
          <a:prstGeom prst="rect">
            <a:avLst/>
          </a:prstGeom>
        </p:spPr>
        <p:txBody>
          <a:bodyPr>
            <a:norm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endParaRPr lang="en-US" b="1" kern="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77C87F6-09AA-5248-940D-27E2185B00F4}"/>
              </a:ext>
            </a:extLst>
          </p:cNvPr>
          <p:cNvGrpSpPr/>
          <p:nvPr/>
        </p:nvGrpSpPr>
        <p:grpSpPr>
          <a:xfrm>
            <a:off x="457200" y="1248134"/>
            <a:ext cx="3627119" cy="5480400"/>
            <a:chOff x="563881" y="958819"/>
            <a:chExt cx="3627119" cy="5480400"/>
          </a:xfrm>
        </p:grpSpPr>
        <p:sp>
          <p:nvSpPr>
            <p:cNvPr id="16" name="Text Placeholder 11">
              <a:extLst>
                <a:ext uri="{FF2B5EF4-FFF2-40B4-BE49-F238E27FC236}">
                  <a16:creationId xmlns:a16="http://schemas.microsoft.com/office/drawing/2014/main" id="{50224F1D-0909-6345-97AB-3998A72CD9ED}"/>
                </a:ext>
              </a:extLst>
            </p:cNvPr>
            <p:cNvSpPr txBox="1">
              <a:spLocks/>
            </p:cNvSpPr>
            <p:nvPr/>
          </p:nvSpPr>
          <p:spPr>
            <a:xfrm>
              <a:off x="1331978" y="958819"/>
              <a:ext cx="1981200" cy="1066800"/>
            </a:xfrm>
            <a:prstGeom prst="rect">
              <a:avLst/>
            </a:prstGeom>
          </p:spPr>
          <p:txBody>
            <a:bodyPr>
              <a:normAutofit lnSpcReduction="10000"/>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500</a:t>
              </a:r>
            </a:p>
          </p:txBody>
        </p:sp>
        <p:sp>
          <p:nvSpPr>
            <p:cNvPr id="17" name="Text Placeholder 2">
              <a:extLst>
                <a:ext uri="{FF2B5EF4-FFF2-40B4-BE49-F238E27FC236}">
                  <a16:creationId xmlns:a16="http://schemas.microsoft.com/office/drawing/2014/main" id="{138CEED7-34A7-A948-A76A-BB6D88A087E4}"/>
                </a:ext>
              </a:extLst>
            </p:cNvPr>
            <p:cNvSpPr txBox="1">
              <a:spLocks/>
            </p:cNvSpPr>
            <p:nvPr/>
          </p:nvSpPr>
          <p:spPr>
            <a:xfrm>
              <a:off x="1021081" y="1911319"/>
              <a:ext cx="2551907" cy="533400"/>
            </a:xfrm>
            <a:prstGeom prst="rect">
              <a:avLst/>
            </a:prstGeom>
          </p:spPr>
          <p:txBody>
            <a:bodyPr>
              <a:normAutofit fontScale="70000" lnSpcReduction="20000"/>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Days at sea in 2019</a:t>
              </a:r>
            </a:p>
          </p:txBody>
        </p:sp>
        <p:cxnSp>
          <p:nvCxnSpPr>
            <p:cNvPr id="18" name="Straight Connector 17">
              <a:extLst>
                <a:ext uri="{FF2B5EF4-FFF2-40B4-BE49-F238E27FC236}">
                  <a16:creationId xmlns:a16="http://schemas.microsoft.com/office/drawing/2014/main" id="{9AFA8D28-68CB-7444-BA97-40276A9F7D44}"/>
                </a:ext>
              </a:extLst>
            </p:cNvPr>
            <p:cNvCxnSpPr>
              <a:cxnSpLocks/>
            </p:cNvCxnSpPr>
            <p:nvPr/>
          </p:nvCxnSpPr>
          <p:spPr>
            <a:xfrm>
              <a:off x="762000" y="2510612"/>
              <a:ext cx="3394748" cy="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FDEEF2C0-07E2-9B4A-A689-5B488440B13D}"/>
                </a:ext>
              </a:extLst>
            </p:cNvPr>
            <p:cNvSpPr txBox="1">
              <a:spLocks/>
            </p:cNvSpPr>
            <p:nvPr/>
          </p:nvSpPr>
          <p:spPr>
            <a:xfrm>
              <a:off x="1396713" y="2768110"/>
              <a:ext cx="1981201" cy="1104900"/>
            </a:xfrm>
            <a:prstGeom prst="rect">
              <a:avLst/>
            </a:prstGeom>
          </p:spPr>
          <p:txBody>
            <a:bodyPr>
              <a:normAutofit/>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60+</a:t>
              </a:r>
            </a:p>
          </p:txBody>
        </p:sp>
        <p:sp>
          <p:nvSpPr>
            <p:cNvPr id="21" name="Text Placeholder 11">
              <a:extLst>
                <a:ext uri="{FF2B5EF4-FFF2-40B4-BE49-F238E27FC236}">
                  <a16:creationId xmlns:a16="http://schemas.microsoft.com/office/drawing/2014/main" id="{208A7E10-4920-714E-B4A0-3AF90558EF63}"/>
                </a:ext>
              </a:extLst>
            </p:cNvPr>
            <p:cNvSpPr txBox="1">
              <a:spLocks/>
            </p:cNvSpPr>
            <p:nvPr/>
          </p:nvSpPr>
          <p:spPr>
            <a:xfrm>
              <a:off x="569977" y="4756361"/>
              <a:ext cx="3505201" cy="1104900"/>
            </a:xfrm>
            <a:prstGeom prst="rect">
              <a:avLst/>
            </a:prstGeom>
          </p:spPr>
          <p:txBody>
            <a:bodyPr>
              <a:normAutofit fontScale="92500"/>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100,000+</a:t>
              </a:r>
            </a:p>
          </p:txBody>
        </p:sp>
        <p:sp>
          <p:nvSpPr>
            <p:cNvPr id="23" name="Text Placeholder 2">
              <a:extLst>
                <a:ext uri="{FF2B5EF4-FFF2-40B4-BE49-F238E27FC236}">
                  <a16:creationId xmlns:a16="http://schemas.microsoft.com/office/drawing/2014/main" id="{7B36517F-6992-534C-A56D-297287AD56F6}"/>
                </a:ext>
              </a:extLst>
            </p:cNvPr>
            <p:cNvSpPr txBox="1">
              <a:spLocks/>
            </p:cNvSpPr>
            <p:nvPr/>
          </p:nvSpPr>
          <p:spPr>
            <a:xfrm>
              <a:off x="1105693" y="3837432"/>
              <a:ext cx="2551907" cy="533400"/>
            </a:xfrm>
            <a:prstGeom prst="rect">
              <a:avLst/>
            </a:prstGeom>
          </p:spPr>
          <p:txBody>
            <a:bodyPr>
              <a:normAutofit fontScale="62500" lnSpcReduction="20000"/>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US and international partnerships</a:t>
              </a:r>
            </a:p>
          </p:txBody>
        </p:sp>
        <p:sp>
          <p:nvSpPr>
            <p:cNvPr id="25" name="Text Placeholder 2">
              <a:extLst>
                <a:ext uri="{FF2B5EF4-FFF2-40B4-BE49-F238E27FC236}">
                  <a16:creationId xmlns:a16="http://schemas.microsoft.com/office/drawing/2014/main" id="{99AE445E-A597-624D-BE97-669ACF1F3FFE}"/>
                </a:ext>
              </a:extLst>
            </p:cNvPr>
            <p:cNvSpPr txBox="1">
              <a:spLocks/>
            </p:cNvSpPr>
            <p:nvPr/>
          </p:nvSpPr>
          <p:spPr>
            <a:xfrm>
              <a:off x="563881" y="5905819"/>
              <a:ext cx="3398519" cy="533400"/>
            </a:xfrm>
            <a:prstGeom prst="rect">
              <a:avLst/>
            </a:prstGeom>
          </p:spPr>
          <p:txBody>
            <a:bodyPr>
              <a:normAutofit fontScale="62500" lnSpcReduction="20000"/>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Ocean observations per year</a:t>
              </a:r>
            </a:p>
          </p:txBody>
        </p:sp>
        <p:cxnSp>
          <p:nvCxnSpPr>
            <p:cNvPr id="28" name="Straight Connector 27">
              <a:extLst>
                <a:ext uri="{FF2B5EF4-FFF2-40B4-BE49-F238E27FC236}">
                  <a16:creationId xmlns:a16="http://schemas.microsoft.com/office/drawing/2014/main" id="{A3F56E00-9C1E-4646-AB4D-22535FF942FB}"/>
                </a:ext>
              </a:extLst>
            </p:cNvPr>
            <p:cNvCxnSpPr>
              <a:cxnSpLocks/>
            </p:cNvCxnSpPr>
            <p:nvPr/>
          </p:nvCxnSpPr>
          <p:spPr>
            <a:xfrm>
              <a:off x="796252" y="4648200"/>
              <a:ext cx="3394748" cy="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44EEABF8-B7ED-B145-88B7-4F0ED14394C4}"/>
              </a:ext>
            </a:extLst>
          </p:cNvPr>
          <p:cNvSpPr txBox="1"/>
          <p:nvPr/>
        </p:nvSpPr>
        <p:spPr>
          <a:xfrm>
            <a:off x="9914413" y="6389980"/>
            <a:ext cx="2214068"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 Florida Current cruise</a:t>
            </a:r>
          </a:p>
        </p:txBody>
      </p:sp>
      <p:pic>
        <p:nvPicPr>
          <p:cNvPr id="19" name="Picture 18">
            <a:extLst>
              <a:ext uri="{FF2B5EF4-FFF2-40B4-BE49-F238E27FC236}">
                <a16:creationId xmlns:a16="http://schemas.microsoft.com/office/drawing/2014/main" id="{86FA11A8-6BD2-6C4E-B8D5-1D2FE9351EE9}"/>
              </a:ext>
            </a:extLst>
          </p:cNvPr>
          <p:cNvPicPr>
            <a:picLocks noChangeAspect="1"/>
          </p:cNvPicPr>
          <p:nvPr/>
        </p:nvPicPr>
        <p:blipFill>
          <a:blip r:embed="rId4"/>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3048000" y="827041"/>
            <a:ext cx="6461199"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Ocean observations highlights</a:t>
            </a:r>
          </a:p>
        </p:txBody>
      </p:sp>
      <p:sp>
        <p:nvSpPr>
          <p:cNvPr id="3" name="Slide Number Placeholder 2">
            <a:extLst>
              <a:ext uri="{FF2B5EF4-FFF2-40B4-BE49-F238E27FC236}">
                <a16:creationId xmlns:a16="http://schemas.microsoft.com/office/drawing/2014/main" id="{8361FAD7-110E-244D-870C-1CBBE6B199B1}"/>
              </a:ext>
            </a:extLst>
          </p:cNvPr>
          <p:cNvSpPr>
            <a:spLocks noGrp="1"/>
          </p:cNvSpPr>
          <p:nvPr>
            <p:ph type="sldNum" sz="quarter" idx="12"/>
          </p:nvPr>
        </p:nvSpPr>
        <p:spPr/>
        <p:txBody>
          <a:bodyPr/>
          <a:lstStyle/>
          <a:p>
            <a:pPr>
              <a:defRPr/>
            </a:pPr>
            <a:fld id="{0737601F-BD98-ED4B-8E1A-3F69D5929A52}" type="slidenum">
              <a:rPr lang="en-US" altLang="en-US" smtClean="0"/>
              <a:pPr>
                <a:defRPr/>
              </a:pPr>
              <a:t>13</a:t>
            </a:fld>
            <a:endParaRPr lang="en-US" altLang="en-US"/>
          </a:p>
        </p:txBody>
      </p:sp>
    </p:spTree>
    <p:extLst>
      <p:ext uri="{BB962C8B-B14F-4D97-AF65-F5344CB8AC3E}">
        <p14:creationId xmlns:p14="http://schemas.microsoft.com/office/powerpoint/2010/main" val="4724887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0EA49-ADE7-9146-96E6-D5681E791EE4}"/>
              </a:ext>
            </a:extLst>
          </p:cNvPr>
          <p:cNvPicPr>
            <a:picLocks noChangeAspect="1"/>
          </p:cNvPicPr>
          <p:nvPr/>
        </p:nvPicPr>
        <p:blipFill>
          <a:blip r:embed="rId3"/>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984F7AEE-8FD5-A34D-88C6-CEF87C4D00BE}"/>
              </a:ext>
            </a:extLst>
          </p:cNvPr>
          <p:cNvSpPr>
            <a:spLocks noGrp="1"/>
          </p:cNvSpPr>
          <p:nvPr>
            <p:ph type="sldNum" sz="quarter" idx="12"/>
          </p:nvPr>
        </p:nvSpPr>
        <p:spPr/>
        <p:txBody>
          <a:bodyPr/>
          <a:lstStyle/>
          <a:p>
            <a:pPr>
              <a:defRPr/>
            </a:pPr>
            <a:fld id="{0737601F-BD98-ED4B-8E1A-3F69D5929A52}" type="slidenum">
              <a:rPr lang="en-US" altLang="en-US" smtClean="0"/>
              <a:pPr>
                <a:defRPr/>
              </a:pPr>
              <a:t>14</a:t>
            </a:fld>
            <a:endParaRPr lang="en-US" altLang="en-US"/>
          </a:p>
        </p:txBody>
      </p:sp>
      <p:sp>
        <p:nvSpPr>
          <p:cNvPr id="4" name="Rectangle 2">
            <a:extLst>
              <a:ext uri="{FF2B5EF4-FFF2-40B4-BE49-F238E27FC236}">
                <a16:creationId xmlns:a16="http://schemas.microsoft.com/office/drawing/2014/main" id="{E5F45B5F-1606-B547-9053-C34A53A95AB4}"/>
              </a:ext>
            </a:extLst>
          </p:cNvPr>
          <p:cNvSpPr>
            <a:spLocks noChangeArrowheads="1"/>
          </p:cNvSpPr>
          <p:nvPr/>
        </p:nvSpPr>
        <p:spPr bwMode="auto">
          <a:xfrm>
            <a:off x="3455835" y="762000"/>
            <a:ext cx="7222490" cy="609600"/>
          </a:xfrm>
          <a:prstGeom prst="rect">
            <a:avLst/>
          </a:prstGeom>
          <a:solidFill>
            <a:srgbClr val="FFFFFF">
              <a:alpha val="47059"/>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Partnerships and collaborations</a:t>
            </a:r>
          </a:p>
        </p:txBody>
      </p:sp>
      <p:pic>
        <p:nvPicPr>
          <p:cNvPr id="5" name="Picture 4">
            <a:extLst>
              <a:ext uri="{FF2B5EF4-FFF2-40B4-BE49-F238E27FC236}">
                <a16:creationId xmlns:a16="http://schemas.microsoft.com/office/drawing/2014/main" id="{CA55D40D-10A8-274C-B1F0-CC2BB649EB18}"/>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43977" y="6112319"/>
            <a:ext cx="1143000" cy="788035"/>
          </a:xfrm>
          <a:prstGeom prst="rect">
            <a:avLst/>
          </a:prstGeom>
          <a:noFill/>
          <a:ln w="9525">
            <a:noFill/>
            <a:miter lim="800000"/>
            <a:headEnd/>
            <a:tailEnd/>
          </a:ln>
        </p:spPr>
      </p:pic>
      <p:grpSp>
        <p:nvGrpSpPr>
          <p:cNvPr id="10" name="Group 9">
            <a:extLst>
              <a:ext uri="{FF2B5EF4-FFF2-40B4-BE49-F238E27FC236}">
                <a16:creationId xmlns:a16="http://schemas.microsoft.com/office/drawing/2014/main" id="{DEED6836-626A-D543-AF1F-0388DD337F42}"/>
              </a:ext>
            </a:extLst>
          </p:cNvPr>
          <p:cNvGrpSpPr/>
          <p:nvPr/>
        </p:nvGrpSpPr>
        <p:grpSpPr>
          <a:xfrm>
            <a:off x="1189085" y="1606638"/>
            <a:ext cx="10613903" cy="4968259"/>
            <a:chOff x="266700" y="1351213"/>
            <a:chExt cx="11551528" cy="5407152"/>
          </a:xfrm>
        </p:grpSpPr>
        <p:pic>
          <p:nvPicPr>
            <p:cNvPr id="6" name="Picture 5">
              <a:extLst>
                <a:ext uri="{FF2B5EF4-FFF2-40B4-BE49-F238E27FC236}">
                  <a16:creationId xmlns:a16="http://schemas.microsoft.com/office/drawing/2014/main" id="{C4285498-A671-834D-9739-EFC410BA085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1345" y="4726232"/>
              <a:ext cx="572770" cy="57150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id="{F3FE3BDC-B3B3-C84C-AACB-40A99484419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700" y="1445014"/>
              <a:ext cx="917575" cy="457835"/>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254D83F1-F155-0F40-B8E9-4A75C65D9712}"/>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4695" y="3485706"/>
              <a:ext cx="572770" cy="685800"/>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id="{30C3E72F-1638-0645-AC36-C81C2CAFE407}"/>
                </a:ext>
              </a:extLst>
            </p:cNvPr>
            <p:cNvPicPr/>
            <p:nvPr/>
          </p:nvPicPr>
          <p:blipFill>
            <a:blip r:embed="rId8" cstate="print"/>
            <a:srcRect/>
            <a:stretch>
              <a:fillRect/>
            </a:stretch>
          </p:blipFill>
          <p:spPr bwMode="auto">
            <a:xfrm>
              <a:off x="8279027" y="3525806"/>
              <a:ext cx="514350" cy="6858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F206D427-FE98-A84C-8B8D-E5AE94BA8221}"/>
                </a:ext>
              </a:extLst>
            </p:cNvPr>
            <p:cNvPicPr/>
            <p:nvPr/>
          </p:nvPicPr>
          <p:blipFill>
            <a:blip r:embed="rId9" cstate="print"/>
            <a:srcRect/>
            <a:stretch>
              <a:fillRect/>
            </a:stretch>
          </p:blipFill>
          <p:spPr bwMode="auto">
            <a:xfrm>
              <a:off x="8305923" y="5247345"/>
              <a:ext cx="541020" cy="541020"/>
            </a:xfrm>
            <a:prstGeom prst="rect">
              <a:avLst/>
            </a:prstGeom>
            <a:noFill/>
            <a:ln w="9525">
              <a:noFill/>
              <a:miter lim="800000"/>
              <a:headEnd/>
              <a:tailEnd/>
            </a:ln>
          </p:spPr>
        </p:pic>
        <p:pic>
          <p:nvPicPr>
            <p:cNvPr id="12" name="Picture 11">
              <a:extLst>
                <a:ext uri="{FF2B5EF4-FFF2-40B4-BE49-F238E27FC236}">
                  <a16:creationId xmlns:a16="http://schemas.microsoft.com/office/drawing/2014/main" id="{DA51B3BE-8F06-3E40-9CBA-FD46FBA658E3}"/>
                </a:ext>
              </a:extLst>
            </p:cNvPr>
            <p:cNvPicPr/>
            <p:nvPr/>
          </p:nvPicPr>
          <p:blipFill>
            <a:blip r:embed="rId10" cstate="print"/>
            <a:srcRect/>
            <a:stretch>
              <a:fillRect/>
            </a:stretch>
          </p:blipFill>
          <p:spPr bwMode="auto">
            <a:xfrm>
              <a:off x="11246728" y="1549900"/>
              <a:ext cx="571500" cy="528320"/>
            </a:xfrm>
            <a:prstGeom prst="rect">
              <a:avLst/>
            </a:prstGeom>
            <a:noFill/>
            <a:ln w="9525">
              <a:noFill/>
              <a:miter lim="800000"/>
              <a:headEnd/>
              <a:tailEnd/>
            </a:ln>
          </p:spPr>
        </p:pic>
        <p:pic>
          <p:nvPicPr>
            <p:cNvPr id="13" name="Picture 12">
              <a:extLst>
                <a:ext uri="{FF2B5EF4-FFF2-40B4-BE49-F238E27FC236}">
                  <a16:creationId xmlns:a16="http://schemas.microsoft.com/office/drawing/2014/main" id="{08B9AF75-A3DF-B04A-989B-2A2E5FA3FFBC}"/>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765571" y="2194070"/>
              <a:ext cx="685800" cy="367030"/>
            </a:xfrm>
            <a:prstGeom prst="rect">
              <a:avLst/>
            </a:prstGeom>
            <a:noFill/>
            <a:ln w="9525">
              <a:noFill/>
              <a:miter lim="800000"/>
              <a:headEnd/>
              <a:tailEnd/>
            </a:ln>
          </p:spPr>
        </p:pic>
        <p:pic>
          <p:nvPicPr>
            <p:cNvPr id="14" name="Picture 13">
              <a:extLst>
                <a:ext uri="{FF2B5EF4-FFF2-40B4-BE49-F238E27FC236}">
                  <a16:creationId xmlns:a16="http://schemas.microsoft.com/office/drawing/2014/main" id="{22A36A5E-4EDB-7645-9470-CEE377422F7D}"/>
                </a:ext>
              </a:extLst>
            </p:cNvPr>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26906" y="1351213"/>
              <a:ext cx="629285" cy="685800"/>
            </a:xfrm>
            <a:prstGeom prst="rect">
              <a:avLst/>
            </a:prstGeom>
            <a:noFill/>
            <a:ln w="9525">
              <a:noFill/>
              <a:miter lim="800000"/>
              <a:headEnd/>
              <a:tailEnd/>
            </a:ln>
          </p:spPr>
        </p:pic>
        <p:pic>
          <p:nvPicPr>
            <p:cNvPr id="15" name="Picture 14">
              <a:extLst>
                <a:ext uri="{FF2B5EF4-FFF2-40B4-BE49-F238E27FC236}">
                  <a16:creationId xmlns:a16="http://schemas.microsoft.com/office/drawing/2014/main" id="{3C3A29A1-0FB8-6647-853E-AF2EDFDF2062}"/>
                </a:ext>
              </a:extLst>
            </p:cNvPr>
            <p:cNvPicPr/>
            <p:nvPr/>
          </p:nvPicPr>
          <p:blipFill>
            <a:blip r:embed="rId13" cstate="print"/>
            <a:srcRect/>
            <a:stretch>
              <a:fillRect/>
            </a:stretch>
          </p:blipFill>
          <p:spPr bwMode="auto">
            <a:xfrm>
              <a:off x="3906045" y="1539957"/>
              <a:ext cx="1485900" cy="381000"/>
            </a:xfrm>
            <a:prstGeom prst="rect">
              <a:avLst/>
            </a:prstGeom>
            <a:noFill/>
            <a:ln w="9525">
              <a:noFill/>
              <a:miter lim="800000"/>
              <a:headEnd/>
              <a:tailEnd/>
            </a:ln>
          </p:spPr>
        </p:pic>
        <p:pic>
          <p:nvPicPr>
            <p:cNvPr id="16" name="Picture 15">
              <a:extLst>
                <a:ext uri="{FF2B5EF4-FFF2-40B4-BE49-F238E27FC236}">
                  <a16:creationId xmlns:a16="http://schemas.microsoft.com/office/drawing/2014/main" id="{BB71F2DF-3686-BE47-8551-0D92D19E78ED}"/>
                </a:ext>
              </a:extLst>
            </p:cNvPr>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12195" y="5380996"/>
              <a:ext cx="571500" cy="571500"/>
            </a:xfrm>
            <a:prstGeom prst="rect">
              <a:avLst/>
            </a:prstGeom>
            <a:noFill/>
            <a:ln w="9525">
              <a:noFill/>
              <a:miter lim="800000"/>
              <a:headEnd/>
              <a:tailEnd/>
            </a:ln>
          </p:spPr>
        </p:pic>
        <p:pic>
          <p:nvPicPr>
            <p:cNvPr id="17" name="Picture 16">
              <a:extLst>
                <a:ext uri="{FF2B5EF4-FFF2-40B4-BE49-F238E27FC236}">
                  <a16:creationId xmlns:a16="http://schemas.microsoft.com/office/drawing/2014/main" id="{5EC2CB95-B0A5-1A4C-BB1F-92196574B369}"/>
                </a:ext>
              </a:extLst>
            </p:cNvPr>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658849" y="2696815"/>
              <a:ext cx="571500" cy="571500"/>
            </a:xfrm>
            <a:prstGeom prst="rect">
              <a:avLst/>
            </a:prstGeom>
            <a:noFill/>
            <a:ln w="9525">
              <a:noFill/>
              <a:miter lim="800000"/>
              <a:headEnd/>
              <a:tailEnd/>
            </a:ln>
          </p:spPr>
        </p:pic>
        <p:pic>
          <p:nvPicPr>
            <p:cNvPr id="18" name="Picture 17">
              <a:extLst>
                <a:ext uri="{FF2B5EF4-FFF2-40B4-BE49-F238E27FC236}">
                  <a16:creationId xmlns:a16="http://schemas.microsoft.com/office/drawing/2014/main" id="{73003472-9373-A544-BFB3-58A30D3B2823}"/>
                </a:ext>
              </a:extLst>
            </p:cNvPr>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92671" y="2154744"/>
              <a:ext cx="571500" cy="571500"/>
            </a:xfrm>
            <a:prstGeom prst="rect">
              <a:avLst/>
            </a:prstGeom>
            <a:noFill/>
            <a:ln w="9525">
              <a:noFill/>
              <a:miter lim="800000"/>
              <a:headEnd/>
              <a:tailEnd/>
            </a:ln>
          </p:spPr>
        </p:pic>
        <p:pic>
          <p:nvPicPr>
            <p:cNvPr id="19" name="Picture 18">
              <a:extLst>
                <a:ext uri="{FF2B5EF4-FFF2-40B4-BE49-F238E27FC236}">
                  <a16:creationId xmlns:a16="http://schemas.microsoft.com/office/drawing/2014/main" id="{05652497-EBB4-3045-9486-50D95030DCA1}"/>
                </a:ext>
              </a:extLst>
            </p:cNvPr>
            <p:cNvPicPr/>
            <p:nvPr/>
          </p:nvPicPr>
          <p:blipFill>
            <a:blip r:embed="rId17" cstate="print"/>
            <a:srcRect/>
            <a:stretch>
              <a:fillRect/>
            </a:stretch>
          </p:blipFill>
          <p:spPr bwMode="auto">
            <a:xfrm>
              <a:off x="7033194" y="1555279"/>
              <a:ext cx="1135380" cy="426720"/>
            </a:xfrm>
            <a:prstGeom prst="rect">
              <a:avLst/>
            </a:prstGeom>
            <a:noFill/>
            <a:ln w="9525">
              <a:noFill/>
              <a:miter lim="800000"/>
              <a:headEnd/>
              <a:tailEnd/>
            </a:ln>
          </p:spPr>
        </p:pic>
        <p:pic>
          <p:nvPicPr>
            <p:cNvPr id="20" name="Picture 19">
              <a:extLst>
                <a:ext uri="{FF2B5EF4-FFF2-40B4-BE49-F238E27FC236}">
                  <a16:creationId xmlns:a16="http://schemas.microsoft.com/office/drawing/2014/main" id="{FB311694-C4A6-E648-B13E-30370F42FCB6}"/>
                </a:ext>
              </a:extLst>
            </p:cNvPr>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071259" y="1553691"/>
              <a:ext cx="685800" cy="429895"/>
            </a:xfrm>
            <a:prstGeom prst="rect">
              <a:avLst/>
            </a:prstGeom>
            <a:noFill/>
            <a:ln w="9525">
              <a:noFill/>
              <a:miter lim="800000"/>
              <a:headEnd/>
              <a:tailEnd/>
            </a:ln>
          </p:spPr>
        </p:pic>
        <p:pic>
          <p:nvPicPr>
            <p:cNvPr id="21" name="Picture 20">
              <a:extLst>
                <a:ext uri="{FF2B5EF4-FFF2-40B4-BE49-F238E27FC236}">
                  <a16:creationId xmlns:a16="http://schemas.microsoft.com/office/drawing/2014/main" id="{0BFB39CA-DE6F-E041-A4E7-CC1144683F69}"/>
                </a:ext>
              </a:extLst>
            </p:cNvPr>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801806" y="2119236"/>
              <a:ext cx="571500" cy="514350"/>
            </a:xfrm>
            <a:prstGeom prst="rect">
              <a:avLst/>
            </a:prstGeom>
            <a:noFill/>
            <a:ln w="9525">
              <a:noFill/>
              <a:miter lim="800000"/>
              <a:headEnd/>
              <a:tailEnd/>
            </a:ln>
          </p:spPr>
        </p:pic>
        <p:pic>
          <p:nvPicPr>
            <p:cNvPr id="22" name="Picture 21">
              <a:extLst>
                <a:ext uri="{FF2B5EF4-FFF2-40B4-BE49-F238E27FC236}">
                  <a16:creationId xmlns:a16="http://schemas.microsoft.com/office/drawing/2014/main" id="{211CC1A2-B9AD-5445-8845-03DBAF9F70DE}"/>
                </a:ext>
              </a:extLst>
            </p:cNvPr>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368663" y="1567846"/>
              <a:ext cx="571500" cy="571500"/>
            </a:xfrm>
            <a:prstGeom prst="rect">
              <a:avLst/>
            </a:prstGeom>
            <a:noFill/>
            <a:ln w="9525">
              <a:noFill/>
              <a:miter lim="800000"/>
              <a:headEnd/>
              <a:tailEnd/>
            </a:ln>
          </p:spPr>
        </p:pic>
        <p:pic>
          <p:nvPicPr>
            <p:cNvPr id="23" name="Picture 22">
              <a:extLst>
                <a:ext uri="{FF2B5EF4-FFF2-40B4-BE49-F238E27FC236}">
                  <a16:creationId xmlns:a16="http://schemas.microsoft.com/office/drawing/2014/main" id="{735B79D7-7BAA-674C-AD38-EBF245D51E35}"/>
                </a:ext>
              </a:extLst>
            </p:cNvPr>
            <p:cNvPicPr/>
            <p:nvPr/>
          </p:nvPicPr>
          <p:blipFill>
            <a:blip r:embed="rId21" cstate="screen">
              <a:extLst>
                <a:ext uri="{28A0092B-C50C-407E-A947-70E740481C1C}">
                  <a14:useLocalDpi xmlns:a14="http://schemas.microsoft.com/office/drawing/2010/main"/>
                </a:ext>
              </a:extLst>
            </a:blip>
            <a:srcRect/>
            <a:stretch>
              <a:fillRect/>
            </a:stretch>
          </p:blipFill>
          <p:spPr bwMode="auto">
            <a:xfrm>
              <a:off x="9591238" y="6118493"/>
              <a:ext cx="571500" cy="571500"/>
            </a:xfrm>
            <a:prstGeom prst="rect">
              <a:avLst/>
            </a:prstGeom>
            <a:noFill/>
            <a:ln w="9525">
              <a:noFill/>
              <a:miter lim="800000"/>
              <a:headEnd/>
              <a:tailEnd/>
            </a:ln>
          </p:spPr>
        </p:pic>
        <p:pic>
          <p:nvPicPr>
            <p:cNvPr id="25" name="Picture 24">
              <a:extLst>
                <a:ext uri="{FF2B5EF4-FFF2-40B4-BE49-F238E27FC236}">
                  <a16:creationId xmlns:a16="http://schemas.microsoft.com/office/drawing/2014/main" id="{9BFEC5E8-D5B6-3748-836D-17C49FB7F207}"/>
                </a:ext>
              </a:extLst>
            </p:cNvPr>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981713" y="3500669"/>
              <a:ext cx="685800" cy="521335"/>
            </a:xfrm>
            <a:prstGeom prst="rect">
              <a:avLst/>
            </a:prstGeom>
            <a:noFill/>
            <a:ln w="9525">
              <a:noFill/>
              <a:miter lim="800000"/>
              <a:headEnd/>
              <a:tailEnd/>
            </a:ln>
          </p:spPr>
        </p:pic>
        <p:pic>
          <p:nvPicPr>
            <p:cNvPr id="26" name="Picture 25">
              <a:extLst>
                <a:ext uri="{FF2B5EF4-FFF2-40B4-BE49-F238E27FC236}">
                  <a16:creationId xmlns:a16="http://schemas.microsoft.com/office/drawing/2014/main" id="{111AE3ED-FC28-584A-ACE2-0A02019AEE51}"/>
                </a:ext>
              </a:extLst>
            </p:cNvPr>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700804" y="2145048"/>
              <a:ext cx="571500" cy="527050"/>
            </a:xfrm>
            <a:prstGeom prst="rect">
              <a:avLst/>
            </a:prstGeom>
            <a:noFill/>
            <a:ln w="9525">
              <a:noFill/>
              <a:miter lim="800000"/>
              <a:headEnd/>
              <a:tailEnd/>
            </a:ln>
          </p:spPr>
        </p:pic>
        <p:pic>
          <p:nvPicPr>
            <p:cNvPr id="27" name="Picture 26">
              <a:extLst>
                <a:ext uri="{FF2B5EF4-FFF2-40B4-BE49-F238E27FC236}">
                  <a16:creationId xmlns:a16="http://schemas.microsoft.com/office/drawing/2014/main" id="{2C526C86-E2C3-2E48-BA0E-187AC86B1A1D}"/>
                </a:ext>
              </a:extLst>
            </p:cNvPr>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1154695" y="4551674"/>
              <a:ext cx="490855" cy="571500"/>
            </a:xfrm>
            <a:prstGeom prst="rect">
              <a:avLst/>
            </a:prstGeom>
            <a:noFill/>
            <a:ln w="9525">
              <a:noFill/>
              <a:miter lim="800000"/>
              <a:headEnd/>
              <a:tailEnd/>
            </a:ln>
          </p:spPr>
        </p:pic>
        <p:pic>
          <p:nvPicPr>
            <p:cNvPr id="28" name="Picture 27">
              <a:extLst>
                <a:ext uri="{FF2B5EF4-FFF2-40B4-BE49-F238E27FC236}">
                  <a16:creationId xmlns:a16="http://schemas.microsoft.com/office/drawing/2014/main" id="{94E20A8A-A745-2748-B626-6D3C3A347AAF}"/>
                </a:ext>
              </a:extLst>
            </p:cNvPr>
            <p:cNvPicPr/>
            <p:nvPr/>
          </p:nvPicPr>
          <p:blipFill>
            <a:blip r:embed="rId25" cstate="print"/>
            <a:srcRect/>
            <a:stretch>
              <a:fillRect/>
            </a:stretch>
          </p:blipFill>
          <p:spPr bwMode="auto">
            <a:xfrm>
              <a:off x="5564998" y="4816415"/>
              <a:ext cx="899160" cy="506730"/>
            </a:xfrm>
            <a:prstGeom prst="rect">
              <a:avLst/>
            </a:prstGeom>
            <a:noFill/>
            <a:ln w="9525">
              <a:noFill/>
              <a:miter lim="800000"/>
              <a:headEnd/>
              <a:tailEnd/>
            </a:ln>
          </p:spPr>
        </p:pic>
        <p:pic>
          <p:nvPicPr>
            <p:cNvPr id="29" name="Picture 28" descr="logo_01">
              <a:extLst>
                <a:ext uri="{FF2B5EF4-FFF2-40B4-BE49-F238E27FC236}">
                  <a16:creationId xmlns:a16="http://schemas.microsoft.com/office/drawing/2014/main" id="{EF1689C4-EFFA-BD4F-9DC7-D6AD6C755BA2}"/>
                </a:ext>
              </a:extLst>
            </p:cNvPr>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691714" y="5502822"/>
              <a:ext cx="1257300" cy="543560"/>
            </a:xfrm>
            <a:prstGeom prst="rect">
              <a:avLst/>
            </a:prstGeom>
            <a:noFill/>
            <a:ln w="9525">
              <a:noFill/>
              <a:miter lim="800000"/>
              <a:headEnd/>
              <a:tailEnd/>
            </a:ln>
          </p:spPr>
        </p:pic>
        <p:pic>
          <p:nvPicPr>
            <p:cNvPr id="30" name="Picture 29" descr="logo_en-1">
              <a:extLst>
                <a:ext uri="{FF2B5EF4-FFF2-40B4-BE49-F238E27FC236}">
                  <a16:creationId xmlns:a16="http://schemas.microsoft.com/office/drawing/2014/main" id="{8005BC00-CFDC-3D40-B0D1-BB15459299A6}"/>
                </a:ext>
              </a:extLst>
            </p:cNvPr>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307477" y="4436736"/>
              <a:ext cx="1143000" cy="362585"/>
            </a:xfrm>
            <a:prstGeom prst="rect">
              <a:avLst/>
            </a:prstGeom>
            <a:noFill/>
            <a:ln w="9525">
              <a:noFill/>
              <a:miter lim="800000"/>
              <a:headEnd/>
              <a:tailEnd/>
            </a:ln>
          </p:spPr>
        </p:pic>
        <p:pic>
          <p:nvPicPr>
            <p:cNvPr id="31" name="Picture 30">
              <a:extLst>
                <a:ext uri="{FF2B5EF4-FFF2-40B4-BE49-F238E27FC236}">
                  <a16:creationId xmlns:a16="http://schemas.microsoft.com/office/drawing/2014/main" id="{544E058F-3A99-F34C-834E-406D78D2D43D}"/>
                </a:ext>
              </a:extLst>
            </p:cNvPr>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363203" y="5003353"/>
              <a:ext cx="685800" cy="502920"/>
            </a:xfrm>
            <a:prstGeom prst="rect">
              <a:avLst/>
            </a:prstGeom>
            <a:noFill/>
            <a:ln w="9525">
              <a:noFill/>
              <a:miter lim="800000"/>
              <a:headEnd/>
              <a:tailEnd/>
            </a:ln>
          </p:spPr>
        </p:pic>
        <p:pic>
          <p:nvPicPr>
            <p:cNvPr id="32" name="Picture 31">
              <a:extLst>
                <a:ext uri="{FF2B5EF4-FFF2-40B4-BE49-F238E27FC236}">
                  <a16:creationId xmlns:a16="http://schemas.microsoft.com/office/drawing/2014/main" id="{2B487277-75DA-924D-A13A-92E7A232D7E8}"/>
                </a:ext>
              </a:extLst>
            </p:cNvPr>
            <p:cNvPicPr/>
            <p:nvPr/>
          </p:nvPicPr>
          <p:blipFill>
            <a:blip r:embed="rId29" cstate="screen">
              <a:extLst>
                <a:ext uri="{28A0092B-C50C-407E-A947-70E740481C1C}">
                  <a14:useLocalDpi xmlns:a14="http://schemas.microsoft.com/office/drawing/2010/main"/>
                </a:ext>
              </a:extLst>
            </a:blip>
            <a:srcRect/>
            <a:stretch>
              <a:fillRect/>
            </a:stretch>
          </p:blipFill>
          <p:spPr bwMode="auto">
            <a:xfrm>
              <a:off x="3221397" y="3438317"/>
              <a:ext cx="571500" cy="567055"/>
            </a:xfrm>
            <a:prstGeom prst="rect">
              <a:avLst/>
            </a:prstGeom>
            <a:noFill/>
            <a:ln w="9525">
              <a:noFill/>
              <a:miter lim="800000"/>
              <a:headEnd/>
              <a:tailEnd/>
            </a:ln>
          </p:spPr>
        </p:pic>
        <p:pic>
          <p:nvPicPr>
            <p:cNvPr id="33" name="Picture 32">
              <a:extLst>
                <a:ext uri="{FF2B5EF4-FFF2-40B4-BE49-F238E27FC236}">
                  <a16:creationId xmlns:a16="http://schemas.microsoft.com/office/drawing/2014/main" id="{785C87BF-CF48-2547-9CB1-99FC503C8BE1}"/>
                </a:ext>
              </a:extLst>
            </p:cNvPr>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1128930" y="6174139"/>
              <a:ext cx="685800" cy="461645"/>
            </a:xfrm>
            <a:prstGeom prst="rect">
              <a:avLst/>
            </a:prstGeom>
            <a:noFill/>
            <a:ln w="9525">
              <a:noFill/>
              <a:miter lim="800000"/>
              <a:headEnd/>
              <a:tailEnd/>
            </a:ln>
          </p:spPr>
        </p:pic>
        <p:pic>
          <p:nvPicPr>
            <p:cNvPr id="34" name="Picture 33">
              <a:extLst>
                <a:ext uri="{FF2B5EF4-FFF2-40B4-BE49-F238E27FC236}">
                  <a16:creationId xmlns:a16="http://schemas.microsoft.com/office/drawing/2014/main" id="{C0AED235-117E-754B-AA4A-813B2B10A466}"/>
                </a:ext>
              </a:extLst>
            </p:cNvPr>
            <p:cNvPicPr/>
            <p:nvPr/>
          </p:nvPicPr>
          <p:blipFill>
            <a:blip r:embed="rId31" cstate="screen">
              <a:extLst>
                <a:ext uri="{28A0092B-C50C-407E-A947-70E740481C1C}">
                  <a14:useLocalDpi xmlns:a14="http://schemas.microsoft.com/office/drawing/2010/main"/>
                </a:ext>
              </a:extLst>
            </a:blip>
            <a:srcRect/>
            <a:stretch>
              <a:fillRect/>
            </a:stretch>
          </p:blipFill>
          <p:spPr bwMode="auto">
            <a:xfrm>
              <a:off x="8967066" y="5367499"/>
              <a:ext cx="685800" cy="546735"/>
            </a:xfrm>
            <a:prstGeom prst="rect">
              <a:avLst/>
            </a:prstGeom>
            <a:noFill/>
            <a:ln w="9525">
              <a:noFill/>
              <a:miter lim="800000"/>
              <a:headEnd/>
              <a:tailEnd/>
            </a:ln>
          </p:spPr>
        </p:pic>
        <p:pic>
          <p:nvPicPr>
            <p:cNvPr id="35" name="Picture 34">
              <a:extLst>
                <a:ext uri="{FF2B5EF4-FFF2-40B4-BE49-F238E27FC236}">
                  <a16:creationId xmlns:a16="http://schemas.microsoft.com/office/drawing/2014/main" id="{B84E9F10-BD59-AD43-A25F-A7EAE41BE88F}"/>
                </a:ext>
              </a:extLst>
            </p:cNvPr>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795515" y="3471349"/>
              <a:ext cx="560705" cy="596900"/>
            </a:xfrm>
            <a:prstGeom prst="rect">
              <a:avLst/>
            </a:prstGeom>
            <a:noFill/>
            <a:ln w="9525">
              <a:noFill/>
              <a:miter lim="800000"/>
              <a:headEnd/>
              <a:tailEnd/>
            </a:ln>
          </p:spPr>
        </p:pic>
        <p:pic>
          <p:nvPicPr>
            <p:cNvPr id="36" name="Picture 35">
              <a:extLst>
                <a:ext uri="{FF2B5EF4-FFF2-40B4-BE49-F238E27FC236}">
                  <a16:creationId xmlns:a16="http://schemas.microsoft.com/office/drawing/2014/main" id="{A1AFC774-503C-5D40-9633-43CE8817D03A}"/>
                </a:ext>
              </a:extLst>
            </p:cNvPr>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259015" y="3487492"/>
              <a:ext cx="571500" cy="571500"/>
            </a:xfrm>
            <a:prstGeom prst="rect">
              <a:avLst/>
            </a:prstGeom>
            <a:noFill/>
            <a:ln w="9525">
              <a:noFill/>
              <a:miter lim="800000"/>
              <a:headEnd/>
              <a:tailEnd/>
            </a:ln>
          </p:spPr>
        </p:pic>
        <p:pic>
          <p:nvPicPr>
            <p:cNvPr id="37" name="Picture 36">
              <a:extLst>
                <a:ext uri="{FF2B5EF4-FFF2-40B4-BE49-F238E27FC236}">
                  <a16:creationId xmlns:a16="http://schemas.microsoft.com/office/drawing/2014/main" id="{06883628-3F21-5343-A9BC-8048BCE54684}"/>
                </a:ext>
              </a:extLst>
            </p:cNvPr>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486395" y="3972595"/>
              <a:ext cx="695960" cy="682625"/>
            </a:xfrm>
            <a:prstGeom prst="rect">
              <a:avLst/>
            </a:prstGeom>
            <a:noFill/>
            <a:ln w="9525">
              <a:noFill/>
              <a:miter lim="800000"/>
              <a:headEnd/>
              <a:tailEnd/>
            </a:ln>
          </p:spPr>
        </p:pic>
        <p:pic>
          <p:nvPicPr>
            <p:cNvPr id="38" name="Picture 37">
              <a:extLst>
                <a:ext uri="{FF2B5EF4-FFF2-40B4-BE49-F238E27FC236}">
                  <a16:creationId xmlns:a16="http://schemas.microsoft.com/office/drawing/2014/main" id="{D4B193BF-A1D7-9D4D-B519-30104695EF96}"/>
                </a:ext>
              </a:extLst>
            </p:cNvPr>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0135240" y="2229294"/>
              <a:ext cx="567055" cy="517525"/>
            </a:xfrm>
            <a:prstGeom prst="rect">
              <a:avLst/>
            </a:prstGeom>
            <a:noFill/>
            <a:ln w="9525">
              <a:noFill/>
              <a:miter lim="800000"/>
              <a:headEnd/>
              <a:tailEnd/>
            </a:ln>
          </p:spPr>
        </p:pic>
        <p:pic>
          <p:nvPicPr>
            <p:cNvPr id="39" name="Picture 38">
              <a:extLst>
                <a:ext uri="{FF2B5EF4-FFF2-40B4-BE49-F238E27FC236}">
                  <a16:creationId xmlns:a16="http://schemas.microsoft.com/office/drawing/2014/main" id="{8AAF4545-071B-E44F-9BF1-360EC2803810}"/>
                </a:ext>
              </a:extLst>
            </p:cNvPr>
            <p:cNvPicPr/>
            <p:nvPr/>
          </p:nvPicPr>
          <p:blipFill>
            <a:blip r:embed="rId36" cstate="print"/>
            <a:srcRect/>
            <a:stretch>
              <a:fillRect/>
            </a:stretch>
          </p:blipFill>
          <p:spPr bwMode="auto">
            <a:xfrm>
              <a:off x="8450477" y="2147680"/>
              <a:ext cx="685800" cy="664210"/>
            </a:xfrm>
            <a:prstGeom prst="rect">
              <a:avLst/>
            </a:prstGeom>
            <a:noFill/>
            <a:ln w="9525">
              <a:noFill/>
              <a:miter lim="800000"/>
              <a:headEnd/>
              <a:tailEnd/>
            </a:ln>
          </p:spPr>
        </p:pic>
        <p:pic>
          <p:nvPicPr>
            <p:cNvPr id="41" name="Picture 40">
              <a:extLst>
                <a:ext uri="{FF2B5EF4-FFF2-40B4-BE49-F238E27FC236}">
                  <a16:creationId xmlns:a16="http://schemas.microsoft.com/office/drawing/2014/main" id="{AD95AD82-3CFE-8D44-B497-4051D47AB516}"/>
                </a:ext>
              </a:extLst>
            </p:cNvPr>
            <p:cNvPicPr/>
            <p:nvPr/>
          </p:nvPicPr>
          <p:blipFill>
            <a:blip r:embed="rId37" cstate="print"/>
            <a:srcRect/>
            <a:stretch>
              <a:fillRect/>
            </a:stretch>
          </p:blipFill>
          <p:spPr bwMode="auto">
            <a:xfrm>
              <a:off x="1287206" y="2122823"/>
              <a:ext cx="571500" cy="571500"/>
            </a:xfrm>
            <a:prstGeom prst="rect">
              <a:avLst/>
            </a:prstGeom>
            <a:noFill/>
            <a:ln w="9525">
              <a:noFill/>
              <a:miter lim="800000"/>
              <a:headEnd/>
              <a:tailEnd/>
            </a:ln>
          </p:spPr>
        </p:pic>
        <p:pic>
          <p:nvPicPr>
            <p:cNvPr id="43" name="Picture 42">
              <a:extLst>
                <a:ext uri="{FF2B5EF4-FFF2-40B4-BE49-F238E27FC236}">
                  <a16:creationId xmlns:a16="http://schemas.microsoft.com/office/drawing/2014/main" id="{2DAC9594-C7B0-7F44-9C24-058F35D35646}"/>
                </a:ext>
              </a:extLst>
            </p:cNvPr>
            <p:cNvPicPr/>
            <p:nvPr/>
          </p:nvPicPr>
          <p:blipFill>
            <a:blip r:embed="rId38" cstate="screen">
              <a:extLst>
                <a:ext uri="{28A0092B-C50C-407E-A947-70E740481C1C}">
                  <a14:useLocalDpi xmlns:a14="http://schemas.microsoft.com/office/drawing/2010/main"/>
                </a:ext>
              </a:extLst>
            </a:blip>
            <a:srcRect/>
            <a:stretch>
              <a:fillRect/>
            </a:stretch>
          </p:blipFill>
          <p:spPr bwMode="auto">
            <a:xfrm>
              <a:off x="516558" y="3604426"/>
              <a:ext cx="445770" cy="505460"/>
            </a:xfrm>
            <a:prstGeom prst="rect">
              <a:avLst/>
            </a:prstGeom>
            <a:noFill/>
            <a:ln w="9525">
              <a:noFill/>
              <a:miter lim="800000"/>
              <a:headEnd/>
              <a:tailEnd/>
            </a:ln>
          </p:spPr>
        </p:pic>
        <p:pic>
          <p:nvPicPr>
            <p:cNvPr id="44" name="Picture 43">
              <a:extLst>
                <a:ext uri="{FF2B5EF4-FFF2-40B4-BE49-F238E27FC236}">
                  <a16:creationId xmlns:a16="http://schemas.microsoft.com/office/drawing/2014/main" id="{FCC994D2-4FF3-B94F-B458-5823D2F751B2}"/>
                </a:ext>
              </a:extLst>
            </p:cNvPr>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0950328" y="1991918"/>
              <a:ext cx="811530" cy="811530"/>
            </a:xfrm>
            <a:prstGeom prst="rect">
              <a:avLst/>
            </a:prstGeom>
            <a:noFill/>
            <a:ln w="9525">
              <a:noFill/>
              <a:miter lim="800000"/>
              <a:headEnd/>
              <a:tailEnd/>
            </a:ln>
          </p:spPr>
        </p:pic>
        <p:pic>
          <p:nvPicPr>
            <p:cNvPr id="45" name="Picture 44">
              <a:extLst>
                <a:ext uri="{FF2B5EF4-FFF2-40B4-BE49-F238E27FC236}">
                  <a16:creationId xmlns:a16="http://schemas.microsoft.com/office/drawing/2014/main" id="{E9914DF1-B3B5-3146-9CF9-3EE798F27F85}"/>
                </a:ext>
              </a:extLst>
            </p:cNvPr>
            <p:cNvPicPr/>
            <p:nvPr/>
          </p:nvPicPr>
          <p:blipFill>
            <a:blip r:embed="rId40" cstate="screen">
              <a:extLst>
                <a:ext uri="{28A0092B-C50C-407E-A947-70E740481C1C}">
                  <a14:useLocalDpi xmlns:a14="http://schemas.microsoft.com/office/drawing/2010/main"/>
                </a:ext>
              </a:extLst>
            </a:blip>
            <a:srcRect/>
            <a:stretch>
              <a:fillRect/>
            </a:stretch>
          </p:blipFill>
          <p:spPr bwMode="auto">
            <a:xfrm>
              <a:off x="9494520" y="3721845"/>
              <a:ext cx="685800" cy="455930"/>
            </a:xfrm>
            <a:prstGeom prst="rect">
              <a:avLst/>
            </a:prstGeom>
            <a:noFill/>
            <a:ln w="9525">
              <a:noFill/>
              <a:miter lim="800000"/>
              <a:headEnd/>
              <a:tailEnd/>
            </a:ln>
          </p:spPr>
        </p:pic>
        <p:pic>
          <p:nvPicPr>
            <p:cNvPr id="46" name="Picture 45">
              <a:extLst>
                <a:ext uri="{FF2B5EF4-FFF2-40B4-BE49-F238E27FC236}">
                  <a16:creationId xmlns:a16="http://schemas.microsoft.com/office/drawing/2014/main" id="{C6834418-E339-8542-B560-320C7FD731F0}"/>
                </a:ext>
              </a:extLst>
            </p:cNvPr>
            <p:cNvPicPr/>
            <p:nvPr/>
          </p:nvPicPr>
          <p:blipFill>
            <a:blip r:embed="rId41" cstate="print"/>
            <a:srcRect/>
            <a:stretch>
              <a:fillRect/>
            </a:stretch>
          </p:blipFill>
          <p:spPr bwMode="auto">
            <a:xfrm>
              <a:off x="363636" y="2066132"/>
              <a:ext cx="582930" cy="582930"/>
            </a:xfrm>
            <a:prstGeom prst="rect">
              <a:avLst/>
            </a:prstGeom>
            <a:noFill/>
            <a:ln w="9525">
              <a:noFill/>
              <a:miter lim="800000"/>
              <a:headEnd/>
              <a:tailEnd/>
            </a:ln>
          </p:spPr>
        </p:pic>
        <p:pic>
          <p:nvPicPr>
            <p:cNvPr id="47" name="Picture 46">
              <a:extLst>
                <a:ext uri="{FF2B5EF4-FFF2-40B4-BE49-F238E27FC236}">
                  <a16:creationId xmlns:a16="http://schemas.microsoft.com/office/drawing/2014/main" id="{510A0E93-080C-7540-9CDA-CC12CA25AB2A}"/>
                </a:ext>
              </a:extLst>
            </p:cNvPr>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602235" y="4285723"/>
              <a:ext cx="1485900" cy="424180"/>
            </a:xfrm>
            <a:prstGeom prst="rect">
              <a:avLst/>
            </a:prstGeom>
            <a:noFill/>
            <a:ln w="9525">
              <a:noFill/>
              <a:miter lim="800000"/>
              <a:headEnd/>
              <a:tailEnd/>
            </a:ln>
          </p:spPr>
        </p:pic>
        <p:pic>
          <p:nvPicPr>
            <p:cNvPr id="48" name="Picture 47">
              <a:extLst>
                <a:ext uri="{FF2B5EF4-FFF2-40B4-BE49-F238E27FC236}">
                  <a16:creationId xmlns:a16="http://schemas.microsoft.com/office/drawing/2014/main" id="{16C59344-07A8-394B-BC95-51638A8DE215}"/>
                </a:ext>
              </a:extLst>
            </p:cNvPr>
            <p:cNvPicPr/>
            <p:nvPr/>
          </p:nvPicPr>
          <p:blipFill>
            <a:blip r:embed="rId43" cstate="print"/>
            <a:srcRect/>
            <a:stretch>
              <a:fillRect/>
            </a:stretch>
          </p:blipFill>
          <p:spPr bwMode="auto">
            <a:xfrm>
              <a:off x="5645374" y="2256300"/>
              <a:ext cx="1074420" cy="304800"/>
            </a:xfrm>
            <a:prstGeom prst="rect">
              <a:avLst/>
            </a:prstGeom>
            <a:noFill/>
            <a:ln w="9525">
              <a:noFill/>
              <a:miter lim="800000"/>
              <a:headEnd/>
              <a:tailEnd/>
            </a:ln>
          </p:spPr>
        </p:pic>
        <p:pic>
          <p:nvPicPr>
            <p:cNvPr id="49" name="Picture 48">
              <a:extLst>
                <a:ext uri="{FF2B5EF4-FFF2-40B4-BE49-F238E27FC236}">
                  <a16:creationId xmlns:a16="http://schemas.microsoft.com/office/drawing/2014/main" id="{4BA41133-5131-564A-9359-1B7030C19DA1}"/>
                </a:ext>
              </a:extLst>
            </p:cNvPr>
            <p:cNvPicPr/>
            <p:nvPr/>
          </p:nvPicPr>
          <p:blipFill>
            <a:blip r:embed="rId44" cstate="screen">
              <a:extLst>
                <a:ext uri="{28A0092B-C50C-407E-A947-70E740481C1C}">
                  <a14:useLocalDpi xmlns:a14="http://schemas.microsoft.com/office/drawing/2010/main"/>
                </a:ext>
              </a:extLst>
            </a:blip>
            <a:srcRect/>
            <a:stretch>
              <a:fillRect/>
            </a:stretch>
          </p:blipFill>
          <p:spPr bwMode="auto">
            <a:xfrm>
              <a:off x="2339444" y="3443836"/>
              <a:ext cx="605155" cy="635000"/>
            </a:xfrm>
            <a:prstGeom prst="rect">
              <a:avLst/>
            </a:prstGeom>
            <a:noFill/>
            <a:ln w="9525">
              <a:noFill/>
              <a:miter lim="800000"/>
              <a:headEnd/>
              <a:tailEnd/>
            </a:ln>
          </p:spPr>
        </p:pic>
        <p:pic>
          <p:nvPicPr>
            <p:cNvPr id="51" name="Picture 50">
              <a:extLst>
                <a:ext uri="{FF2B5EF4-FFF2-40B4-BE49-F238E27FC236}">
                  <a16:creationId xmlns:a16="http://schemas.microsoft.com/office/drawing/2014/main" id="{69F47BF4-B3F0-4B49-B4A4-B8093879CADC}"/>
                </a:ext>
              </a:extLst>
            </p:cNvPr>
            <p:cNvPicPr/>
            <p:nvPr/>
          </p:nvPicPr>
          <p:blipFill>
            <a:blip r:embed="rId45" cstate="print"/>
            <a:srcRect/>
            <a:stretch>
              <a:fillRect/>
            </a:stretch>
          </p:blipFill>
          <p:spPr bwMode="auto">
            <a:xfrm>
              <a:off x="5645374" y="4232538"/>
              <a:ext cx="800100" cy="589280"/>
            </a:xfrm>
            <a:prstGeom prst="rect">
              <a:avLst/>
            </a:prstGeom>
            <a:noFill/>
            <a:ln w="9525">
              <a:noFill/>
              <a:miter lim="800000"/>
              <a:headEnd/>
              <a:tailEnd/>
            </a:ln>
          </p:spPr>
        </p:pic>
        <p:pic>
          <p:nvPicPr>
            <p:cNvPr id="52" name="Picture 51">
              <a:extLst>
                <a:ext uri="{FF2B5EF4-FFF2-40B4-BE49-F238E27FC236}">
                  <a16:creationId xmlns:a16="http://schemas.microsoft.com/office/drawing/2014/main" id="{AC91D3A4-526B-A04F-B887-B4EB7A6DD25D}"/>
                </a:ext>
              </a:extLst>
            </p:cNvPr>
            <p:cNvPicPr/>
            <p:nvPr/>
          </p:nvPicPr>
          <p:blipFill>
            <a:blip r:embed="rId46" cstate="screen">
              <a:extLst>
                <a:ext uri="{28A0092B-C50C-407E-A947-70E740481C1C}">
                  <a14:useLocalDpi xmlns:a14="http://schemas.microsoft.com/office/drawing/2010/main"/>
                </a:ext>
              </a:extLst>
            </a:blip>
            <a:srcRect/>
            <a:stretch>
              <a:fillRect/>
            </a:stretch>
          </p:blipFill>
          <p:spPr bwMode="auto">
            <a:xfrm>
              <a:off x="7651034" y="3638625"/>
              <a:ext cx="504825" cy="523240"/>
            </a:xfrm>
            <a:prstGeom prst="rect">
              <a:avLst/>
            </a:prstGeom>
            <a:noFill/>
            <a:ln w="9525">
              <a:noFill/>
              <a:miter lim="800000"/>
              <a:headEnd/>
              <a:tailEnd/>
            </a:ln>
          </p:spPr>
        </p:pic>
        <p:pic>
          <p:nvPicPr>
            <p:cNvPr id="53" name="Picture 52">
              <a:extLst>
                <a:ext uri="{FF2B5EF4-FFF2-40B4-BE49-F238E27FC236}">
                  <a16:creationId xmlns:a16="http://schemas.microsoft.com/office/drawing/2014/main" id="{656631AC-E530-3949-8E53-1A7970AC81F7}"/>
                </a:ext>
              </a:extLst>
            </p:cNvPr>
            <p:cNvPicPr/>
            <p:nvPr/>
          </p:nvPicPr>
          <p:blipFill>
            <a:blip r:embed="rId47" cstate="screen">
              <a:extLst>
                <a:ext uri="{28A0092B-C50C-407E-A947-70E740481C1C}">
                  <a14:useLocalDpi xmlns:a14="http://schemas.microsoft.com/office/drawing/2010/main"/>
                </a:ext>
              </a:extLst>
            </a:blip>
            <a:srcRect/>
            <a:stretch>
              <a:fillRect/>
            </a:stretch>
          </p:blipFill>
          <p:spPr bwMode="auto">
            <a:xfrm>
              <a:off x="9370812" y="2199301"/>
              <a:ext cx="427355" cy="571500"/>
            </a:xfrm>
            <a:prstGeom prst="rect">
              <a:avLst/>
            </a:prstGeom>
            <a:noFill/>
            <a:ln w="9525">
              <a:noFill/>
              <a:miter lim="800000"/>
              <a:headEnd/>
              <a:tailEnd/>
            </a:ln>
          </p:spPr>
        </p:pic>
        <p:pic>
          <p:nvPicPr>
            <p:cNvPr id="54" name="Picture 53">
              <a:extLst>
                <a:ext uri="{FF2B5EF4-FFF2-40B4-BE49-F238E27FC236}">
                  <a16:creationId xmlns:a16="http://schemas.microsoft.com/office/drawing/2014/main" id="{4A3B4159-31B9-3B46-A7EC-9657B3D08FCD}"/>
                </a:ext>
              </a:extLst>
            </p:cNvPr>
            <p:cNvPicPr/>
            <p:nvPr/>
          </p:nvPicPr>
          <p:blipFill>
            <a:blip r:embed="rId48" cstate="screen">
              <a:extLst>
                <a:ext uri="{28A0092B-C50C-407E-A947-70E740481C1C}">
                  <a14:useLocalDpi xmlns:a14="http://schemas.microsoft.com/office/drawing/2010/main"/>
                </a:ext>
              </a:extLst>
            </a:blip>
            <a:srcRect/>
            <a:stretch>
              <a:fillRect/>
            </a:stretch>
          </p:blipFill>
          <p:spPr bwMode="auto">
            <a:xfrm>
              <a:off x="8872391" y="3671939"/>
              <a:ext cx="523240" cy="523240"/>
            </a:xfrm>
            <a:prstGeom prst="rect">
              <a:avLst/>
            </a:prstGeom>
            <a:noFill/>
            <a:ln w="9525">
              <a:noFill/>
              <a:miter lim="800000"/>
              <a:headEnd/>
              <a:tailEnd/>
            </a:ln>
          </p:spPr>
        </p:pic>
        <p:pic>
          <p:nvPicPr>
            <p:cNvPr id="55" name="Picture 54">
              <a:extLst>
                <a:ext uri="{FF2B5EF4-FFF2-40B4-BE49-F238E27FC236}">
                  <a16:creationId xmlns:a16="http://schemas.microsoft.com/office/drawing/2014/main" id="{D069C3FF-DC46-7249-B1B9-40E2AC6AF96D}"/>
                </a:ext>
              </a:extLst>
            </p:cNvPr>
            <p:cNvPicPr/>
            <p:nvPr/>
          </p:nvPicPr>
          <p:blipFill>
            <a:blip r:embed="rId49" cstate="print"/>
            <a:srcRect/>
            <a:stretch>
              <a:fillRect/>
            </a:stretch>
          </p:blipFill>
          <p:spPr bwMode="auto">
            <a:xfrm>
              <a:off x="3983965" y="3501437"/>
              <a:ext cx="619760" cy="467360"/>
            </a:xfrm>
            <a:prstGeom prst="rect">
              <a:avLst/>
            </a:prstGeom>
            <a:noFill/>
            <a:ln w="9525">
              <a:noFill/>
              <a:miter lim="800000"/>
              <a:headEnd/>
              <a:tailEnd/>
            </a:ln>
          </p:spPr>
        </p:pic>
        <p:pic>
          <p:nvPicPr>
            <p:cNvPr id="56" name="Picture 55">
              <a:extLst>
                <a:ext uri="{FF2B5EF4-FFF2-40B4-BE49-F238E27FC236}">
                  <a16:creationId xmlns:a16="http://schemas.microsoft.com/office/drawing/2014/main" id="{90998A17-440E-CA48-9507-5D4D22EC8381}"/>
                </a:ext>
              </a:extLst>
            </p:cNvPr>
            <p:cNvPicPr/>
            <p:nvPr/>
          </p:nvPicPr>
          <p:blipFill>
            <a:blip r:embed="rId50" cstate="screen">
              <a:extLst>
                <a:ext uri="{28A0092B-C50C-407E-A947-70E740481C1C}">
                  <a14:useLocalDpi xmlns:a14="http://schemas.microsoft.com/office/drawing/2010/main"/>
                </a:ext>
              </a:extLst>
            </a:blip>
            <a:srcRect/>
            <a:stretch>
              <a:fillRect/>
            </a:stretch>
          </p:blipFill>
          <p:spPr bwMode="auto">
            <a:xfrm>
              <a:off x="6645073" y="3611517"/>
              <a:ext cx="582295" cy="586740"/>
            </a:xfrm>
            <a:prstGeom prst="rect">
              <a:avLst/>
            </a:prstGeom>
            <a:noFill/>
            <a:ln w="9525">
              <a:noFill/>
              <a:miter lim="800000"/>
              <a:headEnd/>
              <a:tailEnd/>
            </a:ln>
          </p:spPr>
        </p:pic>
        <p:pic>
          <p:nvPicPr>
            <p:cNvPr id="57" name="Picture 56">
              <a:extLst>
                <a:ext uri="{FF2B5EF4-FFF2-40B4-BE49-F238E27FC236}">
                  <a16:creationId xmlns:a16="http://schemas.microsoft.com/office/drawing/2014/main" id="{EBDAEC1F-34BE-C14F-B2A4-DF02B7AA6CEE}"/>
                </a:ext>
              </a:extLst>
            </p:cNvPr>
            <p:cNvPicPr/>
            <p:nvPr/>
          </p:nvPicPr>
          <p:blipFill>
            <a:blip r:embed="rId51" cstate="screen">
              <a:extLst>
                <a:ext uri="{28A0092B-C50C-407E-A947-70E740481C1C}">
                  <a14:useLocalDpi xmlns:a14="http://schemas.microsoft.com/office/drawing/2010/main"/>
                </a:ext>
              </a:extLst>
            </a:blip>
            <a:srcRect/>
            <a:stretch>
              <a:fillRect/>
            </a:stretch>
          </p:blipFill>
          <p:spPr bwMode="auto">
            <a:xfrm>
              <a:off x="621951" y="4461898"/>
              <a:ext cx="571500" cy="508635"/>
            </a:xfrm>
            <a:prstGeom prst="rect">
              <a:avLst/>
            </a:prstGeom>
            <a:noFill/>
            <a:ln w="9525">
              <a:noFill/>
              <a:miter lim="800000"/>
              <a:headEnd/>
              <a:tailEnd/>
            </a:ln>
          </p:spPr>
        </p:pic>
        <p:pic>
          <p:nvPicPr>
            <p:cNvPr id="58" name="Picture 57">
              <a:extLst>
                <a:ext uri="{FF2B5EF4-FFF2-40B4-BE49-F238E27FC236}">
                  <a16:creationId xmlns:a16="http://schemas.microsoft.com/office/drawing/2014/main" id="{2C1E88CA-6099-BA42-BFFD-F2160C9E67A4}"/>
                </a:ext>
              </a:extLst>
            </p:cNvPr>
            <p:cNvPicPr/>
            <p:nvPr/>
          </p:nvPicPr>
          <p:blipFill>
            <a:blip r:embed="rId52" cstate="print"/>
            <a:srcRect/>
            <a:stretch>
              <a:fillRect/>
            </a:stretch>
          </p:blipFill>
          <p:spPr bwMode="auto">
            <a:xfrm>
              <a:off x="3190669" y="4248226"/>
              <a:ext cx="800100" cy="600075"/>
            </a:xfrm>
            <a:prstGeom prst="rect">
              <a:avLst/>
            </a:prstGeom>
            <a:noFill/>
            <a:ln w="9525">
              <a:noFill/>
              <a:miter lim="800000"/>
              <a:headEnd/>
              <a:tailEnd/>
            </a:ln>
          </p:spPr>
        </p:pic>
        <p:pic>
          <p:nvPicPr>
            <p:cNvPr id="59" name="Picture 58">
              <a:extLst>
                <a:ext uri="{FF2B5EF4-FFF2-40B4-BE49-F238E27FC236}">
                  <a16:creationId xmlns:a16="http://schemas.microsoft.com/office/drawing/2014/main" id="{03DB08D4-327F-D54F-A8F4-252BBE9D176A}"/>
                </a:ext>
              </a:extLst>
            </p:cNvPr>
            <p:cNvPicPr/>
            <p:nvPr/>
          </p:nvPicPr>
          <p:blipFill>
            <a:blip r:embed="rId53" cstate="print"/>
            <a:srcRect/>
            <a:stretch>
              <a:fillRect/>
            </a:stretch>
          </p:blipFill>
          <p:spPr bwMode="auto">
            <a:xfrm>
              <a:off x="5188953" y="6394651"/>
              <a:ext cx="1028700" cy="304800"/>
            </a:xfrm>
            <a:prstGeom prst="rect">
              <a:avLst/>
            </a:prstGeom>
            <a:noFill/>
            <a:ln w="9525">
              <a:noFill/>
              <a:miter lim="800000"/>
              <a:headEnd/>
              <a:tailEnd/>
            </a:ln>
          </p:spPr>
        </p:pic>
        <p:pic>
          <p:nvPicPr>
            <p:cNvPr id="60" name="Picture 59">
              <a:extLst>
                <a:ext uri="{FF2B5EF4-FFF2-40B4-BE49-F238E27FC236}">
                  <a16:creationId xmlns:a16="http://schemas.microsoft.com/office/drawing/2014/main" id="{80EFE072-9C27-DA4C-A1C4-B0FD36EA722E}"/>
                </a:ext>
              </a:extLst>
            </p:cNvPr>
            <p:cNvPicPr/>
            <p:nvPr/>
          </p:nvPicPr>
          <p:blipFill>
            <a:blip r:embed="rId54" cstate="print"/>
            <a:srcRect/>
            <a:stretch>
              <a:fillRect/>
            </a:stretch>
          </p:blipFill>
          <p:spPr bwMode="auto">
            <a:xfrm>
              <a:off x="3251815" y="4946765"/>
              <a:ext cx="990600" cy="350520"/>
            </a:xfrm>
            <a:prstGeom prst="rect">
              <a:avLst/>
            </a:prstGeom>
            <a:noFill/>
            <a:ln w="9525">
              <a:noFill/>
              <a:miter lim="800000"/>
              <a:headEnd/>
              <a:tailEnd/>
            </a:ln>
          </p:spPr>
        </p:pic>
        <p:pic>
          <p:nvPicPr>
            <p:cNvPr id="61" name="Picture 60">
              <a:extLst>
                <a:ext uri="{FF2B5EF4-FFF2-40B4-BE49-F238E27FC236}">
                  <a16:creationId xmlns:a16="http://schemas.microsoft.com/office/drawing/2014/main" id="{DAC306D1-7511-1A48-AB68-A697EFF39881}"/>
                </a:ext>
              </a:extLst>
            </p:cNvPr>
            <p:cNvPicPr/>
            <p:nvPr/>
          </p:nvPicPr>
          <p:blipFill>
            <a:blip r:embed="rId55" cstate="screen">
              <a:extLst>
                <a:ext uri="{28A0092B-C50C-407E-A947-70E740481C1C}">
                  <a14:useLocalDpi xmlns:a14="http://schemas.microsoft.com/office/drawing/2010/main"/>
                </a:ext>
              </a:extLst>
            </a:blip>
            <a:srcRect/>
            <a:stretch>
              <a:fillRect/>
            </a:stretch>
          </p:blipFill>
          <p:spPr bwMode="auto">
            <a:xfrm>
              <a:off x="6627003" y="5260950"/>
              <a:ext cx="571500" cy="571500"/>
            </a:xfrm>
            <a:prstGeom prst="rect">
              <a:avLst/>
            </a:prstGeom>
            <a:noFill/>
            <a:ln w="9525">
              <a:noFill/>
              <a:miter lim="800000"/>
              <a:headEnd/>
              <a:tailEnd/>
            </a:ln>
          </p:spPr>
        </p:pic>
        <p:pic>
          <p:nvPicPr>
            <p:cNvPr id="62" name="Picture 61">
              <a:extLst>
                <a:ext uri="{FF2B5EF4-FFF2-40B4-BE49-F238E27FC236}">
                  <a16:creationId xmlns:a16="http://schemas.microsoft.com/office/drawing/2014/main" id="{9162F5A4-5CFF-CF49-B4C5-5AB8DB8D2C02}"/>
                </a:ext>
              </a:extLst>
            </p:cNvPr>
            <p:cNvPicPr/>
            <p:nvPr/>
          </p:nvPicPr>
          <p:blipFill>
            <a:blip r:embed="rId56" cstate="screen">
              <a:extLst>
                <a:ext uri="{28A0092B-C50C-407E-A947-70E740481C1C}">
                  <a14:useLocalDpi xmlns:a14="http://schemas.microsoft.com/office/drawing/2010/main"/>
                </a:ext>
              </a:extLst>
            </a:blip>
            <a:srcRect/>
            <a:stretch>
              <a:fillRect/>
            </a:stretch>
          </p:blipFill>
          <p:spPr bwMode="auto">
            <a:xfrm>
              <a:off x="5918856" y="5540278"/>
              <a:ext cx="509905" cy="642620"/>
            </a:xfrm>
            <a:prstGeom prst="rect">
              <a:avLst/>
            </a:prstGeom>
            <a:noFill/>
            <a:ln w="9525">
              <a:noFill/>
              <a:miter lim="800000"/>
              <a:headEnd/>
              <a:tailEnd/>
            </a:ln>
          </p:spPr>
        </p:pic>
        <p:pic>
          <p:nvPicPr>
            <p:cNvPr id="63" name="Picture 62">
              <a:extLst>
                <a:ext uri="{FF2B5EF4-FFF2-40B4-BE49-F238E27FC236}">
                  <a16:creationId xmlns:a16="http://schemas.microsoft.com/office/drawing/2014/main" id="{7B4CCF36-288A-CF47-A8FF-DF24B7CD449C}"/>
                </a:ext>
              </a:extLst>
            </p:cNvPr>
            <p:cNvPicPr/>
            <p:nvPr/>
          </p:nvPicPr>
          <p:blipFill>
            <a:blip r:embed="rId57" cstate="print"/>
            <a:srcRect/>
            <a:stretch>
              <a:fillRect/>
            </a:stretch>
          </p:blipFill>
          <p:spPr bwMode="auto">
            <a:xfrm>
              <a:off x="1754798" y="4906778"/>
              <a:ext cx="1036320" cy="373380"/>
            </a:xfrm>
            <a:prstGeom prst="rect">
              <a:avLst/>
            </a:prstGeom>
            <a:noFill/>
            <a:ln w="9525">
              <a:noFill/>
              <a:miter lim="800000"/>
              <a:headEnd/>
              <a:tailEnd/>
            </a:ln>
          </p:spPr>
        </p:pic>
        <p:pic>
          <p:nvPicPr>
            <p:cNvPr id="64" name="Picture 63">
              <a:extLst>
                <a:ext uri="{FF2B5EF4-FFF2-40B4-BE49-F238E27FC236}">
                  <a16:creationId xmlns:a16="http://schemas.microsoft.com/office/drawing/2014/main" id="{5B309FD6-7F73-8849-8F38-6821C6CFC7F0}"/>
                </a:ext>
              </a:extLst>
            </p:cNvPr>
            <p:cNvPicPr/>
            <p:nvPr/>
          </p:nvPicPr>
          <p:blipFill>
            <a:blip r:embed="rId58" cstate="screen">
              <a:extLst>
                <a:ext uri="{28A0092B-C50C-407E-A947-70E740481C1C}">
                  <a14:useLocalDpi xmlns:a14="http://schemas.microsoft.com/office/drawing/2010/main"/>
                </a:ext>
              </a:extLst>
            </a:blip>
            <a:srcRect/>
            <a:stretch>
              <a:fillRect/>
            </a:stretch>
          </p:blipFill>
          <p:spPr bwMode="auto">
            <a:xfrm>
              <a:off x="5057915" y="5546700"/>
              <a:ext cx="678180" cy="670560"/>
            </a:xfrm>
            <a:prstGeom prst="rect">
              <a:avLst/>
            </a:prstGeom>
            <a:noFill/>
            <a:ln w="9525">
              <a:noFill/>
              <a:miter lim="800000"/>
              <a:headEnd/>
              <a:tailEnd/>
            </a:ln>
          </p:spPr>
        </p:pic>
        <p:pic>
          <p:nvPicPr>
            <p:cNvPr id="65" name="Picture 64">
              <a:extLst>
                <a:ext uri="{FF2B5EF4-FFF2-40B4-BE49-F238E27FC236}">
                  <a16:creationId xmlns:a16="http://schemas.microsoft.com/office/drawing/2014/main" id="{7A10FDA1-06FD-254B-AD4B-6FE6385CC209}"/>
                </a:ext>
              </a:extLst>
            </p:cNvPr>
            <p:cNvPicPr/>
            <p:nvPr/>
          </p:nvPicPr>
          <p:blipFill>
            <a:blip r:embed="rId59" cstate="screen">
              <a:extLst>
                <a:ext uri="{28A0092B-C50C-407E-A947-70E740481C1C}">
                  <a14:useLocalDpi xmlns:a14="http://schemas.microsoft.com/office/drawing/2010/main"/>
                </a:ext>
              </a:extLst>
            </a:blip>
            <a:srcRect/>
            <a:stretch>
              <a:fillRect/>
            </a:stretch>
          </p:blipFill>
          <p:spPr bwMode="auto">
            <a:xfrm>
              <a:off x="8443550" y="4442249"/>
              <a:ext cx="589915" cy="530225"/>
            </a:xfrm>
            <a:prstGeom prst="rect">
              <a:avLst/>
            </a:prstGeom>
            <a:noFill/>
            <a:ln w="9525">
              <a:noFill/>
              <a:miter lim="800000"/>
              <a:headEnd/>
              <a:tailEnd/>
            </a:ln>
          </p:spPr>
        </p:pic>
        <p:pic>
          <p:nvPicPr>
            <p:cNvPr id="66" name="Picture 65">
              <a:extLst>
                <a:ext uri="{FF2B5EF4-FFF2-40B4-BE49-F238E27FC236}">
                  <a16:creationId xmlns:a16="http://schemas.microsoft.com/office/drawing/2014/main" id="{0D746AF9-71CC-104C-879F-F6A5A090E2D9}"/>
                </a:ext>
              </a:extLst>
            </p:cNvPr>
            <p:cNvPicPr/>
            <p:nvPr/>
          </p:nvPicPr>
          <p:blipFill>
            <a:blip r:embed="rId60" cstate="screen">
              <a:extLst>
                <a:ext uri="{28A0092B-C50C-407E-A947-70E740481C1C}">
                  <a14:useLocalDpi xmlns:a14="http://schemas.microsoft.com/office/drawing/2010/main"/>
                </a:ext>
              </a:extLst>
            </a:blip>
            <a:srcRect/>
            <a:stretch>
              <a:fillRect/>
            </a:stretch>
          </p:blipFill>
          <p:spPr bwMode="auto">
            <a:xfrm>
              <a:off x="2260951" y="5691232"/>
              <a:ext cx="1310640" cy="293370"/>
            </a:xfrm>
            <a:prstGeom prst="rect">
              <a:avLst/>
            </a:prstGeom>
            <a:noFill/>
            <a:ln w="9525">
              <a:noFill/>
              <a:miter lim="800000"/>
              <a:headEnd/>
              <a:tailEnd/>
            </a:ln>
          </p:spPr>
        </p:pic>
        <p:pic>
          <p:nvPicPr>
            <p:cNvPr id="67" name="Picture 66">
              <a:extLst>
                <a:ext uri="{FF2B5EF4-FFF2-40B4-BE49-F238E27FC236}">
                  <a16:creationId xmlns:a16="http://schemas.microsoft.com/office/drawing/2014/main" id="{51010542-261F-794E-8DEE-D2BDAF451270}"/>
                </a:ext>
              </a:extLst>
            </p:cNvPr>
            <p:cNvPicPr/>
            <p:nvPr/>
          </p:nvPicPr>
          <p:blipFill>
            <a:blip r:embed="rId61" cstate="print"/>
            <a:srcRect/>
            <a:stretch>
              <a:fillRect/>
            </a:stretch>
          </p:blipFill>
          <p:spPr bwMode="auto">
            <a:xfrm>
              <a:off x="303884" y="5342237"/>
              <a:ext cx="731520" cy="780415"/>
            </a:xfrm>
            <a:prstGeom prst="rect">
              <a:avLst/>
            </a:prstGeom>
            <a:noFill/>
            <a:ln w="9525">
              <a:noFill/>
              <a:miter lim="800000"/>
              <a:headEnd/>
              <a:tailEnd/>
            </a:ln>
          </p:spPr>
        </p:pic>
        <p:pic>
          <p:nvPicPr>
            <p:cNvPr id="68" name="Picture 67">
              <a:extLst>
                <a:ext uri="{FF2B5EF4-FFF2-40B4-BE49-F238E27FC236}">
                  <a16:creationId xmlns:a16="http://schemas.microsoft.com/office/drawing/2014/main" id="{A58C5839-991F-3041-BBAE-BB54CEE37556}"/>
                </a:ext>
              </a:extLst>
            </p:cNvPr>
            <p:cNvPicPr/>
            <p:nvPr/>
          </p:nvPicPr>
          <p:blipFill>
            <a:blip r:embed="rId62" cstate="screen">
              <a:extLst>
                <a:ext uri="{28A0092B-C50C-407E-A947-70E740481C1C}">
                  <a14:useLocalDpi xmlns:a14="http://schemas.microsoft.com/office/drawing/2010/main"/>
                </a:ext>
              </a:extLst>
            </a:blip>
            <a:srcRect/>
            <a:stretch>
              <a:fillRect/>
            </a:stretch>
          </p:blipFill>
          <p:spPr bwMode="auto">
            <a:xfrm>
              <a:off x="7288464" y="5823010"/>
              <a:ext cx="768350" cy="838200"/>
            </a:xfrm>
            <a:prstGeom prst="rect">
              <a:avLst/>
            </a:prstGeom>
            <a:noFill/>
            <a:ln w="9525">
              <a:noFill/>
              <a:miter lim="800000"/>
              <a:headEnd/>
              <a:tailEnd/>
            </a:ln>
          </p:spPr>
        </p:pic>
        <p:pic>
          <p:nvPicPr>
            <p:cNvPr id="69" name="Picture 68">
              <a:extLst>
                <a:ext uri="{FF2B5EF4-FFF2-40B4-BE49-F238E27FC236}">
                  <a16:creationId xmlns:a16="http://schemas.microsoft.com/office/drawing/2014/main" id="{C7289BB0-96D1-9443-81E7-A2ABA31B2827}"/>
                </a:ext>
              </a:extLst>
            </p:cNvPr>
            <p:cNvPicPr/>
            <p:nvPr/>
          </p:nvPicPr>
          <p:blipFill>
            <a:blip r:embed="rId63" cstate="screen">
              <a:extLst>
                <a:ext uri="{28A0092B-C50C-407E-A947-70E740481C1C}">
                  <a14:useLocalDpi xmlns:a14="http://schemas.microsoft.com/office/drawing/2010/main"/>
                </a:ext>
              </a:extLst>
            </a:blip>
            <a:srcRect/>
            <a:stretch>
              <a:fillRect/>
            </a:stretch>
          </p:blipFill>
          <p:spPr bwMode="auto">
            <a:xfrm>
              <a:off x="927451" y="6199565"/>
              <a:ext cx="1223645" cy="558800"/>
            </a:xfrm>
            <a:prstGeom prst="rect">
              <a:avLst/>
            </a:prstGeom>
            <a:noFill/>
            <a:ln w="9525">
              <a:noFill/>
              <a:miter lim="800000"/>
              <a:headEnd/>
              <a:tailEnd/>
            </a:ln>
          </p:spPr>
        </p:pic>
        <p:pic>
          <p:nvPicPr>
            <p:cNvPr id="70" name="Picture 69">
              <a:extLst>
                <a:ext uri="{FF2B5EF4-FFF2-40B4-BE49-F238E27FC236}">
                  <a16:creationId xmlns:a16="http://schemas.microsoft.com/office/drawing/2014/main" id="{A37E1824-C559-9D4C-AC21-229965923876}"/>
                </a:ext>
              </a:extLst>
            </p:cNvPr>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302931" y="1404518"/>
              <a:ext cx="1936115" cy="556895"/>
            </a:xfrm>
            <a:prstGeom prst="rect">
              <a:avLst/>
            </a:prstGeom>
            <a:noFill/>
            <a:ln w="9525">
              <a:noFill/>
              <a:miter lim="800000"/>
              <a:headEnd/>
              <a:tailEnd/>
            </a:ln>
          </p:spPr>
        </p:pic>
        <p:pic>
          <p:nvPicPr>
            <p:cNvPr id="71" name="Picture 70">
              <a:extLst>
                <a:ext uri="{FF2B5EF4-FFF2-40B4-BE49-F238E27FC236}">
                  <a16:creationId xmlns:a16="http://schemas.microsoft.com/office/drawing/2014/main" id="{AEC3DDBA-DF82-2D4D-8182-FC9B245377CF}"/>
                </a:ext>
              </a:extLst>
            </p:cNvPr>
            <p:cNvPicPr/>
            <p:nvPr/>
          </p:nvPicPr>
          <p:blipFill>
            <a:blip r:embed="rId65" cstate="screen">
              <a:extLst>
                <a:ext uri="{28A0092B-C50C-407E-A947-70E740481C1C}">
                  <a14:useLocalDpi xmlns:a14="http://schemas.microsoft.com/office/drawing/2010/main"/>
                </a:ext>
              </a:extLst>
            </a:blip>
            <a:srcRect/>
            <a:stretch>
              <a:fillRect/>
            </a:stretch>
          </p:blipFill>
          <p:spPr bwMode="auto">
            <a:xfrm>
              <a:off x="5567683" y="1457215"/>
              <a:ext cx="765175" cy="632460"/>
            </a:xfrm>
            <a:prstGeom prst="rect">
              <a:avLst/>
            </a:prstGeom>
            <a:noFill/>
            <a:ln w="9525">
              <a:noFill/>
              <a:miter lim="800000"/>
              <a:headEnd/>
              <a:tailEnd/>
            </a:ln>
          </p:spPr>
        </p:pic>
        <p:pic>
          <p:nvPicPr>
            <p:cNvPr id="72" name="Picture 71">
              <a:extLst>
                <a:ext uri="{FF2B5EF4-FFF2-40B4-BE49-F238E27FC236}">
                  <a16:creationId xmlns:a16="http://schemas.microsoft.com/office/drawing/2014/main" id="{2D84F605-1BC3-1544-A34B-E041EE92C421}"/>
                </a:ext>
              </a:extLst>
            </p:cNvPr>
            <p:cNvPicPr/>
            <p:nvPr/>
          </p:nvPicPr>
          <p:blipFill>
            <a:blip r:embed="rId66" cstate="screen">
              <a:extLst>
                <a:ext uri="{28A0092B-C50C-407E-A947-70E740481C1C}">
                  <a14:useLocalDpi xmlns:a14="http://schemas.microsoft.com/office/drawing/2010/main"/>
                </a:ext>
              </a:extLst>
            </a:blip>
            <a:srcRect/>
            <a:stretch>
              <a:fillRect/>
            </a:stretch>
          </p:blipFill>
          <p:spPr bwMode="auto">
            <a:xfrm>
              <a:off x="10224647" y="6076325"/>
              <a:ext cx="817245" cy="655955"/>
            </a:xfrm>
            <a:prstGeom prst="rect">
              <a:avLst/>
            </a:prstGeom>
            <a:noFill/>
            <a:ln w="9525">
              <a:noFill/>
              <a:miter lim="800000"/>
              <a:headEnd/>
              <a:tailEnd/>
            </a:ln>
          </p:spPr>
        </p:pic>
        <p:pic>
          <p:nvPicPr>
            <p:cNvPr id="73" name="Picture 72">
              <a:extLst>
                <a:ext uri="{FF2B5EF4-FFF2-40B4-BE49-F238E27FC236}">
                  <a16:creationId xmlns:a16="http://schemas.microsoft.com/office/drawing/2014/main" id="{03F145FF-12B2-314C-8B50-1C9D2B076983}"/>
                </a:ext>
              </a:extLst>
            </p:cNvPr>
            <p:cNvPicPr/>
            <p:nvPr/>
          </p:nvPicPr>
          <p:blipFill>
            <a:blip r:embed="rId67" cstate="screen">
              <a:extLst>
                <a:ext uri="{28A0092B-C50C-407E-A947-70E740481C1C}">
                  <a14:useLocalDpi xmlns:a14="http://schemas.microsoft.com/office/drawing/2010/main"/>
                </a:ext>
              </a:extLst>
            </a:blip>
            <a:srcRect/>
            <a:stretch>
              <a:fillRect/>
            </a:stretch>
          </p:blipFill>
          <p:spPr bwMode="auto">
            <a:xfrm>
              <a:off x="6430582" y="6080412"/>
              <a:ext cx="584200" cy="594360"/>
            </a:xfrm>
            <a:prstGeom prst="rect">
              <a:avLst/>
            </a:prstGeom>
            <a:noFill/>
            <a:ln w="9525">
              <a:noFill/>
              <a:miter lim="800000"/>
              <a:headEnd/>
              <a:tailEnd/>
            </a:ln>
          </p:spPr>
        </p:pic>
        <p:pic>
          <p:nvPicPr>
            <p:cNvPr id="74" name="Picture 73">
              <a:extLst>
                <a:ext uri="{FF2B5EF4-FFF2-40B4-BE49-F238E27FC236}">
                  <a16:creationId xmlns:a16="http://schemas.microsoft.com/office/drawing/2014/main" id="{89FE738B-F6B5-8D45-A065-37A61761285D}"/>
                </a:ext>
              </a:extLst>
            </p:cNvPr>
            <p:cNvPicPr/>
            <p:nvPr/>
          </p:nvPicPr>
          <p:blipFill>
            <a:blip r:embed="rId68" cstate="screen">
              <a:extLst>
                <a:ext uri="{28A0092B-C50C-407E-A947-70E740481C1C}">
                  <a14:useLocalDpi xmlns:a14="http://schemas.microsoft.com/office/drawing/2010/main"/>
                </a:ext>
              </a:extLst>
            </a:blip>
            <a:srcRect r="28738"/>
            <a:stretch>
              <a:fillRect/>
            </a:stretch>
          </p:blipFill>
          <p:spPr bwMode="auto">
            <a:xfrm>
              <a:off x="6884634" y="2199023"/>
              <a:ext cx="1354455" cy="419100"/>
            </a:xfrm>
            <a:prstGeom prst="rect">
              <a:avLst/>
            </a:prstGeom>
            <a:noFill/>
            <a:ln w="9525">
              <a:noFill/>
              <a:miter lim="800000"/>
              <a:headEnd/>
              <a:tailEnd/>
            </a:ln>
          </p:spPr>
        </p:pic>
        <p:pic>
          <p:nvPicPr>
            <p:cNvPr id="75" name="Picture 74">
              <a:extLst>
                <a:ext uri="{FF2B5EF4-FFF2-40B4-BE49-F238E27FC236}">
                  <a16:creationId xmlns:a16="http://schemas.microsoft.com/office/drawing/2014/main" id="{53751533-29D2-0F4A-AE13-AF30A19B3B9C}"/>
                </a:ext>
              </a:extLst>
            </p:cNvPr>
            <p:cNvPicPr/>
            <p:nvPr/>
          </p:nvPicPr>
          <p:blipFill>
            <a:blip r:embed="rId69">
              <a:extLst>
                <a:ext uri="{28A0092B-C50C-407E-A947-70E740481C1C}">
                  <a14:useLocalDpi xmlns:a14="http://schemas.microsoft.com/office/drawing/2010/main"/>
                </a:ext>
              </a:extLst>
            </a:blip>
            <a:srcRect/>
            <a:stretch>
              <a:fillRect/>
            </a:stretch>
          </p:blipFill>
          <p:spPr bwMode="auto">
            <a:xfrm>
              <a:off x="2260951" y="6284020"/>
              <a:ext cx="1409700" cy="389890"/>
            </a:xfrm>
            <a:prstGeom prst="rect">
              <a:avLst/>
            </a:prstGeom>
            <a:noFill/>
            <a:ln>
              <a:noFill/>
            </a:ln>
          </p:spPr>
        </p:pic>
        <p:pic>
          <p:nvPicPr>
            <p:cNvPr id="76" name="Picture 75">
              <a:extLst>
                <a:ext uri="{FF2B5EF4-FFF2-40B4-BE49-F238E27FC236}">
                  <a16:creationId xmlns:a16="http://schemas.microsoft.com/office/drawing/2014/main" id="{92D6B44D-E875-824A-A9F7-CD291D22480A}"/>
                </a:ext>
              </a:extLst>
            </p:cNvPr>
            <p:cNvPicPr/>
            <p:nvPr/>
          </p:nvPicPr>
          <p:blipFill>
            <a:blip r:embed="rId70" cstate="screen">
              <a:extLst>
                <a:ext uri="{28A0092B-C50C-407E-A947-70E740481C1C}">
                  <a14:useLocalDpi xmlns:a14="http://schemas.microsoft.com/office/drawing/2010/main"/>
                </a:ext>
              </a:extLst>
            </a:blip>
            <a:srcRect/>
            <a:stretch>
              <a:fillRect/>
            </a:stretch>
          </p:blipFill>
          <p:spPr bwMode="auto">
            <a:xfrm>
              <a:off x="4745863" y="4832611"/>
              <a:ext cx="539750" cy="503555"/>
            </a:xfrm>
            <a:prstGeom prst="rect">
              <a:avLst/>
            </a:prstGeom>
            <a:noFill/>
          </p:spPr>
        </p:pic>
        <p:pic>
          <p:nvPicPr>
            <p:cNvPr id="77" name="Picture 76">
              <a:extLst>
                <a:ext uri="{FF2B5EF4-FFF2-40B4-BE49-F238E27FC236}">
                  <a16:creationId xmlns:a16="http://schemas.microsoft.com/office/drawing/2014/main" id="{C49BA3D6-7A2E-384F-897D-3870368C0E9B}"/>
                </a:ext>
              </a:extLst>
            </p:cNvPr>
            <p:cNvPicPr/>
            <p:nvPr/>
          </p:nvPicPr>
          <p:blipFill>
            <a:blip r:embed="rId71">
              <a:extLst>
                <a:ext uri="{28A0092B-C50C-407E-A947-70E740481C1C}">
                  <a14:useLocalDpi xmlns:a14="http://schemas.microsoft.com/office/drawing/2010/main"/>
                </a:ext>
              </a:extLst>
            </a:blip>
            <a:srcRect/>
            <a:stretch>
              <a:fillRect/>
            </a:stretch>
          </p:blipFill>
          <p:spPr bwMode="auto">
            <a:xfrm>
              <a:off x="10461634" y="4245746"/>
              <a:ext cx="480060" cy="451485"/>
            </a:xfrm>
            <a:prstGeom prst="rect">
              <a:avLst/>
            </a:prstGeom>
            <a:noFill/>
          </p:spPr>
        </p:pic>
        <p:pic>
          <p:nvPicPr>
            <p:cNvPr id="78" name="Picture 77">
              <a:extLst>
                <a:ext uri="{FF2B5EF4-FFF2-40B4-BE49-F238E27FC236}">
                  <a16:creationId xmlns:a16="http://schemas.microsoft.com/office/drawing/2014/main" id="{613C4A56-9F39-FF46-A071-E9B4FCA05752}"/>
                </a:ext>
              </a:extLst>
            </p:cNvPr>
            <p:cNvPicPr/>
            <p:nvPr/>
          </p:nvPicPr>
          <p:blipFill>
            <a:blip r:embed="rId72" cstate="screen">
              <a:extLst>
                <a:ext uri="{28A0092B-C50C-407E-A947-70E740481C1C}">
                  <a14:useLocalDpi xmlns:a14="http://schemas.microsoft.com/office/drawing/2010/main"/>
                </a:ext>
              </a:extLst>
            </a:blip>
            <a:srcRect/>
            <a:stretch>
              <a:fillRect/>
            </a:stretch>
          </p:blipFill>
          <p:spPr bwMode="auto">
            <a:xfrm>
              <a:off x="9375192" y="4506066"/>
              <a:ext cx="795655" cy="550545"/>
            </a:xfrm>
            <a:prstGeom prst="rect">
              <a:avLst/>
            </a:prstGeom>
            <a:noFill/>
            <a:ln w="9525">
              <a:noFill/>
              <a:miter lim="800000"/>
              <a:headEnd/>
              <a:tailEnd/>
            </a:ln>
          </p:spPr>
        </p:pic>
        <p:pic>
          <p:nvPicPr>
            <p:cNvPr id="80" name="Picture 79">
              <a:extLst>
                <a:ext uri="{FF2B5EF4-FFF2-40B4-BE49-F238E27FC236}">
                  <a16:creationId xmlns:a16="http://schemas.microsoft.com/office/drawing/2014/main" id="{64969AA3-C4DD-1D4E-A6EE-7D6F6511875A}"/>
                </a:ext>
              </a:extLst>
            </p:cNvPr>
            <p:cNvPicPr/>
            <p:nvPr/>
          </p:nvPicPr>
          <p:blipFill>
            <a:blip r:embed="rId73" cstate="screen">
              <a:extLst>
                <a:ext uri="{28A0092B-C50C-407E-A947-70E740481C1C}">
                  <a14:useLocalDpi xmlns:a14="http://schemas.microsoft.com/office/drawing/2010/main"/>
                </a:ext>
              </a:extLst>
            </a:blip>
            <a:srcRect/>
            <a:stretch>
              <a:fillRect/>
            </a:stretch>
          </p:blipFill>
          <p:spPr bwMode="auto">
            <a:xfrm>
              <a:off x="6722682" y="4339661"/>
              <a:ext cx="539750" cy="376555"/>
            </a:xfrm>
            <a:prstGeom prst="rect">
              <a:avLst/>
            </a:prstGeom>
            <a:noFill/>
            <a:ln>
              <a:noFill/>
            </a:ln>
          </p:spPr>
        </p:pic>
        <p:pic>
          <p:nvPicPr>
            <p:cNvPr id="81" name="Picture 80">
              <a:extLst>
                <a:ext uri="{FF2B5EF4-FFF2-40B4-BE49-F238E27FC236}">
                  <a16:creationId xmlns:a16="http://schemas.microsoft.com/office/drawing/2014/main" id="{A9F22067-4049-9B4E-A7D2-70A79329E5AF}"/>
                </a:ext>
              </a:extLst>
            </p:cNvPr>
            <p:cNvPicPr/>
            <p:nvPr/>
          </p:nvPicPr>
          <p:blipFill>
            <a:blip r:embed="rId74" cstate="screen">
              <a:extLst>
                <a:ext uri="{28A0092B-C50C-407E-A947-70E740481C1C}">
                  <a14:useLocalDpi xmlns:a14="http://schemas.microsoft.com/office/drawing/2010/main"/>
                </a:ext>
              </a:extLst>
            </a:blip>
            <a:srcRect/>
            <a:stretch>
              <a:fillRect/>
            </a:stretch>
          </p:blipFill>
          <p:spPr bwMode="auto">
            <a:xfrm>
              <a:off x="9944832" y="5458298"/>
              <a:ext cx="484505" cy="484505"/>
            </a:xfrm>
            <a:prstGeom prst="rect">
              <a:avLst/>
            </a:prstGeom>
            <a:noFill/>
            <a:ln>
              <a:noFill/>
            </a:ln>
          </p:spPr>
        </p:pic>
        <p:pic>
          <p:nvPicPr>
            <p:cNvPr id="83" name="Picture 82" descr="us department of state 34 logo logos brand design">
              <a:extLst>
                <a:ext uri="{FF2B5EF4-FFF2-40B4-BE49-F238E27FC236}">
                  <a16:creationId xmlns:a16="http://schemas.microsoft.com/office/drawing/2014/main" id="{7E48DEB7-95A5-5D4E-AA0E-11C582EF9B51}"/>
                </a:ext>
              </a:extLst>
            </p:cNvPr>
            <p:cNvPicPr/>
            <p:nvPr/>
          </p:nvPicPr>
          <p:blipFill>
            <a:blip r:embed="rId75" cstate="screen">
              <a:extLst>
                <a:ext uri="{28A0092B-C50C-407E-A947-70E740481C1C}">
                  <a14:useLocalDpi xmlns:a14="http://schemas.microsoft.com/office/drawing/2010/main"/>
                </a:ext>
              </a:extLst>
            </a:blip>
            <a:srcRect/>
            <a:stretch>
              <a:fillRect/>
            </a:stretch>
          </p:blipFill>
          <p:spPr bwMode="auto">
            <a:xfrm>
              <a:off x="4590544" y="6199565"/>
              <a:ext cx="473710" cy="473710"/>
            </a:xfrm>
            <a:prstGeom prst="rect">
              <a:avLst/>
            </a:prstGeom>
            <a:noFill/>
            <a:ln>
              <a:noFill/>
            </a:ln>
          </p:spPr>
        </p:pic>
        <p:pic>
          <p:nvPicPr>
            <p:cNvPr id="84" name="Picture 83">
              <a:extLst>
                <a:ext uri="{FF2B5EF4-FFF2-40B4-BE49-F238E27FC236}">
                  <a16:creationId xmlns:a16="http://schemas.microsoft.com/office/drawing/2014/main" id="{37F33074-AE01-AE47-B4B2-066B25AC9931}"/>
                </a:ext>
              </a:extLst>
            </p:cNvPr>
            <p:cNvPicPr/>
            <p:nvPr/>
          </p:nvPicPr>
          <p:blipFill>
            <a:blip r:embed="rId76">
              <a:extLst>
                <a:ext uri="{28A0092B-C50C-407E-A947-70E740481C1C}">
                  <a14:useLocalDpi xmlns:a14="http://schemas.microsoft.com/office/drawing/2010/main"/>
                </a:ext>
              </a:extLst>
            </a:blip>
            <a:srcRect/>
            <a:stretch>
              <a:fillRect/>
            </a:stretch>
          </p:blipFill>
          <p:spPr bwMode="auto">
            <a:xfrm>
              <a:off x="8359074" y="6160721"/>
              <a:ext cx="1112520" cy="487045"/>
            </a:xfrm>
            <a:prstGeom prst="rect">
              <a:avLst/>
            </a:prstGeom>
            <a:noFill/>
            <a:ln>
              <a:noFill/>
            </a:ln>
          </p:spPr>
        </p:pic>
        <p:pic>
          <p:nvPicPr>
            <p:cNvPr id="85" name="Picture 84">
              <a:extLst>
                <a:ext uri="{FF2B5EF4-FFF2-40B4-BE49-F238E27FC236}">
                  <a16:creationId xmlns:a16="http://schemas.microsoft.com/office/drawing/2014/main" id="{167C3D52-0C09-524F-99B4-B071129DD6AF}"/>
                </a:ext>
              </a:extLst>
            </p:cNvPr>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175881" y="5505362"/>
              <a:ext cx="859155" cy="541020"/>
            </a:xfrm>
            <a:prstGeom prst="rect">
              <a:avLst/>
            </a:prstGeom>
            <a:noFill/>
            <a:ln>
              <a:noFill/>
            </a:ln>
          </p:spPr>
        </p:pic>
        <p:pic>
          <p:nvPicPr>
            <p:cNvPr id="87" name="Picture 86">
              <a:extLst>
                <a:ext uri="{FF2B5EF4-FFF2-40B4-BE49-F238E27FC236}">
                  <a16:creationId xmlns:a16="http://schemas.microsoft.com/office/drawing/2014/main" id="{0E0C5B5D-6DA6-8B47-9391-108B48DC9B78}"/>
                </a:ext>
              </a:extLst>
            </p:cNvPr>
            <p:cNvPicPr>
              <a:picLocks noChangeAspect="1"/>
            </p:cNvPicPr>
            <p:nvPr/>
          </p:nvPicPr>
          <p:blipFill>
            <a:blip r:embed="rId78" cstate="screen">
              <a:extLst>
                <a:ext uri="{28A0092B-C50C-407E-A947-70E740481C1C}">
                  <a14:useLocalDpi xmlns:a14="http://schemas.microsoft.com/office/drawing/2010/main"/>
                </a:ext>
              </a:extLst>
            </a:blip>
            <a:stretch>
              <a:fillRect/>
            </a:stretch>
          </p:blipFill>
          <p:spPr>
            <a:xfrm>
              <a:off x="9703268" y="1461744"/>
              <a:ext cx="609600" cy="609600"/>
            </a:xfrm>
            <a:prstGeom prst="rect">
              <a:avLst/>
            </a:prstGeom>
          </p:spPr>
        </p:pic>
        <p:pic>
          <p:nvPicPr>
            <p:cNvPr id="88" name="Picture 87">
              <a:extLst>
                <a:ext uri="{FF2B5EF4-FFF2-40B4-BE49-F238E27FC236}">
                  <a16:creationId xmlns:a16="http://schemas.microsoft.com/office/drawing/2014/main" id="{1F00E51F-F8DF-5345-9B93-5AD461373102}"/>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a:xfrm>
              <a:off x="10391543" y="1611799"/>
              <a:ext cx="609600" cy="483593"/>
            </a:xfrm>
            <a:prstGeom prst="rect">
              <a:avLst/>
            </a:prstGeom>
          </p:spPr>
        </p:pic>
        <p:pic>
          <p:nvPicPr>
            <p:cNvPr id="89" name="Picture 88">
              <a:extLst>
                <a:ext uri="{FF2B5EF4-FFF2-40B4-BE49-F238E27FC236}">
                  <a16:creationId xmlns:a16="http://schemas.microsoft.com/office/drawing/2014/main" id="{3C3A6C4A-7ADF-4641-B1AA-A9451AE2CC75}"/>
                </a:ext>
              </a:extLst>
            </p:cNvPr>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489308" y="2746819"/>
              <a:ext cx="609601" cy="609601"/>
            </a:xfrm>
            <a:prstGeom prst="rect">
              <a:avLst/>
            </a:prstGeom>
          </p:spPr>
        </p:pic>
        <p:pic>
          <p:nvPicPr>
            <p:cNvPr id="90" name="Picture 89">
              <a:extLst>
                <a:ext uri="{FF2B5EF4-FFF2-40B4-BE49-F238E27FC236}">
                  <a16:creationId xmlns:a16="http://schemas.microsoft.com/office/drawing/2014/main" id="{E490F98E-41EC-3248-BBB2-876120428BA9}"/>
                </a:ext>
              </a:extLst>
            </p:cNvPr>
            <p:cNvPicPr>
              <a:picLocks noChangeAspect="1"/>
            </p:cNvPicPr>
            <p:nvPr/>
          </p:nvPicPr>
          <p:blipFill>
            <a:blip r:embed="rId81" cstate="screen">
              <a:extLst>
                <a:ext uri="{28A0092B-C50C-407E-A947-70E740481C1C}">
                  <a14:useLocalDpi xmlns:a14="http://schemas.microsoft.com/office/drawing/2010/main"/>
                </a:ext>
              </a:extLst>
            </a:blip>
            <a:stretch>
              <a:fillRect/>
            </a:stretch>
          </p:blipFill>
          <p:spPr>
            <a:xfrm>
              <a:off x="1580298" y="2660103"/>
              <a:ext cx="677551" cy="648092"/>
            </a:xfrm>
            <a:prstGeom prst="rect">
              <a:avLst/>
            </a:prstGeom>
          </p:spPr>
        </p:pic>
        <p:pic>
          <p:nvPicPr>
            <p:cNvPr id="91" name="Picture 90">
              <a:extLst>
                <a:ext uri="{FF2B5EF4-FFF2-40B4-BE49-F238E27FC236}">
                  <a16:creationId xmlns:a16="http://schemas.microsoft.com/office/drawing/2014/main" id="{9230E6C8-F788-3F4D-A6D0-B67F94071ECF}"/>
                </a:ext>
              </a:extLst>
            </p:cNvPr>
            <p:cNvPicPr>
              <a:picLocks noChangeAspect="1"/>
            </p:cNvPicPr>
            <p:nvPr/>
          </p:nvPicPr>
          <p:blipFill rotWithShape="1">
            <a:blip r:embed="rId82" cstate="screen">
              <a:extLst>
                <a:ext uri="{28A0092B-C50C-407E-A947-70E740481C1C}">
                  <a14:useLocalDpi xmlns:a14="http://schemas.microsoft.com/office/drawing/2010/main"/>
                </a:ext>
              </a:extLst>
            </a:blip>
            <a:srcRect/>
            <a:stretch/>
          </p:blipFill>
          <p:spPr>
            <a:xfrm>
              <a:off x="3390474" y="2709639"/>
              <a:ext cx="702100" cy="648092"/>
            </a:xfrm>
            <a:prstGeom prst="rect">
              <a:avLst/>
            </a:prstGeom>
          </p:spPr>
        </p:pic>
        <p:pic>
          <p:nvPicPr>
            <p:cNvPr id="92" name="Picture 91">
              <a:extLst>
                <a:ext uri="{FF2B5EF4-FFF2-40B4-BE49-F238E27FC236}">
                  <a16:creationId xmlns:a16="http://schemas.microsoft.com/office/drawing/2014/main" id="{EC92CD69-3826-2B42-8796-AB709383E8E3}"/>
                </a:ext>
              </a:extLst>
            </p:cNvPr>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8969089" y="1524501"/>
              <a:ext cx="544535" cy="544535"/>
            </a:xfrm>
            <a:prstGeom prst="rect">
              <a:avLst/>
            </a:prstGeom>
          </p:spPr>
        </p:pic>
        <p:pic>
          <p:nvPicPr>
            <p:cNvPr id="93" name="Picture 92">
              <a:extLst>
                <a:ext uri="{FF2B5EF4-FFF2-40B4-BE49-F238E27FC236}">
                  <a16:creationId xmlns:a16="http://schemas.microsoft.com/office/drawing/2014/main" id="{1DDBDADA-1FBC-EB4D-B1C6-CEB9779ECADC}"/>
                </a:ext>
              </a:extLst>
            </p:cNvPr>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4327349" y="2770358"/>
              <a:ext cx="476250" cy="586062"/>
            </a:xfrm>
            <a:prstGeom prst="rect">
              <a:avLst/>
            </a:prstGeom>
          </p:spPr>
        </p:pic>
        <p:pic>
          <p:nvPicPr>
            <p:cNvPr id="94" name="Picture 93">
              <a:extLst>
                <a:ext uri="{FF2B5EF4-FFF2-40B4-BE49-F238E27FC236}">
                  <a16:creationId xmlns:a16="http://schemas.microsoft.com/office/drawing/2014/main" id="{C3B793C0-44F8-CC45-9349-5816B9F88574}"/>
                </a:ext>
              </a:extLst>
            </p:cNvPr>
            <p:cNvPicPr>
              <a:picLocks noChangeAspect="1"/>
            </p:cNvPicPr>
            <p:nvPr/>
          </p:nvPicPr>
          <p:blipFill rotWithShape="1">
            <a:blip r:embed="rId85" cstate="screen">
              <a:extLst>
                <a:ext uri="{28A0092B-C50C-407E-A947-70E740481C1C}">
                  <a14:useLocalDpi xmlns:a14="http://schemas.microsoft.com/office/drawing/2010/main"/>
                </a:ext>
              </a:extLst>
            </a:blip>
            <a:srcRect/>
            <a:stretch/>
          </p:blipFill>
          <p:spPr>
            <a:xfrm>
              <a:off x="4971128" y="2796689"/>
              <a:ext cx="574165" cy="533400"/>
            </a:xfrm>
            <a:prstGeom prst="rect">
              <a:avLst/>
            </a:prstGeom>
          </p:spPr>
        </p:pic>
        <p:pic>
          <p:nvPicPr>
            <p:cNvPr id="95" name="Picture 94">
              <a:extLst>
                <a:ext uri="{FF2B5EF4-FFF2-40B4-BE49-F238E27FC236}">
                  <a16:creationId xmlns:a16="http://schemas.microsoft.com/office/drawing/2014/main" id="{B451BE4F-88B0-D44A-B140-2D5A16719A3F}"/>
                </a:ext>
              </a:extLst>
            </p:cNvPr>
            <p:cNvPicPr>
              <a:picLocks noChangeAspect="1"/>
            </p:cNvPicPr>
            <p:nvPr/>
          </p:nvPicPr>
          <p:blipFill rotWithShape="1">
            <a:blip r:embed="rId86" cstate="screen">
              <a:extLst>
                <a:ext uri="{28A0092B-C50C-407E-A947-70E740481C1C}">
                  <a14:useLocalDpi xmlns:a14="http://schemas.microsoft.com/office/drawing/2010/main"/>
                </a:ext>
              </a:extLst>
            </a:blip>
            <a:srcRect/>
            <a:stretch/>
          </p:blipFill>
          <p:spPr>
            <a:xfrm>
              <a:off x="5620600" y="2770358"/>
              <a:ext cx="838200" cy="649605"/>
            </a:xfrm>
            <a:prstGeom prst="rect">
              <a:avLst/>
            </a:prstGeom>
          </p:spPr>
        </p:pic>
        <p:pic>
          <p:nvPicPr>
            <p:cNvPr id="96" name="Picture 95">
              <a:extLst>
                <a:ext uri="{FF2B5EF4-FFF2-40B4-BE49-F238E27FC236}">
                  <a16:creationId xmlns:a16="http://schemas.microsoft.com/office/drawing/2014/main" id="{BA01FF80-1CC5-B74B-B68D-600FC3CD3520}"/>
                </a:ext>
              </a:extLst>
            </p:cNvPr>
            <p:cNvPicPr>
              <a:picLocks noChangeAspect="1"/>
            </p:cNvPicPr>
            <p:nvPr/>
          </p:nvPicPr>
          <p:blipFill>
            <a:blip r:embed="rId87" cstate="screen">
              <a:extLst>
                <a:ext uri="{28A0092B-C50C-407E-A947-70E740481C1C}">
                  <a14:useLocalDpi xmlns:a14="http://schemas.microsoft.com/office/drawing/2010/main"/>
                </a:ext>
              </a:extLst>
            </a:blip>
            <a:stretch>
              <a:fillRect/>
            </a:stretch>
          </p:blipFill>
          <p:spPr>
            <a:xfrm>
              <a:off x="6653085" y="2815306"/>
              <a:ext cx="559708" cy="559708"/>
            </a:xfrm>
            <a:prstGeom prst="rect">
              <a:avLst/>
            </a:prstGeom>
          </p:spPr>
        </p:pic>
        <p:pic>
          <p:nvPicPr>
            <p:cNvPr id="97" name="Picture 96">
              <a:extLst>
                <a:ext uri="{FF2B5EF4-FFF2-40B4-BE49-F238E27FC236}">
                  <a16:creationId xmlns:a16="http://schemas.microsoft.com/office/drawing/2014/main" id="{BBED6B5B-5E7B-924B-B442-9A6709197CFF}"/>
                </a:ext>
              </a:extLst>
            </p:cNvPr>
            <p:cNvPicPr>
              <a:picLocks noChangeAspect="1"/>
            </p:cNvPicPr>
            <p:nvPr/>
          </p:nvPicPr>
          <p:blipFill rotWithShape="1">
            <a:blip r:embed="rId88" cstate="screen">
              <a:extLst>
                <a:ext uri="{28A0092B-C50C-407E-A947-70E740481C1C}">
                  <a14:useLocalDpi xmlns:a14="http://schemas.microsoft.com/office/drawing/2010/main"/>
                </a:ext>
              </a:extLst>
            </a:blip>
            <a:srcRect/>
            <a:stretch/>
          </p:blipFill>
          <p:spPr>
            <a:xfrm>
              <a:off x="7696025" y="2843238"/>
              <a:ext cx="770977" cy="527702"/>
            </a:xfrm>
            <a:prstGeom prst="rect">
              <a:avLst/>
            </a:prstGeom>
          </p:spPr>
        </p:pic>
        <p:pic>
          <p:nvPicPr>
            <p:cNvPr id="98" name="Picture 97">
              <a:extLst>
                <a:ext uri="{FF2B5EF4-FFF2-40B4-BE49-F238E27FC236}">
                  <a16:creationId xmlns:a16="http://schemas.microsoft.com/office/drawing/2014/main" id="{46F35BAB-6A29-0B40-8228-33E687C0A5DB}"/>
                </a:ext>
              </a:extLst>
            </p:cNvPr>
            <p:cNvPicPr>
              <a:picLocks noChangeAspect="1"/>
            </p:cNvPicPr>
            <p:nvPr/>
          </p:nvPicPr>
          <p:blipFill rotWithShape="1">
            <a:blip r:embed="rId89" cstate="screen">
              <a:extLst>
                <a:ext uri="{28A0092B-C50C-407E-A947-70E740481C1C}">
                  <a14:useLocalDpi xmlns:a14="http://schemas.microsoft.com/office/drawing/2010/main"/>
                </a:ext>
              </a:extLst>
            </a:blip>
            <a:srcRect/>
            <a:stretch/>
          </p:blipFill>
          <p:spPr>
            <a:xfrm>
              <a:off x="8849138" y="2834388"/>
              <a:ext cx="1095694" cy="587094"/>
            </a:xfrm>
            <a:prstGeom prst="rect">
              <a:avLst/>
            </a:prstGeom>
          </p:spPr>
        </p:pic>
        <p:pic>
          <p:nvPicPr>
            <p:cNvPr id="99" name="Picture 98">
              <a:extLst>
                <a:ext uri="{FF2B5EF4-FFF2-40B4-BE49-F238E27FC236}">
                  <a16:creationId xmlns:a16="http://schemas.microsoft.com/office/drawing/2014/main" id="{0DA3D926-398C-274A-98C5-53C24759AD77}"/>
                </a:ext>
              </a:extLst>
            </p:cNvPr>
            <p:cNvPicPr>
              <a:picLocks noChangeAspect="1"/>
            </p:cNvPicPr>
            <p:nvPr/>
          </p:nvPicPr>
          <p:blipFill>
            <a:blip r:embed="rId90" cstate="screen">
              <a:extLst>
                <a:ext uri="{28A0092B-C50C-407E-A947-70E740481C1C}">
                  <a14:useLocalDpi xmlns:a14="http://schemas.microsoft.com/office/drawing/2010/main"/>
                </a:ext>
              </a:extLst>
            </a:blip>
            <a:stretch>
              <a:fillRect/>
            </a:stretch>
          </p:blipFill>
          <p:spPr>
            <a:xfrm>
              <a:off x="10294141" y="2833272"/>
              <a:ext cx="526591" cy="531574"/>
            </a:xfrm>
            <a:prstGeom prst="rect">
              <a:avLst/>
            </a:prstGeom>
          </p:spPr>
        </p:pic>
        <p:pic>
          <p:nvPicPr>
            <p:cNvPr id="100" name="Picture 99">
              <a:extLst>
                <a:ext uri="{FF2B5EF4-FFF2-40B4-BE49-F238E27FC236}">
                  <a16:creationId xmlns:a16="http://schemas.microsoft.com/office/drawing/2014/main" id="{84768CBF-43D3-4F49-81A4-3C9FB0F3703C}"/>
                </a:ext>
              </a:extLst>
            </p:cNvPr>
            <p:cNvPicPr>
              <a:picLocks noChangeAspect="1"/>
            </p:cNvPicPr>
            <p:nvPr/>
          </p:nvPicPr>
          <p:blipFill>
            <a:blip r:embed="rId91" cstate="screen">
              <a:extLst>
                <a:ext uri="{28A0092B-C50C-407E-A947-70E740481C1C}">
                  <a14:useLocalDpi xmlns:a14="http://schemas.microsoft.com/office/drawing/2010/main"/>
                </a:ext>
              </a:extLst>
            </a:blip>
            <a:stretch>
              <a:fillRect/>
            </a:stretch>
          </p:blipFill>
          <p:spPr>
            <a:xfrm>
              <a:off x="11172203" y="2764855"/>
              <a:ext cx="354536" cy="530767"/>
            </a:xfrm>
            <a:prstGeom prst="rect">
              <a:avLst/>
            </a:prstGeom>
          </p:spPr>
        </p:pic>
      </p:grpSp>
      <p:grpSp>
        <p:nvGrpSpPr>
          <p:cNvPr id="50" name="Group 49">
            <a:extLst>
              <a:ext uri="{FF2B5EF4-FFF2-40B4-BE49-F238E27FC236}">
                <a16:creationId xmlns:a16="http://schemas.microsoft.com/office/drawing/2014/main" id="{F3C22DD1-EFEA-064B-A38C-C4C156592806}"/>
              </a:ext>
            </a:extLst>
          </p:cNvPr>
          <p:cNvGrpSpPr/>
          <p:nvPr/>
        </p:nvGrpSpPr>
        <p:grpSpPr>
          <a:xfrm>
            <a:off x="819744" y="1439938"/>
            <a:ext cx="11143656" cy="5418062"/>
            <a:chOff x="-239966" y="1263714"/>
            <a:chExt cx="12029644" cy="5848830"/>
          </a:xfrm>
        </p:grpSpPr>
        <p:sp>
          <p:nvSpPr>
            <p:cNvPr id="40" name="Rectangle 39">
              <a:extLst>
                <a:ext uri="{FF2B5EF4-FFF2-40B4-BE49-F238E27FC236}">
                  <a16:creationId xmlns:a16="http://schemas.microsoft.com/office/drawing/2014/main" id="{1BF04ABD-3962-7543-90F6-0B3958721EF1}"/>
                </a:ext>
              </a:extLst>
            </p:cNvPr>
            <p:cNvSpPr/>
            <p:nvPr/>
          </p:nvSpPr>
          <p:spPr bwMode="auto">
            <a:xfrm>
              <a:off x="-239966" y="1263714"/>
              <a:ext cx="12029644" cy="5848830"/>
            </a:xfrm>
            <a:prstGeom prst="rect">
              <a:avLst/>
            </a:prstGeom>
            <a:solidFill>
              <a:schemeClr val="bg1">
                <a:lumMod val="50000"/>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charset="0"/>
              </a:endParaRPr>
            </a:p>
          </p:txBody>
        </p:sp>
        <p:sp>
          <p:nvSpPr>
            <p:cNvPr id="24" name="TextBox 23">
              <a:extLst>
                <a:ext uri="{FF2B5EF4-FFF2-40B4-BE49-F238E27FC236}">
                  <a16:creationId xmlns:a16="http://schemas.microsoft.com/office/drawing/2014/main" id="{06C5D2F6-468F-A840-B47B-A2A5A8351196}"/>
                </a:ext>
              </a:extLst>
            </p:cNvPr>
            <p:cNvSpPr txBox="1"/>
            <p:nvPr/>
          </p:nvSpPr>
          <p:spPr>
            <a:xfrm>
              <a:off x="2128113" y="2345642"/>
              <a:ext cx="7115093" cy="3687938"/>
            </a:xfrm>
            <a:prstGeom prst="rect">
              <a:avLst/>
            </a:prstGeom>
            <a:solidFill>
              <a:srgbClr val="FFFFFF">
                <a:alpha val="89804"/>
              </a:srgbClr>
            </a:solidFill>
            <a:ln>
              <a:noFill/>
            </a:ln>
          </p:spPr>
          <p:txBody>
            <a:bodyPr wrap="square" rtlCol="0">
              <a:spAutoFit/>
            </a:bodyPr>
            <a:lstStyle/>
            <a:p>
              <a:pPr marL="342900" indent="-342900">
                <a:buFont typeface="Arial" panose="020B0604020202020204" pitchFamily="34" charset="0"/>
                <a:buChar char="•"/>
              </a:pPr>
              <a:r>
                <a:rPr lang="en-US" b="1" dirty="0"/>
                <a:t>Universities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Federal government agencies and laboratories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Local governments</a:t>
              </a:r>
            </a:p>
            <a:p>
              <a:endParaRPr lang="en-US" b="1" dirty="0"/>
            </a:p>
            <a:p>
              <a:pPr marL="342900" indent="-342900">
                <a:buFont typeface="Arial" panose="020B0604020202020204" pitchFamily="34" charset="0"/>
                <a:buChar char="•"/>
              </a:pPr>
              <a:r>
                <a:rPr lang="en-US" b="1" dirty="0"/>
                <a:t>Private industry</a:t>
              </a:r>
            </a:p>
            <a:p>
              <a:endParaRPr lang="en-US" b="1" dirty="0"/>
            </a:p>
            <a:p>
              <a:pPr marL="342900" indent="-342900">
                <a:buFont typeface="Arial" panose="020B0604020202020204" pitchFamily="34" charset="0"/>
                <a:buChar char="•"/>
              </a:pPr>
              <a:r>
                <a:rPr lang="en-US" b="1" dirty="0"/>
                <a:t>U.S. and international</a:t>
              </a:r>
            </a:p>
          </p:txBody>
        </p:sp>
      </p:grpSp>
      <p:pic>
        <p:nvPicPr>
          <p:cNvPr id="38914" name="Picture 2">
            <a:extLst>
              <a:ext uri="{FF2B5EF4-FFF2-40B4-BE49-F238E27FC236}">
                <a16:creationId xmlns:a16="http://schemas.microsoft.com/office/drawing/2014/main" id="{F270EA21-5522-3945-974A-51089E00D5ED}"/>
              </a:ext>
            </a:extLst>
          </p:cNvPr>
          <p:cNvPicPr>
            <a:picLocks noChangeAspect="1" noChangeArrowheads="1"/>
          </p:cNvPicPr>
          <p:nvPr/>
        </p:nvPicPr>
        <p:blipFill>
          <a:blip r:embed="rId92" cstate="screen">
            <a:extLst>
              <a:ext uri="{28A0092B-C50C-407E-A947-70E740481C1C}">
                <a14:useLocalDpi xmlns:a14="http://schemas.microsoft.com/office/drawing/2010/main"/>
              </a:ext>
            </a:extLst>
          </a:blip>
          <a:srcRect/>
          <a:stretch>
            <a:fillRect/>
          </a:stretch>
        </p:blipFill>
        <p:spPr bwMode="auto">
          <a:xfrm>
            <a:off x="10347340" y="3468952"/>
            <a:ext cx="640335" cy="60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730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BBEC6-C5D1-3742-81C0-329DF2A0380B}"/>
              </a:ext>
            </a:extLst>
          </p:cNvPr>
          <p:cNvPicPr>
            <a:picLocks noChangeAspect="1"/>
          </p:cNvPicPr>
          <p:nvPr/>
        </p:nvPicPr>
        <p:blipFill>
          <a:blip r:embed="rId3">
            <a:alphaModFix amt="74000"/>
          </a:blip>
          <a:stretch>
            <a:fillRect/>
          </a:stretch>
        </p:blipFill>
        <p:spPr>
          <a:xfrm>
            <a:off x="6096000" y="53584"/>
            <a:ext cx="6132186" cy="6804416"/>
          </a:xfrm>
          <a:prstGeom prst="rect">
            <a:avLst/>
          </a:prstGeom>
        </p:spPr>
      </p:pic>
      <p:grpSp>
        <p:nvGrpSpPr>
          <p:cNvPr id="18" name="Group 17">
            <a:extLst>
              <a:ext uri="{FF2B5EF4-FFF2-40B4-BE49-F238E27FC236}">
                <a16:creationId xmlns:a16="http://schemas.microsoft.com/office/drawing/2014/main" id="{D106C623-9CD8-4F48-9238-6DEB986CA6B4}"/>
              </a:ext>
            </a:extLst>
          </p:cNvPr>
          <p:cNvGrpSpPr/>
          <p:nvPr/>
        </p:nvGrpSpPr>
        <p:grpSpPr>
          <a:xfrm>
            <a:off x="503982" y="1897758"/>
            <a:ext cx="7959762" cy="4524315"/>
            <a:chOff x="554048" y="1548639"/>
            <a:chExt cx="7959762" cy="4524315"/>
          </a:xfrm>
        </p:grpSpPr>
        <p:sp>
          <p:nvSpPr>
            <p:cNvPr id="2" name="TextBox 1">
              <a:extLst>
                <a:ext uri="{FF2B5EF4-FFF2-40B4-BE49-F238E27FC236}">
                  <a16:creationId xmlns:a16="http://schemas.microsoft.com/office/drawing/2014/main" id="{A59D92C4-852D-884D-AD74-B21B9779309E}"/>
                </a:ext>
              </a:extLst>
            </p:cNvPr>
            <p:cNvSpPr txBox="1"/>
            <p:nvPr/>
          </p:nvSpPr>
          <p:spPr>
            <a:xfrm>
              <a:off x="1177962" y="1548639"/>
              <a:ext cx="7335848" cy="4524315"/>
            </a:xfrm>
            <a:prstGeom prst="rect">
              <a:avLst/>
            </a:prstGeom>
            <a:solidFill>
              <a:srgbClr val="FFFFFF">
                <a:alpha val="50980"/>
              </a:srgbClr>
            </a:solidFill>
          </p:spPr>
          <p:txBody>
            <a:bodyPr wrap="square" rtlCol="0">
              <a:spAutoFit/>
            </a:bodyPr>
            <a:lstStyle/>
            <a:p>
              <a:r>
                <a:rPr lang="en-US" b="1" dirty="0">
                  <a:latin typeface="Arial" panose="020B0604020202020204" pitchFamily="34" charset="0"/>
                  <a:cs typeface="Arial" panose="020B0604020202020204" pitchFamily="34" charset="0"/>
                </a:rPr>
                <a:t>Ship time: </a:t>
              </a:r>
              <a:r>
                <a:rPr lang="en-US" dirty="0">
                  <a:latin typeface="Arial" panose="020B0604020202020204" pitchFamily="34" charset="0"/>
                  <a:cs typeface="Arial" panose="020B0604020202020204" pitchFamily="34" charset="0"/>
                </a:rPr>
                <a:t>use of partners ships (Brazil, Argentina, South Africa, etc.) for cruises, equipment deployments, logistics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Glider ports: </a:t>
              </a:r>
              <a:r>
                <a:rPr lang="en-US" dirty="0">
                  <a:latin typeface="Arial" panose="020B0604020202020204" pitchFamily="34" charset="0"/>
                  <a:cs typeface="Arial" panose="020B0604020202020204" pitchFamily="34" charset="0"/>
                </a:rPr>
                <a:t>collaborate in the use of space, logistics, vessels, personnel for hurricane glider operations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Cargo ships:  </a:t>
              </a:r>
              <a:r>
                <a:rPr lang="en-US" dirty="0">
                  <a:latin typeface="Arial" panose="020B0604020202020204" pitchFamily="34" charset="0"/>
                  <a:cs typeface="Arial" panose="020B0604020202020204" pitchFamily="34" charset="0"/>
                </a:rPr>
                <a:t>collaborate with shipping companies to provide space for XBT deployments, TSG and pCO2 installations, drifters and Argo float deployments</a:t>
              </a:r>
            </a:p>
          </p:txBody>
        </p:sp>
        <p:grpSp>
          <p:nvGrpSpPr>
            <p:cNvPr id="6" name="Group 5">
              <a:extLst>
                <a:ext uri="{FF2B5EF4-FFF2-40B4-BE49-F238E27FC236}">
                  <a16:creationId xmlns:a16="http://schemas.microsoft.com/office/drawing/2014/main" id="{D79566F5-697B-C442-B60C-424EA7080B28}"/>
                </a:ext>
              </a:extLst>
            </p:cNvPr>
            <p:cNvGrpSpPr/>
            <p:nvPr/>
          </p:nvGrpSpPr>
          <p:grpSpPr>
            <a:xfrm>
              <a:off x="554048" y="1630656"/>
              <a:ext cx="382489" cy="1815638"/>
              <a:chOff x="578771" y="1323292"/>
              <a:chExt cx="382489" cy="1815638"/>
            </a:xfrm>
          </p:grpSpPr>
          <p:grpSp>
            <p:nvGrpSpPr>
              <p:cNvPr id="7" name="Group 6">
                <a:extLst>
                  <a:ext uri="{FF2B5EF4-FFF2-40B4-BE49-F238E27FC236}">
                    <a16:creationId xmlns:a16="http://schemas.microsoft.com/office/drawing/2014/main" id="{F540E3AA-DAEF-D449-B0AF-A4D5FD8B302B}"/>
                  </a:ext>
                </a:extLst>
              </p:cNvPr>
              <p:cNvGrpSpPr/>
              <p:nvPr/>
            </p:nvGrpSpPr>
            <p:grpSpPr>
              <a:xfrm>
                <a:off x="578771" y="1323292"/>
                <a:ext cx="382489" cy="382489"/>
                <a:chOff x="6553198" y="2590804"/>
                <a:chExt cx="457200" cy="457200"/>
              </a:xfrm>
            </p:grpSpPr>
            <p:sp>
              <p:nvSpPr>
                <p:cNvPr id="14" name="Oval 13">
                  <a:extLst>
                    <a:ext uri="{FF2B5EF4-FFF2-40B4-BE49-F238E27FC236}">
                      <a16:creationId xmlns:a16="http://schemas.microsoft.com/office/drawing/2014/main" id="{66B95957-DD37-C84F-A940-87D9FEFE53E8}"/>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57C4BDE-BCC7-004D-B7E7-5215BA3A2579}"/>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grpSp>
            <p:nvGrpSpPr>
              <p:cNvPr id="8" name="Group 7">
                <a:extLst>
                  <a:ext uri="{FF2B5EF4-FFF2-40B4-BE49-F238E27FC236}">
                    <a16:creationId xmlns:a16="http://schemas.microsoft.com/office/drawing/2014/main" id="{7FF99E05-D68B-404F-87AE-3D61F5D845D2}"/>
                  </a:ext>
                </a:extLst>
              </p:cNvPr>
              <p:cNvGrpSpPr/>
              <p:nvPr/>
            </p:nvGrpSpPr>
            <p:grpSpPr>
              <a:xfrm>
                <a:off x="578771" y="2756440"/>
                <a:ext cx="382489" cy="382490"/>
                <a:chOff x="6553198" y="3021776"/>
                <a:chExt cx="457200" cy="457201"/>
              </a:xfrm>
            </p:grpSpPr>
            <p:sp>
              <p:nvSpPr>
                <p:cNvPr id="12" name="Oval 11">
                  <a:extLst>
                    <a:ext uri="{FF2B5EF4-FFF2-40B4-BE49-F238E27FC236}">
                      <a16:creationId xmlns:a16="http://schemas.microsoft.com/office/drawing/2014/main" id="{2126BE59-A674-3D46-89DC-647F324CBE62}"/>
                    </a:ext>
                  </a:extLst>
                </p:cNvPr>
                <p:cNvSpPr/>
                <p:nvPr userDrawn="1"/>
              </p:nvSpPr>
              <p:spPr>
                <a:xfrm>
                  <a:off x="6553198" y="3021776"/>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FEA966D-D213-7244-B7B8-D8318A08BC99}"/>
                    </a:ext>
                  </a:extLst>
                </p:cNvPr>
                <p:cNvSpPr txBox="1"/>
                <p:nvPr userDrawn="1"/>
              </p:nvSpPr>
              <p:spPr>
                <a:xfrm>
                  <a:off x="6591297" y="3037504"/>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grpSp>
        </p:grpSp>
        <p:grpSp>
          <p:nvGrpSpPr>
            <p:cNvPr id="9" name="Group 8">
              <a:extLst>
                <a:ext uri="{FF2B5EF4-FFF2-40B4-BE49-F238E27FC236}">
                  <a16:creationId xmlns:a16="http://schemas.microsoft.com/office/drawing/2014/main" id="{72893B37-329C-AC41-9AA6-30D5A75F481D}"/>
                </a:ext>
              </a:extLst>
            </p:cNvPr>
            <p:cNvGrpSpPr/>
            <p:nvPr/>
          </p:nvGrpSpPr>
          <p:grpSpPr>
            <a:xfrm>
              <a:off x="570938" y="4587804"/>
              <a:ext cx="382489" cy="382489"/>
              <a:chOff x="6553198" y="3520535"/>
              <a:chExt cx="457200" cy="457200"/>
            </a:xfrm>
          </p:grpSpPr>
          <p:sp>
            <p:nvSpPr>
              <p:cNvPr id="10" name="Oval 9">
                <a:extLst>
                  <a:ext uri="{FF2B5EF4-FFF2-40B4-BE49-F238E27FC236}">
                    <a16:creationId xmlns:a16="http://schemas.microsoft.com/office/drawing/2014/main" id="{A5C58953-F000-B44B-ABF9-7763C4A72046}"/>
                  </a:ext>
                </a:extLst>
              </p:cNvPr>
              <p:cNvSpPr/>
              <p:nvPr userDrawn="1"/>
            </p:nvSpPr>
            <p:spPr>
              <a:xfrm>
                <a:off x="6553198" y="3520535"/>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7D2C9B7-80D5-204D-8500-F85C67C95693}"/>
                  </a:ext>
                </a:extLst>
              </p:cNvPr>
              <p:cNvSpPr txBox="1"/>
              <p:nvPr userDrawn="1"/>
            </p:nvSpPr>
            <p:spPr>
              <a:xfrm>
                <a:off x="6591297" y="3536262"/>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grpSp>
      </p:grpSp>
      <p:sp>
        <p:nvSpPr>
          <p:cNvPr id="3" name="TextBox 2">
            <a:extLst>
              <a:ext uri="{FF2B5EF4-FFF2-40B4-BE49-F238E27FC236}">
                <a16:creationId xmlns:a16="http://schemas.microsoft.com/office/drawing/2014/main" id="{BB7FA4C6-52B9-6F4C-A532-AD88E4BA47B0}"/>
              </a:ext>
            </a:extLst>
          </p:cNvPr>
          <p:cNvSpPr txBox="1"/>
          <p:nvPr/>
        </p:nvSpPr>
        <p:spPr>
          <a:xfrm>
            <a:off x="8622236" y="6379396"/>
            <a:ext cx="3463897"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Cargo ship conducting XBT transect</a:t>
            </a:r>
          </a:p>
        </p:txBody>
      </p:sp>
      <p:pic>
        <p:nvPicPr>
          <p:cNvPr id="20" name="Picture 19">
            <a:extLst>
              <a:ext uri="{FF2B5EF4-FFF2-40B4-BE49-F238E27FC236}">
                <a16:creationId xmlns:a16="http://schemas.microsoft.com/office/drawing/2014/main" id="{314EEBF9-EA3D-BC4A-BD4A-D37B96D830B1}"/>
              </a:ext>
            </a:extLst>
          </p:cNvPr>
          <p:cNvPicPr>
            <a:picLocks noChangeAspect="1"/>
          </p:cNvPicPr>
          <p:nvPr/>
        </p:nvPicPr>
        <p:blipFill>
          <a:blip r:embed="rId4"/>
          <a:stretch>
            <a:fillRect/>
          </a:stretch>
        </p:blipFill>
        <p:spPr>
          <a:xfrm>
            <a:off x="0" y="134041"/>
            <a:ext cx="3517900" cy="939800"/>
          </a:xfrm>
          <a:prstGeom prst="rect">
            <a:avLst/>
          </a:prstGeom>
        </p:spPr>
      </p:pic>
      <p:sp>
        <p:nvSpPr>
          <p:cNvPr id="5" name="Slide Number Placeholder 4">
            <a:extLst>
              <a:ext uri="{FF2B5EF4-FFF2-40B4-BE49-F238E27FC236}">
                <a16:creationId xmlns:a16="http://schemas.microsoft.com/office/drawing/2014/main" id="{927F029E-A0F0-334E-B192-B3A425111CC6}"/>
              </a:ext>
            </a:extLst>
          </p:cNvPr>
          <p:cNvSpPr>
            <a:spLocks noGrp="1"/>
          </p:cNvSpPr>
          <p:nvPr>
            <p:ph type="sldNum" sz="quarter" idx="12"/>
          </p:nvPr>
        </p:nvSpPr>
        <p:spPr/>
        <p:txBody>
          <a:bodyPr/>
          <a:lstStyle/>
          <a:p>
            <a:pPr>
              <a:defRPr/>
            </a:pPr>
            <a:fld id="{0737601F-BD98-ED4B-8E1A-3F69D5929A52}" type="slidenum">
              <a:rPr lang="en-US" altLang="en-US" smtClean="0"/>
              <a:pPr>
                <a:defRPr/>
              </a:pPr>
              <a:t>15</a:t>
            </a:fld>
            <a:endParaRPr lang="en-US" altLang="en-US"/>
          </a:p>
        </p:txBody>
      </p:sp>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3048000" y="876199"/>
            <a:ext cx="4953000" cy="609600"/>
          </a:xfrm>
          <a:prstGeom prst="rect">
            <a:avLst/>
          </a:prstGeom>
          <a:solidFill>
            <a:srgbClr val="FFFFFF">
              <a:alpha val="47059"/>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Leveraging resources</a:t>
            </a:r>
          </a:p>
        </p:txBody>
      </p:sp>
    </p:spTree>
    <p:extLst>
      <p:ext uri="{BB962C8B-B14F-4D97-AF65-F5344CB8AC3E}">
        <p14:creationId xmlns:p14="http://schemas.microsoft.com/office/powerpoint/2010/main" val="17880362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283EE9A-AA90-604C-8BAF-F9B41A8CA705}"/>
              </a:ext>
            </a:extLst>
          </p:cNvPr>
          <p:cNvGrpSpPr/>
          <p:nvPr/>
        </p:nvGrpSpPr>
        <p:grpSpPr>
          <a:xfrm>
            <a:off x="351081" y="1439370"/>
            <a:ext cx="11434124" cy="5169853"/>
            <a:chOff x="418899" y="677370"/>
            <a:chExt cx="11434124" cy="5169853"/>
          </a:xfrm>
        </p:grpSpPr>
        <p:grpSp>
          <p:nvGrpSpPr>
            <p:cNvPr id="17" name="Group 16">
              <a:extLst>
                <a:ext uri="{FF2B5EF4-FFF2-40B4-BE49-F238E27FC236}">
                  <a16:creationId xmlns:a16="http://schemas.microsoft.com/office/drawing/2014/main" id="{B6C538C9-8C39-5245-9BAF-D0CA16448E8E}"/>
                </a:ext>
              </a:extLst>
            </p:cNvPr>
            <p:cNvGrpSpPr/>
            <p:nvPr/>
          </p:nvGrpSpPr>
          <p:grpSpPr>
            <a:xfrm>
              <a:off x="2558582" y="677370"/>
              <a:ext cx="7166335" cy="5169853"/>
              <a:chOff x="3670619" y="711409"/>
              <a:chExt cx="7166335" cy="5169853"/>
            </a:xfrm>
          </p:grpSpPr>
          <p:sp>
            <p:nvSpPr>
              <p:cNvPr id="5" name="Oval 4">
                <a:extLst>
                  <a:ext uri="{FF2B5EF4-FFF2-40B4-BE49-F238E27FC236}">
                    <a16:creationId xmlns:a16="http://schemas.microsoft.com/office/drawing/2014/main" id="{28FBA4DE-1DFD-9442-8A03-24B1C4A65F27}"/>
                  </a:ext>
                </a:extLst>
              </p:cNvPr>
              <p:cNvSpPr/>
              <p:nvPr/>
            </p:nvSpPr>
            <p:spPr bwMode="auto">
              <a:xfrm>
                <a:off x="6935000" y="1979308"/>
                <a:ext cx="3901954" cy="3901954"/>
              </a:xfrm>
              <a:prstGeom prst="ellipse">
                <a:avLst/>
              </a:prstGeom>
              <a:solidFill>
                <a:srgbClr val="3B86F0">
                  <a:alpha val="43137"/>
                </a:srgbClr>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159EC70-2B2E-774C-8F24-32DFFC7CD78C}"/>
                  </a:ext>
                </a:extLst>
              </p:cNvPr>
              <p:cNvGrpSpPr/>
              <p:nvPr/>
            </p:nvGrpSpPr>
            <p:grpSpPr>
              <a:xfrm>
                <a:off x="3670619" y="711409"/>
                <a:ext cx="5803112" cy="5144524"/>
                <a:chOff x="3670619" y="711409"/>
                <a:chExt cx="5803112" cy="5144524"/>
              </a:xfrm>
            </p:grpSpPr>
            <p:sp>
              <p:nvSpPr>
                <p:cNvPr id="8" name="Oval 7">
                  <a:extLst>
                    <a:ext uri="{FF2B5EF4-FFF2-40B4-BE49-F238E27FC236}">
                      <a16:creationId xmlns:a16="http://schemas.microsoft.com/office/drawing/2014/main" id="{D4E21244-6A0B-1745-B83A-B2EE5C011F32}"/>
                    </a:ext>
                  </a:extLst>
                </p:cNvPr>
                <p:cNvSpPr/>
                <p:nvPr/>
              </p:nvSpPr>
              <p:spPr bwMode="auto">
                <a:xfrm>
                  <a:off x="5625417" y="711409"/>
                  <a:ext cx="3363274" cy="3479099"/>
                </a:xfrm>
                <a:prstGeom prst="ellipse">
                  <a:avLst/>
                </a:prstGeom>
                <a:solidFill>
                  <a:srgbClr val="3333CC">
                    <a:alpha val="50980"/>
                  </a:srgbClr>
                </a:solidFill>
                <a:ln w="9525" cap="flat" cmpd="sng" algn="ctr">
                  <a:solidFill>
                    <a:srgbClr val="9C4D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E461747-C3D1-A046-B155-D82B11ADA7E7}"/>
                    </a:ext>
                  </a:extLst>
                </p:cNvPr>
                <p:cNvSpPr/>
                <p:nvPr/>
              </p:nvSpPr>
              <p:spPr bwMode="auto">
                <a:xfrm>
                  <a:off x="3670619" y="1953979"/>
                  <a:ext cx="3901954" cy="3901954"/>
                </a:xfrm>
                <a:prstGeom prst="ellipse">
                  <a:avLst/>
                </a:prstGeom>
                <a:solidFill>
                  <a:srgbClr val="0070C0">
                    <a:alpha val="54902"/>
                  </a:srgbClr>
                </a:solidFill>
                <a:ln w="9525" cap="flat" cmpd="sng" algn="ctr">
                  <a:solidFill>
                    <a:srgbClr val="3B86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D36984-AB26-C741-8FF6-E894BF1DD033}"/>
                    </a:ext>
                  </a:extLst>
                </p:cNvPr>
                <p:cNvSpPr txBox="1"/>
                <p:nvPr/>
              </p:nvSpPr>
              <p:spPr>
                <a:xfrm>
                  <a:off x="6696149" y="974914"/>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PHOD</a:t>
                  </a:r>
                </a:p>
              </p:txBody>
            </p:sp>
            <p:sp>
              <p:nvSpPr>
                <p:cNvPr id="11" name="TextBox 10">
                  <a:extLst>
                    <a:ext uri="{FF2B5EF4-FFF2-40B4-BE49-F238E27FC236}">
                      <a16:creationId xmlns:a16="http://schemas.microsoft.com/office/drawing/2014/main" id="{6C6137D0-68E9-F340-9449-A8DA02C5FD6D}"/>
                    </a:ext>
                  </a:extLst>
                </p:cNvPr>
                <p:cNvSpPr txBox="1"/>
                <p:nvPr/>
              </p:nvSpPr>
              <p:spPr>
                <a:xfrm>
                  <a:off x="5139733" y="5116387"/>
                  <a:ext cx="963725"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HRD</a:t>
                  </a:r>
                </a:p>
              </p:txBody>
            </p:sp>
            <p:sp>
              <p:nvSpPr>
                <p:cNvPr id="12" name="TextBox 11">
                  <a:extLst>
                    <a:ext uri="{FF2B5EF4-FFF2-40B4-BE49-F238E27FC236}">
                      <a16:creationId xmlns:a16="http://schemas.microsoft.com/office/drawing/2014/main" id="{BA197BB9-81DA-9140-9A95-122889A66695}"/>
                    </a:ext>
                  </a:extLst>
                </p:cNvPr>
                <p:cNvSpPr txBox="1"/>
                <p:nvPr/>
              </p:nvSpPr>
              <p:spPr>
                <a:xfrm>
                  <a:off x="8251922" y="5177248"/>
                  <a:ext cx="122180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OCED</a:t>
                  </a:r>
                </a:p>
              </p:txBody>
            </p:sp>
          </p:grpSp>
        </p:grpSp>
        <p:sp>
          <p:nvSpPr>
            <p:cNvPr id="13" name="TextBox 12">
              <a:extLst>
                <a:ext uri="{FF2B5EF4-FFF2-40B4-BE49-F238E27FC236}">
                  <a16:creationId xmlns:a16="http://schemas.microsoft.com/office/drawing/2014/main" id="{85EB6F65-99A7-404F-95CE-EE8DAFF5CDAE}"/>
                </a:ext>
              </a:extLst>
            </p:cNvPr>
            <p:cNvSpPr txBox="1"/>
            <p:nvPr/>
          </p:nvSpPr>
          <p:spPr>
            <a:xfrm>
              <a:off x="418899" y="2844298"/>
              <a:ext cx="5379999" cy="830997"/>
            </a:xfrm>
            <a:prstGeom prst="rect">
              <a:avLst/>
            </a:prstGeom>
            <a:solidFill>
              <a:srgbClr val="FFFFFF">
                <a:alpha val="50588"/>
              </a:srgbClr>
            </a:solidFill>
          </p:spPr>
          <p:txBody>
            <a:bodyPr wrap="none" rtlCol="0">
              <a:spAutoFit/>
            </a:bodyPr>
            <a:lstStyle/>
            <a:p>
              <a:pPr algn="r"/>
              <a:r>
                <a:rPr lang="en-US" sz="1600" dirty="0">
                  <a:latin typeface="Arial" panose="020B0604020202020204" pitchFamily="34" charset="0"/>
                  <a:cs typeface="Arial" panose="020B0604020202020204" pitchFamily="34" charset="0"/>
                </a:rPr>
                <a:t>   Ocean observing experiments * </a:t>
              </a:r>
            </a:p>
            <a:p>
              <a:pPr algn="r"/>
              <a:r>
                <a:rPr lang="en-US" sz="1600" dirty="0">
                  <a:latin typeface="Arial" panose="020B0604020202020204" pitchFamily="34" charset="0"/>
                  <a:cs typeface="Arial" panose="020B0604020202020204" pitchFamily="34" charset="0"/>
                </a:rPr>
                <a:t>Hurricane Field Program *</a:t>
              </a:r>
            </a:p>
            <a:p>
              <a:pPr algn="r"/>
              <a:r>
                <a:rPr lang="en-US" sz="1600" dirty="0">
                  <a:latin typeface="Arial" panose="020B0604020202020204" pitchFamily="34" charset="0"/>
                  <a:cs typeface="Arial" panose="020B0604020202020204" pitchFamily="34" charset="0"/>
                </a:rPr>
                <a:t>Ocean indicators for hurricane intensification forecasts *</a:t>
              </a:r>
            </a:p>
          </p:txBody>
        </p:sp>
        <p:sp>
          <p:nvSpPr>
            <p:cNvPr id="14" name="TextBox 13">
              <a:extLst>
                <a:ext uri="{FF2B5EF4-FFF2-40B4-BE49-F238E27FC236}">
                  <a16:creationId xmlns:a16="http://schemas.microsoft.com/office/drawing/2014/main" id="{9F2D934F-EC8C-4441-8649-71FBF3CE0492}"/>
                </a:ext>
              </a:extLst>
            </p:cNvPr>
            <p:cNvSpPr txBox="1"/>
            <p:nvPr/>
          </p:nvSpPr>
          <p:spPr>
            <a:xfrm>
              <a:off x="6856655" y="2214833"/>
              <a:ext cx="4996368" cy="1323439"/>
            </a:xfrm>
            <a:prstGeom prst="rect">
              <a:avLst/>
            </a:prstGeom>
            <a:solidFill>
              <a:srgbClr val="FFFFFF">
                <a:alpha val="50588"/>
              </a:srgbClr>
            </a:solidFill>
          </p:spPr>
          <p:txBody>
            <a:bodyPr wrap="none" rtlCol="0">
              <a:spAutoFit/>
            </a:bodyPr>
            <a:lstStyle/>
            <a:p>
              <a:r>
                <a:rPr lang="en-US" sz="1600" dirty="0">
                  <a:latin typeface="Arial" panose="020B0604020202020204" pitchFamily="34" charset="0"/>
                  <a:cs typeface="Arial" panose="020B0604020202020204" pitchFamily="34" charset="0"/>
                </a:rPr>
                <a:t>* Repeat Hydrography</a:t>
              </a:r>
            </a:p>
            <a:p>
              <a:r>
                <a:rPr lang="en-US" sz="1600" dirty="0">
                  <a:latin typeface="Arial" panose="020B0604020202020204" pitchFamily="34" charset="0"/>
                  <a:cs typeface="Arial" panose="020B0604020202020204" pitchFamily="34" charset="0"/>
                </a:rPr>
                <a:t>* TSG observations in support of pCO2 assessments</a:t>
              </a:r>
            </a:p>
            <a:p>
              <a:r>
                <a:rPr lang="en-US" sz="1600" dirty="0">
                  <a:latin typeface="Arial" panose="020B0604020202020204" pitchFamily="34" charset="0"/>
                  <a:cs typeface="Arial" panose="020B0604020202020204" pitchFamily="34" charset="0"/>
                </a:rPr>
                <a:t>* Ocean conditions during Red Tide events</a:t>
              </a:r>
            </a:p>
            <a:p>
              <a:r>
                <a:rPr lang="en-US" sz="1600" dirty="0">
                  <a:latin typeface="Arial" panose="020B0604020202020204" pitchFamily="34" charset="0"/>
                  <a:cs typeface="Arial" panose="020B0604020202020204" pitchFamily="34" charset="0"/>
                </a:rPr>
                <a:t>* Climate Integrated Ecosystem Assessments</a:t>
              </a:r>
            </a:p>
            <a:p>
              <a:r>
                <a:rPr lang="en-US" sz="1600" dirty="0">
                  <a:latin typeface="Arial" panose="020B0604020202020204" pitchFamily="34" charset="0"/>
                  <a:cs typeface="Arial" panose="020B0604020202020204" pitchFamily="34" charset="0"/>
                </a:rPr>
                <a:t>* BGC </a:t>
              </a:r>
            </a:p>
          </p:txBody>
        </p:sp>
        <p:sp>
          <p:nvSpPr>
            <p:cNvPr id="18" name="TextBox 17">
              <a:extLst>
                <a:ext uri="{FF2B5EF4-FFF2-40B4-BE49-F238E27FC236}">
                  <a16:creationId xmlns:a16="http://schemas.microsoft.com/office/drawing/2014/main" id="{D8FE7C6C-8805-BC48-AF1D-664FC06B5B70}"/>
                </a:ext>
              </a:extLst>
            </p:cNvPr>
            <p:cNvSpPr txBox="1"/>
            <p:nvPr/>
          </p:nvSpPr>
          <p:spPr>
            <a:xfrm>
              <a:off x="6037317" y="3738227"/>
              <a:ext cx="4650632" cy="338554"/>
            </a:xfrm>
            <a:prstGeom prst="rect">
              <a:avLst/>
            </a:prstGeom>
            <a:solidFill>
              <a:srgbClr val="FFFFFF">
                <a:alpha val="50588"/>
              </a:srgbClr>
            </a:solidFill>
          </p:spPr>
          <p:txBody>
            <a:bodyPr wrap="none" rtlCol="0">
              <a:spAutoFit/>
            </a:bodyPr>
            <a:lstStyle/>
            <a:p>
              <a:r>
                <a:rPr lang="en-US" sz="1600" dirty="0">
                  <a:latin typeface="Arial" panose="020B0604020202020204" pitchFamily="34" charset="0"/>
                  <a:cs typeface="Arial" panose="020B0604020202020204" pitchFamily="34" charset="0"/>
                </a:rPr>
                <a:t>* Impact of hurricanes on O2, pCO2, ecosystems</a:t>
              </a:r>
            </a:p>
          </p:txBody>
        </p:sp>
      </p:grpSp>
      <p:pic>
        <p:nvPicPr>
          <p:cNvPr id="19" name="Picture 18">
            <a:extLst>
              <a:ext uri="{FF2B5EF4-FFF2-40B4-BE49-F238E27FC236}">
                <a16:creationId xmlns:a16="http://schemas.microsoft.com/office/drawing/2014/main" id="{5B9AE66F-660F-2745-B960-B33C64262F7E}"/>
              </a:ext>
            </a:extLst>
          </p:cNvPr>
          <p:cNvPicPr>
            <a:picLocks noChangeAspect="1"/>
          </p:cNvPicPr>
          <p:nvPr/>
        </p:nvPicPr>
        <p:blipFill>
          <a:blip r:embed="rId2"/>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897325" y="786998"/>
            <a:ext cx="9015426"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Divisional collaborations within AOML</a:t>
            </a:r>
          </a:p>
        </p:txBody>
      </p:sp>
      <p:sp>
        <p:nvSpPr>
          <p:cNvPr id="2" name="Slide Number Placeholder 1">
            <a:extLst>
              <a:ext uri="{FF2B5EF4-FFF2-40B4-BE49-F238E27FC236}">
                <a16:creationId xmlns:a16="http://schemas.microsoft.com/office/drawing/2014/main" id="{622CC9BC-49F9-1142-B618-0EA5D381F28A}"/>
              </a:ext>
            </a:extLst>
          </p:cNvPr>
          <p:cNvSpPr>
            <a:spLocks noGrp="1"/>
          </p:cNvSpPr>
          <p:nvPr>
            <p:ph type="sldNum" sz="quarter" idx="12"/>
          </p:nvPr>
        </p:nvSpPr>
        <p:spPr/>
        <p:txBody>
          <a:bodyPr/>
          <a:lstStyle/>
          <a:p>
            <a:pPr>
              <a:defRPr/>
            </a:pPr>
            <a:fld id="{0737601F-BD98-ED4B-8E1A-3F69D5929A52}" type="slidenum">
              <a:rPr lang="en-US" altLang="en-US" smtClean="0"/>
              <a:pPr>
                <a:defRPr/>
              </a:pPr>
              <a:t>16</a:t>
            </a:fld>
            <a:endParaRPr lang="en-US" altLang="en-US"/>
          </a:p>
        </p:txBody>
      </p:sp>
    </p:spTree>
    <p:extLst>
      <p:ext uri="{BB962C8B-B14F-4D97-AF65-F5344CB8AC3E}">
        <p14:creationId xmlns:p14="http://schemas.microsoft.com/office/powerpoint/2010/main" val="11512826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A30879D6-5A4A-A647-AAAB-B76DCA65ACC1}"/>
              </a:ext>
            </a:extLst>
          </p:cNvPr>
          <p:cNvSpPr/>
          <p:nvPr/>
        </p:nvSpPr>
        <p:spPr bwMode="auto">
          <a:xfrm rot="7810044">
            <a:off x="4990787" y="3382871"/>
            <a:ext cx="1760963" cy="3790246"/>
          </a:xfrm>
          <a:prstGeom prst="ellipse">
            <a:avLst/>
          </a:prstGeom>
          <a:solidFill>
            <a:srgbClr val="009BD6">
              <a:alpha val="40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B18A8538-A33C-4A4D-ACEA-DC29BE6B73EC}"/>
              </a:ext>
            </a:extLst>
          </p:cNvPr>
          <p:cNvGrpSpPr/>
          <p:nvPr/>
        </p:nvGrpSpPr>
        <p:grpSpPr>
          <a:xfrm>
            <a:off x="516128" y="1508471"/>
            <a:ext cx="9120292" cy="5509218"/>
            <a:chOff x="1236203" y="609129"/>
            <a:chExt cx="9120292" cy="5509218"/>
          </a:xfrm>
        </p:grpSpPr>
        <p:sp>
          <p:nvSpPr>
            <p:cNvPr id="19" name="Oval 18">
              <a:extLst>
                <a:ext uri="{FF2B5EF4-FFF2-40B4-BE49-F238E27FC236}">
                  <a16:creationId xmlns:a16="http://schemas.microsoft.com/office/drawing/2014/main" id="{303D907E-602A-3F4D-A6B1-85DDDE708C2B}"/>
                </a:ext>
              </a:extLst>
            </p:cNvPr>
            <p:cNvSpPr/>
            <p:nvPr/>
          </p:nvSpPr>
          <p:spPr bwMode="auto">
            <a:xfrm>
              <a:off x="5047048" y="2575893"/>
              <a:ext cx="4340314" cy="1639109"/>
            </a:xfrm>
            <a:prstGeom prst="ellipse">
              <a:avLst/>
            </a:prstGeom>
            <a:solidFill>
              <a:srgbClr val="000000">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9B3736E-1ED9-2940-ADA2-97F7ABEF617C}"/>
                </a:ext>
              </a:extLst>
            </p:cNvPr>
            <p:cNvGrpSpPr/>
            <p:nvPr/>
          </p:nvGrpSpPr>
          <p:grpSpPr>
            <a:xfrm>
              <a:off x="1236203" y="609129"/>
              <a:ext cx="9120292" cy="5509218"/>
              <a:chOff x="1074399" y="609129"/>
              <a:chExt cx="9120292" cy="5509218"/>
            </a:xfrm>
          </p:grpSpPr>
          <p:sp>
            <p:nvSpPr>
              <p:cNvPr id="3" name="Oval 2">
                <a:extLst>
                  <a:ext uri="{FF2B5EF4-FFF2-40B4-BE49-F238E27FC236}">
                    <a16:creationId xmlns:a16="http://schemas.microsoft.com/office/drawing/2014/main" id="{159513B8-26EA-C247-AC5A-04B0C728C9D2}"/>
                  </a:ext>
                </a:extLst>
              </p:cNvPr>
              <p:cNvSpPr/>
              <p:nvPr/>
            </p:nvSpPr>
            <p:spPr bwMode="auto">
              <a:xfrm rot="19393851">
                <a:off x="3389589" y="1412163"/>
                <a:ext cx="3609055" cy="3661852"/>
              </a:xfrm>
              <a:prstGeom prst="ellipse">
                <a:avLst/>
              </a:prstGeom>
              <a:solidFill>
                <a:srgbClr val="3333CC">
                  <a:alpha val="3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44036D-6F8D-8A47-96FC-058D2DDDA0B4}"/>
                  </a:ext>
                </a:extLst>
              </p:cNvPr>
              <p:cNvSpPr txBox="1"/>
              <p:nvPr/>
            </p:nvSpPr>
            <p:spPr>
              <a:xfrm>
                <a:off x="5418545" y="5415384"/>
                <a:ext cx="869149" cy="461665"/>
              </a:xfrm>
              <a:prstGeom prst="rect">
                <a:avLst/>
              </a:prstGeom>
              <a:solidFill>
                <a:srgbClr val="FFFFFF">
                  <a:alpha val="47843"/>
                </a:srgbClr>
              </a:solidFill>
              <a:ln>
                <a:noFill/>
              </a:ln>
            </p:spPr>
            <p:txBody>
              <a:bodyPr wrap="none" rtlCol="0">
                <a:spAutoFit/>
              </a:bodyPr>
              <a:lstStyle/>
              <a:p>
                <a:pPr algn="r"/>
                <a:r>
                  <a:rPr lang="en-US" b="1" dirty="0">
                    <a:latin typeface="Arial" panose="020B0604020202020204" pitchFamily="34" charset="0"/>
                    <a:cs typeface="Arial" panose="020B0604020202020204" pitchFamily="34" charset="0"/>
                  </a:rPr>
                  <a:t>OAR</a:t>
                </a:r>
              </a:p>
            </p:txBody>
          </p:sp>
          <p:sp>
            <p:nvSpPr>
              <p:cNvPr id="11" name="TextBox 10">
                <a:extLst>
                  <a:ext uri="{FF2B5EF4-FFF2-40B4-BE49-F238E27FC236}">
                    <a16:creationId xmlns:a16="http://schemas.microsoft.com/office/drawing/2014/main" id="{93B6F91B-5F22-B94E-A95F-04820EF8A16E}"/>
                  </a:ext>
                </a:extLst>
              </p:cNvPr>
              <p:cNvSpPr txBox="1"/>
              <p:nvPr/>
            </p:nvSpPr>
            <p:spPr>
              <a:xfrm>
                <a:off x="2782005" y="4913319"/>
                <a:ext cx="851516"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NOS</a:t>
                </a:r>
              </a:p>
            </p:txBody>
          </p:sp>
          <p:sp>
            <p:nvSpPr>
              <p:cNvPr id="5" name="TextBox 4">
                <a:extLst>
                  <a:ext uri="{FF2B5EF4-FFF2-40B4-BE49-F238E27FC236}">
                    <a16:creationId xmlns:a16="http://schemas.microsoft.com/office/drawing/2014/main" id="{7BB209A9-F121-4949-A8D0-44927735D566}"/>
                  </a:ext>
                </a:extLst>
              </p:cNvPr>
              <p:cNvSpPr txBox="1"/>
              <p:nvPr/>
            </p:nvSpPr>
            <p:spPr>
              <a:xfrm>
                <a:off x="1074399" y="3952478"/>
                <a:ext cx="1330814"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NESDIS</a:t>
                </a:r>
              </a:p>
            </p:txBody>
          </p:sp>
          <p:sp>
            <p:nvSpPr>
              <p:cNvPr id="12" name="TextBox 11">
                <a:extLst>
                  <a:ext uri="{FF2B5EF4-FFF2-40B4-BE49-F238E27FC236}">
                    <a16:creationId xmlns:a16="http://schemas.microsoft.com/office/drawing/2014/main" id="{F7E4D38B-4BFD-7C4F-ADB1-6CF15BC9796C}"/>
                  </a:ext>
                </a:extLst>
              </p:cNvPr>
              <p:cNvSpPr txBox="1"/>
              <p:nvPr/>
            </p:nvSpPr>
            <p:spPr>
              <a:xfrm>
                <a:off x="1573025" y="740613"/>
                <a:ext cx="1056700"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NMFS</a:t>
                </a:r>
              </a:p>
            </p:txBody>
          </p:sp>
          <p:sp>
            <p:nvSpPr>
              <p:cNvPr id="20" name="TextBox 19">
                <a:extLst>
                  <a:ext uri="{FF2B5EF4-FFF2-40B4-BE49-F238E27FC236}">
                    <a16:creationId xmlns:a16="http://schemas.microsoft.com/office/drawing/2014/main" id="{B65CBA7C-2C60-CD44-ADEF-4868FA6CB6DA}"/>
                  </a:ext>
                </a:extLst>
              </p:cNvPr>
              <p:cNvSpPr txBox="1"/>
              <p:nvPr/>
            </p:nvSpPr>
            <p:spPr>
              <a:xfrm>
                <a:off x="7442727" y="2091947"/>
                <a:ext cx="902812" cy="461665"/>
              </a:xfrm>
              <a:prstGeom prst="rect">
                <a:avLst/>
              </a:prstGeom>
              <a:noFill/>
              <a:ln>
                <a:noFill/>
              </a:ln>
            </p:spPr>
            <p:txBody>
              <a:bodyPr wrap="none" rtlCol="0">
                <a:spAutoFit/>
              </a:bodyPr>
              <a:lstStyle/>
              <a:p>
                <a:pPr algn="r"/>
                <a:r>
                  <a:rPr lang="en-US" b="1" dirty="0">
                    <a:latin typeface="Arial" panose="020B0604020202020204" pitchFamily="34" charset="0"/>
                    <a:cs typeface="Arial" panose="020B0604020202020204" pitchFamily="34" charset="0"/>
                  </a:rPr>
                  <a:t>NWS</a:t>
                </a:r>
              </a:p>
            </p:txBody>
          </p:sp>
          <p:sp>
            <p:nvSpPr>
              <p:cNvPr id="18" name="Oval 17">
                <a:extLst>
                  <a:ext uri="{FF2B5EF4-FFF2-40B4-BE49-F238E27FC236}">
                    <a16:creationId xmlns:a16="http://schemas.microsoft.com/office/drawing/2014/main" id="{029A3FE1-0EC3-934D-8B1C-A147088CD16B}"/>
                  </a:ext>
                </a:extLst>
              </p:cNvPr>
              <p:cNvSpPr/>
              <p:nvPr/>
            </p:nvSpPr>
            <p:spPr bwMode="auto">
              <a:xfrm rot="2080247">
                <a:off x="4097710" y="2599574"/>
                <a:ext cx="1506066" cy="3518773"/>
              </a:xfrm>
              <a:prstGeom prst="ellipse">
                <a:avLst/>
              </a:prstGeom>
              <a:solidFill>
                <a:schemeClr val="accent1">
                  <a:alpha val="40000"/>
                </a:schemeClr>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09D733C-1EFD-1040-A2D0-A43D7D10D6E4}"/>
                  </a:ext>
                </a:extLst>
              </p:cNvPr>
              <p:cNvSpPr/>
              <p:nvPr/>
            </p:nvSpPr>
            <p:spPr bwMode="auto">
              <a:xfrm rot="18657184">
                <a:off x="3258935" y="227836"/>
                <a:ext cx="1207961" cy="3019934"/>
              </a:xfrm>
              <a:prstGeom prst="ellipse">
                <a:avLst/>
              </a:prstGeom>
              <a:solidFill>
                <a:srgbClr val="FFC000">
                  <a:alpha val="40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5918A2D2-4477-244D-BE57-6068DC6819EF}"/>
                  </a:ext>
                </a:extLst>
              </p:cNvPr>
              <p:cNvSpPr/>
              <p:nvPr/>
            </p:nvSpPr>
            <p:spPr bwMode="auto">
              <a:xfrm>
                <a:off x="1512086" y="2487954"/>
                <a:ext cx="4544196" cy="1663664"/>
              </a:xfrm>
              <a:prstGeom prst="ellipse">
                <a:avLst/>
              </a:prstGeom>
              <a:solidFill>
                <a:srgbClr val="FF0000">
                  <a:alpha val="20000"/>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920097CF-A738-0049-BDA9-77AC6CB06C60}"/>
                  </a:ext>
                </a:extLst>
              </p:cNvPr>
              <p:cNvSpPr/>
              <p:nvPr/>
            </p:nvSpPr>
            <p:spPr bwMode="auto">
              <a:xfrm rot="3153092">
                <a:off x="5811439" y="201987"/>
                <a:ext cx="1198105" cy="2706955"/>
              </a:xfrm>
              <a:prstGeom prst="ellipse">
                <a:avLst/>
              </a:prstGeom>
              <a:solidFill>
                <a:srgbClr val="009BD6">
                  <a:alpha val="40000"/>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40DB24D-41F8-1848-BBB4-AB1F1B9E050C}"/>
                  </a:ext>
                </a:extLst>
              </p:cNvPr>
              <p:cNvSpPr txBox="1"/>
              <p:nvPr/>
            </p:nvSpPr>
            <p:spPr>
              <a:xfrm>
                <a:off x="1914677" y="2898389"/>
                <a:ext cx="2161169" cy="584775"/>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Satellite products  *</a:t>
                </a:r>
              </a:p>
              <a:p>
                <a:pPr algn="r"/>
                <a:r>
                  <a:rPr lang="en-US" sz="1600" b="1" dirty="0">
                    <a:latin typeface="Arial" panose="020B0604020202020204" pitchFamily="34" charset="0"/>
                    <a:cs typeface="Arial" panose="020B0604020202020204" pitchFamily="34" charset="0"/>
                  </a:rPr>
                  <a:t>State of Climate *</a:t>
                </a:r>
              </a:p>
            </p:txBody>
          </p:sp>
          <p:sp>
            <p:nvSpPr>
              <p:cNvPr id="26" name="TextBox 25">
                <a:extLst>
                  <a:ext uri="{FF2B5EF4-FFF2-40B4-BE49-F238E27FC236}">
                    <a16:creationId xmlns:a16="http://schemas.microsoft.com/office/drawing/2014/main" id="{117FE036-260C-B745-BBA1-546B59204E25}"/>
                  </a:ext>
                </a:extLst>
              </p:cNvPr>
              <p:cNvSpPr txBox="1"/>
              <p:nvPr/>
            </p:nvSpPr>
            <p:spPr>
              <a:xfrm>
                <a:off x="6582035" y="2695716"/>
                <a:ext cx="3612656" cy="830997"/>
              </a:xfrm>
              <a:prstGeom prst="rect">
                <a:avLst/>
              </a:prstGeom>
              <a:solidFill>
                <a:srgbClr val="FFFFFF">
                  <a:alpha val="67059"/>
                </a:srgbClr>
              </a:solidFill>
              <a:ln>
                <a:noFill/>
              </a:ln>
            </p:spPr>
            <p:txBody>
              <a:bodyPr wrap="none" rtlCol="0">
                <a:spAutoFit/>
              </a:bodyPr>
              <a:lstStyle/>
              <a:p>
                <a:r>
                  <a:rPr lang="en-US" sz="1600" b="1" dirty="0">
                    <a:latin typeface="Arial" panose="020B0604020202020204" pitchFamily="34" charset="0"/>
                    <a:cs typeface="Arial" panose="020B0604020202020204" pitchFamily="34" charset="0"/>
                  </a:rPr>
                  <a:t>* Ocean-atmospheric modelling</a:t>
                </a:r>
              </a:p>
              <a:p>
                <a:r>
                  <a:rPr lang="en-US" sz="1600" b="1" dirty="0">
                    <a:latin typeface="Arial" panose="020B0604020202020204" pitchFamily="34" charset="0"/>
                    <a:cs typeface="Arial" panose="020B0604020202020204" pitchFamily="34" charset="0"/>
                  </a:rPr>
                  <a:t>* Tornado and heat waves outlooks</a:t>
                </a:r>
              </a:p>
              <a:p>
                <a:r>
                  <a:rPr lang="en-US" sz="1600" b="1" dirty="0">
                    <a:latin typeface="Arial" panose="020B0604020202020204" pitchFamily="34" charset="0"/>
                    <a:cs typeface="Arial" panose="020B0604020202020204" pitchFamily="34" charset="0"/>
                  </a:rPr>
                  <a:t>* VOS data flow</a:t>
                </a:r>
              </a:p>
            </p:txBody>
          </p:sp>
          <p:sp>
            <p:nvSpPr>
              <p:cNvPr id="27" name="TextBox 26">
                <a:extLst>
                  <a:ext uri="{FF2B5EF4-FFF2-40B4-BE49-F238E27FC236}">
                    <a16:creationId xmlns:a16="http://schemas.microsoft.com/office/drawing/2014/main" id="{DFC2A2AA-32B6-A24B-8D76-157409B7AA00}"/>
                  </a:ext>
                </a:extLst>
              </p:cNvPr>
              <p:cNvSpPr txBox="1"/>
              <p:nvPr/>
            </p:nvSpPr>
            <p:spPr>
              <a:xfrm>
                <a:off x="5422076" y="1810104"/>
                <a:ext cx="2042547" cy="338554"/>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 Research vessels</a:t>
                </a:r>
              </a:p>
            </p:txBody>
          </p:sp>
          <p:sp>
            <p:nvSpPr>
              <p:cNvPr id="28" name="TextBox 27">
                <a:extLst>
                  <a:ext uri="{FF2B5EF4-FFF2-40B4-BE49-F238E27FC236}">
                    <a16:creationId xmlns:a16="http://schemas.microsoft.com/office/drawing/2014/main" id="{E3F4BC62-5580-3F49-9283-254D6CB3A9B0}"/>
                  </a:ext>
                </a:extLst>
              </p:cNvPr>
              <p:cNvSpPr txBox="1"/>
              <p:nvPr/>
            </p:nvSpPr>
            <p:spPr>
              <a:xfrm>
                <a:off x="1764098" y="1792483"/>
                <a:ext cx="2887330" cy="584775"/>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Fisheries Indicators *</a:t>
                </a:r>
              </a:p>
              <a:p>
                <a:pPr algn="r"/>
                <a:r>
                  <a:rPr lang="en-US" sz="1600" b="1" dirty="0">
                    <a:latin typeface="Arial" panose="020B0604020202020204" pitchFamily="34" charset="0"/>
                    <a:cs typeface="Arial" panose="020B0604020202020204" pitchFamily="34" charset="0"/>
                  </a:rPr>
                  <a:t>Mandatory Ship Reporting *</a:t>
                </a:r>
              </a:p>
            </p:txBody>
          </p:sp>
          <p:sp>
            <p:nvSpPr>
              <p:cNvPr id="24" name="TextBox 23">
                <a:extLst>
                  <a:ext uri="{FF2B5EF4-FFF2-40B4-BE49-F238E27FC236}">
                    <a16:creationId xmlns:a16="http://schemas.microsoft.com/office/drawing/2014/main" id="{38ACC1FD-E183-F849-9A56-BB26249766D7}"/>
                  </a:ext>
                </a:extLst>
              </p:cNvPr>
              <p:cNvSpPr txBox="1"/>
              <p:nvPr/>
            </p:nvSpPr>
            <p:spPr>
              <a:xfrm>
                <a:off x="5112372" y="609129"/>
                <a:ext cx="1175322" cy="461665"/>
              </a:xfrm>
              <a:prstGeom prst="rect">
                <a:avLst/>
              </a:prstGeom>
              <a:solidFill>
                <a:srgbClr val="FFFFFF">
                  <a:alpha val="20000"/>
                </a:srgbClr>
              </a:solidFill>
              <a:ln>
                <a:noFill/>
              </a:ln>
            </p:spPr>
            <p:txBody>
              <a:bodyPr wrap="none" rtlCol="0">
                <a:spAutoFit/>
              </a:bodyPr>
              <a:lstStyle/>
              <a:p>
                <a:pPr algn="r"/>
                <a:r>
                  <a:rPr lang="en-US" b="1" dirty="0">
                    <a:latin typeface="Arial" panose="020B0604020202020204" pitchFamily="34" charset="0"/>
                    <a:cs typeface="Arial" panose="020B0604020202020204" pitchFamily="34" charset="0"/>
                  </a:rPr>
                  <a:t>OMAO</a:t>
                </a:r>
              </a:p>
            </p:txBody>
          </p:sp>
          <p:sp>
            <p:nvSpPr>
              <p:cNvPr id="25" name="TextBox 24">
                <a:extLst>
                  <a:ext uri="{FF2B5EF4-FFF2-40B4-BE49-F238E27FC236}">
                    <a16:creationId xmlns:a16="http://schemas.microsoft.com/office/drawing/2014/main" id="{18C86957-65EC-6E44-9237-A5F33A40D8B8}"/>
                  </a:ext>
                </a:extLst>
              </p:cNvPr>
              <p:cNvSpPr txBox="1"/>
              <p:nvPr/>
            </p:nvSpPr>
            <p:spPr>
              <a:xfrm>
                <a:off x="4977871" y="3257904"/>
                <a:ext cx="1393330" cy="338554"/>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 Hurricanes</a:t>
                </a:r>
              </a:p>
            </p:txBody>
          </p:sp>
          <p:sp>
            <p:nvSpPr>
              <p:cNvPr id="30" name="TextBox 29">
                <a:extLst>
                  <a:ext uri="{FF2B5EF4-FFF2-40B4-BE49-F238E27FC236}">
                    <a16:creationId xmlns:a16="http://schemas.microsoft.com/office/drawing/2014/main" id="{8CA74D74-EF96-A644-8A57-1D139945974A}"/>
                  </a:ext>
                </a:extLst>
              </p:cNvPr>
              <p:cNvSpPr txBox="1"/>
              <p:nvPr/>
            </p:nvSpPr>
            <p:spPr>
              <a:xfrm>
                <a:off x="4383148" y="4207258"/>
                <a:ext cx="1200970" cy="338554"/>
              </a:xfrm>
              <a:prstGeom prst="rect">
                <a:avLst/>
              </a:prstGeom>
              <a:solidFill>
                <a:srgbClr val="FFFFFF">
                  <a:alpha val="67059"/>
                </a:srgbClr>
              </a:solidFill>
              <a:ln>
                <a:noFill/>
              </a:ln>
            </p:spPr>
            <p:txBody>
              <a:bodyPr wrap="none" rtlCol="0">
                <a:spAutoFit/>
              </a:bodyPr>
              <a:lstStyle/>
              <a:p>
                <a:pPr algn="r"/>
                <a:r>
                  <a:rPr lang="en-US" sz="1600" b="1" dirty="0">
                    <a:latin typeface="Arial" panose="020B0604020202020204" pitchFamily="34" charset="0"/>
                    <a:cs typeface="Arial" panose="020B0604020202020204" pitchFamily="34" charset="0"/>
                  </a:rPr>
                  <a:t>Sea level *</a:t>
                </a:r>
              </a:p>
            </p:txBody>
          </p:sp>
        </p:grpSp>
      </p:grpSp>
      <p:sp>
        <p:nvSpPr>
          <p:cNvPr id="21" name="TextBox 20">
            <a:extLst>
              <a:ext uri="{FF2B5EF4-FFF2-40B4-BE49-F238E27FC236}">
                <a16:creationId xmlns:a16="http://schemas.microsoft.com/office/drawing/2014/main" id="{B0675962-8678-D84C-8466-37D5046C1814}"/>
              </a:ext>
            </a:extLst>
          </p:cNvPr>
          <p:cNvSpPr txBox="1"/>
          <p:nvPr/>
        </p:nvSpPr>
        <p:spPr>
          <a:xfrm>
            <a:off x="8381377" y="1463726"/>
            <a:ext cx="3570208" cy="2031325"/>
          </a:xfrm>
          <a:prstGeom prst="rect">
            <a:avLst/>
          </a:prstGeom>
          <a:noFill/>
        </p:spPr>
        <p:txBody>
          <a:bodyPr wrap="none" rtlCol="0">
            <a:spAutoFit/>
          </a:bodyPr>
          <a:lstStyle/>
          <a:p>
            <a:r>
              <a:rPr lang="en-US" sz="1800" b="1" dirty="0">
                <a:latin typeface="Arial" panose="020B0604020202020204" pitchFamily="34" charset="0"/>
                <a:cs typeface="Arial" panose="020B0604020202020204" pitchFamily="34" charset="0"/>
              </a:rPr>
              <a:t>NWS:  </a:t>
            </a:r>
            <a:r>
              <a:rPr lang="en-US" sz="1800" dirty="0">
                <a:latin typeface="Arial" panose="020B0604020202020204" pitchFamily="34" charset="0"/>
                <a:cs typeface="Arial" panose="020B0604020202020204" pitchFamily="34" charset="0"/>
              </a:rPr>
              <a:t>EMC, NHC, CPC</a:t>
            </a:r>
          </a:p>
          <a:p>
            <a:r>
              <a:rPr lang="en-US" sz="1800" b="1" dirty="0">
                <a:latin typeface="Arial" panose="020B0604020202020204" pitchFamily="34" charset="0"/>
                <a:cs typeface="Arial" panose="020B0604020202020204" pitchFamily="34" charset="0"/>
              </a:rPr>
              <a:t>NESDIS: </a:t>
            </a:r>
            <a:r>
              <a:rPr lang="en-US" sz="1800" dirty="0" err="1">
                <a:latin typeface="Arial" panose="020B0604020202020204" pitchFamily="34" charset="0"/>
                <a:cs typeface="Arial" panose="020B0604020202020204" pitchFamily="34" charset="0"/>
              </a:rPr>
              <a:t>CoastWatch</a:t>
            </a:r>
            <a:r>
              <a:rPr lang="en-US" sz="1800" dirty="0">
                <a:latin typeface="Arial" panose="020B0604020202020204" pitchFamily="34" charset="0"/>
                <a:cs typeface="Arial" panose="020B0604020202020204" pitchFamily="34" charset="0"/>
              </a:rPr>
              <a:t>, NCEI</a:t>
            </a:r>
          </a:p>
          <a:p>
            <a:r>
              <a:rPr lang="en-US" sz="1800" b="1" dirty="0">
                <a:latin typeface="Arial" panose="020B0604020202020204" pitchFamily="34" charset="0"/>
                <a:cs typeface="Arial" panose="020B0604020202020204" pitchFamily="34" charset="0"/>
              </a:rPr>
              <a:t>NMFS: </a:t>
            </a:r>
            <a:r>
              <a:rPr lang="en-US" sz="1800" dirty="0">
                <a:latin typeface="Arial" panose="020B0604020202020204" pitchFamily="34" charset="0"/>
                <a:cs typeface="Arial" panose="020B0604020202020204" pitchFamily="34" charset="0"/>
              </a:rPr>
              <a:t>SEFSC, MSR</a:t>
            </a:r>
          </a:p>
          <a:p>
            <a:r>
              <a:rPr lang="en-US" sz="1800" b="1" dirty="0">
                <a:latin typeface="Arial" panose="020B0604020202020204" pitchFamily="34" charset="0"/>
                <a:cs typeface="Arial" panose="020B0604020202020204" pitchFamily="34" charset="0"/>
              </a:rPr>
              <a:t>NOS</a:t>
            </a:r>
            <a:r>
              <a:rPr lang="en-US" sz="1800" dirty="0">
                <a:latin typeface="Arial" panose="020B0604020202020204" pitchFamily="34" charset="0"/>
                <a:cs typeface="Arial" panose="020B0604020202020204" pitchFamily="34" charset="0"/>
              </a:rPr>
              <a:t>:  COOPS, IOOS, NCOOS</a:t>
            </a:r>
          </a:p>
          <a:p>
            <a:r>
              <a:rPr lang="en-US" sz="1800" b="1" dirty="0">
                <a:latin typeface="Arial" panose="020B0604020202020204" pitchFamily="34" charset="0"/>
                <a:cs typeface="Arial" panose="020B0604020202020204" pitchFamily="34" charset="0"/>
              </a:rPr>
              <a:t>OMAO: </a:t>
            </a:r>
            <a:r>
              <a:rPr lang="en-US" sz="1800" dirty="0">
                <a:latin typeface="Arial" panose="020B0604020202020204" pitchFamily="34" charset="0"/>
                <a:cs typeface="Arial" panose="020B0604020202020204" pitchFamily="34" charset="0"/>
              </a:rPr>
              <a:t>Ship scheduling, support</a:t>
            </a:r>
          </a:p>
          <a:p>
            <a:r>
              <a:rPr lang="en-US" sz="1800" b="1" dirty="0">
                <a:latin typeface="Arial" panose="020B0604020202020204" pitchFamily="34" charset="0"/>
                <a:cs typeface="Arial" panose="020B0604020202020204" pitchFamily="34" charset="0"/>
              </a:rPr>
              <a:t>OAR: </a:t>
            </a:r>
            <a:r>
              <a:rPr lang="en-US" sz="1800" dirty="0">
                <a:latin typeface="Arial" panose="020B0604020202020204" pitchFamily="34" charset="0"/>
                <a:cs typeface="Arial" panose="020B0604020202020204" pitchFamily="34" charset="0"/>
              </a:rPr>
              <a:t>OOMD, OER, GFDL</a:t>
            </a:r>
          </a:p>
          <a:p>
            <a:endParaRPr lang="en-US" sz="18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1BE9A16C-BDF8-B141-96E0-75A89BA8CD12}"/>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467527" y="755151"/>
            <a:ext cx="9684248"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Divisional collaborations with NOAA Line Offices</a:t>
            </a:r>
          </a:p>
        </p:txBody>
      </p:sp>
      <p:sp>
        <p:nvSpPr>
          <p:cNvPr id="29" name="TextBox 28">
            <a:extLst>
              <a:ext uri="{FF2B5EF4-FFF2-40B4-BE49-F238E27FC236}">
                <a16:creationId xmlns:a16="http://schemas.microsoft.com/office/drawing/2014/main" id="{657C1627-D3D1-974F-B577-507F3AA3D5A5}"/>
              </a:ext>
            </a:extLst>
          </p:cNvPr>
          <p:cNvSpPr txBox="1"/>
          <p:nvPr/>
        </p:nvSpPr>
        <p:spPr>
          <a:xfrm>
            <a:off x="3263595" y="4574821"/>
            <a:ext cx="901593" cy="338554"/>
          </a:xfrm>
          <a:prstGeom prst="rect">
            <a:avLst/>
          </a:prstGeom>
          <a:solidFill>
            <a:srgbClr val="FFFFFF">
              <a:alpha val="67059"/>
            </a:srgbClr>
          </a:solidFill>
          <a:ln>
            <a:noFill/>
          </a:ln>
        </p:spPr>
        <p:txBody>
          <a:bodyPr wrap="none" rtlCol="0">
            <a:spAutoFit/>
          </a:bodyPr>
          <a:lstStyle/>
          <a:p>
            <a:r>
              <a:rPr lang="en-US" sz="1600" b="1" dirty="0">
                <a:latin typeface="Arial" panose="020B0604020202020204" pitchFamily="34" charset="0"/>
                <a:cs typeface="Arial" panose="020B0604020202020204" pitchFamily="34" charset="0"/>
              </a:rPr>
              <a:t>Vibrio *</a:t>
            </a:r>
          </a:p>
        </p:txBody>
      </p:sp>
      <p:sp>
        <p:nvSpPr>
          <p:cNvPr id="6" name="Slide Number Placeholder 5">
            <a:extLst>
              <a:ext uri="{FF2B5EF4-FFF2-40B4-BE49-F238E27FC236}">
                <a16:creationId xmlns:a16="http://schemas.microsoft.com/office/drawing/2014/main" id="{45D67132-E133-7748-8D2B-1927583886D9}"/>
              </a:ext>
            </a:extLst>
          </p:cNvPr>
          <p:cNvSpPr>
            <a:spLocks noGrp="1"/>
          </p:cNvSpPr>
          <p:nvPr>
            <p:ph type="sldNum" sz="quarter" idx="12"/>
          </p:nvPr>
        </p:nvSpPr>
        <p:spPr/>
        <p:txBody>
          <a:bodyPr/>
          <a:lstStyle/>
          <a:p>
            <a:pPr>
              <a:defRPr/>
            </a:pPr>
            <a:fld id="{0737601F-BD98-ED4B-8E1A-3F69D5929A52}" type="slidenum">
              <a:rPr lang="en-US" altLang="en-US" smtClean="0"/>
              <a:pPr>
                <a:defRPr/>
              </a:pPr>
              <a:t>17</a:t>
            </a:fld>
            <a:endParaRPr lang="en-US" altLang="en-US"/>
          </a:p>
        </p:txBody>
      </p:sp>
      <p:grpSp>
        <p:nvGrpSpPr>
          <p:cNvPr id="8" name="Group 7">
            <a:extLst>
              <a:ext uri="{FF2B5EF4-FFF2-40B4-BE49-F238E27FC236}">
                <a16:creationId xmlns:a16="http://schemas.microsoft.com/office/drawing/2014/main" id="{560C3547-D947-BC46-862A-BFFFDCB3AF34}"/>
              </a:ext>
            </a:extLst>
          </p:cNvPr>
          <p:cNvGrpSpPr/>
          <p:nvPr/>
        </p:nvGrpSpPr>
        <p:grpSpPr>
          <a:xfrm>
            <a:off x="9583505" y="5290956"/>
            <a:ext cx="1028304" cy="944517"/>
            <a:chOff x="9583505" y="5290956"/>
            <a:chExt cx="1028304" cy="944517"/>
          </a:xfrm>
        </p:grpSpPr>
        <p:sp>
          <p:nvSpPr>
            <p:cNvPr id="36" name="Oval 35">
              <a:extLst>
                <a:ext uri="{FF2B5EF4-FFF2-40B4-BE49-F238E27FC236}">
                  <a16:creationId xmlns:a16="http://schemas.microsoft.com/office/drawing/2014/main" id="{A1744534-A4C9-3A4A-B86B-69EE8102C262}"/>
                </a:ext>
              </a:extLst>
            </p:cNvPr>
            <p:cNvSpPr/>
            <p:nvPr/>
          </p:nvSpPr>
          <p:spPr bwMode="auto">
            <a:xfrm>
              <a:off x="9583505" y="5290956"/>
              <a:ext cx="1028304" cy="944517"/>
            </a:xfrm>
            <a:prstGeom prst="ellipse">
              <a:avLst/>
            </a:prstGeom>
            <a:solidFill>
              <a:srgbClr val="3333CC">
                <a:alpha val="3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5FC9945-05D3-BE49-9370-9DAE5059FAFA}"/>
                </a:ext>
              </a:extLst>
            </p:cNvPr>
            <p:cNvSpPr txBox="1"/>
            <p:nvPr/>
          </p:nvSpPr>
          <p:spPr>
            <a:xfrm>
              <a:off x="9677400" y="5532483"/>
              <a:ext cx="851515" cy="369332"/>
            </a:xfrm>
            <a:prstGeom prst="rect">
              <a:avLst/>
            </a:prstGeom>
            <a:noFill/>
            <a:ln>
              <a:noFill/>
            </a:ln>
          </p:spPr>
          <p:txBody>
            <a:bodyPr wrap="none" rtlCol="0">
              <a:spAutoFit/>
            </a:bodyPr>
            <a:lstStyle/>
            <a:p>
              <a:pPr algn="r"/>
              <a:r>
                <a:rPr lang="en-US" sz="1800" b="1" dirty="0">
                  <a:latin typeface="Arial" panose="020B0604020202020204" pitchFamily="34" charset="0"/>
                  <a:cs typeface="Arial" panose="020B0604020202020204" pitchFamily="34" charset="0"/>
                </a:rPr>
                <a:t>PHOD</a:t>
              </a:r>
            </a:p>
          </p:txBody>
        </p:sp>
      </p:grpSp>
      <p:sp>
        <p:nvSpPr>
          <p:cNvPr id="35" name="TextBox 34">
            <a:extLst>
              <a:ext uri="{FF2B5EF4-FFF2-40B4-BE49-F238E27FC236}">
                <a16:creationId xmlns:a16="http://schemas.microsoft.com/office/drawing/2014/main" id="{4694AA27-304A-784B-B123-19F4F8CA0D3E}"/>
              </a:ext>
            </a:extLst>
          </p:cNvPr>
          <p:cNvSpPr txBox="1"/>
          <p:nvPr/>
        </p:nvSpPr>
        <p:spPr>
          <a:xfrm>
            <a:off x="6050929" y="5409373"/>
            <a:ext cx="2114681" cy="830997"/>
          </a:xfrm>
          <a:prstGeom prst="rect">
            <a:avLst/>
          </a:prstGeom>
          <a:solidFill>
            <a:srgbClr val="FFFFFF">
              <a:alpha val="67059"/>
            </a:srgbClr>
          </a:solidFill>
          <a:ln>
            <a:noFill/>
          </a:ln>
        </p:spPr>
        <p:txBody>
          <a:bodyPr wrap="none" rtlCol="0">
            <a:spAutoFit/>
          </a:bodyPr>
          <a:lstStyle/>
          <a:p>
            <a:pPr marL="171450" indent="-171450">
              <a:buFont typeface="Arial" panose="020B0604020202020204" pitchFamily="34" charset="0"/>
              <a:buChar char="•"/>
              <a:tabLst>
                <a:tab pos="158750" algn="l"/>
              </a:tabLst>
            </a:pPr>
            <a:r>
              <a:rPr lang="en-US" sz="1600" b="1" dirty="0">
                <a:latin typeface="Arial" panose="020B0604020202020204" pitchFamily="34" charset="0"/>
                <a:cs typeface="Arial" panose="020B0604020202020204" pitchFamily="34" charset="0"/>
              </a:rPr>
              <a:t>Ocean Observing </a:t>
            </a:r>
          </a:p>
          <a:p>
            <a:pPr marL="171450" indent="-171450">
              <a:buFont typeface="Arial" panose="020B0604020202020204" pitchFamily="34" charset="0"/>
              <a:buChar char="•"/>
              <a:tabLst>
                <a:tab pos="158750" algn="l"/>
              </a:tabLst>
            </a:pPr>
            <a:r>
              <a:rPr lang="en-US" sz="1600" b="1" dirty="0">
                <a:latin typeface="Arial" panose="020B0604020202020204" pitchFamily="34" charset="0"/>
                <a:cs typeface="Arial" panose="020B0604020202020204" pitchFamily="34" charset="0"/>
              </a:rPr>
              <a:t>Research</a:t>
            </a:r>
          </a:p>
          <a:p>
            <a:pPr marL="171450" indent="-171450">
              <a:buFont typeface="Arial" panose="020B0604020202020204" pitchFamily="34" charset="0"/>
              <a:buChar char="•"/>
              <a:tabLst>
                <a:tab pos="158750" algn="l"/>
              </a:tabLst>
            </a:pPr>
            <a:r>
              <a:rPr lang="en-US" sz="1600" b="1" dirty="0">
                <a:latin typeface="Arial" panose="020B0604020202020204" pitchFamily="34" charset="0"/>
                <a:cs typeface="Arial" panose="020B0604020202020204" pitchFamily="34" charset="0"/>
              </a:rPr>
              <a:t>Portfolios</a:t>
            </a:r>
          </a:p>
        </p:txBody>
      </p:sp>
    </p:spTree>
    <p:extLst>
      <p:ext uri="{BB962C8B-B14F-4D97-AF65-F5344CB8AC3E}">
        <p14:creationId xmlns:p14="http://schemas.microsoft.com/office/powerpoint/2010/main" val="5326934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D851BD-2A02-5545-B980-52F06CB2AD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49" y="1733187"/>
            <a:ext cx="2402050" cy="2869368"/>
          </a:xfrm>
          <a:prstGeom prst="rect">
            <a:avLst/>
          </a:prstGeom>
        </p:spPr>
      </p:pic>
      <p:sp>
        <p:nvSpPr>
          <p:cNvPr id="3" name="TextBox 2">
            <a:extLst>
              <a:ext uri="{FF2B5EF4-FFF2-40B4-BE49-F238E27FC236}">
                <a16:creationId xmlns:a16="http://schemas.microsoft.com/office/drawing/2014/main" id="{8C2C327F-BF32-CB4B-98F1-F265092C5553}"/>
              </a:ext>
            </a:extLst>
          </p:cNvPr>
          <p:cNvSpPr txBox="1"/>
          <p:nvPr/>
        </p:nvSpPr>
        <p:spPr>
          <a:xfrm>
            <a:off x="406730" y="1519237"/>
            <a:ext cx="7270420" cy="5170646"/>
          </a:xfrm>
          <a:prstGeom prst="rect">
            <a:avLst/>
          </a:prstGeom>
          <a:solidFill>
            <a:srgbClr val="FFFFFF">
              <a:alpha val="50196"/>
            </a:srgbClr>
          </a:solidFill>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Participation in 60+ panels:</a:t>
            </a:r>
          </a:p>
          <a:p>
            <a:pPr eaLnBrk="1" hangingPunct="1">
              <a:spcBef>
                <a:spcPct val="0"/>
              </a:spcBef>
              <a:buFontTx/>
              <a:buNone/>
              <a:defRPr/>
            </a:pPr>
            <a:endPar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endParaRP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Argo Science Steering Team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Argo Data Management </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PIRATA Steering Team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WMO/IOC Data Buoy Cooperation Program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WMO/IOC Ship Of Opportunity Program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WMO/IOC GO-SHIP Hydrography Scientific Steering Team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WMO/IOC Ocean Gliders</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NASA Aquarius and SPURS Science Team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NASA Ocean Surface Topography Science Team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South Atlantic Meridional Overturning Circulation</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NESDIS Global Temperature/Salinity Profile Program</a:t>
            </a:r>
          </a:p>
          <a:p>
            <a:pPr eaLnBrk="1" hangingPunct="1">
              <a:spcBef>
                <a:spcPct val="0"/>
              </a:spcBef>
              <a:defRPr/>
            </a:pPr>
            <a:r>
              <a:rPr lang="en-US" altLang="en-US" sz="2200" dirty="0">
                <a:effectLst>
                  <a:outerShdw blurRad="38100" dist="38100" dir="2700000" algn="tl">
                    <a:srgbClr val="C0C0C0"/>
                  </a:outerShdw>
                </a:effectLst>
                <a:latin typeface="Arial" panose="020B0604020202020204" pitchFamily="34" charset="0"/>
                <a:cs typeface="Arial" panose="020B0604020202020204" pitchFamily="34" charset="0"/>
              </a:rPr>
              <a:t>  and 50+ more panels</a:t>
            </a:r>
          </a:p>
        </p:txBody>
      </p:sp>
      <p:pic>
        <p:nvPicPr>
          <p:cNvPr id="7" name="Picture 6">
            <a:extLst>
              <a:ext uri="{FF2B5EF4-FFF2-40B4-BE49-F238E27FC236}">
                <a16:creationId xmlns:a16="http://schemas.microsoft.com/office/drawing/2014/main" id="{0388268D-5279-7B41-AE74-9401F5C13283}"/>
              </a:ext>
            </a:extLst>
          </p:cNvPr>
          <p:cNvPicPr>
            <a:picLocks noChangeAspect="1"/>
          </p:cNvPicPr>
          <p:nvPr/>
        </p:nvPicPr>
        <p:blipFill>
          <a:blip r:embed="rId3"/>
          <a:stretch>
            <a:fillRect/>
          </a:stretch>
        </p:blipFill>
        <p:spPr>
          <a:xfrm>
            <a:off x="9243170" y="3069122"/>
            <a:ext cx="2034430" cy="2884058"/>
          </a:xfrm>
          <a:prstGeom prst="rect">
            <a:avLst/>
          </a:prstGeom>
          <a:ln w="38100">
            <a:solidFill>
              <a:schemeClr val="tx1"/>
            </a:solidFill>
          </a:ln>
        </p:spPr>
      </p:pic>
      <p:pic>
        <p:nvPicPr>
          <p:cNvPr id="8" name="Picture 7">
            <a:extLst>
              <a:ext uri="{FF2B5EF4-FFF2-40B4-BE49-F238E27FC236}">
                <a16:creationId xmlns:a16="http://schemas.microsoft.com/office/drawing/2014/main" id="{F7FE77EE-4557-1C49-8ADB-A26FFE8C5F24}"/>
              </a:ext>
            </a:extLst>
          </p:cNvPr>
          <p:cNvPicPr>
            <a:picLocks noChangeAspect="1"/>
          </p:cNvPicPr>
          <p:nvPr/>
        </p:nvPicPr>
        <p:blipFill>
          <a:blip r:embed="rId4"/>
          <a:stretch>
            <a:fillRect/>
          </a:stretch>
        </p:blipFill>
        <p:spPr>
          <a:xfrm>
            <a:off x="33528" y="143080"/>
            <a:ext cx="3517900" cy="939800"/>
          </a:xfrm>
          <a:prstGeom prst="rect">
            <a:avLst/>
          </a:prstGeom>
        </p:spPr>
      </p:pic>
      <p:sp>
        <p:nvSpPr>
          <p:cNvPr id="2" name="Rectangle 2">
            <a:extLst>
              <a:ext uri="{FF2B5EF4-FFF2-40B4-BE49-F238E27FC236}">
                <a16:creationId xmlns:a16="http://schemas.microsoft.com/office/drawing/2014/main" id="{2EFE56C9-5E60-9A45-AA43-1C68E81F8D43}"/>
              </a:ext>
            </a:extLst>
          </p:cNvPr>
          <p:cNvSpPr>
            <a:spLocks noChangeArrowheads="1"/>
          </p:cNvSpPr>
          <p:nvPr/>
        </p:nvSpPr>
        <p:spPr bwMode="auto">
          <a:xfrm>
            <a:off x="1470891" y="856052"/>
            <a:ext cx="8535988" cy="59352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Scientific and technical panels</a:t>
            </a:r>
          </a:p>
        </p:txBody>
      </p:sp>
      <p:sp>
        <p:nvSpPr>
          <p:cNvPr id="4" name="TextBox 3">
            <a:extLst>
              <a:ext uri="{FF2B5EF4-FFF2-40B4-BE49-F238E27FC236}">
                <a16:creationId xmlns:a16="http://schemas.microsoft.com/office/drawing/2014/main" id="{EADBC2E1-BC59-044A-AACE-0BF896D5C685}"/>
              </a:ext>
            </a:extLst>
          </p:cNvPr>
          <p:cNvSpPr txBox="1"/>
          <p:nvPr/>
        </p:nvSpPr>
        <p:spPr>
          <a:xfrm>
            <a:off x="7720012" y="6043552"/>
            <a:ext cx="4512774" cy="646331"/>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WMO=World Meteorological Organization</a:t>
            </a:r>
          </a:p>
          <a:p>
            <a:r>
              <a:rPr lang="en-US" sz="1200" dirty="0">
                <a:latin typeface="Arial" panose="020B0604020202020204" pitchFamily="34" charset="0"/>
                <a:cs typeface="Arial" panose="020B0604020202020204" pitchFamily="34" charset="0"/>
              </a:rPr>
              <a:t>IOC=Intergovernmental Oceanographic Commission</a:t>
            </a:r>
          </a:p>
          <a:p>
            <a:r>
              <a:rPr lang="en-US" sz="1200" dirty="0">
                <a:latin typeface="Arial" panose="020B0604020202020204" pitchFamily="34" charset="0"/>
                <a:cs typeface="Arial" panose="020B0604020202020204" pitchFamily="34" charset="0"/>
              </a:rPr>
              <a:t>SPURS= Salinity Processes in the Upper Ocean Reginal Study</a:t>
            </a:r>
          </a:p>
        </p:txBody>
      </p:sp>
      <p:sp>
        <p:nvSpPr>
          <p:cNvPr id="5" name="Slide Number Placeholder 4">
            <a:extLst>
              <a:ext uri="{FF2B5EF4-FFF2-40B4-BE49-F238E27FC236}">
                <a16:creationId xmlns:a16="http://schemas.microsoft.com/office/drawing/2014/main" id="{161779B3-EA7E-A74F-B683-513D5E94107E}"/>
              </a:ext>
            </a:extLst>
          </p:cNvPr>
          <p:cNvSpPr>
            <a:spLocks noGrp="1"/>
          </p:cNvSpPr>
          <p:nvPr>
            <p:ph type="sldNum" sz="quarter" idx="12"/>
          </p:nvPr>
        </p:nvSpPr>
        <p:spPr/>
        <p:txBody>
          <a:bodyPr/>
          <a:lstStyle/>
          <a:p>
            <a:pPr>
              <a:defRPr/>
            </a:pPr>
            <a:fld id="{0737601F-BD98-ED4B-8E1A-3F69D5929A52}" type="slidenum">
              <a:rPr lang="en-US" altLang="en-US" smtClean="0"/>
              <a:pPr>
                <a:defRPr/>
              </a:pPr>
              <a:t>18</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1830AD-FBE0-1644-B2F2-D6D7E490A2BF}"/>
              </a:ext>
            </a:extLst>
          </p:cNvPr>
          <p:cNvPicPr>
            <a:picLocks noChangeAspect="1"/>
          </p:cNvPicPr>
          <p:nvPr/>
        </p:nvPicPr>
        <p:blipFill>
          <a:blip r:embed="rId2"/>
          <a:stretch>
            <a:fillRect/>
          </a:stretch>
        </p:blipFill>
        <p:spPr>
          <a:xfrm>
            <a:off x="6989179" y="1993719"/>
            <a:ext cx="3821863" cy="4427973"/>
          </a:xfrm>
          <a:prstGeom prst="rect">
            <a:avLst/>
          </a:prstGeom>
        </p:spPr>
      </p:pic>
      <p:sp>
        <p:nvSpPr>
          <p:cNvPr id="3" name="TextBox 2">
            <a:extLst>
              <a:ext uri="{FF2B5EF4-FFF2-40B4-BE49-F238E27FC236}">
                <a16:creationId xmlns:a16="http://schemas.microsoft.com/office/drawing/2014/main" id="{CFD511B7-74F4-D949-A73A-488C2CB9C0F3}"/>
              </a:ext>
            </a:extLst>
          </p:cNvPr>
          <p:cNvSpPr txBox="1"/>
          <p:nvPr/>
        </p:nvSpPr>
        <p:spPr>
          <a:xfrm>
            <a:off x="483229" y="3084859"/>
            <a:ext cx="6485281" cy="3785652"/>
          </a:xfrm>
          <a:prstGeom prst="rect">
            <a:avLst/>
          </a:prstGeom>
          <a:solidFill>
            <a:srgbClr val="FFFFFF">
              <a:alpha val="63137"/>
            </a:srgbClr>
          </a:solidFill>
        </p:spPr>
        <p:txBody>
          <a:bodyPr wrap="square" rtlCol="0">
            <a:spAutoFit/>
          </a:bodyPr>
          <a:lstStyle/>
          <a:p>
            <a:r>
              <a:rPr lang="en-US" sz="2000" b="1" dirty="0">
                <a:latin typeface="Arial" panose="020B0604020202020204" pitchFamily="34" charset="0"/>
                <a:cs typeface="Arial" panose="020B0604020202020204" pitchFamily="34" charset="0"/>
              </a:rPr>
              <a:t>PHOD manuscripts on: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Oceans and hurricanes (Lead)</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XBT network (Lead)</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Tropical Atlantic observing (Lead)</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Boundary currents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Meridional overturning circulation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Oceans and hurricanes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Arctic observing system</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Sargassum</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Marine debris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Ocean-atmospheric fluxes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t>
            </a:r>
          </a:p>
        </p:txBody>
      </p:sp>
      <p:cxnSp>
        <p:nvCxnSpPr>
          <p:cNvPr id="9" name="Straight Connector 8">
            <a:extLst>
              <a:ext uri="{FF2B5EF4-FFF2-40B4-BE49-F238E27FC236}">
                <a16:creationId xmlns:a16="http://schemas.microsoft.com/office/drawing/2014/main" id="{B13AF5A7-2A03-B146-859C-7C8C7240592E}"/>
              </a:ext>
            </a:extLst>
          </p:cNvPr>
          <p:cNvCxnSpPr>
            <a:cxnSpLocks/>
          </p:cNvCxnSpPr>
          <p:nvPr/>
        </p:nvCxnSpPr>
        <p:spPr>
          <a:xfrm>
            <a:off x="1380958" y="2743200"/>
            <a:ext cx="3394748" cy="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27AF1D-610D-FF43-9715-11538F7B99B8}"/>
              </a:ext>
            </a:extLst>
          </p:cNvPr>
          <p:cNvSpPr txBox="1"/>
          <p:nvPr/>
        </p:nvSpPr>
        <p:spPr>
          <a:xfrm>
            <a:off x="452749" y="1481761"/>
            <a:ext cx="5429693" cy="1200329"/>
          </a:xfrm>
          <a:prstGeom prst="rect">
            <a:avLst/>
          </a:prstGeom>
          <a:noFill/>
        </p:spPr>
        <p:txBody>
          <a:bodyPr wrap="none" rtlCol="0">
            <a:spAutoFit/>
          </a:bodyPr>
          <a:lstStyle/>
          <a:p>
            <a:pPr algn="ctr"/>
            <a:r>
              <a:rPr lang="en-US" sz="4800" b="1" dirty="0">
                <a:solidFill>
                  <a:schemeClr val="accent2"/>
                </a:solidFill>
                <a:latin typeface="Arial" panose="020B0604020202020204" pitchFamily="34" charset="0"/>
                <a:cs typeface="Arial" panose="020B0604020202020204" pitchFamily="34" charset="0"/>
              </a:rPr>
              <a:t>17 </a:t>
            </a:r>
          </a:p>
          <a:p>
            <a:pPr algn="ctr"/>
            <a:r>
              <a:rPr lang="en-US" b="1" dirty="0">
                <a:latin typeface="Arial" panose="020B0604020202020204" pitchFamily="34" charset="0"/>
                <a:cs typeface="Arial" panose="020B0604020202020204" pitchFamily="34" charset="0"/>
              </a:rPr>
              <a:t>manuscripts with divisional authors</a:t>
            </a:r>
          </a:p>
        </p:txBody>
      </p:sp>
      <p:pic>
        <p:nvPicPr>
          <p:cNvPr id="8" name="Picture 7">
            <a:extLst>
              <a:ext uri="{FF2B5EF4-FFF2-40B4-BE49-F238E27FC236}">
                <a16:creationId xmlns:a16="http://schemas.microsoft.com/office/drawing/2014/main" id="{D7D792ED-C324-814F-A138-9F50645493A2}"/>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TextBox 1">
            <a:extLst>
              <a:ext uri="{FF2B5EF4-FFF2-40B4-BE49-F238E27FC236}">
                <a16:creationId xmlns:a16="http://schemas.microsoft.com/office/drawing/2014/main" id="{B75D4CE7-BB3B-9B4C-A880-283E94E450A5}"/>
              </a:ext>
            </a:extLst>
          </p:cNvPr>
          <p:cNvSpPr txBox="1"/>
          <p:nvPr/>
        </p:nvSpPr>
        <p:spPr>
          <a:xfrm>
            <a:off x="2232963" y="896986"/>
            <a:ext cx="815319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OceanObs19 Frontiers in Marine Science</a:t>
            </a:r>
          </a:p>
        </p:txBody>
      </p:sp>
      <p:sp>
        <p:nvSpPr>
          <p:cNvPr id="6" name="Slide Number Placeholder 5">
            <a:extLst>
              <a:ext uri="{FF2B5EF4-FFF2-40B4-BE49-F238E27FC236}">
                <a16:creationId xmlns:a16="http://schemas.microsoft.com/office/drawing/2014/main" id="{5CB40C4C-8271-314E-AD1B-09FBA61B0E20}"/>
              </a:ext>
            </a:extLst>
          </p:cNvPr>
          <p:cNvSpPr>
            <a:spLocks noGrp="1"/>
          </p:cNvSpPr>
          <p:nvPr>
            <p:ph type="sldNum" sz="quarter" idx="12"/>
          </p:nvPr>
        </p:nvSpPr>
        <p:spPr/>
        <p:txBody>
          <a:bodyPr/>
          <a:lstStyle/>
          <a:p>
            <a:pPr>
              <a:defRPr/>
            </a:pPr>
            <a:fld id="{0737601F-BD98-ED4B-8E1A-3F69D5929A52}" type="slidenum">
              <a:rPr lang="en-US" altLang="en-US" smtClean="0"/>
              <a:pPr>
                <a:defRPr/>
              </a:pPr>
              <a:t>19</a:t>
            </a:fld>
            <a:endParaRPr lang="en-US" altLang="en-US"/>
          </a:p>
        </p:txBody>
      </p:sp>
    </p:spTree>
    <p:extLst>
      <p:ext uri="{BB962C8B-B14F-4D97-AF65-F5344CB8AC3E}">
        <p14:creationId xmlns:p14="http://schemas.microsoft.com/office/powerpoint/2010/main" val="5379238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9AF986-1800-2149-A484-B240230949A7}"/>
              </a:ext>
            </a:extLst>
          </p:cNvPr>
          <p:cNvSpPr txBox="1"/>
          <p:nvPr/>
        </p:nvSpPr>
        <p:spPr>
          <a:xfrm>
            <a:off x="1792478" y="1078992"/>
            <a:ext cx="8382000" cy="4832092"/>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en-US" sz="3600" b="1" dirty="0">
                <a:effectLst>
                  <a:outerShdw blurRad="38100" dist="38100" dir="2700000" algn="tl">
                    <a:srgbClr val="C0C0C0"/>
                  </a:outerShdw>
                </a:effectLst>
                <a:latin typeface="Arial" panose="020B0604020202020204" pitchFamily="34" charset="0"/>
                <a:cs typeface="Arial" panose="020B0604020202020204" pitchFamily="34" charset="0"/>
              </a:rPr>
              <a:t>Our vision</a:t>
            </a:r>
          </a:p>
          <a:p>
            <a:pPr eaLnBrk="1" hangingPunct="1">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en-US"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en-US" sz="2800" dirty="0">
                <a:effectLst>
                  <a:outerShdw blurRad="38100" dist="38100" dir="2700000" algn="tl">
                    <a:srgbClr val="DDDDDD"/>
                  </a:outerShdw>
                </a:effectLst>
                <a:latin typeface="Arial" panose="020B0604020202020204" pitchFamily="34" charset="0"/>
                <a:cs typeface="Arial" panose="020B0604020202020204" pitchFamily="34" charset="0"/>
              </a:rPr>
              <a:t>Be a world leader in physical oceanography research to strengthen scientific understanding of the state and variability of the ocean and its role in climate, weather (esp. extreme weather events), ecosystems, fisheries, and others, geared to societal benefits, particularly to protect lives and property…</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5EA72ED-5EE1-374A-8D90-09A8364C445C}"/>
              </a:ext>
            </a:extLst>
          </p:cNvPr>
          <p:cNvSpPr>
            <a:spLocks noChangeArrowheads="1"/>
          </p:cNvSpPr>
          <p:nvPr/>
        </p:nvSpPr>
        <p:spPr bwMode="auto">
          <a:xfrm>
            <a:off x="2322514" y="457200"/>
            <a:ext cx="7775575"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en-US" altLang="en-US" sz="3900" b="1" dirty="0">
              <a:effectLst>
                <a:outerShdw blurRad="38100" dist="38100" dir="2700000" algn="tl">
                  <a:srgbClr val="C0C0C0"/>
                </a:outerShdw>
              </a:effectLst>
            </a:endParaRPr>
          </a:p>
        </p:txBody>
      </p:sp>
      <p:pic>
        <p:nvPicPr>
          <p:cNvPr id="3" name="Picture 2">
            <a:extLst>
              <a:ext uri="{FF2B5EF4-FFF2-40B4-BE49-F238E27FC236}">
                <a16:creationId xmlns:a16="http://schemas.microsoft.com/office/drawing/2014/main" id="{C6F225D0-BFE3-3049-AF7F-4BF48CA6DD83}"/>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6C677FDA-53EF-4441-8F07-137B48C899E0}"/>
              </a:ext>
            </a:extLst>
          </p:cNvPr>
          <p:cNvSpPr>
            <a:spLocks noGrp="1"/>
          </p:cNvSpPr>
          <p:nvPr>
            <p:ph type="sldNum" sz="quarter" idx="12"/>
          </p:nvPr>
        </p:nvSpPr>
        <p:spPr/>
        <p:txBody>
          <a:bodyPr/>
          <a:lstStyle/>
          <a:p>
            <a:pPr>
              <a:defRPr/>
            </a:pPr>
            <a:fld id="{0737601F-BD98-ED4B-8E1A-3F69D5929A52}" type="slidenum">
              <a:rPr lang="en-US" altLang="en-US" smtClean="0"/>
              <a:pPr>
                <a:defRPr/>
              </a:pPr>
              <a:t>2</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511B7-74F4-D949-A73A-488C2CB9C0F3}"/>
              </a:ext>
            </a:extLst>
          </p:cNvPr>
          <p:cNvSpPr txBox="1"/>
          <p:nvPr/>
        </p:nvSpPr>
        <p:spPr>
          <a:xfrm>
            <a:off x="266700" y="2804311"/>
            <a:ext cx="7289171" cy="3693319"/>
          </a:xfrm>
          <a:prstGeom prst="rect">
            <a:avLst/>
          </a:prstGeom>
          <a:solidFill>
            <a:srgbClr val="FFFFFF">
              <a:alpha val="63137"/>
            </a:srgbClr>
          </a:solidFill>
        </p:spPr>
        <p:txBody>
          <a:bodyPr wrap="square" rtlCol="0">
            <a:spAutoFit/>
          </a:bodyPr>
          <a:lstStyle/>
          <a:p>
            <a:pPr marL="114300" indent="0">
              <a:buNone/>
            </a:pPr>
            <a:r>
              <a:rPr lang="en-US" sz="2000" dirty="0"/>
              <a:t>Rick Lumpkin was lead editor of the “Global Oceans” chapter AOML authors contributed to the following sections:</a:t>
            </a:r>
          </a:p>
          <a:p>
            <a:pPr marL="114300" indent="0">
              <a:buNone/>
            </a:pPr>
            <a:r>
              <a:rPr lang="en-US" sz="1400" dirty="0"/>
              <a:t> </a:t>
            </a:r>
          </a:p>
          <a:p>
            <a:pPr marL="457200" indent="-342900">
              <a:buFontTx/>
              <a:buChar char="-"/>
            </a:pPr>
            <a:r>
              <a:rPr lang="en-US" sz="1800" dirty="0"/>
              <a:t>Global Oceans (overview)</a:t>
            </a:r>
          </a:p>
          <a:p>
            <a:pPr marL="457200" indent="-342900">
              <a:buFontTx/>
              <a:buChar char="-"/>
            </a:pPr>
            <a:r>
              <a:rPr lang="en-US" sz="1800" dirty="0"/>
              <a:t>Ocean Heat Content</a:t>
            </a:r>
          </a:p>
          <a:p>
            <a:pPr marL="457200" indent="-342900">
              <a:buFontTx/>
              <a:buChar char="-"/>
            </a:pPr>
            <a:r>
              <a:rPr lang="en-US" sz="1800" dirty="0"/>
              <a:t>Salinity</a:t>
            </a:r>
          </a:p>
          <a:p>
            <a:pPr marL="457200" indent="-342900">
              <a:buFontTx/>
              <a:buChar char="-"/>
            </a:pPr>
            <a:r>
              <a:rPr lang="en-US" sz="1800" dirty="0"/>
              <a:t>Surface Currents</a:t>
            </a:r>
          </a:p>
          <a:p>
            <a:pPr marL="457200" indent="-342900">
              <a:buFontTx/>
              <a:buChar char="-"/>
            </a:pPr>
            <a:r>
              <a:rPr lang="en-US" sz="1800" dirty="0"/>
              <a:t>Global Ocean Carbon Cycle</a:t>
            </a:r>
          </a:p>
          <a:p>
            <a:pPr marL="457200" indent="-342900">
              <a:buFontTx/>
              <a:buChar char="-"/>
            </a:pPr>
            <a:r>
              <a:rPr lang="en-US" sz="1800" i="1" dirty="0"/>
              <a:t>Sargassum</a:t>
            </a:r>
            <a:r>
              <a:rPr lang="en-US" sz="1800" dirty="0"/>
              <a:t> Inundations (sidebar)</a:t>
            </a:r>
          </a:p>
          <a:p>
            <a:pPr marL="457200" indent="-342900">
              <a:buFontTx/>
              <a:buChar char="-"/>
            </a:pPr>
            <a:r>
              <a:rPr lang="en-US" sz="1800" dirty="0"/>
              <a:t>Florida Red Tide blooms (sidebar)</a:t>
            </a:r>
          </a:p>
          <a:p>
            <a:pPr marL="457200" indent="-342900">
              <a:buFontTx/>
              <a:buChar char="-"/>
            </a:pPr>
            <a:r>
              <a:rPr lang="en-US" sz="1800" dirty="0"/>
              <a:t>Tropical Cyclone Heat Potential</a:t>
            </a:r>
          </a:p>
          <a:p>
            <a:pPr marL="114300" indent="0">
              <a:buNone/>
            </a:pPr>
            <a:r>
              <a:rPr lang="en-US" sz="1800" dirty="0"/>
              <a:t>-     Upper Ocean Heat Conditions during Hurricane Michael (sidebar)</a:t>
            </a:r>
          </a:p>
          <a:p>
            <a:endParaRPr lang="en-US" sz="1800"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B13AF5A7-2A03-B146-859C-7C8C7240592E}"/>
              </a:ext>
            </a:extLst>
          </p:cNvPr>
          <p:cNvCxnSpPr>
            <a:cxnSpLocks/>
          </p:cNvCxnSpPr>
          <p:nvPr/>
        </p:nvCxnSpPr>
        <p:spPr>
          <a:xfrm>
            <a:off x="1380958" y="2743200"/>
            <a:ext cx="3394748" cy="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27AF1D-610D-FF43-9715-11538F7B99B8}"/>
              </a:ext>
            </a:extLst>
          </p:cNvPr>
          <p:cNvSpPr txBox="1"/>
          <p:nvPr/>
        </p:nvSpPr>
        <p:spPr>
          <a:xfrm>
            <a:off x="452749" y="1481761"/>
            <a:ext cx="5429693" cy="1200329"/>
          </a:xfrm>
          <a:prstGeom prst="rect">
            <a:avLst/>
          </a:prstGeom>
          <a:noFill/>
        </p:spPr>
        <p:txBody>
          <a:bodyPr wrap="none" rtlCol="0">
            <a:spAutoFit/>
          </a:bodyPr>
          <a:lstStyle/>
          <a:p>
            <a:pPr algn="ctr"/>
            <a:r>
              <a:rPr lang="en-US" sz="4800" b="1" dirty="0">
                <a:solidFill>
                  <a:schemeClr val="accent2"/>
                </a:solidFill>
                <a:latin typeface="Arial" panose="020B0604020202020204" pitchFamily="34" charset="0"/>
                <a:cs typeface="Arial" panose="020B0604020202020204" pitchFamily="34" charset="0"/>
              </a:rPr>
              <a:t>8</a:t>
            </a:r>
          </a:p>
          <a:p>
            <a:pPr algn="ctr"/>
            <a:r>
              <a:rPr lang="en-US" b="1" dirty="0">
                <a:latin typeface="Arial" panose="020B0604020202020204" pitchFamily="34" charset="0"/>
                <a:cs typeface="Arial" panose="020B0604020202020204" pitchFamily="34" charset="0"/>
              </a:rPr>
              <a:t>manuscripts with divisional authors</a:t>
            </a:r>
          </a:p>
        </p:txBody>
      </p:sp>
      <p:pic>
        <p:nvPicPr>
          <p:cNvPr id="8" name="Picture 7">
            <a:extLst>
              <a:ext uri="{FF2B5EF4-FFF2-40B4-BE49-F238E27FC236}">
                <a16:creationId xmlns:a16="http://schemas.microsoft.com/office/drawing/2014/main" id="{D7D792ED-C324-814F-A138-9F50645493A2}"/>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TextBox 1">
            <a:extLst>
              <a:ext uri="{FF2B5EF4-FFF2-40B4-BE49-F238E27FC236}">
                <a16:creationId xmlns:a16="http://schemas.microsoft.com/office/drawing/2014/main" id="{B75D4CE7-BB3B-9B4C-A880-283E94E450A5}"/>
              </a:ext>
            </a:extLst>
          </p:cNvPr>
          <p:cNvSpPr txBox="1"/>
          <p:nvPr/>
        </p:nvSpPr>
        <p:spPr>
          <a:xfrm>
            <a:off x="2232963" y="896986"/>
            <a:ext cx="7768473"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2018 BAMS State of the Climate report </a:t>
            </a:r>
          </a:p>
        </p:txBody>
      </p:sp>
      <p:sp>
        <p:nvSpPr>
          <p:cNvPr id="6" name="Slide Number Placeholder 5">
            <a:extLst>
              <a:ext uri="{FF2B5EF4-FFF2-40B4-BE49-F238E27FC236}">
                <a16:creationId xmlns:a16="http://schemas.microsoft.com/office/drawing/2014/main" id="{5CB40C4C-8271-314E-AD1B-09FBA61B0E20}"/>
              </a:ext>
            </a:extLst>
          </p:cNvPr>
          <p:cNvSpPr>
            <a:spLocks noGrp="1"/>
          </p:cNvSpPr>
          <p:nvPr>
            <p:ph type="sldNum" sz="quarter" idx="12"/>
          </p:nvPr>
        </p:nvSpPr>
        <p:spPr/>
        <p:txBody>
          <a:bodyPr/>
          <a:lstStyle/>
          <a:p>
            <a:pPr>
              <a:defRPr/>
            </a:pPr>
            <a:fld id="{0737601F-BD98-ED4B-8E1A-3F69D5929A52}" type="slidenum">
              <a:rPr lang="en-US" altLang="en-US" smtClean="0"/>
              <a:pPr>
                <a:defRPr/>
              </a:pPr>
              <a:t>20</a:t>
            </a:fld>
            <a:endParaRPr lang="en-US" altLang="en-US"/>
          </a:p>
        </p:txBody>
      </p:sp>
      <p:pic>
        <p:nvPicPr>
          <p:cNvPr id="10" name="Picture 2" descr="Cover page for BAMS State of the Climate 2018 Report">
            <a:extLst>
              <a:ext uri="{FF2B5EF4-FFF2-40B4-BE49-F238E27FC236}">
                <a16:creationId xmlns:a16="http://schemas.microsoft.com/office/drawing/2014/main" id="{CD59F74F-6441-6845-A400-7244699E1A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72400" y="1742202"/>
            <a:ext cx="3657600" cy="473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038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1">
            <a:extLst>
              <a:ext uri="{FF2B5EF4-FFF2-40B4-BE49-F238E27FC236}">
                <a16:creationId xmlns:a16="http://schemas.microsoft.com/office/drawing/2014/main" id="{63B1CB69-D1BE-FE40-A504-192C5A333D3D}"/>
              </a:ext>
            </a:extLst>
          </p:cNvPr>
          <p:cNvSpPr txBox="1">
            <a:spLocks noChangeArrowheads="1"/>
          </p:cNvSpPr>
          <p:nvPr/>
        </p:nvSpPr>
        <p:spPr bwMode="auto">
          <a:xfrm>
            <a:off x="497681" y="5795478"/>
            <a:ext cx="11506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b="1" dirty="0">
                <a:latin typeface="Arial" panose="020B0604020202020204" pitchFamily="34" charset="0"/>
                <a:cs typeface="Arial" panose="020B0604020202020204" pitchFamily="34" charset="0"/>
              </a:rPr>
              <a:t>2018-19: </a:t>
            </a:r>
            <a:r>
              <a:rPr lang="en-US" altLang="en-US" sz="1800" dirty="0">
                <a:latin typeface="Arial" panose="020B0604020202020204" pitchFamily="34" charset="0"/>
                <a:cs typeface="Arial" panose="020B0604020202020204" pitchFamily="34" charset="0"/>
              </a:rPr>
              <a:t>manuscripts with authors/co-authors with more than 200 different affiliations</a:t>
            </a:r>
          </a:p>
          <a:p>
            <a:pPr>
              <a:spcBef>
                <a:spcPct val="0"/>
              </a:spcBef>
              <a:buFontTx/>
              <a:buNone/>
            </a:pPr>
            <a:r>
              <a:rPr lang="en-US" altLang="en-US" sz="1800" b="1" dirty="0">
                <a:latin typeface="Arial" panose="020B0604020202020204" pitchFamily="34" charset="0"/>
                <a:cs typeface="Arial" panose="020B0604020202020204" pitchFamily="34" charset="0"/>
              </a:rPr>
              <a:t>Editorial:  </a:t>
            </a:r>
            <a:r>
              <a:rPr lang="en-US" altLang="en-US" sz="1800" dirty="0">
                <a:latin typeface="Arial" panose="020B0604020202020204" pitchFamily="34" charset="0"/>
                <a:cs typeface="Arial" panose="020B0604020202020204" pitchFamily="34" charset="0"/>
              </a:rPr>
              <a:t>Denis Volkov (</a:t>
            </a:r>
            <a:r>
              <a:rPr lang="en-US" altLang="en-US" sz="1800" dirty="0" err="1">
                <a:latin typeface="Arial" panose="020B0604020202020204" pitchFamily="34" charset="0"/>
                <a:cs typeface="Arial" panose="020B0604020202020204" pitchFamily="34" charset="0"/>
              </a:rPr>
              <a:t>JTech</a:t>
            </a:r>
            <a:r>
              <a:rPr lang="en-US" altLang="en-US" sz="1800" dirty="0">
                <a:latin typeface="Arial" panose="020B0604020202020204" pitchFamily="34" charset="0"/>
                <a:cs typeface="Arial" panose="020B0604020202020204" pitchFamily="34" charset="0"/>
              </a:rPr>
              <a:t>), Gregory Foltz (JPO), Gustavo Goni (JTECH, until march 2019), Rick Lumpkin (BAMS </a:t>
            </a:r>
            <a:r>
              <a:rPr lang="en-US" altLang="en-US" sz="1800" dirty="0" err="1">
                <a:latin typeface="Arial" panose="020B0604020202020204" pitchFamily="34" charset="0"/>
                <a:cs typeface="Arial" panose="020B0604020202020204" pitchFamily="34" charset="0"/>
              </a:rPr>
              <a:t>SofC</a:t>
            </a:r>
            <a:r>
              <a:rPr lang="en-US" altLang="en-US" sz="1800" dirty="0">
                <a:latin typeface="Arial" panose="020B0604020202020204" pitchFamily="34" charset="0"/>
                <a:cs typeface="Arial" panose="020B0604020202020204" pitchFamily="34" charset="0"/>
              </a:rPr>
              <a:t> 2018), Progress in Oceanography (E. Johns)</a:t>
            </a:r>
          </a:p>
        </p:txBody>
      </p:sp>
      <p:graphicFrame>
        <p:nvGraphicFramePr>
          <p:cNvPr id="5" name="Chart 1">
            <a:extLst>
              <a:ext uri="{FF2B5EF4-FFF2-40B4-BE49-F238E27FC236}">
                <a16:creationId xmlns:a16="http://schemas.microsoft.com/office/drawing/2014/main" id="{A4AA86EC-4699-294A-89E2-1611FCD17441}"/>
              </a:ext>
            </a:extLst>
          </p:cNvPr>
          <p:cNvGraphicFramePr>
            <a:graphicFrameLocks/>
          </p:cNvGraphicFramePr>
          <p:nvPr>
            <p:extLst>
              <p:ext uri="{D42A27DB-BD31-4B8C-83A1-F6EECF244321}">
                <p14:modId xmlns:p14="http://schemas.microsoft.com/office/powerpoint/2010/main" val="3368613013"/>
              </p:ext>
            </p:extLst>
          </p:nvPr>
        </p:nvGraphicFramePr>
        <p:xfrm>
          <a:off x="1447800" y="1420316"/>
          <a:ext cx="8991600" cy="433863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F5B4E7C-3BC5-6145-A91D-488390A9A829}"/>
              </a:ext>
            </a:extLst>
          </p:cNvPr>
          <p:cNvSpPr txBox="1"/>
          <p:nvPr/>
        </p:nvSpPr>
        <p:spPr>
          <a:xfrm>
            <a:off x="2709250" y="1510960"/>
            <a:ext cx="4312398" cy="892552"/>
          </a:xfrm>
          <a:prstGeom prst="rect">
            <a:avLst/>
          </a:prstGeom>
          <a:solidFill>
            <a:schemeClr val="bg2">
              <a:lumMod val="20000"/>
              <a:lumOff val="80000"/>
            </a:schemeClr>
          </a:solidFill>
          <a:ln w="28575">
            <a:solidFill>
              <a:schemeClr val="tx1"/>
            </a:solidFill>
          </a:ln>
        </p:spPr>
        <p:txBody>
          <a:bodyPr wrap="none" rtlCol="0">
            <a:spAutoFit/>
          </a:bodyPr>
          <a:lstStyle/>
          <a:p>
            <a:pPr algn="ctr"/>
            <a:r>
              <a:rPr lang="en-US" sz="2800" b="1" dirty="0">
                <a:solidFill>
                  <a:schemeClr val="accent2"/>
                </a:solidFill>
                <a:latin typeface="Arial" panose="020B0604020202020204" pitchFamily="34" charset="0"/>
                <a:cs typeface="Arial" panose="020B0604020202020204" pitchFamily="34" charset="0"/>
              </a:rPr>
              <a:t>2019</a:t>
            </a:r>
          </a:p>
          <a:p>
            <a:pPr algn="ctr"/>
            <a:r>
              <a:rPr lang="en-US" b="1" dirty="0">
                <a:solidFill>
                  <a:schemeClr val="accent2"/>
                </a:solidFill>
                <a:latin typeface="Arial" panose="020B0604020202020204" pitchFamily="34" charset="0"/>
                <a:cs typeface="Arial" panose="020B0604020202020204" pitchFamily="34" charset="0"/>
              </a:rPr>
              <a:t>55 </a:t>
            </a:r>
            <a:r>
              <a:rPr lang="en-US" dirty="0">
                <a:latin typeface="Arial" panose="020B0604020202020204" pitchFamily="34" charset="0"/>
                <a:cs typeface="Arial" panose="020B0604020202020204" pitchFamily="34" charset="0"/>
              </a:rPr>
              <a:t>peer-reviewed manuscripts</a:t>
            </a:r>
          </a:p>
        </p:txBody>
      </p:sp>
      <p:pic>
        <p:nvPicPr>
          <p:cNvPr id="8" name="Picture 7">
            <a:extLst>
              <a:ext uri="{FF2B5EF4-FFF2-40B4-BE49-F238E27FC236}">
                <a16:creationId xmlns:a16="http://schemas.microsoft.com/office/drawing/2014/main" id="{503D4521-39BB-314C-9A95-DB482C5F578A}"/>
              </a:ext>
            </a:extLst>
          </p:cNvPr>
          <p:cNvPicPr>
            <a:picLocks noChangeAspect="1"/>
          </p:cNvPicPr>
          <p:nvPr/>
        </p:nvPicPr>
        <p:blipFill>
          <a:blip r:embed="rId4"/>
          <a:stretch>
            <a:fillRect/>
          </a:stretch>
        </p:blipFill>
        <p:spPr>
          <a:xfrm>
            <a:off x="36576" y="139192"/>
            <a:ext cx="3517900" cy="939800"/>
          </a:xfrm>
          <a:prstGeom prst="rect">
            <a:avLst/>
          </a:prstGeom>
        </p:spPr>
      </p:pic>
      <p:sp>
        <p:nvSpPr>
          <p:cNvPr id="4" name="Rectangle 2">
            <a:extLst>
              <a:ext uri="{FF2B5EF4-FFF2-40B4-BE49-F238E27FC236}">
                <a16:creationId xmlns:a16="http://schemas.microsoft.com/office/drawing/2014/main" id="{54433F08-85B8-1842-89A5-28EC96592D88}"/>
              </a:ext>
            </a:extLst>
          </p:cNvPr>
          <p:cNvSpPr>
            <a:spLocks noChangeArrowheads="1"/>
          </p:cNvSpPr>
          <p:nvPr/>
        </p:nvSpPr>
        <p:spPr bwMode="auto">
          <a:xfrm>
            <a:off x="2209006" y="774192"/>
            <a:ext cx="7773988"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28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PHOD Refereed Publications</a:t>
            </a:r>
          </a:p>
        </p:txBody>
      </p:sp>
      <p:sp>
        <p:nvSpPr>
          <p:cNvPr id="3" name="Slide Number Placeholder 2">
            <a:extLst>
              <a:ext uri="{FF2B5EF4-FFF2-40B4-BE49-F238E27FC236}">
                <a16:creationId xmlns:a16="http://schemas.microsoft.com/office/drawing/2014/main" id="{EEE2BD7D-CD3A-7A42-BA9B-CA9C48E2B154}"/>
              </a:ext>
            </a:extLst>
          </p:cNvPr>
          <p:cNvSpPr>
            <a:spLocks noGrp="1"/>
          </p:cNvSpPr>
          <p:nvPr>
            <p:ph type="sldNum" sz="quarter" idx="12"/>
          </p:nvPr>
        </p:nvSpPr>
        <p:spPr/>
        <p:txBody>
          <a:bodyPr/>
          <a:lstStyle/>
          <a:p>
            <a:pPr>
              <a:defRPr/>
            </a:pPr>
            <a:fld id="{0737601F-BD98-ED4B-8E1A-3F69D5929A52}" type="slidenum">
              <a:rPr lang="en-US" altLang="en-US" smtClean="0"/>
              <a:pPr>
                <a:defRPr/>
              </a:pPr>
              <a:t>21</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14405F1-710B-0A49-9A9A-02E4A0D38B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69"/>
          <a:stretch/>
        </p:blipFill>
        <p:spPr>
          <a:xfrm>
            <a:off x="5864394" y="0"/>
            <a:ext cx="6299192" cy="6881032"/>
          </a:xfrm>
          <a:prstGeom prst="rect">
            <a:avLst/>
          </a:prstGeom>
        </p:spPr>
      </p:pic>
      <p:sp>
        <p:nvSpPr>
          <p:cNvPr id="14" name="TextBox 13">
            <a:extLst>
              <a:ext uri="{FF2B5EF4-FFF2-40B4-BE49-F238E27FC236}">
                <a16:creationId xmlns:a16="http://schemas.microsoft.com/office/drawing/2014/main" id="{793C2C45-961A-0943-8B61-4EB2E1A073FF}"/>
              </a:ext>
            </a:extLst>
          </p:cNvPr>
          <p:cNvSpPr txBox="1"/>
          <p:nvPr/>
        </p:nvSpPr>
        <p:spPr>
          <a:xfrm>
            <a:off x="9220200" y="6248400"/>
            <a:ext cx="2838726" cy="338554"/>
          </a:xfrm>
          <a:prstGeom prst="rect">
            <a:avLst/>
          </a:prstGeom>
          <a:solidFill>
            <a:srgbClr val="FFFFFF">
              <a:alpha val="47843"/>
            </a:srgbClr>
          </a:solidFill>
        </p:spPr>
        <p:txBody>
          <a:bodyPr wrap="none" rtlCol="0">
            <a:spAutoFit/>
          </a:bodyPr>
          <a:lstStyle/>
          <a:p>
            <a:r>
              <a:rPr lang="en-US" sz="1600" dirty="0">
                <a:latin typeface="Arial" panose="020B0604020202020204" pitchFamily="34" charset="0"/>
                <a:cs typeface="Arial" panose="020B0604020202020204" pitchFamily="34" charset="0"/>
              </a:rPr>
              <a:t>Pressure gauge off Bahamas</a:t>
            </a:r>
          </a:p>
        </p:txBody>
      </p:sp>
      <p:grpSp>
        <p:nvGrpSpPr>
          <p:cNvPr id="7" name="Group 6">
            <a:extLst>
              <a:ext uri="{FF2B5EF4-FFF2-40B4-BE49-F238E27FC236}">
                <a16:creationId xmlns:a16="http://schemas.microsoft.com/office/drawing/2014/main" id="{6F3EB15D-2C74-A54A-A624-B998CE3FA749}"/>
              </a:ext>
            </a:extLst>
          </p:cNvPr>
          <p:cNvGrpSpPr/>
          <p:nvPr/>
        </p:nvGrpSpPr>
        <p:grpSpPr>
          <a:xfrm>
            <a:off x="-457200" y="2107701"/>
            <a:ext cx="9008076" cy="4093428"/>
            <a:chOff x="2879124" y="1981200"/>
            <a:chExt cx="9008076" cy="4093428"/>
          </a:xfrm>
        </p:grpSpPr>
        <p:sp>
          <p:nvSpPr>
            <p:cNvPr id="3" name="TextBox 2">
              <a:extLst>
                <a:ext uri="{FF2B5EF4-FFF2-40B4-BE49-F238E27FC236}">
                  <a16:creationId xmlns:a16="http://schemas.microsoft.com/office/drawing/2014/main" id="{885A06FF-3E91-EE49-990F-4B50BA775568}"/>
                </a:ext>
              </a:extLst>
            </p:cNvPr>
            <p:cNvSpPr txBox="1"/>
            <p:nvPr/>
          </p:nvSpPr>
          <p:spPr>
            <a:xfrm>
              <a:off x="4114800" y="1981200"/>
              <a:ext cx="7772400" cy="4093428"/>
            </a:xfrm>
            <a:prstGeom prst="rect">
              <a:avLst/>
            </a:prstGeom>
            <a:solidFill>
              <a:srgbClr val="FFFFFF">
                <a:alpha val="65882"/>
              </a:srgbClr>
            </a:solid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During 2010-2015 the sea level in the SE US coast increased by 10+ cm, 5 times the global average</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Data we use:  </a:t>
              </a:r>
              <a:r>
                <a:rPr lang="en-US" sz="2000" dirty="0">
                  <a:latin typeface="Arial" panose="020B0604020202020204" pitchFamily="34" charset="0"/>
                  <a:cs typeface="Arial" panose="020B0604020202020204" pitchFamily="34" charset="0"/>
                </a:rPr>
                <a:t>Cable measurements, dropsondes, XBTs, CTDs, Argo, tide and pressure gauges, satellite observations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a:t>
              </a:r>
              <a:r>
                <a:rPr lang="en-US" sz="2000" dirty="0">
                  <a:latin typeface="Arial" panose="020B0604020202020204" pitchFamily="34" charset="0"/>
                  <a:cs typeface="Arial" panose="020B0604020202020204" pitchFamily="34" charset="0"/>
                </a:rPr>
                <a:t>: Improved understanding of ocean state on sea level changes: Observed accelerated sea level increase was due to warming of the Florida Current, 0.2C per year</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Current work:  </a:t>
              </a:r>
              <a:r>
                <a:rPr lang="en-US" sz="2000" dirty="0">
                  <a:latin typeface="Arial" panose="020B0604020202020204" pitchFamily="34" charset="0"/>
                  <a:cs typeface="Arial" panose="020B0604020202020204" pitchFamily="34" charset="0"/>
                </a:rPr>
                <a:t>Active participant within SE Florida government groups to assess and plan for community impacts from sea level changes</a:t>
              </a:r>
            </a:p>
          </p:txBody>
        </p:sp>
        <p:sp>
          <p:nvSpPr>
            <p:cNvPr id="4" name="TextBox 3">
              <a:extLst>
                <a:ext uri="{FF2B5EF4-FFF2-40B4-BE49-F238E27FC236}">
                  <a16:creationId xmlns:a16="http://schemas.microsoft.com/office/drawing/2014/main" id="{28552C00-8A66-D645-B1DF-E16FF0DE103F}"/>
                </a:ext>
              </a:extLst>
            </p:cNvPr>
            <p:cNvSpPr txBox="1"/>
            <p:nvPr/>
          </p:nvSpPr>
          <p:spPr>
            <a:xfrm>
              <a:off x="2879124" y="2199503"/>
              <a:ext cx="184731" cy="461665"/>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3EE8201-9F41-5641-B16C-E8F6D421D5DF}"/>
                </a:ext>
              </a:extLst>
            </p:cNvPr>
            <p:cNvGrpSpPr/>
            <p:nvPr/>
          </p:nvGrpSpPr>
          <p:grpSpPr>
            <a:xfrm>
              <a:off x="3665221" y="2083299"/>
              <a:ext cx="304800" cy="3276600"/>
              <a:chOff x="4482007" y="1838991"/>
              <a:chExt cx="304800" cy="3276600"/>
            </a:xfrm>
          </p:grpSpPr>
          <p:sp>
            <p:nvSpPr>
              <p:cNvPr id="12" name="Oval 11">
                <a:extLst>
                  <a:ext uri="{FF2B5EF4-FFF2-40B4-BE49-F238E27FC236}">
                    <a16:creationId xmlns:a16="http://schemas.microsoft.com/office/drawing/2014/main" id="{216C9911-8716-AF4E-AA95-054D3ABCEBA1}"/>
                  </a:ext>
                </a:extLst>
              </p:cNvPr>
              <p:cNvSpPr/>
              <p:nvPr/>
            </p:nvSpPr>
            <p:spPr>
              <a:xfrm>
                <a:off x="4482007" y="2753391"/>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F675D78-12C3-5743-9825-7D28A5B71D5A}"/>
                  </a:ext>
                </a:extLst>
              </p:cNvPr>
              <p:cNvGrpSpPr/>
              <p:nvPr/>
            </p:nvGrpSpPr>
            <p:grpSpPr>
              <a:xfrm>
                <a:off x="4482007" y="1838991"/>
                <a:ext cx="304800" cy="3276600"/>
                <a:chOff x="4482007" y="1838991"/>
                <a:chExt cx="304800" cy="3276600"/>
              </a:xfrm>
            </p:grpSpPr>
            <p:sp>
              <p:nvSpPr>
                <p:cNvPr id="10" name="Oval 9">
                  <a:extLst>
                    <a:ext uri="{FF2B5EF4-FFF2-40B4-BE49-F238E27FC236}">
                      <a16:creationId xmlns:a16="http://schemas.microsoft.com/office/drawing/2014/main" id="{73969DF5-934C-EF48-8C44-CF98F891BDBB}"/>
                    </a:ext>
                  </a:extLst>
                </p:cNvPr>
                <p:cNvSpPr/>
                <p:nvPr userDrawn="1"/>
              </p:nvSpPr>
              <p:spPr>
                <a:xfrm>
                  <a:off x="4482007" y="1838991"/>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6DAB2A2-B3C7-ED4F-B9AD-63EE0C718ED9}"/>
                    </a:ext>
                  </a:extLst>
                </p:cNvPr>
                <p:cNvSpPr/>
                <p:nvPr/>
              </p:nvSpPr>
              <p:spPr>
                <a:xfrm>
                  <a:off x="4482007" y="3619459"/>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F70B5987-4CEA-FD4A-802F-E3F3E42450E1}"/>
                    </a:ext>
                  </a:extLst>
                </p:cNvPr>
                <p:cNvSpPr/>
                <p:nvPr/>
              </p:nvSpPr>
              <p:spPr>
                <a:xfrm>
                  <a:off x="4482007" y="4810791"/>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sp>
        <p:nvSpPr>
          <p:cNvPr id="2" name="TextBox 1">
            <a:extLst>
              <a:ext uri="{FF2B5EF4-FFF2-40B4-BE49-F238E27FC236}">
                <a16:creationId xmlns:a16="http://schemas.microsoft.com/office/drawing/2014/main" id="{B75D4CE7-BB3B-9B4C-A880-283E94E450A5}"/>
              </a:ext>
            </a:extLst>
          </p:cNvPr>
          <p:cNvSpPr txBox="1"/>
          <p:nvPr/>
        </p:nvSpPr>
        <p:spPr>
          <a:xfrm>
            <a:off x="333515" y="725683"/>
            <a:ext cx="11534206" cy="1077218"/>
          </a:xfrm>
          <a:prstGeom prst="rect">
            <a:avLst/>
          </a:prstGeom>
          <a:solidFill>
            <a:srgbClr val="FFFFFF">
              <a:alpha val="50980"/>
            </a:srgb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Attributions of sea level changes along the US East Coast</a:t>
            </a:r>
          </a:p>
        </p:txBody>
      </p:sp>
      <p:sp>
        <p:nvSpPr>
          <p:cNvPr id="18" name="Slide Number Placeholder 17">
            <a:extLst>
              <a:ext uri="{FF2B5EF4-FFF2-40B4-BE49-F238E27FC236}">
                <a16:creationId xmlns:a16="http://schemas.microsoft.com/office/drawing/2014/main" id="{F641C1D0-D232-1140-A48C-90027E84B56B}"/>
              </a:ext>
            </a:extLst>
          </p:cNvPr>
          <p:cNvSpPr>
            <a:spLocks noGrp="1"/>
          </p:cNvSpPr>
          <p:nvPr>
            <p:ph type="sldNum" sz="quarter" idx="12"/>
          </p:nvPr>
        </p:nvSpPr>
        <p:spPr/>
        <p:txBody>
          <a:bodyPr/>
          <a:lstStyle/>
          <a:p>
            <a:pPr>
              <a:defRPr/>
            </a:pPr>
            <a:fld id="{0737601F-BD98-ED4B-8E1A-3F69D5929A52}" type="slidenum">
              <a:rPr lang="en-US" altLang="en-US" smtClean="0"/>
              <a:pPr>
                <a:defRPr/>
              </a:pPr>
              <a:t>22</a:t>
            </a:fld>
            <a:endParaRPr lang="en-US" altLang="en-US"/>
          </a:p>
        </p:txBody>
      </p:sp>
      <p:pic>
        <p:nvPicPr>
          <p:cNvPr id="17" name="Picture 16">
            <a:extLst>
              <a:ext uri="{FF2B5EF4-FFF2-40B4-BE49-F238E27FC236}">
                <a16:creationId xmlns:a16="http://schemas.microsoft.com/office/drawing/2014/main" id="{0514D557-2940-584F-BB34-25722716D8C6}"/>
              </a:ext>
            </a:extLst>
          </p:cNvPr>
          <p:cNvPicPr>
            <a:picLocks noChangeAspect="1"/>
          </p:cNvPicPr>
          <p:nvPr/>
        </p:nvPicPr>
        <p:blipFill>
          <a:blip r:embed="rId3"/>
          <a:stretch>
            <a:fillRect/>
          </a:stretch>
        </p:blipFill>
        <p:spPr>
          <a:xfrm>
            <a:off x="36576" y="139192"/>
            <a:ext cx="3517900" cy="939800"/>
          </a:xfrm>
          <a:prstGeom prst="rect">
            <a:avLst/>
          </a:prstGeom>
        </p:spPr>
      </p:pic>
    </p:spTree>
    <p:extLst>
      <p:ext uri="{BB962C8B-B14F-4D97-AF65-F5344CB8AC3E}">
        <p14:creationId xmlns:p14="http://schemas.microsoft.com/office/powerpoint/2010/main" val="34823442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94DE82-D316-5044-9696-4D8031A11CA6}"/>
              </a:ext>
            </a:extLst>
          </p:cNvPr>
          <p:cNvPicPr>
            <a:picLocks noChangeAspect="1"/>
          </p:cNvPicPr>
          <p:nvPr/>
        </p:nvPicPr>
        <p:blipFill>
          <a:blip r:embed="rId3"/>
          <a:stretch>
            <a:fillRect/>
          </a:stretch>
        </p:blipFill>
        <p:spPr>
          <a:xfrm>
            <a:off x="36576" y="139192"/>
            <a:ext cx="3517900" cy="939800"/>
          </a:xfrm>
          <a:prstGeom prst="rect">
            <a:avLst/>
          </a:prstGeom>
        </p:spPr>
      </p:pic>
      <p:pic>
        <p:nvPicPr>
          <p:cNvPr id="9" name="image1.png">
            <a:extLst>
              <a:ext uri="{FF2B5EF4-FFF2-40B4-BE49-F238E27FC236}">
                <a16:creationId xmlns:a16="http://schemas.microsoft.com/office/drawing/2014/main" id="{424A7F2B-27BC-FB4B-92BC-58A9E748EA08}"/>
              </a:ext>
            </a:extLst>
          </p:cNvPr>
          <p:cNvPicPr/>
          <p:nvPr/>
        </p:nvPicPr>
        <p:blipFill>
          <a:blip r:embed="rId4"/>
          <a:srcRect/>
          <a:stretch>
            <a:fillRect/>
          </a:stretch>
        </p:blipFill>
        <p:spPr>
          <a:xfrm>
            <a:off x="533400" y="1900107"/>
            <a:ext cx="3350034" cy="3919715"/>
          </a:xfrm>
          <a:prstGeom prst="rect">
            <a:avLst/>
          </a:prstGeom>
          <a:ln/>
        </p:spPr>
      </p:pic>
      <p:sp>
        <p:nvSpPr>
          <p:cNvPr id="5" name="TextBox 4">
            <a:extLst>
              <a:ext uri="{FF2B5EF4-FFF2-40B4-BE49-F238E27FC236}">
                <a16:creationId xmlns:a16="http://schemas.microsoft.com/office/drawing/2014/main" id="{E0A865EC-A240-6249-841C-FDCFF229ECC8}"/>
              </a:ext>
            </a:extLst>
          </p:cNvPr>
          <p:cNvSpPr txBox="1"/>
          <p:nvPr/>
        </p:nvSpPr>
        <p:spPr>
          <a:xfrm>
            <a:off x="4568424" y="1843916"/>
            <a:ext cx="3185487" cy="4401205"/>
          </a:xfrm>
          <a:prstGeom prst="rect">
            <a:avLst/>
          </a:prstGeom>
          <a:noFill/>
        </p:spPr>
        <p:txBody>
          <a:bodyPr wrap="none" rtlCol="0">
            <a:spAutoFit/>
          </a:bodyPr>
          <a:lstStyle/>
          <a:p>
            <a:pPr algn="ctr"/>
            <a:r>
              <a:rPr lang="en-US" sz="3200" b="1" dirty="0">
                <a:solidFill>
                  <a:schemeClr val="accent2">
                    <a:lumMod val="60000"/>
                    <a:lumOff val="40000"/>
                  </a:schemeClr>
                </a:solidFill>
                <a:latin typeface="Arial" panose="020B0604020202020204" pitchFamily="34" charset="0"/>
                <a:cs typeface="Arial" panose="020B0604020202020204" pitchFamily="34" charset="0"/>
              </a:rPr>
              <a:t>32 </a:t>
            </a:r>
          </a:p>
          <a:p>
            <a:pPr algn="ctr"/>
            <a:r>
              <a:rPr lang="en-US" sz="1800" dirty="0">
                <a:latin typeface="Arial" panose="020B0604020202020204" pitchFamily="34" charset="0"/>
                <a:cs typeface="Arial" panose="020B0604020202020204" pitchFamily="34" charset="0"/>
              </a:rPr>
              <a:t>Hurricane gliders missions</a:t>
            </a:r>
          </a:p>
          <a:p>
            <a:pPr algn="ctr"/>
            <a:endParaRPr lang="en-US" sz="2000" dirty="0">
              <a:latin typeface="Arial" panose="020B0604020202020204" pitchFamily="34" charset="0"/>
              <a:cs typeface="Arial" panose="020B0604020202020204" pitchFamily="34" charset="0"/>
            </a:endParaRPr>
          </a:p>
          <a:p>
            <a:pPr algn="ctr"/>
            <a:r>
              <a:rPr lang="en-US" sz="3200" b="1" dirty="0">
                <a:solidFill>
                  <a:schemeClr val="accent2">
                    <a:lumMod val="60000"/>
                    <a:lumOff val="40000"/>
                  </a:schemeClr>
                </a:solidFill>
                <a:latin typeface="Arial" panose="020B0604020202020204" pitchFamily="34" charset="0"/>
                <a:cs typeface="Arial" panose="020B0604020202020204" pitchFamily="34" charset="0"/>
              </a:rPr>
              <a:t>8 </a:t>
            </a:r>
          </a:p>
          <a:p>
            <a:pPr algn="ctr"/>
            <a:r>
              <a:rPr lang="en-US" sz="1800" dirty="0">
                <a:latin typeface="Arial" panose="020B0604020202020204" pitchFamily="34" charset="0"/>
                <a:cs typeface="Arial" panose="020B0604020202020204" pitchFamily="34" charset="0"/>
              </a:rPr>
              <a:t>NOAA/AOML gliders</a:t>
            </a:r>
          </a:p>
          <a:p>
            <a:pPr algn="ctr"/>
            <a:endParaRPr lang="en-US" sz="2000" dirty="0">
              <a:latin typeface="Arial" panose="020B0604020202020204" pitchFamily="34" charset="0"/>
              <a:cs typeface="Arial" panose="020B0604020202020204" pitchFamily="34" charset="0"/>
            </a:endParaRPr>
          </a:p>
          <a:p>
            <a:pPr algn="ctr"/>
            <a:r>
              <a:rPr lang="en-US" sz="3200" b="1" dirty="0">
                <a:solidFill>
                  <a:schemeClr val="accent2">
                    <a:lumMod val="60000"/>
                    <a:lumOff val="40000"/>
                  </a:schemeClr>
                </a:solidFill>
                <a:latin typeface="Arial" panose="020B0604020202020204" pitchFamily="34" charset="0"/>
                <a:cs typeface="Arial" panose="020B0604020202020204" pitchFamily="34" charset="0"/>
              </a:rPr>
              <a:t>12+</a:t>
            </a:r>
          </a:p>
          <a:p>
            <a:pPr algn="ctr"/>
            <a:r>
              <a:rPr lang="en-US" sz="1800" dirty="0">
                <a:latin typeface="Arial" panose="020B0604020202020204" pitchFamily="34" charset="0"/>
                <a:cs typeface="Arial" panose="020B0604020202020204" pitchFamily="34" charset="0"/>
              </a:rPr>
              <a:t>US and international partners</a:t>
            </a:r>
          </a:p>
          <a:p>
            <a:pPr algn="ctr"/>
            <a:endParaRPr lang="en-US" sz="2000" dirty="0">
              <a:latin typeface="Arial" panose="020B0604020202020204" pitchFamily="34" charset="0"/>
              <a:cs typeface="Arial" panose="020B0604020202020204" pitchFamily="34" charset="0"/>
            </a:endParaRPr>
          </a:p>
          <a:p>
            <a:pPr algn="ctr"/>
            <a:r>
              <a:rPr lang="en-US" sz="3200" b="1" dirty="0">
                <a:solidFill>
                  <a:schemeClr val="accent2">
                    <a:lumMod val="60000"/>
                    <a:lumOff val="40000"/>
                  </a:schemeClr>
                </a:solidFill>
                <a:latin typeface="Arial" panose="020B0604020202020204" pitchFamily="34" charset="0"/>
                <a:cs typeface="Arial" panose="020B0604020202020204" pitchFamily="34" charset="0"/>
              </a:rPr>
              <a:t>100,000+ </a:t>
            </a:r>
          </a:p>
          <a:p>
            <a:pPr algn="ctr"/>
            <a:r>
              <a:rPr lang="en-US" sz="1800" dirty="0">
                <a:latin typeface="Arial" panose="020B0604020202020204" pitchFamily="34" charset="0"/>
                <a:cs typeface="Arial" panose="020B0604020202020204" pitchFamily="34" charset="0"/>
              </a:rPr>
              <a:t>T and S profiles </a:t>
            </a:r>
          </a:p>
          <a:p>
            <a:pPr algn="ct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0D025FA-88BB-DD45-8904-366DEB97C7D4}"/>
              </a:ext>
            </a:extLst>
          </p:cNvPr>
          <p:cNvSpPr txBox="1"/>
          <p:nvPr/>
        </p:nvSpPr>
        <p:spPr>
          <a:xfrm>
            <a:off x="1457010" y="540383"/>
            <a:ext cx="10265900" cy="1077218"/>
          </a:xfrm>
          <a:prstGeom prst="rect">
            <a:avLst/>
          </a:prstGeom>
          <a:solidFill>
            <a:srgbClr val="FFFFFF">
              <a:alpha val="50196"/>
            </a:srgb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2019 NOAA Atlantic hurricane glider picket fence</a:t>
            </a:r>
          </a:p>
        </p:txBody>
      </p:sp>
      <p:sp>
        <p:nvSpPr>
          <p:cNvPr id="3" name="Slide Number Placeholder 2">
            <a:extLst>
              <a:ext uri="{FF2B5EF4-FFF2-40B4-BE49-F238E27FC236}">
                <a16:creationId xmlns:a16="http://schemas.microsoft.com/office/drawing/2014/main" id="{74182EB4-659A-C747-9078-9C221E4C32E3}"/>
              </a:ext>
            </a:extLst>
          </p:cNvPr>
          <p:cNvSpPr>
            <a:spLocks noGrp="1"/>
          </p:cNvSpPr>
          <p:nvPr>
            <p:ph type="sldNum" sz="quarter" idx="12"/>
          </p:nvPr>
        </p:nvSpPr>
        <p:spPr/>
        <p:txBody>
          <a:bodyPr/>
          <a:lstStyle/>
          <a:p>
            <a:pPr>
              <a:defRPr/>
            </a:pPr>
            <a:fld id="{0737601F-BD98-ED4B-8E1A-3F69D5929A52}" type="slidenum">
              <a:rPr lang="en-US" altLang="en-US" smtClean="0"/>
              <a:pPr>
                <a:defRPr/>
              </a:pPr>
              <a:t>23</a:t>
            </a:fld>
            <a:endParaRPr lang="en-US" altLang="en-US"/>
          </a:p>
        </p:txBody>
      </p:sp>
      <p:pic>
        <p:nvPicPr>
          <p:cNvPr id="11" name="Picture 10">
            <a:extLst>
              <a:ext uri="{FF2B5EF4-FFF2-40B4-BE49-F238E27FC236}">
                <a16:creationId xmlns:a16="http://schemas.microsoft.com/office/drawing/2014/main" id="{77F9A95A-C6AF-B943-ACE8-12EE6028C3B2}"/>
              </a:ext>
            </a:extLst>
          </p:cNvPr>
          <p:cNvPicPr/>
          <p:nvPr/>
        </p:nvPicPr>
        <p:blipFill>
          <a:blip r:embed="rId5" cstate="screen">
            <a:extLst>
              <a:ext uri="{28A0092B-C50C-407E-A947-70E740481C1C}">
                <a14:useLocalDpi xmlns:a14="http://schemas.microsoft.com/office/drawing/2010/main"/>
              </a:ext>
            </a:extLst>
          </a:blip>
          <a:stretch>
            <a:fillRect/>
          </a:stretch>
        </p:blipFill>
        <p:spPr>
          <a:xfrm>
            <a:off x="8229600" y="1951336"/>
            <a:ext cx="3775147" cy="3868485"/>
          </a:xfrm>
          <a:prstGeom prst="rect">
            <a:avLst/>
          </a:prstGeom>
        </p:spPr>
      </p:pic>
      <p:grpSp>
        <p:nvGrpSpPr>
          <p:cNvPr id="24" name="Group 23">
            <a:extLst>
              <a:ext uri="{FF2B5EF4-FFF2-40B4-BE49-F238E27FC236}">
                <a16:creationId xmlns:a16="http://schemas.microsoft.com/office/drawing/2014/main" id="{2267E47C-B1C6-1C46-95F0-F28BC079D19A}"/>
              </a:ext>
            </a:extLst>
          </p:cNvPr>
          <p:cNvGrpSpPr/>
          <p:nvPr/>
        </p:nvGrpSpPr>
        <p:grpSpPr>
          <a:xfrm>
            <a:off x="1143000" y="6132195"/>
            <a:ext cx="9831766" cy="649605"/>
            <a:chOff x="573978" y="6186440"/>
            <a:chExt cx="9831766" cy="649605"/>
          </a:xfrm>
        </p:grpSpPr>
        <p:pic>
          <p:nvPicPr>
            <p:cNvPr id="4" name="Picture 3">
              <a:extLst>
                <a:ext uri="{FF2B5EF4-FFF2-40B4-BE49-F238E27FC236}">
                  <a16:creationId xmlns:a16="http://schemas.microsoft.com/office/drawing/2014/main" id="{BE21CD91-E318-0948-A08E-232333AFB5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978" y="6206442"/>
              <a:ext cx="609600" cy="609600"/>
            </a:xfrm>
            <a:prstGeom prst="rect">
              <a:avLst/>
            </a:prstGeom>
          </p:spPr>
        </p:pic>
        <p:pic>
          <p:nvPicPr>
            <p:cNvPr id="8" name="Picture 7">
              <a:extLst>
                <a:ext uri="{FF2B5EF4-FFF2-40B4-BE49-F238E27FC236}">
                  <a16:creationId xmlns:a16="http://schemas.microsoft.com/office/drawing/2014/main" id="{6111E88B-6387-5947-894F-F4D2A17343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83578" y="6269446"/>
              <a:ext cx="609600" cy="483593"/>
            </a:xfrm>
            <a:prstGeom prst="rect">
              <a:avLst/>
            </a:prstGeom>
          </p:spPr>
        </p:pic>
        <p:pic>
          <p:nvPicPr>
            <p:cNvPr id="12" name="Picture 11">
              <a:extLst>
                <a:ext uri="{FF2B5EF4-FFF2-40B4-BE49-F238E27FC236}">
                  <a16:creationId xmlns:a16="http://schemas.microsoft.com/office/drawing/2014/main" id="{15BA92FB-C0EE-B345-A9EF-A7E5DF0EB2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29293" y="6206442"/>
              <a:ext cx="609601" cy="609601"/>
            </a:xfrm>
            <a:prstGeom prst="rect">
              <a:avLst/>
            </a:prstGeom>
          </p:spPr>
        </p:pic>
        <p:pic>
          <p:nvPicPr>
            <p:cNvPr id="13" name="Picture 12">
              <a:extLst>
                <a:ext uri="{FF2B5EF4-FFF2-40B4-BE49-F238E27FC236}">
                  <a16:creationId xmlns:a16="http://schemas.microsoft.com/office/drawing/2014/main" id="{D09EDBCB-BB88-6F46-B63B-F22782DE6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1194" y="6187196"/>
              <a:ext cx="677551" cy="648092"/>
            </a:xfrm>
            <a:prstGeom prst="rect">
              <a:avLst/>
            </a:prstGeom>
          </p:spPr>
        </p:pic>
        <p:pic>
          <p:nvPicPr>
            <p:cNvPr id="14" name="Picture 13">
              <a:extLst>
                <a:ext uri="{FF2B5EF4-FFF2-40B4-BE49-F238E27FC236}">
                  <a16:creationId xmlns:a16="http://schemas.microsoft.com/office/drawing/2014/main" id="{58040543-711B-0E40-B343-3D67B4B7724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41045" y="6187196"/>
              <a:ext cx="702100" cy="648092"/>
            </a:xfrm>
            <a:prstGeom prst="rect">
              <a:avLst/>
            </a:prstGeom>
          </p:spPr>
        </p:pic>
        <p:pic>
          <p:nvPicPr>
            <p:cNvPr id="15" name="Picture 14">
              <a:extLst>
                <a:ext uri="{FF2B5EF4-FFF2-40B4-BE49-F238E27FC236}">
                  <a16:creationId xmlns:a16="http://schemas.microsoft.com/office/drawing/2014/main" id="{B58956AB-A828-EC4B-B012-91D3A016C23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96883" y="6238975"/>
              <a:ext cx="544535" cy="544535"/>
            </a:xfrm>
            <a:prstGeom prst="rect">
              <a:avLst/>
            </a:prstGeom>
          </p:spPr>
        </p:pic>
        <p:pic>
          <p:nvPicPr>
            <p:cNvPr id="16" name="Picture 15">
              <a:extLst>
                <a:ext uri="{FF2B5EF4-FFF2-40B4-BE49-F238E27FC236}">
                  <a16:creationId xmlns:a16="http://schemas.microsoft.com/office/drawing/2014/main" id="{5FB45A72-0741-584E-A19A-5E297FB4955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29299" y="6218211"/>
              <a:ext cx="476250" cy="586062"/>
            </a:xfrm>
            <a:prstGeom prst="rect">
              <a:avLst/>
            </a:prstGeom>
          </p:spPr>
        </p:pic>
        <p:pic>
          <p:nvPicPr>
            <p:cNvPr id="17" name="Picture 16">
              <a:extLst>
                <a:ext uri="{FF2B5EF4-FFF2-40B4-BE49-F238E27FC236}">
                  <a16:creationId xmlns:a16="http://schemas.microsoft.com/office/drawing/2014/main" id="{0DF6992D-A73C-7947-A2B7-A25382E0069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962225" y="6244542"/>
              <a:ext cx="574165" cy="533400"/>
            </a:xfrm>
            <a:prstGeom prst="rect">
              <a:avLst/>
            </a:prstGeom>
          </p:spPr>
        </p:pic>
        <p:pic>
          <p:nvPicPr>
            <p:cNvPr id="18" name="Picture 17">
              <a:extLst>
                <a:ext uri="{FF2B5EF4-FFF2-40B4-BE49-F238E27FC236}">
                  <a16:creationId xmlns:a16="http://schemas.microsoft.com/office/drawing/2014/main" id="{8B091FD0-554A-0141-82E8-CCF35CBFF4E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01838" y="6186440"/>
              <a:ext cx="838200" cy="649605"/>
            </a:xfrm>
            <a:prstGeom prst="rect">
              <a:avLst/>
            </a:prstGeom>
          </p:spPr>
        </p:pic>
        <p:pic>
          <p:nvPicPr>
            <p:cNvPr id="19" name="Picture 18">
              <a:extLst>
                <a:ext uri="{FF2B5EF4-FFF2-40B4-BE49-F238E27FC236}">
                  <a16:creationId xmlns:a16="http://schemas.microsoft.com/office/drawing/2014/main" id="{EFA8ABEF-1FF2-6240-B7A6-0B4CB26D1CB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76992" y="6231388"/>
              <a:ext cx="559708" cy="559708"/>
            </a:xfrm>
            <a:prstGeom prst="rect">
              <a:avLst/>
            </a:prstGeom>
          </p:spPr>
        </p:pic>
        <p:pic>
          <p:nvPicPr>
            <p:cNvPr id="20" name="Picture 19">
              <a:extLst>
                <a:ext uri="{FF2B5EF4-FFF2-40B4-BE49-F238E27FC236}">
                  <a16:creationId xmlns:a16="http://schemas.microsoft.com/office/drawing/2014/main" id="{9AD7BAB6-E274-BC45-8BDE-BD7DBA230577}"/>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45569" y="6247391"/>
              <a:ext cx="770977" cy="527702"/>
            </a:xfrm>
            <a:prstGeom prst="rect">
              <a:avLst/>
            </a:prstGeom>
          </p:spPr>
        </p:pic>
        <p:pic>
          <p:nvPicPr>
            <p:cNvPr id="21" name="Picture 20">
              <a:extLst>
                <a:ext uri="{FF2B5EF4-FFF2-40B4-BE49-F238E27FC236}">
                  <a16:creationId xmlns:a16="http://schemas.microsoft.com/office/drawing/2014/main" id="{879784F1-8BF2-204C-9932-2DE7946BF26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216857" y="6217695"/>
              <a:ext cx="1095694" cy="587094"/>
            </a:xfrm>
            <a:prstGeom prst="rect">
              <a:avLst/>
            </a:prstGeom>
          </p:spPr>
        </p:pic>
        <p:pic>
          <p:nvPicPr>
            <p:cNvPr id="22" name="Picture 21">
              <a:extLst>
                <a:ext uri="{FF2B5EF4-FFF2-40B4-BE49-F238E27FC236}">
                  <a16:creationId xmlns:a16="http://schemas.microsoft.com/office/drawing/2014/main" id="{1AB2E01E-608D-CE45-9316-188FD9FEA44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372600" y="6245455"/>
              <a:ext cx="526591" cy="531574"/>
            </a:xfrm>
            <a:prstGeom prst="rect">
              <a:avLst/>
            </a:prstGeom>
          </p:spPr>
        </p:pic>
        <p:pic>
          <p:nvPicPr>
            <p:cNvPr id="23" name="Picture 22">
              <a:extLst>
                <a:ext uri="{FF2B5EF4-FFF2-40B4-BE49-F238E27FC236}">
                  <a16:creationId xmlns:a16="http://schemas.microsoft.com/office/drawing/2014/main" id="{2914CCF4-CECD-A74C-BFAD-10AE78BD8CD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051208" y="6245859"/>
              <a:ext cx="354536" cy="530767"/>
            </a:xfrm>
            <a:prstGeom prst="rect">
              <a:avLst/>
            </a:prstGeom>
          </p:spPr>
        </p:pic>
      </p:grpSp>
    </p:spTree>
    <p:extLst>
      <p:ext uri="{BB962C8B-B14F-4D97-AF65-F5344CB8AC3E}">
        <p14:creationId xmlns:p14="http://schemas.microsoft.com/office/powerpoint/2010/main" val="2300074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3C745F-FD33-5E4C-9353-E93239736D2E}"/>
              </a:ext>
            </a:extLst>
          </p:cNvPr>
          <p:cNvSpPr txBox="1"/>
          <p:nvPr/>
        </p:nvSpPr>
        <p:spPr>
          <a:xfrm>
            <a:off x="2514600" y="706694"/>
            <a:ext cx="7375737"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Oceans and hurricane intensification</a:t>
            </a:r>
          </a:p>
        </p:txBody>
      </p:sp>
      <p:sp>
        <p:nvSpPr>
          <p:cNvPr id="2" name="TextBox 1">
            <a:extLst>
              <a:ext uri="{FF2B5EF4-FFF2-40B4-BE49-F238E27FC236}">
                <a16:creationId xmlns:a16="http://schemas.microsoft.com/office/drawing/2014/main" id="{FCEC66BD-B149-EE48-ACA5-B55E3E3D971C}"/>
              </a:ext>
            </a:extLst>
          </p:cNvPr>
          <p:cNvSpPr txBox="1"/>
          <p:nvPr/>
        </p:nvSpPr>
        <p:spPr>
          <a:xfrm>
            <a:off x="10061390" y="5813994"/>
            <a:ext cx="194796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Halliwell et al, 2019</a:t>
            </a:r>
          </a:p>
        </p:txBody>
      </p:sp>
      <p:pic>
        <p:nvPicPr>
          <p:cNvPr id="7" name="Picture 6">
            <a:extLst>
              <a:ext uri="{FF2B5EF4-FFF2-40B4-BE49-F238E27FC236}">
                <a16:creationId xmlns:a16="http://schemas.microsoft.com/office/drawing/2014/main" id="{8EE35B60-383F-D241-BEEF-501AB1547F3A}"/>
              </a:ext>
            </a:extLst>
          </p:cNvPr>
          <p:cNvPicPr>
            <a:picLocks noChangeAspect="1"/>
          </p:cNvPicPr>
          <p:nvPr/>
        </p:nvPicPr>
        <p:blipFill>
          <a:blip r:embed="rId2"/>
          <a:stretch>
            <a:fillRect/>
          </a:stretch>
        </p:blipFill>
        <p:spPr>
          <a:xfrm>
            <a:off x="7010400" y="1820857"/>
            <a:ext cx="4915603" cy="3968979"/>
          </a:xfrm>
          <a:prstGeom prst="rect">
            <a:avLst/>
          </a:prstGeom>
        </p:spPr>
      </p:pic>
      <p:sp>
        <p:nvSpPr>
          <p:cNvPr id="9" name="TextBox 8">
            <a:extLst>
              <a:ext uri="{FF2B5EF4-FFF2-40B4-BE49-F238E27FC236}">
                <a16:creationId xmlns:a16="http://schemas.microsoft.com/office/drawing/2014/main" id="{B004CA87-6926-0049-8E8E-EB2414426F62}"/>
              </a:ext>
            </a:extLst>
          </p:cNvPr>
          <p:cNvSpPr txBox="1"/>
          <p:nvPr/>
        </p:nvSpPr>
        <p:spPr>
          <a:xfrm>
            <a:off x="7214537" y="6299070"/>
            <a:ext cx="49652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RTOFS = real-time ocean forecast system</a:t>
            </a:r>
          </a:p>
        </p:txBody>
      </p:sp>
      <p:pic>
        <p:nvPicPr>
          <p:cNvPr id="14" name="Picture 13">
            <a:extLst>
              <a:ext uri="{FF2B5EF4-FFF2-40B4-BE49-F238E27FC236}">
                <a16:creationId xmlns:a16="http://schemas.microsoft.com/office/drawing/2014/main" id="{57D87610-E197-0A46-9C0F-31AEB0E1BC4F}"/>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60C7C17-640F-5C49-93A8-22E400029B64}"/>
              </a:ext>
            </a:extLst>
          </p:cNvPr>
          <p:cNvSpPr>
            <a:spLocks noGrp="1"/>
          </p:cNvSpPr>
          <p:nvPr>
            <p:ph type="sldNum" sz="quarter" idx="12"/>
          </p:nvPr>
        </p:nvSpPr>
        <p:spPr/>
        <p:txBody>
          <a:bodyPr/>
          <a:lstStyle/>
          <a:p>
            <a:pPr>
              <a:defRPr/>
            </a:pPr>
            <a:fld id="{0737601F-BD98-ED4B-8E1A-3F69D5929A52}" type="slidenum">
              <a:rPr lang="en-US" altLang="en-US" smtClean="0"/>
              <a:pPr>
                <a:defRPr/>
              </a:pPr>
              <a:t>24</a:t>
            </a:fld>
            <a:endParaRPr lang="en-US" altLang="en-US"/>
          </a:p>
        </p:txBody>
      </p:sp>
      <p:grpSp>
        <p:nvGrpSpPr>
          <p:cNvPr id="5" name="Group 4">
            <a:extLst>
              <a:ext uri="{FF2B5EF4-FFF2-40B4-BE49-F238E27FC236}">
                <a16:creationId xmlns:a16="http://schemas.microsoft.com/office/drawing/2014/main" id="{F3691289-E2E4-F248-93DB-DDA03D21D632}"/>
              </a:ext>
            </a:extLst>
          </p:cNvPr>
          <p:cNvGrpSpPr/>
          <p:nvPr/>
        </p:nvGrpSpPr>
        <p:grpSpPr>
          <a:xfrm>
            <a:off x="137160" y="1950899"/>
            <a:ext cx="7062137" cy="4708981"/>
            <a:chOff x="152400" y="2242192"/>
            <a:chExt cx="7062137" cy="4708981"/>
          </a:xfrm>
        </p:grpSpPr>
        <p:grpSp>
          <p:nvGrpSpPr>
            <p:cNvPr id="3" name="Group 2">
              <a:extLst>
                <a:ext uri="{FF2B5EF4-FFF2-40B4-BE49-F238E27FC236}">
                  <a16:creationId xmlns:a16="http://schemas.microsoft.com/office/drawing/2014/main" id="{A2ADA1FA-6A2A-CC4E-BBE8-CC18049AD947}"/>
                </a:ext>
              </a:extLst>
            </p:cNvPr>
            <p:cNvGrpSpPr/>
            <p:nvPr/>
          </p:nvGrpSpPr>
          <p:grpSpPr>
            <a:xfrm>
              <a:off x="170007" y="2242192"/>
              <a:ext cx="7044530" cy="4708981"/>
              <a:chOff x="5075750" y="1932325"/>
              <a:chExt cx="7044530" cy="4708981"/>
            </a:xfrm>
          </p:grpSpPr>
          <p:sp>
            <p:nvSpPr>
              <p:cNvPr id="8" name="TextBox 7">
                <a:extLst>
                  <a:ext uri="{FF2B5EF4-FFF2-40B4-BE49-F238E27FC236}">
                    <a16:creationId xmlns:a16="http://schemas.microsoft.com/office/drawing/2014/main" id="{F517CD7C-5CB7-A142-B963-ED8D30FD71C9}"/>
                  </a:ext>
                </a:extLst>
              </p:cNvPr>
              <p:cNvSpPr txBox="1"/>
              <p:nvPr/>
            </p:nvSpPr>
            <p:spPr>
              <a:xfrm>
                <a:off x="5523841" y="1932325"/>
                <a:ext cx="6596439"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Improved intensity forecasts save life and property.</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are doing:  </a:t>
                </a:r>
                <a:r>
                  <a:rPr lang="en-US" sz="2000" dirty="0">
                    <a:latin typeface="Arial" panose="020B0604020202020204" pitchFamily="34" charset="0"/>
                    <a:cs typeface="Arial" panose="020B0604020202020204" pitchFamily="34" charset="0"/>
                  </a:rPr>
                  <a:t>Assess the impact of using accurate ocean representation in ocean-atmosphere forecast models using all available field (floats, gliders, XBTs, drifters, </a:t>
                </a:r>
                <a:r>
                  <a:rPr lang="en-US" sz="2000" dirty="0" err="1">
                    <a:latin typeface="Arial" panose="020B0604020202020204" pitchFamily="34" charset="0"/>
                    <a:cs typeface="Arial" panose="020B0604020202020204" pitchFamily="34" charset="0"/>
                  </a:rPr>
                  <a:t>etc</a:t>
                </a:r>
                <a:r>
                  <a:rPr lang="en-US" sz="2000" dirty="0">
                    <a:latin typeface="Arial" panose="020B0604020202020204" pitchFamily="34" charset="0"/>
                    <a:cs typeface="Arial" panose="020B0604020202020204" pitchFamily="34" charset="0"/>
                  </a:rPr>
                  <a:t>) and satellite data.</a:t>
                </a:r>
              </a:p>
              <a:p>
                <a:br>
                  <a:rPr lang="en-US" sz="2000"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Our current work:  </a:t>
                </a:r>
                <a:r>
                  <a:rPr lang="en-US" sz="2000" dirty="0">
                    <a:latin typeface="Arial" panose="020B0604020202020204" pitchFamily="34" charset="0"/>
                    <a:cs typeface="Arial" panose="020B0604020202020204" pitchFamily="34" charset="0"/>
                  </a:rPr>
                  <a:t>Partner with NWS/EMC to improve ocean DA and NOAA ocean-atmosphere operational forecast model</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Correct assessment of ocean observations within NOAA operational forecast models</a:t>
                </a:r>
              </a:p>
              <a:p>
                <a:endParaRPr lang="en-US" sz="20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8A2D52F4-55B9-8949-B04C-261D3467CE47}"/>
                  </a:ext>
                </a:extLst>
              </p:cNvPr>
              <p:cNvGrpSpPr/>
              <p:nvPr/>
            </p:nvGrpSpPr>
            <p:grpSpPr>
              <a:xfrm>
                <a:off x="5075750" y="2057400"/>
                <a:ext cx="304800" cy="2661933"/>
                <a:chOff x="4464939" y="1231572"/>
                <a:chExt cx="304800" cy="2661933"/>
              </a:xfrm>
            </p:grpSpPr>
            <p:sp>
              <p:nvSpPr>
                <p:cNvPr id="16" name="Oval 15">
                  <a:extLst>
                    <a:ext uri="{FF2B5EF4-FFF2-40B4-BE49-F238E27FC236}">
                      <a16:creationId xmlns:a16="http://schemas.microsoft.com/office/drawing/2014/main" id="{0CB0FC8B-1FFC-8B4C-9D5A-237AF0BAAF55}"/>
                    </a:ext>
                  </a:extLst>
                </p:cNvPr>
                <p:cNvSpPr/>
                <p:nvPr/>
              </p:nvSpPr>
              <p:spPr>
                <a:xfrm>
                  <a:off x="4464939" y="2069772"/>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E11C3363-2E4D-CA4C-AA4B-9E6DD6F07A21}"/>
                    </a:ext>
                  </a:extLst>
                </p:cNvPr>
                <p:cNvGrpSpPr/>
                <p:nvPr/>
              </p:nvGrpSpPr>
              <p:grpSpPr>
                <a:xfrm>
                  <a:off x="4464939" y="1231572"/>
                  <a:ext cx="304800" cy="2661933"/>
                  <a:chOff x="4464939" y="1231572"/>
                  <a:chExt cx="304800" cy="2661933"/>
                </a:xfrm>
              </p:grpSpPr>
              <p:sp>
                <p:nvSpPr>
                  <p:cNvPr id="18" name="Oval 17">
                    <a:extLst>
                      <a:ext uri="{FF2B5EF4-FFF2-40B4-BE49-F238E27FC236}">
                        <a16:creationId xmlns:a16="http://schemas.microsoft.com/office/drawing/2014/main" id="{3B6D8FAD-7A39-364C-84BA-8D448A4D980E}"/>
                      </a:ext>
                    </a:extLst>
                  </p:cNvPr>
                  <p:cNvSpPr/>
                  <p:nvPr userDrawn="1"/>
                </p:nvSpPr>
                <p:spPr>
                  <a:xfrm>
                    <a:off x="4464939" y="1231572"/>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7FED7D4-0DDF-354C-A9B2-E555B5F6F936}"/>
                      </a:ext>
                    </a:extLst>
                  </p:cNvPr>
                  <p:cNvSpPr/>
                  <p:nvPr/>
                </p:nvSpPr>
                <p:spPr>
                  <a:xfrm>
                    <a:off x="4464939" y="3588705"/>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sp>
          <p:nvSpPr>
            <p:cNvPr id="19" name="Oval 18">
              <a:extLst>
                <a:ext uri="{FF2B5EF4-FFF2-40B4-BE49-F238E27FC236}">
                  <a16:creationId xmlns:a16="http://schemas.microsoft.com/office/drawing/2014/main" id="{83FB2504-81C1-A145-AE8B-2C959F01F703}"/>
                </a:ext>
              </a:extLst>
            </p:cNvPr>
            <p:cNvSpPr/>
            <p:nvPr/>
          </p:nvSpPr>
          <p:spPr>
            <a:xfrm>
              <a:off x="152400" y="594360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275851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EA326F-C776-DD40-BF43-DC20319429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
          <a:stretch/>
        </p:blipFill>
        <p:spPr>
          <a:xfrm>
            <a:off x="6760860" y="2326510"/>
            <a:ext cx="4452307" cy="1452265"/>
          </a:xfrm>
          <a:prstGeom prst="rect">
            <a:avLst/>
          </a:prstGeom>
        </p:spPr>
      </p:pic>
      <p:grpSp>
        <p:nvGrpSpPr>
          <p:cNvPr id="5" name="Group 4">
            <a:extLst>
              <a:ext uri="{FF2B5EF4-FFF2-40B4-BE49-F238E27FC236}">
                <a16:creationId xmlns:a16="http://schemas.microsoft.com/office/drawing/2014/main" id="{8540574B-8E62-1245-A811-C4A5D81643EC}"/>
              </a:ext>
            </a:extLst>
          </p:cNvPr>
          <p:cNvGrpSpPr/>
          <p:nvPr/>
        </p:nvGrpSpPr>
        <p:grpSpPr>
          <a:xfrm>
            <a:off x="6311837" y="-862725"/>
            <a:ext cx="5289685" cy="6823202"/>
            <a:chOff x="-104469" y="-780203"/>
            <a:chExt cx="5289685" cy="6823202"/>
          </a:xfrm>
        </p:grpSpPr>
        <p:sp>
          <p:nvSpPr>
            <p:cNvPr id="15" name="TextBox 14">
              <a:extLst>
                <a:ext uri="{FF2B5EF4-FFF2-40B4-BE49-F238E27FC236}">
                  <a16:creationId xmlns:a16="http://schemas.microsoft.com/office/drawing/2014/main" id="{CED86786-6CC7-2443-881F-D4D11C82911E}"/>
                </a:ext>
              </a:extLst>
            </p:cNvPr>
            <p:cNvSpPr txBox="1"/>
            <p:nvPr/>
          </p:nvSpPr>
          <p:spPr>
            <a:xfrm>
              <a:off x="1177388" y="5704445"/>
              <a:ext cx="400782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Dong et al, 2015;  Lopez et al, 2016, 2017</a:t>
              </a:r>
            </a:p>
          </p:txBody>
        </p:sp>
        <p:grpSp>
          <p:nvGrpSpPr>
            <p:cNvPr id="4" name="Group 3">
              <a:extLst>
                <a:ext uri="{FF2B5EF4-FFF2-40B4-BE49-F238E27FC236}">
                  <a16:creationId xmlns:a16="http://schemas.microsoft.com/office/drawing/2014/main" id="{8DF9D3D1-1505-AF45-8D99-6AF991318D61}"/>
                </a:ext>
              </a:extLst>
            </p:cNvPr>
            <p:cNvGrpSpPr/>
            <p:nvPr/>
          </p:nvGrpSpPr>
          <p:grpSpPr>
            <a:xfrm>
              <a:off x="-104469" y="-780203"/>
              <a:ext cx="5136573" cy="6471036"/>
              <a:chOff x="-104469" y="-780203"/>
              <a:chExt cx="5136573" cy="6471036"/>
            </a:xfrm>
          </p:grpSpPr>
          <p:pic>
            <p:nvPicPr>
              <p:cNvPr id="10" name="Picture 9">
                <a:extLst>
                  <a:ext uri="{FF2B5EF4-FFF2-40B4-BE49-F238E27FC236}">
                    <a16:creationId xmlns:a16="http://schemas.microsoft.com/office/drawing/2014/main" id="{F7C16AAE-2160-5444-8476-7DAD1C87B7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61" t="-340684"/>
              <a:stretch/>
            </p:blipFill>
            <p:spPr>
              <a:xfrm>
                <a:off x="-104469" y="-780203"/>
                <a:ext cx="2563715" cy="6378469"/>
              </a:xfrm>
              <a:prstGeom prst="rect">
                <a:avLst/>
              </a:prstGeom>
            </p:spPr>
          </p:pic>
          <p:sp>
            <p:nvSpPr>
              <p:cNvPr id="12" name="TextBox 11">
                <a:extLst>
                  <a:ext uri="{FF2B5EF4-FFF2-40B4-BE49-F238E27FC236}">
                    <a16:creationId xmlns:a16="http://schemas.microsoft.com/office/drawing/2014/main" id="{707BBD95-B5F7-5940-9A6F-F636971A0650}"/>
                  </a:ext>
                </a:extLst>
              </p:cNvPr>
              <p:cNvSpPr txBox="1"/>
              <p:nvPr/>
            </p:nvSpPr>
            <p:spPr>
              <a:xfrm>
                <a:off x="993585" y="2113083"/>
                <a:ext cx="352942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XBTs+ </a:t>
                </a:r>
                <a:r>
                  <a:rPr lang="en-US" sz="2000" dirty="0" err="1">
                    <a:latin typeface="Arial" panose="020B0604020202020204" pitchFamily="34" charset="0"/>
                    <a:cs typeface="Arial" panose="020B0604020202020204" pitchFamily="34" charset="0"/>
                  </a:rPr>
                  <a:t>Altimetry+SST</a:t>
                </a:r>
                <a:r>
                  <a:rPr lang="en-US" sz="2000" dirty="0">
                    <a:latin typeface="Arial" panose="020B0604020202020204" pitchFamily="34" charset="0"/>
                    <a:cs typeface="Arial" panose="020B0604020202020204" pitchFamily="34" charset="0"/>
                  </a:rPr>
                  <a:t> models</a:t>
                </a:r>
              </a:p>
            </p:txBody>
          </p:sp>
          <p:sp>
            <p:nvSpPr>
              <p:cNvPr id="13" name="TextBox 12">
                <a:extLst>
                  <a:ext uri="{FF2B5EF4-FFF2-40B4-BE49-F238E27FC236}">
                    <a16:creationId xmlns:a16="http://schemas.microsoft.com/office/drawing/2014/main" id="{715F3D51-05FE-6A49-AF08-73C65D23E634}"/>
                  </a:ext>
                </a:extLst>
              </p:cNvPr>
              <p:cNvSpPr txBox="1"/>
              <p:nvPr/>
            </p:nvSpPr>
            <p:spPr>
              <a:xfrm>
                <a:off x="691060" y="3782568"/>
                <a:ext cx="411138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SA MHT and monsoon rainfall relationships</a:t>
                </a:r>
              </a:p>
            </p:txBody>
          </p:sp>
          <p:pic>
            <p:nvPicPr>
              <p:cNvPr id="17" name="Picture 16">
                <a:extLst>
                  <a:ext uri="{FF2B5EF4-FFF2-40B4-BE49-F238E27FC236}">
                    <a16:creationId xmlns:a16="http://schemas.microsoft.com/office/drawing/2014/main" id="{FBD4FA03-7847-2E44-AB57-C99607B16C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8573" y="4238568"/>
                <a:ext cx="2463531" cy="1452265"/>
              </a:xfrm>
              <a:prstGeom prst="rect">
                <a:avLst/>
              </a:prstGeom>
            </p:spPr>
          </p:pic>
        </p:grpSp>
      </p:grpSp>
      <p:grpSp>
        <p:nvGrpSpPr>
          <p:cNvPr id="6" name="Group 5">
            <a:extLst>
              <a:ext uri="{FF2B5EF4-FFF2-40B4-BE49-F238E27FC236}">
                <a16:creationId xmlns:a16="http://schemas.microsoft.com/office/drawing/2014/main" id="{9E64A8A3-416A-2B4D-A884-2E289984DC53}"/>
              </a:ext>
            </a:extLst>
          </p:cNvPr>
          <p:cNvGrpSpPr/>
          <p:nvPr/>
        </p:nvGrpSpPr>
        <p:grpSpPr>
          <a:xfrm>
            <a:off x="279697" y="1962374"/>
            <a:ext cx="6182110" cy="4708981"/>
            <a:chOff x="5395043" y="1788907"/>
            <a:chExt cx="6737187" cy="4708981"/>
          </a:xfrm>
        </p:grpSpPr>
        <p:sp>
          <p:nvSpPr>
            <p:cNvPr id="3" name="TextBox 2">
              <a:extLst>
                <a:ext uri="{FF2B5EF4-FFF2-40B4-BE49-F238E27FC236}">
                  <a16:creationId xmlns:a16="http://schemas.microsoft.com/office/drawing/2014/main" id="{04064AC7-F5A6-CE41-B88D-1F7D74B80FF1}"/>
                </a:ext>
              </a:extLst>
            </p:cNvPr>
            <p:cNvSpPr txBox="1"/>
            <p:nvPr/>
          </p:nvSpPr>
          <p:spPr>
            <a:xfrm>
              <a:off x="5754488" y="1788907"/>
              <a:ext cx="6377742"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Extreme</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rainfall in monsoon regions cause life and property loss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are doing: </a:t>
              </a:r>
              <a:r>
                <a:rPr lang="en-US" sz="2000" dirty="0">
                  <a:latin typeface="Arial" panose="020B0604020202020204" pitchFamily="34" charset="0"/>
                  <a:cs typeface="Arial" panose="020B0604020202020204" pitchFamily="34" charset="0"/>
                </a:rPr>
                <a:t>Understanding teleconnections to assess impact of MHT in the South Atlantic (SA) on monsoon-related rainfall events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We have learned:  </a:t>
              </a:r>
              <a:r>
                <a:rPr lang="en-US" sz="2000" dirty="0">
                  <a:latin typeface="Arial" panose="020B0604020202020204" pitchFamily="34" charset="0"/>
                  <a:cs typeface="Arial" panose="020B0604020202020204" pitchFamily="34" charset="0"/>
                </a:rPr>
                <a:t>Low values of MHT in the SA increase 10-15% extreme rainfall in monsoon areas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Improved outlooks of monsoon related rainfall</a:t>
              </a:r>
            </a:p>
            <a:p>
              <a:endParaRPr lang="en-US" sz="2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6493EF5-134E-E049-9790-9E4D5DBB92BB}"/>
                </a:ext>
              </a:extLst>
            </p:cNvPr>
            <p:cNvGrpSpPr/>
            <p:nvPr/>
          </p:nvGrpSpPr>
          <p:grpSpPr>
            <a:xfrm>
              <a:off x="5395043" y="1883933"/>
              <a:ext cx="319957" cy="3886200"/>
              <a:chOff x="4464939" y="1105207"/>
              <a:chExt cx="319957" cy="3886200"/>
            </a:xfrm>
          </p:grpSpPr>
          <p:sp>
            <p:nvSpPr>
              <p:cNvPr id="18" name="Oval 17">
                <a:extLst>
                  <a:ext uri="{FF2B5EF4-FFF2-40B4-BE49-F238E27FC236}">
                    <a16:creationId xmlns:a16="http://schemas.microsoft.com/office/drawing/2014/main" id="{FD386716-9270-1442-8B17-EB054047AC0C}"/>
                  </a:ext>
                </a:extLst>
              </p:cNvPr>
              <p:cNvSpPr/>
              <p:nvPr/>
            </p:nvSpPr>
            <p:spPr>
              <a:xfrm>
                <a:off x="4464939" y="1964474"/>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28AB16F4-A30E-664A-8B90-95E310A90B05}"/>
                  </a:ext>
                </a:extLst>
              </p:cNvPr>
              <p:cNvGrpSpPr/>
              <p:nvPr/>
            </p:nvGrpSpPr>
            <p:grpSpPr>
              <a:xfrm>
                <a:off x="4464939" y="1105207"/>
                <a:ext cx="319957" cy="3886200"/>
                <a:chOff x="4464939" y="1105207"/>
                <a:chExt cx="319957" cy="3886200"/>
              </a:xfrm>
            </p:grpSpPr>
            <p:sp>
              <p:nvSpPr>
                <p:cNvPr id="20" name="Oval 19">
                  <a:extLst>
                    <a:ext uri="{FF2B5EF4-FFF2-40B4-BE49-F238E27FC236}">
                      <a16:creationId xmlns:a16="http://schemas.microsoft.com/office/drawing/2014/main" id="{02B18DB4-FD16-6347-8DEB-A66D8E9E226E}"/>
                    </a:ext>
                  </a:extLst>
                </p:cNvPr>
                <p:cNvSpPr/>
                <p:nvPr userDrawn="1"/>
              </p:nvSpPr>
              <p:spPr>
                <a:xfrm>
                  <a:off x="4464939" y="1105207"/>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ACCD7B0-3972-F044-9550-15CB069462C3}"/>
                    </a:ext>
                  </a:extLst>
                </p:cNvPr>
                <p:cNvSpPr/>
                <p:nvPr/>
              </p:nvSpPr>
              <p:spPr>
                <a:xfrm>
                  <a:off x="4464939" y="3467407"/>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CF7C10A9-BF30-1948-8565-B9575E56881D}"/>
                    </a:ext>
                  </a:extLst>
                </p:cNvPr>
                <p:cNvSpPr/>
                <p:nvPr/>
              </p:nvSpPr>
              <p:spPr>
                <a:xfrm>
                  <a:off x="4480096" y="4686607"/>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23" name="Picture 22">
            <a:extLst>
              <a:ext uri="{FF2B5EF4-FFF2-40B4-BE49-F238E27FC236}">
                <a16:creationId xmlns:a16="http://schemas.microsoft.com/office/drawing/2014/main" id="{D2482B83-6F70-394C-977E-F3792AB1A6F3}"/>
              </a:ext>
            </a:extLst>
          </p:cNvPr>
          <p:cNvPicPr>
            <a:picLocks noChangeAspect="1"/>
          </p:cNvPicPr>
          <p:nvPr/>
        </p:nvPicPr>
        <p:blipFill>
          <a:blip r:embed="rId5"/>
          <a:stretch>
            <a:fillRect/>
          </a:stretch>
        </p:blipFill>
        <p:spPr>
          <a:xfrm>
            <a:off x="36576" y="139192"/>
            <a:ext cx="3517900" cy="939800"/>
          </a:xfrm>
          <a:prstGeom prst="rect">
            <a:avLst/>
          </a:prstGeom>
        </p:spPr>
      </p:pic>
      <p:sp>
        <p:nvSpPr>
          <p:cNvPr id="2" name="TextBox 1">
            <a:extLst>
              <a:ext uri="{FF2B5EF4-FFF2-40B4-BE49-F238E27FC236}">
                <a16:creationId xmlns:a16="http://schemas.microsoft.com/office/drawing/2014/main" id="{B75D4CE7-BB3B-9B4C-A880-283E94E450A5}"/>
              </a:ext>
            </a:extLst>
          </p:cNvPr>
          <p:cNvSpPr txBox="1"/>
          <p:nvPr/>
        </p:nvSpPr>
        <p:spPr>
          <a:xfrm>
            <a:off x="1542655" y="711080"/>
            <a:ext cx="9428991"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Meridional Heat Transport and extreme weather</a:t>
            </a:r>
          </a:p>
        </p:txBody>
      </p:sp>
      <p:sp>
        <p:nvSpPr>
          <p:cNvPr id="7" name="Slide Number Placeholder 6">
            <a:extLst>
              <a:ext uri="{FF2B5EF4-FFF2-40B4-BE49-F238E27FC236}">
                <a16:creationId xmlns:a16="http://schemas.microsoft.com/office/drawing/2014/main" id="{4F7832CE-FD6D-2A44-89EB-8351B0DFAD9D}"/>
              </a:ext>
            </a:extLst>
          </p:cNvPr>
          <p:cNvSpPr>
            <a:spLocks noGrp="1"/>
          </p:cNvSpPr>
          <p:nvPr>
            <p:ph type="sldNum" sz="quarter" idx="12"/>
          </p:nvPr>
        </p:nvSpPr>
        <p:spPr/>
        <p:txBody>
          <a:bodyPr/>
          <a:lstStyle/>
          <a:p>
            <a:pPr>
              <a:defRPr/>
            </a:pPr>
            <a:fld id="{0737601F-BD98-ED4B-8E1A-3F69D5929A52}" type="slidenum">
              <a:rPr lang="en-US" altLang="en-US" smtClean="0"/>
              <a:pPr>
                <a:defRPr/>
              </a:pPr>
              <a:t>25</a:t>
            </a:fld>
            <a:endParaRPr lang="en-US" altLang="en-US"/>
          </a:p>
        </p:txBody>
      </p:sp>
      <p:sp>
        <p:nvSpPr>
          <p:cNvPr id="24" name="TextBox 23">
            <a:extLst>
              <a:ext uri="{FF2B5EF4-FFF2-40B4-BE49-F238E27FC236}">
                <a16:creationId xmlns:a16="http://schemas.microsoft.com/office/drawing/2014/main" id="{9DD956C0-B335-D844-8C88-F690EE186801}"/>
              </a:ext>
            </a:extLst>
          </p:cNvPr>
          <p:cNvSpPr txBox="1"/>
          <p:nvPr/>
        </p:nvSpPr>
        <p:spPr>
          <a:xfrm>
            <a:off x="7837210" y="1734904"/>
            <a:ext cx="237943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South Atlantic MHT</a:t>
            </a:r>
          </a:p>
        </p:txBody>
      </p:sp>
    </p:spTree>
    <p:extLst>
      <p:ext uri="{BB962C8B-B14F-4D97-AF65-F5344CB8AC3E}">
        <p14:creationId xmlns:p14="http://schemas.microsoft.com/office/powerpoint/2010/main" val="222586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4A0B1E-FB71-8941-A8AA-87291C2756FA}"/>
              </a:ext>
            </a:extLst>
          </p:cNvPr>
          <p:cNvGrpSpPr/>
          <p:nvPr/>
        </p:nvGrpSpPr>
        <p:grpSpPr>
          <a:xfrm>
            <a:off x="8460385" y="1575887"/>
            <a:ext cx="3328878" cy="4857864"/>
            <a:chOff x="1053801" y="960613"/>
            <a:chExt cx="3530649" cy="5152310"/>
          </a:xfrm>
        </p:grpSpPr>
        <p:pic>
          <p:nvPicPr>
            <p:cNvPr id="3" name="Picture 2">
              <a:extLst>
                <a:ext uri="{FF2B5EF4-FFF2-40B4-BE49-F238E27FC236}">
                  <a16:creationId xmlns:a16="http://schemas.microsoft.com/office/drawing/2014/main" id="{E386802D-F78F-8D44-85EC-5F3F3C23F4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3801" y="960613"/>
              <a:ext cx="3458020" cy="2576155"/>
            </a:xfrm>
            <a:prstGeom prst="rect">
              <a:avLst/>
            </a:prstGeom>
          </p:spPr>
        </p:pic>
        <p:pic>
          <p:nvPicPr>
            <p:cNvPr id="14" name="Picture 13">
              <a:extLst>
                <a:ext uri="{FF2B5EF4-FFF2-40B4-BE49-F238E27FC236}">
                  <a16:creationId xmlns:a16="http://schemas.microsoft.com/office/drawing/2014/main" id="{4644E95A-CB7F-B64D-B4C2-71F76E833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6247" y="3536768"/>
              <a:ext cx="3288203" cy="2576155"/>
            </a:xfrm>
            <a:prstGeom prst="rect">
              <a:avLst/>
            </a:prstGeom>
          </p:spPr>
        </p:pic>
      </p:grpSp>
      <p:sp>
        <p:nvSpPr>
          <p:cNvPr id="5" name="TextBox 4">
            <a:extLst>
              <a:ext uri="{FF2B5EF4-FFF2-40B4-BE49-F238E27FC236}">
                <a16:creationId xmlns:a16="http://schemas.microsoft.com/office/drawing/2014/main" id="{A4CF2A01-7188-CA4E-BAAD-4F75AFCA3F11}"/>
              </a:ext>
            </a:extLst>
          </p:cNvPr>
          <p:cNvSpPr txBox="1"/>
          <p:nvPr/>
        </p:nvSpPr>
        <p:spPr>
          <a:xfrm>
            <a:off x="10371887" y="6319678"/>
            <a:ext cx="141737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Gomez, 2018</a:t>
            </a:r>
          </a:p>
        </p:txBody>
      </p:sp>
      <p:grpSp>
        <p:nvGrpSpPr>
          <p:cNvPr id="16" name="Group 15">
            <a:extLst>
              <a:ext uri="{FF2B5EF4-FFF2-40B4-BE49-F238E27FC236}">
                <a16:creationId xmlns:a16="http://schemas.microsoft.com/office/drawing/2014/main" id="{34B2DDF3-9B2E-1449-9CB3-8A7DEB9DC00B}"/>
              </a:ext>
            </a:extLst>
          </p:cNvPr>
          <p:cNvGrpSpPr/>
          <p:nvPr/>
        </p:nvGrpSpPr>
        <p:grpSpPr>
          <a:xfrm>
            <a:off x="533400" y="2133600"/>
            <a:ext cx="6780013" cy="3785652"/>
            <a:chOff x="4299326" y="2057400"/>
            <a:chExt cx="6780013" cy="3785652"/>
          </a:xfrm>
        </p:grpSpPr>
        <p:sp>
          <p:nvSpPr>
            <p:cNvPr id="4" name="TextBox 3">
              <a:extLst>
                <a:ext uri="{FF2B5EF4-FFF2-40B4-BE49-F238E27FC236}">
                  <a16:creationId xmlns:a16="http://schemas.microsoft.com/office/drawing/2014/main" id="{39E7DD43-92AE-2643-A92B-A30FA0E2D049}"/>
                </a:ext>
              </a:extLst>
            </p:cNvPr>
            <p:cNvSpPr txBox="1"/>
            <p:nvPr/>
          </p:nvSpPr>
          <p:spPr>
            <a:xfrm>
              <a:off x="4648200" y="2057400"/>
              <a:ext cx="6431139"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Fisheries assessments in coastal areas in the Gulf of Mexico</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are doing:  </a:t>
              </a:r>
              <a:r>
                <a:rPr lang="en-US" sz="2000" dirty="0">
                  <a:latin typeface="Arial" panose="020B0604020202020204" pitchFamily="34" charset="0"/>
                  <a:cs typeface="Arial" panose="020B0604020202020204" pitchFamily="34" charset="0"/>
                </a:rPr>
                <a:t>Assessing plankton biomass variability using satellite observations and numerical models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have learned: </a:t>
              </a:r>
              <a:r>
                <a:rPr lang="en-US" sz="2000" dirty="0">
                  <a:latin typeface="Arial" panose="020B0604020202020204" pitchFamily="34" charset="0"/>
                  <a:cs typeface="Arial" panose="020B0604020202020204" pitchFamily="34" charset="0"/>
                </a:rPr>
                <a:t>ENSO is the main climate factor affecting plankton biomass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Correct assessments of BGC numerical models and forecast of fish habitats</a:t>
              </a:r>
            </a:p>
          </p:txBody>
        </p:sp>
        <p:grpSp>
          <p:nvGrpSpPr>
            <p:cNvPr id="8" name="Group 7">
              <a:extLst>
                <a:ext uri="{FF2B5EF4-FFF2-40B4-BE49-F238E27FC236}">
                  <a16:creationId xmlns:a16="http://schemas.microsoft.com/office/drawing/2014/main" id="{DDB2283F-5F71-9749-95AD-9FEAB88E9055}"/>
                </a:ext>
              </a:extLst>
            </p:cNvPr>
            <p:cNvGrpSpPr/>
            <p:nvPr/>
          </p:nvGrpSpPr>
          <p:grpSpPr>
            <a:xfrm>
              <a:off x="4299326" y="2133600"/>
              <a:ext cx="304800" cy="3352800"/>
              <a:chOff x="4617339" y="1197960"/>
              <a:chExt cx="304800" cy="3352800"/>
            </a:xfrm>
          </p:grpSpPr>
          <p:sp>
            <p:nvSpPr>
              <p:cNvPr id="9" name="Oval 8">
                <a:extLst>
                  <a:ext uri="{FF2B5EF4-FFF2-40B4-BE49-F238E27FC236}">
                    <a16:creationId xmlns:a16="http://schemas.microsoft.com/office/drawing/2014/main" id="{C41C246C-17B8-384F-93C1-F8713790675F}"/>
                  </a:ext>
                </a:extLst>
              </p:cNvPr>
              <p:cNvSpPr/>
              <p:nvPr/>
            </p:nvSpPr>
            <p:spPr>
              <a:xfrm>
                <a:off x="4617339" y="21123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B4C28C2-8C50-8947-ACD3-DF3EB19BE442}"/>
                  </a:ext>
                </a:extLst>
              </p:cNvPr>
              <p:cNvGrpSpPr/>
              <p:nvPr/>
            </p:nvGrpSpPr>
            <p:grpSpPr>
              <a:xfrm>
                <a:off x="4617339" y="1197960"/>
                <a:ext cx="304800" cy="3352800"/>
                <a:chOff x="4617339" y="1197960"/>
                <a:chExt cx="304800" cy="3352800"/>
              </a:xfrm>
            </p:grpSpPr>
            <p:sp>
              <p:nvSpPr>
                <p:cNvPr id="11" name="Oval 10">
                  <a:extLst>
                    <a:ext uri="{FF2B5EF4-FFF2-40B4-BE49-F238E27FC236}">
                      <a16:creationId xmlns:a16="http://schemas.microsoft.com/office/drawing/2014/main" id="{10BAE9F0-F8D5-DA4C-8FB1-F4A30AB66BC7}"/>
                    </a:ext>
                  </a:extLst>
                </p:cNvPr>
                <p:cNvSpPr/>
                <p:nvPr userDrawn="1"/>
              </p:nvSpPr>
              <p:spPr>
                <a:xfrm>
                  <a:off x="4617339" y="11979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283AFBA2-0B14-814B-B3BA-1710F1534DD2}"/>
                    </a:ext>
                  </a:extLst>
                </p:cNvPr>
                <p:cNvSpPr/>
                <p:nvPr/>
              </p:nvSpPr>
              <p:spPr>
                <a:xfrm>
                  <a:off x="4617339" y="33315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7406C720-4C0C-AF40-BF77-D64AABC3133D}"/>
                    </a:ext>
                  </a:extLst>
                </p:cNvPr>
                <p:cNvSpPr/>
                <p:nvPr/>
              </p:nvSpPr>
              <p:spPr>
                <a:xfrm>
                  <a:off x="4617339" y="4245960"/>
                  <a:ext cx="304800" cy="3048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grpSp>
      </p:grpSp>
      <p:pic>
        <p:nvPicPr>
          <p:cNvPr id="15" name="Picture 14">
            <a:extLst>
              <a:ext uri="{FF2B5EF4-FFF2-40B4-BE49-F238E27FC236}">
                <a16:creationId xmlns:a16="http://schemas.microsoft.com/office/drawing/2014/main" id="{D844DCFD-AC4C-344B-9110-05EC07EF889B}"/>
              </a:ext>
            </a:extLst>
          </p:cNvPr>
          <p:cNvPicPr>
            <a:picLocks noChangeAspect="1"/>
          </p:cNvPicPr>
          <p:nvPr/>
        </p:nvPicPr>
        <p:blipFill>
          <a:blip r:embed="rId5"/>
          <a:stretch>
            <a:fillRect/>
          </a:stretch>
        </p:blipFill>
        <p:spPr>
          <a:xfrm>
            <a:off x="36576" y="139192"/>
            <a:ext cx="3517900" cy="939800"/>
          </a:xfrm>
          <a:prstGeom prst="rect">
            <a:avLst/>
          </a:prstGeom>
        </p:spPr>
      </p:pic>
      <p:sp>
        <p:nvSpPr>
          <p:cNvPr id="6" name="TextBox 5">
            <a:extLst>
              <a:ext uri="{FF2B5EF4-FFF2-40B4-BE49-F238E27FC236}">
                <a16:creationId xmlns:a16="http://schemas.microsoft.com/office/drawing/2014/main" id="{F53C745F-FD33-5E4C-9353-E93239736D2E}"/>
              </a:ext>
            </a:extLst>
          </p:cNvPr>
          <p:cNvSpPr txBox="1"/>
          <p:nvPr/>
        </p:nvSpPr>
        <p:spPr>
          <a:xfrm>
            <a:off x="826655" y="540383"/>
            <a:ext cx="11035237"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Key area of research: </a:t>
            </a:r>
          </a:p>
          <a:p>
            <a:pPr algn="ctr"/>
            <a:r>
              <a:rPr lang="en-US" sz="3200" b="1" dirty="0">
                <a:latin typeface="Arial" panose="020B0604020202020204" pitchFamily="34" charset="0"/>
                <a:cs typeface="Arial" panose="020B0604020202020204" pitchFamily="34" charset="0"/>
              </a:rPr>
              <a:t>Gulf of Mexico and its impact on plankton biomass</a:t>
            </a:r>
          </a:p>
        </p:txBody>
      </p:sp>
      <p:sp>
        <p:nvSpPr>
          <p:cNvPr id="7" name="Slide Number Placeholder 6">
            <a:extLst>
              <a:ext uri="{FF2B5EF4-FFF2-40B4-BE49-F238E27FC236}">
                <a16:creationId xmlns:a16="http://schemas.microsoft.com/office/drawing/2014/main" id="{B54FC5DF-88D6-C745-986B-FA367AE125B8}"/>
              </a:ext>
            </a:extLst>
          </p:cNvPr>
          <p:cNvSpPr>
            <a:spLocks noGrp="1"/>
          </p:cNvSpPr>
          <p:nvPr>
            <p:ph type="sldNum" sz="quarter" idx="12"/>
          </p:nvPr>
        </p:nvSpPr>
        <p:spPr/>
        <p:txBody>
          <a:bodyPr/>
          <a:lstStyle/>
          <a:p>
            <a:pPr>
              <a:defRPr/>
            </a:pPr>
            <a:fld id="{0737601F-BD98-ED4B-8E1A-3F69D5929A52}" type="slidenum">
              <a:rPr lang="en-US" altLang="en-US" smtClean="0"/>
              <a:pPr>
                <a:defRPr/>
              </a:pPr>
              <a:t>26</a:t>
            </a:fld>
            <a:endParaRPr lang="en-US" altLang="en-US"/>
          </a:p>
        </p:txBody>
      </p:sp>
    </p:spTree>
    <p:extLst>
      <p:ext uri="{BB962C8B-B14F-4D97-AF65-F5344CB8AC3E}">
        <p14:creationId xmlns:p14="http://schemas.microsoft.com/office/powerpoint/2010/main" val="31081055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ABEEB-FDC2-B647-A3D0-7C001B7C4009}"/>
              </a:ext>
            </a:extLst>
          </p:cNvPr>
          <p:cNvSpPr txBox="1"/>
          <p:nvPr/>
        </p:nvSpPr>
        <p:spPr>
          <a:xfrm>
            <a:off x="2031425" y="990600"/>
            <a:ext cx="8129149" cy="954107"/>
          </a:xfrm>
          <a:prstGeom prst="rect">
            <a:avLst/>
          </a:prstGeom>
          <a:noFill/>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effectLst>
                  <a:outerShdw blurRad="38100" dist="38100" dir="2700000" algn="tl">
                    <a:srgbClr val="C0C0C0"/>
                  </a:outerShdw>
                </a:effectLst>
                <a:latin typeface="Arial" panose="020B0604020202020204" pitchFamily="34" charset="0"/>
                <a:cs typeface="Arial" panose="020B0604020202020204" pitchFamily="34" charset="0"/>
              </a:rPr>
              <a:t>Divisional videos: seminars and projects</a:t>
            </a:r>
          </a:p>
          <a:p>
            <a:pPr algn="ctr" eaLnBrk="1" hangingPunct="1">
              <a:defRPr/>
            </a:pPr>
            <a:r>
              <a:rPr lang="en-US" dirty="0">
                <a:latin typeface="Arial" panose="020B0604020202020204" pitchFamily="34" charset="0"/>
                <a:cs typeface="Arial" panose="020B0604020202020204" pitchFamily="34" charset="0"/>
              </a:rPr>
              <a:t>https://www.youtube.com/user/</a:t>
            </a:r>
            <a:r>
              <a:rPr lang="en-US" dirty="0" err="1">
                <a:latin typeface="Arial" panose="020B0604020202020204" pitchFamily="34" charset="0"/>
                <a:cs typeface="Arial" panose="020B0604020202020204" pitchFamily="34" charset="0"/>
              </a:rPr>
              <a:t>phodaoml</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B38179-E50A-5346-9E42-15C0E865C1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2093794"/>
            <a:ext cx="9485986" cy="4343400"/>
          </a:xfrm>
          <a:prstGeom prst="rect">
            <a:avLst/>
          </a:prstGeom>
        </p:spPr>
      </p:pic>
      <p:pic>
        <p:nvPicPr>
          <p:cNvPr id="7" name="Picture 6">
            <a:extLst>
              <a:ext uri="{FF2B5EF4-FFF2-40B4-BE49-F238E27FC236}">
                <a16:creationId xmlns:a16="http://schemas.microsoft.com/office/drawing/2014/main" id="{7FD81D78-3548-5643-9278-4847D24BF09E}"/>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0AD767E6-D302-9E4C-AB87-0759F2BA1C5F}"/>
              </a:ext>
            </a:extLst>
          </p:cNvPr>
          <p:cNvSpPr>
            <a:spLocks noGrp="1"/>
          </p:cNvSpPr>
          <p:nvPr>
            <p:ph type="sldNum" sz="quarter" idx="12"/>
          </p:nvPr>
        </p:nvSpPr>
        <p:spPr/>
        <p:txBody>
          <a:bodyPr/>
          <a:lstStyle/>
          <a:p>
            <a:pPr>
              <a:defRPr/>
            </a:pPr>
            <a:fld id="{0737601F-BD98-ED4B-8E1A-3F69D5929A52}" type="slidenum">
              <a:rPr lang="en-US" altLang="en-US" smtClean="0"/>
              <a:pPr>
                <a:defRPr/>
              </a:pPr>
              <a:t>27</a:t>
            </a:fld>
            <a:endParaRPr lang="en-US" altLang="en-US"/>
          </a:p>
        </p:txBody>
      </p:sp>
    </p:spTree>
    <p:extLst>
      <p:ext uri="{BB962C8B-B14F-4D97-AF65-F5344CB8AC3E}">
        <p14:creationId xmlns:p14="http://schemas.microsoft.com/office/powerpoint/2010/main" val="489364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46852-11F5-4241-A102-C189153A108A}"/>
              </a:ext>
            </a:extLst>
          </p:cNvPr>
          <p:cNvPicPr>
            <a:picLocks noChangeAspect="1"/>
          </p:cNvPicPr>
          <p:nvPr/>
        </p:nvPicPr>
        <p:blipFill rotWithShape="1">
          <a:blip r:embed="rId2" cstate="screen">
            <a:alphaModFix amt="79000"/>
            <a:extLst>
              <a:ext uri="{28A0092B-C50C-407E-A947-70E740481C1C}">
                <a14:useLocalDpi xmlns:a14="http://schemas.microsoft.com/office/drawing/2010/main"/>
              </a:ext>
            </a:extLst>
          </a:blip>
          <a:srcRect/>
          <a:stretch/>
        </p:blipFill>
        <p:spPr>
          <a:xfrm>
            <a:off x="6400800" y="0"/>
            <a:ext cx="5791200" cy="6858000"/>
          </a:xfrm>
          <a:prstGeom prst="rect">
            <a:avLst/>
          </a:prstGeom>
        </p:spPr>
      </p:pic>
      <p:sp>
        <p:nvSpPr>
          <p:cNvPr id="2" name="TextBox 1">
            <a:extLst>
              <a:ext uri="{FF2B5EF4-FFF2-40B4-BE49-F238E27FC236}">
                <a16:creationId xmlns:a16="http://schemas.microsoft.com/office/drawing/2014/main" id="{20D025FA-88BB-DD45-8904-366DEB97C7D4}"/>
              </a:ext>
            </a:extLst>
          </p:cNvPr>
          <p:cNvSpPr txBox="1"/>
          <p:nvPr/>
        </p:nvSpPr>
        <p:spPr>
          <a:xfrm>
            <a:off x="1067219" y="609092"/>
            <a:ext cx="10057561" cy="1569660"/>
          </a:xfrm>
          <a:prstGeom prst="rect">
            <a:avLst/>
          </a:prstGeom>
          <a:solidFill>
            <a:schemeClr val="bg1">
              <a:alpha val="43137"/>
            </a:schemeClr>
          </a:solidFill>
        </p:spPr>
        <p:txBody>
          <a:bodyPr wrap="none" rtlCol="0">
            <a:spAutoFit/>
          </a:bodyPr>
          <a:lstStyle/>
          <a:p>
            <a:pPr algn="ctr"/>
            <a:r>
              <a:rPr lang="en-US" sz="3200" b="1" dirty="0">
                <a:latin typeface="Arial" panose="020B0604020202020204" pitchFamily="34" charset="0"/>
                <a:cs typeface="Arial" panose="020B0604020202020204" pitchFamily="34" charset="0"/>
              </a:rPr>
              <a:t>Transition: </a:t>
            </a:r>
          </a:p>
          <a:p>
            <a:pPr algn="ctr"/>
            <a:r>
              <a:rPr lang="en-US" sz="3200" b="1" dirty="0">
                <a:latin typeface="Arial" panose="020B0604020202020204" pitchFamily="34" charset="0"/>
                <a:cs typeface="Arial" panose="020B0604020202020204" pitchFamily="34" charset="0"/>
              </a:rPr>
              <a:t>Global Ocean Observing System</a:t>
            </a:r>
          </a:p>
          <a:p>
            <a:pPr algn="ctr"/>
            <a:r>
              <a:rPr lang="en-US" sz="3200" b="1" dirty="0">
                <a:latin typeface="Arial" panose="020B0604020202020204" pitchFamily="34" charset="0"/>
                <a:cs typeface="Arial" panose="020B0604020202020204" pitchFamily="34" charset="0"/>
              </a:rPr>
              <a:t>Data into Global Telecommunication System (GTS)</a:t>
            </a:r>
          </a:p>
        </p:txBody>
      </p:sp>
      <p:sp>
        <p:nvSpPr>
          <p:cNvPr id="3" name="TextBox 2">
            <a:extLst>
              <a:ext uri="{FF2B5EF4-FFF2-40B4-BE49-F238E27FC236}">
                <a16:creationId xmlns:a16="http://schemas.microsoft.com/office/drawing/2014/main" id="{A4776DC5-98FC-1B4E-A220-D00D76E36BB6}"/>
              </a:ext>
            </a:extLst>
          </p:cNvPr>
          <p:cNvSpPr txBox="1"/>
          <p:nvPr/>
        </p:nvSpPr>
        <p:spPr>
          <a:xfrm>
            <a:off x="266700" y="2677912"/>
            <a:ext cx="10371980" cy="3046988"/>
          </a:xfrm>
          <a:prstGeom prst="rect">
            <a:avLst/>
          </a:prstGeom>
          <a:solidFill>
            <a:srgbClr val="FFFFFF">
              <a:alpha val="45882"/>
            </a:srgbClr>
          </a:solidFill>
        </p:spPr>
        <p:txBody>
          <a:bodyPr wrap="square" rtlCol="0">
            <a:spAutoFit/>
          </a:bodyPr>
          <a:lstStyle/>
          <a:p>
            <a:r>
              <a:rPr lang="en-US" dirty="0">
                <a:latin typeface="Arial" panose="020B0604020202020204" pitchFamily="34" charset="0"/>
                <a:cs typeface="Arial" panose="020B0604020202020204" pitchFamily="34" charset="0"/>
              </a:rPr>
              <a:t>Every year PHOD leads and/or contributes to:</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(~13,000,000) some  aspects of RT QC surface drifter observations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(~700,000) SEAS marine meteorological observations from NWS Volunteer Observing Ships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(~90,000) Argo float profiles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(~100,000) </a:t>
            </a:r>
            <a:r>
              <a:rPr lang="en-US" dirty="0" err="1">
                <a:latin typeface="Arial" panose="020B0604020202020204" pitchFamily="34" charset="0"/>
                <a:cs typeface="Arial" panose="020B0604020202020204" pitchFamily="34" charset="0"/>
              </a:rPr>
              <a:t>ThermoSalinograph</a:t>
            </a:r>
            <a:r>
              <a:rPr lang="en-US" dirty="0">
                <a:latin typeface="Arial" panose="020B0604020202020204" pitchFamily="34" charset="0"/>
                <a:cs typeface="Arial" panose="020B0604020202020204" pitchFamily="34" charset="0"/>
              </a:rPr>
              <a:t> (TSGs) T and S surface observations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(~8,000) XBT (AOML and collaborators) profile observations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(~6,500) Hurricane glider T/S/O2 profile observations</a:t>
            </a:r>
          </a:p>
        </p:txBody>
      </p:sp>
      <p:sp>
        <p:nvSpPr>
          <p:cNvPr id="6" name="TextBox 5">
            <a:extLst>
              <a:ext uri="{FF2B5EF4-FFF2-40B4-BE49-F238E27FC236}">
                <a16:creationId xmlns:a16="http://schemas.microsoft.com/office/drawing/2014/main" id="{5DD4B493-8694-FD48-93C9-7A43B647529E}"/>
              </a:ext>
            </a:extLst>
          </p:cNvPr>
          <p:cNvSpPr txBox="1"/>
          <p:nvPr/>
        </p:nvSpPr>
        <p:spPr>
          <a:xfrm>
            <a:off x="10528984" y="6307723"/>
            <a:ext cx="1532792"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Surface drifter </a:t>
            </a:r>
          </a:p>
        </p:txBody>
      </p:sp>
      <p:pic>
        <p:nvPicPr>
          <p:cNvPr id="7" name="Picture 6">
            <a:extLst>
              <a:ext uri="{FF2B5EF4-FFF2-40B4-BE49-F238E27FC236}">
                <a16:creationId xmlns:a16="http://schemas.microsoft.com/office/drawing/2014/main" id="{316732D4-640C-7A42-AA85-843450C99FE5}"/>
              </a:ext>
            </a:extLst>
          </p:cNvPr>
          <p:cNvPicPr>
            <a:picLocks noChangeAspect="1"/>
          </p:cNvPicPr>
          <p:nvPr/>
        </p:nvPicPr>
        <p:blipFill>
          <a:blip r:embed="rId3"/>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BB9B0601-6175-8D45-928A-0CD72CB34442}"/>
              </a:ext>
            </a:extLst>
          </p:cNvPr>
          <p:cNvSpPr>
            <a:spLocks noGrp="1"/>
          </p:cNvSpPr>
          <p:nvPr>
            <p:ph type="sldNum" sz="quarter" idx="12"/>
          </p:nvPr>
        </p:nvSpPr>
        <p:spPr/>
        <p:txBody>
          <a:bodyPr/>
          <a:lstStyle/>
          <a:p>
            <a:pPr>
              <a:defRPr/>
            </a:pPr>
            <a:fld id="{0737601F-BD98-ED4B-8E1A-3F69D5929A52}" type="slidenum">
              <a:rPr lang="en-US" altLang="en-US" smtClean="0"/>
              <a:pPr>
                <a:defRPr/>
              </a:pPr>
              <a:t>28</a:t>
            </a:fld>
            <a:endParaRPr lang="en-US" altLang="en-US"/>
          </a:p>
        </p:txBody>
      </p:sp>
    </p:spTree>
    <p:extLst>
      <p:ext uri="{BB962C8B-B14F-4D97-AF65-F5344CB8AC3E}">
        <p14:creationId xmlns:p14="http://schemas.microsoft.com/office/powerpoint/2010/main" val="41591180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206ECAD-D0F8-BD48-B00E-B952514D0C76}"/>
              </a:ext>
            </a:extLst>
          </p:cNvPr>
          <p:cNvSpPr txBox="1"/>
          <p:nvPr/>
        </p:nvSpPr>
        <p:spPr>
          <a:xfrm>
            <a:off x="515301" y="1956788"/>
            <a:ext cx="6406662"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H</a:t>
            </a:r>
            <a:r>
              <a:rPr lang="en-US" sz="2000" dirty="0">
                <a:latin typeface="Arial" panose="020B0604020202020204" pitchFamily="34" charset="0"/>
                <a:cs typeface="Arial" panose="020B0604020202020204" pitchFamily="34" charset="0"/>
              </a:rPr>
              <a:t>eat waves cause the largest number of deaths in the US due to extreme weather events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Objective: </a:t>
            </a:r>
            <a:r>
              <a:rPr lang="en-US" sz="2000" dirty="0">
                <a:latin typeface="Arial" panose="020B0604020202020204" pitchFamily="34" charset="0"/>
                <a:cs typeface="Arial" panose="020B0604020202020204" pitchFamily="34" charset="0"/>
              </a:rPr>
              <a:t>Developing a prediction system of heat waves and droughts at national scale through identification of potential modulators (monsoons, MOC, </a:t>
            </a:r>
            <a:r>
              <a:rPr lang="en-US" sz="2000" dirty="0" err="1">
                <a:latin typeface="Arial" panose="020B0604020202020204" pitchFamily="34" charset="0"/>
                <a:cs typeface="Arial" panose="020B0604020202020204" pitchFamily="34" charset="0"/>
              </a:rPr>
              <a:t>etc</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Understanding that:</a:t>
            </a:r>
          </a:p>
          <a:p>
            <a:pPr marL="342900" indent="-342900">
              <a:buFont typeface="Arial" panose="020B0604020202020204" pitchFamily="34" charset="0"/>
              <a:buChar char="•"/>
            </a:pPr>
            <a:r>
              <a:rPr lang="en-US" sz="2000" b="1" dirty="0">
                <a:solidFill>
                  <a:srgbClr val="FF0000"/>
                </a:solidFill>
                <a:latin typeface="Arial" panose="020B0604020202020204" pitchFamily="34" charset="0"/>
                <a:cs typeface="Arial" panose="020B0604020202020204" pitchFamily="34" charset="0"/>
              </a:rPr>
              <a:t>Anthropogenic forcing </a:t>
            </a:r>
            <a:r>
              <a:rPr lang="en-US" sz="2000" dirty="0">
                <a:latin typeface="Arial" panose="020B0604020202020204" pitchFamily="34" charset="0"/>
                <a:cs typeface="Arial" panose="020B0604020202020204" pitchFamily="34" charset="0"/>
              </a:rPr>
              <a:t>will dominate heat wave occurrence over the Western and Great Lakes regions early in the 21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Century   </a:t>
            </a:r>
          </a:p>
          <a:p>
            <a:pPr marL="342900" indent="-342900">
              <a:buFont typeface="Arial" panose="020B0604020202020204" pitchFamily="34" charset="0"/>
              <a:buChar char="•"/>
            </a:pPr>
            <a:r>
              <a:rPr lang="en-US" sz="2000" b="1" dirty="0">
                <a:solidFill>
                  <a:srgbClr val="00B050"/>
                </a:solidFill>
                <a:latin typeface="Arial" panose="020B0604020202020204" pitchFamily="34" charset="0"/>
                <a:cs typeface="Arial" panose="020B0604020202020204" pitchFamily="34" charset="0"/>
              </a:rPr>
              <a:t>Internal variability </a:t>
            </a:r>
            <a:r>
              <a:rPr lang="en-US" sz="2000" dirty="0">
                <a:latin typeface="Arial" panose="020B0604020202020204" pitchFamily="34" charset="0"/>
                <a:cs typeface="Arial" panose="020B0604020202020204" pitchFamily="34" charset="0"/>
              </a:rPr>
              <a:t>will govern heat wave occurrence in the Great Plains, into the second half of the 21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Century</a:t>
            </a:r>
          </a:p>
        </p:txBody>
      </p:sp>
      <p:grpSp>
        <p:nvGrpSpPr>
          <p:cNvPr id="9" name="Group 8">
            <a:extLst>
              <a:ext uri="{FF2B5EF4-FFF2-40B4-BE49-F238E27FC236}">
                <a16:creationId xmlns:a16="http://schemas.microsoft.com/office/drawing/2014/main" id="{B335807B-8CAD-0345-BBD7-29AF7FA8D4C7}"/>
              </a:ext>
            </a:extLst>
          </p:cNvPr>
          <p:cNvGrpSpPr/>
          <p:nvPr/>
        </p:nvGrpSpPr>
        <p:grpSpPr>
          <a:xfrm>
            <a:off x="7010400" y="2209800"/>
            <a:ext cx="4752281" cy="2907244"/>
            <a:chOff x="7010400" y="2209800"/>
            <a:chExt cx="4752281" cy="2907244"/>
          </a:xfrm>
        </p:grpSpPr>
        <p:pic>
          <p:nvPicPr>
            <p:cNvPr id="5" name="Picture 4">
              <a:extLst>
                <a:ext uri="{FF2B5EF4-FFF2-40B4-BE49-F238E27FC236}">
                  <a16:creationId xmlns:a16="http://schemas.microsoft.com/office/drawing/2014/main" id="{4C497C30-44D4-AD47-8D3D-1CD669059F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10400" y="2209800"/>
              <a:ext cx="4752281" cy="2907244"/>
            </a:xfrm>
            <a:prstGeom prst="rect">
              <a:avLst/>
            </a:prstGeom>
          </p:spPr>
        </p:pic>
        <p:grpSp>
          <p:nvGrpSpPr>
            <p:cNvPr id="6" name="Group 5">
              <a:extLst>
                <a:ext uri="{FF2B5EF4-FFF2-40B4-BE49-F238E27FC236}">
                  <a16:creationId xmlns:a16="http://schemas.microsoft.com/office/drawing/2014/main" id="{C56E7E31-F705-8D4A-B398-F402D99EC86C}"/>
                </a:ext>
              </a:extLst>
            </p:cNvPr>
            <p:cNvGrpSpPr/>
            <p:nvPr/>
          </p:nvGrpSpPr>
          <p:grpSpPr>
            <a:xfrm>
              <a:off x="7167305" y="2273158"/>
              <a:ext cx="4144593" cy="1991922"/>
              <a:chOff x="7090752" y="2313379"/>
              <a:chExt cx="4144593" cy="1991922"/>
            </a:xfrm>
          </p:grpSpPr>
          <p:sp>
            <p:nvSpPr>
              <p:cNvPr id="2" name="Oval 1">
                <a:extLst>
                  <a:ext uri="{FF2B5EF4-FFF2-40B4-BE49-F238E27FC236}">
                    <a16:creationId xmlns:a16="http://schemas.microsoft.com/office/drawing/2014/main" id="{F8357771-42E6-C242-A004-240FC087AE3A}"/>
                  </a:ext>
                </a:extLst>
              </p:cNvPr>
              <p:cNvSpPr/>
              <p:nvPr/>
            </p:nvSpPr>
            <p:spPr bwMode="auto">
              <a:xfrm>
                <a:off x="7090752" y="2552700"/>
                <a:ext cx="1371600" cy="1523448"/>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A9D2890-9165-8345-9D97-8F568D3C1B39}"/>
                  </a:ext>
                </a:extLst>
              </p:cNvPr>
              <p:cNvSpPr/>
              <p:nvPr/>
            </p:nvSpPr>
            <p:spPr bwMode="auto">
              <a:xfrm rot="1357897">
                <a:off x="10065720" y="2447094"/>
                <a:ext cx="1169625" cy="1460235"/>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624F943F-2C07-2B4A-87AE-7B906F08E190}"/>
                  </a:ext>
                </a:extLst>
              </p:cNvPr>
              <p:cNvSpPr/>
              <p:nvPr/>
            </p:nvSpPr>
            <p:spPr bwMode="auto">
              <a:xfrm>
                <a:off x="8458201" y="2313379"/>
                <a:ext cx="1600199" cy="1991922"/>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sp>
        <p:nvSpPr>
          <p:cNvPr id="3" name="TextBox 2">
            <a:extLst>
              <a:ext uri="{FF2B5EF4-FFF2-40B4-BE49-F238E27FC236}">
                <a16:creationId xmlns:a16="http://schemas.microsoft.com/office/drawing/2014/main" id="{7FF18FE9-89CC-6744-ACFA-33B6186B44AE}"/>
              </a:ext>
            </a:extLst>
          </p:cNvPr>
          <p:cNvSpPr txBox="1"/>
          <p:nvPr/>
        </p:nvSpPr>
        <p:spPr>
          <a:xfrm>
            <a:off x="8802825" y="5072827"/>
            <a:ext cx="3036409" cy="584775"/>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Lopez et al, 2018</a:t>
            </a:r>
          </a:p>
          <a:p>
            <a:pPr algn="r"/>
            <a:r>
              <a:rPr lang="en-US" sz="1600" dirty="0">
                <a:latin typeface="Arial" panose="020B0604020202020204" pitchFamily="34" charset="0"/>
                <a:cs typeface="Arial" panose="020B0604020202020204" pitchFamily="34" charset="0"/>
              </a:rPr>
              <a:t>More information in </a:t>
            </a:r>
            <a:r>
              <a:rPr lang="en-U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climate.gov</a:t>
            </a:r>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F06ECDF-580C-904E-B24F-518F691205CD}"/>
              </a:ext>
            </a:extLst>
          </p:cNvPr>
          <p:cNvPicPr>
            <a:picLocks noChangeAspect="1"/>
          </p:cNvPicPr>
          <p:nvPr/>
        </p:nvPicPr>
        <p:blipFill>
          <a:blip r:embed="rId5"/>
          <a:stretch>
            <a:fillRect/>
          </a:stretch>
        </p:blipFill>
        <p:spPr>
          <a:xfrm>
            <a:off x="36576" y="139192"/>
            <a:ext cx="3517900" cy="939800"/>
          </a:xfrm>
          <a:prstGeom prst="rect">
            <a:avLst/>
          </a:prstGeom>
        </p:spPr>
      </p:pic>
      <p:sp>
        <p:nvSpPr>
          <p:cNvPr id="14" name="TextBox 13">
            <a:extLst>
              <a:ext uri="{FF2B5EF4-FFF2-40B4-BE49-F238E27FC236}">
                <a16:creationId xmlns:a16="http://schemas.microsoft.com/office/drawing/2014/main" id="{96CDFB0B-7798-FE4C-880D-55B2B41BF6BB}"/>
              </a:ext>
            </a:extLst>
          </p:cNvPr>
          <p:cNvSpPr txBox="1"/>
          <p:nvPr/>
        </p:nvSpPr>
        <p:spPr>
          <a:xfrm>
            <a:off x="284943" y="629897"/>
            <a:ext cx="11969262" cy="1154162"/>
          </a:xfrm>
          <a:prstGeom prst="rect">
            <a:avLst/>
          </a:prstGeom>
          <a:noFill/>
        </p:spPr>
        <p:txBody>
          <a:bodyPr wrap="square" rtlCol="0">
            <a:spAutoFit/>
          </a:bodyPr>
          <a:lstStyle/>
          <a:p>
            <a:pPr algn="ctr">
              <a:spcAft>
                <a:spcPts val="600"/>
              </a:spcAft>
            </a:pPr>
            <a:r>
              <a:rPr lang="en-US" sz="3200" b="1" dirty="0">
                <a:latin typeface="Arial" panose="020B0604020202020204" pitchFamily="34" charset="0"/>
                <a:cs typeface="Arial" panose="020B0604020202020204" pitchFamily="34" charset="0"/>
              </a:rPr>
              <a:t>Transition: </a:t>
            </a:r>
          </a:p>
          <a:p>
            <a:pPr algn="ctr">
              <a:spcAft>
                <a:spcPts val="600"/>
              </a:spcAft>
            </a:pPr>
            <a:r>
              <a:rPr lang="en-US" sz="3200" b="1" dirty="0">
                <a:latin typeface="Arial" panose="020B0604020202020204" pitchFamily="34" charset="0"/>
                <a:cs typeface="Arial" panose="020B0604020202020204" pitchFamily="34" charset="0"/>
              </a:rPr>
              <a:t>Natural and anthropogenic influences on heat waves</a:t>
            </a:r>
          </a:p>
        </p:txBody>
      </p:sp>
      <p:sp>
        <p:nvSpPr>
          <p:cNvPr id="4" name="Slide Number Placeholder 3">
            <a:extLst>
              <a:ext uri="{FF2B5EF4-FFF2-40B4-BE49-F238E27FC236}">
                <a16:creationId xmlns:a16="http://schemas.microsoft.com/office/drawing/2014/main" id="{21A99347-6163-C549-B5D6-19A40EEEF875}"/>
              </a:ext>
            </a:extLst>
          </p:cNvPr>
          <p:cNvSpPr>
            <a:spLocks noGrp="1"/>
          </p:cNvSpPr>
          <p:nvPr>
            <p:ph type="sldNum" sz="quarter" idx="12"/>
          </p:nvPr>
        </p:nvSpPr>
        <p:spPr/>
        <p:txBody>
          <a:bodyPr/>
          <a:lstStyle/>
          <a:p>
            <a:pPr>
              <a:defRPr/>
            </a:pPr>
            <a:fld id="{0737601F-BD98-ED4B-8E1A-3F69D5929A52}" type="slidenum">
              <a:rPr lang="en-US" altLang="en-US" smtClean="0"/>
              <a:pPr>
                <a:defRPr/>
              </a:pPr>
              <a:t>29</a:t>
            </a:fld>
            <a:endParaRPr lang="en-US" altLang="en-US"/>
          </a:p>
        </p:txBody>
      </p:sp>
    </p:spTree>
    <p:extLst>
      <p:ext uri="{BB962C8B-B14F-4D97-AF65-F5344CB8AC3E}">
        <p14:creationId xmlns:p14="http://schemas.microsoft.com/office/powerpoint/2010/main" val="3279159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84630D-61E0-F04E-91C2-210FE632D2B9}"/>
              </a:ext>
            </a:extLst>
          </p:cNvPr>
          <p:cNvSpPr>
            <a:spLocks noGrp="1"/>
          </p:cNvSpPr>
          <p:nvPr>
            <p:ph type="title" hasCustomPrompt="1"/>
          </p:nvPr>
        </p:nvSpPr>
        <p:spPr>
          <a:xfrm>
            <a:off x="3200400" y="879479"/>
            <a:ext cx="5993757"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Divisional objectives</a:t>
            </a:r>
          </a:p>
        </p:txBody>
      </p:sp>
      <p:sp>
        <p:nvSpPr>
          <p:cNvPr id="4" name="Text Placeholder 11">
            <a:extLst>
              <a:ext uri="{FF2B5EF4-FFF2-40B4-BE49-F238E27FC236}">
                <a16:creationId xmlns:a16="http://schemas.microsoft.com/office/drawing/2014/main" id="{BDEA3EE0-1FC9-5343-BA3B-958AD58A5630}"/>
              </a:ext>
            </a:extLst>
          </p:cNvPr>
          <p:cNvSpPr txBox="1">
            <a:spLocks/>
          </p:cNvSpPr>
          <p:nvPr/>
        </p:nvSpPr>
        <p:spPr>
          <a:xfrm>
            <a:off x="1562100" y="2759376"/>
            <a:ext cx="10172700" cy="3962480"/>
          </a:xfrm>
          <a:prstGeom prst="rect">
            <a:avLst/>
          </a:prstGeom>
        </p:spPr>
        <p:txBody>
          <a:bodyPr>
            <a:normAutofit/>
          </a:bodyPr>
          <a:lstStyle>
            <a:lvl1pPr marL="0" indent="0" algn="l" rtl="0" eaLnBrk="0" fontAlgn="base" hangingPunct="0">
              <a:spcBef>
                <a:spcPct val="20000"/>
              </a:spcBef>
              <a:spcAft>
                <a:spcPct val="0"/>
              </a:spcAft>
              <a:buNone/>
              <a:defRPr sz="1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Proposing hypotheses and carrying out cutting edge scientific research </a:t>
            </a:r>
          </a:p>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Carrying out field work, data management</a:t>
            </a:r>
          </a:p>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Conducting data analyses, numerical modeling, and data assessments</a:t>
            </a:r>
          </a:p>
        </p:txBody>
      </p:sp>
      <p:sp>
        <p:nvSpPr>
          <p:cNvPr id="2" name="TextBox 1">
            <a:extLst>
              <a:ext uri="{FF2B5EF4-FFF2-40B4-BE49-F238E27FC236}">
                <a16:creationId xmlns:a16="http://schemas.microsoft.com/office/drawing/2014/main" id="{82BFD021-3B72-B844-A09F-71367C247B92}"/>
              </a:ext>
            </a:extLst>
          </p:cNvPr>
          <p:cNvSpPr txBox="1"/>
          <p:nvPr/>
        </p:nvSpPr>
        <p:spPr>
          <a:xfrm>
            <a:off x="1562100" y="1912975"/>
            <a:ext cx="6239209"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Our vision is accomplished by:</a:t>
            </a:r>
          </a:p>
        </p:txBody>
      </p:sp>
      <p:pic>
        <p:nvPicPr>
          <p:cNvPr id="17" name="Picture 16">
            <a:extLst>
              <a:ext uri="{FF2B5EF4-FFF2-40B4-BE49-F238E27FC236}">
                <a16:creationId xmlns:a16="http://schemas.microsoft.com/office/drawing/2014/main" id="{CDD6317B-7066-2E44-ADCE-3B6C833B7C0C}"/>
              </a:ext>
            </a:extLst>
          </p:cNvPr>
          <p:cNvPicPr>
            <a:picLocks noChangeAspect="1"/>
          </p:cNvPicPr>
          <p:nvPr/>
        </p:nvPicPr>
        <p:blipFill>
          <a:blip r:embed="rId3"/>
          <a:stretch>
            <a:fillRect/>
          </a:stretch>
        </p:blipFill>
        <p:spPr>
          <a:xfrm>
            <a:off x="36576" y="139192"/>
            <a:ext cx="3517900" cy="939800"/>
          </a:xfrm>
          <a:prstGeom prst="rect">
            <a:avLst/>
          </a:prstGeom>
        </p:spPr>
      </p:pic>
      <p:grpSp>
        <p:nvGrpSpPr>
          <p:cNvPr id="9" name="Group 8">
            <a:extLst>
              <a:ext uri="{FF2B5EF4-FFF2-40B4-BE49-F238E27FC236}">
                <a16:creationId xmlns:a16="http://schemas.microsoft.com/office/drawing/2014/main" id="{2A14E892-D2D5-1C47-A3DA-7CA07097DD8E}"/>
              </a:ext>
            </a:extLst>
          </p:cNvPr>
          <p:cNvGrpSpPr/>
          <p:nvPr/>
        </p:nvGrpSpPr>
        <p:grpSpPr>
          <a:xfrm>
            <a:off x="1003052" y="2896066"/>
            <a:ext cx="382489" cy="2058423"/>
            <a:chOff x="1003052" y="2896066"/>
            <a:chExt cx="382489" cy="2058423"/>
          </a:xfrm>
        </p:grpSpPr>
        <p:grpSp>
          <p:nvGrpSpPr>
            <p:cNvPr id="8" name="Group 7">
              <a:extLst>
                <a:ext uri="{FF2B5EF4-FFF2-40B4-BE49-F238E27FC236}">
                  <a16:creationId xmlns:a16="http://schemas.microsoft.com/office/drawing/2014/main" id="{FD1A1999-4380-0A4C-88DD-3331882143D9}"/>
                </a:ext>
              </a:extLst>
            </p:cNvPr>
            <p:cNvGrpSpPr/>
            <p:nvPr/>
          </p:nvGrpSpPr>
          <p:grpSpPr>
            <a:xfrm>
              <a:off x="1003052" y="2896066"/>
              <a:ext cx="382489" cy="2058423"/>
              <a:chOff x="1028700" y="3266362"/>
              <a:chExt cx="382489" cy="2058423"/>
            </a:xfrm>
          </p:grpSpPr>
          <p:grpSp>
            <p:nvGrpSpPr>
              <p:cNvPr id="6" name="Group 5">
                <a:extLst>
                  <a:ext uri="{FF2B5EF4-FFF2-40B4-BE49-F238E27FC236}">
                    <a16:creationId xmlns:a16="http://schemas.microsoft.com/office/drawing/2014/main" id="{05094CAC-D582-0E49-8883-A15ADDA72CA7}"/>
                  </a:ext>
                </a:extLst>
              </p:cNvPr>
              <p:cNvGrpSpPr/>
              <p:nvPr/>
            </p:nvGrpSpPr>
            <p:grpSpPr>
              <a:xfrm>
                <a:off x="1028700" y="3266362"/>
                <a:ext cx="382489" cy="1448821"/>
                <a:chOff x="990600" y="2514600"/>
                <a:chExt cx="382489" cy="1448821"/>
              </a:xfrm>
            </p:grpSpPr>
            <p:grpSp>
              <p:nvGrpSpPr>
                <p:cNvPr id="12" name="Group 11">
                  <a:extLst>
                    <a:ext uri="{FF2B5EF4-FFF2-40B4-BE49-F238E27FC236}">
                      <a16:creationId xmlns:a16="http://schemas.microsoft.com/office/drawing/2014/main" id="{6234BE2C-5678-ED47-877B-8C520A7D1B34}"/>
                    </a:ext>
                  </a:extLst>
                </p:cNvPr>
                <p:cNvGrpSpPr/>
                <p:nvPr/>
              </p:nvGrpSpPr>
              <p:grpSpPr>
                <a:xfrm>
                  <a:off x="990600" y="2514600"/>
                  <a:ext cx="382489" cy="382489"/>
                  <a:chOff x="6553198" y="2590804"/>
                  <a:chExt cx="457200" cy="457200"/>
                </a:xfrm>
              </p:grpSpPr>
              <p:sp>
                <p:nvSpPr>
                  <p:cNvPr id="13" name="Oval 12">
                    <a:extLst>
                      <a:ext uri="{FF2B5EF4-FFF2-40B4-BE49-F238E27FC236}">
                        <a16:creationId xmlns:a16="http://schemas.microsoft.com/office/drawing/2014/main" id="{B8B671F8-9D95-5144-AD38-5C6F16847E04}"/>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0B6B797-C315-D340-AFBC-01CBA65D90A3}"/>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grpSp>
              <p:nvGrpSpPr>
                <p:cNvPr id="21" name="Group 20">
                  <a:extLst>
                    <a:ext uri="{FF2B5EF4-FFF2-40B4-BE49-F238E27FC236}">
                      <a16:creationId xmlns:a16="http://schemas.microsoft.com/office/drawing/2014/main" id="{AE5FDA25-B1E3-054D-A629-A932B3AFCAED}"/>
                    </a:ext>
                  </a:extLst>
                </p:cNvPr>
                <p:cNvGrpSpPr/>
                <p:nvPr/>
              </p:nvGrpSpPr>
              <p:grpSpPr>
                <a:xfrm>
                  <a:off x="990600" y="3580931"/>
                  <a:ext cx="382489" cy="382490"/>
                  <a:chOff x="6553198" y="3227818"/>
                  <a:chExt cx="457200" cy="457200"/>
                </a:xfrm>
              </p:grpSpPr>
              <p:sp>
                <p:nvSpPr>
                  <p:cNvPr id="22" name="Oval 21">
                    <a:extLst>
                      <a:ext uri="{FF2B5EF4-FFF2-40B4-BE49-F238E27FC236}">
                        <a16:creationId xmlns:a16="http://schemas.microsoft.com/office/drawing/2014/main" id="{CDB58C95-B1FA-BD45-8CE1-9919E9B305F8}"/>
                      </a:ext>
                    </a:extLst>
                  </p:cNvPr>
                  <p:cNvSpPr/>
                  <p:nvPr userDrawn="1"/>
                </p:nvSpPr>
                <p:spPr>
                  <a:xfrm>
                    <a:off x="6553198" y="3227818"/>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24610CA-9409-0043-A17D-A97DEEB15DD5}"/>
                      </a:ext>
                    </a:extLst>
                  </p:cNvPr>
                  <p:cNvSpPr txBox="1"/>
                  <p:nvPr userDrawn="1"/>
                </p:nvSpPr>
                <p:spPr>
                  <a:xfrm>
                    <a:off x="6591294" y="3227818"/>
                    <a:ext cx="381000" cy="441471"/>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grpSp>
          </p:grpSp>
          <p:sp>
            <p:nvSpPr>
              <p:cNvPr id="20" name="Oval 19">
                <a:extLst>
                  <a:ext uri="{FF2B5EF4-FFF2-40B4-BE49-F238E27FC236}">
                    <a16:creationId xmlns:a16="http://schemas.microsoft.com/office/drawing/2014/main" id="{2B3A4A59-4150-0D4E-B91B-48A0A169C552}"/>
                  </a:ext>
                </a:extLst>
              </p:cNvPr>
              <p:cNvSpPr/>
              <p:nvPr/>
            </p:nvSpPr>
            <p:spPr>
              <a:xfrm>
                <a:off x="1028700" y="4942296"/>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7DE53C2F-B9A0-B546-BCC5-84017636DD73}"/>
                </a:ext>
              </a:extLst>
            </p:cNvPr>
            <p:cNvSpPr txBox="1"/>
            <p:nvPr/>
          </p:nvSpPr>
          <p:spPr>
            <a:xfrm>
              <a:off x="1052859" y="4572000"/>
              <a:ext cx="318741" cy="36933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grpSp>
      <p:sp>
        <p:nvSpPr>
          <p:cNvPr id="5" name="Slide Number Placeholder 4">
            <a:extLst>
              <a:ext uri="{FF2B5EF4-FFF2-40B4-BE49-F238E27FC236}">
                <a16:creationId xmlns:a16="http://schemas.microsoft.com/office/drawing/2014/main" id="{0207E752-58F0-6E4F-851E-7F5DE9E4A2FD}"/>
              </a:ext>
            </a:extLst>
          </p:cNvPr>
          <p:cNvSpPr>
            <a:spLocks noGrp="1"/>
          </p:cNvSpPr>
          <p:nvPr>
            <p:ph type="sldNum" sz="quarter" idx="12"/>
          </p:nvPr>
        </p:nvSpPr>
        <p:spPr/>
        <p:txBody>
          <a:bodyPr/>
          <a:lstStyle/>
          <a:p>
            <a:pPr>
              <a:defRPr/>
            </a:pPr>
            <a:fld id="{0737601F-BD98-ED4B-8E1A-3F69D5929A52}" type="slidenum">
              <a:rPr lang="en-US" altLang="en-US" smtClean="0"/>
              <a:pPr>
                <a:defRPr/>
              </a:pPr>
              <a:t>3</a:t>
            </a:fld>
            <a:endParaRPr lang="en-US" altLang="en-US"/>
          </a:p>
        </p:txBody>
      </p:sp>
    </p:spTree>
    <p:extLst>
      <p:ext uri="{BB962C8B-B14F-4D97-AF65-F5344CB8AC3E}">
        <p14:creationId xmlns:p14="http://schemas.microsoft.com/office/powerpoint/2010/main" val="1054018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B395EB-531D-C441-B075-87BEC97D165C}"/>
              </a:ext>
            </a:extLst>
          </p:cNvPr>
          <p:cNvSpPr txBox="1"/>
          <p:nvPr/>
        </p:nvSpPr>
        <p:spPr>
          <a:xfrm>
            <a:off x="312706" y="604875"/>
            <a:ext cx="11510266" cy="1369606"/>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Transition: </a:t>
            </a:r>
          </a:p>
          <a:p>
            <a:pPr algn="ctr"/>
            <a:r>
              <a:rPr lang="en-US" sz="3200" b="1" dirty="0">
                <a:latin typeface="Arial" panose="020B0604020202020204" pitchFamily="34" charset="0"/>
                <a:cs typeface="Arial" panose="020B0604020202020204" pitchFamily="34" charset="0"/>
              </a:rPr>
              <a:t>AOML seasonal outlook for US tornado activity</a:t>
            </a:r>
          </a:p>
          <a:p>
            <a:pPr>
              <a:spcBef>
                <a:spcPts val="600"/>
              </a:spcBef>
            </a:pPr>
            <a:endParaRPr lang="en-US" sz="1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2DD6B4A-60C2-2B4F-859A-BD2E1D60DC15}"/>
              </a:ext>
            </a:extLst>
          </p:cNvPr>
          <p:cNvSpPr txBox="1"/>
          <p:nvPr/>
        </p:nvSpPr>
        <p:spPr>
          <a:xfrm>
            <a:off x="449181" y="1719305"/>
            <a:ext cx="5029197" cy="470898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location change of large number of tornado outbreaks </a:t>
            </a:r>
          </a:p>
          <a:p>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What we have learned (Impact): </a:t>
            </a:r>
            <a:r>
              <a:rPr lang="en-US" sz="2000" dirty="0">
                <a:latin typeface="Arial" panose="020B0604020202020204" pitchFamily="34" charset="0"/>
                <a:cs typeface="Arial" panose="020B0604020202020204" pitchFamily="34" charset="0"/>
              </a:rPr>
              <a:t>Spring El Niño-Southern Oscillation generates large-scale atmospheric conditions conducive to US tornado outbreaks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Development and submission to NOAA/NWS/CPC every February a seasonal US tornado outlook that uses forecasts from NCEP CFSv2,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Plan: </a:t>
            </a:r>
            <a:r>
              <a:rPr lang="en-US" sz="2000" dirty="0">
                <a:latin typeface="Arial" panose="020B0604020202020204" pitchFamily="34" charset="0"/>
                <a:cs typeface="Arial" panose="020B0604020202020204" pitchFamily="34" charset="0"/>
              </a:rPr>
              <a:t>Investigate </a:t>
            </a:r>
            <a:r>
              <a:rPr lang="en-US" sz="2000" dirty="0" err="1">
                <a:latin typeface="Arial" panose="020B0604020202020204" pitchFamily="34" charset="0"/>
                <a:cs typeface="Arial" panose="020B0604020202020204" pitchFamily="34" charset="0"/>
              </a:rPr>
              <a:t>subseasonal</a:t>
            </a:r>
            <a:r>
              <a:rPr lang="en-US" sz="2000" dirty="0">
                <a:latin typeface="Arial" panose="020B0604020202020204" pitchFamily="34" charset="0"/>
                <a:cs typeface="Arial" panose="020B0604020202020204" pitchFamily="34" charset="0"/>
              </a:rPr>
              <a:t> variability using MJO</a:t>
            </a:r>
          </a:p>
        </p:txBody>
      </p:sp>
      <p:grpSp>
        <p:nvGrpSpPr>
          <p:cNvPr id="4" name="Group 3">
            <a:extLst>
              <a:ext uri="{FF2B5EF4-FFF2-40B4-BE49-F238E27FC236}">
                <a16:creationId xmlns:a16="http://schemas.microsoft.com/office/drawing/2014/main" id="{F67940C5-6489-9546-87F9-49AB34AD95A7}"/>
              </a:ext>
            </a:extLst>
          </p:cNvPr>
          <p:cNvGrpSpPr/>
          <p:nvPr/>
        </p:nvGrpSpPr>
        <p:grpSpPr>
          <a:xfrm>
            <a:off x="5386998" y="2034767"/>
            <a:ext cx="6435974" cy="3710214"/>
            <a:chOff x="5334000" y="1616680"/>
            <a:chExt cx="6435974" cy="3710214"/>
          </a:xfrm>
        </p:grpSpPr>
        <p:grpSp>
          <p:nvGrpSpPr>
            <p:cNvPr id="2" name="Group 1">
              <a:extLst>
                <a:ext uri="{FF2B5EF4-FFF2-40B4-BE49-F238E27FC236}">
                  <a16:creationId xmlns:a16="http://schemas.microsoft.com/office/drawing/2014/main" id="{69DBB3CE-1280-954C-8542-CC96FCB8E5D8}"/>
                </a:ext>
              </a:extLst>
            </p:cNvPr>
            <p:cNvGrpSpPr/>
            <p:nvPr/>
          </p:nvGrpSpPr>
          <p:grpSpPr>
            <a:xfrm>
              <a:off x="5334000" y="1616680"/>
              <a:ext cx="6076702" cy="3119168"/>
              <a:chOff x="2819400" y="1828800"/>
              <a:chExt cx="5459615" cy="2802418"/>
            </a:xfrm>
          </p:grpSpPr>
          <p:grpSp>
            <p:nvGrpSpPr>
              <p:cNvPr id="19" name="Group 18">
                <a:extLst>
                  <a:ext uri="{FF2B5EF4-FFF2-40B4-BE49-F238E27FC236}">
                    <a16:creationId xmlns:a16="http://schemas.microsoft.com/office/drawing/2014/main" id="{FDF5BAD6-6816-9D49-8FFE-ACC54DB07177}"/>
                  </a:ext>
                </a:extLst>
              </p:cNvPr>
              <p:cNvGrpSpPr/>
              <p:nvPr/>
            </p:nvGrpSpPr>
            <p:grpSpPr>
              <a:xfrm>
                <a:off x="2819400" y="2178288"/>
                <a:ext cx="5391150" cy="2452930"/>
                <a:chOff x="7391400" y="15959932"/>
                <a:chExt cx="19107150" cy="9138056"/>
              </a:xfrm>
            </p:grpSpPr>
            <p:pic>
              <p:nvPicPr>
                <p:cNvPr id="20" name="Picture 1">
                  <a:extLst>
                    <a:ext uri="{FF2B5EF4-FFF2-40B4-BE49-F238E27FC236}">
                      <a16:creationId xmlns:a16="http://schemas.microsoft.com/office/drawing/2014/main" id="{F2D73587-C26F-E444-8E2D-94A41CEDB3C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1400" y="15959932"/>
                  <a:ext cx="19107150" cy="913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B4BB5F6D-091C-A844-A6CF-883AD46B936C}"/>
                    </a:ext>
                  </a:extLst>
                </p:cNvPr>
                <p:cNvSpPr/>
                <p:nvPr/>
              </p:nvSpPr>
              <p:spPr>
                <a:xfrm>
                  <a:off x="11982450" y="18726150"/>
                  <a:ext cx="2266950" cy="933450"/>
                </a:xfrm>
                <a:prstGeom prst="rect">
                  <a:avLst/>
                </a:prstGeom>
                <a:noFill/>
                <a:ln w="381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DE55861-1F0B-A949-BA13-E1D1DB541E95}"/>
                    </a:ext>
                  </a:extLst>
                </p:cNvPr>
                <p:cNvSpPr/>
                <p:nvPr/>
              </p:nvSpPr>
              <p:spPr>
                <a:xfrm>
                  <a:off x="23450550" y="17811750"/>
                  <a:ext cx="1200150" cy="1066800"/>
                </a:xfrm>
                <a:prstGeom prst="rect">
                  <a:avLst/>
                </a:prstGeom>
                <a:noFill/>
                <a:ln w="38100">
                  <a:solidFill>
                    <a:srgbClr val="00CC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1B8B597-9B7A-6943-9D16-51976FD95467}"/>
                    </a:ext>
                  </a:extLst>
                </p:cNvPr>
                <p:cNvSpPr/>
                <p:nvPr/>
              </p:nvSpPr>
              <p:spPr>
                <a:xfrm>
                  <a:off x="22298024" y="22136100"/>
                  <a:ext cx="866775" cy="1066800"/>
                </a:xfrm>
                <a:prstGeom prst="rect">
                  <a:avLst/>
                </a:prstGeom>
                <a:noFill/>
                <a:ln w="38100">
                  <a:solidFill>
                    <a:srgbClr val="00CC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F180AAC-2D6D-3844-AC3A-A27CDDFAD3CA}"/>
                    </a:ext>
                  </a:extLst>
                </p:cNvPr>
                <p:cNvSpPr/>
                <p:nvPr/>
              </p:nvSpPr>
              <p:spPr>
                <a:xfrm>
                  <a:off x="13544549" y="22955250"/>
                  <a:ext cx="1876425" cy="933450"/>
                </a:xfrm>
                <a:prstGeom prst="rect">
                  <a:avLst/>
                </a:prstGeom>
                <a:noFill/>
                <a:ln w="3810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Freeform 24">
                  <a:extLst>
                    <a:ext uri="{FF2B5EF4-FFF2-40B4-BE49-F238E27FC236}">
                      <a16:creationId xmlns:a16="http://schemas.microsoft.com/office/drawing/2014/main" id="{1E8E1615-48F0-2A4C-AF77-C797C043D694}"/>
                    </a:ext>
                  </a:extLst>
                </p:cNvPr>
                <p:cNvSpPr/>
                <p:nvPr/>
              </p:nvSpPr>
              <p:spPr>
                <a:xfrm>
                  <a:off x="15411450" y="22645058"/>
                  <a:ext cx="6762750" cy="788229"/>
                </a:xfrm>
                <a:custGeom>
                  <a:avLst/>
                  <a:gdLst>
                    <a:gd name="connsiteX0" fmla="*/ 0 w 6762750"/>
                    <a:gd name="connsiteY0" fmla="*/ 748342 h 788229"/>
                    <a:gd name="connsiteX1" fmla="*/ 2838450 w 6762750"/>
                    <a:gd name="connsiteY1" fmla="*/ 710242 h 788229"/>
                    <a:gd name="connsiteX2" fmla="*/ 5657850 w 6762750"/>
                    <a:gd name="connsiteY2" fmla="*/ 43492 h 788229"/>
                    <a:gd name="connsiteX3" fmla="*/ 6762750 w 6762750"/>
                    <a:gd name="connsiteY3" fmla="*/ 62542 h 788229"/>
                  </a:gdLst>
                  <a:ahLst/>
                  <a:cxnLst>
                    <a:cxn ang="0">
                      <a:pos x="connsiteX0" y="connsiteY0"/>
                    </a:cxn>
                    <a:cxn ang="0">
                      <a:pos x="connsiteX1" y="connsiteY1"/>
                    </a:cxn>
                    <a:cxn ang="0">
                      <a:pos x="connsiteX2" y="connsiteY2"/>
                    </a:cxn>
                    <a:cxn ang="0">
                      <a:pos x="connsiteX3" y="connsiteY3"/>
                    </a:cxn>
                  </a:cxnLst>
                  <a:rect l="l" t="t" r="r" b="b"/>
                  <a:pathLst>
                    <a:path w="6762750" h="788229">
                      <a:moveTo>
                        <a:pt x="0" y="748342"/>
                      </a:moveTo>
                      <a:cubicBezTo>
                        <a:pt x="947737" y="788029"/>
                        <a:pt x="1895475" y="827717"/>
                        <a:pt x="2838450" y="710242"/>
                      </a:cubicBezTo>
                      <a:cubicBezTo>
                        <a:pt x="3781425" y="592767"/>
                        <a:pt x="5003800" y="151442"/>
                        <a:pt x="5657850" y="43492"/>
                      </a:cubicBezTo>
                      <a:cubicBezTo>
                        <a:pt x="6311900" y="-64458"/>
                        <a:pt x="6762750" y="62542"/>
                        <a:pt x="6762750" y="62542"/>
                      </a:cubicBezTo>
                    </a:path>
                  </a:pathLst>
                </a:custGeom>
                <a:noFill/>
                <a:ln w="63500">
                  <a:solidFill>
                    <a:srgbClr val="9900FF"/>
                  </a:solidFill>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Freeform 25">
                  <a:extLst>
                    <a:ext uri="{FF2B5EF4-FFF2-40B4-BE49-F238E27FC236}">
                      <a16:creationId xmlns:a16="http://schemas.microsoft.com/office/drawing/2014/main" id="{BB2FE81F-0550-6249-AC52-639C40F4D994}"/>
                    </a:ext>
                  </a:extLst>
                </p:cNvPr>
                <p:cNvSpPr/>
                <p:nvPr/>
              </p:nvSpPr>
              <p:spPr>
                <a:xfrm>
                  <a:off x="14268450" y="18251299"/>
                  <a:ext cx="9124950" cy="1102102"/>
                </a:xfrm>
                <a:custGeom>
                  <a:avLst/>
                  <a:gdLst>
                    <a:gd name="connsiteX0" fmla="*/ 0 w 9124950"/>
                    <a:gd name="connsiteY0" fmla="*/ 970151 h 1102102"/>
                    <a:gd name="connsiteX1" fmla="*/ 4000500 w 9124950"/>
                    <a:gd name="connsiteY1" fmla="*/ 1027301 h 1102102"/>
                    <a:gd name="connsiteX2" fmla="*/ 7315200 w 9124950"/>
                    <a:gd name="connsiteY2" fmla="*/ 74801 h 1102102"/>
                    <a:gd name="connsiteX3" fmla="*/ 9124950 w 9124950"/>
                    <a:gd name="connsiteY3" fmla="*/ 131951 h 1102102"/>
                  </a:gdLst>
                  <a:ahLst/>
                  <a:cxnLst>
                    <a:cxn ang="0">
                      <a:pos x="connsiteX0" y="connsiteY0"/>
                    </a:cxn>
                    <a:cxn ang="0">
                      <a:pos x="connsiteX1" y="connsiteY1"/>
                    </a:cxn>
                    <a:cxn ang="0">
                      <a:pos x="connsiteX2" y="connsiteY2"/>
                    </a:cxn>
                    <a:cxn ang="0">
                      <a:pos x="connsiteX3" y="connsiteY3"/>
                    </a:cxn>
                  </a:cxnLst>
                  <a:rect l="l" t="t" r="r" b="b"/>
                  <a:pathLst>
                    <a:path w="9124950" h="1102102">
                      <a:moveTo>
                        <a:pt x="0" y="970151"/>
                      </a:moveTo>
                      <a:cubicBezTo>
                        <a:pt x="1390650" y="1073338"/>
                        <a:pt x="2781300" y="1176526"/>
                        <a:pt x="4000500" y="1027301"/>
                      </a:cubicBezTo>
                      <a:cubicBezTo>
                        <a:pt x="5219700" y="878076"/>
                        <a:pt x="6461125" y="224026"/>
                        <a:pt x="7315200" y="74801"/>
                      </a:cubicBezTo>
                      <a:cubicBezTo>
                        <a:pt x="8169275" y="-74424"/>
                        <a:pt x="8647112" y="28763"/>
                        <a:pt x="9124950" y="131951"/>
                      </a:cubicBezTo>
                    </a:path>
                  </a:pathLst>
                </a:custGeom>
                <a:noFill/>
                <a:ln w="63500">
                  <a:solidFill>
                    <a:srgbClr val="9900FF"/>
                  </a:solidFill>
                  <a:tailEnd type="triangle" w="med"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1770EA29-9725-F848-82DB-79B4151C28FB}"/>
                  </a:ext>
                </a:extLst>
              </p:cNvPr>
              <p:cNvSpPr txBox="1"/>
              <p:nvPr/>
            </p:nvSpPr>
            <p:spPr>
              <a:xfrm>
                <a:off x="3563107" y="1918651"/>
                <a:ext cx="1719910" cy="235044"/>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SST Anomalies (Mar-May)</a:t>
                </a:r>
              </a:p>
            </p:txBody>
          </p:sp>
          <p:sp>
            <p:nvSpPr>
              <p:cNvPr id="28" name="TextBox 27">
                <a:extLst>
                  <a:ext uri="{FF2B5EF4-FFF2-40B4-BE49-F238E27FC236}">
                    <a16:creationId xmlns:a16="http://schemas.microsoft.com/office/drawing/2014/main" id="{A1AE5ACB-2059-F149-8D6A-D083F726CF87}"/>
                  </a:ext>
                </a:extLst>
              </p:cNvPr>
              <p:cNvSpPr txBox="1"/>
              <p:nvPr/>
            </p:nvSpPr>
            <p:spPr>
              <a:xfrm>
                <a:off x="6292665" y="1828800"/>
                <a:ext cx="1986350" cy="235044"/>
              </a:xfrm>
              <a:prstGeom prst="rect">
                <a:avLst/>
              </a:prstGeom>
              <a:solidFill>
                <a:schemeClr val="bg1"/>
              </a:solidFill>
            </p:spPr>
            <p:txBody>
              <a:bodyPr wrap="none" rtlCol="0">
                <a:spAutoFit/>
              </a:bodyPr>
              <a:lstStyle/>
              <a:p>
                <a:r>
                  <a:rPr lang="en-US" sz="1100" b="1" dirty="0">
                    <a:latin typeface="Arial" panose="020B0604020202020204" pitchFamily="34" charset="0"/>
                    <a:cs typeface="Arial" panose="020B0604020202020204" pitchFamily="34" charset="0"/>
                  </a:rPr>
                  <a:t>Probability of Outbreak  (APR)</a:t>
                </a:r>
              </a:p>
            </p:txBody>
          </p:sp>
          <p:sp>
            <p:nvSpPr>
              <p:cNvPr id="29" name="TextBox 28">
                <a:extLst>
                  <a:ext uri="{FF2B5EF4-FFF2-40B4-BE49-F238E27FC236}">
                    <a16:creationId xmlns:a16="http://schemas.microsoft.com/office/drawing/2014/main" id="{C73DFCAF-B36A-264A-8AB1-6DA9DCCE0112}"/>
                  </a:ext>
                </a:extLst>
              </p:cNvPr>
              <p:cNvSpPr txBox="1"/>
              <p:nvPr/>
            </p:nvSpPr>
            <p:spPr>
              <a:xfrm>
                <a:off x="2931866" y="2139983"/>
                <a:ext cx="2819400" cy="138261"/>
              </a:xfrm>
              <a:prstGeom prst="rect">
                <a:avLst/>
              </a:prstGeom>
              <a:solidFill>
                <a:schemeClr val="bg1"/>
              </a:solidFill>
            </p:spPr>
            <p:txBody>
              <a:bodyPr wrap="square" tIns="0" bIns="0" rtlCol="0">
                <a:spAutoFit/>
              </a:bodyPr>
              <a:lstStyle/>
              <a:p>
                <a:pPr algn="ctr"/>
                <a:r>
                  <a:rPr lang="en-US" sz="1000" b="1" dirty="0">
                    <a:latin typeface="Arial" panose="020B0604020202020204" pitchFamily="34" charset="0"/>
                    <a:cs typeface="Arial" panose="020B0604020202020204" pitchFamily="34" charset="0"/>
                  </a:rPr>
                  <a:t>La Niña that builds into another La Nina</a:t>
                </a:r>
              </a:p>
            </p:txBody>
          </p:sp>
          <p:sp>
            <p:nvSpPr>
              <p:cNvPr id="30" name="TextBox 29">
                <a:extLst>
                  <a:ext uri="{FF2B5EF4-FFF2-40B4-BE49-F238E27FC236}">
                    <a16:creationId xmlns:a16="http://schemas.microsoft.com/office/drawing/2014/main" id="{9FE14DA8-80BB-2044-814C-F858E0FA5C70}"/>
                  </a:ext>
                </a:extLst>
              </p:cNvPr>
              <p:cNvSpPr txBox="1"/>
              <p:nvPr/>
            </p:nvSpPr>
            <p:spPr>
              <a:xfrm>
                <a:off x="2931866" y="3275201"/>
                <a:ext cx="2819400" cy="138261"/>
              </a:xfrm>
              <a:prstGeom prst="rect">
                <a:avLst/>
              </a:prstGeom>
              <a:solidFill>
                <a:schemeClr val="bg1"/>
              </a:solidFill>
            </p:spPr>
            <p:txBody>
              <a:bodyPr wrap="square" tIns="0" bIns="0" rtlCol="0">
                <a:spAutoFit/>
              </a:bodyPr>
              <a:lstStyle/>
              <a:p>
                <a:pPr algn="ctr"/>
                <a:r>
                  <a:rPr lang="en-US" sz="1000" b="1" dirty="0">
                    <a:latin typeface="Arial" panose="020B0604020202020204" pitchFamily="34" charset="0"/>
                    <a:cs typeface="Arial" panose="020B0604020202020204" pitchFamily="34" charset="0"/>
                  </a:rPr>
                  <a:t>La Niña that transitions to El Nino</a:t>
                </a:r>
              </a:p>
            </p:txBody>
          </p:sp>
          <p:sp>
            <p:nvSpPr>
              <p:cNvPr id="31" name="TextBox 30">
                <a:extLst>
                  <a:ext uri="{FF2B5EF4-FFF2-40B4-BE49-F238E27FC236}">
                    <a16:creationId xmlns:a16="http://schemas.microsoft.com/office/drawing/2014/main" id="{72405DB2-CD42-7C42-9117-AC24A143BB2A}"/>
                  </a:ext>
                </a:extLst>
              </p:cNvPr>
              <p:cNvSpPr txBox="1"/>
              <p:nvPr/>
            </p:nvSpPr>
            <p:spPr>
              <a:xfrm>
                <a:off x="6292666" y="2042160"/>
                <a:ext cx="1955983" cy="138261"/>
              </a:xfrm>
              <a:prstGeom prst="rect">
                <a:avLst/>
              </a:prstGeom>
              <a:solidFill>
                <a:schemeClr val="bg1"/>
              </a:solidFill>
            </p:spPr>
            <p:txBody>
              <a:bodyPr wrap="square" tIns="0" bIns="0" rtlCol="0">
                <a:spAutoFit/>
              </a:bodyPr>
              <a:lstStyle/>
              <a:p>
                <a:pPr algn="ctr"/>
                <a:endParaRPr lang="en-US" sz="10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0836B361-8194-724A-BAC2-A6968844A134}"/>
                  </a:ext>
                </a:extLst>
              </p:cNvPr>
              <p:cNvSpPr txBox="1"/>
              <p:nvPr/>
            </p:nvSpPr>
            <p:spPr>
              <a:xfrm>
                <a:off x="5283016" y="3166872"/>
                <a:ext cx="1955984" cy="138261"/>
              </a:xfrm>
              <a:prstGeom prst="rect">
                <a:avLst/>
              </a:prstGeom>
              <a:solidFill>
                <a:schemeClr val="bg1"/>
              </a:solidFill>
            </p:spPr>
            <p:txBody>
              <a:bodyPr wrap="square" tIns="0" bIns="0" rtlCol="0">
                <a:spAutoFit/>
              </a:bodyPr>
              <a:lstStyle/>
              <a:p>
                <a:pPr algn="ctr"/>
                <a:endParaRPr lang="en-US" sz="1000" b="1" dirty="0">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BFA5E66E-1DB7-994C-8FA3-F9073AB058EE}"/>
                </a:ext>
              </a:extLst>
            </p:cNvPr>
            <p:cNvSpPr txBox="1"/>
            <p:nvPr/>
          </p:nvSpPr>
          <p:spPr>
            <a:xfrm>
              <a:off x="5524610" y="4803674"/>
              <a:ext cx="6245364"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Sang-Ki Lee, Hosmay Lopez, </a:t>
              </a:r>
              <a:r>
                <a:rPr lang="en-US" sz="1400" dirty="0" err="1">
                  <a:latin typeface="Arial" panose="020B0604020202020204" pitchFamily="34" charset="0"/>
                  <a:cs typeface="Arial" panose="020B0604020202020204" pitchFamily="34" charset="0"/>
                </a:rPr>
                <a:t>Dongmin</a:t>
              </a:r>
              <a:r>
                <a:rPr lang="en-US" sz="1400" dirty="0">
                  <a:latin typeface="Arial" panose="020B0604020202020204" pitchFamily="34" charset="0"/>
                  <a:cs typeface="Arial" panose="020B0604020202020204" pitchFamily="34" charset="0"/>
                </a:rPr>
                <a:t> Kim, and Andrew Wittenberg (GFDL)</a:t>
              </a:r>
            </a:p>
            <a:p>
              <a:endParaRPr lang="en-US" sz="1400" dirty="0">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3807AA1D-E106-FC4F-A2C4-5F7C96129964}"/>
              </a:ext>
            </a:extLst>
          </p:cNvPr>
          <p:cNvPicPr>
            <a:picLocks noChangeAspect="1"/>
          </p:cNvPicPr>
          <p:nvPr/>
        </p:nvPicPr>
        <p:blipFill>
          <a:blip r:embed="rId3"/>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3BEC84F7-D45B-B54E-88B4-14829D719996}"/>
              </a:ext>
            </a:extLst>
          </p:cNvPr>
          <p:cNvSpPr>
            <a:spLocks noGrp="1"/>
          </p:cNvSpPr>
          <p:nvPr>
            <p:ph type="sldNum" sz="quarter" idx="12"/>
          </p:nvPr>
        </p:nvSpPr>
        <p:spPr/>
        <p:txBody>
          <a:bodyPr/>
          <a:lstStyle/>
          <a:p>
            <a:pPr>
              <a:defRPr/>
            </a:pPr>
            <a:fld id="{0737601F-BD98-ED4B-8E1A-3F69D5929A52}" type="slidenum">
              <a:rPr lang="en-US" altLang="en-US" smtClean="0"/>
              <a:pPr>
                <a:defRPr/>
              </a:pPr>
              <a:t>30</a:t>
            </a:fld>
            <a:endParaRPr lang="en-US" altLang="en-US"/>
          </a:p>
        </p:txBody>
      </p:sp>
    </p:spTree>
    <p:extLst>
      <p:ext uri="{BB962C8B-B14F-4D97-AF65-F5344CB8AC3E}">
        <p14:creationId xmlns:p14="http://schemas.microsoft.com/office/powerpoint/2010/main" val="766274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6FBAD7-A6C0-9D4C-BD06-626D7FB252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0684"/>
          <a:stretch/>
        </p:blipFill>
        <p:spPr>
          <a:xfrm>
            <a:off x="9173220" y="2690397"/>
            <a:ext cx="2507418" cy="1802863"/>
          </a:xfrm>
          <a:prstGeom prst="rect">
            <a:avLst/>
          </a:prstGeom>
        </p:spPr>
      </p:pic>
      <p:sp>
        <p:nvSpPr>
          <p:cNvPr id="3" name="TextBox 2">
            <a:extLst>
              <a:ext uri="{FF2B5EF4-FFF2-40B4-BE49-F238E27FC236}">
                <a16:creationId xmlns:a16="http://schemas.microsoft.com/office/drawing/2014/main" id="{CB2AABE8-87D5-6140-A70A-C36F7DE38513}"/>
              </a:ext>
            </a:extLst>
          </p:cNvPr>
          <p:cNvSpPr txBox="1"/>
          <p:nvPr/>
        </p:nvSpPr>
        <p:spPr>
          <a:xfrm>
            <a:off x="883097" y="2535972"/>
            <a:ext cx="6705600" cy="409342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Oil spills create damage to environment, coastal populations, economy</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are doing: </a:t>
            </a:r>
            <a:r>
              <a:rPr lang="en-US" sz="2000" dirty="0">
                <a:latin typeface="Arial" panose="020B0604020202020204" pitchFamily="34" charset="0"/>
                <a:cs typeface="Arial" panose="020B0604020202020204" pitchFamily="34" charset="0"/>
              </a:rPr>
              <a:t>estimation of NRT satellite-derived surface ocean currents to track of oil spill particles in the open ocean</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have learned:  </a:t>
            </a:r>
            <a:r>
              <a:rPr lang="en-US" sz="2000" dirty="0">
                <a:latin typeface="Arial" panose="020B0604020202020204" pitchFamily="34" charset="0"/>
                <a:cs typeface="Arial" panose="020B0604020202020204" pitchFamily="34" charset="0"/>
              </a:rPr>
              <a:t>ocean currents, together with surface winds (including hurricanes), determine oil spill extensions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NOS Office of Response and Restoration. Provide AOML NRT currents for GNOME application</a:t>
            </a:r>
          </a:p>
        </p:txBody>
      </p:sp>
      <p:pic>
        <p:nvPicPr>
          <p:cNvPr id="5" name="Picture 4">
            <a:extLst>
              <a:ext uri="{FF2B5EF4-FFF2-40B4-BE49-F238E27FC236}">
                <a16:creationId xmlns:a16="http://schemas.microsoft.com/office/drawing/2014/main" id="{BF7E68CA-5955-E141-B74F-E2E26064D5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73220" y="4599589"/>
            <a:ext cx="2507418" cy="1867536"/>
          </a:xfrm>
          <a:prstGeom prst="rect">
            <a:avLst/>
          </a:prstGeom>
        </p:spPr>
      </p:pic>
      <p:sp>
        <p:nvSpPr>
          <p:cNvPr id="6" name="TextBox 5">
            <a:extLst>
              <a:ext uri="{FF2B5EF4-FFF2-40B4-BE49-F238E27FC236}">
                <a16:creationId xmlns:a16="http://schemas.microsoft.com/office/drawing/2014/main" id="{2AACEDC6-A139-F24A-98C0-B5FC3EB34856}"/>
              </a:ext>
            </a:extLst>
          </p:cNvPr>
          <p:cNvSpPr txBox="1"/>
          <p:nvPr/>
        </p:nvSpPr>
        <p:spPr>
          <a:xfrm>
            <a:off x="9296400" y="6573454"/>
            <a:ext cx="250741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Smith et al, 2015; </a:t>
            </a:r>
            <a:r>
              <a:rPr lang="en-US" sz="1200" dirty="0" err="1">
                <a:latin typeface="Arial" panose="020B0604020202020204" pitchFamily="34" charset="0"/>
                <a:cs typeface="Arial" panose="020B0604020202020204" pitchFamily="34" charset="0"/>
              </a:rPr>
              <a:t>Goni</a:t>
            </a:r>
            <a:r>
              <a:rPr lang="en-US" sz="1200" dirty="0">
                <a:latin typeface="Arial" panose="020B0604020202020204" pitchFamily="34" charset="0"/>
                <a:cs typeface="Arial" panose="020B0604020202020204" pitchFamily="34" charset="0"/>
              </a:rPr>
              <a:t> et al, 2015</a:t>
            </a:r>
          </a:p>
        </p:txBody>
      </p:sp>
      <p:pic>
        <p:nvPicPr>
          <p:cNvPr id="9" name="Picture 8">
            <a:extLst>
              <a:ext uri="{FF2B5EF4-FFF2-40B4-BE49-F238E27FC236}">
                <a16:creationId xmlns:a16="http://schemas.microsoft.com/office/drawing/2014/main" id="{2920C473-7722-1D4E-90F3-3A5EA3F5B40B}"/>
              </a:ext>
            </a:extLst>
          </p:cNvPr>
          <p:cNvPicPr>
            <a:picLocks noChangeAspect="1"/>
          </p:cNvPicPr>
          <p:nvPr/>
        </p:nvPicPr>
        <p:blipFill>
          <a:blip r:embed="rId4"/>
          <a:stretch>
            <a:fillRect/>
          </a:stretch>
        </p:blipFill>
        <p:spPr>
          <a:xfrm>
            <a:off x="36576" y="139192"/>
            <a:ext cx="3517900" cy="939800"/>
          </a:xfrm>
          <a:prstGeom prst="rect">
            <a:avLst/>
          </a:prstGeom>
        </p:spPr>
      </p:pic>
      <p:sp>
        <p:nvSpPr>
          <p:cNvPr id="14" name="TextBox 13">
            <a:extLst>
              <a:ext uri="{FF2B5EF4-FFF2-40B4-BE49-F238E27FC236}">
                <a16:creationId xmlns:a16="http://schemas.microsoft.com/office/drawing/2014/main" id="{91C80ED0-4A7A-E744-81FA-2E342835894F}"/>
              </a:ext>
            </a:extLst>
          </p:cNvPr>
          <p:cNvSpPr txBox="1"/>
          <p:nvPr/>
        </p:nvSpPr>
        <p:spPr>
          <a:xfrm>
            <a:off x="94488" y="803378"/>
            <a:ext cx="12003023" cy="1384995"/>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Transition: </a:t>
            </a:r>
          </a:p>
          <a:p>
            <a:pPr algn="ctr"/>
            <a:r>
              <a:rPr lang="en-US" sz="3000" b="1" dirty="0">
                <a:latin typeface="Arial" panose="020B0604020202020204" pitchFamily="34" charset="0"/>
                <a:cs typeface="Arial" panose="020B0604020202020204" pitchFamily="34" charset="0"/>
              </a:rPr>
              <a:t>NESDIS </a:t>
            </a:r>
            <a:r>
              <a:rPr lang="en-US" sz="3000" b="1" dirty="0" err="1">
                <a:latin typeface="Arial" panose="020B0604020202020204" pitchFamily="34" charset="0"/>
                <a:cs typeface="Arial" panose="020B0604020202020204" pitchFamily="34" charset="0"/>
              </a:rPr>
              <a:t>OceanWatch</a:t>
            </a:r>
            <a:r>
              <a:rPr lang="en-US" sz="3000" b="1" dirty="0">
                <a:latin typeface="Arial" panose="020B0604020202020204" pitchFamily="34" charset="0"/>
                <a:cs typeface="Arial" panose="020B0604020202020204" pitchFamily="34" charset="0"/>
              </a:rPr>
              <a:t>/</a:t>
            </a:r>
            <a:r>
              <a:rPr lang="en-US" sz="3000" b="1" dirty="0" err="1">
                <a:latin typeface="Arial" panose="020B0604020202020204" pitchFamily="34" charset="0"/>
                <a:cs typeface="Arial" panose="020B0604020202020204" pitchFamily="34" charset="0"/>
              </a:rPr>
              <a:t>CoastWatch</a:t>
            </a:r>
            <a:r>
              <a:rPr lang="en-US" sz="3000" b="1" dirty="0">
                <a:latin typeface="Arial" panose="020B0604020202020204" pitchFamily="34" charset="0"/>
                <a:cs typeface="Arial" panose="020B0604020202020204" pitchFamily="34" charset="0"/>
              </a:rPr>
              <a:t> data and products</a:t>
            </a:r>
          </a:p>
          <a:p>
            <a:pPr algn="ctr"/>
            <a:r>
              <a:rPr lang="en-US" b="1" dirty="0">
                <a:latin typeface="Arial" panose="020B0604020202020204" pitchFamily="34" charset="0"/>
                <a:cs typeface="Arial" panose="020B0604020202020204" pitchFamily="34" charset="0"/>
              </a:rPr>
              <a:t>Surface currents to monitor oil spills</a:t>
            </a:r>
          </a:p>
        </p:txBody>
      </p:sp>
      <p:sp>
        <p:nvSpPr>
          <p:cNvPr id="2" name="Slide Number Placeholder 1">
            <a:extLst>
              <a:ext uri="{FF2B5EF4-FFF2-40B4-BE49-F238E27FC236}">
                <a16:creationId xmlns:a16="http://schemas.microsoft.com/office/drawing/2014/main" id="{6446C81E-E916-934C-80EB-A8BEDE5B05B6}"/>
              </a:ext>
            </a:extLst>
          </p:cNvPr>
          <p:cNvSpPr>
            <a:spLocks noGrp="1"/>
          </p:cNvSpPr>
          <p:nvPr>
            <p:ph type="sldNum" sz="quarter" idx="12"/>
          </p:nvPr>
        </p:nvSpPr>
        <p:spPr/>
        <p:txBody>
          <a:bodyPr/>
          <a:lstStyle/>
          <a:p>
            <a:pPr>
              <a:defRPr/>
            </a:pPr>
            <a:fld id="{0737601F-BD98-ED4B-8E1A-3F69D5929A52}" type="slidenum">
              <a:rPr lang="en-US" altLang="en-US" smtClean="0"/>
              <a:pPr>
                <a:defRPr/>
              </a:pPr>
              <a:t>31</a:t>
            </a:fld>
            <a:endParaRPr lang="en-US" altLang="en-US"/>
          </a:p>
        </p:txBody>
      </p:sp>
    </p:spTree>
    <p:extLst>
      <p:ext uri="{BB962C8B-B14F-4D97-AF65-F5344CB8AC3E}">
        <p14:creationId xmlns:p14="http://schemas.microsoft.com/office/powerpoint/2010/main" val="5758297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1C80ED0-4A7A-E744-81FA-2E342835894F}"/>
              </a:ext>
            </a:extLst>
          </p:cNvPr>
          <p:cNvSpPr txBox="1"/>
          <p:nvPr/>
        </p:nvSpPr>
        <p:spPr>
          <a:xfrm>
            <a:off x="1197736" y="715714"/>
            <a:ext cx="9796528" cy="1384995"/>
          </a:xfrm>
          <a:prstGeom prst="rect">
            <a:avLst/>
          </a:prstGeom>
          <a:noFill/>
        </p:spPr>
        <p:txBody>
          <a:bodyPr wrap="none" rtlCol="0">
            <a:spAutoFit/>
          </a:bodyPr>
          <a:lstStyle/>
          <a:p>
            <a:pPr algn="ctr"/>
            <a:r>
              <a:rPr lang="en-US" sz="3000" b="1" dirty="0">
                <a:latin typeface="Arial" panose="020B0604020202020204" pitchFamily="34" charset="0"/>
                <a:cs typeface="Arial" panose="020B0604020202020204" pitchFamily="34" charset="0"/>
              </a:rPr>
              <a:t>Transition: </a:t>
            </a:r>
          </a:p>
          <a:p>
            <a:pPr algn="ctr"/>
            <a:r>
              <a:rPr lang="en-US" sz="3000" b="1" dirty="0">
                <a:latin typeface="Arial" panose="020B0604020202020204" pitchFamily="34" charset="0"/>
                <a:cs typeface="Arial" panose="020B0604020202020204" pitchFamily="34" charset="0"/>
              </a:rPr>
              <a:t>NESDIS </a:t>
            </a:r>
            <a:r>
              <a:rPr lang="en-US" sz="3000" b="1" dirty="0" err="1">
                <a:latin typeface="Arial" panose="020B0604020202020204" pitchFamily="34" charset="0"/>
                <a:cs typeface="Arial" panose="020B0604020202020204" pitchFamily="34" charset="0"/>
              </a:rPr>
              <a:t>OceanWatch</a:t>
            </a:r>
            <a:r>
              <a:rPr lang="en-US" sz="3000" b="1" dirty="0">
                <a:latin typeface="Arial" panose="020B0604020202020204" pitchFamily="34" charset="0"/>
                <a:cs typeface="Arial" panose="020B0604020202020204" pitchFamily="34" charset="0"/>
              </a:rPr>
              <a:t>/</a:t>
            </a:r>
            <a:r>
              <a:rPr lang="en-US" sz="3000" b="1" dirty="0" err="1">
                <a:latin typeface="Arial" panose="020B0604020202020204" pitchFamily="34" charset="0"/>
                <a:cs typeface="Arial" panose="020B0604020202020204" pitchFamily="34" charset="0"/>
              </a:rPr>
              <a:t>CoastWatch</a:t>
            </a:r>
            <a:r>
              <a:rPr lang="en-US" sz="3000" b="1" dirty="0">
                <a:latin typeface="Arial" panose="020B0604020202020204" pitchFamily="34" charset="0"/>
                <a:cs typeface="Arial" panose="020B0604020202020204" pitchFamily="34" charset="0"/>
              </a:rPr>
              <a:t> data and products</a:t>
            </a:r>
          </a:p>
          <a:p>
            <a:pPr algn="ctr"/>
            <a:r>
              <a:rPr lang="en-US" b="1" dirty="0">
                <a:latin typeface="Arial" panose="020B0604020202020204" pitchFamily="34" charset="0"/>
                <a:cs typeface="Arial" panose="020B0604020202020204" pitchFamily="34" charset="0"/>
              </a:rPr>
              <a:t>Sargassum Inundation Reports</a:t>
            </a:r>
          </a:p>
        </p:txBody>
      </p:sp>
      <p:sp>
        <p:nvSpPr>
          <p:cNvPr id="3" name="TextBox 2">
            <a:extLst>
              <a:ext uri="{FF2B5EF4-FFF2-40B4-BE49-F238E27FC236}">
                <a16:creationId xmlns:a16="http://schemas.microsoft.com/office/drawing/2014/main" id="{9B037200-37DB-B848-AE31-DC37ED496AB6}"/>
              </a:ext>
            </a:extLst>
          </p:cNvPr>
          <p:cNvSpPr txBox="1"/>
          <p:nvPr/>
        </p:nvSpPr>
        <p:spPr>
          <a:xfrm>
            <a:off x="303447" y="2228195"/>
            <a:ext cx="6151075" cy="409342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Relevance:  </a:t>
            </a:r>
            <a:r>
              <a:rPr lang="en-US" sz="2000" dirty="0">
                <a:latin typeface="Arial" panose="020B0604020202020204" pitchFamily="34" charset="0"/>
                <a:cs typeface="Arial" panose="020B0604020202020204" pitchFamily="34" charset="0"/>
              </a:rPr>
              <a:t>coastal communities and ecosystems suffer damage due to extreme Sargassum abundance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Goal: </a:t>
            </a:r>
            <a:r>
              <a:rPr lang="en-US" sz="2000" dirty="0">
                <a:latin typeface="Arial" panose="020B0604020202020204" pitchFamily="34" charset="0"/>
                <a:cs typeface="Arial" panose="020B0604020202020204" pitchFamily="34" charset="0"/>
              </a:rPr>
              <a:t>Provide warning to coastal communities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What we are doing: </a:t>
            </a:r>
            <a:r>
              <a:rPr lang="en-US" sz="2000" dirty="0">
                <a:latin typeface="Arial" panose="020B0604020202020204" pitchFamily="34" charset="0"/>
                <a:cs typeface="Arial" panose="020B0604020202020204" pitchFamily="34" charset="0"/>
              </a:rPr>
              <a:t>create satellite-derived weekly fields of Sargassum coastal Inundation Risk</a:t>
            </a:r>
          </a:p>
          <a:p>
            <a:r>
              <a:rPr lang="en-US" sz="2000"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What we are learning: </a:t>
            </a:r>
            <a:r>
              <a:rPr lang="en-US" sz="2000" dirty="0">
                <a:latin typeface="Arial" panose="020B0604020202020204" pitchFamily="34" charset="0"/>
                <a:cs typeface="Arial" panose="020B0604020202020204" pitchFamily="34" charset="0"/>
              </a:rPr>
              <a:t>Impact of wind on trajectories and translation speed</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Provide early warning system for sargassum</a:t>
            </a:r>
          </a:p>
        </p:txBody>
      </p:sp>
      <p:grpSp>
        <p:nvGrpSpPr>
          <p:cNvPr id="2" name="Group 1">
            <a:extLst>
              <a:ext uri="{FF2B5EF4-FFF2-40B4-BE49-F238E27FC236}">
                <a16:creationId xmlns:a16="http://schemas.microsoft.com/office/drawing/2014/main" id="{193D6D01-4303-8841-9D2F-FC896D6187C3}"/>
              </a:ext>
            </a:extLst>
          </p:cNvPr>
          <p:cNvGrpSpPr/>
          <p:nvPr/>
        </p:nvGrpSpPr>
        <p:grpSpPr>
          <a:xfrm>
            <a:off x="6757969" y="2248374"/>
            <a:ext cx="5357831" cy="4245483"/>
            <a:chOff x="6248400" y="1464469"/>
            <a:chExt cx="5725622" cy="4430421"/>
          </a:xfrm>
        </p:grpSpPr>
        <p:pic>
          <p:nvPicPr>
            <p:cNvPr id="15" name="Picture 14">
              <a:extLst>
                <a:ext uri="{FF2B5EF4-FFF2-40B4-BE49-F238E27FC236}">
                  <a16:creationId xmlns:a16="http://schemas.microsoft.com/office/drawing/2014/main" id="{A6E02A53-92C4-8A45-B766-A14FE013025B}"/>
                </a:ext>
              </a:extLst>
            </p:cNvPr>
            <p:cNvPicPr>
              <a:picLocks noChangeAspect="1"/>
            </p:cNvPicPr>
            <p:nvPr/>
          </p:nvPicPr>
          <p:blipFill>
            <a:blip r:embed="rId3"/>
            <a:stretch>
              <a:fillRect/>
            </a:stretch>
          </p:blipFill>
          <p:spPr>
            <a:xfrm>
              <a:off x="6248400" y="1464469"/>
              <a:ext cx="3200400" cy="4430421"/>
            </a:xfrm>
            <a:prstGeom prst="rect">
              <a:avLst/>
            </a:prstGeom>
          </p:spPr>
        </p:pic>
        <p:pic>
          <p:nvPicPr>
            <p:cNvPr id="4" name="Picture 3">
              <a:extLst>
                <a:ext uri="{FF2B5EF4-FFF2-40B4-BE49-F238E27FC236}">
                  <a16:creationId xmlns:a16="http://schemas.microsoft.com/office/drawing/2014/main" id="{F36FBB1A-4297-5348-BDF0-859D62C7BE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14248" y="1814267"/>
              <a:ext cx="2559774" cy="1821194"/>
            </a:xfrm>
            <a:prstGeom prst="rect">
              <a:avLst/>
            </a:prstGeom>
          </p:spPr>
        </p:pic>
      </p:grpSp>
      <p:pic>
        <p:nvPicPr>
          <p:cNvPr id="9" name="Picture 8">
            <a:extLst>
              <a:ext uri="{FF2B5EF4-FFF2-40B4-BE49-F238E27FC236}">
                <a16:creationId xmlns:a16="http://schemas.microsoft.com/office/drawing/2014/main" id="{D558CBBD-B03D-C748-BCC6-41C7BC54967F}"/>
              </a:ext>
            </a:extLst>
          </p:cNvPr>
          <p:cNvPicPr>
            <a:picLocks noChangeAspect="1"/>
          </p:cNvPicPr>
          <p:nvPr/>
        </p:nvPicPr>
        <p:blipFill>
          <a:blip r:embed="rId5"/>
          <a:stretch>
            <a:fillRect/>
          </a:stretch>
        </p:blipFill>
        <p:spPr>
          <a:xfrm>
            <a:off x="36576" y="139192"/>
            <a:ext cx="3517900" cy="939800"/>
          </a:xfrm>
          <a:prstGeom prst="rect">
            <a:avLst/>
          </a:prstGeom>
        </p:spPr>
      </p:pic>
      <p:sp>
        <p:nvSpPr>
          <p:cNvPr id="6" name="TextBox 5">
            <a:extLst>
              <a:ext uri="{FF2B5EF4-FFF2-40B4-BE49-F238E27FC236}">
                <a16:creationId xmlns:a16="http://schemas.microsoft.com/office/drawing/2014/main" id="{475485E6-3902-3347-A400-6F93F0F5EEE6}"/>
              </a:ext>
            </a:extLst>
          </p:cNvPr>
          <p:cNvSpPr txBox="1"/>
          <p:nvPr/>
        </p:nvSpPr>
        <p:spPr>
          <a:xfrm>
            <a:off x="8047930" y="6302995"/>
            <a:ext cx="405226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www.aoml.noaa.gov/phod/sargassum_inundation_report/</a:t>
            </a:r>
            <a:endParaRPr lang="en-US" sz="12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8E9D575-00FC-5341-8DA6-11B21C6EF118}"/>
              </a:ext>
            </a:extLst>
          </p:cNvPr>
          <p:cNvSpPr>
            <a:spLocks noGrp="1"/>
          </p:cNvSpPr>
          <p:nvPr>
            <p:ph type="sldNum" sz="quarter" idx="12"/>
          </p:nvPr>
        </p:nvSpPr>
        <p:spPr/>
        <p:txBody>
          <a:bodyPr/>
          <a:lstStyle/>
          <a:p>
            <a:pPr>
              <a:defRPr/>
            </a:pPr>
            <a:fld id="{0737601F-BD98-ED4B-8E1A-3F69D5929A52}" type="slidenum">
              <a:rPr lang="en-US" altLang="en-US" smtClean="0"/>
              <a:pPr>
                <a:defRPr/>
              </a:pPr>
              <a:t>32</a:t>
            </a:fld>
            <a:endParaRPr lang="en-US" altLang="en-US"/>
          </a:p>
        </p:txBody>
      </p:sp>
      <p:pic>
        <p:nvPicPr>
          <p:cNvPr id="8" name="Picture 7">
            <a:extLst>
              <a:ext uri="{FF2B5EF4-FFF2-40B4-BE49-F238E27FC236}">
                <a16:creationId xmlns:a16="http://schemas.microsoft.com/office/drawing/2014/main" id="{3BB17EED-5BCB-DA4B-810F-636C4F30A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73039" y="4450292"/>
            <a:ext cx="2202317" cy="1651738"/>
          </a:xfrm>
          <a:prstGeom prst="rect">
            <a:avLst/>
          </a:prstGeom>
        </p:spPr>
      </p:pic>
    </p:spTree>
    <p:extLst>
      <p:ext uri="{BB962C8B-B14F-4D97-AF65-F5344CB8AC3E}">
        <p14:creationId xmlns:p14="http://schemas.microsoft.com/office/powerpoint/2010/main" val="4138872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7BC762-1139-5C40-946E-75372B89D81E}"/>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4588590" y="3048"/>
            <a:ext cx="7603410" cy="6854952"/>
          </a:xfrm>
          <a:prstGeom prst="rect">
            <a:avLst/>
          </a:prstGeom>
        </p:spPr>
      </p:pic>
      <p:sp>
        <p:nvSpPr>
          <p:cNvPr id="2" name="TextBox 1">
            <a:extLst>
              <a:ext uri="{FF2B5EF4-FFF2-40B4-BE49-F238E27FC236}">
                <a16:creationId xmlns:a16="http://schemas.microsoft.com/office/drawing/2014/main" id="{20D025FA-88BB-DD45-8904-366DEB97C7D4}"/>
              </a:ext>
            </a:extLst>
          </p:cNvPr>
          <p:cNvSpPr txBox="1"/>
          <p:nvPr/>
        </p:nvSpPr>
        <p:spPr>
          <a:xfrm>
            <a:off x="381000" y="556469"/>
            <a:ext cx="10591800" cy="1569660"/>
          </a:xfrm>
          <a:prstGeom prst="rect">
            <a:avLst/>
          </a:prstGeom>
          <a:solidFill>
            <a:srgbClr val="FFFFFF">
              <a:alpha val="50196"/>
            </a:srgbClr>
          </a:solidFill>
        </p:spPr>
        <p:txBody>
          <a:bodyPr wrap="square" rtlCol="0">
            <a:spAutoFit/>
          </a:bodyPr>
          <a:lstStyle/>
          <a:p>
            <a:pPr algn="ctr"/>
            <a:r>
              <a:rPr lang="en-US" sz="3200" b="1" dirty="0">
                <a:latin typeface="Arial" panose="020B0604020202020204" pitchFamily="34" charset="0"/>
                <a:cs typeface="Arial" panose="020B0604020202020204" pitchFamily="34" charset="0"/>
              </a:rPr>
              <a:t>Transition: </a:t>
            </a:r>
          </a:p>
          <a:p>
            <a:pPr algn="ctr"/>
            <a:r>
              <a:rPr lang="en-US" sz="3200" b="1" dirty="0">
                <a:latin typeface="Arial" panose="020B0604020202020204" pitchFamily="34" charset="0"/>
                <a:cs typeface="Arial" panose="020B0604020202020204" pitchFamily="34" charset="0"/>
              </a:rPr>
              <a:t>NESDIS </a:t>
            </a:r>
            <a:r>
              <a:rPr lang="en-US" sz="3200" b="1" dirty="0" err="1">
                <a:latin typeface="Arial" panose="020B0604020202020204" pitchFamily="34" charset="0"/>
                <a:cs typeface="Arial" panose="020B0604020202020204" pitchFamily="34" charset="0"/>
              </a:rPr>
              <a:t>CoastWatch</a:t>
            </a:r>
            <a:r>
              <a:rPr lang="en-US" sz="3200" b="1" dirty="0">
                <a:latin typeface="Arial" panose="020B0604020202020204" pitchFamily="34" charset="0"/>
                <a:cs typeface="Arial" panose="020B0604020202020204" pitchFamily="34" charset="0"/>
              </a:rPr>
              <a:t> and </a:t>
            </a:r>
            <a:r>
              <a:rPr lang="en-US" sz="3200" b="1" dirty="0" err="1">
                <a:latin typeface="Arial" panose="020B0604020202020204" pitchFamily="34" charset="0"/>
                <a:cs typeface="Arial" panose="020B0604020202020204" pitchFamily="34" charset="0"/>
              </a:rPr>
              <a:t>OceanWatch</a:t>
            </a:r>
            <a:r>
              <a:rPr lang="en-US" sz="3200" b="1" dirty="0">
                <a:latin typeface="Arial" panose="020B0604020202020204" pitchFamily="34" charset="0"/>
                <a:cs typeface="Arial" panose="020B0604020202020204" pitchFamily="34" charset="0"/>
              </a:rPr>
              <a:t> Satellite Observations and Products </a:t>
            </a:r>
          </a:p>
        </p:txBody>
      </p:sp>
      <p:sp>
        <p:nvSpPr>
          <p:cNvPr id="3" name="TextBox 2">
            <a:extLst>
              <a:ext uri="{FF2B5EF4-FFF2-40B4-BE49-F238E27FC236}">
                <a16:creationId xmlns:a16="http://schemas.microsoft.com/office/drawing/2014/main" id="{2DF37D0A-2441-3A44-8728-84502860AA93}"/>
              </a:ext>
            </a:extLst>
          </p:cNvPr>
          <p:cNvSpPr txBox="1"/>
          <p:nvPr/>
        </p:nvSpPr>
        <p:spPr>
          <a:xfrm>
            <a:off x="381000" y="2514600"/>
            <a:ext cx="7162800" cy="3170099"/>
          </a:xfrm>
          <a:prstGeom prst="rect">
            <a:avLst/>
          </a:prstGeom>
          <a:solidFill>
            <a:srgbClr val="FFFFFF">
              <a:alpha val="49020"/>
            </a:srgbClr>
          </a:solidFill>
        </p:spPr>
        <p:txBody>
          <a:bodyPr wrap="square" rtlCol="0">
            <a:spAutoFit/>
          </a:bodyPr>
          <a:lstStyle/>
          <a:p>
            <a:r>
              <a:rPr lang="en-US" sz="2000" b="1" dirty="0" err="1">
                <a:latin typeface="Arial" panose="020B0604020202020204" pitchFamily="34" charset="0"/>
                <a:cs typeface="Arial" panose="020B0604020202020204" pitchFamily="34" charset="0"/>
              </a:rPr>
              <a:t>OceanViewer</a:t>
            </a:r>
            <a:r>
              <a:rPr lang="en-US" sz="2000" b="1"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https://cwcgom.aoml.noaa.gov/cgom/OceanViewer</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Objective: </a:t>
            </a:r>
            <a:r>
              <a:rPr lang="en-US" sz="2000" dirty="0">
                <a:latin typeface="Arial" panose="020B0604020202020204" pitchFamily="34" charset="0"/>
                <a:cs typeface="Arial" panose="020B0604020202020204" pitchFamily="34" charset="0"/>
              </a:rPr>
              <a:t>Display of RT and NRT ocean observations and products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Impact: </a:t>
            </a:r>
            <a:r>
              <a:rPr lang="en-US" sz="2000" dirty="0">
                <a:latin typeface="Arial" panose="020B0604020202020204" pitchFamily="34" charset="0"/>
                <a:cs typeface="Arial" panose="020B0604020202020204" pitchFamily="34" charset="0"/>
              </a:rPr>
              <a:t>Help guide hurricane field operations</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Plan: </a:t>
            </a:r>
            <a:r>
              <a:rPr lang="en-US" sz="2000" dirty="0">
                <a:latin typeface="Arial" panose="020B0604020202020204" pitchFamily="34" charset="0"/>
                <a:cs typeface="Arial" panose="020B0604020202020204" pitchFamily="34" charset="0"/>
              </a:rPr>
              <a:t>jointly with HRD and EMC create historical ocean data base</a:t>
            </a:r>
          </a:p>
        </p:txBody>
      </p:sp>
      <p:pic>
        <p:nvPicPr>
          <p:cNvPr id="7" name="Picture 6">
            <a:extLst>
              <a:ext uri="{FF2B5EF4-FFF2-40B4-BE49-F238E27FC236}">
                <a16:creationId xmlns:a16="http://schemas.microsoft.com/office/drawing/2014/main" id="{A3EBD143-AD56-BF4B-8D2A-661CDFD6A9A9}"/>
              </a:ext>
            </a:extLst>
          </p:cNvPr>
          <p:cNvPicPr>
            <a:picLocks noChangeAspect="1"/>
          </p:cNvPicPr>
          <p:nvPr/>
        </p:nvPicPr>
        <p:blipFill>
          <a:blip r:embed="rId4"/>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8E91C2B6-8F2B-0440-BBC8-897F96308740}"/>
              </a:ext>
            </a:extLst>
          </p:cNvPr>
          <p:cNvSpPr>
            <a:spLocks noGrp="1"/>
          </p:cNvSpPr>
          <p:nvPr>
            <p:ph type="sldNum" sz="quarter" idx="12"/>
          </p:nvPr>
        </p:nvSpPr>
        <p:spPr/>
        <p:txBody>
          <a:bodyPr/>
          <a:lstStyle/>
          <a:p>
            <a:pPr>
              <a:defRPr/>
            </a:pPr>
            <a:fld id="{0737601F-BD98-ED4B-8E1A-3F69D5929A52}" type="slidenum">
              <a:rPr lang="en-US" altLang="en-US" smtClean="0"/>
              <a:pPr>
                <a:defRPr/>
              </a:pPr>
              <a:t>33</a:t>
            </a:fld>
            <a:endParaRPr lang="en-US" altLang="en-US"/>
          </a:p>
        </p:txBody>
      </p:sp>
    </p:spTree>
    <p:extLst>
      <p:ext uri="{BB962C8B-B14F-4D97-AF65-F5344CB8AC3E}">
        <p14:creationId xmlns:p14="http://schemas.microsoft.com/office/powerpoint/2010/main" val="1917068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DB42C9-EA4D-5948-82DF-4F26DCEDE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1449" y="3110094"/>
            <a:ext cx="10133518" cy="3322327"/>
          </a:xfrm>
          <a:prstGeom prst="rect">
            <a:avLst/>
          </a:prstGeom>
        </p:spPr>
      </p:pic>
      <p:sp>
        <p:nvSpPr>
          <p:cNvPr id="2" name="TextBox 1">
            <a:extLst>
              <a:ext uri="{FF2B5EF4-FFF2-40B4-BE49-F238E27FC236}">
                <a16:creationId xmlns:a16="http://schemas.microsoft.com/office/drawing/2014/main" id="{FC7BCF06-2DC9-624A-8836-EA0C1D333940}"/>
              </a:ext>
            </a:extLst>
          </p:cNvPr>
          <p:cNvSpPr txBox="1"/>
          <p:nvPr/>
        </p:nvSpPr>
        <p:spPr>
          <a:xfrm>
            <a:off x="8534400" y="5943600"/>
            <a:ext cx="2362200" cy="338554"/>
          </a:xfrm>
          <a:prstGeom prst="rect">
            <a:avLst/>
          </a:prstGeom>
          <a:solidFill>
            <a:srgbClr val="FFFFFF">
              <a:alpha val="52941"/>
            </a:srgbClr>
          </a:solidFill>
        </p:spPr>
        <p:txBody>
          <a:bodyPr wrap="square" rtlCol="0">
            <a:spAutoFit/>
          </a:bodyPr>
          <a:lstStyle/>
          <a:p>
            <a:r>
              <a:rPr lang="en-US" sz="1600" dirty="0">
                <a:latin typeface="Arial" panose="020B0604020202020204" pitchFamily="34" charset="0"/>
                <a:cs typeface="Arial" panose="020B0604020202020204" pitchFamily="34" charset="0"/>
              </a:rPr>
              <a:t>New engineering space</a:t>
            </a:r>
          </a:p>
        </p:txBody>
      </p:sp>
      <p:grpSp>
        <p:nvGrpSpPr>
          <p:cNvPr id="11" name="Group 10">
            <a:extLst>
              <a:ext uri="{FF2B5EF4-FFF2-40B4-BE49-F238E27FC236}">
                <a16:creationId xmlns:a16="http://schemas.microsoft.com/office/drawing/2014/main" id="{7DC8E180-6A03-144C-90CC-D351565CFD01}"/>
              </a:ext>
            </a:extLst>
          </p:cNvPr>
          <p:cNvGrpSpPr/>
          <p:nvPr/>
        </p:nvGrpSpPr>
        <p:grpSpPr>
          <a:xfrm>
            <a:off x="263639" y="1601343"/>
            <a:ext cx="9896182" cy="1488018"/>
            <a:chOff x="-56567" y="5008466"/>
            <a:chExt cx="9896182" cy="1488018"/>
          </a:xfrm>
        </p:grpSpPr>
        <p:sp>
          <p:nvSpPr>
            <p:cNvPr id="6" name="TextBox 5">
              <a:extLst>
                <a:ext uri="{FF2B5EF4-FFF2-40B4-BE49-F238E27FC236}">
                  <a16:creationId xmlns:a16="http://schemas.microsoft.com/office/drawing/2014/main" id="{5F737217-A0C7-3041-ADE6-A2BEDBB7FE83}"/>
                </a:ext>
              </a:extLst>
            </p:cNvPr>
            <p:cNvSpPr txBox="1"/>
            <p:nvPr/>
          </p:nvSpPr>
          <p:spPr>
            <a:xfrm>
              <a:off x="-56567" y="5008466"/>
              <a:ext cx="5684569" cy="1446550"/>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3,500</a:t>
              </a:r>
            </a:p>
            <a:p>
              <a:pPr algn="ctr"/>
              <a:r>
                <a:rPr lang="en-US" b="1" dirty="0">
                  <a:latin typeface="Arial" panose="020B0604020202020204" pitchFamily="34" charset="0"/>
                  <a:cs typeface="Arial" panose="020B0604020202020204" pitchFamily="34" charset="0"/>
                </a:rPr>
                <a:t>Sq. ft. of new engineering work space</a:t>
              </a:r>
            </a:p>
            <a:p>
              <a:pPr algn="ctr"/>
              <a:r>
                <a:rPr lang="en-US" b="1" dirty="0">
                  <a:latin typeface="Arial" panose="020B0604020202020204" pitchFamily="34" charset="0"/>
                  <a:cs typeface="Arial" panose="020B0604020202020204" pitchFamily="34" charset="0"/>
                </a:rPr>
                <a:t>and meeting room</a:t>
              </a:r>
            </a:p>
          </p:txBody>
        </p:sp>
        <p:grpSp>
          <p:nvGrpSpPr>
            <p:cNvPr id="10" name="Group 9">
              <a:extLst>
                <a:ext uri="{FF2B5EF4-FFF2-40B4-BE49-F238E27FC236}">
                  <a16:creationId xmlns:a16="http://schemas.microsoft.com/office/drawing/2014/main" id="{5E0BF9BE-913C-B24F-A92A-5F2FC0716893}"/>
                </a:ext>
              </a:extLst>
            </p:cNvPr>
            <p:cNvGrpSpPr/>
            <p:nvPr/>
          </p:nvGrpSpPr>
          <p:grpSpPr>
            <a:xfrm>
              <a:off x="5933885" y="5032542"/>
              <a:ext cx="3905730" cy="1463942"/>
              <a:chOff x="5933885" y="5032542"/>
              <a:chExt cx="3905730" cy="1463942"/>
            </a:xfrm>
          </p:grpSpPr>
          <p:sp>
            <p:nvSpPr>
              <p:cNvPr id="8" name="TextBox 7">
                <a:extLst>
                  <a:ext uri="{FF2B5EF4-FFF2-40B4-BE49-F238E27FC236}">
                    <a16:creationId xmlns:a16="http://schemas.microsoft.com/office/drawing/2014/main" id="{62A7729F-63B4-244F-864B-715AE7FCA445}"/>
                  </a:ext>
                </a:extLst>
              </p:cNvPr>
              <p:cNvSpPr txBox="1"/>
              <p:nvPr/>
            </p:nvSpPr>
            <p:spPr>
              <a:xfrm>
                <a:off x="7756994" y="5049934"/>
                <a:ext cx="2082621" cy="1446550"/>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6</a:t>
                </a:r>
              </a:p>
              <a:p>
                <a:pPr algn="ctr"/>
                <a:r>
                  <a:rPr lang="en-US" b="1" dirty="0">
                    <a:latin typeface="Arial" panose="020B0604020202020204" pitchFamily="34" charset="0"/>
                    <a:cs typeface="Arial" panose="020B0604020202020204" pitchFamily="34" charset="0"/>
                  </a:rPr>
                  <a:t>Electronic </a:t>
                </a:r>
              </a:p>
              <a:p>
                <a:pPr algn="ctr"/>
                <a:r>
                  <a:rPr lang="en-US" b="1" dirty="0">
                    <a:latin typeface="Arial" panose="020B0604020202020204" pitchFamily="34" charset="0"/>
                    <a:cs typeface="Arial" panose="020B0604020202020204" pitchFamily="34" charset="0"/>
                  </a:rPr>
                  <a:t>workstations</a:t>
                </a:r>
              </a:p>
            </p:txBody>
          </p:sp>
          <p:sp>
            <p:nvSpPr>
              <p:cNvPr id="9" name="TextBox 8">
                <a:extLst>
                  <a:ext uri="{FF2B5EF4-FFF2-40B4-BE49-F238E27FC236}">
                    <a16:creationId xmlns:a16="http://schemas.microsoft.com/office/drawing/2014/main" id="{BF9547E3-4C08-AF4A-B629-84628F82E893}"/>
                  </a:ext>
                </a:extLst>
              </p:cNvPr>
              <p:cNvSpPr txBox="1"/>
              <p:nvPr/>
            </p:nvSpPr>
            <p:spPr>
              <a:xfrm>
                <a:off x="5933885" y="5032542"/>
                <a:ext cx="1228221" cy="1077218"/>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9</a:t>
                </a:r>
              </a:p>
              <a:p>
                <a:pPr algn="ctr"/>
                <a:r>
                  <a:rPr lang="en-US" b="1" dirty="0">
                    <a:latin typeface="Arial" panose="020B0604020202020204" pitchFamily="34" charset="0"/>
                    <a:cs typeface="Arial" panose="020B0604020202020204" pitchFamily="34" charset="0"/>
                  </a:rPr>
                  <a:t>Offices</a:t>
                </a:r>
              </a:p>
            </p:txBody>
          </p:sp>
        </p:grpSp>
      </p:grpSp>
      <p:pic>
        <p:nvPicPr>
          <p:cNvPr id="12" name="Picture 11">
            <a:extLst>
              <a:ext uri="{FF2B5EF4-FFF2-40B4-BE49-F238E27FC236}">
                <a16:creationId xmlns:a16="http://schemas.microsoft.com/office/drawing/2014/main" id="{2288C95B-BB40-EC4B-B1C5-C9BA623B3886}"/>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TextBox 3">
            <a:extLst>
              <a:ext uri="{FF2B5EF4-FFF2-40B4-BE49-F238E27FC236}">
                <a16:creationId xmlns:a16="http://schemas.microsoft.com/office/drawing/2014/main" id="{51921B4C-9FF6-EF4D-BA8B-FC42728C9845}"/>
              </a:ext>
            </a:extLst>
          </p:cNvPr>
          <p:cNvSpPr txBox="1"/>
          <p:nvPr/>
        </p:nvSpPr>
        <p:spPr>
          <a:xfrm>
            <a:off x="706067" y="995835"/>
            <a:ext cx="1110592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Divisional new technology and technology development</a:t>
            </a:r>
          </a:p>
        </p:txBody>
      </p:sp>
      <p:sp>
        <p:nvSpPr>
          <p:cNvPr id="7" name="Slide Number Placeholder 6">
            <a:extLst>
              <a:ext uri="{FF2B5EF4-FFF2-40B4-BE49-F238E27FC236}">
                <a16:creationId xmlns:a16="http://schemas.microsoft.com/office/drawing/2014/main" id="{1C84C0CA-D55F-4645-ABC1-C2E2BEB12231}"/>
              </a:ext>
            </a:extLst>
          </p:cNvPr>
          <p:cNvSpPr>
            <a:spLocks noGrp="1"/>
          </p:cNvSpPr>
          <p:nvPr>
            <p:ph type="sldNum" sz="quarter" idx="12"/>
          </p:nvPr>
        </p:nvSpPr>
        <p:spPr/>
        <p:txBody>
          <a:bodyPr/>
          <a:lstStyle/>
          <a:p>
            <a:pPr>
              <a:defRPr/>
            </a:pPr>
            <a:fld id="{0737601F-BD98-ED4B-8E1A-3F69D5929A52}" type="slidenum">
              <a:rPr lang="en-US" altLang="en-US" smtClean="0"/>
              <a:pPr>
                <a:defRPr/>
              </a:pPr>
              <a:t>34</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DC8E180-6A03-144C-90CC-D351565CFD01}"/>
              </a:ext>
            </a:extLst>
          </p:cNvPr>
          <p:cNvGrpSpPr/>
          <p:nvPr/>
        </p:nvGrpSpPr>
        <p:grpSpPr>
          <a:xfrm>
            <a:off x="484854" y="1622077"/>
            <a:ext cx="9674967" cy="1446550"/>
            <a:chOff x="164648" y="5029200"/>
            <a:chExt cx="9674967" cy="1446550"/>
          </a:xfrm>
        </p:grpSpPr>
        <p:sp>
          <p:nvSpPr>
            <p:cNvPr id="6" name="TextBox 5">
              <a:extLst>
                <a:ext uri="{FF2B5EF4-FFF2-40B4-BE49-F238E27FC236}">
                  <a16:creationId xmlns:a16="http://schemas.microsoft.com/office/drawing/2014/main" id="{5F737217-A0C7-3041-ADE6-A2BEDBB7FE83}"/>
                </a:ext>
              </a:extLst>
            </p:cNvPr>
            <p:cNvSpPr txBox="1"/>
            <p:nvPr/>
          </p:nvSpPr>
          <p:spPr>
            <a:xfrm>
              <a:off x="164648" y="5029200"/>
              <a:ext cx="5684569" cy="1446550"/>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3,500</a:t>
              </a:r>
            </a:p>
            <a:p>
              <a:pPr algn="ctr"/>
              <a:r>
                <a:rPr lang="en-US" b="1" dirty="0">
                  <a:latin typeface="Arial" panose="020B0604020202020204" pitchFamily="34" charset="0"/>
                  <a:cs typeface="Arial" panose="020B0604020202020204" pitchFamily="34" charset="0"/>
                </a:rPr>
                <a:t>Sq. ft. of new engineering work space</a:t>
              </a:r>
            </a:p>
            <a:p>
              <a:pPr algn="ctr"/>
              <a:r>
                <a:rPr lang="en-US" b="1" dirty="0">
                  <a:latin typeface="Arial" panose="020B0604020202020204" pitchFamily="34" charset="0"/>
                  <a:cs typeface="Arial" panose="020B0604020202020204" pitchFamily="34" charset="0"/>
                </a:rPr>
                <a:t>and meeting room</a:t>
              </a:r>
            </a:p>
          </p:txBody>
        </p:sp>
        <p:grpSp>
          <p:nvGrpSpPr>
            <p:cNvPr id="10" name="Group 9">
              <a:extLst>
                <a:ext uri="{FF2B5EF4-FFF2-40B4-BE49-F238E27FC236}">
                  <a16:creationId xmlns:a16="http://schemas.microsoft.com/office/drawing/2014/main" id="{5E0BF9BE-913C-B24F-A92A-5F2FC0716893}"/>
                </a:ext>
              </a:extLst>
            </p:cNvPr>
            <p:cNvGrpSpPr/>
            <p:nvPr/>
          </p:nvGrpSpPr>
          <p:grpSpPr>
            <a:xfrm>
              <a:off x="5735666" y="5029200"/>
              <a:ext cx="4103949" cy="1446550"/>
              <a:chOff x="5735666" y="5029200"/>
              <a:chExt cx="4103949" cy="1446550"/>
            </a:xfrm>
          </p:grpSpPr>
          <p:sp>
            <p:nvSpPr>
              <p:cNvPr id="8" name="TextBox 7">
                <a:extLst>
                  <a:ext uri="{FF2B5EF4-FFF2-40B4-BE49-F238E27FC236}">
                    <a16:creationId xmlns:a16="http://schemas.microsoft.com/office/drawing/2014/main" id="{62A7729F-63B4-244F-864B-715AE7FCA445}"/>
                  </a:ext>
                </a:extLst>
              </p:cNvPr>
              <p:cNvSpPr txBox="1"/>
              <p:nvPr/>
            </p:nvSpPr>
            <p:spPr>
              <a:xfrm>
                <a:off x="7756994" y="5029200"/>
                <a:ext cx="2082621" cy="1446550"/>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6</a:t>
                </a:r>
              </a:p>
              <a:p>
                <a:pPr algn="ctr"/>
                <a:r>
                  <a:rPr lang="en-US" b="1" dirty="0">
                    <a:latin typeface="Arial" panose="020B0604020202020204" pitchFamily="34" charset="0"/>
                    <a:cs typeface="Arial" panose="020B0604020202020204" pitchFamily="34" charset="0"/>
                  </a:rPr>
                  <a:t>Electronic </a:t>
                </a:r>
              </a:p>
              <a:p>
                <a:pPr algn="ctr"/>
                <a:r>
                  <a:rPr lang="en-US" b="1" dirty="0">
                    <a:latin typeface="Arial" panose="020B0604020202020204" pitchFamily="34" charset="0"/>
                    <a:cs typeface="Arial" panose="020B0604020202020204" pitchFamily="34" charset="0"/>
                  </a:rPr>
                  <a:t>workstations</a:t>
                </a:r>
              </a:p>
            </p:txBody>
          </p:sp>
          <p:sp>
            <p:nvSpPr>
              <p:cNvPr id="9" name="TextBox 8">
                <a:extLst>
                  <a:ext uri="{FF2B5EF4-FFF2-40B4-BE49-F238E27FC236}">
                    <a16:creationId xmlns:a16="http://schemas.microsoft.com/office/drawing/2014/main" id="{BF9547E3-4C08-AF4A-B629-84628F82E893}"/>
                  </a:ext>
                </a:extLst>
              </p:cNvPr>
              <p:cNvSpPr txBox="1"/>
              <p:nvPr/>
            </p:nvSpPr>
            <p:spPr>
              <a:xfrm>
                <a:off x="5735666" y="5029200"/>
                <a:ext cx="1228221" cy="1077218"/>
              </a:xfrm>
              <a:prstGeom prst="rect">
                <a:avLst/>
              </a:prstGeom>
              <a:noFill/>
            </p:spPr>
            <p:txBody>
              <a:bodyPr wrap="none" rtlCol="0">
                <a:spAutoFit/>
              </a:bodyPr>
              <a:lstStyle/>
              <a:p>
                <a:pPr algn="ctr"/>
                <a:r>
                  <a:rPr lang="en-US" sz="4000" b="1" dirty="0">
                    <a:solidFill>
                      <a:schemeClr val="accent2">
                        <a:lumMod val="60000"/>
                        <a:lumOff val="40000"/>
                      </a:schemeClr>
                    </a:solidFill>
                    <a:latin typeface="Arial" panose="020B0604020202020204" pitchFamily="34" charset="0"/>
                    <a:cs typeface="Arial" panose="020B0604020202020204" pitchFamily="34" charset="0"/>
                  </a:rPr>
                  <a:t>9</a:t>
                </a:r>
              </a:p>
              <a:p>
                <a:pPr algn="ctr"/>
                <a:r>
                  <a:rPr lang="en-US" b="1" dirty="0">
                    <a:latin typeface="Arial" panose="020B0604020202020204" pitchFamily="34" charset="0"/>
                    <a:cs typeface="Arial" panose="020B0604020202020204" pitchFamily="34" charset="0"/>
                  </a:rPr>
                  <a:t>Offices</a:t>
                </a:r>
              </a:p>
            </p:txBody>
          </p:sp>
        </p:grpSp>
      </p:grpSp>
      <p:pic>
        <p:nvPicPr>
          <p:cNvPr id="12" name="Picture 11">
            <a:extLst>
              <a:ext uri="{FF2B5EF4-FFF2-40B4-BE49-F238E27FC236}">
                <a16:creationId xmlns:a16="http://schemas.microsoft.com/office/drawing/2014/main" id="{2288C95B-BB40-EC4B-B1C5-C9BA623B3886}"/>
              </a:ext>
            </a:extLst>
          </p:cNvPr>
          <p:cNvPicPr>
            <a:picLocks noChangeAspect="1"/>
          </p:cNvPicPr>
          <p:nvPr/>
        </p:nvPicPr>
        <p:blipFill>
          <a:blip r:embed="rId2"/>
          <a:stretch>
            <a:fillRect/>
          </a:stretch>
        </p:blipFill>
        <p:spPr>
          <a:xfrm>
            <a:off x="36576" y="139192"/>
            <a:ext cx="3517900" cy="939800"/>
          </a:xfrm>
          <a:prstGeom prst="rect">
            <a:avLst/>
          </a:prstGeom>
        </p:spPr>
      </p:pic>
      <p:sp>
        <p:nvSpPr>
          <p:cNvPr id="4" name="TextBox 3">
            <a:extLst>
              <a:ext uri="{FF2B5EF4-FFF2-40B4-BE49-F238E27FC236}">
                <a16:creationId xmlns:a16="http://schemas.microsoft.com/office/drawing/2014/main" id="{51921B4C-9FF6-EF4D-BA8B-FC42728C9845}"/>
              </a:ext>
            </a:extLst>
          </p:cNvPr>
          <p:cNvSpPr txBox="1"/>
          <p:nvPr/>
        </p:nvSpPr>
        <p:spPr>
          <a:xfrm>
            <a:off x="706067" y="995835"/>
            <a:ext cx="1110592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Divisional new technology and technology development</a:t>
            </a:r>
          </a:p>
        </p:txBody>
      </p:sp>
      <p:sp>
        <p:nvSpPr>
          <p:cNvPr id="7" name="Slide Number Placeholder 6">
            <a:extLst>
              <a:ext uri="{FF2B5EF4-FFF2-40B4-BE49-F238E27FC236}">
                <a16:creationId xmlns:a16="http://schemas.microsoft.com/office/drawing/2014/main" id="{1C84C0CA-D55F-4645-ABC1-C2E2BEB12231}"/>
              </a:ext>
            </a:extLst>
          </p:cNvPr>
          <p:cNvSpPr>
            <a:spLocks noGrp="1"/>
          </p:cNvSpPr>
          <p:nvPr>
            <p:ph type="sldNum" sz="quarter" idx="12"/>
          </p:nvPr>
        </p:nvSpPr>
        <p:spPr/>
        <p:txBody>
          <a:bodyPr/>
          <a:lstStyle/>
          <a:p>
            <a:pPr>
              <a:defRPr/>
            </a:pPr>
            <a:fld id="{0737601F-BD98-ED4B-8E1A-3F69D5929A52}" type="slidenum">
              <a:rPr lang="en-US" altLang="en-US" smtClean="0"/>
              <a:pPr>
                <a:defRPr/>
              </a:pPr>
              <a:t>35</a:t>
            </a:fld>
            <a:endParaRPr lang="en-US" altLang="en-US"/>
          </a:p>
        </p:txBody>
      </p:sp>
      <p:grpSp>
        <p:nvGrpSpPr>
          <p:cNvPr id="21" name="Group 20">
            <a:extLst>
              <a:ext uri="{FF2B5EF4-FFF2-40B4-BE49-F238E27FC236}">
                <a16:creationId xmlns:a16="http://schemas.microsoft.com/office/drawing/2014/main" id="{991199B0-F8AC-C046-80B9-19B27F075641}"/>
              </a:ext>
            </a:extLst>
          </p:cNvPr>
          <p:cNvGrpSpPr/>
          <p:nvPr/>
        </p:nvGrpSpPr>
        <p:grpSpPr>
          <a:xfrm>
            <a:off x="1877693" y="3249997"/>
            <a:ext cx="8436614" cy="3089360"/>
            <a:chOff x="1454343" y="3151867"/>
            <a:chExt cx="8436614" cy="3089360"/>
          </a:xfrm>
        </p:grpSpPr>
        <p:pic>
          <p:nvPicPr>
            <p:cNvPr id="18" name="Picture 17">
              <a:extLst>
                <a:ext uri="{FF2B5EF4-FFF2-40B4-BE49-F238E27FC236}">
                  <a16:creationId xmlns:a16="http://schemas.microsoft.com/office/drawing/2014/main" id="{4BB0A18C-2F2C-824B-9FED-02CBA102B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4095" y="3163161"/>
              <a:ext cx="2506862" cy="3066773"/>
            </a:xfrm>
            <a:prstGeom prst="rect">
              <a:avLst/>
            </a:prstGeom>
          </p:spPr>
        </p:pic>
        <p:pic>
          <p:nvPicPr>
            <p:cNvPr id="19" name="Picture 18">
              <a:extLst>
                <a:ext uri="{FF2B5EF4-FFF2-40B4-BE49-F238E27FC236}">
                  <a16:creationId xmlns:a16="http://schemas.microsoft.com/office/drawing/2014/main" id="{07A0E12B-C0C1-CE44-A670-A3F3CA891C88}"/>
                </a:ext>
              </a:extLst>
            </p:cNvPr>
            <p:cNvPicPr>
              <a:picLocks noChangeAspect="1"/>
            </p:cNvPicPr>
            <p:nvPr/>
          </p:nvPicPr>
          <p:blipFill>
            <a:blip r:embed="rId4"/>
            <a:stretch>
              <a:fillRect/>
            </a:stretch>
          </p:blipFill>
          <p:spPr>
            <a:xfrm>
              <a:off x="1454343" y="3151867"/>
              <a:ext cx="2100133" cy="3089360"/>
            </a:xfrm>
            <a:prstGeom prst="rect">
              <a:avLst/>
            </a:prstGeom>
          </p:spPr>
        </p:pic>
        <p:pic>
          <p:nvPicPr>
            <p:cNvPr id="20" name="Shape1">
              <a:extLst>
                <a:ext uri="{FF2B5EF4-FFF2-40B4-BE49-F238E27FC236}">
                  <a16:creationId xmlns:a16="http://schemas.microsoft.com/office/drawing/2014/main" id="{8D9D48B2-2468-C64F-A03B-C206903F589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8186" y="3151867"/>
              <a:ext cx="2362200" cy="3089360"/>
            </a:xfrm>
            <a:prstGeom prst="rect">
              <a:avLst/>
            </a:prstGeom>
            <a:noFill/>
            <a:ln>
              <a:noFill/>
            </a:ln>
            <a:effectLst/>
          </p:spPr>
        </p:pic>
      </p:grpSp>
    </p:spTree>
    <p:extLst>
      <p:ext uri="{BB962C8B-B14F-4D97-AF65-F5344CB8AC3E}">
        <p14:creationId xmlns:p14="http://schemas.microsoft.com/office/powerpoint/2010/main" val="20453127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FB0BF31-D890-C54D-AC3C-81342C02AEC5}"/>
              </a:ext>
            </a:extLst>
          </p:cNvPr>
          <p:cNvSpPr txBox="1"/>
          <p:nvPr/>
        </p:nvSpPr>
        <p:spPr>
          <a:xfrm>
            <a:off x="1943772" y="1078992"/>
            <a:ext cx="9267281"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Division-sponsored RSMAS graduate students</a:t>
            </a:r>
          </a:p>
        </p:txBody>
      </p:sp>
      <p:sp>
        <p:nvSpPr>
          <p:cNvPr id="11" name="TextBox 10">
            <a:extLst>
              <a:ext uri="{FF2B5EF4-FFF2-40B4-BE49-F238E27FC236}">
                <a16:creationId xmlns:a16="http://schemas.microsoft.com/office/drawing/2014/main" id="{41E8C187-7077-044F-92D1-47965B013525}"/>
              </a:ext>
            </a:extLst>
          </p:cNvPr>
          <p:cNvSpPr txBox="1"/>
          <p:nvPr/>
        </p:nvSpPr>
        <p:spPr>
          <a:xfrm>
            <a:off x="368054" y="2312392"/>
            <a:ext cx="4449726" cy="2554545"/>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Leah Chomiak, </a:t>
            </a:r>
            <a:r>
              <a:rPr lang="en-US" sz="2000" dirty="0">
                <a:latin typeface="Arial" panose="020B0604020202020204" pitchFamily="34" charset="0"/>
                <a:cs typeface="Arial" panose="020B0604020202020204" pitchFamily="34" charset="0"/>
              </a:rPr>
              <a:t>variability of Meridional Overturning Circulation </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Lev Looney, </a:t>
            </a:r>
            <a:r>
              <a:rPr lang="en-US" sz="2000" dirty="0">
                <a:latin typeface="Arial" panose="020B0604020202020204" pitchFamily="34" charset="0"/>
                <a:cs typeface="Arial" panose="020B0604020202020204" pitchFamily="34" charset="0"/>
              </a:rPr>
              <a:t>ocean stratification and hurricane intensification</a:t>
            </a:r>
          </a:p>
          <a:p>
            <a:endParaRPr lang="en-US" sz="2000" dirty="0">
              <a:latin typeface="Arial" panose="020B0604020202020204" pitchFamily="34" charset="0"/>
              <a:cs typeface="Arial" panose="020B0604020202020204" pitchFamily="34" charset="0"/>
            </a:endParaRPr>
          </a:p>
          <a:p>
            <a:r>
              <a:rPr lang="en-US" sz="2000" b="1" dirty="0" err="1">
                <a:latin typeface="Arial" panose="020B0604020202020204" pitchFamily="34" charset="0"/>
                <a:cs typeface="Arial" panose="020B0604020202020204" pitchFamily="34" charset="0"/>
              </a:rPr>
              <a:t>Ivenis</a:t>
            </a:r>
            <a:r>
              <a:rPr lang="en-US" sz="2000" b="1" dirty="0">
                <a:latin typeface="Arial" panose="020B0604020202020204" pitchFamily="34" charset="0"/>
                <a:cs typeface="Arial" panose="020B0604020202020204" pitchFamily="34" charset="0"/>
              </a:rPr>
              <a:t> Pita, </a:t>
            </a:r>
            <a:r>
              <a:rPr lang="en-US" sz="2000" dirty="0">
                <a:latin typeface="Arial" panose="020B0604020202020204" pitchFamily="34" charset="0"/>
                <a:cs typeface="Arial" panose="020B0604020202020204" pitchFamily="34" charset="0"/>
              </a:rPr>
              <a:t>boundary currents and sea level rise</a:t>
            </a:r>
          </a:p>
        </p:txBody>
      </p:sp>
      <p:grpSp>
        <p:nvGrpSpPr>
          <p:cNvPr id="13" name="Group 12">
            <a:extLst>
              <a:ext uri="{FF2B5EF4-FFF2-40B4-BE49-F238E27FC236}">
                <a16:creationId xmlns:a16="http://schemas.microsoft.com/office/drawing/2014/main" id="{148A653E-AE33-E047-B3B5-AB519166E298}"/>
              </a:ext>
            </a:extLst>
          </p:cNvPr>
          <p:cNvGrpSpPr/>
          <p:nvPr/>
        </p:nvGrpSpPr>
        <p:grpSpPr>
          <a:xfrm>
            <a:off x="5105400" y="2286000"/>
            <a:ext cx="6387979" cy="2933739"/>
            <a:chOff x="3001753" y="1219200"/>
            <a:chExt cx="6629400" cy="3044614"/>
          </a:xfrm>
        </p:grpSpPr>
        <p:pic>
          <p:nvPicPr>
            <p:cNvPr id="9" name="Picture 8">
              <a:extLst>
                <a:ext uri="{FF2B5EF4-FFF2-40B4-BE49-F238E27FC236}">
                  <a16:creationId xmlns:a16="http://schemas.microsoft.com/office/drawing/2014/main" id="{E94B5CA8-48BF-A14A-A44B-49392F84BC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01753" y="1219200"/>
              <a:ext cx="6629400" cy="3044614"/>
            </a:xfrm>
            <a:prstGeom prst="rect">
              <a:avLst/>
            </a:prstGeom>
          </p:spPr>
        </p:pic>
        <p:sp>
          <p:nvSpPr>
            <p:cNvPr id="12" name="TextBox 11">
              <a:extLst>
                <a:ext uri="{FF2B5EF4-FFF2-40B4-BE49-F238E27FC236}">
                  <a16:creationId xmlns:a16="http://schemas.microsoft.com/office/drawing/2014/main" id="{6B137446-738B-194F-AABD-561ECF5A8690}"/>
                </a:ext>
              </a:extLst>
            </p:cNvPr>
            <p:cNvSpPr txBox="1"/>
            <p:nvPr/>
          </p:nvSpPr>
          <p:spPr>
            <a:xfrm>
              <a:off x="4911476" y="1569236"/>
              <a:ext cx="742292" cy="479113"/>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Lev</a:t>
              </a:r>
            </a:p>
          </p:txBody>
        </p:sp>
        <p:sp>
          <p:nvSpPr>
            <p:cNvPr id="15" name="TextBox 14">
              <a:extLst>
                <a:ext uri="{FF2B5EF4-FFF2-40B4-BE49-F238E27FC236}">
                  <a16:creationId xmlns:a16="http://schemas.microsoft.com/office/drawing/2014/main" id="{65B99CD8-8BDA-6842-8D37-1727CFA45013}"/>
                </a:ext>
              </a:extLst>
            </p:cNvPr>
            <p:cNvSpPr txBox="1"/>
            <p:nvPr/>
          </p:nvSpPr>
          <p:spPr>
            <a:xfrm>
              <a:off x="6172200" y="1578761"/>
              <a:ext cx="936931" cy="479113"/>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Leah</a:t>
              </a:r>
            </a:p>
          </p:txBody>
        </p:sp>
        <p:sp>
          <p:nvSpPr>
            <p:cNvPr id="16" name="TextBox 15">
              <a:extLst>
                <a:ext uri="{FF2B5EF4-FFF2-40B4-BE49-F238E27FC236}">
                  <a16:creationId xmlns:a16="http://schemas.microsoft.com/office/drawing/2014/main" id="{E78E096D-653F-1846-BB37-6E01AED31A88}"/>
                </a:ext>
              </a:extLst>
            </p:cNvPr>
            <p:cNvSpPr txBox="1"/>
            <p:nvPr/>
          </p:nvSpPr>
          <p:spPr>
            <a:xfrm>
              <a:off x="7315200" y="1569235"/>
              <a:ext cx="1096636" cy="479113"/>
            </a:xfrm>
            <a:prstGeom prst="rect">
              <a:avLst/>
            </a:prstGeom>
            <a:noFill/>
          </p:spPr>
          <p:txBody>
            <a:bodyPr wrap="none" rtlCol="0">
              <a:spAutoFit/>
            </a:bodyPr>
            <a:lstStyle/>
            <a:p>
              <a:r>
                <a:rPr lang="en-US" b="1" dirty="0" err="1">
                  <a:solidFill>
                    <a:schemeClr val="bg1"/>
                  </a:solidFill>
                  <a:latin typeface="Arial" panose="020B0604020202020204" pitchFamily="34" charset="0"/>
                  <a:cs typeface="Arial" panose="020B0604020202020204" pitchFamily="34" charset="0"/>
                </a:rPr>
                <a:t>Ivenis</a:t>
              </a:r>
              <a:endParaRPr lang="en-US" b="1" dirty="0">
                <a:solidFill>
                  <a:schemeClr val="bg1"/>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B088D21A-8770-524E-B1E7-4C32A5385F08}"/>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15CD323E-57AE-DF47-AEA6-8DCB067C52E3}"/>
              </a:ext>
            </a:extLst>
          </p:cNvPr>
          <p:cNvSpPr>
            <a:spLocks noGrp="1"/>
          </p:cNvSpPr>
          <p:nvPr>
            <p:ph type="sldNum" sz="quarter" idx="12"/>
          </p:nvPr>
        </p:nvSpPr>
        <p:spPr/>
        <p:txBody>
          <a:bodyPr/>
          <a:lstStyle/>
          <a:p>
            <a:pPr>
              <a:defRPr/>
            </a:pPr>
            <a:fld id="{73EE5023-E627-4748-9AAA-14680F5639D0}" type="slidenum">
              <a:rPr lang="en-US" altLang="en-US" smtClean="0"/>
              <a:pPr>
                <a:defRPr/>
              </a:pPr>
              <a:t>36</a:t>
            </a:fld>
            <a:endParaRPr lang="en-US" altLang="en-US"/>
          </a:p>
        </p:txBody>
      </p:sp>
      <p:sp>
        <p:nvSpPr>
          <p:cNvPr id="14" name="TextBox 13">
            <a:extLst>
              <a:ext uri="{FF2B5EF4-FFF2-40B4-BE49-F238E27FC236}">
                <a16:creationId xmlns:a16="http://schemas.microsoft.com/office/drawing/2014/main" id="{ED402474-EB36-BC48-A2A2-7F95FA53B9A8}"/>
              </a:ext>
            </a:extLst>
          </p:cNvPr>
          <p:cNvSpPr txBox="1"/>
          <p:nvPr/>
        </p:nvSpPr>
        <p:spPr>
          <a:xfrm>
            <a:off x="7279337" y="4697660"/>
            <a:ext cx="4105611" cy="338554"/>
          </a:xfrm>
          <a:prstGeom prst="rect">
            <a:avLst/>
          </a:prstGeom>
          <a:solidFill>
            <a:srgbClr val="FFFFFF">
              <a:alpha val="47843"/>
            </a:srgbClr>
          </a:solidFill>
        </p:spPr>
        <p:txBody>
          <a:bodyPr wrap="none" rtlCol="0">
            <a:spAutoFit/>
          </a:bodyPr>
          <a:lstStyle/>
          <a:p>
            <a:r>
              <a:rPr lang="en-US" sz="1600" dirty="0">
                <a:latin typeface="Arial" panose="020B0604020202020204" pitchFamily="34" charset="0"/>
                <a:cs typeface="Arial" panose="020B0604020202020204" pitchFamily="34" charset="0"/>
              </a:rPr>
              <a:t>3 2019 PHOD-sponsored RSMAS students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25F46C8-AB2C-5945-A4F8-B19176688666}"/>
              </a:ext>
            </a:extLst>
          </p:cNvPr>
          <p:cNvSpPr>
            <a:spLocks noChangeArrowheads="1"/>
          </p:cNvSpPr>
          <p:nvPr/>
        </p:nvSpPr>
        <p:spPr bwMode="auto">
          <a:xfrm>
            <a:off x="4038600" y="448920"/>
            <a:ext cx="4496594"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Focus on our future</a:t>
            </a:r>
          </a:p>
        </p:txBody>
      </p:sp>
      <p:sp>
        <p:nvSpPr>
          <p:cNvPr id="3" name="TextBox 2">
            <a:extLst>
              <a:ext uri="{FF2B5EF4-FFF2-40B4-BE49-F238E27FC236}">
                <a16:creationId xmlns:a16="http://schemas.microsoft.com/office/drawing/2014/main" id="{823630B5-9291-8645-9FF3-42BB3A2A43C2}"/>
              </a:ext>
            </a:extLst>
          </p:cNvPr>
          <p:cNvSpPr txBox="1"/>
          <p:nvPr/>
        </p:nvSpPr>
        <p:spPr>
          <a:xfrm>
            <a:off x="685800" y="1905000"/>
            <a:ext cx="11201400" cy="4154984"/>
          </a:xfrm>
          <a:prstGeom prst="rect">
            <a:avLst/>
          </a:prstGeom>
          <a:solidFill>
            <a:schemeClr val="bg1">
              <a:alpha val="48000"/>
            </a:schemeClr>
          </a:solid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Lead or have a key presence in the ocean observing system:</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Interdisciplinary and multiplatform observations</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BGC observations (Argo, gliders, moorings, …) and modelling </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New and enhanced data sets and products</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Autonomous technologies</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Closer partnerships with other NOAA LOs (NWS, NESDIS, NOS, NMFS, ..)</a:t>
            </a:r>
          </a:p>
          <a:p>
            <a:pPr marL="803275" indent="-342900">
              <a:buFont typeface="Arial" panose="020B0604020202020204" pitchFamily="34" charset="0"/>
              <a:buChar char="•"/>
            </a:pPr>
            <a:r>
              <a:rPr lang="en-US" dirty="0">
                <a:latin typeface="Arial" panose="020B0604020202020204" pitchFamily="34" charset="0"/>
                <a:cs typeface="Arial" panose="020B0604020202020204" pitchFamily="34" charset="0"/>
              </a:rPr>
              <a:t>Carry out observations that guide NOAA’s forecasts, outlooks, and projections</a:t>
            </a:r>
          </a:p>
          <a:p>
            <a:pPr marL="803275" indent="-342900">
              <a:buFont typeface="Arial" panose="020B0604020202020204" pitchFamily="34" charset="0"/>
              <a:buChar char="•"/>
            </a:pPr>
            <a:r>
              <a:rPr lang="en-US" dirty="0">
                <a:effectLst>
                  <a:outerShdw blurRad="38100" dist="38100" dir="2700000" algn="tl">
                    <a:srgbClr val="C0C0C0"/>
                  </a:outerShdw>
                </a:effectLst>
                <a:latin typeface="Arial" panose="020B0604020202020204" pitchFamily="34" charset="0"/>
                <a:cs typeface="Arial" panose="020B0604020202020204" pitchFamily="34" charset="0"/>
              </a:rPr>
              <a:t>Increase leverage of work with non-NOAA, particularly international, partners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532827D-0D49-4847-98A7-2E163AE50F57}"/>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E905CAD-EE51-044D-B3AA-355037A5318A}"/>
              </a:ext>
            </a:extLst>
          </p:cNvPr>
          <p:cNvSpPr>
            <a:spLocks noGrp="1"/>
          </p:cNvSpPr>
          <p:nvPr>
            <p:ph type="sldNum" sz="quarter" idx="12"/>
          </p:nvPr>
        </p:nvSpPr>
        <p:spPr/>
        <p:txBody>
          <a:bodyPr/>
          <a:lstStyle/>
          <a:p>
            <a:pPr>
              <a:defRPr/>
            </a:pPr>
            <a:fld id="{0737601F-BD98-ED4B-8E1A-3F69D5929A52}" type="slidenum">
              <a:rPr lang="en-US" altLang="en-US" smtClean="0"/>
              <a:pPr>
                <a:defRPr/>
              </a:pPr>
              <a:t>37</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25F46C8-AB2C-5945-A4F8-B19176688666}"/>
              </a:ext>
            </a:extLst>
          </p:cNvPr>
          <p:cNvSpPr>
            <a:spLocks noChangeArrowheads="1"/>
          </p:cNvSpPr>
          <p:nvPr/>
        </p:nvSpPr>
        <p:spPr bwMode="auto">
          <a:xfrm>
            <a:off x="4038600" y="448920"/>
            <a:ext cx="4496594"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Focus on our future</a:t>
            </a:r>
          </a:p>
        </p:txBody>
      </p:sp>
      <p:sp>
        <p:nvSpPr>
          <p:cNvPr id="3" name="TextBox 2">
            <a:extLst>
              <a:ext uri="{FF2B5EF4-FFF2-40B4-BE49-F238E27FC236}">
                <a16:creationId xmlns:a16="http://schemas.microsoft.com/office/drawing/2014/main" id="{823630B5-9291-8645-9FF3-42BB3A2A43C2}"/>
              </a:ext>
            </a:extLst>
          </p:cNvPr>
          <p:cNvSpPr txBox="1"/>
          <p:nvPr/>
        </p:nvSpPr>
        <p:spPr>
          <a:xfrm>
            <a:off x="762000" y="1371600"/>
            <a:ext cx="9734550" cy="4524315"/>
          </a:xfrm>
          <a:prstGeom prst="rect">
            <a:avLst/>
          </a:prstGeom>
          <a:solidFill>
            <a:schemeClr val="bg1">
              <a:alpha val="48000"/>
            </a:schemeClr>
          </a:solid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Support new generation of early career scientists, engineers, and support personnel</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Carry out cutting edge NOAA-oriented research and transitions to operations and applications for societal benefits</a:t>
            </a:r>
          </a:p>
          <a:p>
            <a:pPr marL="108585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Oceans and extreme weather events, sea level changes, ecosystems, and fisheries</a:t>
            </a:r>
          </a:p>
          <a:p>
            <a:pPr marL="108585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Seasonal to </a:t>
            </a:r>
            <a:r>
              <a:rPr lang="en-US" dirty="0" err="1">
                <a:latin typeface="Arial" panose="020B0604020202020204" pitchFamily="34" charset="0"/>
                <a:cs typeface="Arial" panose="020B0604020202020204" pitchFamily="34" charset="0"/>
              </a:rPr>
              <a:t>subseasonal</a:t>
            </a:r>
            <a:r>
              <a:rPr lang="en-US" dirty="0">
                <a:latin typeface="Arial" panose="020B0604020202020204" pitchFamily="34" charset="0"/>
                <a:cs typeface="Arial" panose="020B0604020202020204" pitchFamily="34" charset="0"/>
              </a:rPr>
              <a:t> forecasts</a:t>
            </a:r>
          </a:p>
          <a:p>
            <a:pPr marL="1085850" lvl="1" indent="-342900">
              <a:buFont typeface="Arial" panose="020B0604020202020204" pitchFamily="34" charset="0"/>
              <a:buChar char="•"/>
            </a:pPr>
            <a:r>
              <a:rPr lang="en-US" dirty="0">
                <a:effectLst>
                  <a:outerShdw blurRad="38100" dist="38100" dir="2700000" algn="tl">
                    <a:srgbClr val="C0C0C0"/>
                  </a:outerShdw>
                </a:effectLst>
                <a:latin typeface="Arial" panose="020B0604020202020204" pitchFamily="34" charset="0"/>
                <a:cs typeface="Arial" panose="020B0604020202020204" pitchFamily="34" charset="0"/>
              </a:rPr>
              <a:t>Data assimilation and data impact assessments on operational ocean and coastal forecast and projection models</a:t>
            </a:r>
          </a:p>
          <a:p>
            <a:pPr marL="342900" indent="-342900">
              <a:buFont typeface="Arial" panose="020B0604020202020204" pitchFamily="34" charset="0"/>
              <a:buChar char="•"/>
            </a:pPr>
            <a:r>
              <a:rPr lang="en-US" dirty="0">
                <a:effectLst>
                  <a:outerShdw blurRad="38100" dist="38100" dir="2700000" algn="tl">
                    <a:srgbClr val="C0C0C0"/>
                  </a:outerShdw>
                </a:effectLst>
                <a:latin typeface="Arial" panose="020B0604020202020204" pitchFamily="34" charset="0"/>
                <a:cs typeface="Arial" panose="020B0604020202020204" pitchFamily="34" charset="0"/>
              </a:rPr>
              <a:t>Conduct work on Artificial Intelligence and Machine Learning</a:t>
            </a:r>
          </a:p>
          <a:p>
            <a:pPr marL="342900" indent="-342900">
              <a:buFont typeface="Arial" panose="020B0604020202020204" pitchFamily="34" charset="0"/>
              <a:buChar char="•"/>
            </a:pPr>
            <a:r>
              <a:rPr lang="en-US" dirty="0">
                <a:effectLst>
                  <a:outerShdw blurRad="38100" dist="38100" dir="2700000" algn="tl">
                    <a:srgbClr val="C0C0C0"/>
                  </a:outerShdw>
                </a:effectLst>
                <a:latin typeface="Arial" panose="020B0604020202020204" pitchFamily="34" charset="0"/>
                <a:cs typeface="Arial" panose="020B0604020202020204" pitchFamily="34" charset="0"/>
              </a:rPr>
              <a:t>Conduct interaction with social scientists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532827D-0D49-4847-98A7-2E163AE50F57}"/>
              </a:ext>
            </a:extLst>
          </p:cNvPr>
          <p:cNvPicPr>
            <a:picLocks noChangeAspect="1"/>
          </p:cNvPicPr>
          <p:nvPr/>
        </p:nvPicPr>
        <p:blipFill>
          <a:blip r:embed="rId3"/>
          <a:stretch>
            <a:fillRect/>
          </a:stretch>
        </p:blipFill>
        <p:spPr>
          <a:xfrm>
            <a:off x="36576" y="139192"/>
            <a:ext cx="3517900" cy="939800"/>
          </a:xfrm>
          <a:prstGeom prst="rect">
            <a:avLst/>
          </a:prstGeom>
        </p:spPr>
      </p:pic>
      <p:sp>
        <p:nvSpPr>
          <p:cNvPr id="4" name="Slide Number Placeholder 3">
            <a:extLst>
              <a:ext uri="{FF2B5EF4-FFF2-40B4-BE49-F238E27FC236}">
                <a16:creationId xmlns:a16="http://schemas.microsoft.com/office/drawing/2014/main" id="{1E905CAD-EE51-044D-B3AA-355037A5318A}"/>
              </a:ext>
            </a:extLst>
          </p:cNvPr>
          <p:cNvSpPr>
            <a:spLocks noGrp="1"/>
          </p:cNvSpPr>
          <p:nvPr>
            <p:ph type="sldNum" sz="quarter" idx="12"/>
          </p:nvPr>
        </p:nvSpPr>
        <p:spPr/>
        <p:txBody>
          <a:bodyPr/>
          <a:lstStyle/>
          <a:p>
            <a:pPr>
              <a:defRPr/>
            </a:pPr>
            <a:fld id="{0737601F-BD98-ED4B-8E1A-3F69D5929A52}" type="slidenum">
              <a:rPr lang="en-US" altLang="en-US" smtClean="0"/>
              <a:pPr>
                <a:defRPr/>
              </a:pPr>
              <a:t>38</a:t>
            </a:fld>
            <a:endParaRPr lang="en-US" altLang="en-US"/>
          </a:p>
        </p:txBody>
      </p:sp>
    </p:spTree>
    <p:extLst>
      <p:ext uri="{BB962C8B-B14F-4D97-AF65-F5344CB8AC3E}">
        <p14:creationId xmlns:p14="http://schemas.microsoft.com/office/powerpoint/2010/main" val="27343165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0EA49-ADE7-9146-96E6-D5681E791EE4}"/>
              </a:ext>
            </a:extLst>
          </p:cNvPr>
          <p:cNvPicPr>
            <a:picLocks noChangeAspect="1"/>
          </p:cNvPicPr>
          <p:nvPr/>
        </p:nvPicPr>
        <p:blipFill>
          <a:blip r:embed="rId3"/>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984F7AEE-8FD5-A34D-88C6-CEF87C4D00BE}"/>
              </a:ext>
            </a:extLst>
          </p:cNvPr>
          <p:cNvSpPr>
            <a:spLocks noGrp="1"/>
          </p:cNvSpPr>
          <p:nvPr>
            <p:ph type="sldNum" sz="quarter" idx="12"/>
          </p:nvPr>
        </p:nvSpPr>
        <p:spPr/>
        <p:txBody>
          <a:bodyPr/>
          <a:lstStyle/>
          <a:p>
            <a:pPr>
              <a:defRPr/>
            </a:pPr>
            <a:fld id="{0737601F-BD98-ED4B-8E1A-3F69D5929A52}" type="slidenum">
              <a:rPr lang="en-US" altLang="en-US" smtClean="0"/>
              <a:pPr>
                <a:defRPr/>
              </a:pPr>
              <a:t>39</a:t>
            </a:fld>
            <a:endParaRPr lang="en-US" altLang="en-US"/>
          </a:p>
        </p:txBody>
      </p:sp>
      <p:sp>
        <p:nvSpPr>
          <p:cNvPr id="4" name="Title 1">
            <a:extLst>
              <a:ext uri="{FF2B5EF4-FFF2-40B4-BE49-F238E27FC236}">
                <a16:creationId xmlns:a16="http://schemas.microsoft.com/office/drawing/2014/main" id="{3562A2F8-5BE3-FC45-9CC1-928CB16BCCEF}"/>
              </a:ext>
            </a:extLst>
          </p:cNvPr>
          <p:cNvSpPr>
            <a:spLocks noGrp="1"/>
          </p:cNvSpPr>
          <p:nvPr>
            <p:ph type="title" hasCustomPrompt="1"/>
          </p:nvPr>
        </p:nvSpPr>
        <p:spPr>
          <a:xfrm>
            <a:off x="3505200" y="599859"/>
            <a:ext cx="7543800"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PHOD lightning talks and posters</a:t>
            </a:r>
          </a:p>
        </p:txBody>
      </p:sp>
      <p:sp>
        <p:nvSpPr>
          <p:cNvPr id="7" name="Rectangle 1">
            <a:extLst>
              <a:ext uri="{FF2B5EF4-FFF2-40B4-BE49-F238E27FC236}">
                <a16:creationId xmlns:a16="http://schemas.microsoft.com/office/drawing/2014/main" id="{E938A711-2EAD-A546-B929-892649D3C3C5}"/>
              </a:ext>
            </a:extLst>
          </p:cNvPr>
          <p:cNvSpPr>
            <a:spLocks noChangeArrowheads="1"/>
          </p:cNvSpPr>
          <p:nvPr/>
        </p:nvSpPr>
        <p:spPr bwMode="auto">
          <a:xfrm>
            <a:off x="5661025" y="1708448"/>
            <a:ext cx="120173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898C052-4C5F-AE4A-B39C-BF0A2DFDE654}"/>
              </a:ext>
            </a:extLst>
          </p:cNvPr>
          <p:cNvSpPr txBox="1"/>
          <p:nvPr/>
        </p:nvSpPr>
        <p:spPr>
          <a:xfrm>
            <a:off x="641279" y="1498857"/>
            <a:ext cx="5486400" cy="5262979"/>
          </a:xfrm>
          <a:prstGeom prst="rect">
            <a:avLst/>
          </a:prstGeom>
          <a:noFill/>
        </p:spPr>
        <p:txBody>
          <a:bodyPr wrap="square" rtlCol="0">
            <a:spAutoFit/>
          </a:bodyPr>
          <a:lstStyle/>
          <a:p>
            <a:pPr eaLnBrk="1" fontAlgn="t"/>
            <a:r>
              <a:rPr lang="en-US" sz="1400" b="1" i="1" dirty="0">
                <a:latin typeface="Arial" panose="020B0604020202020204" pitchFamily="34" charset="0"/>
                <a:cs typeface="Arial" panose="020B0604020202020204" pitchFamily="34" charset="0"/>
              </a:rPr>
              <a:t>Contributions to the Global Ocean Observing System</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Rick Lumpkin</a:t>
            </a:r>
          </a:p>
          <a:p>
            <a:pPr eaLnBrk="1" fontAlgn="t"/>
            <a:endParaRPr lang="en-US" sz="1400" b="1"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Meridional Overturning Circulation in the Atlantic Ocean</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Denis Volkov</a:t>
            </a:r>
          </a:p>
          <a:p>
            <a:pPr eaLnBrk="1" fontAlgn="t"/>
            <a:endParaRPr lang="en-US" sz="1400"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Ocean Transport Monitoring</a:t>
            </a:r>
          </a:p>
          <a:p>
            <a:pPr eaLnBrk="1" fontAlgn="t"/>
            <a:r>
              <a:rPr lang="en-US" sz="1400" dirty="0" err="1">
                <a:latin typeface="Arial" panose="020B0604020202020204" pitchFamily="34" charset="0"/>
                <a:cs typeface="Arial" panose="020B0604020202020204" pitchFamily="34" charset="0"/>
              </a:rPr>
              <a:t>Shenfu</a:t>
            </a:r>
            <a:r>
              <a:rPr lang="en-US" sz="1400" dirty="0">
                <a:latin typeface="Arial" panose="020B0604020202020204" pitchFamily="34" charset="0"/>
                <a:cs typeface="Arial" panose="020B0604020202020204" pitchFamily="34" charset="0"/>
              </a:rPr>
              <a:t> Dong</a:t>
            </a:r>
          </a:p>
          <a:p>
            <a:pPr eaLnBrk="1" fontAlgn="t"/>
            <a:endParaRPr lang="en-US" sz="1400" dirty="0">
              <a:latin typeface="Arial" panose="020B0604020202020204" pitchFamily="34" charset="0"/>
              <a:cs typeface="Arial" panose="020B0604020202020204" pitchFamily="34" charset="0"/>
            </a:endParaRPr>
          </a:p>
          <a:p>
            <a:pPr fontAlgn="t">
              <a:spcBef>
                <a:spcPts val="0"/>
              </a:spcBef>
              <a:spcAft>
                <a:spcPts val="0"/>
              </a:spcAft>
            </a:pPr>
            <a:r>
              <a:rPr lang="en-US" sz="1400" b="1" i="1" dirty="0">
                <a:solidFill>
                  <a:srgbClr val="000000"/>
                </a:solidFill>
                <a:latin typeface="Arial" panose="020B0604020202020204" pitchFamily="34" charset="0"/>
                <a:cs typeface="Arial" panose="020B0604020202020204" pitchFamily="34" charset="0"/>
              </a:rPr>
              <a:t>The Meridional Overturning Circulation and extreme weather events</a:t>
            </a:r>
            <a:endParaRPr lang="en-US" sz="1400" b="1" dirty="0">
              <a:latin typeface="Arial" panose="020B0604020202020204" pitchFamily="34" charset="0"/>
              <a:cs typeface="Arial" panose="020B0604020202020204" pitchFamily="34" charset="0"/>
            </a:endParaRPr>
          </a:p>
          <a:p>
            <a:pPr fontAlgn="t">
              <a:spcBef>
                <a:spcPts val="0"/>
              </a:spcBef>
              <a:spcAft>
                <a:spcPts val="0"/>
              </a:spcAft>
            </a:pPr>
            <a:r>
              <a:rPr lang="en-US" sz="1400" dirty="0" err="1">
                <a:solidFill>
                  <a:srgbClr val="000000"/>
                </a:solidFill>
                <a:latin typeface="Arial" panose="020B0604020202020204" pitchFamily="34" charset="0"/>
                <a:cs typeface="Arial" panose="020B0604020202020204" pitchFamily="34" charset="0"/>
              </a:rPr>
              <a:t>Hosmay</a:t>
            </a:r>
            <a:r>
              <a:rPr lang="en-US" sz="1400" dirty="0">
                <a:solidFill>
                  <a:srgbClr val="000000"/>
                </a:solidFill>
                <a:latin typeface="Arial" panose="020B0604020202020204" pitchFamily="34" charset="0"/>
                <a:cs typeface="Arial" panose="020B0604020202020204" pitchFamily="34" charset="0"/>
              </a:rPr>
              <a:t> Lopez</a:t>
            </a:r>
          </a:p>
          <a:p>
            <a:pPr fontAlgn="t">
              <a:spcBef>
                <a:spcPts val="0"/>
              </a:spcBef>
              <a:spcAft>
                <a:spcPts val="0"/>
              </a:spcAft>
            </a:pPr>
            <a:endParaRPr lang="en-US" sz="1400" b="1" dirty="0">
              <a:solidFill>
                <a:srgbClr val="000000"/>
              </a:solidFill>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The Tropical Atlantic Observing System</a:t>
            </a:r>
            <a:endParaRPr lang="en-US" sz="1400" b="1" dirty="0">
              <a:latin typeface="Arial" panose="020B0604020202020204" pitchFamily="34" charset="0"/>
              <a:cs typeface="Arial" panose="020B0604020202020204" pitchFamily="34" charset="0"/>
            </a:endParaRPr>
          </a:p>
          <a:p>
            <a:pPr eaLnBrk="1" fontAlgn="t"/>
            <a:r>
              <a:rPr lang="en-US" sz="1400" dirty="0" err="1">
                <a:latin typeface="Arial" panose="020B0604020202020204" pitchFamily="34" charset="0"/>
                <a:cs typeface="Arial" panose="020B0604020202020204" pitchFamily="34" charset="0"/>
              </a:rPr>
              <a:t>Renellys</a:t>
            </a:r>
            <a:r>
              <a:rPr lang="en-US" sz="1400" dirty="0">
                <a:latin typeface="Arial" panose="020B0604020202020204" pitchFamily="34" charset="0"/>
                <a:cs typeface="Arial" panose="020B0604020202020204" pitchFamily="34" charset="0"/>
              </a:rPr>
              <a:t> Perez</a:t>
            </a:r>
          </a:p>
          <a:p>
            <a:pPr eaLnBrk="1" fontAlgn="t"/>
            <a:endParaRPr lang="en-US" sz="1400"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The Oceans and Ecosystems</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Sang-Ki Lee</a:t>
            </a:r>
          </a:p>
          <a:p>
            <a:pPr eaLnBrk="1" fontAlgn="t"/>
            <a:endParaRPr lang="en-US" sz="1400"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Ocean Studies and Monitoring for Hurricane Forecasts</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George Halliwell</a:t>
            </a:r>
          </a:p>
          <a:p>
            <a:pPr eaLnBrk="1" fontAlgn="t"/>
            <a:endParaRPr lang="en-US" sz="1400"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Assessment of Attributions of Sea Level Changes in the US</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Ricardo </a:t>
            </a:r>
            <a:r>
              <a:rPr lang="en-US" sz="1400" dirty="0" err="1">
                <a:latin typeface="Arial" panose="020B0604020202020204" pitchFamily="34" charset="0"/>
                <a:cs typeface="Arial" panose="020B0604020202020204" pitchFamily="34" charset="0"/>
              </a:rPr>
              <a:t>Domingues</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0BFF326-B960-0340-A3AC-0EDE83D36E19}"/>
              </a:ext>
            </a:extLst>
          </p:cNvPr>
          <p:cNvSpPr txBox="1"/>
          <p:nvPr/>
        </p:nvSpPr>
        <p:spPr>
          <a:xfrm>
            <a:off x="6477000" y="1450300"/>
            <a:ext cx="5302321" cy="2893100"/>
          </a:xfrm>
          <a:prstGeom prst="rect">
            <a:avLst/>
          </a:prstGeom>
          <a:noFill/>
        </p:spPr>
        <p:txBody>
          <a:bodyPr wrap="square" rtlCol="0">
            <a:spAutoFit/>
          </a:bodyPr>
          <a:lstStyle/>
          <a:p>
            <a:pPr eaLnBrk="1" fontAlgn="t"/>
            <a:r>
              <a:rPr lang="en-US" sz="1400" b="1" i="1" dirty="0">
                <a:latin typeface="Arial" panose="020B0604020202020204" pitchFamily="34" charset="0"/>
                <a:cs typeface="Arial" panose="020B0604020202020204" pitchFamily="34" charset="0"/>
              </a:rPr>
              <a:t>Ocean Variability and Fish Stock Assessments</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Sang-Ki Lee</a:t>
            </a:r>
          </a:p>
          <a:p>
            <a:pPr eaLnBrk="1" fontAlgn="t"/>
            <a:endParaRPr lang="en-US" sz="1400" b="1"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Observations of the South Atlantic Meridional Overturning Circulation</a:t>
            </a:r>
            <a:endParaRPr lang="en-US" sz="1400" b="1" dirty="0">
              <a:latin typeface="Arial" panose="020B0604020202020204" pitchFamily="34" charset="0"/>
              <a:cs typeface="Arial" panose="020B0604020202020204" pitchFamily="34" charset="0"/>
            </a:endParaRPr>
          </a:p>
          <a:p>
            <a:pPr eaLnBrk="1" fontAlgn="t"/>
            <a:r>
              <a:rPr lang="en-US" sz="1400" dirty="0">
                <a:latin typeface="Arial" panose="020B0604020202020204" pitchFamily="34" charset="0"/>
                <a:cs typeface="Arial" panose="020B0604020202020204" pitchFamily="34" charset="0"/>
              </a:rPr>
              <a:t>Christopher </a:t>
            </a:r>
            <a:r>
              <a:rPr lang="en-US" sz="1400" dirty="0" err="1">
                <a:latin typeface="Arial" panose="020B0604020202020204" pitchFamily="34" charset="0"/>
                <a:cs typeface="Arial" panose="020B0604020202020204" pitchFamily="34" charset="0"/>
              </a:rPr>
              <a:t>Meinen</a:t>
            </a:r>
            <a:endParaRPr lang="en-US" sz="1400" dirty="0">
              <a:latin typeface="Arial" panose="020B0604020202020204" pitchFamily="34" charset="0"/>
              <a:cs typeface="Arial" panose="020B0604020202020204" pitchFamily="34" charset="0"/>
            </a:endParaRPr>
          </a:p>
          <a:p>
            <a:pPr eaLnBrk="1" fontAlgn="t"/>
            <a:endParaRPr lang="en-US" sz="1400" dirty="0">
              <a:latin typeface="Arial" panose="020B0604020202020204" pitchFamily="34" charset="0"/>
              <a:cs typeface="Arial" panose="020B0604020202020204" pitchFamily="34" charset="0"/>
            </a:endParaRPr>
          </a:p>
          <a:p>
            <a:pPr eaLnBrk="1" fontAlgn="t"/>
            <a:r>
              <a:rPr lang="en-US" sz="1400" b="1" i="1" dirty="0">
                <a:latin typeface="Arial" panose="020B0604020202020204" pitchFamily="34" charset="0"/>
                <a:cs typeface="Arial" panose="020B0604020202020204" pitchFamily="34" charset="0"/>
              </a:rPr>
              <a:t>Ocean Data Management for Climate Data Records</a:t>
            </a:r>
          </a:p>
          <a:p>
            <a:pPr eaLnBrk="1" fontAlgn="t"/>
            <a:r>
              <a:rPr lang="en-US" sz="1400" dirty="0">
                <a:latin typeface="Arial" panose="020B0604020202020204" pitchFamily="34" charset="0"/>
                <a:cs typeface="Arial" panose="020B0604020202020204" pitchFamily="34" charset="0"/>
              </a:rPr>
              <a:t>Claudia Schmid, Mayra </a:t>
            </a:r>
            <a:r>
              <a:rPr lang="en-US" sz="1400" dirty="0" err="1">
                <a:latin typeface="Arial" panose="020B0604020202020204" pitchFamily="34" charset="0"/>
                <a:cs typeface="Arial" panose="020B0604020202020204" pitchFamily="34" charset="0"/>
              </a:rPr>
              <a:t>Pazos</a:t>
            </a:r>
            <a:r>
              <a:rPr lang="en-US" sz="1400" dirty="0">
                <a:latin typeface="Arial" panose="020B0604020202020204" pitchFamily="34" charset="0"/>
                <a:cs typeface="Arial" panose="020B0604020202020204" pitchFamily="34" charset="0"/>
              </a:rPr>
              <a:t>, and Francis </a:t>
            </a:r>
            <a:r>
              <a:rPr lang="en-US" sz="1400" dirty="0" err="1">
                <a:latin typeface="Arial" panose="020B0604020202020204" pitchFamily="34" charset="0"/>
                <a:cs typeface="Arial" panose="020B0604020202020204" pitchFamily="34" charset="0"/>
              </a:rPr>
              <a:t>Bringas</a:t>
            </a:r>
            <a:endParaRPr lang="en-US" sz="1400" dirty="0">
              <a:latin typeface="Arial" panose="020B0604020202020204" pitchFamily="34" charset="0"/>
              <a:cs typeface="Arial" panose="020B0604020202020204" pitchFamily="34" charset="0"/>
            </a:endParaRPr>
          </a:p>
          <a:p>
            <a:pPr eaLnBrk="1" fontAlgn="t"/>
            <a:endParaRPr lang="en-US" sz="1400" b="1" dirty="0">
              <a:latin typeface="Arial" panose="020B0604020202020204" pitchFamily="34" charset="0"/>
              <a:cs typeface="Arial" panose="020B0604020202020204" pitchFamily="34" charset="0"/>
            </a:endParaRPr>
          </a:p>
          <a:p>
            <a:pPr fontAlgn="t">
              <a:spcBef>
                <a:spcPts val="0"/>
              </a:spcBef>
              <a:spcAft>
                <a:spcPts val="0"/>
              </a:spcAft>
            </a:pPr>
            <a:r>
              <a:rPr lang="en-US" sz="1400" b="1" dirty="0">
                <a:latin typeface="Arial" panose="020B0604020202020204" pitchFamily="34" charset="0"/>
                <a:cs typeface="Arial" panose="020B0604020202020204" pitchFamily="34" charset="0"/>
              </a:rPr>
              <a:t>Instrumentation Development in Support of NOAA's Mission</a:t>
            </a:r>
          </a:p>
          <a:p>
            <a:pPr fontAlgn="t">
              <a:spcBef>
                <a:spcPts val="0"/>
              </a:spcBef>
              <a:spcAft>
                <a:spcPts val="0"/>
              </a:spcAft>
            </a:pPr>
            <a:r>
              <a:rPr lang="en-US" sz="1400" dirty="0">
                <a:solidFill>
                  <a:srgbClr val="000000"/>
                </a:solidFill>
                <a:latin typeface="Arial" panose="020B0604020202020204" pitchFamily="34" charset="0"/>
                <a:cs typeface="Arial" panose="020B0604020202020204" pitchFamily="34" charset="0"/>
              </a:rPr>
              <a:t>Ulises Rivero and Pedro Pena</a:t>
            </a:r>
          </a:p>
          <a:p>
            <a:pPr fontAlgn="t">
              <a:spcBef>
                <a:spcPts val="0"/>
              </a:spcBef>
              <a:spcAft>
                <a:spcPts val="0"/>
              </a:spcAft>
            </a:pPr>
            <a:endParaRPr lang="en-US" sz="1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895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84630D-61E0-F04E-91C2-210FE632D2B9}"/>
              </a:ext>
            </a:extLst>
          </p:cNvPr>
          <p:cNvSpPr>
            <a:spLocks noGrp="1"/>
          </p:cNvSpPr>
          <p:nvPr>
            <p:ph type="title" hasCustomPrompt="1"/>
          </p:nvPr>
        </p:nvSpPr>
        <p:spPr>
          <a:xfrm>
            <a:off x="3276600" y="910626"/>
            <a:ext cx="5993757" cy="771870"/>
          </a:xfrm>
          <a:prstGeom prst="rect">
            <a:avLst/>
          </a:prstGeom>
        </p:spPr>
        <p:txBody>
          <a:bodyPr/>
          <a:lstStyle>
            <a:lvl1pPr algn="l">
              <a:defRPr/>
            </a:lvl1pPr>
          </a:lstStyle>
          <a:p>
            <a:pPr algn="ctr"/>
            <a:r>
              <a:rPr lang="en-US" sz="3600" b="1" dirty="0">
                <a:latin typeface="Arial" panose="020B0604020202020204" pitchFamily="34" charset="0"/>
                <a:cs typeface="Arial" panose="020B0604020202020204" pitchFamily="34" charset="0"/>
              </a:rPr>
              <a:t>Divisional objectives</a:t>
            </a:r>
          </a:p>
        </p:txBody>
      </p:sp>
      <p:grpSp>
        <p:nvGrpSpPr>
          <p:cNvPr id="6" name="Group 5">
            <a:extLst>
              <a:ext uri="{FF2B5EF4-FFF2-40B4-BE49-F238E27FC236}">
                <a16:creationId xmlns:a16="http://schemas.microsoft.com/office/drawing/2014/main" id="{C409DB87-5E0E-0A47-B94C-F8370154F97E}"/>
              </a:ext>
            </a:extLst>
          </p:cNvPr>
          <p:cNvGrpSpPr/>
          <p:nvPr/>
        </p:nvGrpSpPr>
        <p:grpSpPr>
          <a:xfrm>
            <a:off x="1371600" y="2209800"/>
            <a:ext cx="10079736" cy="3962480"/>
            <a:chOff x="1045464" y="1751031"/>
            <a:chExt cx="10079736" cy="3962480"/>
          </a:xfrm>
        </p:grpSpPr>
        <p:sp>
          <p:nvSpPr>
            <p:cNvPr id="4" name="Text Placeholder 11">
              <a:extLst>
                <a:ext uri="{FF2B5EF4-FFF2-40B4-BE49-F238E27FC236}">
                  <a16:creationId xmlns:a16="http://schemas.microsoft.com/office/drawing/2014/main" id="{BDEA3EE0-1FC9-5343-BA3B-958AD58A5630}"/>
                </a:ext>
              </a:extLst>
            </p:cNvPr>
            <p:cNvSpPr txBox="1">
              <a:spLocks/>
            </p:cNvSpPr>
            <p:nvPr/>
          </p:nvSpPr>
          <p:spPr>
            <a:xfrm>
              <a:off x="1524000" y="1751031"/>
              <a:ext cx="9601200" cy="3962480"/>
            </a:xfrm>
            <a:prstGeom prst="rect">
              <a:avLst/>
            </a:prstGeom>
          </p:spPr>
          <p:txBody>
            <a:bodyPr>
              <a:normAutofit/>
            </a:bodyPr>
            <a:lstStyle>
              <a:lvl1pPr marL="0" indent="0" algn="l" rtl="0" eaLnBrk="0" fontAlgn="base" hangingPunct="0">
                <a:spcBef>
                  <a:spcPct val="20000"/>
                </a:spcBef>
                <a:spcAft>
                  <a:spcPct val="0"/>
                </a:spcAft>
                <a:buNone/>
                <a:defRPr sz="1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Carrying out technological developments</a:t>
              </a:r>
            </a:p>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Performing scientific communications</a:t>
              </a:r>
            </a:p>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Performing transitions to operations and applications</a:t>
              </a:r>
            </a:p>
            <a:p>
              <a:pPr eaLnBrk="1" hangingPunct="1">
                <a:defRPr/>
              </a:pPr>
              <a:r>
                <a:rPr lang="en-US" sz="3200" dirty="0">
                  <a:effectLst>
                    <a:outerShdw blurRad="38100" dist="38100" dir="2700000" algn="tl">
                      <a:srgbClr val="DDDDDD"/>
                    </a:outerShdw>
                  </a:effectLst>
                  <a:latin typeface="Arial" panose="020B0604020202020204" pitchFamily="34" charset="0"/>
                  <a:cs typeface="Arial" panose="020B0604020202020204" pitchFamily="34" charset="0"/>
                </a:rPr>
                <a:t>Securing funding to support current and future projects, initiatives, and workforce growth</a:t>
              </a:r>
              <a:endParaRPr lang="en-US" sz="14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6BE2254-63FA-0749-A0A4-1E06F4F150CF}"/>
                </a:ext>
              </a:extLst>
            </p:cNvPr>
            <p:cNvGrpSpPr/>
            <p:nvPr/>
          </p:nvGrpSpPr>
          <p:grpSpPr>
            <a:xfrm>
              <a:off x="1045464" y="1905000"/>
              <a:ext cx="382489" cy="2589235"/>
              <a:chOff x="1045464" y="1905000"/>
              <a:chExt cx="382489" cy="2589235"/>
            </a:xfrm>
          </p:grpSpPr>
          <p:grpSp>
            <p:nvGrpSpPr>
              <p:cNvPr id="27" name="Group 26">
                <a:extLst>
                  <a:ext uri="{FF2B5EF4-FFF2-40B4-BE49-F238E27FC236}">
                    <a16:creationId xmlns:a16="http://schemas.microsoft.com/office/drawing/2014/main" id="{B42C0CFE-E41D-4D44-86A0-7E2892E33C93}"/>
                  </a:ext>
                </a:extLst>
              </p:cNvPr>
              <p:cNvGrpSpPr/>
              <p:nvPr/>
            </p:nvGrpSpPr>
            <p:grpSpPr>
              <a:xfrm>
                <a:off x="1045464" y="1905000"/>
                <a:ext cx="382489" cy="382489"/>
                <a:chOff x="6553198" y="2226467"/>
                <a:chExt cx="457200" cy="457200"/>
              </a:xfrm>
            </p:grpSpPr>
            <p:sp>
              <p:nvSpPr>
                <p:cNvPr id="28" name="Oval 27">
                  <a:extLst>
                    <a:ext uri="{FF2B5EF4-FFF2-40B4-BE49-F238E27FC236}">
                      <a16:creationId xmlns:a16="http://schemas.microsoft.com/office/drawing/2014/main" id="{424E002C-AFB2-F941-BED7-F7B03F80407B}"/>
                    </a:ext>
                  </a:extLst>
                </p:cNvPr>
                <p:cNvSpPr/>
                <p:nvPr userDrawn="1"/>
              </p:nvSpPr>
              <p:spPr>
                <a:xfrm>
                  <a:off x="6553198" y="2226467"/>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809A9D9-32EF-7F48-84A0-D3D53CE51E09}"/>
                    </a:ext>
                  </a:extLst>
                </p:cNvPr>
                <p:cNvSpPr txBox="1"/>
                <p:nvPr userDrawn="1"/>
              </p:nvSpPr>
              <p:spPr>
                <a:xfrm>
                  <a:off x="6591297" y="2226468"/>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4</a:t>
                  </a:r>
                </a:p>
              </p:txBody>
            </p:sp>
          </p:grpSp>
          <p:grpSp>
            <p:nvGrpSpPr>
              <p:cNvPr id="30" name="Group 29">
                <a:extLst>
                  <a:ext uri="{FF2B5EF4-FFF2-40B4-BE49-F238E27FC236}">
                    <a16:creationId xmlns:a16="http://schemas.microsoft.com/office/drawing/2014/main" id="{89BF545E-F889-2748-A038-23DF64F4AC4D}"/>
                  </a:ext>
                </a:extLst>
              </p:cNvPr>
              <p:cNvGrpSpPr/>
              <p:nvPr/>
            </p:nvGrpSpPr>
            <p:grpSpPr>
              <a:xfrm>
                <a:off x="1045464" y="2438400"/>
                <a:ext cx="382489" cy="382489"/>
                <a:chOff x="6553198" y="2475615"/>
                <a:chExt cx="457200" cy="457200"/>
              </a:xfrm>
            </p:grpSpPr>
            <p:sp>
              <p:nvSpPr>
                <p:cNvPr id="31" name="Oval 30">
                  <a:extLst>
                    <a:ext uri="{FF2B5EF4-FFF2-40B4-BE49-F238E27FC236}">
                      <a16:creationId xmlns:a16="http://schemas.microsoft.com/office/drawing/2014/main" id="{DCC631BE-338E-5A4F-851F-2D7C1AB974FC}"/>
                    </a:ext>
                  </a:extLst>
                </p:cNvPr>
                <p:cNvSpPr/>
                <p:nvPr userDrawn="1"/>
              </p:nvSpPr>
              <p:spPr>
                <a:xfrm>
                  <a:off x="6553198" y="2475615"/>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331379B-3AD1-C441-86D3-EADA9C8CD23D}"/>
                    </a:ext>
                  </a:extLst>
                </p:cNvPr>
                <p:cNvSpPr txBox="1"/>
                <p:nvPr userDrawn="1"/>
              </p:nvSpPr>
              <p:spPr>
                <a:xfrm>
                  <a:off x="6591297" y="2475615"/>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5</a:t>
                  </a:r>
                </a:p>
              </p:txBody>
            </p:sp>
          </p:grpSp>
          <p:grpSp>
            <p:nvGrpSpPr>
              <p:cNvPr id="33" name="Group 32">
                <a:extLst>
                  <a:ext uri="{FF2B5EF4-FFF2-40B4-BE49-F238E27FC236}">
                    <a16:creationId xmlns:a16="http://schemas.microsoft.com/office/drawing/2014/main" id="{492F684D-9501-264D-AB5C-8DDB139917C4}"/>
                  </a:ext>
                </a:extLst>
              </p:cNvPr>
              <p:cNvGrpSpPr/>
              <p:nvPr/>
            </p:nvGrpSpPr>
            <p:grpSpPr>
              <a:xfrm>
                <a:off x="1045464" y="2970233"/>
                <a:ext cx="382489" cy="424394"/>
                <a:chOff x="6553198" y="2540715"/>
                <a:chExt cx="457200" cy="507289"/>
              </a:xfrm>
            </p:grpSpPr>
            <p:sp>
              <p:nvSpPr>
                <p:cNvPr id="34" name="Oval 33">
                  <a:extLst>
                    <a:ext uri="{FF2B5EF4-FFF2-40B4-BE49-F238E27FC236}">
                      <a16:creationId xmlns:a16="http://schemas.microsoft.com/office/drawing/2014/main" id="{99DC23B8-293A-A240-89D1-46F5841FA692}"/>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6F4897BB-95CF-EB4A-BC9B-A8B31A28EC81}"/>
                    </a:ext>
                  </a:extLst>
                </p:cNvPr>
                <p:cNvSpPr txBox="1"/>
                <p:nvPr userDrawn="1"/>
              </p:nvSpPr>
              <p:spPr>
                <a:xfrm>
                  <a:off x="6591297" y="2540715"/>
                  <a:ext cx="381000" cy="44147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6</a:t>
                  </a:r>
                </a:p>
              </p:txBody>
            </p:sp>
          </p:grpSp>
          <p:grpSp>
            <p:nvGrpSpPr>
              <p:cNvPr id="36" name="Group 35">
                <a:extLst>
                  <a:ext uri="{FF2B5EF4-FFF2-40B4-BE49-F238E27FC236}">
                    <a16:creationId xmlns:a16="http://schemas.microsoft.com/office/drawing/2014/main" id="{27FBD2BB-B8B9-FB49-A490-244A01BF96F1}"/>
                  </a:ext>
                </a:extLst>
              </p:cNvPr>
              <p:cNvGrpSpPr/>
              <p:nvPr/>
            </p:nvGrpSpPr>
            <p:grpSpPr>
              <a:xfrm>
                <a:off x="1045464" y="4111738"/>
                <a:ext cx="382489" cy="382497"/>
                <a:chOff x="6553198" y="3334575"/>
                <a:chExt cx="457200" cy="457209"/>
              </a:xfrm>
            </p:grpSpPr>
            <p:sp>
              <p:nvSpPr>
                <p:cNvPr id="37" name="Oval 36">
                  <a:extLst>
                    <a:ext uri="{FF2B5EF4-FFF2-40B4-BE49-F238E27FC236}">
                      <a16:creationId xmlns:a16="http://schemas.microsoft.com/office/drawing/2014/main" id="{FD955FB8-E472-0A40-829B-6C7710642D40}"/>
                    </a:ext>
                  </a:extLst>
                </p:cNvPr>
                <p:cNvSpPr/>
                <p:nvPr userDrawn="1"/>
              </p:nvSpPr>
              <p:spPr>
                <a:xfrm>
                  <a:off x="6553198" y="3334575"/>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FB00D87-4B35-934E-9CD5-C60E4CDE8CC5}"/>
                    </a:ext>
                  </a:extLst>
                </p:cNvPr>
                <p:cNvSpPr txBox="1"/>
                <p:nvPr userDrawn="1"/>
              </p:nvSpPr>
              <p:spPr>
                <a:xfrm>
                  <a:off x="6591297" y="3350311"/>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7</a:t>
                  </a:r>
                </a:p>
              </p:txBody>
            </p:sp>
          </p:grpSp>
        </p:grpSp>
      </p:grpSp>
      <p:pic>
        <p:nvPicPr>
          <p:cNvPr id="20" name="Picture 19">
            <a:extLst>
              <a:ext uri="{FF2B5EF4-FFF2-40B4-BE49-F238E27FC236}">
                <a16:creationId xmlns:a16="http://schemas.microsoft.com/office/drawing/2014/main" id="{CD3EC653-CC27-7D41-9BB1-BD3B403D2CDD}"/>
              </a:ext>
            </a:extLst>
          </p:cNvPr>
          <p:cNvPicPr>
            <a:picLocks noChangeAspect="1"/>
          </p:cNvPicPr>
          <p:nvPr/>
        </p:nvPicPr>
        <p:blipFill>
          <a:blip r:embed="rId3"/>
          <a:stretch>
            <a:fillRect/>
          </a:stretch>
        </p:blipFill>
        <p:spPr>
          <a:xfrm>
            <a:off x="36576" y="139192"/>
            <a:ext cx="3517900" cy="939800"/>
          </a:xfrm>
          <a:prstGeom prst="rect">
            <a:avLst/>
          </a:prstGeom>
        </p:spPr>
      </p:pic>
      <p:sp>
        <p:nvSpPr>
          <p:cNvPr id="2" name="Slide Number Placeholder 1">
            <a:extLst>
              <a:ext uri="{FF2B5EF4-FFF2-40B4-BE49-F238E27FC236}">
                <a16:creationId xmlns:a16="http://schemas.microsoft.com/office/drawing/2014/main" id="{CBC99A8F-8A4F-9642-A2AE-C6A34DC7CCD3}"/>
              </a:ext>
            </a:extLst>
          </p:cNvPr>
          <p:cNvSpPr>
            <a:spLocks noGrp="1"/>
          </p:cNvSpPr>
          <p:nvPr>
            <p:ph type="sldNum" sz="quarter" idx="12"/>
          </p:nvPr>
        </p:nvSpPr>
        <p:spPr/>
        <p:txBody>
          <a:bodyPr/>
          <a:lstStyle/>
          <a:p>
            <a:pPr>
              <a:defRPr/>
            </a:pPr>
            <a:fld id="{0737601F-BD98-ED4B-8E1A-3F69D5929A52}" type="slidenum">
              <a:rPr lang="en-US" altLang="en-US" smtClean="0"/>
              <a:pPr>
                <a:defRPr/>
              </a:pPr>
              <a:t>4</a:t>
            </a:fld>
            <a:endParaRPr lang="en-US" altLang="en-US"/>
          </a:p>
        </p:txBody>
      </p:sp>
    </p:spTree>
    <p:extLst>
      <p:ext uri="{BB962C8B-B14F-4D97-AF65-F5344CB8AC3E}">
        <p14:creationId xmlns:p14="http://schemas.microsoft.com/office/powerpoint/2010/main" val="6026271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938C0-E470-7846-94A5-2BFD6233E0FF}"/>
              </a:ext>
            </a:extLst>
          </p:cNvPr>
          <p:cNvPicPr>
            <a:picLocks noChangeAspect="1"/>
          </p:cNvPicPr>
          <p:nvPr/>
        </p:nvPicPr>
        <p:blipFill>
          <a:blip r:embed="rId3">
            <a:alphaModFix amt="33000"/>
          </a:blip>
          <a:stretch>
            <a:fillRect/>
          </a:stretch>
        </p:blipFill>
        <p:spPr>
          <a:xfrm>
            <a:off x="97536" y="76200"/>
            <a:ext cx="11811000" cy="6705600"/>
          </a:xfrm>
          <a:prstGeom prst="rect">
            <a:avLst/>
          </a:prstGeom>
        </p:spPr>
      </p:pic>
      <p:sp>
        <p:nvSpPr>
          <p:cNvPr id="4" name="Title 3">
            <a:extLst>
              <a:ext uri="{FF2B5EF4-FFF2-40B4-BE49-F238E27FC236}">
                <a16:creationId xmlns:a16="http://schemas.microsoft.com/office/drawing/2014/main" id="{94F8E5C4-0433-644A-9C83-688CCF1D7AAF}"/>
              </a:ext>
            </a:extLst>
          </p:cNvPr>
          <p:cNvSpPr>
            <a:spLocks noGrp="1" noChangeArrowheads="1"/>
          </p:cNvSpPr>
          <p:nvPr>
            <p:ph type="title"/>
          </p:nvPr>
        </p:nvSpPr>
        <p:spPr>
          <a:xfrm>
            <a:off x="266700" y="4140913"/>
            <a:ext cx="9144000" cy="2057400"/>
          </a:xfrm>
          <a:solidFill>
            <a:srgbClr val="FFFFFF">
              <a:alpha val="41961"/>
            </a:srgbClr>
          </a:solidFill>
        </p:spPr>
        <p:txBody>
          <a:bodyPr/>
          <a:lstStyle/>
          <a:p>
            <a:pPr algn="l"/>
            <a:r>
              <a:rPr lang="en-US" altLang="en-US" sz="2400" b="1" dirty="0">
                <a:latin typeface="Arial" panose="020B0604020202020204" pitchFamily="34" charset="0"/>
                <a:ea typeface="ＭＳ Ｐゴシック" panose="020B0600070205080204" pitchFamily="34" charset="-128"/>
                <a:cs typeface="Arial" panose="020B0604020202020204" pitchFamily="34" charset="0"/>
              </a:rPr>
              <a:t>NOAA AOML </a:t>
            </a:r>
            <a:br>
              <a:rPr lang="en-US" altLang="en-US" sz="2400" b="1" dirty="0">
                <a:latin typeface="Arial" panose="020B0604020202020204" pitchFamily="34" charset="0"/>
                <a:ea typeface="ＭＳ Ｐゴシック" panose="020B0600070205080204" pitchFamily="34" charset="-128"/>
                <a:cs typeface="Arial" panose="020B0604020202020204" pitchFamily="34" charset="0"/>
              </a:rPr>
            </a:b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Physical Oceanography Division </a:t>
            </a:r>
            <a:br>
              <a:rPr lang="en-US" altLang="en-US" sz="1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Laboratory Review, November 2019</a:t>
            </a:r>
            <a:br>
              <a:rPr lang="en-US" altLang="en-US" sz="1800" b="1" dirty="0">
                <a:latin typeface="Arial" panose="020B0604020202020204" pitchFamily="34" charset="0"/>
                <a:ea typeface="ＭＳ Ｐゴシック" panose="020B0600070205080204" pitchFamily="34" charset="-128"/>
                <a:cs typeface="Arial" panose="020B0604020202020204" pitchFamily="34" charset="0"/>
              </a:rPr>
            </a:br>
            <a:br>
              <a:rPr lang="en-US" altLang="en-US" sz="1800" b="1" dirty="0">
                <a:latin typeface="Arial" panose="020B0604020202020204" pitchFamily="34" charset="0"/>
                <a:ea typeface="ＭＳ Ｐゴシック" panose="020B0600070205080204" pitchFamily="34" charset="-128"/>
                <a:cs typeface="Arial" panose="020B0604020202020204" pitchFamily="34" charset="0"/>
              </a:rPr>
            </a:br>
            <a:r>
              <a:rPr lang="en-US" altLang="en-US" sz="1400" b="1" dirty="0">
                <a:latin typeface="Arial" panose="020B0604020202020204" pitchFamily="34" charset="0"/>
                <a:ea typeface="ＭＳ Ｐゴシック" panose="020B0600070205080204" pitchFamily="34" charset="-128"/>
                <a:cs typeface="Arial" panose="020B0604020202020204" pitchFamily="34" charset="0"/>
              </a:rPr>
              <a:t>Gustavo Jorge </a:t>
            </a:r>
            <a:r>
              <a:rPr lang="en-US" altLang="en-US" sz="1400" b="1" dirty="0" err="1">
                <a:latin typeface="Arial" panose="020B0604020202020204" pitchFamily="34" charset="0"/>
                <a:ea typeface="ＭＳ Ｐゴシック" panose="020B0600070205080204" pitchFamily="34" charset="-128"/>
                <a:cs typeface="Arial" panose="020B0604020202020204" pitchFamily="34" charset="0"/>
              </a:rPr>
              <a:t>Goni</a:t>
            </a:r>
            <a:br>
              <a:rPr lang="en-US" altLang="en-US" sz="1800" b="1" dirty="0">
                <a:latin typeface="Arial" panose="020B0604020202020204" pitchFamily="34" charset="0"/>
                <a:ea typeface="ＭＳ Ｐゴシック" panose="020B0600070205080204" pitchFamily="34" charset="-128"/>
                <a:cs typeface="Arial" panose="020B0604020202020204" pitchFamily="34" charset="0"/>
              </a:rPr>
            </a:br>
            <a:endParaRPr lang="en-US" alt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8D986C66-F162-A84B-ADF0-64358F5538B3}"/>
              </a:ext>
            </a:extLst>
          </p:cNvPr>
          <p:cNvPicPr>
            <a:picLocks noChangeAspect="1"/>
          </p:cNvPicPr>
          <p:nvPr/>
        </p:nvPicPr>
        <p:blipFill>
          <a:blip r:embed="rId4"/>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31689FB8-542E-A04E-B80D-306924B44E70}"/>
              </a:ext>
            </a:extLst>
          </p:cNvPr>
          <p:cNvSpPr>
            <a:spLocks noGrp="1"/>
          </p:cNvSpPr>
          <p:nvPr>
            <p:ph type="sldNum" sz="quarter" idx="12"/>
          </p:nvPr>
        </p:nvSpPr>
        <p:spPr/>
        <p:txBody>
          <a:bodyPr/>
          <a:lstStyle/>
          <a:p>
            <a:pPr>
              <a:defRPr/>
            </a:pPr>
            <a:fld id="{0737601F-BD98-ED4B-8E1A-3F69D5929A52}" type="slidenum">
              <a:rPr lang="en-US" altLang="en-US" smtClean="0"/>
              <a:pPr>
                <a:defRPr/>
              </a:pPr>
              <a:t>40</a:t>
            </a:fld>
            <a:endParaRPr lang="en-US" altLang="en-US"/>
          </a:p>
        </p:txBody>
      </p:sp>
      <p:sp>
        <p:nvSpPr>
          <p:cNvPr id="6" name="Rectangle 2">
            <a:extLst>
              <a:ext uri="{FF2B5EF4-FFF2-40B4-BE49-F238E27FC236}">
                <a16:creationId xmlns:a16="http://schemas.microsoft.com/office/drawing/2014/main" id="{DD8502ED-5D4A-F141-98F7-7D7838566B14}"/>
              </a:ext>
            </a:extLst>
          </p:cNvPr>
          <p:cNvSpPr>
            <a:spLocks noChangeArrowheads="1"/>
          </p:cNvSpPr>
          <p:nvPr/>
        </p:nvSpPr>
        <p:spPr bwMode="auto">
          <a:xfrm>
            <a:off x="4343400" y="1524000"/>
            <a:ext cx="4496594" cy="1536700"/>
          </a:xfrm>
          <a:prstGeom prst="rect">
            <a:avLst/>
          </a:prstGeom>
          <a:solidFill>
            <a:srgbClr val="FFFFFF">
              <a:alpha val="6117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Thank you</a:t>
            </a:r>
          </a:p>
          <a:p>
            <a:pPr algn="ctr" eaLnBrk="1" hangingPunct="1">
              <a:defRPr/>
            </a:pPr>
            <a:endPar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eaLnBrk="1" hangingPunct="1">
              <a:defRPr/>
            </a:pPr>
            <a:r>
              <a:rPr lang="en-US" altLang="en-US" sz="32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Questions ?</a:t>
            </a:r>
          </a:p>
        </p:txBody>
      </p:sp>
    </p:spTree>
    <p:extLst>
      <p:ext uri="{BB962C8B-B14F-4D97-AF65-F5344CB8AC3E}">
        <p14:creationId xmlns:p14="http://schemas.microsoft.com/office/powerpoint/2010/main" val="35964508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0EA49-ADE7-9146-96E6-D5681E791EE4}"/>
              </a:ext>
            </a:extLst>
          </p:cNvPr>
          <p:cNvPicPr>
            <a:picLocks noChangeAspect="1"/>
          </p:cNvPicPr>
          <p:nvPr/>
        </p:nvPicPr>
        <p:blipFill>
          <a:blip r:embed="rId3"/>
          <a:stretch>
            <a:fillRect/>
          </a:stretch>
        </p:blipFill>
        <p:spPr>
          <a:xfrm>
            <a:off x="283464" y="304800"/>
            <a:ext cx="3517900" cy="939800"/>
          </a:xfrm>
          <a:prstGeom prst="rect">
            <a:avLst/>
          </a:prstGeom>
        </p:spPr>
      </p:pic>
      <p:sp>
        <p:nvSpPr>
          <p:cNvPr id="2" name="Slide Number Placeholder 1">
            <a:extLst>
              <a:ext uri="{FF2B5EF4-FFF2-40B4-BE49-F238E27FC236}">
                <a16:creationId xmlns:a16="http://schemas.microsoft.com/office/drawing/2014/main" id="{984F7AEE-8FD5-A34D-88C6-CEF87C4D00BE}"/>
              </a:ext>
            </a:extLst>
          </p:cNvPr>
          <p:cNvSpPr>
            <a:spLocks noGrp="1"/>
          </p:cNvSpPr>
          <p:nvPr>
            <p:ph type="sldNum" sz="quarter" idx="12"/>
          </p:nvPr>
        </p:nvSpPr>
        <p:spPr/>
        <p:txBody>
          <a:bodyPr/>
          <a:lstStyle/>
          <a:p>
            <a:pPr>
              <a:defRPr/>
            </a:pPr>
            <a:fld id="{0737601F-BD98-ED4B-8E1A-3F69D5929A52}" type="slidenum">
              <a:rPr lang="en-US" altLang="en-US" smtClean="0"/>
              <a:pPr>
                <a:defRPr/>
              </a:pPr>
              <a:t>41</a:t>
            </a:fld>
            <a:endParaRPr lang="en-US" altLang="en-US"/>
          </a:p>
        </p:txBody>
      </p:sp>
    </p:spTree>
    <p:extLst>
      <p:ext uri="{BB962C8B-B14F-4D97-AF65-F5344CB8AC3E}">
        <p14:creationId xmlns:p14="http://schemas.microsoft.com/office/powerpoint/2010/main" val="6308880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3C119D6-D6BD-9645-BF8A-6304E4AE7D6A}"/>
              </a:ext>
            </a:extLst>
          </p:cNvPr>
          <p:cNvSpPr>
            <a:spLocks noChangeArrowheads="1"/>
          </p:cNvSpPr>
          <p:nvPr/>
        </p:nvSpPr>
        <p:spPr bwMode="auto">
          <a:xfrm>
            <a:off x="2209006" y="697992"/>
            <a:ext cx="7773988"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effectLst>
                  <a:outerShdw blurRad="38100" dist="38100" dir="2700000" algn="tl">
                    <a:srgbClr val="C0C0C0"/>
                  </a:outerShdw>
                </a:effectLst>
                <a:latin typeface="Arial" panose="020B0604020202020204" pitchFamily="34" charset="0"/>
                <a:cs typeface="Arial" panose="020B0604020202020204" pitchFamily="34" charset="0"/>
              </a:rPr>
              <a:t>Divisional members</a:t>
            </a:r>
          </a:p>
        </p:txBody>
      </p:sp>
      <p:grpSp>
        <p:nvGrpSpPr>
          <p:cNvPr id="3" name="Group 2">
            <a:extLst>
              <a:ext uri="{FF2B5EF4-FFF2-40B4-BE49-F238E27FC236}">
                <a16:creationId xmlns:a16="http://schemas.microsoft.com/office/drawing/2014/main" id="{56C1C2AE-A890-B243-A7B0-EFBE06E22946}"/>
              </a:ext>
            </a:extLst>
          </p:cNvPr>
          <p:cNvGrpSpPr/>
          <p:nvPr/>
        </p:nvGrpSpPr>
        <p:grpSpPr>
          <a:xfrm>
            <a:off x="906822" y="1371600"/>
            <a:ext cx="10406892" cy="2705100"/>
            <a:chOff x="906822" y="1371600"/>
            <a:chExt cx="10406892" cy="2705100"/>
          </a:xfrm>
        </p:grpSpPr>
        <p:sp>
          <p:nvSpPr>
            <p:cNvPr id="16" name="Text Placeholder 11">
              <a:extLst>
                <a:ext uri="{FF2B5EF4-FFF2-40B4-BE49-F238E27FC236}">
                  <a16:creationId xmlns:a16="http://schemas.microsoft.com/office/drawing/2014/main" id="{D0BC5515-DD42-BE46-BC02-7D57703E7562}"/>
                </a:ext>
              </a:extLst>
            </p:cNvPr>
            <p:cNvSpPr txBox="1">
              <a:spLocks/>
            </p:cNvSpPr>
            <p:nvPr/>
          </p:nvSpPr>
          <p:spPr>
            <a:xfrm>
              <a:off x="7649727" y="1905000"/>
              <a:ext cx="3505201" cy="1104900"/>
            </a:xfrm>
            <a:prstGeom prst="rect">
              <a:avLst/>
            </a:prstGeom>
          </p:spPr>
          <p:txBody>
            <a:bodyPr>
              <a:normAutofit/>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30</a:t>
              </a:r>
            </a:p>
          </p:txBody>
        </p:sp>
        <p:grpSp>
          <p:nvGrpSpPr>
            <p:cNvPr id="5" name="Group 4">
              <a:extLst>
                <a:ext uri="{FF2B5EF4-FFF2-40B4-BE49-F238E27FC236}">
                  <a16:creationId xmlns:a16="http://schemas.microsoft.com/office/drawing/2014/main" id="{AD772EBB-3BF2-F44C-907D-754BE0805078}"/>
                </a:ext>
              </a:extLst>
            </p:cNvPr>
            <p:cNvGrpSpPr/>
            <p:nvPr/>
          </p:nvGrpSpPr>
          <p:grpSpPr>
            <a:xfrm>
              <a:off x="906822" y="1371600"/>
              <a:ext cx="10406892" cy="2705100"/>
              <a:chOff x="1258093" y="1447800"/>
              <a:chExt cx="10406892" cy="2705100"/>
            </a:xfrm>
          </p:grpSpPr>
          <p:sp>
            <p:nvSpPr>
              <p:cNvPr id="9" name="Text Placeholder 11">
                <a:extLst>
                  <a:ext uri="{FF2B5EF4-FFF2-40B4-BE49-F238E27FC236}">
                    <a16:creationId xmlns:a16="http://schemas.microsoft.com/office/drawing/2014/main" id="{650CC73D-D48C-6C44-AFC8-4095245FAB08}"/>
                  </a:ext>
                </a:extLst>
              </p:cNvPr>
              <p:cNvSpPr txBox="1">
                <a:spLocks/>
              </p:cNvSpPr>
              <p:nvPr/>
            </p:nvSpPr>
            <p:spPr>
              <a:xfrm>
                <a:off x="1448594" y="2000250"/>
                <a:ext cx="1981200" cy="1066800"/>
              </a:xfrm>
              <a:prstGeom prst="rect">
                <a:avLst/>
              </a:prstGeom>
            </p:spPr>
            <p:txBody>
              <a:bodyPr>
                <a:normAutofit lnSpcReduction="10000"/>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50</a:t>
                </a:r>
              </a:p>
            </p:txBody>
          </p:sp>
          <p:sp>
            <p:nvSpPr>
              <p:cNvPr id="11" name="Text Placeholder 2">
                <a:extLst>
                  <a:ext uri="{FF2B5EF4-FFF2-40B4-BE49-F238E27FC236}">
                    <a16:creationId xmlns:a16="http://schemas.microsoft.com/office/drawing/2014/main" id="{262FA91D-51F9-DF4A-A61A-6618C7DE0C0D}"/>
                  </a:ext>
                </a:extLst>
              </p:cNvPr>
              <p:cNvSpPr txBox="1">
                <a:spLocks/>
              </p:cNvSpPr>
              <p:nvPr/>
            </p:nvSpPr>
            <p:spPr>
              <a:xfrm>
                <a:off x="1258093" y="3200400"/>
                <a:ext cx="2551907" cy="533400"/>
              </a:xfrm>
              <a:prstGeom prst="rect">
                <a:avLst/>
              </a:prstGeom>
            </p:spPr>
            <p:txBody>
              <a:bodyPr>
                <a:norm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Members</a:t>
                </a:r>
              </a:p>
            </p:txBody>
          </p:sp>
          <p:cxnSp>
            <p:nvCxnSpPr>
              <p:cNvPr id="12" name="Straight Connector 11">
                <a:extLst>
                  <a:ext uri="{FF2B5EF4-FFF2-40B4-BE49-F238E27FC236}">
                    <a16:creationId xmlns:a16="http://schemas.microsoft.com/office/drawing/2014/main" id="{A5C991DB-4DD4-AE4C-BB49-E96373790D0D}"/>
                  </a:ext>
                </a:extLst>
              </p:cNvPr>
              <p:cNvCxnSpPr>
                <a:cxnSpLocks/>
              </p:cNvCxnSpPr>
              <p:nvPr/>
            </p:nvCxnSpPr>
            <p:spPr>
              <a:xfrm>
                <a:off x="4191000" y="1447800"/>
                <a:ext cx="0" cy="270510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9C3D0D-2743-734A-8DDE-F93B61E9F82A}"/>
                  </a:ext>
                </a:extLst>
              </p:cNvPr>
              <p:cNvCxnSpPr>
                <a:cxnSpLocks/>
              </p:cNvCxnSpPr>
              <p:nvPr/>
            </p:nvCxnSpPr>
            <p:spPr>
              <a:xfrm>
                <a:off x="8001000" y="1447800"/>
                <a:ext cx="0" cy="2705100"/>
              </a:xfrm>
              <a:prstGeom prst="line">
                <a:avLst/>
              </a:prstGeom>
              <a:ln w="762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115A51E7-BB27-1141-ABD1-F4AD4DD2C553}"/>
                  </a:ext>
                </a:extLst>
              </p:cNvPr>
              <p:cNvSpPr txBox="1">
                <a:spLocks/>
              </p:cNvSpPr>
              <p:nvPr/>
            </p:nvSpPr>
            <p:spPr>
              <a:xfrm>
                <a:off x="5105399" y="1981200"/>
                <a:ext cx="1981201" cy="1104900"/>
              </a:xfrm>
              <a:prstGeom prst="rect">
                <a:avLst/>
              </a:prstGeom>
            </p:spPr>
            <p:txBody>
              <a:bodyPr>
                <a:normAutofit/>
              </a:bodyPr>
              <a:lstStyle>
                <a:lvl1pPr marL="0" indent="0" algn="ctr" rtl="0" eaLnBrk="0" fontAlgn="base" hangingPunct="0">
                  <a:spcBef>
                    <a:spcPct val="20000"/>
                  </a:spcBef>
                  <a:spcAft>
                    <a:spcPct val="0"/>
                  </a:spcAft>
                  <a:buNone/>
                  <a:defRPr sz="6600">
                    <a:solidFill>
                      <a:srgbClr val="4298D3"/>
                    </a:solidFill>
                    <a:latin typeface="+mn-lt"/>
                    <a:ea typeface="ＭＳ Ｐゴシック" charset="-128"/>
                    <a:cs typeface="ＭＳ Ｐゴシック" charset="-128"/>
                  </a:defRPr>
                </a:lvl1pPr>
                <a:lvl2pPr marL="457200" indent="0" algn="l"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l"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l"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l" rtl="0" eaLnBrk="0" fontAlgn="base" hangingPunct="0">
                  <a:spcBef>
                    <a:spcPct val="20000"/>
                  </a:spcBef>
                  <a:spcAft>
                    <a:spcPct val="0"/>
                  </a:spcAft>
                  <a:buNone/>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b="1" kern="0" dirty="0">
                    <a:latin typeface="Arial" panose="020B0604020202020204" pitchFamily="34" charset="0"/>
                    <a:cs typeface="Arial" panose="020B0604020202020204" pitchFamily="34" charset="0"/>
                  </a:rPr>
                  <a:t>20</a:t>
                </a:r>
              </a:p>
            </p:txBody>
          </p:sp>
          <p:sp>
            <p:nvSpPr>
              <p:cNvPr id="20" name="Text Placeholder 2">
                <a:extLst>
                  <a:ext uri="{FF2B5EF4-FFF2-40B4-BE49-F238E27FC236}">
                    <a16:creationId xmlns:a16="http://schemas.microsoft.com/office/drawing/2014/main" id="{84F1A3AA-532A-4D4F-B066-3E9D316616E0}"/>
                  </a:ext>
                </a:extLst>
              </p:cNvPr>
              <p:cNvSpPr txBox="1">
                <a:spLocks/>
              </p:cNvSpPr>
              <p:nvPr/>
            </p:nvSpPr>
            <p:spPr>
              <a:xfrm>
                <a:off x="8895143" y="1562100"/>
                <a:ext cx="2362200" cy="304800"/>
              </a:xfrm>
              <a:prstGeom prst="rect">
                <a:avLst/>
              </a:prstGeom>
            </p:spPr>
            <p:txBody>
              <a:bodyPr>
                <a:normAutofit/>
              </a:bodyPr>
              <a:lstStyle>
                <a:lvl1pPr marL="0" indent="0" algn="ctr" rtl="0" eaLnBrk="0" fontAlgn="base" hangingPunct="0">
                  <a:spcBef>
                    <a:spcPct val="20000"/>
                  </a:spcBef>
                  <a:spcAft>
                    <a:spcPct val="0"/>
                  </a:spcAft>
                  <a:buNone/>
                  <a:defRPr sz="1200">
                    <a:solidFill>
                      <a:srgbClr val="4298D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endParaRPr lang="en-US" kern="0" dirty="0">
                  <a:latin typeface="Arial" panose="020B0604020202020204" pitchFamily="34" charset="0"/>
                  <a:cs typeface="Arial" panose="020B0604020202020204" pitchFamily="34" charset="0"/>
                </a:endParaRPr>
              </a:p>
            </p:txBody>
          </p:sp>
          <p:sp>
            <p:nvSpPr>
              <p:cNvPr id="18" name="Text Placeholder 2">
                <a:extLst>
                  <a:ext uri="{FF2B5EF4-FFF2-40B4-BE49-F238E27FC236}">
                    <a16:creationId xmlns:a16="http://schemas.microsoft.com/office/drawing/2014/main" id="{97D2A0F1-03D7-274C-979E-184B2B4D8E67}"/>
                  </a:ext>
                </a:extLst>
              </p:cNvPr>
              <p:cNvSpPr txBox="1">
                <a:spLocks/>
              </p:cNvSpPr>
              <p:nvPr/>
            </p:nvSpPr>
            <p:spPr>
              <a:xfrm>
                <a:off x="4343414" y="3200400"/>
                <a:ext cx="3276585" cy="533400"/>
              </a:xfrm>
              <a:prstGeom prst="rect">
                <a:avLst/>
              </a:prstGeom>
            </p:spPr>
            <p:txBody>
              <a:bodyPr>
                <a:no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800" b="1" kern="0" dirty="0">
                    <a:latin typeface="Arial" panose="020B0604020202020204" pitchFamily="34" charset="0"/>
                    <a:cs typeface="Arial" panose="020B0604020202020204" pitchFamily="34" charset="0"/>
                  </a:rPr>
                  <a:t>Federal employees</a:t>
                </a:r>
              </a:p>
            </p:txBody>
          </p:sp>
          <p:sp>
            <p:nvSpPr>
              <p:cNvPr id="19" name="Text Placeholder 2">
                <a:extLst>
                  <a:ext uri="{FF2B5EF4-FFF2-40B4-BE49-F238E27FC236}">
                    <a16:creationId xmlns:a16="http://schemas.microsoft.com/office/drawing/2014/main" id="{12F1BBEB-C390-654C-BE82-7AE389699440}"/>
                  </a:ext>
                </a:extLst>
              </p:cNvPr>
              <p:cNvSpPr txBox="1">
                <a:spLocks/>
              </p:cNvSpPr>
              <p:nvPr/>
            </p:nvSpPr>
            <p:spPr>
              <a:xfrm>
                <a:off x="8159790" y="3238500"/>
                <a:ext cx="3505195" cy="800100"/>
              </a:xfrm>
              <a:prstGeom prst="rect">
                <a:avLst/>
              </a:prstGeom>
            </p:spPr>
            <p:txBody>
              <a:bodyPr>
                <a:noAutofit/>
              </a:bodyPr>
              <a:lstStyle>
                <a:lvl1pPr marL="0" indent="0" algn="ctr" rtl="0" eaLnBrk="0" fontAlgn="base" hangingPunct="0">
                  <a:spcBef>
                    <a:spcPct val="20000"/>
                  </a:spcBef>
                  <a:spcAft>
                    <a:spcPct val="0"/>
                  </a:spcAft>
                  <a:buNone/>
                  <a:defRPr sz="1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b="1" kern="0" dirty="0">
                    <a:latin typeface="Arial" panose="020B0604020202020204" pitchFamily="34" charset="0"/>
                    <a:cs typeface="Arial" panose="020B0604020202020204" pitchFamily="34" charset="0"/>
                  </a:rPr>
                  <a:t>Cooperative Institute employees and contractors</a:t>
                </a:r>
              </a:p>
            </p:txBody>
          </p:sp>
        </p:grpSp>
      </p:grpSp>
      <p:pic>
        <p:nvPicPr>
          <p:cNvPr id="31" name="Picture 30">
            <a:extLst>
              <a:ext uri="{FF2B5EF4-FFF2-40B4-BE49-F238E27FC236}">
                <a16:creationId xmlns:a16="http://schemas.microsoft.com/office/drawing/2014/main" id="{4E3CEF5C-582E-5B44-8B90-7290F0DC9F56}"/>
              </a:ext>
            </a:extLst>
          </p:cNvPr>
          <p:cNvPicPr>
            <a:picLocks noChangeAspect="1"/>
          </p:cNvPicPr>
          <p:nvPr/>
        </p:nvPicPr>
        <p:blipFill>
          <a:blip r:embed="rId3"/>
          <a:stretch>
            <a:fillRect/>
          </a:stretch>
        </p:blipFill>
        <p:spPr>
          <a:xfrm>
            <a:off x="36576" y="139192"/>
            <a:ext cx="3517900" cy="939800"/>
          </a:xfrm>
          <a:prstGeom prst="rect">
            <a:avLst/>
          </a:prstGeom>
        </p:spPr>
      </p:pic>
      <p:sp>
        <p:nvSpPr>
          <p:cNvPr id="7" name="Slide Number Placeholder 6">
            <a:extLst>
              <a:ext uri="{FF2B5EF4-FFF2-40B4-BE49-F238E27FC236}">
                <a16:creationId xmlns:a16="http://schemas.microsoft.com/office/drawing/2014/main" id="{63DF4F2F-752A-974E-A4EB-3CE36112E986}"/>
              </a:ext>
            </a:extLst>
          </p:cNvPr>
          <p:cNvSpPr>
            <a:spLocks noGrp="1"/>
          </p:cNvSpPr>
          <p:nvPr>
            <p:ph type="sldNum" sz="quarter" idx="12"/>
          </p:nvPr>
        </p:nvSpPr>
        <p:spPr/>
        <p:txBody>
          <a:bodyPr/>
          <a:lstStyle/>
          <a:p>
            <a:pPr>
              <a:defRPr/>
            </a:pPr>
            <a:fld id="{0737601F-BD98-ED4B-8E1A-3F69D5929A52}" type="slidenum">
              <a:rPr lang="en-US" altLang="en-US" smtClean="0"/>
              <a:pPr>
                <a:defRPr/>
              </a:pPr>
              <a:t>5</a:t>
            </a:fld>
            <a:endParaRPr lang="en-US" altLang="en-US"/>
          </a:p>
        </p:txBody>
      </p:sp>
      <p:grpSp>
        <p:nvGrpSpPr>
          <p:cNvPr id="6" name="Group 5">
            <a:extLst>
              <a:ext uri="{FF2B5EF4-FFF2-40B4-BE49-F238E27FC236}">
                <a16:creationId xmlns:a16="http://schemas.microsoft.com/office/drawing/2014/main" id="{0AFEC600-2742-7245-ADD5-94ECA0378B53}"/>
              </a:ext>
            </a:extLst>
          </p:cNvPr>
          <p:cNvGrpSpPr/>
          <p:nvPr/>
        </p:nvGrpSpPr>
        <p:grpSpPr>
          <a:xfrm>
            <a:off x="792384" y="4419600"/>
            <a:ext cx="7751488" cy="2246769"/>
            <a:chOff x="792384" y="4419600"/>
            <a:chExt cx="7751488" cy="2246769"/>
          </a:xfrm>
        </p:grpSpPr>
        <p:sp>
          <p:nvSpPr>
            <p:cNvPr id="2" name="TextBox 1">
              <a:extLst>
                <a:ext uri="{FF2B5EF4-FFF2-40B4-BE49-F238E27FC236}">
                  <a16:creationId xmlns:a16="http://schemas.microsoft.com/office/drawing/2014/main" id="{1FED2553-E2BE-3F41-996D-1F71AC64DD7E}"/>
                </a:ext>
              </a:extLst>
            </p:cNvPr>
            <p:cNvSpPr txBox="1"/>
            <p:nvPr/>
          </p:nvSpPr>
          <p:spPr>
            <a:xfrm>
              <a:off x="1315611" y="4419600"/>
              <a:ext cx="7228261" cy="2246769"/>
            </a:xfrm>
            <a:prstGeom prst="rect">
              <a:avLst/>
            </a:prstGeom>
            <a:noFill/>
          </p:spPr>
          <p:txBody>
            <a:bodyPr wrap="none" rtlCol="0">
              <a:spAutoFit/>
            </a:bodyPr>
            <a:lstStyle/>
            <a:p>
              <a:pPr>
                <a:spcBef>
                  <a:spcPts val="600"/>
                </a:spcBef>
              </a:pPr>
              <a:r>
                <a:rPr lang="en-US" b="1" dirty="0">
                  <a:latin typeface="Arial" panose="020B0604020202020204" pitchFamily="34" charset="0"/>
                  <a:cs typeface="Arial" panose="020B0604020202020204" pitchFamily="34" charset="0"/>
                </a:rPr>
                <a:t>60% from under-represented minorities in STEM</a:t>
              </a:r>
            </a:p>
            <a:p>
              <a:pPr>
                <a:spcBef>
                  <a:spcPts val="600"/>
                </a:spcBef>
              </a:pPr>
              <a:r>
                <a:rPr lang="en-US" b="1" dirty="0">
                  <a:latin typeface="Arial" panose="020B0604020202020204" pitchFamily="34" charset="0"/>
                  <a:cs typeface="Arial" panose="020B0604020202020204" pitchFamily="34" charset="0"/>
                </a:rPr>
                <a:t>20 scientists</a:t>
              </a:r>
            </a:p>
            <a:p>
              <a:pPr>
                <a:spcBef>
                  <a:spcPts val="600"/>
                </a:spcBef>
              </a:pPr>
              <a:r>
                <a:rPr lang="en-US" b="1" dirty="0">
                  <a:latin typeface="Arial" panose="020B0604020202020204" pitchFamily="34" charset="0"/>
                  <a:cs typeface="Arial" panose="020B0604020202020204" pitchFamily="34" charset="0"/>
                </a:rPr>
                <a:t>20 science support</a:t>
              </a:r>
            </a:p>
            <a:p>
              <a:pPr>
                <a:spcBef>
                  <a:spcPts val="600"/>
                </a:spcBef>
              </a:pPr>
              <a:r>
                <a:rPr lang="en-US" b="1" dirty="0">
                  <a:latin typeface="Arial" panose="020B0604020202020204" pitchFamily="34" charset="0"/>
                  <a:cs typeface="Arial" panose="020B0604020202020204" pitchFamily="34" charset="0"/>
                </a:rPr>
                <a:t>5 CIMAS postdocs</a:t>
              </a:r>
            </a:p>
            <a:p>
              <a:pPr>
                <a:spcBef>
                  <a:spcPts val="600"/>
                </a:spcBef>
              </a:pPr>
              <a:r>
                <a:rPr lang="en-US" b="1" dirty="0">
                  <a:latin typeface="Arial" panose="020B0604020202020204" pitchFamily="34" charset="0"/>
                  <a:cs typeface="Arial" panose="020B0604020202020204" pitchFamily="34" charset="0"/>
                </a:rPr>
                <a:t>High school and undergraduate interns</a:t>
              </a:r>
            </a:p>
          </p:txBody>
        </p:sp>
        <p:grpSp>
          <p:nvGrpSpPr>
            <p:cNvPr id="17" name="Group 16">
              <a:extLst>
                <a:ext uri="{FF2B5EF4-FFF2-40B4-BE49-F238E27FC236}">
                  <a16:creationId xmlns:a16="http://schemas.microsoft.com/office/drawing/2014/main" id="{856B237C-48D9-DB41-869F-9CAAFEA3BE36}"/>
                </a:ext>
              </a:extLst>
            </p:cNvPr>
            <p:cNvGrpSpPr/>
            <p:nvPr/>
          </p:nvGrpSpPr>
          <p:grpSpPr>
            <a:xfrm>
              <a:off x="808350" y="4505506"/>
              <a:ext cx="382489" cy="1678886"/>
              <a:chOff x="808350" y="4799603"/>
              <a:chExt cx="382489" cy="1678886"/>
            </a:xfrm>
          </p:grpSpPr>
          <p:grpSp>
            <p:nvGrpSpPr>
              <p:cNvPr id="22" name="Group 21">
                <a:extLst>
                  <a:ext uri="{FF2B5EF4-FFF2-40B4-BE49-F238E27FC236}">
                    <a16:creationId xmlns:a16="http://schemas.microsoft.com/office/drawing/2014/main" id="{5E2401D9-99DC-9E44-9956-8544348AFA7E}"/>
                  </a:ext>
                </a:extLst>
              </p:cNvPr>
              <p:cNvGrpSpPr/>
              <p:nvPr/>
            </p:nvGrpSpPr>
            <p:grpSpPr>
              <a:xfrm>
                <a:off x="808350" y="4799603"/>
                <a:ext cx="382489" cy="382489"/>
                <a:chOff x="6553198" y="2590804"/>
                <a:chExt cx="457200" cy="457200"/>
              </a:xfrm>
            </p:grpSpPr>
            <p:sp>
              <p:nvSpPr>
                <p:cNvPr id="29" name="Oval 28">
                  <a:extLst>
                    <a:ext uri="{FF2B5EF4-FFF2-40B4-BE49-F238E27FC236}">
                      <a16:creationId xmlns:a16="http://schemas.microsoft.com/office/drawing/2014/main" id="{B5692033-CCF5-5349-A176-0C509A547F2D}"/>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B88B50C-BDA0-6B46-A788-420A650D0DBC}"/>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1</a:t>
                  </a:r>
                </a:p>
              </p:txBody>
            </p:sp>
          </p:grpSp>
          <p:grpSp>
            <p:nvGrpSpPr>
              <p:cNvPr id="23" name="Group 22">
                <a:extLst>
                  <a:ext uri="{FF2B5EF4-FFF2-40B4-BE49-F238E27FC236}">
                    <a16:creationId xmlns:a16="http://schemas.microsoft.com/office/drawing/2014/main" id="{2DC2BEB6-D628-4949-AFA1-7FDAC0559C0E}"/>
                  </a:ext>
                </a:extLst>
              </p:cNvPr>
              <p:cNvGrpSpPr/>
              <p:nvPr/>
            </p:nvGrpSpPr>
            <p:grpSpPr>
              <a:xfrm>
                <a:off x="808350" y="5223668"/>
                <a:ext cx="382489" cy="382489"/>
                <a:chOff x="6553198" y="2590804"/>
                <a:chExt cx="457200" cy="457200"/>
              </a:xfrm>
            </p:grpSpPr>
            <p:sp>
              <p:nvSpPr>
                <p:cNvPr id="27" name="Oval 26">
                  <a:extLst>
                    <a:ext uri="{FF2B5EF4-FFF2-40B4-BE49-F238E27FC236}">
                      <a16:creationId xmlns:a16="http://schemas.microsoft.com/office/drawing/2014/main" id="{CB6DD793-099D-614F-86FB-DD28874DADB2}"/>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7AD08FF-17C6-F042-98AF-8FBB59FE8C66}"/>
                    </a:ext>
                  </a:extLst>
                </p:cNvPr>
                <p:cNvSpPr txBox="1"/>
                <p:nvPr userDrawn="1"/>
              </p:nvSpPr>
              <p:spPr>
                <a:xfrm>
                  <a:off x="6591297" y="2598667"/>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2</a:t>
                  </a:r>
                </a:p>
              </p:txBody>
            </p:sp>
          </p:grpSp>
          <p:grpSp>
            <p:nvGrpSpPr>
              <p:cNvPr id="24" name="Group 23">
                <a:extLst>
                  <a:ext uri="{FF2B5EF4-FFF2-40B4-BE49-F238E27FC236}">
                    <a16:creationId xmlns:a16="http://schemas.microsoft.com/office/drawing/2014/main" id="{64100313-183C-E14B-B6AD-76BC957A4E3C}"/>
                  </a:ext>
                </a:extLst>
              </p:cNvPr>
              <p:cNvGrpSpPr/>
              <p:nvPr/>
            </p:nvGrpSpPr>
            <p:grpSpPr>
              <a:xfrm>
                <a:off x="808350" y="5647733"/>
                <a:ext cx="382489" cy="406691"/>
                <a:chOff x="6553198" y="2560681"/>
                <a:chExt cx="457200" cy="486129"/>
              </a:xfrm>
            </p:grpSpPr>
            <p:sp>
              <p:nvSpPr>
                <p:cNvPr id="25" name="Oval 24">
                  <a:extLst>
                    <a:ext uri="{FF2B5EF4-FFF2-40B4-BE49-F238E27FC236}">
                      <a16:creationId xmlns:a16="http://schemas.microsoft.com/office/drawing/2014/main" id="{0D66BA82-FFD8-7D4F-A8CF-AD760F861FEC}"/>
                    </a:ext>
                  </a:extLst>
                </p:cNvPr>
                <p:cNvSpPr/>
                <p:nvPr userDrawn="1"/>
              </p:nvSpPr>
              <p:spPr>
                <a:xfrm>
                  <a:off x="6553198" y="2589610"/>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E6EE968-AF36-6B4B-B0D3-7BEC26C7379D}"/>
                    </a:ext>
                  </a:extLst>
                </p:cNvPr>
                <p:cNvSpPr txBox="1"/>
                <p:nvPr userDrawn="1"/>
              </p:nvSpPr>
              <p:spPr>
                <a:xfrm>
                  <a:off x="6591297" y="2560681"/>
                  <a:ext cx="381000" cy="441473"/>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3</a:t>
                  </a:r>
                </a:p>
              </p:txBody>
            </p:sp>
          </p:grpSp>
          <p:grpSp>
            <p:nvGrpSpPr>
              <p:cNvPr id="15" name="Group 14">
                <a:extLst>
                  <a:ext uri="{FF2B5EF4-FFF2-40B4-BE49-F238E27FC236}">
                    <a16:creationId xmlns:a16="http://schemas.microsoft.com/office/drawing/2014/main" id="{5CFA87A9-40D5-7242-9442-E31D948D4D3C}"/>
                  </a:ext>
                </a:extLst>
              </p:cNvPr>
              <p:cNvGrpSpPr/>
              <p:nvPr/>
            </p:nvGrpSpPr>
            <p:grpSpPr>
              <a:xfrm>
                <a:off x="808350" y="6096000"/>
                <a:ext cx="382489" cy="382489"/>
                <a:chOff x="806325" y="6096000"/>
                <a:chExt cx="382489" cy="382489"/>
              </a:xfrm>
            </p:grpSpPr>
            <p:sp>
              <p:nvSpPr>
                <p:cNvPr id="33" name="Oval 32">
                  <a:extLst>
                    <a:ext uri="{FF2B5EF4-FFF2-40B4-BE49-F238E27FC236}">
                      <a16:creationId xmlns:a16="http://schemas.microsoft.com/office/drawing/2014/main" id="{7AD16865-AEA7-0445-B804-D2EF74EC5C2A}"/>
                    </a:ext>
                  </a:extLst>
                </p:cNvPr>
                <p:cNvSpPr/>
                <p:nvPr/>
              </p:nvSpPr>
              <p:spPr>
                <a:xfrm>
                  <a:off x="806325" y="6096000"/>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1937F1D-2D4D-0F4F-9696-F51AD4198F79}"/>
                    </a:ext>
                  </a:extLst>
                </p:cNvPr>
                <p:cNvSpPr txBox="1"/>
                <p:nvPr/>
              </p:nvSpPr>
              <p:spPr>
                <a:xfrm>
                  <a:off x="822234" y="6097489"/>
                  <a:ext cx="318741" cy="36933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4</a:t>
                  </a:r>
                </a:p>
              </p:txBody>
            </p:sp>
          </p:grpSp>
        </p:grpSp>
        <p:grpSp>
          <p:nvGrpSpPr>
            <p:cNvPr id="4" name="Group 3">
              <a:extLst>
                <a:ext uri="{FF2B5EF4-FFF2-40B4-BE49-F238E27FC236}">
                  <a16:creationId xmlns:a16="http://schemas.microsoft.com/office/drawing/2014/main" id="{94275C70-0AF8-4248-8E28-DCBC6207A4A6}"/>
                </a:ext>
              </a:extLst>
            </p:cNvPr>
            <p:cNvGrpSpPr/>
            <p:nvPr/>
          </p:nvGrpSpPr>
          <p:grpSpPr>
            <a:xfrm>
              <a:off x="792384" y="6246911"/>
              <a:ext cx="382489" cy="382489"/>
              <a:chOff x="6946923" y="5555401"/>
              <a:chExt cx="382489" cy="382489"/>
            </a:xfrm>
          </p:grpSpPr>
          <p:sp>
            <p:nvSpPr>
              <p:cNvPr id="35" name="Oval 34">
                <a:extLst>
                  <a:ext uri="{FF2B5EF4-FFF2-40B4-BE49-F238E27FC236}">
                    <a16:creationId xmlns:a16="http://schemas.microsoft.com/office/drawing/2014/main" id="{C778FE52-720F-C74B-A1E3-57201484DFB3}"/>
                  </a:ext>
                </a:extLst>
              </p:cNvPr>
              <p:cNvSpPr/>
              <p:nvPr/>
            </p:nvSpPr>
            <p:spPr>
              <a:xfrm>
                <a:off x="6946923" y="5555401"/>
                <a:ext cx="382489" cy="382489"/>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1DC5CC77-4E12-744B-A065-05ED08911D2D}"/>
                  </a:ext>
                </a:extLst>
              </p:cNvPr>
              <p:cNvSpPr txBox="1"/>
              <p:nvPr/>
            </p:nvSpPr>
            <p:spPr>
              <a:xfrm>
                <a:off x="6978798" y="5561980"/>
                <a:ext cx="318741" cy="369332"/>
              </a:xfrm>
              <a:prstGeom prst="rect">
                <a:avLst/>
              </a:prstGeom>
              <a:noFill/>
            </p:spPr>
            <p:txBody>
              <a:bodyPr wrap="square" rtlCol="0">
                <a:spAutoFit/>
              </a:bodyPr>
              <a:lstStyle/>
              <a:p>
                <a:pPr algn="ctr"/>
                <a:r>
                  <a:rPr lang="en-US" sz="1800" b="1" dirty="0">
                    <a:solidFill>
                      <a:schemeClr val="bg1"/>
                    </a:solidFill>
                    <a:latin typeface="Arial" panose="020B0604020202020204" pitchFamily="34" charset="0"/>
                    <a:cs typeface="Arial" panose="020B0604020202020204" pitchFamily="34" charset="0"/>
                  </a:rPr>
                  <a:t>5</a:t>
                </a:r>
              </a:p>
            </p:txBody>
          </p:sp>
        </p:gr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EB1DF9-A867-2047-BD38-17E0CB4C8A74}"/>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908608" y="27432"/>
            <a:ext cx="6283392" cy="6781800"/>
          </a:xfrm>
          <a:prstGeom prst="rect">
            <a:avLst/>
          </a:prstGeom>
        </p:spPr>
      </p:pic>
      <p:pic>
        <p:nvPicPr>
          <p:cNvPr id="9" name="Picture 8">
            <a:extLst>
              <a:ext uri="{FF2B5EF4-FFF2-40B4-BE49-F238E27FC236}">
                <a16:creationId xmlns:a16="http://schemas.microsoft.com/office/drawing/2014/main" id="{3708523E-4246-E445-A044-7D290E8E082F}"/>
              </a:ext>
            </a:extLst>
          </p:cNvPr>
          <p:cNvPicPr>
            <a:picLocks noChangeAspect="1"/>
          </p:cNvPicPr>
          <p:nvPr/>
        </p:nvPicPr>
        <p:blipFill>
          <a:blip r:embed="rId2">
            <a:alphaModFix amt="86000"/>
            <a:extLst>
              <a:ext uri="{28A0092B-C50C-407E-A947-70E740481C1C}">
                <a14:useLocalDpi xmlns:a14="http://schemas.microsoft.com/office/drawing/2010/main"/>
              </a:ext>
            </a:extLst>
          </a:blip>
          <a:stretch>
            <a:fillRect/>
          </a:stretch>
        </p:blipFill>
        <p:spPr>
          <a:xfrm>
            <a:off x="5908608" y="0"/>
            <a:ext cx="6283392" cy="6858000"/>
          </a:xfrm>
          <a:prstGeom prst="rect">
            <a:avLst/>
          </a:prstGeom>
        </p:spPr>
      </p:pic>
      <p:sp>
        <p:nvSpPr>
          <p:cNvPr id="2" name="TextBox 1">
            <a:extLst>
              <a:ext uri="{FF2B5EF4-FFF2-40B4-BE49-F238E27FC236}">
                <a16:creationId xmlns:a16="http://schemas.microsoft.com/office/drawing/2014/main" id="{A59D92C4-852D-884D-AD74-B21B9779309E}"/>
              </a:ext>
            </a:extLst>
          </p:cNvPr>
          <p:cNvSpPr txBox="1"/>
          <p:nvPr/>
        </p:nvSpPr>
        <p:spPr>
          <a:xfrm>
            <a:off x="518160" y="2102726"/>
            <a:ext cx="10369296" cy="3539430"/>
          </a:xfrm>
          <a:prstGeom prst="rect">
            <a:avLst/>
          </a:prstGeom>
          <a:solidFill>
            <a:srgbClr val="FFFFFF">
              <a:alpha val="54118"/>
            </a:srgbClr>
          </a:solidFill>
        </p:spPr>
        <p:txBody>
          <a:bodyPr wrap="square" rtlCol="0">
            <a:spAutoFit/>
          </a:bodyPr>
          <a:lstStyle/>
          <a:p>
            <a:r>
              <a:rPr lang="en-US" sz="2800" b="1" dirty="0">
                <a:latin typeface="Arial" panose="020B0604020202020204" pitchFamily="34" charset="0"/>
                <a:cs typeface="Arial" panose="020B0604020202020204" pitchFamily="34" charset="0"/>
              </a:rPr>
              <a:t>Ocean State and Variability</a:t>
            </a:r>
            <a:r>
              <a:rPr lang="en-US" sz="2800" dirty="0">
                <a:latin typeface="Arial" panose="020B0604020202020204" pitchFamily="34" charset="0"/>
                <a:cs typeface="Arial" panose="020B0604020202020204" pitchFamily="34" charset="0"/>
              </a:rPr>
              <a:t>: </a:t>
            </a:r>
          </a:p>
          <a:p>
            <a:pPr marL="919163" indent="-290513">
              <a:buFont typeface="Arial" panose="020B0604020202020204" pitchFamily="34" charset="0"/>
              <a:buChar char="•"/>
            </a:pPr>
            <a:r>
              <a:rPr lang="en-US" sz="2800" dirty="0">
                <a:latin typeface="Arial" panose="020B0604020202020204" pitchFamily="34" charset="0"/>
                <a:cs typeface="Arial" panose="020B0604020202020204" pitchFamily="34" charset="0"/>
              </a:rPr>
              <a:t>Assessment of the state and variability of the ocean</a:t>
            </a:r>
          </a:p>
          <a:p>
            <a:pPr marL="919163" indent="-290513">
              <a:buFont typeface="Arial" panose="020B0604020202020204" pitchFamily="34" charset="0"/>
              <a:buChar char="•"/>
            </a:pPr>
            <a:r>
              <a:rPr lang="en-US" sz="2800" dirty="0">
                <a:latin typeface="Arial" panose="020B0604020202020204" pitchFamily="34" charset="0"/>
                <a:cs typeface="Arial" panose="020B0604020202020204" pitchFamily="34" charset="0"/>
              </a:rPr>
              <a:t>Boundary, surface, and subsurface currents</a:t>
            </a:r>
          </a:p>
          <a:p>
            <a:pPr marL="919163" indent="-290513">
              <a:buFont typeface="Arial" panose="020B0604020202020204" pitchFamily="34" charset="0"/>
              <a:buChar char="•"/>
            </a:pPr>
            <a:r>
              <a:rPr lang="en-US" sz="2800" dirty="0">
                <a:latin typeface="Arial" panose="020B0604020202020204" pitchFamily="34" charset="0"/>
                <a:cs typeface="Arial" panose="020B0604020202020204" pitchFamily="34" charset="0"/>
              </a:rPr>
              <a:t>Meridional Overturning Circulation/Meridional Heat Transports </a:t>
            </a:r>
          </a:p>
          <a:p>
            <a:pPr marL="919163" indent="-290513">
              <a:buFont typeface="Arial" panose="020B0604020202020204" pitchFamily="34" charset="0"/>
              <a:buChar char="•"/>
            </a:pPr>
            <a:r>
              <a:rPr lang="en-US" sz="2800" dirty="0">
                <a:latin typeface="Arial" panose="020B0604020202020204" pitchFamily="34" charset="0"/>
                <a:cs typeface="Arial" panose="020B0604020202020204" pitchFamily="34" charset="0"/>
              </a:rPr>
              <a:t>Tropical dynamics and air-sea exchanges</a:t>
            </a:r>
          </a:p>
          <a:p>
            <a:pPr marL="919163" indent="-290513">
              <a:buFont typeface="Arial" panose="020B0604020202020204" pitchFamily="34" charset="0"/>
              <a:buChar char="•"/>
            </a:pPr>
            <a:r>
              <a:rPr lang="en-US" sz="2800" dirty="0">
                <a:latin typeface="Arial" panose="020B0604020202020204" pitchFamily="34" charset="0"/>
                <a:cs typeface="Arial" panose="020B0604020202020204" pitchFamily="34" charset="0"/>
              </a:rPr>
              <a:t>Regional sea level changes</a:t>
            </a:r>
          </a:p>
          <a:p>
            <a:endParaRPr lang="en-US" sz="2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BC46929-105C-C44C-BBF6-5044BE7A7D22}"/>
              </a:ext>
            </a:extLst>
          </p:cNvPr>
          <p:cNvPicPr>
            <a:picLocks noChangeAspect="1"/>
          </p:cNvPicPr>
          <p:nvPr/>
        </p:nvPicPr>
        <p:blipFill>
          <a:blip r:embed="rId3"/>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6F286003-BFC3-C24B-9D6C-FC1A4D4E937A}"/>
              </a:ext>
            </a:extLst>
          </p:cNvPr>
          <p:cNvSpPr>
            <a:spLocks noGrp="1"/>
          </p:cNvSpPr>
          <p:nvPr>
            <p:ph type="sldNum" sz="quarter" idx="12"/>
          </p:nvPr>
        </p:nvSpPr>
        <p:spPr/>
        <p:txBody>
          <a:bodyPr/>
          <a:lstStyle/>
          <a:p>
            <a:pPr>
              <a:defRPr/>
            </a:pPr>
            <a:fld id="{0737601F-BD98-ED4B-8E1A-3F69D5929A52}" type="slidenum">
              <a:rPr lang="en-US" altLang="en-US" smtClean="0"/>
              <a:pPr>
                <a:defRPr/>
              </a:pPr>
              <a:t>6</a:t>
            </a:fld>
            <a:endParaRPr lang="en-US" altLang="en-US"/>
          </a:p>
        </p:txBody>
      </p:sp>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219200" y="903744"/>
            <a:ext cx="9015426" cy="609600"/>
          </a:xfrm>
          <a:prstGeom prst="rect">
            <a:avLst/>
          </a:prstGeom>
          <a:solidFill>
            <a:srgbClr val="FFFFFF">
              <a:alpha val="49020"/>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8" name="TextBox 7">
            <a:extLst>
              <a:ext uri="{FF2B5EF4-FFF2-40B4-BE49-F238E27FC236}">
                <a16:creationId xmlns:a16="http://schemas.microsoft.com/office/drawing/2014/main" id="{91799E77-40B8-B044-AB82-1EBE73FC2AED}"/>
              </a:ext>
            </a:extLst>
          </p:cNvPr>
          <p:cNvSpPr txBox="1"/>
          <p:nvPr/>
        </p:nvSpPr>
        <p:spPr>
          <a:xfrm>
            <a:off x="9220200" y="6367046"/>
            <a:ext cx="2826287"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NOAA Ship Ronald H. Brown</a:t>
            </a:r>
          </a:p>
        </p:txBody>
      </p:sp>
    </p:spTree>
    <p:extLst>
      <p:ext uri="{BB962C8B-B14F-4D97-AF65-F5344CB8AC3E}">
        <p14:creationId xmlns:p14="http://schemas.microsoft.com/office/powerpoint/2010/main" val="2042657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6E64AA-D9E1-CB4D-B6B5-64E3729F25FD}"/>
              </a:ext>
            </a:extLst>
          </p:cNvPr>
          <p:cNvPicPr>
            <a:picLocks noChangeAspect="1"/>
          </p:cNvPicPr>
          <p:nvPr/>
        </p:nvPicPr>
        <p:blipFill rotWithShape="1">
          <a:blip r:embed="rId3" cstate="screen">
            <a:alphaModFix amt="84000"/>
            <a:extLst>
              <a:ext uri="{28A0092B-C50C-407E-A947-70E740481C1C}">
                <a14:useLocalDpi xmlns:a14="http://schemas.microsoft.com/office/drawing/2010/main"/>
              </a:ext>
            </a:extLst>
          </a:blip>
          <a:srcRect t="-271"/>
          <a:stretch/>
        </p:blipFill>
        <p:spPr>
          <a:xfrm>
            <a:off x="6455298" y="0"/>
            <a:ext cx="5736702" cy="68580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1946798" y="1013207"/>
            <a:ext cx="6477000" cy="609600"/>
          </a:xfrm>
          <a:prstGeom prst="rect">
            <a:avLst/>
          </a:prstGeom>
          <a:solidFill>
            <a:srgbClr val="FFFFFF">
              <a:alpha val="45098"/>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914400" y="1970181"/>
            <a:ext cx="8686800" cy="3539430"/>
          </a:xfrm>
          <a:prstGeom prst="rect">
            <a:avLst/>
          </a:prstGeom>
          <a:solidFill>
            <a:srgbClr val="FFFFFF">
              <a:alpha val="45882"/>
            </a:srgbClr>
          </a:solidFill>
        </p:spPr>
        <p:txBody>
          <a:bodyPr wrap="square" rtlCol="0">
            <a:spAutoFit/>
          </a:bodyPr>
          <a:lstStyle/>
          <a:p>
            <a:r>
              <a:rPr lang="en-US" sz="2800" b="1" dirty="0">
                <a:latin typeface="Arial" panose="020B0604020202020204" pitchFamily="34" charset="0"/>
                <a:cs typeface="Arial" panose="020B0604020202020204" pitchFamily="34" charset="0"/>
              </a:rPr>
              <a:t>Oceans and extreme weather events</a:t>
            </a:r>
            <a:r>
              <a:rPr lang="en-US" sz="2800" dirty="0">
                <a:latin typeface="Arial" panose="020B0604020202020204" pitchFamily="34" charset="0"/>
                <a:cs typeface="Arial" panose="020B0604020202020204" pitchFamily="34" charset="0"/>
              </a:rPr>
              <a:t>:</a:t>
            </a:r>
          </a:p>
          <a:p>
            <a:pPr marL="919163" indent="-460375">
              <a:buFont typeface="Arial" panose="020B0604020202020204" pitchFamily="34" charset="0"/>
              <a:buChar char="•"/>
              <a:tabLst>
                <a:tab pos="446088" algn="l"/>
              </a:tabLst>
            </a:pPr>
            <a:r>
              <a:rPr lang="en-US" sz="2800" dirty="0">
                <a:latin typeface="Arial" panose="020B0604020202020204" pitchFamily="34" charset="0"/>
                <a:cs typeface="Arial" panose="020B0604020202020204" pitchFamily="34" charset="0"/>
              </a:rPr>
              <a:t>Forecasts (to 1 week): impact of ocean conditions on Atlantic hurricanes</a:t>
            </a:r>
          </a:p>
          <a:p>
            <a:pPr marL="919163" indent="-460375">
              <a:buFont typeface="Arial" panose="020B0604020202020204" pitchFamily="34" charset="0"/>
              <a:buChar char="•"/>
              <a:tabLst>
                <a:tab pos="446088" algn="l"/>
              </a:tabLst>
            </a:pPr>
            <a:r>
              <a:rPr lang="en-US" sz="2800" dirty="0">
                <a:latin typeface="Arial" panose="020B0604020202020204" pitchFamily="34" charset="0"/>
                <a:cs typeface="Arial" panose="020B0604020202020204" pitchFamily="34" charset="0"/>
              </a:rPr>
              <a:t>Outlooks (~seasonal): outlooks of tornadoes and heat waves</a:t>
            </a:r>
          </a:p>
          <a:p>
            <a:pPr marL="919163" indent="-460375">
              <a:buFont typeface="Arial" panose="020B0604020202020204" pitchFamily="34" charset="0"/>
              <a:buChar char="•"/>
              <a:tabLst>
                <a:tab pos="446088" algn="l"/>
              </a:tabLst>
            </a:pPr>
            <a:r>
              <a:rPr lang="en-US" sz="2800" dirty="0">
                <a:latin typeface="Arial" panose="020B0604020202020204" pitchFamily="34" charset="0"/>
                <a:cs typeface="Arial" panose="020B0604020202020204" pitchFamily="34" charset="0"/>
              </a:rPr>
              <a:t>Predictions and projections: MHT on rainfall, droughts, tornados, etc.</a:t>
            </a:r>
          </a:p>
          <a:p>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76CB63A-8A54-0A47-B37E-C4DCE4A27B5B}"/>
              </a:ext>
            </a:extLst>
          </p:cNvPr>
          <p:cNvSpPr txBox="1"/>
          <p:nvPr/>
        </p:nvSpPr>
        <p:spPr>
          <a:xfrm>
            <a:off x="9829800" y="6317901"/>
            <a:ext cx="2180405"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Argo float deployment</a:t>
            </a:r>
          </a:p>
        </p:txBody>
      </p:sp>
      <p:pic>
        <p:nvPicPr>
          <p:cNvPr id="7" name="Picture 6">
            <a:extLst>
              <a:ext uri="{FF2B5EF4-FFF2-40B4-BE49-F238E27FC236}">
                <a16:creationId xmlns:a16="http://schemas.microsoft.com/office/drawing/2014/main" id="{43967C02-F532-9B42-B53A-BDAA20035340}"/>
              </a:ext>
            </a:extLst>
          </p:cNvPr>
          <p:cNvPicPr>
            <a:picLocks noChangeAspect="1"/>
          </p:cNvPicPr>
          <p:nvPr/>
        </p:nvPicPr>
        <p:blipFill>
          <a:blip r:embed="rId4"/>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94EDC2B7-1C6F-504B-91E5-BEB65B0B76C4}"/>
              </a:ext>
            </a:extLst>
          </p:cNvPr>
          <p:cNvSpPr>
            <a:spLocks noGrp="1"/>
          </p:cNvSpPr>
          <p:nvPr>
            <p:ph type="sldNum" sz="quarter" idx="12"/>
          </p:nvPr>
        </p:nvSpPr>
        <p:spPr/>
        <p:txBody>
          <a:bodyPr/>
          <a:lstStyle/>
          <a:p>
            <a:pPr>
              <a:defRPr/>
            </a:pPr>
            <a:fld id="{0737601F-BD98-ED4B-8E1A-3F69D5929A52}" type="slidenum">
              <a:rPr lang="en-US" altLang="en-US" smtClean="0"/>
              <a:pPr>
                <a:defRPr/>
              </a:pPr>
              <a:t>7</a:t>
            </a:fld>
            <a:endParaRPr lang="en-US" altLang="en-US"/>
          </a:p>
        </p:txBody>
      </p:sp>
    </p:spTree>
    <p:extLst>
      <p:ext uri="{BB962C8B-B14F-4D97-AF65-F5344CB8AC3E}">
        <p14:creationId xmlns:p14="http://schemas.microsoft.com/office/powerpoint/2010/main" val="3178624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71848B-2BF4-664F-AAD7-264AF1F18FB0}"/>
              </a:ext>
            </a:extLst>
          </p:cNvPr>
          <p:cNvPicPr>
            <a:picLocks noChangeAspect="1"/>
          </p:cNvPicPr>
          <p:nvPr/>
        </p:nvPicPr>
        <p:blipFill rotWithShape="1">
          <a:blip r:embed="rId2" cstate="screen">
            <a:alphaModFix amt="83000"/>
            <a:extLst>
              <a:ext uri="{28A0092B-C50C-407E-A947-70E740481C1C}">
                <a14:useLocalDpi xmlns:a14="http://schemas.microsoft.com/office/drawing/2010/main"/>
              </a:ext>
            </a:extLst>
          </a:blip>
          <a:srcRect/>
          <a:stretch/>
        </p:blipFill>
        <p:spPr>
          <a:xfrm>
            <a:off x="6934200" y="0"/>
            <a:ext cx="5257800" cy="6858000"/>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2590800" y="1034796"/>
            <a:ext cx="5712458" cy="609600"/>
          </a:xfrm>
          <a:prstGeom prst="rect">
            <a:avLst/>
          </a:prstGeom>
          <a:solidFill>
            <a:srgbClr val="FFFFFF">
              <a:alpha val="50196"/>
            </a:srgb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838200" y="2209800"/>
            <a:ext cx="7315200" cy="2246769"/>
          </a:xfrm>
          <a:prstGeom prst="rect">
            <a:avLst/>
          </a:prstGeom>
          <a:solidFill>
            <a:srgbClr val="FFFFFF">
              <a:alpha val="50980"/>
            </a:srgbClr>
          </a:solidFill>
        </p:spPr>
        <p:txBody>
          <a:bodyPr wrap="square" rtlCol="0">
            <a:spAutoFit/>
          </a:bodyPr>
          <a:lstStyle/>
          <a:p>
            <a:r>
              <a:rPr lang="en-US" sz="2800" b="1" dirty="0">
                <a:latin typeface="Arial" panose="020B0604020202020204" pitchFamily="34" charset="0"/>
                <a:cs typeface="Arial" panose="020B0604020202020204" pitchFamily="34" charset="0"/>
              </a:rPr>
              <a:t>Numerical modeling and Observing Systems Experiments</a:t>
            </a:r>
            <a:r>
              <a:rPr lang="en-US" sz="2800" dirty="0">
                <a:latin typeface="Arial" panose="020B0604020202020204" pitchFamily="34" charset="0"/>
                <a:cs typeface="Arial" panose="020B0604020202020204" pitchFamily="34" charset="0"/>
              </a:rPr>
              <a:t>:</a:t>
            </a:r>
          </a:p>
          <a:p>
            <a:pPr marL="34290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	Atlantic hurricanes</a:t>
            </a:r>
          </a:p>
          <a:p>
            <a:pPr marL="34290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	MOC, Meridional Heat Transport</a:t>
            </a:r>
          </a:p>
          <a:p>
            <a:pPr marL="34290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	Ecosystems in the Gulf of Mexico</a:t>
            </a:r>
          </a:p>
        </p:txBody>
      </p:sp>
      <p:pic>
        <p:nvPicPr>
          <p:cNvPr id="8" name="Picture 7">
            <a:extLst>
              <a:ext uri="{FF2B5EF4-FFF2-40B4-BE49-F238E27FC236}">
                <a16:creationId xmlns:a16="http://schemas.microsoft.com/office/drawing/2014/main" id="{EAF2ED9A-5C44-944E-ACE1-934D4DFB8D3B}"/>
              </a:ext>
            </a:extLst>
          </p:cNvPr>
          <p:cNvPicPr>
            <a:picLocks noChangeAspect="1"/>
          </p:cNvPicPr>
          <p:nvPr/>
        </p:nvPicPr>
        <p:blipFill>
          <a:blip r:embed="rId3"/>
          <a:stretch>
            <a:fillRect/>
          </a:stretch>
        </p:blipFill>
        <p:spPr>
          <a:xfrm>
            <a:off x="36576" y="139192"/>
            <a:ext cx="3517900" cy="939800"/>
          </a:xfrm>
          <a:prstGeom prst="rect">
            <a:avLst/>
          </a:prstGeom>
        </p:spPr>
      </p:pic>
      <p:sp>
        <p:nvSpPr>
          <p:cNvPr id="3" name="Slide Number Placeholder 2">
            <a:extLst>
              <a:ext uri="{FF2B5EF4-FFF2-40B4-BE49-F238E27FC236}">
                <a16:creationId xmlns:a16="http://schemas.microsoft.com/office/drawing/2014/main" id="{0DBCD149-44C9-BE40-81A7-6AEA53A37367}"/>
              </a:ext>
            </a:extLst>
          </p:cNvPr>
          <p:cNvSpPr>
            <a:spLocks noGrp="1"/>
          </p:cNvSpPr>
          <p:nvPr>
            <p:ph type="sldNum" sz="quarter" idx="12"/>
          </p:nvPr>
        </p:nvSpPr>
        <p:spPr/>
        <p:txBody>
          <a:bodyPr/>
          <a:lstStyle/>
          <a:p>
            <a:pPr>
              <a:defRPr/>
            </a:pPr>
            <a:fld id="{0737601F-BD98-ED4B-8E1A-3F69D5929A52}" type="slidenum">
              <a:rPr lang="en-US" altLang="en-US" smtClean="0"/>
              <a:pPr>
                <a:defRPr/>
              </a:pPr>
              <a:t>8</a:t>
            </a:fld>
            <a:endParaRPr lang="en-US" altLang="en-US"/>
          </a:p>
        </p:txBody>
      </p:sp>
      <p:sp>
        <p:nvSpPr>
          <p:cNvPr id="9" name="TextBox 8">
            <a:extLst>
              <a:ext uri="{FF2B5EF4-FFF2-40B4-BE49-F238E27FC236}">
                <a16:creationId xmlns:a16="http://schemas.microsoft.com/office/drawing/2014/main" id="{C10B3F55-ED50-6741-86FD-6553A8F56DB8}"/>
              </a:ext>
            </a:extLst>
          </p:cNvPr>
          <p:cNvSpPr txBox="1"/>
          <p:nvPr/>
        </p:nvSpPr>
        <p:spPr>
          <a:xfrm>
            <a:off x="9753600" y="6395720"/>
            <a:ext cx="2223557"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NOAA hurricane glider</a:t>
            </a:r>
          </a:p>
        </p:txBody>
      </p:sp>
    </p:spTree>
    <p:extLst>
      <p:ext uri="{BB962C8B-B14F-4D97-AF65-F5344CB8AC3E}">
        <p14:creationId xmlns:p14="http://schemas.microsoft.com/office/powerpoint/2010/main" val="42589616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55B59-A863-9A4A-B28C-17ACE6615D97}"/>
              </a:ext>
            </a:extLst>
          </p:cNvPr>
          <p:cNvPicPr>
            <a:picLocks noChangeAspect="1"/>
          </p:cNvPicPr>
          <p:nvPr/>
        </p:nvPicPr>
        <p:blipFill>
          <a:blip r:embed="rId2">
            <a:alphaModFix amt="79000"/>
          </a:blip>
          <a:stretch>
            <a:fillRect/>
          </a:stretch>
        </p:blipFill>
        <p:spPr>
          <a:xfrm>
            <a:off x="5936464" y="24384"/>
            <a:ext cx="6255536" cy="6833616"/>
          </a:xfrm>
          <a:prstGeom prst="rect">
            <a:avLst/>
          </a:prstGeom>
        </p:spPr>
      </p:pic>
      <p:sp>
        <p:nvSpPr>
          <p:cNvPr id="4" name="Rectangle 2">
            <a:extLst>
              <a:ext uri="{FF2B5EF4-FFF2-40B4-BE49-F238E27FC236}">
                <a16:creationId xmlns:a16="http://schemas.microsoft.com/office/drawing/2014/main" id="{770E0141-D64B-8743-9F80-1D08C01580A6}"/>
              </a:ext>
            </a:extLst>
          </p:cNvPr>
          <p:cNvSpPr>
            <a:spLocks noChangeArrowheads="1"/>
          </p:cNvSpPr>
          <p:nvPr/>
        </p:nvSpPr>
        <p:spPr bwMode="auto">
          <a:xfrm>
            <a:off x="2088392" y="1051560"/>
            <a:ext cx="6387312" cy="609600"/>
          </a:xfrm>
          <a:prstGeom prst="rect">
            <a:avLst/>
          </a:prstGeom>
          <a:solidFill>
            <a:schemeClr val="bg1">
              <a:alpha val="47843"/>
            </a:schemeClr>
          </a:solidFill>
          <a:ln w="9525">
            <a:noFill/>
            <a:miter lim="800000"/>
            <a:headEnd/>
            <a:tailEnd/>
          </a:ln>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US" altLang="en-US" sz="3600"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Major research areas</a:t>
            </a:r>
          </a:p>
        </p:txBody>
      </p:sp>
      <p:sp>
        <p:nvSpPr>
          <p:cNvPr id="2" name="TextBox 1">
            <a:extLst>
              <a:ext uri="{FF2B5EF4-FFF2-40B4-BE49-F238E27FC236}">
                <a16:creationId xmlns:a16="http://schemas.microsoft.com/office/drawing/2014/main" id="{A59D92C4-852D-884D-AD74-B21B9779309E}"/>
              </a:ext>
            </a:extLst>
          </p:cNvPr>
          <p:cNvSpPr txBox="1"/>
          <p:nvPr/>
        </p:nvSpPr>
        <p:spPr>
          <a:xfrm>
            <a:off x="609600" y="2267090"/>
            <a:ext cx="9344896" cy="2677656"/>
          </a:xfrm>
          <a:prstGeom prst="rect">
            <a:avLst/>
          </a:prstGeom>
          <a:solidFill>
            <a:srgbClr val="FFFFFF">
              <a:alpha val="43137"/>
            </a:srgbClr>
          </a:solidFill>
        </p:spPr>
        <p:txBody>
          <a:bodyPr wrap="square" rtlCol="0">
            <a:spAutoFit/>
          </a:bodyPr>
          <a:lstStyle/>
          <a:p>
            <a:r>
              <a:rPr lang="en-US" sz="2800" b="1" dirty="0">
                <a:latin typeface="Arial" panose="020B0604020202020204" pitchFamily="34" charset="0"/>
                <a:cs typeface="Arial" panose="020B0604020202020204" pitchFamily="34" charset="0"/>
              </a:rPr>
              <a:t>Oceans, Ecosystems and Fisheries</a:t>
            </a:r>
            <a:r>
              <a:rPr lang="en-US" sz="2800" dirty="0">
                <a:latin typeface="Arial" panose="020B0604020202020204" pitchFamily="34" charset="0"/>
                <a:cs typeface="Arial" panose="020B0604020202020204" pitchFamily="34" charset="0"/>
              </a:rPr>
              <a:t>:</a:t>
            </a:r>
          </a:p>
          <a:p>
            <a:pPr marL="860425" indent="-457200">
              <a:buFont typeface="Arial" panose="020B0604020202020204" pitchFamily="34" charset="0"/>
              <a:buChar char="•"/>
              <a:tabLst>
                <a:tab pos="168275" algn="l"/>
                <a:tab pos="398463" algn="l"/>
              </a:tabLst>
            </a:pPr>
            <a:r>
              <a:rPr lang="en-US" sz="2800" dirty="0">
                <a:latin typeface="Arial" panose="020B0604020202020204" pitchFamily="34" charset="0"/>
                <a:cs typeface="Arial" panose="020B0604020202020204" pitchFamily="34" charset="0"/>
              </a:rPr>
              <a:t>Environmental changes within climate models</a:t>
            </a:r>
          </a:p>
          <a:p>
            <a:pPr marL="860425" indent="-457200">
              <a:buFont typeface="Arial" panose="020B0604020202020204" pitchFamily="34" charset="0"/>
              <a:buChar char="•"/>
              <a:tabLst>
                <a:tab pos="168275" algn="l"/>
                <a:tab pos="398463" algn="l"/>
              </a:tabLst>
            </a:pPr>
            <a:r>
              <a:rPr lang="en-US" sz="2800" dirty="0">
                <a:latin typeface="Arial" panose="020B0604020202020204" pitchFamily="34" charset="0"/>
                <a:cs typeface="Arial" panose="020B0604020202020204" pitchFamily="34" charset="0"/>
              </a:rPr>
              <a:t>Fisheries in the Gulf of Mexico</a:t>
            </a:r>
          </a:p>
          <a:p>
            <a:pPr marL="860425" indent="-457200">
              <a:buFont typeface="Arial" panose="020B0604020202020204" pitchFamily="34" charset="0"/>
              <a:buChar char="•"/>
              <a:tabLst>
                <a:tab pos="168275" algn="l"/>
                <a:tab pos="398463" algn="l"/>
              </a:tabLst>
            </a:pPr>
            <a:r>
              <a:rPr lang="en-US" sz="2800" dirty="0">
                <a:latin typeface="Arial" panose="020B0604020202020204" pitchFamily="34" charset="0"/>
                <a:cs typeface="Arial" panose="020B0604020202020204" pitchFamily="34" charset="0"/>
              </a:rPr>
              <a:t>Biogeochemical studies and ocean acidification</a:t>
            </a:r>
          </a:p>
          <a:p>
            <a:pPr marL="860425" indent="-457200">
              <a:buFont typeface="Arial" panose="020B0604020202020204" pitchFamily="34" charset="0"/>
              <a:buChar char="•"/>
              <a:tabLst>
                <a:tab pos="168275" algn="l"/>
                <a:tab pos="398463" algn="l"/>
              </a:tabLst>
            </a:pPr>
            <a:r>
              <a:rPr lang="en-US" sz="2800" dirty="0">
                <a:latin typeface="Arial" panose="020B0604020202020204" pitchFamily="34" charset="0"/>
                <a:cs typeface="Arial" panose="020B0604020202020204" pitchFamily="34" charset="0"/>
              </a:rPr>
              <a:t>Sargassum monitoring</a:t>
            </a:r>
          </a:p>
          <a:p>
            <a:r>
              <a:rPr lang="en-US" sz="28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D45564C-383F-7444-8974-CC458A014401}"/>
              </a:ext>
            </a:extLst>
          </p:cNvPr>
          <p:cNvSpPr txBox="1"/>
          <p:nvPr/>
        </p:nvSpPr>
        <p:spPr>
          <a:xfrm>
            <a:off x="8475704" y="6290846"/>
            <a:ext cx="3573414" cy="338554"/>
          </a:xfrm>
          <a:prstGeom prst="rect">
            <a:avLst/>
          </a:prstGeom>
          <a:solidFill>
            <a:srgbClr val="FFFFFF">
              <a:alpha val="50980"/>
            </a:srgbClr>
          </a:solidFill>
        </p:spPr>
        <p:txBody>
          <a:bodyPr wrap="none" rtlCol="0">
            <a:spAutoFit/>
          </a:bodyPr>
          <a:lstStyle/>
          <a:p>
            <a:r>
              <a:rPr lang="en-US" sz="1600" dirty="0">
                <a:latin typeface="Arial" panose="020B0604020202020204" pitchFamily="34" charset="0"/>
                <a:cs typeface="Arial" panose="020B0604020202020204" pitchFamily="34" charset="0"/>
              </a:rPr>
              <a:t>Plankton survey in the Gulf of Mexico</a:t>
            </a:r>
          </a:p>
        </p:txBody>
      </p:sp>
      <p:pic>
        <p:nvPicPr>
          <p:cNvPr id="8" name="Picture 7">
            <a:extLst>
              <a:ext uri="{FF2B5EF4-FFF2-40B4-BE49-F238E27FC236}">
                <a16:creationId xmlns:a16="http://schemas.microsoft.com/office/drawing/2014/main" id="{995E7885-BFEE-644C-9209-F807D06FF127}"/>
              </a:ext>
            </a:extLst>
          </p:cNvPr>
          <p:cNvPicPr>
            <a:picLocks noChangeAspect="1"/>
          </p:cNvPicPr>
          <p:nvPr/>
        </p:nvPicPr>
        <p:blipFill>
          <a:blip r:embed="rId3"/>
          <a:stretch>
            <a:fillRect/>
          </a:stretch>
        </p:blipFill>
        <p:spPr>
          <a:xfrm>
            <a:off x="36576" y="139192"/>
            <a:ext cx="3517900" cy="939800"/>
          </a:xfrm>
          <a:prstGeom prst="rect">
            <a:avLst/>
          </a:prstGeom>
        </p:spPr>
      </p:pic>
      <p:sp>
        <p:nvSpPr>
          <p:cNvPr id="5" name="Slide Number Placeholder 4">
            <a:extLst>
              <a:ext uri="{FF2B5EF4-FFF2-40B4-BE49-F238E27FC236}">
                <a16:creationId xmlns:a16="http://schemas.microsoft.com/office/drawing/2014/main" id="{2812D50B-593F-8243-A118-74E98C59E389}"/>
              </a:ext>
            </a:extLst>
          </p:cNvPr>
          <p:cNvSpPr>
            <a:spLocks noGrp="1"/>
          </p:cNvSpPr>
          <p:nvPr>
            <p:ph type="sldNum" sz="quarter" idx="12"/>
          </p:nvPr>
        </p:nvSpPr>
        <p:spPr/>
        <p:txBody>
          <a:bodyPr/>
          <a:lstStyle/>
          <a:p>
            <a:pPr>
              <a:defRPr/>
            </a:pPr>
            <a:fld id="{0737601F-BD98-ED4B-8E1A-3F69D5929A52}" type="slidenum">
              <a:rPr lang="en-US" altLang="en-US" smtClean="0"/>
              <a:pPr>
                <a:defRPr/>
              </a:pPr>
              <a:t>9</a:t>
            </a:fld>
            <a:endParaRPr lang="en-US" altLang="en-US"/>
          </a:p>
        </p:txBody>
      </p:sp>
    </p:spTree>
    <p:extLst>
      <p:ext uri="{BB962C8B-B14F-4D97-AF65-F5344CB8AC3E}">
        <p14:creationId xmlns:p14="http://schemas.microsoft.com/office/powerpoint/2010/main" val="36286140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39426</TotalTime>
  <Words>2570</Words>
  <Application>Microsoft Macintosh PowerPoint</Application>
  <PresentationFormat>Widescreen</PresentationFormat>
  <Paragraphs>533</Paragraphs>
  <Slides>41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Default Design</vt:lpstr>
      <vt:lpstr>NOAA AOML  Physical Oceanography Division  Laboratory Review, November 2019  Gustavo Jorge Goni </vt:lpstr>
      <vt:lpstr>PowerPoint Presentation</vt:lpstr>
      <vt:lpstr>Divisional objectives</vt:lpstr>
      <vt:lpstr>Divisional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PHOD lightning talks and posters</vt:lpstr>
      <vt:lpstr>NOAA AOML  Physical Oceanography Division  Laboratory Review, November 2019  Gustavo Jorge Goni </vt:lpstr>
      <vt:lpstr>PowerPoint Presentation</vt:lpstr>
    </vt:vector>
  </TitlesOfParts>
  <Company>U.S. Department of Commerce NOAA/AOML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Lusic</dc:creator>
  <cp:lastModifiedBy>Microsoft Office User</cp:lastModifiedBy>
  <cp:revision>1663</cp:revision>
  <cp:lastPrinted>2019-11-07T17:39:59Z</cp:lastPrinted>
  <dcterms:created xsi:type="dcterms:W3CDTF">2012-11-05T18:36:30Z</dcterms:created>
  <dcterms:modified xsi:type="dcterms:W3CDTF">2019-11-12T13:16:41Z</dcterms:modified>
</cp:coreProperties>
</file>