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94" r:id="rId2"/>
    <p:sldId id="305" r:id="rId3"/>
    <p:sldId id="311" r:id="rId4"/>
    <p:sldId id="316" r:id="rId5"/>
    <p:sldId id="313" r:id="rId6"/>
    <p:sldId id="315" r:id="rId7"/>
    <p:sldId id="310" r:id="rId8"/>
    <p:sldId id="304" r:id="rId9"/>
    <p:sldId id="307" r:id="rId10"/>
    <p:sldId id="29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4298D3"/>
    <a:srgbClr val="1D4690"/>
    <a:srgbClr val="F2F5F7"/>
    <a:srgbClr val="DADDE0"/>
    <a:srgbClr val="575757"/>
    <a:srgbClr val="ACACAC"/>
    <a:srgbClr val="666666"/>
    <a:srgbClr val="168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0280"/>
  </p:normalViewPr>
  <p:slideViewPr>
    <p:cSldViewPr snapToObjects="1">
      <p:cViewPr varScale="1">
        <p:scale>
          <a:sx n="118" d="100"/>
          <a:sy n="118" d="100"/>
        </p:scale>
        <p:origin x="1560"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6B343-25FC-4040-8C1D-19C20F6E4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F73B9B-CC70-874C-BF13-BEDD16B12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FFD94-0376-F94B-8829-32106F229FB7}" type="datetimeFigureOut">
              <a:rPr lang="en-US" smtClean="0"/>
              <a:t>11/12/19</a:t>
            </a:fld>
            <a:endParaRPr lang="en-US"/>
          </a:p>
        </p:txBody>
      </p:sp>
      <p:sp>
        <p:nvSpPr>
          <p:cNvPr id="4" name="Footer Placeholder 3">
            <a:extLst>
              <a:ext uri="{FF2B5EF4-FFF2-40B4-BE49-F238E27FC236}">
                <a16:creationId xmlns:a16="http://schemas.microsoft.com/office/drawing/2014/main" id="{1A7A5E96-D065-BA40-9088-390449C75D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E17056-518B-824D-992C-F5C7AD6240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473C2-1A0A-6148-AB77-25A47CD85CDF}" type="slidenum">
              <a:rPr lang="en-US" smtClean="0"/>
              <a:t>‹#›</a:t>
            </a:fld>
            <a:endParaRPr lang="en-US"/>
          </a:p>
        </p:txBody>
      </p:sp>
    </p:spTree>
    <p:extLst>
      <p:ext uri="{BB962C8B-B14F-4D97-AF65-F5344CB8AC3E}">
        <p14:creationId xmlns:p14="http://schemas.microsoft.com/office/powerpoint/2010/main" val="4098365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AC35B-83D0-B04F-AA0A-7C54EB63E0C1}" type="datetimeFigureOut">
              <a:rPr lang="en-US" smtClean="0"/>
              <a:t>11/12/19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9663B-47F3-AE4A-92C7-367FE9E30D9D}" type="slidenum">
              <a:rPr lang="en-US" smtClean="0"/>
              <a:t>‹#›</a:t>
            </a:fld>
            <a:endParaRPr lang="en-US"/>
          </a:p>
        </p:txBody>
      </p:sp>
    </p:spTree>
    <p:extLst>
      <p:ext uri="{BB962C8B-B14F-4D97-AF65-F5344CB8AC3E}">
        <p14:creationId xmlns:p14="http://schemas.microsoft.com/office/powerpoint/2010/main" val="4233228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a:t>
            </a:fld>
            <a:endParaRPr lang="en-US"/>
          </a:p>
        </p:txBody>
      </p:sp>
    </p:spTree>
    <p:extLst>
      <p:ext uri="{BB962C8B-B14F-4D97-AF65-F5344CB8AC3E}">
        <p14:creationId xmlns:p14="http://schemas.microsoft.com/office/powerpoint/2010/main" val="328228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2</a:t>
            </a:fld>
            <a:endParaRPr lang="en-US"/>
          </a:p>
        </p:txBody>
      </p:sp>
    </p:spTree>
    <p:extLst>
      <p:ext uri="{BB962C8B-B14F-4D97-AF65-F5344CB8AC3E}">
        <p14:creationId xmlns:p14="http://schemas.microsoft.com/office/powerpoint/2010/main" val="3080780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SHOUT’s operational </a:t>
            </a:r>
            <a:r>
              <a:rPr lang="en-US" dirty="0" err="1"/>
              <a:t>conops</a:t>
            </a:r>
            <a:r>
              <a:rPr lang="en-US" dirty="0"/>
              <a:t> followed (2012-2014) NASA HS3</a:t>
            </a:r>
          </a:p>
        </p:txBody>
      </p:sp>
      <p:sp>
        <p:nvSpPr>
          <p:cNvPr id="4" name="Slide Number Placeholder 3"/>
          <p:cNvSpPr>
            <a:spLocks noGrp="1"/>
          </p:cNvSpPr>
          <p:nvPr>
            <p:ph type="sldNum" sz="quarter" idx="5"/>
          </p:nvPr>
        </p:nvSpPr>
        <p:spPr/>
        <p:txBody>
          <a:bodyPr/>
          <a:lstStyle/>
          <a:p>
            <a:fld id="{A679663B-47F3-AE4A-92C7-367FE9E30D9D}" type="slidenum">
              <a:rPr lang="en-US" smtClean="0"/>
              <a:t>3</a:t>
            </a:fld>
            <a:endParaRPr lang="en-US"/>
          </a:p>
        </p:txBody>
      </p:sp>
    </p:spTree>
    <p:extLst>
      <p:ext uri="{BB962C8B-B14F-4D97-AF65-F5344CB8AC3E}">
        <p14:creationId xmlns:p14="http://schemas.microsoft.com/office/powerpoint/2010/main" val="1761538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4</a:t>
            </a:fld>
            <a:endParaRPr lang="en-US"/>
          </a:p>
        </p:txBody>
      </p:sp>
    </p:spTree>
    <p:extLst>
      <p:ext uri="{BB962C8B-B14F-4D97-AF65-F5344CB8AC3E}">
        <p14:creationId xmlns:p14="http://schemas.microsoft.com/office/powerpoint/2010/main" val="2288276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Airborne Vertical Atmospheric Profiling System (AVAPS)</a:t>
            </a:r>
            <a:endParaRPr lang="en-US" b="0" dirty="0"/>
          </a:p>
          <a:p>
            <a:r>
              <a:rPr lang="en-US" dirty="0"/>
              <a:t>High Altitude Monolithic Microwave Integrated Circuit (MMIC) Sounding Radiometer (HAMSR): 2km vertical res; 40 km wide swath; </a:t>
            </a:r>
          </a:p>
          <a:p>
            <a:r>
              <a:rPr lang="en-US" dirty="0"/>
              <a:t>High-Altitude Imaging Wind and Rain Airborne Profiler (HIWRAP) : dual beam, conical scanning; 60 m vertical res; 1 km horizontal res</a:t>
            </a:r>
          </a:p>
        </p:txBody>
      </p:sp>
      <p:sp>
        <p:nvSpPr>
          <p:cNvPr id="4" name="Slide Number Placeholder 3"/>
          <p:cNvSpPr>
            <a:spLocks noGrp="1"/>
          </p:cNvSpPr>
          <p:nvPr>
            <p:ph type="sldNum" sz="quarter" idx="5"/>
          </p:nvPr>
        </p:nvSpPr>
        <p:spPr/>
        <p:txBody>
          <a:bodyPr/>
          <a:lstStyle/>
          <a:p>
            <a:fld id="{A679663B-47F3-AE4A-92C7-367FE9E30D9D}" type="slidenum">
              <a:rPr lang="en-US" smtClean="0"/>
              <a:t>5</a:t>
            </a:fld>
            <a:endParaRPr lang="en-US"/>
          </a:p>
        </p:txBody>
      </p:sp>
    </p:spTree>
    <p:extLst>
      <p:ext uri="{BB962C8B-B14F-4D97-AF65-F5344CB8AC3E}">
        <p14:creationId xmlns:p14="http://schemas.microsoft.com/office/powerpoint/2010/main" val="1114192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6</a:t>
            </a:fld>
            <a:endParaRPr lang="en-US"/>
          </a:p>
        </p:txBody>
      </p:sp>
    </p:spTree>
    <p:extLst>
      <p:ext uri="{BB962C8B-B14F-4D97-AF65-F5344CB8AC3E}">
        <p14:creationId xmlns:p14="http://schemas.microsoft.com/office/powerpoint/2010/main" val="3093050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Shown here is the impact of the GH dropsonde data only on the GFS track forecast when added to the full current observing system (i.e., includes all routine observations from satellites, RAOBS, and other aircraft)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NOAA EMC views these as notable improvements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courtesy Jason </a:t>
            </a:r>
            <a:r>
              <a:rPr lang="en-US" sz="1200" dirty="0" err="1"/>
              <a:t>Sippel</a:t>
            </a:r>
            <a:r>
              <a:rPr lang="en-US" sz="1200" dirty="0"/>
              <a:t> and Vijay </a:t>
            </a:r>
            <a:r>
              <a:rPr lang="en-US" sz="1200" dirty="0" err="1"/>
              <a:t>Tallapragada</a:t>
            </a:r>
            <a:r>
              <a:rPr lang="en-US" sz="1200" dirty="0"/>
              <a:t>, NOAA/NCEP/EMC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FV3 GFS results are ongoing and will be available soon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p>
        </p:txBody>
      </p:sp>
      <p:sp>
        <p:nvSpPr>
          <p:cNvPr id="4" name="Slide Number Placeholder 3"/>
          <p:cNvSpPr>
            <a:spLocks noGrp="1"/>
          </p:cNvSpPr>
          <p:nvPr>
            <p:ph type="sldNum" sz="quarter" idx="5"/>
          </p:nvPr>
        </p:nvSpPr>
        <p:spPr/>
        <p:txBody>
          <a:bodyPr/>
          <a:lstStyle/>
          <a:p>
            <a:fld id="{A679663B-47F3-AE4A-92C7-367FE9E30D9D}" type="slidenum">
              <a:rPr lang="en-US" smtClean="0"/>
              <a:t>7</a:t>
            </a:fld>
            <a:endParaRPr lang="en-US"/>
          </a:p>
        </p:txBody>
      </p:sp>
    </p:spTree>
    <p:extLst>
      <p:ext uri="{BB962C8B-B14F-4D97-AF65-F5344CB8AC3E}">
        <p14:creationId xmlns:p14="http://schemas.microsoft.com/office/powerpoint/2010/main" val="2472353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baseline mission will have six satellites</a:t>
            </a:r>
          </a:p>
          <a:p>
            <a:r>
              <a:rPr lang="en-US" dirty="0"/>
              <a:t>2) we have built a seventh satellite that is fit for flight – we could launch it early (my preference, but need concurrence from NASA) or use it as a spare, TBD</a:t>
            </a:r>
          </a:p>
          <a:p>
            <a:r>
              <a:rPr lang="en-US" dirty="0"/>
              <a:t>3) all hardware will be complete in December, and NASA hopes to launch us in 2022 but hasn’t issued a contract to a launch </a:t>
            </a:r>
            <a:r>
              <a:rPr lang="en-US"/>
              <a:t>provider yet</a:t>
            </a:r>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9</a:t>
            </a:fld>
            <a:endParaRPr lang="en-US"/>
          </a:p>
        </p:txBody>
      </p:sp>
    </p:spTree>
    <p:extLst>
      <p:ext uri="{BB962C8B-B14F-4D97-AF65-F5344CB8AC3E}">
        <p14:creationId xmlns:p14="http://schemas.microsoft.com/office/powerpoint/2010/main" val="1056428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Development of new technologies for real-time monitoring of tropical cyclone intensity, structure, and environment</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292140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2FEAB9-964F-934D-8A34-973E5BC0E2B1}"/>
              </a:ext>
            </a:extLst>
          </p:cNvPr>
          <p:cNvSpPr>
            <a:spLocks noGrp="1"/>
          </p:cNvSpPr>
          <p:nvPr>
            <p:ph type="sldNum" sz="quarter" idx="12"/>
          </p:nvPr>
        </p:nvSpPr>
        <p:spPr/>
        <p:txBody>
          <a:bodyPr/>
          <a:lstStyle/>
          <a:p>
            <a:fld id="{1CA897ED-F933-F140-B965-41326E641414}" type="slidenum">
              <a:rPr lang="en-US" smtClean="0"/>
              <a:t>‹#›</a:t>
            </a:fld>
            <a:endParaRPr lang="en-US" dirty="0"/>
          </a:p>
        </p:txBody>
      </p:sp>
      <p:sp>
        <p:nvSpPr>
          <p:cNvPr id="7" name="Title 1">
            <a:extLst>
              <a:ext uri="{FF2B5EF4-FFF2-40B4-BE49-F238E27FC236}">
                <a16:creationId xmlns:a16="http://schemas.microsoft.com/office/drawing/2014/main" id="{881A5F8D-A1BB-D746-AF4F-EF1F576996B7}"/>
              </a:ext>
            </a:extLst>
          </p:cNvPr>
          <p:cNvSpPr>
            <a:spLocks noGrp="1"/>
          </p:cNvSpPr>
          <p:nvPr>
            <p:ph type="title" hasCustomPrompt="1"/>
          </p:nvPr>
        </p:nvSpPr>
        <p:spPr>
          <a:xfrm>
            <a:off x="533400" y="1818930"/>
            <a:ext cx="3808412" cy="771870"/>
          </a:xfrm>
          <a:prstGeom prst="rect">
            <a:avLst/>
          </a:prstGeom>
        </p:spPr>
        <p:txBody>
          <a:bodyPr/>
          <a:lstStyle/>
          <a:p>
            <a:r>
              <a:rPr lang="en-US" dirty="0"/>
              <a:t>Table/ Columns</a:t>
            </a:r>
          </a:p>
        </p:txBody>
      </p:sp>
      <p:sp>
        <p:nvSpPr>
          <p:cNvPr id="12" name="Table Placeholder 11">
            <a:extLst>
              <a:ext uri="{FF2B5EF4-FFF2-40B4-BE49-F238E27FC236}">
                <a16:creationId xmlns:a16="http://schemas.microsoft.com/office/drawing/2014/main" id="{1ED3C4F7-3FDD-7D45-B182-A7CE6598DFBE}"/>
              </a:ext>
            </a:extLst>
          </p:cNvPr>
          <p:cNvSpPr>
            <a:spLocks noGrp="1"/>
          </p:cNvSpPr>
          <p:nvPr>
            <p:ph type="tbl" sz="quarter" idx="13"/>
          </p:nvPr>
        </p:nvSpPr>
        <p:spPr>
          <a:xfrm>
            <a:off x="1676400" y="2819400"/>
            <a:ext cx="8991600" cy="2667000"/>
          </a:xfrm>
          <a:prstGeom prst="rect">
            <a:avLst/>
          </a:prstGeom>
        </p:spPr>
        <p:txBody>
          <a:bodyPr/>
          <a:lstStyle/>
          <a:p>
            <a:endParaRPr lang="en-US" dirty="0"/>
          </a:p>
        </p:txBody>
      </p:sp>
      <p:sp>
        <p:nvSpPr>
          <p:cNvPr id="6" name="Rectangle 5">
            <a:extLst>
              <a:ext uri="{FF2B5EF4-FFF2-40B4-BE49-F238E27FC236}">
                <a16:creationId xmlns:a16="http://schemas.microsoft.com/office/drawing/2014/main" id="{C87DC2C1-AFF5-E743-A642-EB85D9C475AB}"/>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17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6"/>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ject Overvie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Picture Placeholder 7">
            <a:extLst>
              <a:ext uri="{FF2B5EF4-FFF2-40B4-BE49-F238E27FC236}">
                <a16:creationId xmlns:a16="http://schemas.microsoft.com/office/drawing/2014/main" id="{AD862222-3BBD-C44A-98A8-FAE85984916F}"/>
              </a:ext>
            </a:extLst>
          </p:cNvPr>
          <p:cNvSpPr>
            <a:spLocks noGrp="1"/>
          </p:cNvSpPr>
          <p:nvPr>
            <p:ph type="pic" sz="quarter" idx="13"/>
          </p:nvPr>
        </p:nvSpPr>
        <p:spPr>
          <a:xfrm>
            <a:off x="0" y="4953000"/>
            <a:ext cx="12192000" cy="1447800"/>
          </a:xfrm>
          <a:prstGeom prst="rect">
            <a:avLst/>
          </a:prstGeom>
        </p:spPr>
        <p:txBody>
          <a:bodyPr/>
          <a:lstStyle>
            <a:lvl1pPr marL="0" indent="0">
              <a:buNone/>
              <a:defRPr/>
            </a:lvl1pPr>
          </a:lstStyle>
          <a:p>
            <a:endParaRPr lang="en-US" dirty="0"/>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Overview</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09800" y="2895600"/>
            <a:ext cx="8534400" cy="1905000"/>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465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s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839788" y="1818930"/>
            <a:ext cx="3198812" cy="771870"/>
          </a:xfrm>
          <a:prstGeom prst="rect">
            <a:avLst/>
          </a:prstGeom>
        </p:spPr>
        <p:txBody>
          <a:bodyPr/>
          <a:lstStyle/>
          <a:p>
            <a:r>
              <a:rPr lang="en-US" dirty="0"/>
              <a:t>Numbers</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1448594" y="3429000"/>
            <a:ext cx="1981200" cy="10668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45K</a:t>
            </a:r>
          </a:p>
        </p:txBody>
      </p:sp>
      <p:sp>
        <p:nvSpPr>
          <p:cNvPr id="3" name="Text Placeholder 2">
            <a:extLst>
              <a:ext uri="{FF2B5EF4-FFF2-40B4-BE49-F238E27FC236}">
                <a16:creationId xmlns:a16="http://schemas.microsoft.com/office/drawing/2014/main" id="{181A8807-C32A-024B-ADA0-B8DAD4296336}"/>
              </a:ext>
            </a:extLst>
          </p:cNvPr>
          <p:cNvSpPr>
            <a:spLocks noGrp="1"/>
          </p:cNvSpPr>
          <p:nvPr>
            <p:ph type="body" sz="quarter" idx="15" hasCustomPrompt="1"/>
          </p:nvPr>
        </p:nvSpPr>
        <p:spPr>
          <a:xfrm>
            <a:off x="1258094" y="4572000"/>
            <a:ext cx="2362200" cy="533400"/>
          </a:xfrm>
          <a:prstGeom prst="rect">
            <a:avLst/>
          </a:prstGeom>
        </p:spPr>
        <p:txBody>
          <a:bodyPr>
            <a:normAutofit/>
          </a:bodyPr>
          <a:lstStyle>
            <a:lvl1pPr marL="0" indent="0" algn="ctr">
              <a:buNone/>
              <a:defRPr sz="1800"/>
            </a:lvl1pPr>
          </a:lstStyle>
          <a:p>
            <a:pPr lvl="0"/>
            <a:r>
              <a:rPr lang="en-US" dirty="0"/>
              <a:t>Explain Number</a:t>
            </a:r>
          </a:p>
        </p:txBody>
      </p:sp>
      <p:cxnSp>
        <p:nvCxnSpPr>
          <p:cNvPr id="6" name="Straight Connector 5">
            <a:extLst>
              <a:ext uri="{FF2B5EF4-FFF2-40B4-BE49-F238E27FC236}">
                <a16:creationId xmlns:a16="http://schemas.microsoft.com/office/drawing/2014/main" id="{EA4F53FC-8162-864E-84C1-9372DFD785CD}"/>
              </a:ext>
            </a:extLst>
          </p:cNvPr>
          <p:cNvCxnSpPr>
            <a:cxnSpLocks/>
          </p:cNvCxnSpPr>
          <p:nvPr userDrawn="1"/>
        </p:nvCxnSpPr>
        <p:spPr>
          <a:xfrm>
            <a:off x="419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7E487D-1EA9-6C48-96D3-AD292BB1E30B}"/>
              </a:ext>
            </a:extLst>
          </p:cNvPr>
          <p:cNvCxnSpPr>
            <a:cxnSpLocks/>
          </p:cNvCxnSpPr>
          <p:nvPr userDrawn="1"/>
        </p:nvCxnSpPr>
        <p:spPr>
          <a:xfrm>
            <a:off x="800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2E9E1E29-F4B1-FC4C-9C9F-21FD70B427BD}"/>
              </a:ext>
            </a:extLst>
          </p:cNvPr>
          <p:cNvSpPr>
            <a:spLocks noGrp="1"/>
          </p:cNvSpPr>
          <p:nvPr>
            <p:ph type="body" sz="quarter" idx="16" hasCustomPrompt="1"/>
          </p:nvPr>
        </p:nvSpPr>
        <p:spPr>
          <a:xfrm>
            <a:off x="5105399" y="3429000"/>
            <a:ext cx="1981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40%</a:t>
            </a:r>
          </a:p>
        </p:txBody>
      </p:sp>
      <p:sp>
        <p:nvSpPr>
          <p:cNvPr id="14" name="Text Placeholder 2">
            <a:extLst>
              <a:ext uri="{FF2B5EF4-FFF2-40B4-BE49-F238E27FC236}">
                <a16:creationId xmlns:a16="http://schemas.microsoft.com/office/drawing/2014/main" id="{C0F9951B-5640-9340-9338-E3F0BAF80ED5}"/>
              </a:ext>
            </a:extLst>
          </p:cNvPr>
          <p:cNvSpPr>
            <a:spLocks noGrp="1"/>
          </p:cNvSpPr>
          <p:nvPr>
            <p:ph type="body" sz="quarter" idx="17" hasCustomPrompt="1"/>
          </p:nvPr>
        </p:nvSpPr>
        <p:spPr>
          <a:xfrm>
            <a:off x="4914900"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5" name="Text Placeholder 11">
            <a:extLst>
              <a:ext uri="{FF2B5EF4-FFF2-40B4-BE49-F238E27FC236}">
                <a16:creationId xmlns:a16="http://schemas.microsoft.com/office/drawing/2014/main" id="{0A62A000-CEA5-624F-895C-D8034A444ABF}"/>
              </a:ext>
            </a:extLst>
          </p:cNvPr>
          <p:cNvSpPr>
            <a:spLocks noGrp="1"/>
          </p:cNvSpPr>
          <p:nvPr>
            <p:ph type="body" sz="quarter" idx="18" hasCustomPrompt="1"/>
          </p:nvPr>
        </p:nvSpPr>
        <p:spPr>
          <a:xfrm>
            <a:off x="8382000" y="3429000"/>
            <a:ext cx="3505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30ppm</a:t>
            </a:r>
          </a:p>
        </p:txBody>
      </p:sp>
      <p:sp>
        <p:nvSpPr>
          <p:cNvPr id="16" name="Text Placeholder 2">
            <a:extLst>
              <a:ext uri="{FF2B5EF4-FFF2-40B4-BE49-F238E27FC236}">
                <a16:creationId xmlns:a16="http://schemas.microsoft.com/office/drawing/2014/main" id="{99505EBC-6A20-2C43-A176-54EB308A1283}"/>
              </a:ext>
            </a:extLst>
          </p:cNvPr>
          <p:cNvSpPr>
            <a:spLocks noGrp="1"/>
          </p:cNvSpPr>
          <p:nvPr>
            <p:ph type="body" sz="quarter" idx="19" hasCustomPrompt="1"/>
          </p:nvPr>
        </p:nvSpPr>
        <p:spPr>
          <a:xfrm>
            <a:off x="8915399"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7" name="Text Placeholder 2">
            <a:extLst>
              <a:ext uri="{FF2B5EF4-FFF2-40B4-BE49-F238E27FC236}">
                <a16:creationId xmlns:a16="http://schemas.microsoft.com/office/drawing/2014/main" id="{139DFAB9-1EA9-7048-99FE-D04F661672C1}"/>
              </a:ext>
            </a:extLst>
          </p:cNvPr>
          <p:cNvSpPr>
            <a:spLocks noGrp="1"/>
          </p:cNvSpPr>
          <p:nvPr>
            <p:ph type="body" sz="quarter" idx="20" hasCustomPrompt="1"/>
          </p:nvPr>
        </p:nvSpPr>
        <p:spPr>
          <a:xfrm>
            <a:off x="1259138"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8" name="Text Placeholder 2">
            <a:extLst>
              <a:ext uri="{FF2B5EF4-FFF2-40B4-BE49-F238E27FC236}">
                <a16:creationId xmlns:a16="http://schemas.microsoft.com/office/drawing/2014/main" id="{40CC1FDC-8C7F-CC4F-A932-CD639BCA0FB7}"/>
              </a:ext>
            </a:extLst>
          </p:cNvPr>
          <p:cNvSpPr>
            <a:spLocks noGrp="1"/>
          </p:cNvSpPr>
          <p:nvPr>
            <p:ph type="body" sz="quarter" idx="21" hasCustomPrompt="1"/>
          </p:nvPr>
        </p:nvSpPr>
        <p:spPr>
          <a:xfrm>
            <a:off x="4914900"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9" name="Text Placeholder 2">
            <a:extLst>
              <a:ext uri="{FF2B5EF4-FFF2-40B4-BE49-F238E27FC236}">
                <a16:creationId xmlns:a16="http://schemas.microsoft.com/office/drawing/2014/main" id="{A1412F38-15CF-FB4A-889C-42A2D21F9B16}"/>
              </a:ext>
            </a:extLst>
          </p:cNvPr>
          <p:cNvSpPr>
            <a:spLocks noGrp="1"/>
          </p:cNvSpPr>
          <p:nvPr>
            <p:ph type="body" sz="quarter" idx="22" hasCustomPrompt="1"/>
          </p:nvPr>
        </p:nvSpPr>
        <p:spPr>
          <a:xfrm>
            <a:off x="8915399"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Tree>
    <p:extLst>
      <p:ext uri="{BB962C8B-B14F-4D97-AF65-F5344CB8AC3E}">
        <p14:creationId xmlns:p14="http://schemas.microsoft.com/office/powerpoint/2010/main" val="4129571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381000" y="1818930"/>
            <a:ext cx="3657600" cy="771870"/>
          </a:xfrm>
          <a:prstGeom prst="rect">
            <a:avLst/>
          </a:prstGeom>
        </p:spPr>
        <p:txBody>
          <a:bodyPr/>
          <a:lstStyle>
            <a:lvl1pPr algn="l">
              <a:defRPr/>
            </a:lvl1pPr>
          </a:lstStyle>
          <a:p>
            <a:r>
              <a:rPr lang="en-US" dirty="0"/>
              <a:t>List</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86000" y="2895600"/>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11" name="Group 10">
            <a:extLst>
              <a:ext uri="{FF2B5EF4-FFF2-40B4-BE49-F238E27FC236}">
                <a16:creationId xmlns:a16="http://schemas.microsoft.com/office/drawing/2014/main" id="{C3F8B5C5-B200-204A-9595-9468ABBCCE9D}"/>
              </a:ext>
            </a:extLst>
          </p:cNvPr>
          <p:cNvGrpSpPr/>
          <p:nvPr userDrawn="1"/>
        </p:nvGrpSpPr>
        <p:grpSpPr>
          <a:xfrm>
            <a:off x="1734858" y="4640891"/>
            <a:ext cx="382489" cy="382489"/>
            <a:chOff x="6553198" y="2590804"/>
            <a:chExt cx="457200" cy="457200"/>
          </a:xfrm>
        </p:grpSpPr>
        <p:sp>
          <p:nvSpPr>
            <p:cNvPr id="13" name="Oval 12">
              <a:extLst>
                <a:ext uri="{FF2B5EF4-FFF2-40B4-BE49-F238E27FC236}">
                  <a16:creationId xmlns:a16="http://schemas.microsoft.com/office/drawing/2014/main" id="{F4E2B5AD-1154-B341-B2D2-758FE20764C0}"/>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193BC-9955-B040-B5EA-1BE13F6D8AEA}"/>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2</a:t>
              </a:r>
            </a:p>
          </p:txBody>
        </p:sp>
      </p:grpSp>
      <p:sp>
        <p:nvSpPr>
          <p:cNvPr id="15" name="Text Placeholder 11">
            <a:extLst>
              <a:ext uri="{FF2B5EF4-FFF2-40B4-BE49-F238E27FC236}">
                <a16:creationId xmlns:a16="http://schemas.microsoft.com/office/drawing/2014/main" id="{E67B84FA-3E54-B345-8F04-204CA26FECD9}"/>
              </a:ext>
            </a:extLst>
          </p:cNvPr>
          <p:cNvSpPr>
            <a:spLocks noGrp="1"/>
          </p:cNvSpPr>
          <p:nvPr>
            <p:ph type="body" sz="quarter" idx="15" hasCustomPrompt="1"/>
          </p:nvPr>
        </p:nvSpPr>
        <p:spPr>
          <a:xfrm>
            <a:off x="2286000" y="4640892"/>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16" name="Text Placeholder 11">
            <a:extLst>
              <a:ext uri="{FF2B5EF4-FFF2-40B4-BE49-F238E27FC236}">
                <a16:creationId xmlns:a16="http://schemas.microsoft.com/office/drawing/2014/main" id="{FC082E47-7F5E-D641-90A2-AAE61AF0F7BB}"/>
              </a:ext>
            </a:extLst>
          </p:cNvPr>
          <p:cNvSpPr>
            <a:spLocks noGrp="1"/>
          </p:cNvSpPr>
          <p:nvPr>
            <p:ph type="body" sz="quarter" idx="16" hasCustomPrompt="1"/>
          </p:nvPr>
        </p:nvSpPr>
        <p:spPr>
          <a:xfrm>
            <a:off x="7122611" y="2895600"/>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23" name="Text Placeholder 11">
            <a:extLst>
              <a:ext uri="{FF2B5EF4-FFF2-40B4-BE49-F238E27FC236}">
                <a16:creationId xmlns:a16="http://schemas.microsoft.com/office/drawing/2014/main" id="{29D01041-7402-B442-A8BA-C491C382EC9D}"/>
              </a:ext>
            </a:extLst>
          </p:cNvPr>
          <p:cNvSpPr>
            <a:spLocks noGrp="1"/>
          </p:cNvSpPr>
          <p:nvPr>
            <p:ph type="body" sz="quarter" idx="17" hasCustomPrompt="1"/>
          </p:nvPr>
        </p:nvSpPr>
        <p:spPr>
          <a:xfrm>
            <a:off x="7122611" y="4640892"/>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24" name="Group 23">
            <a:extLst>
              <a:ext uri="{FF2B5EF4-FFF2-40B4-BE49-F238E27FC236}">
                <a16:creationId xmlns:a16="http://schemas.microsoft.com/office/drawing/2014/main" id="{DF2894A4-33E2-7B41-8BDE-283283F1AEFD}"/>
              </a:ext>
            </a:extLst>
          </p:cNvPr>
          <p:cNvGrpSpPr/>
          <p:nvPr userDrawn="1"/>
        </p:nvGrpSpPr>
        <p:grpSpPr>
          <a:xfrm>
            <a:off x="1772210" y="2895599"/>
            <a:ext cx="382489" cy="382489"/>
            <a:chOff x="6553198" y="2590804"/>
            <a:chExt cx="457200" cy="457200"/>
          </a:xfrm>
        </p:grpSpPr>
        <p:sp>
          <p:nvSpPr>
            <p:cNvPr id="25" name="Oval 24">
              <a:extLst>
                <a:ext uri="{FF2B5EF4-FFF2-40B4-BE49-F238E27FC236}">
                  <a16:creationId xmlns:a16="http://schemas.microsoft.com/office/drawing/2014/main" id="{48C4C691-3D7A-6540-9FA7-F69F4E5D21BF}"/>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AABD34-8119-3140-A3B3-9DFC1E25E082}"/>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1</a:t>
              </a:r>
            </a:p>
          </p:txBody>
        </p:sp>
      </p:grpSp>
      <p:grpSp>
        <p:nvGrpSpPr>
          <p:cNvPr id="27" name="Group 26">
            <a:extLst>
              <a:ext uri="{FF2B5EF4-FFF2-40B4-BE49-F238E27FC236}">
                <a16:creationId xmlns:a16="http://schemas.microsoft.com/office/drawing/2014/main" id="{678BE42A-EB25-F54A-AC39-DF1EB4B56F59}"/>
              </a:ext>
            </a:extLst>
          </p:cNvPr>
          <p:cNvGrpSpPr/>
          <p:nvPr userDrawn="1"/>
        </p:nvGrpSpPr>
        <p:grpSpPr>
          <a:xfrm>
            <a:off x="6553200" y="4640885"/>
            <a:ext cx="382489" cy="382489"/>
            <a:chOff x="6553198" y="2590804"/>
            <a:chExt cx="457200" cy="457200"/>
          </a:xfrm>
        </p:grpSpPr>
        <p:sp>
          <p:nvSpPr>
            <p:cNvPr id="28" name="Oval 27">
              <a:extLst>
                <a:ext uri="{FF2B5EF4-FFF2-40B4-BE49-F238E27FC236}">
                  <a16:creationId xmlns:a16="http://schemas.microsoft.com/office/drawing/2014/main" id="{12C0EDDF-D34B-C44D-9E22-C087597DD77A}"/>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8DFC50-D275-1148-B252-47F32B20A657}"/>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4</a:t>
              </a:r>
            </a:p>
          </p:txBody>
        </p:sp>
      </p:grpSp>
      <p:grpSp>
        <p:nvGrpSpPr>
          <p:cNvPr id="30" name="Group 29">
            <a:extLst>
              <a:ext uri="{FF2B5EF4-FFF2-40B4-BE49-F238E27FC236}">
                <a16:creationId xmlns:a16="http://schemas.microsoft.com/office/drawing/2014/main" id="{FD50EA60-C3A0-394D-AC5A-418C89080998}"/>
              </a:ext>
            </a:extLst>
          </p:cNvPr>
          <p:cNvGrpSpPr/>
          <p:nvPr userDrawn="1"/>
        </p:nvGrpSpPr>
        <p:grpSpPr>
          <a:xfrm>
            <a:off x="6553199" y="2895599"/>
            <a:ext cx="382489" cy="382489"/>
            <a:chOff x="6553198" y="2590804"/>
            <a:chExt cx="457200" cy="457200"/>
          </a:xfrm>
        </p:grpSpPr>
        <p:sp>
          <p:nvSpPr>
            <p:cNvPr id="31" name="Oval 30">
              <a:extLst>
                <a:ext uri="{FF2B5EF4-FFF2-40B4-BE49-F238E27FC236}">
                  <a16:creationId xmlns:a16="http://schemas.microsoft.com/office/drawing/2014/main" id="{7A4BEE01-0B15-DD4F-A949-209C4D13BAB6}"/>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3117C35-C681-5043-8C1F-228F3C30C848}"/>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3</a:t>
              </a:r>
            </a:p>
          </p:txBody>
        </p:sp>
      </p:grpSp>
    </p:spTree>
    <p:extLst>
      <p:ext uri="{BB962C8B-B14F-4D97-AF65-F5344CB8AC3E}">
        <p14:creationId xmlns:p14="http://schemas.microsoft.com/office/powerpoint/2010/main" val="1685759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d Presentation Wa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4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A8D0F53F-CADD-9448-BE3D-0E40DD004CA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35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1_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FB51918F-0EB8-BD4E-A1F4-E329EA789CD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2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992563B5-0BF1-234B-979B-74993BBF52FF}"/>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5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585628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7" name="Title 1">
            <a:extLst>
              <a:ext uri="{FF2B5EF4-FFF2-40B4-BE49-F238E27FC236}">
                <a16:creationId xmlns:a16="http://schemas.microsoft.com/office/drawing/2014/main" id="{0F013259-AA9B-E341-A3C1-B0A32677BD70}"/>
              </a:ext>
            </a:extLst>
          </p:cNvPr>
          <p:cNvSpPr>
            <a:spLocks noGrp="1"/>
          </p:cNvSpPr>
          <p:nvPr userDrawn="1">
            <p:ph type="title" hasCustomPrompt="1"/>
          </p:nvPr>
        </p:nvSpPr>
        <p:spPr>
          <a:xfrm>
            <a:off x="381000" y="1818930"/>
            <a:ext cx="3657600" cy="771870"/>
          </a:xfrm>
          <a:prstGeom prst="rect">
            <a:avLst/>
          </a:prstGeom>
        </p:spPr>
        <p:txBody>
          <a:bodyPr/>
          <a:lstStyle>
            <a:lvl1pPr algn="l">
              <a:defRPr/>
            </a:lvl1pPr>
          </a:lstStyle>
          <a:p>
            <a:r>
              <a:rPr lang="en-US" dirty="0"/>
              <a:t>Progress</a:t>
            </a:r>
          </a:p>
        </p:txBody>
      </p:sp>
      <p:grpSp>
        <p:nvGrpSpPr>
          <p:cNvPr id="35" name="Group 34">
            <a:extLst>
              <a:ext uri="{FF2B5EF4-FFF2-40B4-BE49-F238E27FC236}">
                <a16:creationId xmlns:a16="http://schemas.microsoft.com/office/drawing/2014/main" id="{0968DDE3-99A5-7D4E-BC2F-B9133003B423}"/>
              </a:ext>
            </a:extLst>
          </p:cNvPr>
          <p:cNvGrpSpPr/>
          <p:nvPr userDrawn="1"/>
        </p:nvGrpSpPr>
        <p:grpSpPr>
          <a:xfrm>
            <a:off x="3352800" y="3352800"/>
            <a:ext cx="5576776" cy="1724799"/>
            <a:chOff x="3200400" y="3533001"/>
            <a:chExt cx="5576776" cy="1724799"/>
          </a:xfrm>
        </p:grpSpPr>
        <p:sp>
          <p:nvSpPr>
            <p:cNvPr id="4" name="Rectangle 3">
              <a:extLst>
                <a:ext uri="{FF2B5EF4-FFF2-40B4-BE49-F238E27FC236}">
                  <a16:creationId xmlns:a16="http://schemas.microsoft.com/office/drawing/2014/main" id="{559F1A6A-A334-4E47-9851-004B55F5D82A}"/>
                </a:ext>
              </a:extLst>
            </p:cNvPr>
            <p:cNvSpPr/>
            <p:nvPr userDrawn="1"/>
          </p:nvSpPr>
          <p:spPr>
            <a:xfrm>
              <a:off x="3740888" y="3603552"/>
              <a:ext cx="3886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D8285-29B9-B240-BF9D-5D372C190418}"/>
                </a:ext>
              </a:extLst>
            </p:cNvPr>
            <p:cNvSpPr/>
            <p:nvPr userDrawn="1"/>
          </p:nvSpPr>
          <p:spPr>
            <a:xfrm>
              <a:off x="7627088" y="3603552"/>
              <a:ext cx="457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01E3D5-70C2-9D4E-AB54-81D1CD4917AA}"/>
                </a:ext>
              </a:extLst>
            </p:cNvPr>
            <p:cNvSpPr/>
            <p:nvPr userDrawn="1"/>
          </p:nvSpPr>
          <p:spPr>
            <a:xfrm>
              <a:off x="3740888" y="3995074"/>
              <a:ext cx="3124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4AA38E-D225-8247-8F1E-8C69C44094E3}"/>
                </a:ext>
              </a:extLst>
            </p:cNvPr>
            <p:cNvSpPr/>
            <p:nvPr userDrawn="1"/>
          </p:nvSpPr>
          <p:spPr>
            <a:xfrm>
              <a:off x="6865088" y="3995074"/>
              <a:ext cx="1219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F6103-1CB3-3D4C-8544-44979CE31E1F}"/>
                </a:ext>
              </a:extLst>
            </p:cNvPr>
            <p:cNvSpPr/>
            <p:nvPr userDrawn="1"/>
          </p:nvSpPr>
          <p:spPr>
            <a:xfrm>
              <a:off x="3740888" y="4368651"/>
              <a:ext cx="2743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CBA042-5E6A-CB4D-AD1F-0173521AA879}"/>
                </a:ext>
              </a:extLst>
            </p:cNvPr>
            <p:cNvSpPr/>
            <p:nvPr userDrawn="1"/>
          </p:nvSpPr>
          <p:spPr>
            <a:xfrm>
              <a:off x="6484088" y="4368651"/>
              <a:ext cx="1600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6CA002-0EAA-9741-96AC-04C29E6DFFBD}"/>
                </a:ext>
              </a:extLst>
            </p:cNvPr>
            <p:cNvSpPr/>
            <p:nvPr userDrawn="1"/>
          </p:nvSpPr>
          <p:spPr>
            <a:xfrm>
              <a:off x="3740888" y="4729294"/>
              <a:ext cx="2286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400A02-15EA-BB41-B961-DCEC4401CD78}"/>
                </a:ext>
              </a:extLst>
            </p:cNvPr>
            <p:cNvSpPr/>
            <p:nvPr userDrawn="1"/>
          </p:nvSpPr>
          <p:spPr>
            <a:xfrm>
              <a:off x="6026888" y="4729294"/>
              <a:ext cx="2057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A34293-65BC-304B-94F3-A09C5436B5A6}"/>
                </a:ext>
              </a:extLst>
            </p:cNvPr>
            <p:cNvSpPr/>
            <p:nvPr userDrawn="1"/>
          </p:nvSpPr>
          <p:spPr>
            <a:xfrm>
              <a:off x="3740888" y="5057550"/>
              <a:ext cx="1905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63315E-EF27-F342-83C6-B72E7F1CA9C0}"/>
                </a:ext>
              </a:extLst>
            </p:cNvPr>
            <p:cNvSpPr/>
            <p:nvPr userDrawn="1"/>
          </p:nvSpPr>
          <p:spPr>
            <a:xfrm>
              <a:off x="5645888" y="5057550"/>
              <a:ext cx="2438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D0EAC0-5D3D-454B-85A9-AA9583379469}"/>
                </a:ext>
              </a:extLst>
            </p:cNvPr>
            <p:cNvSpPr txBox="1"/>
            <p:nvPr userDrawn="1"/>
          </p:nvSpPr>
          <p:spPr>
            <a:xfrm>
              <a:off x="3207488" y="3533001"/>
              <a:ext cx="685800" cy="276999"/>
            </a:xfrm>
            <a:prstGeom prst="rect">
              <a:avLst/>
            </a:prstGeom>
            <a:noFill/>
          </p:spPr>
          <p:txBody>
            <a:bodyPr wrap="square" rtlCol="0">
              <a:spAutoFit/>
            </a:bodyPr>
            <a:lstStyle/>
            <a:p>
              <a:r>
                <a:rPr lang="en-US" sz="1200" dirty="0">
                  <a:solidFill>
                    <a:srgbClr val="575757"/>
                  </a:solidFill>
                </a:rPr>
                <a:t>Thing</a:t>
              </a:r>
            </a:p>
          </p:txBody>
        </p:sp>
        <p:sp>
          <p:nvSpPr>
            <p:cNvPr id="24" name="TextBox 23">
              <a:extLst>
                <a:ext uri="{FF2B5EF4-FFF2-40B4-BE49-F238E27FC236}">
                  <a16:creationId xmlns:a16="http://schemas.microsoft.com/office/drawing/2014/main" id="{BB566155-CF2D-4944-81EC-874CF840334D}"/>
                </a:ext>
              </a:extLst>
            </p:cNvPr>
            <p:cNvSpPr txBox="1"/>
            <p:nvPr userDrawn="1"/>
          </p:nvSpPr>
          <p:spPr>
            <a:xfrm>
              <a:off x="3200400" y="3914001"/>
              <a:ext cx="685800" cy="276999"/>
            </a:xfrm>
            <a:prstGeom prst="rect">
              <a:avLst/>
            </a:prstGeom>
            <a:noFill/>
          </p:spPr>
          <p:txBody>
            <a:bodyPr wrap="square" rtlCol="0">
              <a:spAutoFit/>
            </a:bodyPr>
            <a:lstStyle/>
            <a:p>
              <a:r>
                <a:rPr lang="en-US" sz="1200" dirty="0">
                  <a:solidFill>
                    <a:srgbClr val="575757"/>
                  </a:solidFill>
                </a:rPr>
                <a:t>Thing</a:t>
              </a:r>
            </a:p>
          </p:txBody>
        </p:sp>
        <p:sp>
          <p:nvSpPr>
            <p:cNvPr id="25" name="TextBox 24">
              <a:extLst>
                <a:ext uri="{FF2B5EF4-FFF2-40B4-BE49-F238E27FC236}">
                  <a16:creationId xmlns:a16="http://schemas.microsoft.com/office/drawing/2014/main" id="{5D2FF26F-391B-CA45-B22F-65C7BB11C41B}"/>
                </a:ext>
              </a:extLst>
            </p:cNvPr>
            <p:cNvSpPr txBox="1"/>
            <p:nvPr userDrawn="1"/>
          </p:nvSpPr>
          <p:spPr>
            <a:xfrm>
              <a:off x="3207488" y="4295001"/>
              <a:ext cx="685800" cy="276999"/>
            </a:xfrm>
            <a:prstGeom prst="rect">
              <a:avLst/>
            </a:prstGeom>
            <a:noFill/>
          </p:spPr>
          <p:txBody>
            <a:bodyPr wrap="square" rtlCol="0">
              <a:spAutoFit/>
            </a:bodyPr>
            <a:lstStyle/>
            <a:p>
              <a:r>
                <a:rPr lang="en-US" sz="1200" dirty="0">
                  <a:solidFill>
                    <a:srgbClr val="575757"/>
                  </a:solidFill>
                </a:rPr>
                <a:t>Thing</a:t>
              </a:r>
            </a:p>
          </p:txBody>
        </p:sp>
        <p:sp>
          <p:nvSpPr>
            <p:cNvPr id="26" name="TextBox 25">
              <a:extLst>
                <a:ext uri="{FF2B5EF4-FFF2-40B4-BE49-F238E27FC236}">
                  <a16:creationId xmlns:a16="http://schemas.microsoft.com/office/drawing/2014/main" id="{634C5AEC-20EB-B04A-BC55-5D42790000A3}"/>
                </a:ext>
              </a:extLst>
            </p:cNvPr>
            <p:cNvSpPr txBox="1"/>
            <p:nvPr userDrawn="1"/>
          </p:nvSpPr>
          <p:spPr>
            <a:xfrm>
              <a:off x="3207488" y="4648200"/>
              <a:ext cx="685800" cy="276999"/>
            </a:xfrm>
            <a:prstGeom prst="rect">
              <a:avLst/>
            </a:prstGeom>
            <a:noFill/>
          </p:spPr>
          <p:txBody>
            <a:bodyPr wrap="square" rtlCol="0">
              <a:spAutoFit/>
            </a:bodyPr>
            <a:lstStyle/>
            <a:p>
              <a:r>
                <a:rPr lang="en-US" sz="1200" dirty="0">
                  <a:solidFill>
                    <a:srgbClr val="575757"/>
                  </a:solidFill>
                </a:rPr>
                <a:t>Thing</a:t>
              </a:r>
            </a:p>
          </p:txBody>
        </p:sp>
        <p:sp>
          <p:nvSpPr>
            <p:cNvPr id="27" name="TextBox 26">
              <a:extLst>
                <a:ext uri="{FF2B5EF4-FFF2-40B4-BE49-F238E27FC236}">
                  <a16:creationId xmlns:a16="http://schemas.microsoft.com/office/drawing/2014/main" id="{05AC7A57-6C1C-2A40-AC29-B6B04EE5B1FE}"/>
                </a:ext>
              </a:extLst>
            </p:cNvPr>
            <p:cNvSpPr txBox="1"/>
            <p:nvPr userDrawn="1"/>
          </p:nvSpPr>
          <p:spPr>
            <a:xfrm>
              <a:off x="3206750" y="4980801"/>
              <a:ext cx="685800" cy="276999"/>
            </a:xfrm>
            <a:prstGeom prst="rect">
              <a:avLst/>
            </a:prstGeom>
            <a:noFill/>
          </p:spPr>
          <p:txBody>
            <a:bodyPr wrap="square" rtlCol="0">
              <a:spAutoFit/>
            </a:bodyPr>
            <a:lstStyle/>
            <a:p>
              <a:r>
                <a:rPr lang="en-US" sz="1200" dirty="0">
                  <a:solidFill>
                    <a:srgbClr val="575757"/>
                  </a:solidFill>
                </a:rPr>
                <a:t>Thing</a:t>
              </a:r>
            </a:p>
          </p:txBody>
        </p:sp>
        <p:sp>
          <p:nvSpPr>
            <p:cNvPr id="28" name="TextBox 27">
              <a:extLst>
                <a:ext uri="{FF2B5EF4-FFF2-40B4-BE49-F238E27FC236}">
                  <a16:creationId xmlns:a16="http://schemas.microsoft.com/office/drawing/2014/main" id="{EC9555B3-A4C5-234F-87FE-DE635CD59160}"/>
                </a:ext>
              </a:extLst>
            </p:cNvPr>
            <p:cNvSpPr txBox="1"/>
            <p:nvPr userDrawn="1"/>
          </p:nvSpPr>
          <p:spPr>
            <a:xfrm>
              <a:off x="8091376" y="3533001"/>
              <a:ext cx="685800" cy="276999"/>
            </a:xfrm>
            <a:prstGeom prst="rect">
              <a:avLst/>
            </a:prstGeom>
            <a:noFill/>
          </p:spPr>
          <p:txBody>
            <a:bodyPr wrap="square" rtlCol="0">
              <a:spAutoFit/>
            </a:bodyPr>
            <a:lstStyle/>
            <a:p>
              <a:r>
                <a:rPr lang="en-US" sz="1200" dirty="0">
                  <a:solidFill>
                    <a:srgbClr val="575757"/>
                  </a:solidFill>
                </a:rPr>
                <a:t>90%</a:t>
              </a:r>
            </a:p>
          </p:txBody>
        </p:sp>
        <p:sp>
          <p:nvSpPr>
            <p:cNvPr id="29" name="TextBox 28">
              <a:extLst>
                <a:ext uri="{FF2B5EF4-FFF2-40B4-BE49-F238E27FC236}">
                  <a16:creationId xmlns:a16="http://schemas.microsoft.com/office/drawing/2014/main" id="{F521C118-AF90-BA4B-8D7F-C288A228DC31}"/>
                </a:ext>
              </a:extLst>
            </p:cNvPr>
            <p:cNvSpPr txBox="1"/>
            <p:nvPr userDrawn="1"/>
          </p:nvSpPr>
          <p:spPr>
            <a:xfrm>
              <a:off x="8084288" y="3914001"/>
              <a:ext cx="685800" cy="276999"/>
            </a:xfrm>
            <a:prstGeom prst="rect">
              <a:avLst/>
            </a:prstGeom>
            <a:noFill/>
          </p:spPr>
          <p:txBody>
            <a:bodyPr wrap="square" rtlCol="0">
              <a:spAutoFit/>
            </a:bodyPr>
            <a:lstStyle/>
            <a:p>
              <a:r>
                <a:rPr lang="en-US" sz="1200" dirty="0">
                  <a:solidFill>
                    <a:srgbClr val="575757"/>
                  </a:solidFill>
                </a:rPr>
                <a:t>90%</a:t>
              </a:r>
            </a:p>
          </p:txBody>
        </p:sp>
        <p:sp>
          <p:nvSpPr>
            <p:cNvPr id="30" name="TextBox 29">
              <a:extLst>
                <a:ext uri="{FF2B5EF4-FFF2-40B4-BE49-F238E27FC236}">
                  <a16:creationId xmlns:a16="http://schemas.microsoft.com/office/drawing/2014/main" id="{97FB2073-1455-2B48-9473-0A139DCB2040}"/>
                </a:ext>
              </a:extLst>
            </p:cNvPr>
            <p:cNvSpPr txBox="1"/>
            <p:nvPr userDrawn="1"/>
          </p:nvSpPr>
          <p:spPr>
            <a:xfrm>
              <a:off x="8091376" y="4295001"/>
              <a:ext cx="685800" cy="276999"/>
            </a:xfrm>
            <a:prstGeom prst="rect">
              <a:avLst/>
            </a:prstGeom>
            <a:noFill/>
          </p:spPr>
          <p:txBody>
            <a:bodyPr wrap="square" rtlCol="0">
              <a:spAutoFit/>
            </a:bodyPr>
            <a:lstStyle/>
            <a:p>
              <a:r>
                <a:rPr lang="en-US" sz="1200" dirty="0">
                  <a:solidFill>
                    <a:srgbClr val="575757"/>
                  </a:solidFill>
                </a:rPr>
                <a:t>90%</a:t>
              </a:r>
            </a:p>
          </p:txBody>
        </p:sp>
        <p:sp>
          <p:nvSpPr>
            <p:cNvPr id="31" name="TextBox 30">
              <a:extLst>
                <a:ext uri="{FF2B5EF4-FFF2-40B4-BE49-F238E27FC236}">
                  <a16:creationId xmlns:a16="http://schemas.microsoft.com/office/drawing/2014/main" id="{7CBCEF2D-EF9D-7A46-8BEB-5F948CCCC943}"/>
                </a:ext>
              </a:extLst>
            </p:cNvPr>
            <p:cNvSpPr txBox="1"/>
            <p:nvPr userDrawn="1"/>
          </p:nvSpPr>
          <p:spPr>
            <a:xfrm>
              <a:off x="8091376" y="4648200"/>
              <a:ext cx="685800" cy="276999"/>
            </a:xfrm>
            <a:prstGeom prst="rect">
              <a:avLst/>
            </a:prstGeom>
            <a:noFill/>
          </p:spPr>
          <p:txBody>
            <a:bodyPr wrap="square" rtlCol="0">
              <a:spAutoFit/>
            </a:bodyPr>
            <a:lstStyle/>
            <a:p>
              <a:r>
                <a:rPr lang="en-US" sz="1200" dirty="0">
                  <a:solidFill>
                    <a:srgbClr val="575757"/>
                  </a:solidFill>
                </a:rPr>
                <a:t>90%</a:t>
              </a:r>
            </a:p>
          </p:txBody>
        </p:sp>
        <p:sp>
          <p:nvSpPr>
            <p:cNvPr id="32" name="TextBox 31">
              <a:extLst>
                <a:ext uri="{FF2B5EF4-FFF2-40B4-BE49-F238E27FC236}">
                  <a16:creationId xmlns:a16="http://schemas.microsoft.com/office/drawing/2014/main" id="{7CF5E098-2E15-5741-A7AD-D8C26B027420}"/>
                </a:ext>
              </a:extLst>
            </p:cNvPr>
            <p:cNvSpPr txBox="1"/>
            <p:nvPr userDrawn="1"/>
          </p:nvSpPr>
          <p:spPr>
            <a:xfrm>
              <a:off x="8090638" y="4980801"/>
              <a:ext cx="685800" cy="276999"/>
            </a:xfrm>
            <a:prstGeom prst="rect">
              <a:avLst/>
            </a:prstGeom>
            <a:noFill/>
          </p:spPr>
          <p:txBody>
            <a:bodyPr wrap="square" rtlCol="0">
              <a:spAutoFit/>
            </a:bodyPr>
            <a:lstStyle/>
            <a:p>
              <a:r>
                <a:rPr lang="en-US" sz="1200" dirty="0">
                  <a:solidFill>
                    <a:srgbClr val="575757"/>
                  </a:solidFill>
                </a:rPr>
                <a:t>90%</a:t>
              </a:r>
            </a:p>
          </p:txBody>
        </p:sp>
      </p:grpSp>
      <p:sp>
        <p:nvSpPr>
          <p:cNvPr id="34" name="TextBox 33">
            <a:extLst>
              <a:ext uri="{FF2B5EF4-FFF2-40B4-BE49-F238E27FC236}">
                <a16:creationId xmlns:a16="http://schemas.microsoft.com/office/drawing/2014/main" id="{693D9CC3-80C3-DB4E-83A1-C84A95B080E5}"/>
              </a:ext>
            </a:extLst>
          </p:cNvPr>
          <p:cNvSpPr txBox="1"/>
          <p:nvPr userDrawn="1"/>
        </p:nvSpPr>
        <p:spPr>
          <a:xfrm>
            <a:off x="381000" y="2667000"/>
            <a:ext cx="3657600" cy="369332"/>
          </a:xfrm>
          <a:prstGeom prst="rect">
            <a:avLst/>
          </a:prstGeom>
          <a:noFill/>
        </p:spPr>
        <p:txBody>
          <a:bodyPr wrap="square" rtlCol="0">
            <a:spAutoFit/>
          </a:bodyPr>
          <a:lstStyle/>
          <a:p>
            <a:r>
              <a:rPr lang="en-US" dirty="0"/>
              <a:t>Paragraph Text</a:t>
            </a:r>
          </a:p>
        </p:txBody>
      </p:sp>
      <p:sp>
        <p:nvSpPr>
          <p:cNvPr id="36" name="TextBox 35">
            <a:extLst>
              <a:ext uri="{FF2B5EF4-FFF2-40B4-BE49-F238E27FC236}">
                <a16:creationId xmlns:a16="http://schemas.microsoft.com/office/drawing/2014/main" id="{0D1B1D1D-CC17-3B40-9E3F-C6DC4A5EB6E9}"/>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944127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urricane Timeline">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17E39627-AE5C-0548-95FB-938473B11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 y="4343400"/>
            <a:ext cx="11353800" cy="228602"/>
          </a:xfrm>
          <a:prstGeom prst="rect">
            <a:avLst/>
          </a:prstGeom>
          <a:effectLst>
            <a:outerShdw blurRad="292100" dist="63500" dir="2700000" sx="98000" sy="98000" algn="t" rotWithShape="0">
              <a:prstClr val="black">
                <a:alpha val="15000"/>
              </a:prstClr>
            </a:outerShdw>
          </a:effectLst>
        </p:spPr>
      </p:pic>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31" name="Title 1">
            <a:extLst>
              <a:ext uri="{FF2B5EF4-FFF2-40B4-BE49-F238E27FC236}">
                <a16:creationId xmlns:a16="http://schemas.microsoft.com/office/drawing/2014/main" id="{E63140A6-9F1C-EB4E-A096-1C4574928B53}"/>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Timeline</a:t>
            </a:r>
          </a:p>
        </p:txBody>
      </p:sp>
      <p:grpSp>
        <p:nvGrpSpPr>
          <p:cNvPr id="32" name="Group 31">
            <a:extLst>
              <a:ext uri="{FF2B5EF4-FFF2-40B4-BE49-F238E27FC236}">
                <a16:creationId xmlns:a16="http://schemas.microsoft.com/office/drawing/2014/main" id="{34BC897C-744F-0F4F-A755-E39EABD0E45B}"/>
              </a:ext>
            </a:extLst>
          </p:cNvPr>
          <p:cNvGrpSpPr/>
          <p:nvPr userDrawn="1"/>
        </p:nvGrpSpPr>
        <p:grpSpPr>
          <a:xfrm rot="10800000">
            <a:off x="2656810" y="4343400"/>
            <a:ext cx="152400" cy="609600"/>
            <a:chOff x="762000" y="3197683"/>
            <a:chExt cx="152400" cy="609600"/>
          </a:xfrm>
        </p:grpSpPr>
        <p:sp>
          <p:nvSpPr>
            <p:cNvPr id="33" name="Oval 32">
              <a:extLst>
                <a:ext uri="{FF2B5EF4-FFF2-40B4-BE49-F238E27FC236}">
                  <a16:creationId xmlns:a16="http://schemas.microsoft.com/office/drawing/2014/main" id="{B33BE699-0329-E44F-A015-B7BE876C558C}"/>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66C1D53-6DFB-1943-845F-7F217CAD2CA9}"/>
                </a:ext>
              </a:extLst>
            </p:cNvPr>
            <p:cNvCxnSpPr>
              <a:cxnSpLocks/>
              <a:stCxn id="33"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5" name="Text Placeholder 24">
            <a:extLst>
              <a:ext uri="{FF2B5EF4-FFF2-40B4-BE49-F238E27FC236}">
                <a16:creationId xmlns:a16="http://schemas.microsoft.com/office/drawing/2014/main" id="{FC1FF51F-5E1F-6B4A-99F4-54114433AD0E}"/>
              </a:ext>
            </a:extLst>
          </p:cNvPr>
          <p:cNvSpPr txBox="1">
            <a:spLocks/>
          </p:cNvSpPr>
          <p:nvPr userDrawn="1"/>
        </p:nvSpPr>
        <p:spPr>
          <a:xfrm>
            <a:off x="2256759" y="3948135"/>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36" name="Group 35">
            <a:extLst>
              <a:ext uri="{FF2B5EF4-FFF2-40B4-BE49-F238E27FC236}">
                <a16:creationId xmlns:a16="http://schemas.microsoft.com/office/drawing/2014/main" id="{6DBC313E-6528-4D4D-8AC4-67F5F1838494}"/>
              </a:ext>
            </a:extLst>
          </p:cNvPr>
          <p:cNvGrpSpPr/>
          <p:nvPr userDrawn="1"/>
        </p:nvGrpSpPr>
        <p:grpSpPr>
          <a:xfrm rot="10800000">
            <a:off x="7321687" y="4335272"/>
            <a:ext cx="152400" cy="609600"/>
            <a:chOff x="762000" y="3197683"/>
            <a:chExt cx="152400" cy="609600"/>
          </a:xfrm>
        </p:grpSpPr>
        <p:sp>
          <p:nvSpPr>
            <p:cNvPr id="37" name="Oval 36">
              <a:extLst>
                <a:ext uri="{FF2B5EF4-FFF2-40B4-BE49-F238E27FC236}">
                  <a16:creationId xmlns:a16="http://schemas.microsoft.com/office/drawing/2014/main" id="{28DB883B-E5F9-3C4B-919A-9D78AF6510C3}"/>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394D3C93-5D82-C540-8822-A08853643755}"/>
                </a:ext>
              </a:extLst>
            </p:cNvPr>
            <p:cNvCxnSpPr>
              <a:cxnSpLocks/>
              <a:stCxn id="3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9" name="Text Placeholder 24">
            <a:extLst>
              <a:ext uri="{FF2B5EF4-FFF2-40B4-BE49-F238E27FC236}">
                <a16:creationId xmlns:a16="http://schemas.microsoft.com/office/drawing/2014/main" id="{377463BD-15D6-B446-8645-0707A91FF32D}"/>
              </a:ext>
            </a:extLst>
          </p:cNvPr>
          <p:cNvSpPr txBox="1">
            <a:spLocks/>
          </p:cNvSpPr>
          <p:nvPr userDrawn="1"/>
        </p:nvSpPr>
        <p:spPr>
          <a:xfrm>
            <a:off x="6921636" y="3940007"/>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0" name="Group 39">
            <a:extLst>
              <a:ext uri="{FF2B5EF4-FFF2-40B4-BE49-F238E27FC236}">
                <a16:creationId xmlns:a16="http://schemas.microsoft.com/office/drawing/2014/main" id="{1687716D-B95F-C843-B044-6EE69878CCF0}"/>
              </a:ext>
            </a:extLst>
          </p:cNvPr>
          <p:cNvGrpSpPr/>
          <p:nvPr userDrawn="1"/>
        </p:nvGrpSpPr>
        <p:grpSpPr>
          <a:xfrm>
            <a:off x="8748186" y="2861885"/>
            <a:ext cx="2806429" cy="2109568"/>
            <a:chOff x="8748186" y="2861885"/>
            <a:chExt cx="2806429" cy="2109568"/>
          </a:xfrm>
        </p:grpSpPr>
        <p:grpSp>
          <p:nvGrpSpPr>
            <p:cNvPr id="41" name="Group 40">
              <a:extLst>
                <a:ext uri="{FF2B5EF4-FFF2-40B4-BE49-F238E27FC236}">
                  <a16:creationId xmlns:a16="http://schemas.microsoft.com/office/drawing/2014/main" id="{13E0B099-02BB-B04D-A86F-6129C3177CCD}"/>
                </a:ext>
              </a:extLst>
            </p:cNvPr>
            <p:cNvGrpSpPr/>
            <p:nvPr/>
          </p:nvGrpSpPr>
          <p:grpSpPr>
            <a:xfrm>
              <a:off x="9148236" y="3960102"/>
              <a:ext cx="152400" cy="609600"/>
              <a:chOff x="762000" y="3197683"/>
              <a:chExt cx="152400" cy="609600"/>
            </a:xfrm>
          </p:grpSpPr>
          <p:sp>
            <p:nvSpPr>
              <p:cNvPr id="46" name="Oval 45">
                <a:extLst>
                  <a:ext uri="{FF2B5EF4-FFF2-40B4-BE49-F238E27FC236}">
                    <a16:creationId xmlns:a16="http://schemas.microsoft.com/office/drawing/2014/main" id="{D8BDF862-B314-8947-BC03-FD1AB12303D5}"/>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5E74584D-81FD-7646-837B-C1D708B9E6A6}"/>
                  </a:ext>
                </a:extLst>
              </p:cNvPr>
              <p:cNvCxnSpPr>
                <a:cxnSpLocks/>
                <a:stCxn id="46"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2" name="Text Placeholder 24">
              <a:extLst>
                <a:ext uri="{FF2B5EF4-FFF2-40B4-BE49-F238E27FC236}">
                  <a16:creationId xmlns:a16="http://schemas.microsoft.com/office/drawing/2014/main" id="{143021F4-4925-8F48-9D49-642442FBD769}"/>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3" name="Group 42">
              <a:extLst>
                <a:ext uri="{FF2B5EF4-FFF2-40B4-BE49-F238E27FC236}">
                  <a16:creationId xmlns:a16="http://schemas.microsoft.com/office/drawing/2014/main" id="{E503C6AC-46C1-6E42-A0AA-04576409E8D0}"/>
                </a:ext>
              </a:extLst>
            </p:cNvPr>
            <p:cNvGrpSpPr/>
            <p:nvPr/>
          </p:nvGrpSpPr>
          <p:grpSpPr>
            <a:xfrm>
              <a:off x="9040015" y="2861885"/>
              <a:ext cx="2514600" cy="954107"/>
              <a:chOff x="5029200" y="1430179"/>
              <a:chExt cx="2514600" cy="954107"/>
            </a:xfrm>
          </p:grpSpPr>
          <p:sp>
            <p:nvSpPr>
              <p:cNvPr id="44" name="TextBox 43">
                <a:extLst>
                  <a:ext uri="{FF2B5EF4-FFF2-40B4-BE49-F238E27FC236}">
                    <a16:creationId xmlns:a16="http://schemas.microsoft.com/office/drawing/2014/main" id="{8E83E972-ADA6-8443-8BDF-C90F1E9D53D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45" name="TextBox 44">
                <a:extLst>
                  <a:ext uri="{FF2B5EF4-FFF2-40B4-BE49-F238E27FC236}">
                    <a16:creationId xmlns:a16="http://schemas.microsoft.com/office/drawing/2014/main" id="{45F62BEC-36F7-7E48-808B-64B17E68D666}"/>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48" name="Group 47">
            <a:extLst>
              <a:ext uri="{FF2B5EF4-FFF2-40B4-BE49-F238E27FC236}">
                <a16:creationId xmlns:a16="http://schemas.microsoft.com/office/drawing/2014/main" id="{7C71C18D-C2CF-2243-9825-7C0206C8C50E}"/>
              </a:ext>
            </a:extLst>
          </p:cNvPr>
          <p:cNvGrpSpPr/>
          <p:nvPr userDrawn="1"/>
        </p:nvGrpSpPr>
        <p:grpSpPr>
          <a:xfrm>
            <a:off x="4375483" y="2861885"/>
            <a:ext cx="2806429" cy="2109568"/>
            <a:chOff x="8748186" y="2861885"/>
            <a:chExt cx="2806429" cy="2109568"/>
          </a:xfrm>
        </p:grpSpPr>
        <p:grpSp>
          <p:nvGrpSpPr>
            <p:cNvPr id="49" name="Group 48">
              <a:extLst>
                <a:ext uri="{FF2B5EF4-FFF2-40B4-BE49-F238E27FC236}">
                  <a16:creationId xmlns:a16="http://schemas.microsoft.com/office/drawing/2014/main" id="{71F1E379-0055-D348-B1C4-003C1BAAFA5B}"/>
                </a:ext>
              </a:extLst>
            </p:cNvPr>
            <p:cNvGrpSpPr/>
            <p:nvPr/>
          </p:nvGrpSpPr>
          <p:grpSpPr>
            <a:xfrm>
              <a:off x="9148236" y="3960102"/>
              <a:ext cx="152400" cy="609600"/>
              <a:chOff x="762000" y="3197683"/>
              <a:chExt cx="152400" cy="609600"/>
            </a:xfrm>
          </p:grpSpPr>
          <p:sp>
            <p:nvSpPr>
              <p:cNvPr id="54" name="Oval 53">
                <a:extLst>
                  <a:ext uri="{FF2B5EF4-FFF2-40B4-BE49-F238E27FC236}">
                    <a16:creationId xmlns:a16="http://schemas.microsoft.com/office/drawing/2014/main" id="{FF33B825-5C3B-0D4B-9AD9-17A657E132E0}"/>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E56AEA86-DC80-CA4F-98F5-172D821B874E}"/>
                  </a:ext>
                </a:extLst>
              </p:cNvPr>
              <p:cNvCxnSpPr>
                <a:cxnSpLocks/>
                <a:stCxn id="54"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0" name="Text Placeholder 24">
              <a:extLst>
                <a:ext uri="{FF2B5EF4-FFF2-40B4-BE49-F238E27FC236}">
                  <a16:creationId xmlns:a16="http://schemas.microsoft.com/office/drawing/2014/main" id="{581D0388-5C61-8C43-8229-23E016091174}"/>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51" name="Group 50">
              <a:extLst>
                <a:ext uri="{FF2B5EF4-FFF2-40B4-BE49-F238E27FC236}">
                  <a16:creationId xmlns:a16="http://schemas.microsoft.com/office/drawing/2014/main" id="{6CDD8BBB-B9E3-D24F-A31D-195F0A0E770E}"/>
                </a:ext>
              </a:extLst>
            </p:cNvPr>
            <p:cNvGrpSpPr/>
            <p:nvPr/>
          </p:nvGrpSpPr>
          <p:grpSpPr>
            <a:xfrm>
              <a:off x="9040015" y="2861885"/>
              <a:ext cx="2514600" cy="954107"/>
              <a:chOff x="5029200" y="1430179"/>
              <a:chExt cx="2514600" cy="954107"/>
            </a:xfrm>
          </p:grpSpPr>
          <p:sp>
            <p:nvSpPr>
              <p:cNvPr id="52" name="TextBox 51">
                <a:extLst>
                  <a:ext uri="{FF2B5EF4-FFF2-40B4-BE49-F238E27FC236}">
                    <a16:creationId xmlns:a16="http://schemas.microsoft.com/office/drawing/2014/main" id="{650BFA84-6EE3-2740-AD1C-3D18748C64E5}"/>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53" name="TextBox 52">
                <a:extLst>
                  <a:ext uri="{FF2B5EF4-FFF2-40B4-BE49-F238E27FC236}">
                    <a16:creationId xmlns:a16="http://schemas.microsoft.com/office/drawing/2014/main" id="{8F039366-202E-774F-9E26-7242613BBBC0}"/>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56" name="Group 55">
            <a:extLst>
              <a:ext uri="{FF2B5EF4-FFF2-40B4-BE49-F238E27FC236}">
                <a16:creationId xmlns:a16="http://schemas.microsoft.com/office/drawing/2014/main" id="{922603A5-C6FB-164A-BC13-E6000BC7F94C}"/>
              </a:ext>
            </a:extLst>
          </p:cNvPr>
          <p:cNvGrpSpPr/>
          <p:nvPr userDrawn="1"/>
        </p:nvGrpSpPr>
        <p:grpSpPr>
          <a:xfrm>
            <a:off x="763339" y="3960102"/>
            <a:ext cx="152400" cy="609600"/>
            <a:chOff x="762000" y="3197683"/>
            <a:chExt cx="152400" cy="609600"/>
          </a:xfrm>
        </p:grpSpPr>
        <p:sp>
          <p:nvSpPr>
            <p:cNvPr id="57" name="Oval 56">
              <a:extLst>
                <a:ext uri="{FF2B5EF4-FFF2-40B4-BE49-F238E27FC236}">
                  <a16:creationId xmlns:a16="http://schemas.microsoft.com/office/drawing/2014/main" id="{9A498D0D-CE6D-9346-972E-531A7E052ECD}"/>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9C29BA69-A36D-3447-B5A4-E41F79CDB3B0}"/>
                </a:ext>
              </a:extLst>
            </p:cNvPr>
            <p:cNvCxnSpPr>
              <a:cxnSpLocks/>
              <a:stCxn id="5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9" name="Text Placeholder 24">
            <a:extLst>
              <a:ext uri="{FF2B5EF4-FFF2-40B4-BE49-F238E27FC236}">
                <a16:creationId xmlns:a16="http://schemas.microsoft.com/office/drawing/2014/main" id="{1B77E2A8-1F29-3649-9E2E-1C256974C429}"/>
              </a:ext>
            </a:extLst>
          </p:cNvPr>
          <p:cNvSpPr txBox="1">
            <a:spLocks/>
          </p:cNvSpPr>
          <p:nvPr userDrawn="1"/>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60" name="Group 59">
            <a:extLst>
              <a:ext uri="{FF2B5EF4-FFF2-40B4-BE49-F238E27FC236}">
                <a16:creationId xmlns:a16="http://schemas.microsoft.com/office/drawing/2014/main" id="{DEAEF48B-F62A-E648-BBBC-4C9403516BFF}"/>
              </a:ext>
            </a:extLst>
          </p:cNvPr>
          <p:cNvGrpSpPr/>
          <p:nvPr userDrawn="1"/>
        </p:nvGrpSpPr>
        <p:grpSpPr>
          <a:xfrm>
            <a:off x="655118" y="2861885"/>
            <a:ext cx="2514600" cy="954107"/>
            <a:chOff x="5029200" y="1430179"/>
            <a:chExt cx="2514600" cy="954107"/>
          </a:xfrm>
        </p:grpSpPr>
        <p:sp>
          <p:nvSpPr>
            <p:cNvPr id="61" name="TextBox 60">
              <a:extLst>
                <a:ext uri="{FF2B5EF4-FFF2-40B4-BE49-F238E27FC236}">
                  <a16:creationId xmlns:a16="http://schemas.microsoft.com/office/drawing/2014/main" id="{414E75AD-42D1-DC44-ADB2-778DFA9D702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2" name="TextBox 61">
              <a:extLst>
                <a:ext uri="{FF2B5EF4-FFF2-40B4-BE49-F238E27FC236}">
                  <a16:creationId xmlns:a16="http://schemas.microsoft.com/office/drawing/2014/main" id="{1A0C7BD5-2AC2-CC4D-B232-B8915CFED68E}"/>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3" name="Group 62">
            <a:extLst>
              <a:ext uri="{FF2B5EF4-FFF2-40B4-BE49-F238E27FC236}">
                <a16:creationId xmlns:a16="http://schemas.microsoft.com/office/drawing/2014/main" id="{FFDA1702-A0CD-454D-A211-8CBB3F3E7806}"/>
              </a:ext>
            </a:extLst>
          </p:cNvPr>
          <p:cNvGrpSpPr/>
          <p:nvPr userDrawn="1"/>
        </p:nvGrpSpPr>
        <p:grpSpPr>
          <a:xfrm>
            <a:off x="2656809" y="5107578"/>
            <a:ext cx="2514600" cy="954107"/>
            <a:chOff x="5029200" y="1430179"/>
            <a:chExt cx="2514600" cy="954107"/>
          </a:xfrm>
        </p:grpSpPr>
        <p:sp>
          <p:nvSpPr>
            <p:cNvPr id="64" name="TextBox 63">
              <a:extLst>
                <a:ext uri="{FF2B5EF4-FFF2-40B4-BE49-F238E27FC236}">
                  <a16:creationId xmlns:a16="http://schemas.microsoft.com/office/drawing/2014/main" id="{D947BA01-0769-194B-957C-86EB46EDD79B}"/>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5" name="TextBox 64">
              <a:extLst>
                <a:ext uri="{FF2B5EF4-FFF2-40B4-BE49-F238E27FC236}">
                  <a16:creationId xmlns:a16="http://schemas.microsoft.com/office/drawing/2014/main" id="{16305423-E0A9-164B-8257-A908E71C554D}"/>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6" name="Group 65">
            <a:extLst>
              <a:ext uri="{FF2B5EF4-FFF2-40B4-BE49-F238E27FC236}">
                <a16:creationId xmlns:a16="http://schemas.microsoft.com/office/drawing/2014/main" id="{BE95EB52-4B69-9A4D-A8F8-13BBB1694659}"/>
              </a:ext>
            </a:extLst>
          </p:cNvPr>
          <p:cNvGrpSpPr/>
          <p:nvPr userDrawn="1"/>
        </p:nvGrpSpPr>
        <p:grpSpPr>
          <a:xfrm>
            <a:off x="7321686" y="5090063"/>
            <a:ext cx="2514600" cy="954107"/>
            <a:chOff x="5029200" y="1430179"/>
            <a:chExt cx="2514600" cy="954107"/>
          </a:xfrm>
        </p:grpSpPr>
        <p:sp>
          <p:nvSpPr>
            <p:cNvPr id="67" name="TextBox 66">
              <a:extLst>
                <a:ext uri="{FF2B5EF4-FFF2-40B4-BE49-F238E27FC236}">
                  <a16:creationId xmlns:a16="http://schemas.microsoft.com/office/drawing/2014/main" id="{528CB95C-6B3D-B34D-AFD2-E40F8D3A3DB6}"/>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8" name="TextBox 67">
              <a:extLst>
                <a:ext uri="{FF2B5EF4-FFF2-40B4-BE49-F238E27FC236}">
                  <a16:creationId xmlns:a16="http://schemas.microsoft.com/office/drawing/2014/main" id="{D799A5DB-75AE-BB4A-B6F6-8AE4BCD790EC}"/>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sp>
        <p:nvSpPr>
          <p:cNvPr id="2" name="TextBox 1">
            <a:extLst>
              <a:ext uri="{FF2B5EF4-FFF2-40B4-BE49-F238E27FC236}">
                <a16:creationId xmlns:a16="http://schemas.microsoft.com/office/drawing/2014/main" id="{92112BBC-CC64-7647-B8B7-4742C958C69A}"/>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3437597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278879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p>
            <a:r>
              <a:rPr lang="en-US" dirty="0"/>
              <a:t>Title</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08590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mphasis with Photo Backgro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826517-8186-534C-885C-7AAABD4F437B}"/>
              </a:ext>
            </a:extLst>
          </p:cNvPr>
          <p:cNvSpPr>
            <a:spLocks noGrp="1"/>
          </p:cNvSpPr>
          <p:nvPr>
            <p:ph type="pic" sz="quarter" idx="13"/>
          </p:nvPr>
        </p:nvSpPr>
        <p:spPr>
          <a:xfrm>
            <a:off x="-11482" y="0"/>
            <a:ext cx="12203482" cy="7010400"/>
          </a:xfrm>
          <a:prstGeom prst="rect">
            <a:avLst/>
          </a:prstGeom>
        </p:spPr>
        <p:txBody>
          <a:bodyPr/>
          <a:lstStyle>
            <a:lvl1pPr marL="0" indent="0">
              <a:buNone/>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lvl1pPr>
              <a:defRPr>
                <a:solidFill>
                  <a:schemeClr val="bg1"/>
                </a:solidFill>
              </a:defRPr>
            </a:lvl1pPr>
          </a:lstStyle>
          <a:p>
            <a:fld id="{1CA897ED-F933-F140-B965-41326E641414}" type="slidenum">
              <a:rPr lang="en-US" smtClean="0"/>
              <a:pPr/>
              <a:t>‹#›</a:t>
            </a:fld>
            <a:endParaRPr lang="en-US" dirty="0"/>
          </a:p>
        </p:txBody>
      </p:sp>
      <p:sp>
        <p:nvSpPr>
          <p:cNvPr id="5" name="Title 1">
            <a:extLst>
              <a:ext uri="{FF2B5EF4-FFF2-40B4-BE49-F238E27FC236}">
                <a16:creationId xmlns:a16="http://schemas.microsoft.com/office/drawing/2014/main" id="{9C7B3879-37F3-4E49-A4AE-D3BB2B2E7A4F}"/>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chemeClr val="bg1"/>
                </a:solidFill>
              </a:defRPr>
            </a:lvl1pPr>
          </a:lstStyle>
          <a:p>
            <a:r>
              <a:rPr lang="en-US" dirty="0"/>
              <a:t>BIG EMPHASIS WITH BACKGROUND PHOTO</a:t>
            </a:r>
          </a:p>
        </p:txBody>
      </p:sp>
      <p:sp>
        <p:nvSpPr>
          <p:cNvPr id="9" name="Rectangle 8">
            <a:extLst>
              <a:ext uri="{FF2B5EF4-FFF2-40B4-BE49-F238E27FC236}">
                <a16:creationId xmlns:a16="http://schemas.microsoft.com/office/drawing/2014/main" id="{C2C6D735-227C-7540-8FA0-77882C681B48}"/>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28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9"/>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il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6C0358-63A2-0248-9D09-A39B9B5EF601}"/>
              </a:ext>
            </a:extLst>
          </p:cNvPr>
          <p:cNvSpPr>
            <a:spLocks noGrp="1"/>
          </p:cNvSpPr>
          <p:nvPr>
            <p:ph type="pic" idx="1"/>
          </p:nvPr>
        </p:nvSpPr>
        <p:spPr>
          <a:xfrm>
            <a:off x="6096000" y="838200"/>
            <a:ext cx="6096000" cy="6019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a:extLst>
              <a:ext uri="{FF2B5EF4-FFF2-40B4-BE49-F238E27FC236}">
                <a16:creationId xmlns:a16="http://schemas.microsoft.com/office/drawing/2014/main" id="{571F1B5D-3048-434B-B9FB-AFA2C41B0F5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FEF3BC3B-1AC3-FD49-9CEA-D624F68859B7}"/>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322CEC02-7088-0A48-8DDC-79E3165DE53B}"/>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Rectangle 10">
            <a:extLst>
              <a:ext uri="{FF2B5EF4-FFF2-40B4-BE49-F238E27FC236}">
                <a16:creationId xmlns:a16="http://schemas.microsoft.com/office/drawing/2014/main" id="{12064865-49C9-B24E-9153-59F781C648B2}"/>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5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1"/>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with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6096000" y="1066800"/>
            <a:ext cx="5259388" cy="4794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95023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4" name="Picture Placeholder 3">
            <a:extLst>
              <a:ext uri="{FF2B5EF4-FFF2-40B4-BE49-F238E27FC236}">
                <a16:creationId xmlns:a16="http://schemas.microsoft.com/office/drawing/2014/main" id="{7A5FFF1A-0ACE-5B4D-8FBB-DEC7DFE8E701}"/>
              </a:ext>
            </a:extLst>
          </p:cNvPr>
          <p:cNvSpPr>
            <a:spLocks noGrp="1"/>
          </p:cNvSpPr>
          <p:nvPr>
            <p:ph type="pic" sz="quarter" idx="14"/>
          </p:nvPr>
        </p:nvSpPr>
        <p:spPr>
          <a:xfrm>
            <a:off x="6324600" y="1066800"/>
            <a:ext cx="2895600" cy="5224463"/>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08D67EB8-408E-9C41-9FB7-0D3FA46E5E67}"/>
              </a:ext>
            </a:extLst>
          </p:cNvPr>
          <p:cNvSpPr>
            <a:spLocks noGrp="1"/>
          </p:cNvSpPr>
          <p:nvPr>
            <p:ph type="pic" sz="quarter" idx="15"/>
          </p:nvPr>
        </p:nvSpPr>
        <p:spPr>
          <a:xfrm>
            <a:off x="9342330" y="1078282"/>
            <a:ext cx="2895600" cy="5224463"/>
          </a:xfrm>
          <a:prstGeom prst="rect">
            <a:avLst/>
          </a:prstGeom>
        </p:spPr>
        <p:txBody>
          <a:bodyPr/>
          <a:lstStyle/>
          <a:p>
            <a:endParaRPr lang="en-US"/>
          </a:p>
        </p:txBody>
      </p:sp>
    </p:spTree>
    <p:extLst>
      <p:ext uri="{BB962C8B-B14F-4D97-AF65-F5344CB8AC3E}">
        <p14:creationId xmlns:p14="http://schemas.microsoft.com/office/powerpoint/2010/main" val="93974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Picture Placeholder 3">
            <a:extLst>
              <a:ext uri="{FF2B5EF4-FFF2-40B4-BE49-F238E27FC236}">
                <a16:creationId xmlns:a16="http://schemas.microsoft.com/office/drawing/2014/main" id="{336B4A8D-6DBD-6148-AD41-5FA9FF4C6714}"/>
              </a:ext>
            </a:extLst>
          </p:cNvPr>
          <p:cNvSpPr>
            <a:spLocks noGrp="1"/>
          </p:cNvSpPr>
          <p:nvPr>
            <p:ph type="pic" sz="quarter" idx="15"/>
          </p:nvPr>
        </p:nvSpPr>
        <p:spPr>
          <a:xfrm>
            <a:off x="6096000" y="1078282"/>
            <a:ext cx="6141930" cy="5224463"/>
          </a:xfrm>
          <a:prstGeom prst="rect">
            <a:avLst/>
          </a:prstGeom>
        </p:spPr>
        <p:txBody>
          <a:bodyPr/>
          <a:lstStyle/>
          <a:p>
            <a:endParaRPr lang="en-US"/>
          </a:p>
        </p:txBody>
      </p:sp>
    </p:spTree>
    <p:extLst>
      <p:ext uri="{BB962C8B-B14F-4D97-AF65-F5344CB8AC3E}">
        <p14:creationId xmlns:p14="http://schemas.microsoft.com/office/powerpoint/2010/main" val="3794137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and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7EEDB-3FA0-4245-9BCA-46B9B0CFE131}"/>
              </a:ext>
            </a:extLst>
          </p:cNvPr>
          <p:cNvSpPr>
            <a:spLocks noGrp="1"/>
          </p:cNvSpPr>
          <p:nvPr>
            <p:ph type="body" idx="1" hasCustomPrompt="1"/>
          </p:nvPr>
        </p:nvSpPr>
        <p:spPr>
          <a:xfrm>
            <a:off x="839788" y="2821303"/>
            <a:ext cx="5157787"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FA3201-4FAB-C343-AFCC-3110AFBB26C2}"/>
              </a:ext>
            </a:extLst>
          </p:cNvPr>
          <p:cNvSpPr>
            <a:spLocks noGrp="1"/>
          </p:cNvSpPr>
          <p:nvPr>
            <p:ph sz="half" idx="2" hasCustomPrompt="1"/>
          </p:nvPr>
        </p:nvSpPr>
        <p:spPr>
          <a:xfrm>
            <a:off x="839788" y="3420948"/>
            <a:ext cx="5157787" cy="2768713"/>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1E41A5-A449-BE4B-8AB1-65944CAE93E9}"/>
              </a:ext>
            </a:extLst>
          </p:cNvPr>
          <p:cNvSpPr>
            <a:spLocks noGrp="1"/>
          </p:cNvSpPr>
          <p:nvPr>
            <p:ph type="body" sz="quarter" idx="3" hasCustomPrompt="1"/>
          </p:nvPr>
        </p:nvSpPr>
        <p:spPr>
          <a:xfrm>
            <a:off x="6172200" y="2821610"/>
            <a:ext cx="5183188"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083B432-6DD9-F544-A2F2-976DA5E2D748}"/>
              </a:ext>
            </a:extLst>
          </p:cNvPr>
          <p:cNvSpPr>
            <a:spLocks noGrp="1"/>
          </p:cNvSpPr>
          <p:nvPr>
            <p:ph sz="quarter" idx="4" hasCustomPrompt="1"/>
          </p:nvPr>
        </p:nvSpPr>
        <p:spPr>
          <a:xfrm>
            <a:off x="6172200" y="3429000"/>
            <a:ext cx="5183188" cy="2760662"/>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4E613DF-3265-7C4D-8D91-BAE4C37F9E6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E2A08937-EC18-A749-9300-1BE7D16B6830}"/>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Comparison</a:t>
            </a:r>
          </a:p>
        </p:txBody>
      </p:sp>
    </p:spTree>
    <p:extLst>
      <p:ext uri="{BB962C8B-B14F-4D97-AF65-F5344CB8AC3E}">
        <p14:creationId xmlns:p14="http://schemas.microsoft.com/office/powerpoint/2010/main" val="2881836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080E3C-1529-B942-9C96-02B05F59EF16}"/>
              </a:ext>
            </a:extLst>
          </p:cNvPr>
          <p:cNvSpPr/>
          <p:nvPr userDrawn="1"/>
        </p:nvSpPr>
        <p:spPr>
          <a:xfrm>
            <a:off x="0" y="0"/>
            <a:ext cx="12192000" cy="838200"/>
          </a:xfrm>
          <a:prstGeom prst="rect">
            <a:avLst/>
          </a:prstGeom>
          <a:solidFill>
            <a:schemeClr val="bg1"/>
          </a:solidFill>
          <a:ln>
            <a:noFill/>
          </a:ln>
          <a:effectLst>
            <a:outerShdw blurRad="190500" dir="5400000" sx="101000" sy="101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02D08A-E4F7-CF46-9402-C0E037AF5792}"/>
              </a:ext>
            </a:extLst>
          </p:cNvPr>
          <p:cNvSpPr>
            <a:spLocks noGrp="1"/>
          </p:cNvSpPr>
          <p:nvPr>
            <p:ph type="sldNum" sz="quarter" idx="4"/>
          </p:nvPr>
        </p:nvSpPr>
        <p:spPr>
          <a:xfrm>
            <a:off x="11634592" y="274574"/>
            <a:ext cx="381001" cy="365125"/>
          </a:xfrm>
          <a:prstGeom prst="rect">
            <a:avLst/>
          </a:prstGeom>
          <a:noFill/>
        </p:spPr>
        <p:txBody>
          <a:bodyPr vert="horz" lIns="91440" tIns="45720" rIns="91440" bIns="45720" rtlCol="0" anchor="ctr"/>
          <a:lstStyle>
            <a:lvl1pPr algn="r">
              <a:defRPr sz="1000">
                <a:solidFill>
                  <a:srgbClr val="666666"/>
                </a:solidFill>
                <a:latin typeface="Arial" panose="020B0604020202020204" pitchFamily="34" charset="0"/>
                <a:cs typeface="Arial" panose="020B0604020202020204" pitchFamily="34" charset="0"/>
              </a:defRPr>
            </a:lvl1pPr>
          </a:lstStyle>
          <a:p>
            <a:fld id="{1CA897ED-F933-F140-B965-41326E641414}" type="slidenum">
              <a:rPr lang="en-US" smtClean="0"/>
              <a:pPr/>
              <a:t>‹#›</a:t>
            </a:fld>
            <a:endParaRPr lang="en-US" dirty="0"/>
          </a:p>
        </p:txBody>
      </p:sp>
      <p:sp>
        <p:nvSpPr>
          <p:cNvPr id="24" name="TextBox 23">
            <a:extLst>
              <a:ext uri="{FF2B5EF4-FFF2-40B4-BE49-F238E27FC236}">
                <a16:creationId xmlns:a16="http://schemas.microsoft.com/office/drawing/2014/main" id="{7BA07171-9895-3944-8B1B-9BA839A604F3}"/>
              </a:ext>
            </a:extLst>
          </p:cNvPr>
          <p:cNvSpPr txBox="1"/>
          <p:nvPr userDrawn="1"/>
        </p:nvSpPr>
        <p:spPr>
          <a:xfrm>
            <a:off x="75819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Laboratory Review 2019</a:t>
            </a:r>
          </a:p>
        </p:txBody>
      </p:sp>
      <p:sp>
        <p:nvSpPr>
          <p:cNvPr id="25" name="TextBox 24">
            <a:extLst>
              <a:ext uri="{FF2B5EF4-FFF2-40B4-BE49-F238E27FC236}">
                <a16:creationId xmlns:a16="http://schemas.microsoft.com/office/drawing/2014/main" id="{ACD66A73-0B11-4B41-8C10-3BE27AF974CC}"/>
              </a:ext>
            </a:extLst>
          </p:cNvPr>
          <p:cNvSpPr txBox="1"/>
          <p:nvPr userDrawn="1"/>
        </p:nvSpPr>
        <p:spPr>
          <a:xfrm>
            <a:off x="97536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Lightning Presentation </a:t>
            </a:r>
          </a:p>
        </p:txBody>
      </p:sp>
      <p:pic>
        <p:nvPicPr>
          <p:cNvPr id="3" name="Picture 2">
            <a:extLst>
              <a:ext uri="{FF2B5EF4-FFF2-40B4-BE49-F238E27FC236}">
                <a16:creationId xmlns:a16="http://schemas.microsoft.com/office/drawing/2014/main" id="{5BCD96DA-3BE1-A744-A6F4-5FEC4D7DC58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52335" y="80010"/>
            <a:ext cx="2895600" cy="678180"/>
          </a:xfrm>
          <a:prstGeom prst="rect">
            <a:avLst/>
          </a:prstGeom>
        </p:spPr>
      </p:pic>
    </p:spTree>
    <p:extLst>
      <p:ext uri="{BB962C8B-B14F-4D97-AF65-F5344CB8AC3E}">
        <p14:creationId xmlns:p14="http://schemas.microsoft.com/office/powerpoint/2010/main" val="2030554823"/>
      </p:ext>
    </p:extLst>
  </p:cSld>
  <p:clrMap bg1="lt1" tx1="dk1" bg2="lt2" tx2="dk2" accent1="accent1" accent2="accent2" accent3="accent3" accent4="accent4" accent5="accent5" accent6="accent6" hlink="hlink" folHlink="folHlink"/>
  <p:sldLayoutIdLst>
    <p:sldLayoutId id="2147483670" r:id="rId1"/>
    <p:sldLayoutId id="2147483658" r:id="rId2"/>
    <p:sldLayoutId id="2147483650" r:id="rId3"/>
    <p:sldLayoutId id="2147483660" r:id="rId4"/>
    <p:sldLayoutId id="2147483657" r:id="rId5"/>
    <p:sldLayoutId id="2147483656" r:id="rId6"/>
    <p:sldLayoutId id="2147483661" r:id="rId7"/>
    <p:sldLayoutId id="2147483662" r:id="rId8"/>
    <p:sldLayoutId id="2147483653" r:id="rId9"/>
    <p:sldLayoutId id="2147483654" r:id="rId10"/>
    <p:sldLayoutId id="2147483655" r:id="rId11"/>
    <p:sldLayoutId id="2147483663" r:id="rId12"/>
    <p:sldLayoutId id="2147483659" r:id="rId13"/>
    <p:sldLayoutId id="2147483664" r:id="rId14"/>
    <p:sldLayoutId id="2147483672" r:id="rId15"/>
    <p:sldLayoutId id="2147483669" r:id="rId16"/>
    <p:sldLayoutId id="2147483665" r:id="rId17"/>
    <p:sldLayoutId id="2147483666" r:id="rId18"/>
    <p:sldLayoutId id="2147483667" r:id="rId19"/>
  </p:sldLayoutIdLst>
  <p:hf hdr="0" dt="0"/>
  <p:txStyles>
    <p:title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emf"/><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E259-B6F9-D34A-90C1-7F8C3901D048}"/>
              </a:ext>
            </a:extLst>
          </p:cNvPr>
          <p:cNvSpPr>
            <a:spLocks noGrp="1"/>
          </p:cNvSpPr>
          <p:nvPr>
            <p:ph type="title"/>
          </p:nvPr>
        </p:nvSpPr>
        <p:spPr>
          <a:xfrm>
            <a:off x="457200" y="1066800"/>
            <a:ext cx="5638800" cy="2852737"/>
          </a:xfrm>
        </p:spPr>
        <p:txBody>
          <a:bodyPr>
            <a:normAutofit fontScale="90000"/>
          </a:bodyPr>
          <a:lstStyle/>
          <a:p>
            <a:r>
              <a:rPr lang="en-US" dirty="0"/>
              <a:t>Development of new technologies for real-time monitoring of tropical cyclone intensity, structure, and environment</a:t>
            </a:r>
          </a:p>
        </p:txBody>
      </p:sp>
      <p:sp>
        <p:nvSpPr>
          <p:cNvPr id="3" name="Text Placeholder 2">
            <a:extLst>
              <a:ext uri="{FF2B5EF4-FFF2-40B4-BE49-F238E27FC236}">
                <a16:creationId xmlns:a16="http://schemas.microsoft.com/office/drawing/2014/main" id="{5D367A49-99D7-5A42-B537-2A69CFDC9448}"/>
              </a:ext>
            </a:extLst>
          </p:cNvPr>
          <p:cNvSpPr>
            <a:spLocks noGrp="1"/>
          </p:cNvSpPr>
          <p:nvPr>
            <p:ph type="body" idx="1"/>
          </p:nvPr>
        </p:nvSpPr>
        <p:spPr/>
        <p:txBody>
          <a:bodyPr/>
          <a:lstStyle/>
          <a:p>
            <a:r>
              <a:rPr lang="en-US" dirty="0"/>
              <a:t>Jason </a:t>
            </a:r>
            <a:r>
              <a:rPr lang="en-US" dirty="0" err="1"/>
              <a:t>Dunion</a:t>
            </a:r>
            <a:endParaRPr lang="en-US" dirty="0"/>
          </a:p>
        </p:txBody>
      </p:sp>
      <p:sp>
        <p:nvSpPr>
          <p:cNvPr id="4" name="Slide Number Placeholder 3">
            <a:extLst>
              <a:ext uri="{FF2B5EF4-FFF2-40B4-BE49-F238E27FC236}">
                <a16:creationId xmlns:a16="http://schemas.microsoft.com/office/drawing/2014/main" id="{010DA26A-2251-4442-BD0B-A32EC6680219}"/>
              </a:ext>
            </a:extLst>
          </p:cNvPr>
          <p:cNvSpPr>
            <a:spLocks noGrp="1"/>
          </p:cNvSpPr>
          <p:nvPr>
            <p:ph type="sldNum" sz="quarter" idx="12"/>
          </p:nvPr>
        </p:nvSpPr>
        <p:spPr/>
        <p:txBody>
          <a:bodyPr/>
          <a:lstStyle/>
          <a:p>
            <a:fld id="{1CA897ED-F933-F140-B965-41326E641414}" type="slidenum">
              <a:rPr lang="en-US" smtClean="0"/>
              <a:t>1</a:t>
            </a:fld>
            <a:endParaRPr lang="en-US"/>
          </a:p>
        </p:txBody>
      </p:sp>
      <p:pic>
        <p:nvPicPr>
          <p:cNvPr id="5" name="Picture 4">
            <a:extLst>
              <a:ext uri="{FF2B5EF4-FFF2-40B4-BE49-F238E27FC236}">
                <a16:creationId xmlns:a16="http://schemas.microsoft.com/office/drawing/2014/main" id="{D96D2AA3-90BC-974C-B151-6AB4BF34E7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8400" y="3736484"/>
            <a:ext cx="1143000" cy="1110641"/>
          </a:xfrm>
          <a:prstGeom prst="rect">
            <a:avLst/>
          </a:prstGeom>
        </p:spPr>
      </p:pic>
    </p:spTree>
    <p:extLst>
      <p:ext uri="{BB962C8B-B14F-4D97-AF65-F5344CB8AC3E}">
        <p14:creationId xmlns:p14="http://schemas.microsoft.com/office/powerpoint/2010/main" val="1973058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ABA2-563D-934E-B2CA-EF498E2E2E0E}"/>
              </a:ext>
            </a:extLst>
          </p:cNvPr>
          <p:cNvSpPr>
            <a:spLocks noGrp="1"/>
          </p:cNvSpPr>
          <p:nvPr>
            <p:ph type="title"/>
          </p:nvPr>
        </p:nvSpPr>
        <p:spPr>
          <a:xfrm>
            <a:off x="457200" y="2633663"/>
            <a:ext cx="5264150" cy="719137"/>
          </a:xfrm>
        </p:spPr>
        <p:txBody>
          <a:bodyPr/>
          <a:lstStyle/>
          <a:p>
            <a:r>
              <a:rPr lang="en-US" dirty="0"/>
              <a:t>THANK YOU</a:t>
            </a:r>
          </a:p>
        </p:txBody>
      </p:sp>
      <p:sp>
        <p:nvSpPr>
          <p:cNvPr id="4" name="Slide Number Placeholder 3">
            <a:extLst>
              <a:ext uri="{FF2B5EF4-FFF2-40B4-BE49-F238E27FC236}">
                <a16:creationId xmlns:a16="http://schemas.microsoft.com/office/drawing/2014/main" id="{D72D3AD2-062B-474B-BD89-9B0CD8C67CB2}"/>
              </a:ext>
            </a:extLst>
          </p:cNvPr>
          <p:cNvSpPr>
            <a:spLocks noGrp="1"/>
          </p:cNvSpPr>
          <p:nvPr>
            <p:ph type="sldNum" sz="quarter" idx="12"/>
          </p:nvPr>
        </p:nvSpPr>
        <p:spPr/>
        <p:txBody>
          <a:bodyPr/>
          <a:lstStyle/>
          <a:p>
            <a:fld id="{1CA897ED-F933-F140-B965-41326E641414}" type="slidenum">
              <a:rPr lang="en-US" smtClean="0"/>
              <a:t>10</a:t>
            </a:fld>
            <a:endParaRPr lang="en-US"/>
          </a:p>
        </p:txBody>
      </p:sp>
    </p:spTree>
    <p:extLst>
      <p:ext uri="{BB962C8B-B14F-4D97-AF65-F5344CB8AC3E}">
        <p14:creationId xmlns:p14="http://schemas.microsoft.com/office/powerpoint/2010/main" val="412533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4C3D-C69A-2E4A-A0FB-E2FF6772B516}"/>
              </a:ext>
            </a:extLst>
          </p:cNvPr>
          <p:cNvSpPr>
            <a:spLocks noGrp="1"/>
          </p:cNvSpPr>
          <p:nvPr>
            <p:ph type="title"/>
          </p:nvPr>
        </p:nvSpPr>
        <p:spPr>
          <a:xfrm>
            <a:off x="1676399" y="960437"/>
            <a:ext cx="10591801" cy="715963"/>
          </a:xfrm>
        </p:spPr>
        <p:txBody>
          <a:bodyPr/>
          <a:lstStyle/>
          <a:p>
            <a:pPr algn="l"/>
            <a:r>
              <a:rPr lang="en-US" dirty="0"/>
              <a:t>Sensing Hazards with Operational</a:t>
            </a:r>
            <a:br>
              <a:rPr lang="en-US" dirty="0"/>
            </a:br>
            <a:r>
              <a:rPr lang="en-US" dirty="0"/>
              <a:t>Unmanned Technology</a:t>
            </a:r>
          </a:p>
        </p:txBody>
      </p:sp>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p:txBody>
          <a:bodyPr/>
          <a:lstStyle/>
          <a:p>
            <a:fld id="{1CA897ED-F933-F140-B965-41326E641414}" type="slidenum">
              <a:rPr lang="en-US" smtClean="0"/>
              <a:t>2</a:t>
            </a:fld>
            <a:endParaRPr lang="en-US"/>
          </a:p>
        </p:txBody>
      </p:sp>
      <p:pic>
        <p:nvPicPr>
          <p:cNvPr id="6" name="Picture 5" descr="C:\Users\Philip.Kenul\AppData\Local\Temp\SHOUT_logo_caution_tri_ver4a-1.gif">
            <a:extLst>
              <a:ext uri="{FF2B5EF4-FFF2-40B4-BE49-F238E27FC236}">
                <a16:creationId xmlns:a16="http://schemas.microsoft.com/office/drawing/2014/main" id="{565D86A7-E501-A247-8D04-3C719087D23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914400"/>
            <a:ext cx="1516778" cy="1318211"/>
          </a:xfrm>
          <a:prstGeom prst="rect">
            <a:avLst/>
          </a:prstGeom>
          <a:noFill/>
          <a:ln>
            <a:noFill/>
          </a:ln>
        </p:spPr>
      </p:pic>
      <p:pic>
        <p:nvPicPr>
          <p:cNvPr id="7" name="Picture 6" descr="Global_Hawk,_NASA's_New_Remote-Controlled_Plane_-_October_2009.jpg">
            <a:extLst>
              <a:ext uri="{FF2B5EF4-FFF2-40B4-BE49-F238E27FC236}">
                <a16:creationId xmlns:a16="http://schemas.microsoft.com/office/drawing/2014/main" id="{987AC970-B7A0-5340-9A82-AD5E244787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1455" y="2835338"/>
            <a:ext cx="5174481" cy="2671379"/>
          </a:xfrm>
          <a:prstGeom prst="rect">
            <a:avLst/>
          </a:prstGeom>
        </p:spPr>
      </p:pic>
      <p:sp>
        <p:nvSpPr>
          <p:cNvPr id="8" name="Content Placeholder 2">
            <a:extLst>
              <a:ext uri="{FF2B5EF4-FFF2-40B4-BE49-F238E27FC236}">
                <a16:creationId xmlns:a16="http://schemas.microsoft.com/office/drawing/2014/main" id="{9A5B628E-F5E9-7C44-8E69-6B61DE16E76F}"/>
              </a:ext>
            </a:extLst>
          </p:cNvPr>
          <p:cNvSpPr>
            <a:spLocks noGrp="1"/>
          </p:cNvSpPr>
          <p:nvPr>
            <p:ph idx="1"/>
          </p:nvPr>
        </p:nvSpPr>
        <p:spPr>
          <a:xfrm>
            <a:off x="6096001" y="2514600"/>
            <a:ext cx="6070594" cy="3962400"/>
          </a:xfrm>
        </p:spPr>
        <p:txBody>
          <a:bodyPr/>
          <a:lstStyle/>
          <a:p>
            <a:r>
              <a:rPr lang="en-US" sz="2400" dirty="0"/>
              <a:t>Demonstrate an Unmanned Aircraft Systems (UAS) concept of ops</a:t>
            </a:r>
          </a:p>
          <a:p>
            <a:pPr>
              <a:spcBef>
                <a:spcPts val="2200"/>
              </a:spcBef>
            </a:pPr>
            <a:r>
              <a:rPr lang="en-US" sz="2400" dirty="0"/>
              <a:t>Data impact studies</a:t>
            </a:r>
          </a:p>
          <a:p>
            <a:pPr>
              <a:spcBef>
                <a:spcPts val="2200"/>
              </a:spcBef>
            </a:pPr>
            <a:r>
              <a:rPr lang="en-US" sz="2400" dirty="0"/>
              <a:t>Observing System Experiments (UAS data)</a:t>
            </a:r>
          </a:p>
          <a:p>
            <a:pPr>
              <a:spcBef>
                <a:spcPts val="2200"/>
              </a:spcBef>
            </a:pPr>
            <a:r>
              <a:rPr lang="en-US" sz="2400" dirty="0"/>
              <a:t>Observing System Simulation Experiments</a:t>
            </a:r>
          </a:p>
          <a:p>
            <a:pPr marL="236538" indent="-236538">
              <a:spcBef>
                <a:spcPts val="0"/>
              </a:spcBef>
              <a:buNone/>
            </a:pPr>
            <a:r>
              <a:rPr lang="en-US" sz="2400" dirty="0"/>
              <a:t>	(simulated UAS data)</a:t>
            </a:r>
          </a:p>
        </p:txBody>
      </p:sp>
      <p:sp>
        <p:nvSpPr>
          <p:cNvPr id="9" name="TextBox 8">
            <a:extLst>
              <a:ext uri="{FF2B5EF4-FFF2-40B4-BE49-F238E27FC236}">
                <a16:creationId xmlns:a16="http://schemas.microsoft.com/office/drawing/2014/main" id="{B8DE7BF1-F78F-9C4F-B52F-692BFA34449C}"/>
              </a:ext>
            </a:extLst>
          </p:cNvPr>
          <p:cNvSpPr txBox="1"/>
          <p:nvPr/>
        </p:nvSpPr>
        <p:spPr>
          <a:xfrm>
            <a:off x="4392825" y="5168163"/>
            <a:ext cx="1363111" cy="338554"/>
          </a:xfrm>
          <a:prstGeom prst="rect">
            <a:avLst/>
          </a:prstGeom>
          <a:noFill/>
        </p:spPr>
        <p:txBody>
          <a:bodyPr wrap="square" rtlCol="0">
            <a:spAutoFit/>
          </a:bodyPr>
          <a:lstStyle/>
          <a:p>
            <a:r>
              <a:rPr lang="en-US" sz="1600" dirty="0">
                <a:solidFill>
                  <a:schemeClr val="bg1"/>
                </a:solidFill>
              </a:rPr>
              <a:t>Global Hawk</a:t>
            </a:r>
          </a:p>
        </p:txBody>
      </p:sp>
      <p:sp>
        <p:nvSpPr>
          <p:cNvPr id="10" name="TextBox 9">
            <a:extLst>
              <a:ext uri="{FF2B5EF4-FFF2-40B4-BE49-F238E27FC236}">
                <a16:creationId xmlns:a16="http://schemas.microsoft.com/office/drawing/2014/main" id="{92BD83DA-0007-2C47-8AA9-397BC08B1A38}"/>
              </a:ext>
            </a:extLst>
          </p:cNvPr>
          <p:cNvSpPr txBox="1"/>
          <p:nvPr/>
        </p:nvSpPr>
        <p:spPr>
          <a:xfrm>
            <a:off x="152400" y="6185165"/>
            <a:ext cx="7924800" cy="646331"/>
          </a:xfrm>
          <a:prstGeom prst="rect">
            <a:avLst/>
          </a:prstGeom>
          <a:noFill/>
        </p:spPr>
        <p:txBody>
          <a:bodyPr wrap="square" rtlCol="0">
            <a:spAutoFit/>
          </a:bodyPr>
          <a:lstStyle/>
          <a:p>
            <a:r>
              <a:rPr lang="en-US" sz="1200" i="1" dirty="0"/>
              <a:t>SHOUT MISSON SCIENCE TEAM (2015-2016):</a:t>
            </a:r>
          </a:p>
          <a:p>
            <a:r>
              <a:rPr lang="en-US" sz="1200" i="1" dirty="0"/>
              <a:t>NOAA HRD, NOAA AOC, NOAA PSD, NOAA EMC, MRL-Monterey, Naval Post Graduate School, UW-CIMSS, NASA Goddard, University of Miami, University at Albany-SUNY, Pennsylvania State University,  University of Utah</a:t>
            </a:r>
          </a:p>
        </p:txBody>
      </p:sp>
    </p:spTree>
    <p:extLst>
      <p:ext uri="{BB962C8B-B14F-4D97-AF65-F5344CB8AC3E}">
        <p14:creationId xmlns:p14="http://schemas.microsoft.com/office/powerpoint/2010/main" val="2257664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727D1318-822E-B040-BBEA-8457BA2C2F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771" y="1717585"/>
            <a:ext cx="5638800" cy="2492568"/>
          </a:xfrm>
          <a:prstGeom prst="rect">
            <a:avLst/>
          </a:prstGeom>
        </p:spPr>
      </p:pic>
      <p:pic>
        <p:nvPicPr>
          <p:cNvPr id="6" name="Picture 5" descr="A close up of a map&#10;&#10;Description automatically generated">
            <a:extLst>
              <a:ext uri="{FF2B5EF4-FFF2-40B4-BE49-F238E27FC236}">
                <a16:creationId xmlns:a16="http://schemas.microsoft.com/office/drawing/2014/main" id="{1F0B5606-06F6-1E4D-8E13-355FBE74437A}"/>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962400" y="4543763"/>
            <a:ext cx="4267200" cy="2286000"/>
          </a:xfrm>
          <a:prstGeom prst="rect">
            <a:avLst/>
          </a:prstGeom>
        </p:spPr>
      </p:pic>
      <p:pic>
        <p:nvPicPr>
          <p:cNvPr id="8" name="Picture 7" descr="A close up of a map&#10;&#10;Description automatically generated">
            <a:extLst>
              <a:ext uri="{FF2B5EF4-FFF2-40B4-BE49-F238E27FC236}">
                <a16:creationId xmlns:a16="http://schemas.microsoft.com/office/drawing/2014/main" id="{F517C611-4A8E-A84A-82C7-CF87C5348A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5824" y="1715789"/>
            <a:ext cx="5634990" cy="2492569"/>
          </a:xfrm>
          <a:prstGeom prst="rect">
            <a:avLst/>
          </a:prstGeom>
        </p:spPr>
      </p:pic>
      <p:sp>
        <p:nvSpPr>
          <p:cNvPr id="2" name="Slide Number Placeholder 1">
            <a:extLst>
              <a:ext uri="{FF2B5EF4-FFF2-40B4-BE49-F238E27FC236}">
                <a16:creationId xmlns:a16="http://schemas.microsoft.com/office/drawing/2014/main" id="{71BA98D3-CC2F-ED43-96B8-6AFC9762773F}"/>
              </a:ext>
            </a:extLst>
          </p:cNvPr>
          <p:cNvSpPr>
            <a:spLocks noGrp="1"/>
          </p:cNvSpPr>
          <p:nvPr>
            <p:ph type="sldNum" sz="quarter" idx="12"/>
          </p:nvPr>
        </p:nvSpPr>
        <p:spPr/>
        <p:txBody>
          <a:bodyPr/>
          <a:lstStyle/>
          <a:p>
            <a:fld id="{1CA897ED-F933-F140-B965-41326E641414}" type="slidenum">
              <a:rPr lang="en-US" smtClean="0"/>
              <a:t>3</a:t>
            </a:fld>
            <a:endParaRPr lang="en-US"/>
          </a:p>
        </p:txBody>
      </p:sp>
      <p:sp>
        <p:nvSpPr>
          <p:cNvPr id="27" name="Title 1">
            <a:extLst>
              <a:ext uri="{FF2B5EF4-FFF2-40B4-BE49-F238E27FC236}">
                <a16:creationId xmlns:a16="http://schemas.microsoft.com/office/drawing/2014/main" id="{851B500D-3E57-134A-96EA-6F367B3568AB}"/>
              </a:ext>
            </a:extLst>
          </p:cNvPr>
          <p:cNvSpPr>
            <a:spLocks noGrp="1"/>
          </p:cNvSpPr>
          <p:nvPr>
            <p:ph type="title" hasCustomPrompt="1"/>
          </p:nvPr>
        </p:nvSpPr>
        <p:spPr>
          <a:xfrm>
            <a:off x="152400" y="838200"/>
            <a:ext cx="10439400" cy="771870"/>
          </a:xfrm>
          <a:prstGeom prst="rect">
            <a:avLst/>
          </a:prstGeom>
        </p:spPr>
        <p:txBody>
          <a:bodyPr/>
          <a:lstStyle>
            <a:lvl1pPr algn="l">
              <a:defRPr/>
            </a:lvl1pPr>
          </a:lstStyle>
          <a:p>
            <a:r>
              <a:rPr lang="en-US" sz="3200" dirty="0"/>
              <a:t>NOAA SHOUT Field Campaigns (2015-2016)</a:t>
            </a:r>
          </a:p>
        </p:txBody>
      </p:sp>
      <p:sp>
        <p:nvSpPr>
          <p:cNvPr id="61" name="TextBox 60">
            <a:extLst>
              <a:ext uri="{FF2B5EF4-FFF2-40B4-BE49-F238E27FC236}">
                <a16:creationId xmlns:a16="http://schemas.microsoft.com/office/drawing/2014/main" id="{9C140FDB-C40B-8849-841A-F7F13244D306}"/>
              </a:ext>
            </a:extLst>
          </p:cNvPr>
          <p:cNvSpPr txBox="1"/>
          <p:nvPr/>
        </p:nvSpPr>
        <p:spPr>
          <a:xfrm>
            <a:off x="248770" y="1376504"/>
            <a:ext cx="5638800" cy="369332"/>
          </a:xfrm>
          <a:prstGeom prst="rect">
            <a:avLst/>
          </a:prstGeom>
          <a:noFill/>
        </p:spPr>
        <p:txBody>
          <a:bodyPr wrap="square" rtlCol="0">
            <a:spAutoFit/>
          </a:bodyPr>
          <a:lstStyle/>
          <a:p>
            <a:pPr algn="ctr"/>
            <a:r>
              <a:rPr lang="en-US" b="1" dirty="0"/>
              <a:t>Hurricanes 2015</a:t>
            </a:r>
          </a:p>
        </p:txBody>
      </p:sp>
      <p:sp>
        <p:nvSpPr>
          <p:cNvPr id="62" name="TextBox 61">
            <a:extLst>
              <a:ext uri="{FF2B5EF4-FFF2-40B4-BE49-F238E27FC236}">
                <a16:creationId xmlns:a16="http://schemas.microsoft.com/office/drawing/2014/main" id="{ECF8C8DB-4BEE-7144-9526-48C2110502E3}"/>
              </a:ext>
            </a:extLst>
          </p:cNvPr>
          <p:cNvSpPr txBox="1"/>
          <p:nvPr/>
        </p:nvSpPr>
        <p:spPr>
          <a:xfrm>
            <a:off x="4038600" y="4242816"/>
            <a:ext cx="4114800" cy="338554"/>
          </a:xfrm>
          <a:prstGeom prst="rect">
            <a:avLst/>
          </a:prstGeom>
          <a:noFill/>
        </p:spPr>
        <p:txBody>
          <a:bodyPr wrap="square" rtlCol="0">
            <a:spAutoFit/>
          </a:bodyPr>
          <a:lstStyle/>
          <a:p>
            <a:pPr algn="ctr"/>
            <a:r>
              <a:rPr lang="en-US" sz="1600" b="1" dirty="0"/>
              <a:t>El Niño Rapid Response 2016</a:t>
            </a:r>
          </a:p>
        </p:txBody>
      </p:sp>
      <p:sp>
        <p:nvSpPr>
          <p:cNvPr id="71" name="TextBox 70">
            <a:extLst>
              <a:ext uri="{FF2B5EF4-FFF2-40B4-BE49-F238E27FC236}">
                <a16:creationId xmlns:a16="http://schemas.microsoft.com/office/drawing/2014/main" id="{EC12D012-6CD2-A246-8EE1-2534DC58B793}"/>
              </a:ext>
            </a:extLst>
          </p:cNvPr>
          <p:cNvSpPr txBox="1"/>
          <p:nvPr/>
        </p:nvSpPr>
        <p:spPr>
          <a:xfrm>
            <a:off x="6261175" y="1394410"/>
            <a:ext cx="5679639" cy="338554"/>
          </a:xfrm>
          <a:prstGeom prst="rect">
            <a:avLst/>
          </a:prstGeom>
          <a:noFill/>
        </p:spPr>
        <p:txBody>
          <a:bodyPr wrap="square" rtlCol="0">
            <a:spAutoFit/>
          </a:bodyPr>
          <a:lstStyle/>
          <a:p>
            <a:pPr algn="ctr"/>
            <a:r>
              <a:rPr lang="en-US" sz="1600" b="1" dirty="0"/>
              <a:t>Hurricane Rapid Response (HRR) 2016</a:t>
            </a:r>
          </a:p>
        </p:txBody>
      </p:sp>
      <p:sp>
        <p:nvSpPr>
          <p:cNvPr id="72" name="TextBox 71">
            <a:extLst>
              <a:ext uri="{FF2B5EF4-FFF2-40B4-BE49-F238E27FC236}">
                <a16:creationId xmlns:a16="http://schemas.microsoft.com/office/drawing/2014/main" id="{601D30BF-ABB3-8946-98C2-9612973EC975}"/>
              </a:ext>
            </a:extLst>
          </p:cNvPr>
          <p:cNvSpPr txBox="1"/>
          <p:nvPr/>
        </p:nvSpPr>
        <p:spPr>
          <a:xfrm>
            <a:off x="2684929" y="2276015"/>
            <a:ext cx="3106271" cy="307777"/>
          </a:xfrm>
          <a:prstGeom prst="rect">
            <a:avLst/>
          </a:prstGeom>
          <a:solidFill>
            <a:schemeClr val="bg1"/>
          </a:solidFill>
        </p:spPr>
        <p:txBody>
          <a:bodyPr wrap="square" rtlCol="0">
            <a:spAutoFit/>
          </a:bodyPr>
          <a:lstStyle/>
          <a:p>
            <a:pPr algn="ctr"/>
            <a:r>
              <a:rPr lang="en-US" sz="1400" i="1" dirty="0"/>
              <a:t>3 missions- 2 tropical cyclones (TCs)</a:t>
            </a:r>
          </a:p>
        </p:txBody>
      </p:sp>
      <p:sp>
        <p:nvSpPr>
          <p:cNvPr id="73" name="TextBox 72">
            <a:extLst>
              <a:ext uri="{FF2B5EF4-FFF2-40B4-BE49-F238E27FC236}">
                <a16:creationId xmlns:a16="http://schemas.microsoft.com/office/drawing/2014/main" id="{8692BA0B-AA3E-8F4A-AC00-5B8A5DE5B8CA}"/>
              </a:ext>
            </a:extLst>
          </p:cNvPr>
          <p:cNvSpPr txBox="1"/>
          <p:nvPr/>
        </p:nvSpPr>
        <p:spPr>
          <a:xfrm>
            <a:off x="3962400" y="6565392"/>
            <a:ext cx="4267200" cy="307777"/>
          </a:xfrm>
          <a:prstGeom prst="rect">
            <a:avLst/>
          </a:prstGeom>
          <a:noFill/>
        </p:spPr>
        <p:txBody>
          <a:bodyPr wrap="square" rtlCol="0">
            <a:spAutoFit/>
          </a:bodyPr>
          <a:lstStyle/>
          <a:p>
            <a:pPr algn="ctr"/>
            <a:r>
              <a:rPr lang="en-US" sz="1400" i="1" dirty="0"/>
              <a:t>3 missions- targeting 2 high-impact weather events</a:t>
            </a:r>
          </a:p>
        </p:txBody>
      </p:sp>
      <p:sp>
        <p:nvSpPr>
          <p:cNvPr id="74" name="TextBox 73">
            <a:extLst>
              <a:ext uri="{FF2B5EF4-FFF2-40B4-BE49-F238E27FC236}">
                <a16:creationId xmlns:a16="http://schemas.microsoft.com/office/drawing/2014/main" id="{23545742-3FF3-BE40-9F50-0F56CA226CAD}"/>
              </a:ext>
            </a:extLst>
          </p:cNvPr>
          <p:cNvSpPr txBox="1"/>
          <p:nvPr/>
        </p:nvSpPr>
        <p:spPr>
          <a:xfrm>
            <a:off x="9906000" y="2895600"/>
            <a:ext cx="1795167" cy="307777"/>
          </a:xfrm>
          <a:prstGeom prst="rect">
            <a:avLst/>
          </a:prstGeom>
          <a:noFill/>
        </p:spPr>
        <p:txBody>
          <a:bodyPr wrap="square" rtlCol="0">
            <a:spAutoFit/>
          </a:bodyPr>
          <a:lstStyle/>
          <a:p>
            <a:pPr algn="ctr"/>
            <a:r>
              <a:rPr lang="en-US" sz="1400" i="1" dirty="0"/>
              <a:t>9 missions- 4 TCs</a:t>
            </a:r>
          </a:p>
        </p:txBody>
      </p:sp>
    </p:spTree>
    <p:extLst>
      <p:ext uri="{BB962C8B-B14F-4D97-AF65-F5344CB8AC3E}">
        <p14:creationId xmlns:p14="http://schemas.microsoft.com/office/powerpoint/2010/main" val="1387964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map&#10;&#10;Description automatically generated">
            <a:extLst>
              <a:ext uri="{FF2B5EF4-FFF2-40B4-BE49-F238E27FC236}">
                <a16:creationId xmlns:a16="http://schemas.microsoft.com/office/drawing/2014/main" id="{E78B3514-DEC8-C24F-88EB-79830D84C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7933" y="1983119"/>
            <a:ext cx="7150608" cy="3884281"/>
          </a:xfrm>
          <a:prstGeom prst="rect">
            <a:avLst/>
          </a:prstGeom>
        </p:spPr>
      </p:pic>
      <p:sp>
        <p:nvSpPr>
          <p:cNvPr id="2" name="Title 1">
            <a:extLst>
              <a:ext uri="{FF2B5EF4-FFF2-40B4-BE49-F238E27FC236}">
                <a16:creationId xmlns:a16="http://schemas.microsoft.com/office/drawing/2014/main" id="{27384C3D-C69A-2E4A-A0FB-E2FF6772B516}"/>
              </a:ext>
            </a:extLst>
          </p:cNvPr>
          <p:cNvSpPr>
            <a:spLocks noGrp="1"/>
          </p:cNvSpPr>
          <p:nvPr>
            <p:ph type="title"/>
          </p:nvPr>
        </p:nvSpPr>
        <p:spPr>
          <a:xfrm>
            <a:off x="838200" y="838200"/>
            <a:ext cx="10515600" cy="685800"/>
          </a:xfrm>
        </p:spPr>
        <p:txBody>
          <a:bodyPr/>
          <a:lstStyle/>
          <a:p>
            <a:r>
              <a:rPr lang="en-US" dirty="0"/>
              <a:t>NOAA SHOUT: Global Hawk Aircraft</a:t>
            </a:r>
          </a:p>
        </p:txBody>
      </p:sp>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p:txBody>
          <a:bodyPr/>
          <a:lstStyle/>
          <a:p>
            <a:fld id="{1CA897ED-F933-F140-B965-41326E641414}" type="slidenum">
              <a:rPr lang="en-US" smtClean="0"/>
              <a:t>4</a:t>
            </a:fld>
            <a:endParaRPr lang="en-US"/>
          </a:p>
        </p:txBody>
      </p:sp>
      <p:sp>
        <p:nvSpPr>
          <p:cNvPr id="14" name="Content Placeholder 2">
            <a:extLst>
              <a:ext uri="{FF2B5EF4-FFF2-40B4-BE49-F238E27FC236}">
                <a16:creationId xmlns:a16="http://schemas.microsoft.com/office/drawing/2014/main" id="{AAB4707A-EAD9-044C-BCD7-A9BBA71E98FA}"/>
              </a:ext>
            </a:extLst>
          </p:cNvPr>
          <p:cNvSpPr>
            <a:spLocks noGrp="1"/>
          </p:cNvSpPr>
          <p:nvPr>
            <p:ph idx="1"/>
          </p:nvPr>
        </p:nvSpPr>
        <p:spPr>
          <a:xfrm>
            <a:off x="76200" y="2362200"/>
            <a:ext cx="5257800" cy="3048000"/>
          </a:xfrm>
        </p:spPr>
        <p:txBody>
          <a:bodyPr/>
          <a:lstStyle/>
          <a:p>
            <a:pPr>
              <a:spcBef>
                <a:spcPts val="3600"/>
              </a:spcBef>
            </a:pPr>
            <a:r>
              <a:rPr lang="en-US" dirty="0"/>
              <a:t>Duration: ~24 </a:t>
            </a:r>
            <a:r>
              <a:rPr lang="en-US" dirty="0" err="1"/>
              <a:t>hr</a:t>
            </a:r>
            <a:endParaRPr lang="en-US" dirty="0"/>
          </a:p>
          <a:p>
            <a:pPr>
              <a:spcBef>
                <a:spcPts val="3600"/>
              </a:spcBef>
            </a:pPr>
            <a:r>
              <a:rPr lang="en-US" dirty="0"/>
              <a:t>Flight Level: ~55-65,000 ft</a:t>
            </a:r>
          </a:p>
          <a:p>
            <a:pPr>
              <a:spcBef>
                <a:spcPts val="3600"/>
              </a:spcBef>
            </a:pPr>
            <a:r>
              <a:rPr lang="en-US" dirty="0"/>
              <a:t>Range: 8-10,000 nm</a:t>
            </a:r>
          </a:p>
          <a:p>
            <a:pPr>
              <a:spcBef>
                <a:spcPts val="3600"/>
              </a:spcBef>
            </a:pPr>
            <a:r>
              <a:rPr lang="en-US" dirty="0"/>
              <a:t>Payload: 1,500+ </a:t>
            </a:r>
            <a:r>
              <a:rPr lang="en-US" dirty="0" err="1"/>
              <a:t>lbs</a:t>
            </a:r>
            <a:endParaRPr lang="en-US" dirty="0"/>
          </a:p>
        </p:txBody>
      </p:sp>
    </p:spTree>
    <p:extLst>
      <p:ext uri="{BB962C8B-B14F-4D97-AF65-F5344CB8AC3E}">
        <p14:creationId xmlns:p14="http://schemas.microsoft.com/office/powerpoint/2010/main" val="2633646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n umbrella&#10;&#10;Description automatically generated">
            <a:extLst>
              <a:ext uri="{FF2B5EF4-FFF2-40B4-BE49-F238E27FC236}">
                <a16:creationId xmlns:a16="http://schemas.microsoft.com/office/drawing/2014/main" id="{A32A6000-156F-A240-B39A-65B49DB12B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9176" y="1676400"/>
            <a:ext cx="2507841" cy="3474720"/>
          </a:xfrm>
          <a:prstGeom prst="rect">
            <a:avLst/>
          </a:prstGeom>
        </p:spPr>
      </p:pic>
      <p:sp>
        <p:nvSpPr>
          <p:cNvPr id="2" name="Title 1">
            <a:extLst>
              <a:ext uri="{FF2B5EF4-FFF2-40B4-BE49-F238E27FC236}">
                <a16:creationId xmlns:a16="http://schemas.microsoft.com/office/drawing/2014/main" id="{27384C3D-C69A-2E4A-A0FB-E2FF6772B516}"/>
              </a:ext>
            </a:extLst>
          </p:cNvPr>
          <p:cNvSpPr>
            <a:spLocks noGrp="1"/>
          </p:cNvSpPr>
          <p:nvPr>
            <p:ph type="title"/>
          </p:nvPr>
        </p:nvSpPr>
        <p:spPr>
          <a:xfrm>
            <a:off x="0" y="828561"/>
            <a:ext cx="12192000" cy="695439"/>
          </a:xfrm>
        </p:spPr>
        <p:txBody>
          <a:bodyPr/>
          <a:lstStyle/>
          <a:p>
            <a:r>
              <a:rPr lang="en-US" dirty="0"/>
              <a:t>Global Hawk SHOUT Instrumentation</a:t>
            </a:r>
          </a:p>
        </p:txBody>
      </p:sp>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p:txBody>
          <a:bodyPr/>
          <a:lstStyle/>
          <a:p>
            <a:fld id="{1CA897ED-F933-F140-B965-41326E641414}" type="slidenum">
              <a:rPr lang="en-US" smtClean="0"/>
              <a:t>5</a:t>
            </a:fld>
            <a:endParaRPr lang="en-US"/>
          </a:p>
        </p:txBody>
      </p:sp>
      <p:sp>
        <p:nvSpPr>
          <p:cNvPr id="50" name="TextBox 16">
            <a:extLst>
              <a:ext uri="{FF2B5EF4-FFF2-40B4-BE49-F238E27FC236}">
                <a16:creationId xmlns:a16="http://schemas.microsoft.com/office/drawing/2014/main" id="{E47F0002-196E-4C48-95B8-22A12C57223C}"/>
              </a:ext>
            </a:extLst>
          </p:cNvPr>
          <p:cNvSpPr txBox="1"/>
          <p:nvPr/>
        </p:nvSpPr>
        <p:spPr>
          <a:xfrm>
            <a:off x="-1" y="1569771"/>
            <a:ext cx="3809997" cy="332253"/>
          </a:xfrm>
          <a:prstGeom prst="rect">
            <a:avLst/>
          </a:prstGeom>
          <a:noFill/>
        </p:spPr>
        <p:txBody>
          <a:bodyPr wrap="square" lIns="24241" tIns="12120" rIns="24241" bIns="121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atin typeface="+mj-lt"/>
              </a:rPr>
              <a:t>GPS </a:t>
            </a:r>
            <a:r>
              <a:rPr lang="en-US" sz="2000" b="1" dirty="0" err="1">
                <a:latin typeface="+mj-lt"/>
              </a:rPr>
              <a:t>Dropsondes</a:t>
            </a:r>
            <a:endParaRPr lang="en-US" sz="2000" b="1" dirty="0">
              <a:latin typeface="+mj-lt"/>
            </a:endParaRPr>
          </a:p>
        </p:txBody>
      </p:sp>
      <p:sp>
        <p:nvSpPr>
          <p:cNvPr id="51" name="TextBox 17">
            <a:extLst>
              <a:ext uri="{FF2B5EF4-FFF2-40B4-BE49-F238E27FC236}">
                <a16:creationId xmlns:a16="http://schemas.microsoft.com/office/drawing/2014/main" id="{96066B42-EEF8-4E4C-8E67-6E95C04481D4}"/>
              </a:ext>
            </a:extLst>
          </p:cNvPr>
          <p:cNvSpPr txBox="1"/>
          <p:nvPr/>
        </p:nvSpPr>
        <p:spPr>
          <a:xfrm>
            <a:off x="166006" y="5398773"/>
            <a:ext cx="3660868" cy="824696"/>
          </a:xfrm>
          <a:prstGeom prst="rect">
            <a:avLst/>
          </a:prstGeom>
          <a:noFill/>
        </p:spPr>
        <p:txBody>
          <a:bodyPr wrap="square" lIns="24241" tIns="12120" rIns="24241" bIns="121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latin typeface="+mj-lt"/>
                <a:cs typeface="Arial"/>
              </a:rPr>
              <a:t>Measurements</a:t>
            </a:r>
            <a:r>
              <a:rPr lang="en-US" sz="2000" dirty="0">
                <a:latin typeface="+mj-lt"/>
                <a:cs typeface="Arial"/>
              </a:rPr>
              <a:t>:</a:t>
            </a:r>
          </a:p>
          <a:p>
            <a:pPr marL="236538" indent="-119063">
              <a:buFont typeface="Arial" charset="0"/>
              <a:buChar char="•"/>
            </a:pPr>
            <a:r>
              <a:rPr lang="en-US" sz="1600" dirty="0">
                <a:latin typeface="+mj-lt"/>
                <a:cs typeface="Arial"/>
              </a:rPr>
              <a:t>In situ P, T, H, &amp; wind</a:t>
            </a:r>
          </a:p>
          <a:p>
            <a:pPr marL="236538" indent="-119063">
              <a:buFont typeface="Arial" charset="0"/>
              <a:buChar char="•"/>
            </a:pPr>
            <a:r>
              <a:rPr lang="en-US" sz="1600" dirty="0">
                <a:latin typeface="+mj-lt"/>
                <a:cs typeface="Arial"/>
              </a:rPr>
              <a:t>90 dropsondes per flight</a:t>
            </a:r>
          </a:p>
        </p:txBody>
      </p:sp>
      <p:cxnSp>
        <p:nvCxnSpPr>
          <p:cNvPr id="57" name="Straight Connector 56">
            <a:extLst>
              <a:ext uri="{FF2B5EF4-FFF2-40B4-BE49-F238E27FC236}">
                <a16:creationId xmlns:a16="http://schemas.microsoft.com/office/drawing/2014/main" id="{611CDF0B-2B70-FC4D-835F-81B18142BC26}"/>
              </a:ext>
            </a:extLst>
          </p:cNvPr>
          <p:cNvCxnSpPr>
            <a:cxnSpLocks/>
          </p:cNvCxnSpPr>
          <p:nvPr/>
        </p:nvCxnSpPr>
        <p:spPr>
          <a:xfrm>
            <a:off x="3733800" y="1450848"/>
            <a:ext cx="0" cy="5212080"/>
          </a:xfrm>
          <a:prstGeom prst="line">
            <a:avLst/>
          </a:prstGeom>
          <a:ln w="127000" cmpd="tri">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F3629D00-9CF0-7945-8635-5B938DE8E5ED}"/>
              </a:ext>
            </a:extLst>
          </p:cNvPr>
          <p:cNvCxnSpPr>
            <a:cxnSpLocks/>
          </p:cNvCxnSpPr>
          <p:nvPr/>
        </p:nvCxnSpPr>
        <p:spPr>
          <a:xfrm>
            <a:off x="8077200" y="1447800"/>
            <a:ext cx="0" cy="5212080"/>
          </a:xfrm>
          <a:prstGeom prst="line">
            <a:avLst/>
          </a:prstGeom>
          <a:ln w="127000" cmpd="tri">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27" name="Picture 26" descr="AVAPS_Transpare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226" y="2266178"/>
            <a:ext cx="1905392" cy="2534422"/>
          </a:xfrm>
          <a:prstGeom prst="rect">
            <a:avLst/>
          </a:prstGeom>
        </p:spPr>
      </p:pic>
      <p:grpSp>
        <p:nvGrpSpPr>
          <p:cNvPr id="3" name="Group 2">
            <a:extLst>
              <a:ext uri="{FF2B5EF4-FFF2-40B4-BE49-F238E27FC236}">
                <a16:creationId xmlns:a16="http://schemas.microsoft.com/office/drawing/2014/main" id="{051E1B11-9195-BB42-AE4A-A38D609BECD1}"/>
              </a:ext>
            </a:extLst>
          </p:cNvPr>
          <p:cNvGrpSpPr/>
          <p:nvPr/>
        </p:nvGrpSpPr>
        <p:grpSpPr>
          <a:xfrm>
            <a:off x="3733800" y="1605078"/>
            <a:ext cx="4419599" cy="4618391"/>
            <a:chOff x="3733800" y="1605078"/>
            <a:chExt cx="4419599" cy="4618391"/>
          </a:xfrm>
        </p:grpSpPr>
        <p:sp>
          <p:nvSpPr>
            <p:cNvPr id="53" name="TextBox 19">
              <a:extLst>
                <a:ext uri="{FF2B5EF4-FFF2-40B4-BE49-F238E27FC236}">
                  <a16:creationId xmlns:a16="http://schemas.microsoft.com/office/drawing/2014/main" id="{5D6CDF08-CB06-8B45-84B0-2EA2E11745A5}"/>
                </a:ext>
              </a:extLst>
            </p:cNvPr>
            <p:cNvSpPr txBox="1"/>
            <p:nvPr/>
          </p:nvSpPr>
          <p:spPr>
            <a:xfrm>
              <a:off x="3733800" y="1605078"/>
              <a:ext cx="4419599" cy="332253"/>
            </a:xfrm>
            <a:prstGeom prst="rect">
              <a:avLst/>
            </a:prstGeom>
            <a:noFill/>
          </p:spPr>
          <p:txBody>
            <a:bodyPr wrap="square" lIns="24241" tIns="12120" rIns="24241" bIns="121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atin typeface="+mj-lt"/>
                </a:rPr>
                <a:t>HAMSR Microwave Sounder</a:t>
              </a:r>
            </a:p>
          </p:txBody>
        </p:sp>
        <p:pic>
          <p:nvPicPr>
            <p:cNvPr id="14" name="Picture 13">
              <a:extLst>
                <a:ext uri="{FF2B5EF4-FFF2-40B4-BE49-F238E27FC236}">
                  <a16:creationId xmlns:a16="http://schemas.microsoft.com/office/drawing/2014/main" id="{734A0CDA-DAE6-6246-9D30-79345D36EC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582222" y="2442919"/>
              <a:ext cx="2789660" cy="2651760"/>
            </a:xfrm>
            <a:prstGeom prst="rect">
              <a:avLst/>
            </a:prstGeom>
            <a:noFill/>
            <a:ln>
              <a:noFill/>
            </a:ln>
            <a:extLst>
              <a:ext uri="{909E8E84-426E-40dd-AFC4-6F175D3DCCD1}">
                <a14:hiddenFill xmlns:lc="http://schemas.openxmlformats.org/drawingml/2006/lockedCanvas" xmlns:o="urn:schemas-microsoft-com:office:office" xmlns:v="urn:schemas-microsoft-com:vml" xmlns:w10="urn:schemas-microsoft-com:office:word" xmlns:w="http://schemas.openxmlformats.org/wordprocessingml/2006/main" xmlns:a14="http://schemas.microsoft.com/office/drawing/2010/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solidFill>
                    <a:schemeClr val="accent1"/>
                  </a:solidFill>
                </a14:hiddenFill>
              </a:ext>
              <a:ext uri="{91240B29-F687-4f45-9708-019B960494DF}">
                <a14:hiddenLine xmlns:lc="http://schemas.openxmlformats.org/drawingml/2006/lockedCanvas" xmlns:o="urn:schemas-microsoft-com:office:office" xmlns:v="urn:schemas-microsoft-com:vml" xmlns:w10="urn:schemas-microsoft-com:office:word" xmlns:w="http://schemas.openxmlformats.org/wordprocessingml/2006/main" xmlns:a14="http://schemas.microsoft.com/office/drawing/2010/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w="9525">
                  <a:solidFill>
                    <a:schemeClr val="tx1"/>
                  </a:solidFill>
                  <a:miter lim="800000"/>
                  <a:headEnd/>
                  <a:tailEnd/>
                </a14:hiddenLine>
              </a:ext>
            </a:extLst>
          </p:spPr>
        </p:pic>
        <p:sp>
          <p:nvSpPr>
            <p:cNvPr id="15" name="TextBox 14">
              <a:extLst>
                <a:ext uri="{FF2B5EF4-FFF2-40B4-BE49-F238E27FC236}">
                  <a16:creationId xmlns:a16="http://schemas.microsoft.com/office/drawing/2014/main" id="{D8A00060-A965-B545-A6B9-F190986D5CF1}"/>
                </a:ext>
              </a:extLst>
            </p:cNvPr>
            <p:cNvSpPr txBox="1"/>
            <p:nvPr/>
          </p:nvSpPr>
          <p:spPr>
            <a:xfrm>
              <a:off x="5807558" y="4736068"/>
              <a:ext cx="1660042" cy="369332"/>
            </a:xfrm>
            <a:prstGeom prst="rect">
              <a:avLst/>
            </a:prstGeom>
            <a:noFill/>
          </p:spPr>
          <p:txBody>
            <a:bodyPr wrap="square" rtlCol="0">
              <a:spAutoFit/>
            </a:bodyPr>
            <a:lstStyle/>
            <a:p>
              <a:r>
                <a:rPr lang="en-US" dirty="0"/>
                <a:t>2016 Hermine</a:t>
              </a:r>
            </a:p>
          </p:txBody>
        </p:sp>
        <p:sp>
          <p:nvSpPr>
            <p:cNvPr id="16" name="TextBox 15">
              <a:extLst>
                <a:ext uri="{FF2B5EF4-FFF2-40B4-BE49-F238E27FC236}">
                  <a16:creationId xmlns:a16="http://schemas.microsoft.com/office/drawing/2014/main" id="{912795EB-FC8C-B042-9A94-78910B23712C}"/>
                </a:ext>
              </a:extLst>
            </p:cNvPr>
            <p:cNvSpPr txBox="1"/>
            <p:nvPr/>
          </p:nvSpPr>
          <p:spPr>
            <a:xfrm>
              <a:off x="6084577" y="3742801"/>
              <a:ext cx="1230623" cy="307777"/>
            </a:xfrm>
            <a:prstGeom prst="rect">
              <a:avLst/>
            </a:prstGeom>
            <a:noFill/>
          </p:spPr>
          <p:txBody>
            <a:bodyPr wrap="square" rtlCol="0">
              <a:spAutoFit/>
            </a:bodyPr>
            <a:lstStyle/>
            <a:p>
              <a:r>
                <a:rPr lang="en-US" sz="1400" i="1" dirty="0"/>
                <a:t>warm core</a:t>
              </a:r>
            </a:p>
          </p:txBody>
        </p:sp>
        <p:cxnSp>
          <p:nvCxnSpPr>
            <p:cNvPr id="17" name="Straight Arrow Connector 16">
              <a:extLst>
                <a:ext uri="{FF2B5EF4-FFF2-40B4-BE49-F238E27FC236}">
                  <a16:creationId xmlns:a16="http://schemas.microsoft.com/office/drawing/2014/main" id="{82EFA271-B148-9244-BFDD-E18E6D53128C}"/>
                </a:ext>
              </a:extLst>
            </p:cNvPr>
            <p:cNvCxnSpPr/>
            <p:nvPr/>
          </p:nvCxnSpPr>
          <p:spPr>
            <a:xfrm flipH="1" flipV="1">
              <a:off x="5478514" y="3871697"/>
              <a:ext cx="646194" cy="345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0">
              <a:extLst>
                <a:ext uri="{FF2B5EF4-FFF2-40B4-BE49-F238E27FC236}">
                  <a16:creationId xmlns:a16="http://schemas.microsoft.com/office/drawing/2014/main" id="{ADC98002-8789-704C-AC2C-D7E4BB286394}"/>
                </a:ext>
              </a:extLst>
            </p:cNvPr>
            <p:cNvSpPr txBox="1"/>
            <p:nvPr/>
          </p:nvSpPr>
          <p:spPr>
            <a:xfrm>
              <a:off x="4114800" y="5398773"/>
              <a:ext cx="3674474" cy="824696"/>
            </a:xfrm>
            <a:prstGeom prst="rect">
              <a:avLst/>
            </a:prstGeom>
            <a:noFill/>
          </p:spPr>
          <p:txBody>
            <a:bodyPr wrap="square" lIns="24241" tIns="12120" rIns="24241" bIns="121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latin typeface="+mj-lt"/>
                  <a:cs typeface="Arial"/>
                </a:rPr>
                <a:t>Measurements</a:t>
              </a:r>
              <a:r>
                <a:rPr lang="en-US" sz="2000" dirty="0">
                  <a:latin typeface="+mj-lt"/>
                  <a:cs typeface="Arial"/>
                </a:rPr>
                <a:t>:</a:t>
              </a:r>
            </a:p>
            <a:p>
              <a:pPr marL="236538" indent="-119063">
                <a:buFont typeface="Arial"/>
                <a:buChar char="•"/>
              </a:pPr>
              <a:r>
                <a:rPr lang="en-US" sz="1600" dirty="0">
                  <a:latin typeface="+mj-lt"/>
                  <a:cs typeface="Arial"/>
                </a:rPr>
                <a:t>25 channels (50-60, 118, &amp; 183 GHz)</a:t>
              </a:r>
            </a:p>
            <a:p>
              <a:pPr marL="236538" indent="-119063">
                <a:buFont typeface="Arial"/>
                <a:buChar char="•"/>
              </a:pPr>
              <a:r>
                <a:rPr lang="en-US" sz="1600" dirty="0">
                  <a:latin typeface="+mj-lt"/>
                  <a:cs typeface="Arial"/>
                </a:rPr>
                <a:t>3-D T, water vapor, &amp; CLW</a:t>
              </a:r>
            </a:p>
          </p:txBody>
        </p:sp>
        <p:sp>
          <p:nvSpPr>
            <p:cNvPr id="28" name="TextBox 27">
              <a:extLst>
                <a:ext uri="{FF2B5EF4-FFF2-40B4-BE49-F238E27FC236}">
                  <a16:creationId xmlns:a16="http://schemas.microsoft.com/office/drawing/2014/main" id="{74CEFC59-0F22-FC41-A830-4B9AE7566D95}"/>
                </a:ext>
              </a:extLst>
            </p:cNvPr>
            <p:cNvSpPr txBox="1"/>
            <p:nvPr/>
          </p:nvSpPr>
          <p:spPr>
            <a:xfrm>
              <a:off x="4578211" y="2145268"/>
              <a:ext cx="2789660" cy="307777"/>
            </a:xfrm>
            <a:prstGeom prst="rect">
              <a:avLst/>
            </a:prstGeom>
            <a:noFill/>
          </p:spPr>
          <p:txBody>
            <a:bodyPr wrap="square" rtlCol="0">
              <a:spAutoFit/>
            </a:bodyPr>
            <a:lstStyle/>
            <a:p>
              <a:pPr algn="ctr"/>
              <a:r>
                <a:rPr lang="en-US" sz="1400" i="1" dirty="0"/>
                <a:t>55 GHz Channel (~250 </a:t>
              </a:r>
              <a:r>
                <a:rPr lang="en-US" sz="1400" i="1" dirty="0" err="1"/>
                <a:t>hPa</a:t>
              </a:r>
              <a:r>
                <a:rPr lang="en-US" sz="1400" i="1" dirty="0"/>
                <a:t>)</a:t>
              </a:r>
            </a:p>
          </p:txBody>
        </p:sp>
      </p:grpSp>
      <p:grpSp>
        <p:nvGrpSpPr>
          <p:cNvPr id="6" name="Group 5">
            <a:extLst>
              <a:ext uri="{FF2B5EF4-FFF2-40B4-BE49-F238E27FC236}">
                <a16:creationId xmlns:a16="http://schemas.microsoft.com/office/drawing/2014/main" id="{89926D4A-4F57-3E48-93B1-1C710F6E0259}"/>
              </a:ext>
            </a:extLst>
          </p:cNvPr>
          <p:cNvGrpSpPr/>
          <p:nvPr/>
        </p:nvGrpSpPr>
        <p:grpSpPr>
          <a:xfrm>
            <a:off x="8153398" y="1600548"/>
            <a:ext cx="4038602" cy="4619108"/>
            <a:chOff x="8153398" y="1600548"/>
            <a:chExt cx="4038602" cy="4619108"/>
          </a:xfrm>
        </p:grpSpPr>
        <p:sp>
          <p:nvSpPr>
            <p:cNvPr id="55" name="TextBox 21">
              <a:extLst>
                <a:ext uri="{FF2B5EF4-FFF2-40B4-BE49-F238E27FC236}">
                  <a16:creationId xmlns:a16="http://schemas.microsoft.com/office/drawing/2014/main" id="{F44152F5-A90C-BE42-B83F-A790ED13DCEC}"/>
                </a:ext>
              </a:extLst>
            </p:cNvPr>
            <p:cNvSpPr txBox="1"/>
            <p:nvPr/>
          </p:nvSpPr>
          <p:spPr>
            <a:xfrm>
              <a:off x="8153398" y="1600548"/>
              <a:ext cx="4038602" cy="332253"/>
            </a:xfrm>
            <a:prstGeom prst="rect">
              <a:avLst/>
            </a:prstGeom>
            <a:noFill/>
          </p:spPr>
          <p:txBody>
            <a:bodyPr wrap="square" lIns="24241" tIns="12120" rIns="24241" bIns="121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atin typeface="+mj-lt"/>
                </a:rPr>
                <a:t>HIWRAP Doppler Radar </a:t>
              </a:r>
            </a:p>
          </p:txBody>
        </p:sp>
        <p:sp>
          <p:nvSpPr>
            <p:cNvPr id="23" name="TextBox 22">
              <a:extLst>
                <a:ext uri="{FF2B5EF4-FFF2-40B4-BE49-F238E27FC236}">
                  <a16:creationId xmlns:a16="http://schemas.microsoft.com/office/drawing/2014/main" id="{7A7A7437-027D-0C40-9276-FAFA715FBB97}"/>
                </a:ext>
              </a:extLst>
            </p:cNvPr>
            <p:cNvSpPr txBox="1"/>
            <p:nvPr/>
          </p:nvSpPr>
          <p:spPr>
            <a:xfrm>
              <a:off x="8610604" y="5394960"/>
              <a:ext cx="3124196" cy="824696"/>
            </a:xfrm>
            <a:prstGeom prst="rect">
              <a:avLst/>
            </a:prstGeom>
            <a:noFill/>
          </p:spPr>
          <p:txBody>
            <a:bodyPr wrap="square" lIns="24241" tIns="12120" rIns="24241" bIns="121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latin typeface="+mj-lt"/>
                  <a:cs typeface="Arial"/>
                </a:rPr>
                <a:t>Measurements</a:t>
              </a:r>
              <a:r>
                <a:rPr lang="en-US" sz="2000" dirty="0">
                  <a:latin typeface="+mj-lt"/>
                  <a:cs typeface="Arial"/>
                </a:rPr>
                <a:t>: </a:t>
              </a:r>
            </a:p>
            <a:p>
              <a:pPr marL="236538" indent="-119063">
                <a:buFont typeface="Arial"/>
                <a:buChar char="•"/>
              </a:pPr>
              <a:r>
                <a:rPr lang="en-US" sz="1600" dirty="0">
                  <a:latin typeface="+mj-lt"/>
                  <a:cs typeface="Arial"/>
                </a:rPr>
                <a:t>Dual frequency (Ka &amp; Ku band)</a:t>
              </a:r>
            </a:p>
            <a:p>
              <a:pPr marL="236538" indent="-119063">
                <a:buFont typeface="Arial"/>
                <a:buChar char="•"/>
              </a:pPr>
              <a:r>
                <a:rPr lang="en-US" sz="1600" dirty="0">
                  <a:latin typeface="+mj-lt"/>
                  <a:cs typeface="Arial"/>
                </a:rPr>
                <a:t>3-D winds &amp; precipitation</a:t>
              </a:r>
            </a:p>
          </p:txBody>
        </p:sp>
        <p:pic>
          <p:nvPicPr>
            <p:cNvPr id="24" name="Picture 23">
              <a:extLst>
                <a:ext uri="{FF2B5EF4-FFF2-40B4-BE49-F238E27FC236}">
                  <a16:creationId xmlns:a16="http://schemas.microsoft.com/office/drawing/2014/main" id="{EEF49948-C2D0-514A-993A-1007FD00AACF}"/>
                </a:ext>
              </a:extLst>
            </p:cNvPr>
            <p:cNvPicPr>
              <a:picLocks noChangeAspect="1"/>
            </p:cNvPicPr>
            <p:nvPr/>
          </p:nvPicPr>
          <p:blipFill>
            <a:blip r:embed="rId6"/>
            <a:stretch>
              <a:fillRect/>
            </a:stretch>
          </p:blipFill>
          <p:spPr>
            <a:xfrm>
              <a:off x="8507128" y="2545080"/>
              <a:ext cx="3293073" cy="2560320"/>
            </a:xfrm>
            <a:prstGeom prst="rect">
              <a:avLst/>
            </a:prstGeom>
          </p:spPr>
        </p:pic>
        <p:sp>
          <p:nvSpPr>
            <p:cNvPr id="26" name="TextBox 25">
              <a:extLst>
                <a:ext uri="{FF2B5EF4-FFF2-40B4-BE49-F238E27FC236}">
                  <a16:creationId xmlns:a16="http://schemas.microsoft.com/office/drawing/2014/main" id="{EAE8922D-77F3-C245-B15B-DF36EF22FFDB}"/>
                </a:ext>
              </a:extLst>
            </p:cNvPr>
            <p:cNvSpPr txBox="1"/>
            <p:nvPr/>
          </p:nvSpPr>
          <p:spPr>
            <a:xfrm>
              <a:off x="8610605" y="2286000"/>
              <a:ext cx="3124188" cy="307777"/>
            </a:xfrm>
            <a:prstGeom prst="rect">
              <a:avLst/>
            </a:prstGeom>
            <a:noFill/>
          </p:spPr>
          <p:txBody>
            <a:bodyPr wrap="square" rtlCol="0">
              <a:spAutoFit/>
            </a:bodyPr>
            <a:lstStyle/>
            <a:p>
              <a:pPr algn="ctr"/>
              <a:r>
                <a:rPr lang="en-US" sz="1400" i="1" dirty="0"/>
                <a:t>Radar Reflectivity (</a:t>
              </a:r>
              <a:r>
                <a:rPr lang="en-US" sz="1400" i="1" dirty="0" err="1"/>
                <a:t>dBZ</a:t>
              </a:r>
              <a:r>
                <a:rPr lang="en-US" sz="1400" i="1" dirty="0"/>
                <a:t>) &amp; 1 km wind</a:t>
              </a:r>
            </a:p>
          </p:txBody>
        </p:sp>
        <p:sp>
          <p:nvSpPr>
            <p:cNvPr id="5" name="TextBox 4">
              <a:extLst>
                <a:ext uri="{FF2B5EF4-FFF2-40B4-BE49-F238E27FC236}">
                  <a16:creationId xmlns:a16="http://schemas.microsoft.com/office/drawing/2014/main" id="{55A90938-EAB7-7F4D-B72C-82D819542A2A}"/>
                </a:ext>
              </a:extLst>
            </p:cNvPr>
            <p:cNvSpPr txBox="1"/>
            <p:nvPr/>
          </p:nvSpPr>
          <p:spPr>
            <a:xfrm>
              <a:off x="8844467" y="4199179"/>
              <a:ext cx="1056700" cy="646331"/>
            </a:xfrm>
            <a:prstGeom prst="rect">
              <a:avLst/>
            </a:prstGeom>
            <a:noFill/>
          </p:spPr>
          <p:txBody>
            <a:bodyPr wrap="none" rtlCol="0">
              <a:spAutoFit/>
            </a:bodyPr>
            <a:lstStyle/>
            <a:p>
              <a:r>
                <a:rPr lang="en-US" dirty="0"/>
                <a:t>2016 </a:t>
              </a:r>
            </a:p>
            <a:p>
              <a:r>
                <a:rPr lang="en-US" dirty="0"/>
                <a:t>Matthew</a:t>
              </a:r>
            </a:p>
          </p:txBody>
        </p:sp>
      </p:grpSp>
    </p:spTree>
    <p:extLst>
      <p:ext uri="{BB962C8B-B14F-4D97-AF65-F5344CB8AC3E}">
        <p14:creationId xmlns:p14="http://schemas.microsoft.com/office/powerpoint/2010/main" val="21255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4C3D-C69A-2E4A-A0FB-E2FF6772B516}"/>
              </a:ext>
            </a:extLst>
          </p:cNvPr>
          <p:cNvSpPr>
            <a:spLocks noGrp="1"/>
          </p:cNvSpPr>
          <p:nvPr>
            <p:ph type="title"/>
          </p:nvPr>
        </p:nvSpPr>
        <p:spPr>
          <a:xfrm>
            <a:off x="838199" y="914400"/>
            <a:ext cx="10602343" cy="1325563"/>
          </a:xfrm>
        </p:spPr>
        <p:txBody>
          <a:bodyPr/>
          <a:lstStyle/>
          <a:p>
            <a:r>
              <a:rPr lang="en-US" sz="3600" dirty="0"/>
              <a:t>Sampling the Tropical Cyclone Environment</a:t>
            </a:r>
          </a:p>
        </p:txBody>
      </p:sp>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a:xfrm>
            <a:off x="11634592" y="274574"/>
            <a:ext cx="381001" cy="365125"/>
          </a:xfrm>
        </p:spPr>
        <p:txBody>
          <a:bodyPr/>
          <a:lstStyle/>
          <a:p>
            <a:fld id="{1CA897ED-F933-F140-B965-41326E641414}" type="slidenum">
              <a:rPr lang="en-US" smtClean="0"/>
              <a:t>6</a:t>
            </a:fld>
            <a:endParaRPr lang="en-US"/>
          </a:p>
        </p:txBody>
      </p:sp>
      <p:pic>
        <p:nvPicPr>
          <p:cNvPr id="24" name="Picture 23" descr="A large airplane flying high up in the air&#10;&#10;Description automatically generated">
            <a:extLst>
              <a:ext uri="{FF2B5EF4-FFF2-40B4-BE49-F238E27FC236}">
                <a16:creationId xmlns:a16="http://schemas.microsoft.com/office/drawing/2014/main" id="{9804D697-4012-1446-8CAB-5D03EB0A652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0" r="100000">
                        <a14:backgroundMark x1="1860" y1="89787" x2="1860" y2="89787"/>
                      </a14:backgroundRemoval>
                    </a14:imgEffect>
                  </a14:imgLayer>
                </a14:imgProps>
              </a:ext>
              <a:ext uri="{28A0092B-C50C-407E-A947-70E740481C1C}">
                <a14:useLocalDpi xmlns:a14="http://schemas.microsoft.com/office/drawing/2010/main"/>
              </a:ext>
            </a:extLst>
          </a:blip>
          <a:srcRect/>
          <a:stretch/>
        </p:blipFill>
        <p:spPr>
          <a:xfrm>
            <a:off x="9357360" y="1576085"/>
            <a:ext cx="1828800" cy="665196"/>
          </a:xfrm>
          <a:prstGeom prst="rect">
            <a:avLst/>
          </a:prstGeom>
        </p:spPr>
      </p:pic>
      <p:pic>
        <p:nvPicPr>
          <p:cNvPr id="33" name="Picture 32" descr="A blue and white plane sitting on the tarmac of an airport runway&#10;&#10;Description automatically generated">
            <a:extLst>
              <a:ext uri="{FF2B5EF4-FFF2-40B4-BE49-F238E27FC236}">
                <a16:creationId xmlns:a16="http://schemas.microsoft.com/office/drawing/2014/main" id="{9A83B7F0-C0B6-3942-AF84-15CCFFB98E1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2917" r="96146">
                        <a14:foregroundMark x1="87917" y1="47239" x2="87917" y2="47239"/>
                        <a14:foregroundMark x1="93438" y1="44785" x2="93438" y2="44785"/>
                        <a14:foregroundMark x1="88750" y1="55521" x2="88750" y2="55521"/>
                        <a14:foregroundMark x1="7917" y1="59202" x2="7917" y2="59202"/>
                        <a14:foregroundMark x1="20938" y1="84356" x2="20938" y2="84356"/>
                        <a14:foregroundMark x1="68542" y1="25767" x2="68542" y2="25767"/>
                        <a14:foregroundMark x1="78125" y1="53681" x2="78125" y2="53681"/>
                        <a14:foregroundMark x1="74375" y1="55521" x2="74375" y2="55521"/>
                        <a14:foregroundMark x1="57604" y1="83436" x2="57604" y2="83436"/>
                        <a14:foregroundMark x1="2917" y1="53374" x2="2917" y2="53374"/>
                        <a14:foregroundMark x1="84375" y1="47546" x2="84375" y2="47546"/>
                        <a14:foregroundMark x1="79688" y1="51840" x2="79688" y2="51840"/>
                        <a14:foregroundMark x1="79896" y1="49387" x2="79896" y2="49387"/>
                        <a14:foregroundMark x1="82917" y1="47546" x2="82917" y2="47546"/>
                        <a14:foregroundMark x1="85104" y1="47239" x2="85104" y2="47239"/>
                        <a14:foregroundMark x1="88646" y1="46012" x2="88646" y2="46012"/>
                        <a14:foregroundMark x1="84688" y1="49387" x2="84688" y2="49387"/>
                        <a14:foregroundMark x1="81667" y1="50307" x2="81667" y2="50307"/>
                        <a14:foregroundMark x1="85313" y1="48773" x2="85313" y2="48773"/>
                        <a14:foregroundMark x1="82813" y1="50613" x2="82813" y2="50613"/>
                        <a14:foregroundMark x1="85625" y1="46933" x2="85625" y2="46933"/>
                        <a14:foregroundMark x1="96146" y1="45092" x2="96146" y2="45092"/>
                        <a14:foregroundMark x1="92396" y1="47546" x2="92396" y2="47546"/>
                        <a14:foregroundMark x1="93333" y1="47239" x2="93333" y2="47239"/>
                        <a14:foregroundMark x1="90729" y1="45092" x2="90729" y2="45092"/>
                        <a14:foregroundMark x1="86146" y1="46933" x2="86146" y2="46933"/>
                        <a14:foregroundMark x1="86667" y1="45399" x2="86667" y2="45399"/>
                        <a14:foregroundMark x1="82083" y1="47853" x2="82083" y2="47853"/>
                        <a14:foregroundMark x1="56771" y1="39264" x2="56771" y2="39264"/>
                        <a14:foregroundMark x1="63958" y1="32822" x2="63958" y2="32822"/>
                        <a14:foregroundMark x1="39792" y1="79141" x2="39792" y2="79141"/>
                        <a14:foregroundMark x1="20938" y1="79755" x2="20938" y2="79755"/>
                        <a14:foregroundMark x1="22500" y1="86196" x2="22500" y2="86196"/>
                        <a14:foregroundMark x1="92500" y1="47853" x2="92500" y2="47853"/>
                        <a14:foregroundMark x1="91979" y1="46933" x2="91979" y2="46933"/>
                        <a14:foregroundMark x1="92604" y1="47853" x2="92604" y2="47853"/>
                        <a14:foregroundMark x1="92500" y1="47239" x2="92500" y2="47239"/>
                        <a14:foregroundMark x1="92708" y1="47853" x2="92708" y2="47853"/>
                        <a14:foregroundMark x1="92708" y1="47239" x2="92708" y2="47239"/>
                        <a14:foregroundMark x1="92708" y1="46933" x2="92708" y2="46933"/>
                        <a14:foregroundMark x1="90625" y1="46319" x2="90625" y2="46319"/>
                        <a14:foregroundMark x1="91354" y1="46319" x2="91354" y2="46319"/>
                        <a14:foregroundMark x1="90521" y1="46626" x2="90521" y2="46626"/>
                        <a14:backgroundMark x1="75521" y1="79448" x2="75521" y2="79448"/>
                        <a14:backgroundMark x1="82604" y1="71166" x2="82604" y2="71166"/>
                        <a14:backgroundMark x1="61354" y1="76994" x2="61354" y2="76994"/>
                        <a14:backgroundMark x1="61667" y1="70859" x2="61667" y2="70859"/>
                        <a14:backgroundMark x1="65104" y1="76994" x2="65104" y2="76994"/>
                        <a14:backgroundMark x1="66250" y1="84356" x2="66250" y2="84356"/>
                        <a14:backgroundMark x1="64792" y1="68098" x2="64792" y2="68098"/>
                        <a14:backgroundMark x1="63125" y1="69939" x2="63125" y2="69939"/>
                        <a14:backgroundMark x1="63333" y1="71779" x2="63333" y2="71779"/>
                        <a14:backgroundMark x1="65313" y1="83436" x2="65313" y2="83436"/>
                        <a14:backgroundMark x1="62187" y1="82209" x2="62187" y2="82209"/>
                        <a14:backgroundMark x1="71979" y1="87730" x2="71979" y2="87730"/>
                        <a14:backgroundMark x1="72292" y1="84663" x2="72292" y2="84663"/>
                        <a14:backgroundMark x1="61979" y1="86196" x2="61979" y2="86196"/>
                        <a14:backgroundMark x1="57083" y1="88037" x2="57083" y2="88037"/>
                        <a14:backgroundMark x1="52396" y1="83742" x2="52396" y2="83742"/>
                        <a14:backgroundMark x1="45208" y1="85583" x2="45208" y2="85583"/>
                        <a14:backgroundMark x1="43229" y1="83436" x2="43229" y2="83436"/>
                        <a14:backgroundMark x1="38542" y1="85276" x2="38542" y2="85276"/>
                        <a14:backgroundMark x1="28438" y1="87117" x2="28438" y2="87117"/>
                        <a14:backgroundMark x1="25208" y1="86196" x2="25208" y2="86196"/>
                        <a14:backgroundMark x1="31563" y1="88037" x2="31563" y2="88037"/>
                        <a14:backgroundMark x1="35729" y1="86810" x2="35729" y2="86810"/>
                        <a14:backgroundMark x1="33854" y1="87730" x2="33854" y2="87730"/>
                        <a14:backgroundMark x1="87083" y1="46933" x2="87083" y2="46933"/>
                        <a14:backgroundMark x1="90833" y1="46012" x2="90833" y2="46012"/>
                        <a14:backgroundMark x1="92813" y1="47239" x2="92813" y2="47239"/>
                        <a14:backgroundMark x1="89375" y1="47853" x2="89375" y2="47853"/>
                        <a14:backgroundMark x1="82396" y1="49080" x2="82396" y2="49080"/>
                        <a14:backgroundMark x1="15104" y1="89877" x2="15104" y2="89877"/>
                        <a14:backgroundMark x1="62292" y1="80675" x2="62292" y2="80675"/>
                        <a14:backgroundMark x1="59167" y1="87423" x2="59167" y2="87423"/>
                        <a14:backgroundMark x1="51667" y1="28834" x2="51667" y2="28834"/>
                        <a14:backgroundMark x1="48958" y1="16258" x2="48958" y2="16258"/>
                        <a14:backgroundMark x1="57500" y1="5828" x2="57500" y2="5828"/>
                        <a14:backgroundMark x1="37708" y1="19018" x2="37708" y2="19018"/>
                        <a14:backgroundMark x1="78854" y1="29141" x2="78854" y2="29141"/>
                        <a14:backgroundMark x1="87917" y1="60429" x2="87917" y2="60429"/>
                        <a14:backgroundMark x1="4063" y1="72086" x2="4063" y2="72086"/>
                        <a14:backgroundMark x1="2083" y1="66564" x2="2083" y2="66564"/>
                        <a14:backgroundMark x1="23854" y1="80982" x2="23854" y2="80982"/>
                        <a14:backgroundMark x1="64896" y1="67485" x2="64896" y2="67485"/>
                        <a14:backgroundMark x1="65938" y1="66258" x2="65938" y2="66258"/>
                        <a14:backgroundMark x1="63854" y1="67485" x2="63854" y2="67485"/>
                        <a14:backgroundMark x1="64375" y1="66258" x2="64375" y2="66258"/>
                        <a14:backgroundMark x1="66146" y1="65337" x2="66146" y2="65337"/>
                        <a14:backgroundMark x1="66146" y1="65337" x2="66146" y2="65337"/>
                        <a14:backgroundMark x1="66042" y1="64417" x2="66042" y2="64417"/>
                        <a14:backgroundMark x1="82604" y1="43865" x2="82604" y2="43865"/>
                        <a14:backgroundMark x1="59792" y1="87423" x2="59792" y2="87423"/>
                        <a14:backgroundMark x1="56563" y1="85583" x2="56563" y2="85583"/>
                      </a14:backgroundRemoval>
                    </a14:imgEffect>
                  </a14:imgLayer>
                </a14:imgProps>
              </a:ext>
              <a:ext uri="{28A0092B-C50C-407E-A947-70E740481C1C}">
                <a14:useLocalDpi xmlns:a14="http://schemas.microsoft.com/office/drawing/2010/main"/>
              </a:ext>
            </a:extLst>
          </a:blip>
          <a:srcRect/>
          <a:stretch/>
        </p:blipFill>
        <p:spPr>
          <a:xfrm>
            <a:off x="304800" y="1690821"/>
            <a:ext cx="1828800" cy="619880"/>
          </a:xfrm>
          <a:prstGeom prst="rect">
            <a:avLst/>
          </a:prstGeom>
        </p:spPr>
      </p:pic>
      <p:pic>
        <p:nvPicPr>
          <p:cNvPr id="39" name="Picture 38" descr="A plane flying over a body of water&#10;&#10;Description automatically generated">
            <a:extLst>
              <a:ext uri="{FF2B5EF4-FFF2-40B4-BE49-F238E27FC236}">
                <a16:creationId xmlns:a16="http://schemas.microsoft.com/office/drawing/2014/main" id="{59C5E4E5-D8EE-0547-9CEA-FF021392EFCF}"/>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7879" b="89899" l="4500" r="91200">
                        <a14:foregroundMark x1="7800" y1="21616" x2="7800" y2="21616"/>
                        <a14:foregroundMark x1="4500" y1="20606" x2="4500" y2="20606"/>
                        <a14:foregroundMark x1="62400" y1="12323" x2="62400" y2="12323"/>
                        <a14:foregroundMark x1="62800" y1="19798" x2="62800" y2="19798"/>
                        <a14:foregroundMark x1="62100" y1="20202" x2="62100" y2="20202"/>
                        <a14:foregroundMark x1="63100" y1="9293" x2="63100" y2="9293"/>
                        <a14:foregroundMark x1="63000" y1="7879" x2="63000" y2="7879"/>
                        <a14:foregroundMark x1="62600" y1="17172" x2="62600" y2="17172"/>
                        <a14:foregroundMark x1="63100" y1="13131" x2="63100" y2="13131"/>
                        <a14:foregroundMark x1="62100" y1="27475" x2="62100" y2="27475"/>
                        <a14:foregroundMark x1="62700" y1="22626" x2="62700" y2="22626"/>
                        <a14:foregroundMark x1="63200" y1="17980" x2="63200" y2="17980"/>
                        <a14:foregroundMark x1="62100" y1="29293" x2="62100" y2="29293"/>
                        <a14:foregroundMark x1="62400" y1="28687" x2="62400" y2="28687"/>
                        <a14:foregroundMark x1="62300" y1="31313" x2="62300" y2="31313"/>
                        <a14:foregroundMark x1="91200" y1="74545" x2="91200" y2="74545"/>
                      </a14:backgroundRemoval>
                    </a14:imgEffect>
                  </a14:imgLayer>
                </a14:imgProps>
              </a:ext>
              <a:ext uri="{28A0092B-C50C-407E-A947-70E740481C1C}">
                <a14:useLocalDpi xmlns:a14="http://schemas.microsoft.com/office/drawing/2010/main"/>
              </a:ext>
            </a:extLst>
          </a:blip>
          <a:stretch>
            <a:fillRect/>
          </a:stretch>
        </p:blipFill>
        <p:spPr>
          <a:xfrm>
            <a:off x="1828800" y="1524000"/>
            <a:ext cx="1828800" cy="904240"/>
          </a:xfrm>
          <a:prstGeom prst="rect">
            <a:avLst/>
          </a:prstGeom>
        </p:spPr>
      </p:pic>
      <p:pic>
        <p:nvPicPr>
          <p:cNvPr id="41" name="Picture 40" descr="A large passenger jet flying through a cloudy blue sky&#10;&#10;Description automatically generated">
            <a:extLst>
              <a:ext uri="{FF2B5EF4-FFF2-40B4-BE49-F238E27FC236}">
                <a16:creationId xmlns:a16="http://schemas.microsoft.com/office/drawing/2014/main" id="{38F0F54D-814E-414A-9E60-F33D0468339E}"/>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10000" b="90000" l="10000" r="90000">
                        <a14:foregroundMark x1="27083" y1="32504" x2="27083" y2="32504"/>
                        <a14:foregroundMark x1="32292" y1="30949" x2="32292" y2="30949"/>
                        <a14:foregroundMark x1="36042" y1="34370" x2="36042" y2="34370"/>
                        <a14:foregroundMark x1="38854" y1="37325" x2="38854" y2="37325"/>
                      </a14:backgroundRemoval>
                    </a14:imgEffect>
                  </a14:imgLayer>
                </a14:imgProps>
              </a:ext>
              <a:ext uri="{28A0092B-C50C-407E-A947-70E740481C1C}">
                <a14:useLocalDpi xmlns:a14="http://schemas.microsoft.com/office/drawing/2010/main"/>
              </a:ext>
            </a:extLst>
          </a:blip>
          <a:srcRect l="17410" t="24751" r="7269" b="28176"/>
          <a:stretch/>
        </p:blipFill>
        <p:spPr>
          <a:xfrm>
            <a:off x="5242560" y="1524000"/>
            <a:ext cx="1828800" cy="764337"/>
          </a:xfrm>
          <a:prstGeom prst="rect">
            <a:avLst/>
          </a:prstGeom>
        </p:spPr>
      </p:pic>
      <p:grpSp>
        <p:nvGrpSpPr>
          <p:cNvPr id="77" name="Group 76">
            <a:extLst>
              <a:ext uri="{FF2B5EF4-FFF2-40B4-BE49-F238E27FC236}">
                <a16:creationId xmlns:a16="http://schemas.microsoft.com/office/drawing/2014/main" id="{74451B07-F80B-C945-91C1-C5FA980C4F95}"/>
              </a:ext>
            </a:extLst>
          </p:cNvPr>
          <p:cNvGrpSpPr/>
          <p:nvPr/>
        </p:nvGrpSpPr>
        <p:grpSpPr>
          <a:xfrm>
            <a:off x="-1219" y="2784581"/>
            <a:ext cx="12193219" cy="3209595"/>
            <a:chOff x="-1219" y="2784581"/>
            <a:chExt cx="12193219" cy="3209595"/>
          </a:xfrm>
        </p:grpSpPr>
        <p:grpSp>
          <p:nvGrpSpPr>
            <p:cNvPr id="76" name="Group 75">
              <a:extLst>
                <a:ext uri="{FF2B5EF4-FFF2-40B4-BE49-F238E27FC236}">
                  <a16:creationId xmlns:a16="http://schemas.microsoft.com/office/drawing/2014/main" id="{2CDF7593-70C1-AD48-8A16-C2E2D144E229}"/>
                </a:ext>
              </a:extLst>
            </p:cNvPr>
            <p:cNvGrpSpPr/>
            <p:nvPr/>
          </p:nvGrpSpPr>
          <p:grpSpPr>
            <a:xfrm>
              <a:off x="3720204" y="3061156"/>
              <a:ext cx="4669788" cy="2750416"/>
              <a:chOff x="3720204" y="3061156"/>
              <a:chExt cx="4669788" cy="2750416"/>
            </a:xfrm>
          </p:grpSpPr>
          <p:sp>
            <p:nvSpPr>
              <p:cNvPr id="21" name="TextBox 20">
                <a:extLst>
                  <a:ext uri="{FF2B5EF4-FFF2-40B4-BE49-F238E27FC236}">
                    <a16:creationId xmlns:a16="http://schemas.microsoft.com/office/drawing/2014/main" id="{601B5FAD-653C-A745-A89B-13474E345EFC}"/>
                  </a:ext>
                </a:extLst>
              </p:cNvPr>
              <p:cNvSpPr txBox="1"/>
              <p:nvPr/>
            </p:nvSpPr>
            <p:spPr>
              <a:xfrm>
                <a:off x="7924800" y="3688692"/>
                <a:ext cx="465192" cy="215444"/>
              </a:xfrm>
              <a:prstGeom prst="rect">
                <a:avLst/>
              </a:prstGeom>
              <a:noFill/>
            </p:spPr>
            <p:txBody>
              <a:bodyPr wrap="none" rtlCol="0">
                <a:spAutoFit/>
              </a:bodyPr>
              <a:lstStyle/>
              <a:p>
                <a:r>
                  <a:rPr lang="en-US" sz="800" dirty="0">
                    <a:solidFill>
                      <a:srgbClr val="FF0000"/>
                    </a:solidFill>
                  </a:rPr>
                  <a:t>15 km</a:t>
                </a:r>
              </a:p>
            </p:txBody>
          </p:sp>
          <p:sp>
            <p:nvSpPr>
              <p:cNvPr id="47" name="TextBox 46">
                <a:extLst>
                  <a:ext uri="{FF2B5EF4-FFF2-40B4-BE49-F238E27FC236}">
                    <a16:creationId xmlns:a16="http://schemas.microsoft.com/office/drawing/2014/main" id="{B65E732B-9531-E449-BA66-8E460CEAE14D}"/>
                  </a:ext>
                </a:extLst>
              </p:cNvPr>
              <p:cNvSpPr txBox="1"/>
              <p:nvPr/>
            </p:nvSpPr>
            <p:spPr>
              <a:xfrm>
                <a:off x="7924800" y="3061156"/>
                <a:ext cx="465192" cy="215444"/>
              </a:xfrm>
              <a:prstGeom prst="rect">
                <a:avLst/>
              </a:prstGeom>
              <a:noFill/>
            </p:spPr>
            <p:txBody>
              <a:bodyPr wrap="none" rtlCol="0">
                <a:spAutoFit/>
              </a:bodyPr>
              <a:lstStyle/>
              <a:p>
                <a:r>
                  <a:rPr lang="en-US" sz="800" dirty="0">
                    <a:solidFill>
                      <a:srgbClr val="FF0000"/>
                    </a:solidFill>
                  </a:rPr>
                  <a:t>20 km</a:t>
                </a:r>
              </a:p>
            </p:txBody>
          </p:sp>
          <p:sp>
            <p:nvSpPr>
              <p:cNvPr id="49" name="TextBox 48">
                <a:extLst>
                  <a:ext uri="{FF2B5EF4-FFF2-40B4-BE49-F238E27FC236}">
                    <a16:creationId xmlns:a16="http://schemas.microsoft.com/office/drawing/2014/main" id="{FF825B57-AC85-8B4D-8D27-5728AC92D737}"/>
                  </a:ext>
                </a:extLst>
              </p:cNvPr>
              <p:cNvSpPr txBox="1"/>
              <p:nvPr/>
            </p:nvSpPr>
            <p:spPr>
              <a:xfrm>
                <a:off x="7924800" y="4432756"/>
                <a:ext cx="465192" cy="215444"/>
              </a:xfrm>
              <a:prstGeom prst="rect">
                <a:avLst/>
              </a:prstGeom>
              <a:noFill/>
            </p:spPr>
            <p:txBody>
              <a:bodyPr wrap="none" rtlCol="0">
                <a:spAutoFit/>
              </a:bodyPr>
              <a:lstStyle/>
              <a:p>
                <a:r>
                  <a:rPr lang="en-US" sz="800" dirty="0">
                    <a:solidFill>
                      <a:srgbClr val="FF0000"/>
                    </a:solidFill>
                  </a:rPr>
                  <a:t>10 km</a:t>
                </a:r>
              </a:p>
            </p:txBody>
          </p:sp>
          <p:sp>
            <p:nvSpPr>
              <p:cNvPr id="50" name="TextBox 49">
                <a:extLst>
                  <a:ext uri="{FF2B5EF4-FFF2-40B4-BE49-F238E27FC236}">
                    <a16:creationId xmlns:a16="http://schemas.microsoft.com/office/drawing/2014/main" id="{15335814-ED47-2C4B-85A6-CF7E890E802D}"/>
                  </a:ext>
                </a:extLst>
              </p:cNvPr>
              <p:cNvSpPr txBox="1"/>
              <p:nvPr/>
            </p:nvSpPr>
            <p:spPr>
              <a:xfrm>
                <a:off x="7976481" y="5102352"/>
                <a:ext cx="407484" cy="215444"/>
              </a:xfrm>
              <a:prstGeom prst="rect">
                <a:avLst/>
              </a:prstGeom>
              <a:noFill/>
            </p:spPr>
            <p:txBody>
              <a:bodyPr wrap="none" rtlCol="0">
                <a:spAutoFit/>
              </a:bodyPr>
              <a:lstStyle/>
              <a:p>
                <a:r>
                  <a:rPr lang="en-US" sz="800" dirty="0">
                    <a:solidFill>
                      <a:srgbClr val="FF0000"/>
                    </a:solidFill>
                  </a:rPr>
                  <a:t>5 km</a:t>
                </a:r>
              </a:p>
            </p:txBody>
          </p:sp>
          <p:sp>
            <p:nvSpPr>
              <p:cNvPr id="51" name="TextBox 50">
                <a:extLst>
                  <a:ext uri="{FF2B5EF4-FFF2-40B4-BE49-F238E27FC236}">
                    <a16:creationId xmlns:a16="http://schemas.microsoft.com/office/drawing/2014/main" id="{D7BAA150-A1D1-2140-A252-B80450E88F6E}"/>
                  </a:ext>
                </a:extLst>
              </p:cNvPr>
              <p:cNvSpPr txBox="1"/>
              <p:nvPr/>
            </p:nvSpPr>
            <p:spPr>
              <a:xfrm>
                <a:off x="7976481" y="5596128"/>
                <a:ext cx="407484" cy="215444"/>
              </a:xfrm>
              <a:prstGeom prst="rect">
                <a:avLst/>
              </a:prstGeom>
              <a:noFill/>
            </p:spPr>
            <p:txBody>
              <a:bodyPr wrap="none" rtlCol="0">
                <a:spAutoFit/>
              </a:bodyPr>
              <a:lstStyle/>
              <a:p>
                <a:r>
                  <a:rPr lang="en-US" sz="800" dirty="0">
                    <a:solidFill>
                      <a:srgbClr val="FF0000"/>
                    </a:solidFill>
                  </a:rPr>
                  <a:t>1 km</a:t>
                </a:r>
              </a:p>
            </p:txBody>
          </p:sp>
          <p:sp>
            <p:nvSpPr>
              <p:cNvPr id="54" name="TextBox 53">
                <a:extLst>
                  <a:ext uri="{FF2B5EF4-FFF2-40B4-BE49-F238E27FC236}">
                    <a16:creationId xmlns:a16="http://schemas.microsoft.com/office/drawing/2014/main" id="{D45CABA2-5C46-1A4F-BDC0-6A5AF36938B0}"/>
                  </a:ext>
                </a:extLst>
              </p:cNvPr>
              <p:cNvSpPr txBox="1"/>
              <p:nvPr/>
            </p:nvSpPr>
            <p:spPr>
              <a:xfrm>
                <a:off x="3720204" y="4432756"/>
                <a:ext cx="465192" cy="215444"/>
              </a:xfrm>
              <a:prstGeom prst="rect">
                <a:avLst/>
              </a:prstGeom>
              <a:noFill/>
            </p:spPr>
            <p:txBody>
              <a:bodyPr wrap="none" rtlCol="0">
                <a:spAutoFit/>
              </a:bodyPr>
              <a:lstStyle/>
              <a:p>
                <a:r>
                  <a:rPr lang="en-US" sz="800" dirty="0">
                    <a:solidFill>
                      <a:srgbClr val="FF0000"/>
                    </a:solidFill>
                  </a:rPr>
                  <a:t>10 km</a:t>
                </a:r>
              </a:p>
            </p:txBody>
          </p:sp>
          <p:sp>
            <p:nvSpPr>
              <p:cNvPr id="55" name="TextBox 54">
                <a:extLst>
                  <a:ext uri="{FF2B5EF4-FFF2-40B4-BE49-F238E27FC236}">
                    <a16:creationId xmlns:a16="http://schemas.microsoft.com/office/drawing/2014/main" id="{46BA5536-7F9A-9E4D-A269-1823E9B9AF87}"/>
                  </a:ext>
                </a:extLst>
              </p:cNvPr>
              <p:cNvSpPr txBox="1"/>
              <p:nvPr/>
            </p:nvSpPr>
            <p:spPr>
              <a:xfrm>
                <a:off x="3771885" y="5102352"/>
                <a:ext cx="407484" cy="215444"/>
              </a:xfrm>
              <a:prstGeom prst="rect">
                <a:avLst/>
              </a:prstGeom>
              <a:noFill/>
            </p:spPr>
            <p:txBody>
              <a:bodyPr wrap="none" rtlCol="0">
                <a:spAutoFit/>
              </a:bodyPr>
              <a:lstStyle/>
              <a:p>
                <a:r>
                  <a:rPr lang="en-US" sz="800" dirty="0">
                    <a:solidFill>
                      <a:srgbClr val="FF0000"/>
                    </a:solidFill>
                  </a:rPr>
                  <a:t>5 km</a:t>
                </a:r>
              </a:p>
            </p:txBody>
          </p:sp>
          <p:sp>
            <p:nvSpPr>
              <p:cNvPr id="56" name="TextBox 55">
                <a:extLst>
                  <a:ext uri="{FF2B5EF4-FFF2-40B4-BE49-F238E27FC236}">
                    <a16:creationId xmlns:a16="http://schemas.microsoft.com/office/drawing/2014/main" id="{AC156BF0-F5C5-1244-B2F6-5E14C60D7853}"/>
                  </a:ext>
                </a:extLst>
              </p:cNvPr>
              <p:cNvSpPr txBox="1"/>
              <p:nvPr/>
            </p:nvSpPr>
            <p:spPr>
              <a:xfrm>
                <a:off x="3771885" y="5596128"/>
                <a:ext cx="407484" cy="215444"/>
              </a:xfrm>
              <a:prstGeom prst="rect">
                <a:avLst/>
              </a:prstGeom>
              <a:noFill/>
            </p:spPr>
            <p:txBody>
              <a:bodyPr wrap="none" rtlCol="0">
                <a:spAutoFit/>
              </a:bodyPr>
              <a:lstStyle/>
              <a:p>
                <a:r>
                  <a:rPr lang="en-US" sz="800" dirty="0">
                    <a:solidFill>
                      <a:srgbClr val="FF0000"/>
                    </a:solidFill>
                  </a:rPr>
                  <a:t>1 km</a:t>
                </a:r>
              </a:p>
            </p:txBody>
          </p:sp>
        </p:grpSp>
        <p:grpSp>
          <p:nvGrpSpPr>
            <p:cNvPr id="75" name="Group 74">
              <a:extLst>
                <a:ext uri="{FF2B5EF4-FFF2-40B4-BE49-F238E27FC236}">
                  <a16:creationId xmlns:a16="http://schemas.microsoft.com/office/drawing/2014/main" id="{827D1D0C-D32F-4748-81C5-287E808358AF}"/>
                </a:ext>
              </a:extLst>
            </p:cNvPr>
            <p:cNvGrpSpPr/>
            <p:nvPr/>
          </p:nvGrpSpPr>
          <p:grpSpPr>
            <a:xfrm>
              <a:off x="-1219" y="2784581"/>
              <a:ext cx="12193219" cy="3209595"/>
              <a:chOff x="-1219" y="2784581"/>
              <a:chExt cx="12193219" cy="3209595"/>
            </a:xfrm>
          </p:grpSpPr>
          <p:grpSp>
            <p:nvGrpSpPr>
              <p:cNvPr id="73" name="Group 72">
                <a:extLst>
                  <a:ext uri="{FF2B5EF4-FFF2-40B4-BE49-F238E27FC236}">
                    <a16:creationId xmlns:a16="http://schemas.microsoft.com/office/drawing/2014/main" id="{0486CDC5-6A54-1142-A291-D9B2CFEC06F2}"/>
                  </a:ext>
                </a:extLst>
              </p:cNvPr>
              <p:cNvGrpSpPr/>
              <p:nvPr/>
            </p:nvGrpSpPr>
            <p:grpSpPr>
              <a:xfrm>
                <a:off x="4236720" y="4038600"/>
                <a:ext cx="3840480" cy="1905000"/>
                <a:chOff x="4236720" y="4038600"/>
                <a:chExt cx="3840480" cy="1905000"/>
              </a:xfrm>
            </p:grpSpPr>
            <p:pic>
              <p:nvPicPr>
                <p:cNvPr id="31" name="Picture 30" descr="A close up of a map&#10;&#10;Description automatically generated">
                  <a:extLst>
                    <a:ext uri="{FF2B5EF4-FFF2-40B4-BE49-F238E27FC236}">
                      <a16:creationId xmlns:a16="http://schemas.microsoft.com/office/drawing/2014/main" id="{3E569619-8512-D845-AAE9-CC2F34140EE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41217" b="5286"/>
                <a:stretch/>
              </p:blipFill>
              <p:spPr>
                <a:xfrm>
                  <a:off x="4236720" y="4038600"/>
                  <a:ext cx="3840480" cy="1905000"/>
                </a:xfrm>
                <a:prstGeom prst="rect">
                  <a:avLst/>
                </a:prstGeom>
              </p:spPr>
            </p:pic>
            <p:sp>
              <p:nvSpPr>
                <p:cNvPr id="35" name="TextBox 34">
                  <a:extLst>
                    <a:ext uri="{FF2B5EF4-FFF2-40B4-BE49-F238E27FC236}">
                      <a16:creationId xmlns:a16="http://schemas.microsoft.com/office/drawing/2014/main" id="{95B45429-A833-8A47-A2A4-165518781190}"/>
                    </a:ext>
                  </a:extLst>
                </p:cNvPr>
                <p:cNvSpPr txBox="1"/>
                <p:nvPr/>
              </p:nvSpPr>
              <p:spPr>
                <a:xfrm rot="3982772">
                  <a:off x="6774911" y="4629492"/>
                  <a:ext cx="915635" cy="246221"/>
                </a:xfrm>
                <a:prstGeom prst="rect">
                  <a:avLst/>
                </a:prstGeom>
                <a:noFill/>
              </p:spPr>
              <p:txBody>
                <a:bodyPr wrap="none" rtlCol="0">
                  <a:spAutoFit/>
                </a:bodyPr>
                <a:lstStyle/>
                <a:p>
                  <a:r>
                    <a:rPr lang="en-US" sz="1000" dirty="0">
                      <a:solidFill>
                        <a:srgbClr val="FF0000"/>
                      </a:solidFill>
                    </a:rPr>
                    <a:t>Temperature</a:t>
                  </a:r>
                </a:p>
              </p:txBody>
            </p:sp>
            <p:sp>
              <p:nvSpPr>
                <p:cNvPr id="36" name="TextBox 35">
                  <a:extLst>
                    <a:ext uri="{FF2B5EF4-FFF2-40B4-BE49-F238E27FC236}">
                      <a16:creationId xmlns:a16="http://schemas.microsoft.com/office/drawing/2014/main" id="{2173E242-B11D-E148-B98F-DED8828CDB12}"/>
                    </a:ext>
                  </a:extLst>
                </p:cNvPr>
                <p:cNvSpPr txBox="1"/>
                <p:nvPr/>
              </p:nvSpPr>
              <p:spPr>
                <a:xfrm rot="1048482">
                  <a:off x="6379334" y="5249368"/>
                  <a:ext cx="716863" cy="246221"/>
                </a:xfrm>
                <a:prstGeom prst="rect">
                  <a:avLst/>
                </a:prstGeom>
                <a:noFill/>
              </p:spPr>
              <p:txBody>
                <a:bodyPr wrap="none" rtlCol="0">
                  <a:spAutoFit/>
                </a:bodyPr>
                <a:lstStyle/>
                <a:p>
                  <a:r>
                    <a:rPr lang="en-US" sz="1000" dirty="0">
                      <a:solidFill>
                        <a:srgbClr val="0432FF"/>
                      </a:solidFill>
                    </a:rPr>
                    <a:t>Dewpoint</a:t>
                  </a:r>
                </a:p>
              </p:txBody>
            </p:sp>
          </p:grpSp>
          <p:grpSp>
            <p:nvGrpSpPr>
              <p:cNvPr id="72" name="Group 71">
                <a:extLst>
                  <a:ext uri="{FF2B5EF4-FFF2-40B4-BE49-F238E27FC236}">
                    <a16:creationId xmlns:a16="http://schemas.microsoft.com/office/drawing/2014/main" id="{47225172-07D5-0F47-BC4E-6416851FFFE2}"/>
                  </a:ext>
                </a:extLst>
              </p:cNvPr>
              <p:cNvGrpSpPr/>
              <p:nvPr/>
            </p:nvGrpSpPr>
            <p:grpSpPr>
              <a:xfrm>
                <a:off x="-1219" y="5078541"/>
                <a:ext cx="3840480" cy="915635"/>
                <a:chOff x="-1219" y="5078541"/>
                <a:chExt cx="3840480" cy="915635"/>
              </a:xfrm>
            </p:grpSpPr>
            <p:pic>
              <p:nvPicPr>
                <p:cNvPr id="32" name="Picture 31" descr="A close up of a map&#10;&#10;Description automatically generated">
                  <a:extLst>
                    <a:ext uri="{FF2B5EF4-FFF2-40B4-BE49-F238E27FC236}">
                      <a16:creationId xmlns:a16="http://schemas.microsoft.com/office/drawing/2014/main" id="{421DBD2A-CCB1-BB4F-8416-6C5C7180BA7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219" y="5169816"/>
                  <a:ext cx="3840480" cy="773784"/>
                </a:xfrm>
                <a:prstGeom prst="rect">
                  <a:avLst/>
                </a:prstGeom>
              </p:spPr>
            </p:pic>
            <p:sp>
              <p:nvSpPr>
                <p:cNvPr id="37" name="TextBox 36">
                  <a:extLst>
                    <a:ext uri="{FF2B5EF4-FFF2-40B4-BE49-F238E27FC236}">
                      <a16:creationId xmlns:a16="http://schemas.microsoft.com/office/drawing/2014/main" id="{6C0BC2BD-541E-A94B-8FA1-85031E657028}"/>
                    </a:ext>
                  </a:extLst>
                </p:cNvPr>
                <p:cNvSpPr txBox="1"/>
                <p:nvPr/>
              </p:nvSpPr>
              <p:spPr>
                <a:xfrm rot="4105748">
                  <a:off x="2812511" y="5413248"/>
                  <a:ext cx="915635" cy="246221"/>
                </a:xfrm>
                <a:prstGeom prst="rect">
                  <a:avLst/>
                </a:prstGeom>
                <a:noFill/>
              </p:spPr>
              <p:txBody>
                <a:bodyPr wrap="none" rtlCol="0">
                  <a:spAutoFit/>
                </a:bodyPr>
                <a:lstStyle/>
                <a:p>
                  <a:r>
                    <a:rPr lang="en-US" sz="1000" dirty="0">
                      <a:solidFill>
                        <a:srgbClr val="FF0000"/>
                      </a:solidFill>
                    </a:rPr>
                    <a:t>Temperature</a:t>
                  </a:r>
                </a:p>
              </p:txBody>
            </p:sp>
            <p:sp>
              <p:nvSpPr>
                <p:cNvPr id="38" name="TextBox 37">
                  <a:extLst>
                    <a:ext uri="{FF2B5EF4-FFF2-40B4-BE49-F238E27FC236}">
                      <a16:creationId xmlns:a16="http://schemas.microsoft.com/office/drawing/2014/main" id="{144D442F-A9D0-8943-A67D-DDCC3D42DC81}"/>
                    </a:ext>
                  </a:extLst>
                </p:cNvPr>
                <p:cNvSpPr txBox="1"/>
                <p:nvPr/>
              </p:nvSpPr>
              <p:spPr>
                <a:xfrm rot="752020">
                  <a:off x="2197946" y="5275056"/>
                  <a:ext cx="716863" cy="246221"/>
                </a:xfrm>
                <a:prstGeom prst="rect">
                  <a:avLst/>
                </a:prstGeom>
                <a:noFill/>
              </p:spPr>
              <p:txBody>
                <a:bodyPr wrap="none" rtlCol="0">
                  <a:spAutoFit/>
                </a:bodyPr>
                <a:lstStyle/>
                <a:p>
                  <a:r>
                    <a:rPr lang="en-US" sz="1000" dirty="0">
                      <a:solidFill>
                        <a:srgbClr val="0432FF"/>
                      </a:solidFill>
                    </a:rPr>
                    <a:t>Dewpoint</a:t>
                  </a:r>
                </a:p>
              </p:txBody>
            </p:sp>
          </p:grpSp>
          <p:grpSp>
            <p:nvGrpSpPr>
              <p:cNvPr id="74" name="Group 73">
                <a:extLst>
                  <a:ext uri="{FF2B5EF4-FFF2-40B4-BE49-F238E27FC236}">
                    <a16:creationId xmlns:a16="http://schemas.microsoft.com/office/drawing/2014/main" id="{C662AB78-EE7C-544C-82DB-E4ED2382F7C2}"/>
                  </a:ext>
                </a:extLst>
              </p:cNvPr>
              <p:cNvGrpSpPr/>
              <p:nvPr/>
            </p:nvGrpSpPr>
            <p:grpSpPr>
              <a:xfrm>
                <a:off x="8351520" y="2784581"/>
                <a:ext cx="3840480" cy="3159019"/>
                <a:chOff x="8351520" y="2784581"/>
                <a:chExt cx="3840480" cy="3159019"/>
              </a:xfrm>
            </p:grpSpPr>
            <p:pic>
              <p:nvPicPr>
                <p:cNvPr id="5" name="Picture 4" descr="A close up of a map&#10;&#10;Description automatically generated">
                  <a:extLst>
                    <a:ext uri="{FF2B5EF4-FFF2-40B4-BE49-F238E27FC236}">
                      <a16:creationId xmlns:a16="http://schemas.microsoft.com/office/drawing/2014/main" id="{B56A2CA7-F555-1144-9849-FB5383EEF31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6002" b="5285"/>
                <a:stretch/>
              </p:blipFill>
              <p:spPr>
                <a:xfrm>
                  <a:off x="8351520" y="2784581"/>
                  <a:ext cx="3840480" cy="3159019"/>
                </a:xfrm>
                <a:prstGeom prst="rect">
                  <a:avLst/>
                </a:prstGeom>
              </p:spPr>
            </p:pic>
            <p:sp>
              <p:nvSpPr>
                <p:cNvPr id="14" name="TextBox 13">
                  <a:extLst>
                    <a:ext uri="{FF2B5EF4-FFF2-40B4-BE49-F238E27FC236}">
                      <a16:creationId xmlns:a16="http://schemas.microsoft.com/office/drawing/2014/main" id="{BF3CF197-885F-9A4C-8749-7CDD5FB89970}"/>
                    </a:ext>
                  </a:extLst>
                </p:cNvPr>
                <p:cNvSpPr txBox="1"/>
                <p:nvPr/>
              </p:nvSpPr>
              <p:spPr>
                <a:xfrm rot="3842631">
                  <a:off x="10826054" y="4516768"/>
                  <a:ext cx="915635" cy="246221"/>
                </a:xfrm>
                <a:prstGeom prst="rect">
                  <a:avLst/>
                </a:prstGeom>
                <a:noFill/>
              </p:spPr>
              <p:txBody>
                <a:bodyPr wrap="none" rtlCol="0">
                  <a:spAutoFit/>
                </a:bodyPr>
                <a:lstStyle/>
                <a:p>
                  <a:r>
                    <a:rPr lang="en-US" sz="1000" dirty="0">
                      <a:solidFill>
                        <a:srgbClr val="FF0000"/>
                      </a:solidFill>
                    </a:rPr>
                    <a:t>Temperature</a:t>
                  </a:r>
                </a:p>
              </p:txBody>
            </p:sp>
            <p:sp>
              <p:nvSpPr>
                <p:cNvPr id="57" name="TextBox 56">
                  <a:extLst>
                    <a:ext uri="{FF2B5EF4-FFF2-40B4-BE49-F238E27FC236}">
                      <a16:creationId xmlns:a16="http://schemas.microsoft.com/office/drawing/2014/main" id="{F6B51E6D-56D9-C142-93DD-0ACB5CE750B9}"/>
                    </a:ext>
                  </a:extLst>
                </p:cNvPr>
                <p:cNvSpPr txBox="1"/>
                <p:nvPr/>
              </p:nvSpPr>
              <p:spPr>
                <a:xfrm rot="1048482">
                  <a:off x="10546582" y="5262587"/>
                  <a:ext cx="716863" cy="246221"/>
                </a:xfrm>
                <a:prstGeom prst="rect">
                  <a:avLst/>
                </a:prstGeom>
                <a:noFill/>
              </p:spPr>
              <p:txBody>
                <a:bodyPr wrap="none" rtlCol="0">
                  <a:spAutoFit/>
                </a:bodyPr>
                <a:lstStyle/>
                <a:p>
                  <a:r>
                    <a:rPr lang="en-US" sz="1000" dirty="0">
                      <a:solidFill>
                        <a:srgbClr val="0432FF"/>
                      </a:solidFill>
                    </a:rPr>
                    <a:t>Dewpoint</a:t>
                  </a:r>
                </a:p>
              </p:txBody>
            </p:sp>
          </p:grpSp>
        </p:grpSp>
      </p:grpSp>
      <p:sp>
        <p:nvSpPr>
          <p:cNvPr id="64" name="TextBox 63">
            <a:extLst>
              <a:ext uri="{FF2B5EF4-FFF2-40B4-BE49-F238E27FC236}">
                <a16:creationId xmlns:a16="http://schemas.microsoft.com/office/drawing/2014/main" id="{BF8C0C68-00F7-A34D-9CAD-7595FB524202}"/>
              </a:ext>
            </a:extLst>
          </p:cNvPr>
          <p:cNvSpPr txBox="1"/>
          <p:nvPr/>
        </p:nvSpPr>
        <p:spPr>
          <a:xfrm>
            <a:off x="640784" y="2239963"/>
            <a:ext cx="841897" cy="276999"/>
          </a:xfrm>
          <a:prstGeom prst="rect">
            <a:avLst/>
          </a:prstGeom>
          <a:noFill/>
        </p:spPr>
        <p:txBody>
          <a:bodyPr wrap="none" rtlCol="0">
            <a:spAutoFit/>
          </a:bodyPr>
          <a:lstStyle/>
          <a:p>
            <a:r>
              <a:rPr lang="en-US" sz="1200" i="1" dirty="0"/>
              <a:t>P-3 Orion</a:t>
            </a:r>
          </a:p>
        </p:txBody>
      </p:sp>
      <p:sp>
        <p:nvSpPr>
          <p:cNvPr id="65" name="TextBox 64">
            <a:extLst>
              <a:ext uri="{FF2B5EF4-FFF2-40B4-BE49-F238E27FC236}">
                <a16:creationId xmlns:a16="http://schemas.microsoft.com/office/drawing/2014/main" id="{53B9516D-DA7F-A440-8499-0186A32EAEE8}"/>
              </a:ext>
            </a:extLst>
          </p:cNvPr>
          <p:cNvSpPr txBox="1"/>
          <p:nvPr/>
        </p:nvSpPr>
        <p:spPr>
          <a:xfrm>
            <a:off x="2133600" y="2240280"/>
            <a:ext cx="839140" cy="276999"/>
          </a:xfrm>
          <a:prstGeom prst="rect">
            <a:avLst/>
          </a:prstGeom>
          <a:noFill/>
        </p:spPr>
        <p:txBody>
          <a:bodyPr wrap="none" rtlCol="0">
            <a:spAutoFit/>
          </a:bodyPr>
          <a:lstStyle/>
          <a:p>
            <a:r>
              <a:rPr lang="en-US" sz="1200" i="1" dirty="0"/>
              <a:t>AF C-130</a:t>
            </a:r>
          </a:p>
        </p:txBody>
      </p:sp>
      <p:sp>
        <p:nvSpPr>
          <p:cNvPr id="66" name="TextBox 65">
            <a:extLst>
              <a:ext uri="{FF2B5EF4-FFF2-40B4-BE49-F238E27FC236}">
                <a16:creationId xmlns:a16="http://schemas.microsoft.com/office/drawing/2014/main" id="{89356E18-4BF5-6D45-9B34-52FD699B0418}"/>
              </a:ext>
            </a:extLst>
          </p:cNvPr>
          <p:cNvSpPr txBox="1"/>
          <p:nvPr/>
        </p:nvSpPr>
        <p:spPr>
          <a:xfrm>
            <a:off x="5817049" y="2239962"/>
            <a:ext cx="502061" cy="276999"/>
          </a:xfrm>
          <a:prstGeom prst="rect">
            <a:avLst/>
          </a:prstGeom>
          <a:noFill/>
        </p:spPr>
        <p:txBody>
          <a:bodyPr wrap="none" rtlCol="0">
            <a:spAutoFit/>
          </a:bodyPr>
          <a:lstStyle/>
          <a:p>
            <a:r>
              <a:rPr lang="en-US" sz="1200" i="1" dirty="0"/>
              <a:t>G-IV</a:t>
            </a:r>
          </a:p>
        </p:txBody>
      </p:sp>
      <p:sp>
        <p:nvSpPr>
          <p:cNvPr id="67" name="TextBox 66">
            <a:extLst>
              <a:ext uri="{FF2B5EF4-FFF2-40B4-BE49-F238E27FC236}">
                <a16:creationId xmlns:a16="http://schemas.microsoft.com/office/drawing/2014/main" id="{004E13B7-449E-8E40-8FCF-A02051803E7D}"/>
              </a:ext>
            </a:extLst>
          </p:cNvPr>
          <p:cNvSpPr txBox="1"/>
          <p:nvPr/>
        </p:nvSpPr>
        <p:spPr>
          <a:xfrm>
            <a:off x="9742205" y="2240280"/>
            <a:ext cx="1053494" cy="276999"/>
          </a:xfrm>
          <a:prstGeom prst="rect">
            <a:avLst/>
          </a:prstGeom>
          <a:noFill/>
        </p:spPr>
        <p:txBody>
          <a:bodyPr wrap="none" rtlCol="0">
            <a:spAutoFit/>
          </a:bodyPr>
          <a:lstStyle/>
          <a:p>
            <a:r>
              <a:rPr lang="en-US" sz="1200" i="1" dirty="0"/>
              <a:t>Global Hawk</a:t>
            </a:r>
          </a:p>
        </p:txBody>
      </p:sp>
      <p:grpSp>
        <p:nvGrpSpPr>
          <p:cNvPr id="71" name="Group 70">
            <a:extLst>
              <a:ext uri="{FF2B5EF4-FFF2-40B4-BE49-F238E27FC236}">
                <a16:creationId xmlns:a16="http://schemas.microsoft.com/office/drawing/2014/main" id="{857FE268-7590-F242-9C04-D9025F0390DF}"/>
              </a:ext>
            </a:extLst>
          </p:cNvPr>
          <p:cNvGrpSpPr/>
          <p:nvPr/>
        </p:nvGrpSpPr>
        <p:grpSpPr>
          <a:xfrm>
            <a:off x="304800" y="3650385"/>
            <a:ext cx="8883666" cy="1322920"/>
            <a:chOff x="304800" y="3650385"/>
            <a:chExt cx="8883666" cy="1322920"/>
          </a:xfrm>
        </p:grpSpPr>
        <p:pic>
          <p:nvPicPr>
            <p:cNvPr id="63" name="Picture 14">
              <a:extLst>
                <a:ext uri="{FF2B5EF4-FFF2-40B4-BE49-F238E27FC236}">
                  <a16:creationId xmlns:a16="http://schemas.microsoft.com/office/drawing/2014/main" id="{10C2F1E9-3F6A-1943-A61A-175D0D8734DF}"/>
                </a:ext>
              </a:extLst>
            </p:cNvPr>
            <p:cNvPicPr>
              <a:picLocks noChangeAspect="1" noChangeArrowheads="1"/>
            </p:cNvPicPr>
            <p:nvPr/>
          </p:nvPicPr>
          <p:blipFill>
            <a:blip r:embed="rId13"/>
            <a:srcRect/>
            <a:stretch>
              <a:fillRect/>
            </a:stretch>
          </p:blipFill>
          <p:spPr bwMode="auto">
            <a:xfrm>
              <a:off x="304800" y="3650385"/>
              <a:ext cx="454094" cy="132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9" name="Picture 14">
              <a:extLst>
                <a:ext uri="{FF2B5EF4-FFF2-40B4-BE49-F238E27FC236}">
                  <a16:creationId xmlns:a16="http://schemas.microsoft.com/office/drawing/2014/main" id="{508EE241-D5A8-814F-9B9E-4CC60FF6E951}"/>
                </a:ext>
              </a:extLst>
            </p:cNvPr>
            <p:cNvPicPr>
              <a:picLocks noChangeAspect="1" noChangeArrowheads="1"/>
            </p:cNvPicPr>
            <p:nvPr/>
          </p:nvPicPr>
          <p:blipFill>
            <a:blip r:embed="rId13"/>
            <a:srcRect/>
            <a:stretch>
              <a:fillRect/>
            </a:stretch>
          </p:blipFill>
          <p:spPr bwMode="auto">
            <a:xfrm>
              <a:off x="4582094" y="3650385"/>
              <a:ext cx="454094" cy="132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 name="Picture 14">
              <a:extLst>
                <a:ext uri="{FF2B5EF4-FFF2-40B4-BE49-F238E27FC236}">
                  <a16:creationId xmlns:a16="http://schemas.microsoft.com/office/drawing/2014/main" id="{7DD8324A-7387-CB46-B1DF-0EDFC6389AE4}"/>
                </a:ext>
              </a:extLst>
            </p:cNvPr>
            <p:cNvPicPr>
              <a:picLocks noChangeAspect="1" noChangeArrowheads="1"/>
            </p:cNvPicPr>
            <p:nvPr/>
          </p:nvPicPr>
          <p:blipFill>
            <a:blip r:embed="rId13"/>
            <a:srcRect/>
            <a:stretch>
              <a:fillRect/>
            </a:stretch>
          </p:blipFill>
          <p:spPr bwMode="auto">
            <a:xfrm>
              <a:off x="8734372" y="3650385"/>
              <a:ext cx="454094" cy="132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90" name="Group 89">
            <a:extLst>
              <a:ext uri="{FF2B5EF4-FFF2-40B4-BE49-F238E27FC236}">
                <a16:creationId xmlns:a16="http://schemas.microsoft.com/office/drawing/2014/main" id="{FFF026DF-A525-1B42-89E1-FC93ED9A1EC0}"/>
              </a:ext>
            </a:extLst>
          </p:cNvPr>
          <p:cNvGrpSpPr/>
          <p:nvPr/>
        </p:nvGrpSpPr>
        <p:grpSpPr>
          <a:xfrm>
            <a:off x="9238811" y="2912362"/>
            <a:ext cx="2920574" cy="2434066"/>
            <a:chOff x="9238811" y="2912362"/>
            <a:chExt cx="2920574" cy="2434066"/>
          </a:xfrm>
        </p:grpSpPr>
        <p:sp>
          <p:nvSpPr>
            <p:cNvPr id="40" name="Rectangle 39">
              <a:extLst>
                <a:ext uri="{FF2B5EF4-FFF2-40B4-BE49-F238E27FC236}">
                  <a16:creationId xmlns:a16="http://schemas.microsoft.com/office/drawing/2014/main" id="{854689C6-DBE5-D44D-9F85-39C0CC80D34C}"/>
                </a:ext>
              </a:extLst>
            </p:cNvPr>
            <p:cNvSpPr/>
            <p:nvPr/>
          </p:nvSpPr>
          <p:spPr>
            <a:xfrm>
              <a:off x="11802888" y="3764531"/>
              <a:ext cx="356497" cy="512774"/>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endParaRPr>
            </a:p>
          </p:txBody>
        </p:sp>
        <p:sp>
          <p:nvSpPr>
            <p:cNvPr id="59" name="Rectangle 58">
              <a:extLst>
                <a:ext uri="{FF2B5EF4-FFF2-40B4-BE49-F238E27FC236}">
                  <a16:creationId xmlns:a16="http://schemas.microsoft.com/office/drawing/2014/main" id="{2EF4E0B5-947F-FB40-8275-EC2B3EDC67BE}"/>
                </a:ext>
              </a:extLst>
            </p:cNvPr>
            <p:cNvSpPr/>
            <p:nvPr/>
          </p:nvSpPr>
          <p:spPr>
            <a:xfrm>
              <a:off x="10661425" y="3536238"/>
              <a:ext cx="392483" cy="22829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endParaRPr>
            </a:p>
          </p:txBody>
        </p:sp>
        <p:sp>
          <p:nvSpPr>
            <p:cNvPr id="10" name="Freeform 9">
              <a:extLst>
                <a:ext uri="{FF2B5EF4-FFF2-40B4-BE49-F238E27FC236}">
                  <a16:creationId xmlns:a16="http://schemas.microsoft.com/office/drawing/2014/main" id="{E9B3B37A-801B-EB41-AC90-8EFCCF575718}"/>
                </a:ext>
              </a:extLst>
            </p:cNvPr>
            <p:cNvSpPr/>
            <p:nvPr/>
          </p:nvSpPr>
          <p:spPr>
            <a:xfrm>
              <a:off x="10413243" y="4520821"/>
              <a:ext cx="968990" cy="822278"/>
            </a:xfrm>
            <a:custGeom>
              <a:avLst/>
              <a:gdLst>
                <a:gd name="connsiteX0" fmla="*/ 842749 w 842749"/>
                <a:gd name="connsiteY0" fmla="*/ 1139588 h 1146412"/>
                <a:gd name="connsiteX1" fmla="*/ 696036 w 842749"/>
                <a:gd name="connsiteY1" fmla="*/ 1146412 h 1146412"/>
                <a:gd name="connsiteX2" fmla="*/ 535674 w 842749"/>
                <a:gd name="connsiteY2" fmla="*/ 1115704 h 1146412"/>
                <a:gd name="connsiteX3" fmla="*/ 470848 w 842749"/>
                <a:gd name="connsiteY3" fmla="*/ 1084997 h 1146412"/>
                <a:gd name="connsiteX4" fmla="*/ 358254 w 842749"/>
                <a:gd name="connsiteY4" fmla="*/ 1040642 h 1146412"/>
                <a:gd name="connsiteX5" fmla="*/ 303662 w 842749"/>
                <a:gd name="connsiteY5" fmla="*/ 979227 h 1146412"/>
                <a:gd name="connsiteX6" fmla="*/ 351430 w 842749"/>
                <a:gd name="connsiteY6" fmla="*/ 921224 h 1146412"/>
                <a:gd name="connsiteX7" fmla="*/ 78474 w 842749"/>
                <a:gd name="connsiteY7" fmla="*/ 904164 h 1146412"/>
                <a:gd name="connsiteX8" fmla="*/ 34119 w 842749"/>
                <a:gd name="connsiteY8" fmla="*/ 873456 h 1146412"/>
                <a:gd name="connsiteX9" fmla="*/ 78474 w 842749"/>
                <a:gd name="connsiteY9" fmla="*/ 856397 h 1146412"/>
                <a:gd name="connsiteX10" fmla="*/ 136477 w 842749"/>
                <a:gd name="connsiteY10" fmla="*/ 852985 h 1146412"/>
                <a:gd name="connsiteX11" fmla="*/ 112594 w 842749"/>
                <a:gd name="connsiteY11" fmla="*/ 805218 h 1146412"/>
                <a:gd name="connsiteX12" fmla="*/ 64827 w 842749"/>
                <a:gd name="connsiteY12" fmla="*/ 767686 h 1146412"/>
                <a:gd name="connsiteX13" fmla="*/ 252483 w 842749"/>
                <a:gd name="connsiteY13" fmla="*/ 743803 h 1146412"/>
                <a:gd name="connsiteX14" fmla="*/ 201304 w 842749"/>
                <a:gd name="connsiteY14" fmla="*/ 730155 h 1146412"/>
                <a:gd name="connsiteX15" fmla="*/ 180833 w 842749"/>
                <a:gd name="connsiteY15" fmla="*/ 702859 h 1146412"/>
                <a:gd name="connsiteX16" fmla="*/ 139889 w 842749"/>
                <a:gd name="connsiteY16" fmla="*/ 699448 h 1146412"/>
                <a:gd name="connsiteX17" fmla="*/ 180833 w 842749"/>
                <a:gd name="connsiteY17" fmla="*/ 651680 h 1146412"/>
                <a:gd name="connsiteX18" fmla="*/ 252483 w 842749"/>
                <a:gd name="connsiteY18" fmla="*/ 641445 h 1146412"/>
                <a:gd name="connsiteX19" fmla="*/ 279779 w 842749"/>
                <a:gd name="connsiteY19" fmla="*/ 610737 h 1146412"/>
                <a:gd name="connsiteX20" fmla="*/ 245659 w 842749"/>
                <a:gd name="connsiteY20" fmla="*/ 576618 h 1146412"/>
                <a:gd name="connsiteX21" fmla="*/ 88710 w 842749"/>
                <a:gd name="connsiteY21" fmla="*/ 566382 h 1146412"/>
                <a:gd name="connsiteX22" fmla="*/ 85298 w 842749"/>
                <a:gd name="connsiteY22" fmla="*/ 532262 h 1146412"/>
                <a:gd name="connsiteX23" fmla="*/ 0 w 842749"/>
                <a:gd name="connsiteY23" fmla="*/ 498143 h 1146412"/>
                <a:gd name="connsiteX24" fmla="*/ 75062 w 842749"/>
                <a:gd name="connsiteY24" fmla="*/ 457200 h 1146412"/>
                <a:gd name="connsiteX25" fmla="*/ 78474 w 842749"/>
                <a:gd name="connsiteY25" fmla="*/ 412845 h 1146412"/>
                <a:gd name="connsiteX26" fmla="*/ 464024 w 842749"/>
                <a:gd name="connsiteY26" fmla="*/ 358253 h 1146412"/>
                <a:gd name="connsiteX27" fmla="*/ 515203 w 842749"/>
                <a:gd name="connsiteY27" fmla="*/ 337782 h 1146412"/>
                <a:gd name="connsiteX28" fmla="*/ 484495 w 842749"/>
                <a:gd name="connsiteY28" fmla="*/ 317310 h 1146412"/>
                <a:gd name="connsiteX29" fmla="*/ 122830 w 842749"/>
                <a:gd name="connsiteY29" fmla="*/ 290015 h 1146412"/>
                <a:gd name="connsiteX30" fmla="*/ 105770 w 842749"/>
                <a:gd name="connsiteY30" fmla="*/ 276367 h 1146412"/>
                <a:gd name="connsiteX31" fmla="*/ 174009 w 842749"/>
                <a:gd name="connsiteY31" fmla="*/ 153537 h 1146412"/>
                <a:gd name="connsiteX32" fmla="*/ 156949 w 842749"/>
                <a:gd name="connsiteY32" fmla="*/ 71650 h 1146412"/>
                <a:gd name="connsiteX33" fmla="*/ 296839 w 842749"/>
                <a:gd name="connsiteY33" fmla="*/ 0 h 1146412"/>
                <a:gd name="connsiteX0" fmla="*/ 842749 w 842749"/>
                <a:gd name="connsiteY0" fmla="*/ 1139588 h 1146412"/>
                <a:gd name="connsiteX1" fmla="*/ 696036 w 842749"/>
                <a:gd name="connsiteY1" fmla="*/ 1146412 h 1146412"/>
                <a:gd name="connsiteX2" fmla="*/ 535674 w 842749"/>
                <a:gd name="connsiteY2" fmla="*/ 1115704 h 1146412"/>
                <a:gd name="connsiteX3" fmla="*/ 470848 w 842749"/>
                <a:gd name="connsiteY3" fmla="*/ 1084997 h 1146412"/>
                <a:gd name="connsiteX4" fmla="*/ 358254 w 842749"/>
                <a:gd name="connsiteY4" fmla="*/ 1040642 h 1146412"/>
                <a:gd name="connsiteX5" fmla="*/ 303662 w 842749"/>
                <a:gd name="connsiteY5" fmla="*/ 979227 h 1146412"/>
                <a:gd name="connsiteX6" fmla="*/ 351430 w 842749"/>
                <a:gd name="connsiteY6" fmla="*/ 921224 h 1146412"/>
                <a:gd name="connsiteX7" fmla="*/ 78474 w 842749"/>
                <a:gd name="connsiteY7" fmla="*/ 904164 h 1146412"/>
                <a:gd name="connsiteX8" fmla="*/ 34119 w 842749"/>
                <a:gd name="connsiteY8" fmla="*/ 873456 h 1146412"/>
                <a:gd name="connsiteX9" fmla="*/ 78474 w 842749"/>
                <a:gd name="connsiteY9" fmla="*/ 856397 h 1146412"/>
                <a:gd name="connsiteX10" fmla="*/ 136477 w 842749"/>
                <a:gd name="connsiteY10" fmla="*/ 852985 h 1146412"/>
                <a:gd name="connsiteX11" fmla="*/ 112594 w 842749"/>
                <a:gd name="connsiteY11" fmla="*/ 805218 h 1146412"/>
                <a:gd name="connsiteX12" fmla="*/ 64827 w 842749"/>
                <a:gd name="connsiteY12" fmla="*/ 767686 h 1146412"/>
                <a:gd name="connsiteX13" fmla="*/ 252483 w 842749"/>
                <a:gd name="connsiteY13" fmla="*/ 743803 h 1146412"/>
                <a:gd name="connsiteX14" fmla="*/ 201304 w 842749"/>
                <a:gd name="connsiteY14" fmla="*/ 730155 h 1146412"/>
                <a:gd name="connsiteX15" fmla="*/ 180833 w 842749"/>
                <a:gd name="connsiteY15" fmla="*/ 702859 h 1146412"/>
                <a:gd name="connsiteX16" fmla="*/ 139889 w 842749"/>
                <a:gd name="connsiteY16" fmla="*/ 699448 h 1146412"/>
                <a:gd name="connsiteX17" fmla="*/ 180833 w 842749"/>
                <a:gd name="connsiteY17" fmla="*/ 651680 h 1146412"/>
                <a:gd name="connsiteX18" fmla="*/ 252483 w 842749"/>
                <a:gd name="connsiteY18" fmla="*/ 641445 h 1146412"/>
                <a:gd name="connsiteX19" fmla="*/ 279779 w 842749"/>
                <a:gd name="connsiteY19" fmla="*/ 610737 h 1146412"/>
                <a:gd name="connsiteX20" fmla="*/ 245659 w 842749"/>
                <a:gd name="connsiteY20" fmla="*/ 576618 h 1146412"/>
                <a:gd name="connsiteX21" fmla="*/ 88710 w 842749"/>
                <a:gd name="connsiteY21" fmla="*/ 566382 h 1146412"/>
                <a:gd name="connsiteX22" fmla="*/ 85298 w 842749"/>
                <a:gd name="connsiteY22" fmla="*/ 532262 h 1146412"/>
                <a:gd name="connsiteX23" fmla="*/ 0 w 842749"/>
                <a:gd name="connsiteY23" fmla="*/ 498143 h 1146412"/>
                <a:gd name="connsiteX24" fmla="*/ 75062 w 842749"/>
                <a:gd name="connsiteY24" fmla="*/ 457200 h 1146412"/>
                <a:gd name="connsiteX25" fmla="*/ 78474 w 842749"/>
                <a:gd name="connsiteY25" fmla="*/ 412845 h 1146412"/>
                <a:gd name="connsiteX26" fmla="*/ 464024 w 842749"/>
                <a:gd name="connsiteY26" fmla="*/ 358253 h 1146412"/>
                <a:gd name="connsiteX27" fmla="*/ 515203 w 842749"/>
                <a:gd name="connsiteY27" fmla="*/ 337782 h 1146412"/>
                <a:gd name="connsiteX28" fmla="*/ 733567 w 842749"/>
                <a:gd name="connsiteY28" fmla="*/ 327546 h 1146412"/>
                <a:gd name="connsiteX29" fmla="*/ 122830 w 842749"/>
                <a:gd name="connsiteY29" fmla="*/ 290015 h 1146412"/>
                <a:gd name="connsiteX30" fmla="*/ 105770 w 842749"/>
                <a:gd name="connsiteY30" fmla="*/ 276367 h 1146412"/>
                <a:gd name="connsiteX31" fmla="*/ 174009 w 842749"/>
                <a:gd name="connsiteY31" fmla="*/ 153537 h 1146412"/>
                <a:gd name="connsiteX32" fmla="*/ 156949 w 842749"/>
                <a:gd name="connsiteY32" fmla="*/ 71650 h 1146412"/>
                <a:gd name="connsiteX33" fmla="*/ 296839 w 842749"/>
                <a:gd name="connsiteY33" fmla="*/ 0 h 1146412"/>
                <a:gd name="connsiteX0" fmla="*/ 842749 w 921223"/>
                <a:gd name="connsiteY0" fmla="*/ 1173708 h 1180532"/>
                <a:gd name="connsiteX1" fmla="*/ 696036 w 921223"/>
                <a:gd name="connsiteY1" fmla="*/ 1180532 h 1180532"/>
                <a:gd name="connsiteX2" fmla="*/ 535674 w 921223"/>
                <a:gd name="connsiteY2" fmla="*/ 1149824 h 1180532"/>
                <a:gd name="connsiteX3" fmla="*/ 470848 w 921223"/>
                <a:gd name="connsiteY3" fmla="*/ 1119117 h 1180532"/>
                <a:gd name="connsiteX4" fmla="*/ 358254 w 921223"/>
                <a:gd name="connsiteY4" fmla="*/ 1074762 h 1180532"/>
                <a:gd name="connsiteX5" fmla="*/ 303662 w 921223"/>
                <a:gd name="connsiteY5" fmla="*/ 1013347 h 1180532"/>
                <a:gd name="connsiteX6" fmla="*/ 351430 w 921223"/>
                <a:gd name="connsiteY6" fmla="*/ 955344 h 1180532"/>
                <a:gd name="connsiteX7" fmla="*/ 78474 w 921223"/>
                <a:gd name="connsiteY7" fmla="*/ 938284 h 1180532"/>
                <a:gd name="connsiteX8" fmla="*/ 34119 w 921223"/>
                <a:gd name="connsiteY8" fmla="*/ 907576 h 1180532"/>
                <a:gd name="connsiteX9" fmla="*/ 78474 w 921223"/>
                <a:gd name="connsiteY9" fmla="*/ 890517 h 1180532"/>
                <a:gd name="connsiteX10" fmla="*/ 136477 w 921223"/>
                <a:gd name="connsiteY10" fmla="*/ 887105 h 1180532"/>
                <a:gd name="connsiteX11" fmla="*/ 112594 w 921223"/>
                <a:gd name="connsiteY11" fmla="*/ 839338 h 1180532"/>
                <a:gd name="connsiteX12" fmla="*/ 64827 w 921223"/>
                <a:gd name="connsiteY12" fmla="*/ 801806 h 1180532"/>
                <a:gd name="connsiteX13" fmla="*/ 252483 w 921223"/>
                <a:gd name="connsiteY13" fmla="*/ 777923 h 1180532"/>
                <a:gd name="connsiteX14" fmla="*/ 201304 w 921223"/>
                <a:gd name="connsiteY14" fmla="*/ 764275 h 1180532"/>
                <a:gd name="connsiteX15" fmla="*/ 180833 w 921223"/>
                <a:gd name="connsiteY15" fmla="*/ 736979 h 1180532"/>
                <a:gd name="connsiteX16" fmla="*/ 139889 w 921223"/>
                <a:gd name="connsiteY16" fmla="*/ 733568 h 1180532"/>
                <a:gd name="connsiteX17" fmla="*/ 180833 w 921223"/>
                <a:gd name="connsiteY17" fmla="*/ 685800 h 1180532"/>
                <a:gd name="connsiteX18" fmla="*/ 252483 w 921223"/>
                <a:gd name="connsiteY18" fmla="*/ 675565 h 1180532"/>
                <a:gd name="connsiteX19" fmla="*/ 279779 w 921223"/>
                <a:gd name="connsiteY19" fmla="*/ 644857 h 1180532"/>
                <a:gd name="connsiteX20" fmla="*/ 245659 w 921223"/>
                <a:gd name="connsiteY20" fmla="*/ 610738 h 1180532"/>
                <a:gd name="connsiteX21" fmla="*/ 88710 w 921223"/>
                <a:gd name="connsiteY21" fmla="*/ 600502 h 1180532"/>
                <a:gd name="connsiteX22" fmla="*/ 85298 w 921223"/>
                <a:gd name="connsiteY22" fmla="*/ 566382 h 1180532"/>
                <a:gd name="connsiteX23" fmla="*/ 0 w 921223"/>
                <a:gd name="connsiteY23" fmla="*/ 532263 h 1180532"/>
                <a:gd name="connsiteX24" fmla="*/ 75062 w 921223"/>
                <a:gd name="connsiteY24" fmla="*/ 491320 h 1180532"/>
                <a:gd name="connsiteX25" fmla="*/ 78474 w 921223"/>
                <a:gd name="connsiteY25" fmla="*/ 446965 h 1180532"/>
                <a:gd name="connsiteX26" fmla="*/ 464024 w 921223"/>
                <a:gd name="connsiteY26" fmla="*/ 392373 h 1180532"/>
                <a:gd name="connsiteX27" fmla="*/ 515203 w 921223"/>
                <a:gd name="connsiteY27" fmla="*/ 371902 h 1180532"/>
                <a:gd name="connsiteX28" fmla="*/ 733567 w 921223"/>
                <a:gd name="connsiteY28" fmla="*/ 361666 h 1180532"/>
                <a:gd name="connsiteX29" fmla="*/ 122830 w 921223"/>
                <a:gd name="connsiteY29" fmla="*/ 324135 h 1180532"/>
                <a:gd name="connsiteX30" fmla="*/ 921223 w 921223"/>
                <a:gd name="connsiteY30" fmla="*/ 0 h 1180532"/>
                <a:gd name="connsiteX31" fmla="*/ 174009 w 921223"/>
                <a:gd name="connsiteY31" fmla="*/ 187657 h 1180532"/>
                <a:gd name="connsiteX32" fmla="*/ 156949 w 921223"/>
                <a:gd name="connsiteY32" fmla="*/ 105770 h 1180532"/>
                <a:gd name="connsiteX33" fmla="*/ 296839 w 921223"/>
                <a:gd name="connsiteY33" fmla="*/ 34120 h 1180532"/>
                <a:gd name="connsiteX0" fmla="*/ 842749 w 921223"/>
                <a:gd name="connsiteY0" fmla="*/ 1173708 h 1180532"/>
                <a:gd name="connsiteX1" fmla="*/ 696036 w 921223"/>
                <a:gd name="connsiteY1" fmla="*/ 1180532 h 1180532"/>
                <a:gd name="connsiteX2" fmla="*/ 535674 w 921223"/>
                <a:gd name="connsiteY2" fmla="*/ 1149824 h 1180532"/>
                <a:gd name="connsiteX3" fmla="*/ 470848 w 921223"/>
                <a:gd name="connsiteY3" fmla="*/ 1119117 h 1180532"/>
                <a:gd name="connsiteX4" fmla="*/ 358254 w 921223"/>
                <a:gd name="connsiteY4" fmla="*/ 1074762 h 1180532"/>
                <a:gd name="connsiteX5" fmla="*/ 303662 w 921223"/>
                <a:gd name="connsiteY5" fmla="*/ 1013347 h 1180532"/>
                <a:gd name="connsiteX6" fmla="*/ 351430 w 921223"/>
                <a:gd name="connsiteY6" fmla="*/ 955344 h 1180532"/>
                <a:gd name="connsiteX7" fmla="*/ 78474 w 921223"/>
                <a:gd name="connsiteY7" fmla="*/ 938284 h 1180532"/>
                <a:gd name="connsiteX8" fmla="*/ 34119 w 921223"/>
                <a:gd name="connsiteY8" fmla="*/ 907576 h 1180532"/>
                <a:gd name="connsiteX9" fmla="*/ 78474 w 921223"/>
                <a:gd name="connsiteY9" fmla="*/ 890517 h 1180532"/>
                <a:gd name="connsiteX10" fmla="*/ 136477 w 921223"/>
                <a:gd name="connsiteY10" fmla="*/ 887105 h 1180532"/>
                <a:gd name="connsiteX11" fmla="*/ 112594 w 921223"/>
                <a:gd name="connsiteY11" fmla="*/ 839338 h 1180532"/>
                <a:gd name="connsiteX12" fmla="*/ 64827 w 921223"/>
                <a:gd name="connsiteY12" fmla="*/ 801806 h 1180532"/>
                <a:gd name="connsiteX13" fmla="*/ 252483 w 921223"/>
                <a:gd name="connsiteY13" fmla="*/ 777923 h 1180532"/>
                <a:gd name="connsiteX14" fmla="*/ 201304 w 921223"/>
                <a:gd name="connsiteY14" fmla="*/ 764275 h 1180532"/>
                <a:gd name="connsiteX15" fmla="*/ 180833 w 921223"/>
                <a:gd name="connsiteY15" fmla="*/ 736979 h 1180532"/>
                <a:gd name="connsiteX16" fmla="*/ 139889 w 921223"/>
                <a:gd name="connsiteY16" fmla="*/ 733568 h 1180532"/>
                <a:gd name="connsiteX17" fmla="*/ 180833 w 921223"/>
                <a:gd name="connsiteY17" fmla="*/ 685800 h 1180532"/>
                <a:gd name="connsiteX18" fmla="*/ 252483 w 921223"/>
                <a:gd name="connsiteY18" fmla="*/ 675565 h 1180532"/>
                <a:gd name="connsiteX19" fmla="*/ 279779 w 921223"/>
                <a:gd name="connsiteY19" fmla="*/ 644857 h 1180532"/>
                <a:gd name="connsiteX20" fmla="*/ 245659 w 921223"/>
                <a:gd name="connsiteY20" fmla="*/ 610738 h 1180532"/>
                <a:gd name="connsiteX21" fmla="*/ 88710 w 921223"/>
                <a:gd name="connsiteY21" fmla="*/ 600502 h 1180532"/>
                <a:gd name="connsiteX22" fmla="*/ 85298 w 921223"/>
                <a:gd name="connsiteY22" fmla="*/ 566382 h 1180532"/>
                <a:gd name="connsiteX23" fmla="*/ 0 w 921223"/>
                <a:gd name="connsiteY23" fmla="*/ 532263 h 1180532"/>
                <a:gd name="connsiteX24" fmla="*/ 75062 w 921223"/>
                <a:gd name="connsiteY24" fmla="*/ 491320 h 1180532"/>
                <a:gd name="connsiteX25" fmla="*/ 78474 w 921223"/>
                <a:gd name="connsiteY25" fmla="*/ 446965 h 1180532"/>
                <a:gd name="connsiteX26" fmla="*/ 464024 w 921223"/>
                <a:gd name="connsiteY26" fmla="*/ 392373 h 1180532"/>
                <a:gd name="connsiteX27" fmla="*/ 515203 w 921223"/>
                <a:gd name="connsiteY27" fmla="*/ 371902 h 1180532"/>
                <a:gd name="connsiteX28" fmla="*/ 733567 w 921223"/>
                <a:gd name="connsiteY28" fmla="*/ 361666 h 1180532"/>
                <a:gd name="connsiteX29" fmla="*/ 757451 w 921223"/>
                <a:gd name="connsiteY29" fmla="*/ 549323 h 1180532"/>
                <a:gd name="connsiteX30" fmla="*/ 921223 w 921223"/>
                <a:gd name="connsiteY30" fmla="*/ 0 h 1180532"/>
                <a:gd name="connsiteX31" fmla="*/ 174009 w 921223"/>
                <a:gd name="connsiteY31" fmla="*/ 187657 h 1180532"/>
                <a:gd name="connsiteX32" fmla="*/ 156949 w 921223"/>
                <a:gd name="connsiteY32" fmla="*/ 105770 h 1180532"/>
                <a:gd name="connsiteX33" fmla="*/ 296839 w 921223"/>
                <a:gd name="connsiteY33" fmla="*/ 34120 h 1180532"/>
                <a:gd name="connsiteX0" fmla="*/ 842749 w 921223"/>
                <a:gd name="connsiteY0" fmla="*/ 1173708 h 1180532"/>
                <a:gd name="connsiteX1" fmla="*/ 696036 w 921223"/>
                <a:gd name="connsiteY1" fmla="*/ 1180532 h 1180532"/>
                <a:gd name="connsiteX2" fmla="*/ 535674 w 921223"/>
                <a:gd name="connsiteY2" fmla="*/ 1149824 h 1180532"/>
                <a:gd name="connsiteX3" fmla="*/ 470848 w 921223"/>
                <a:gd name="connsiteY3" fmla="*/ 1119117 h 1180532"/>
                <a:gd name="connsiteX4" fmla="*/ 358254 w 921223"/>
                <a:gd name="connsiteY4" fmla="*/ 1074762 h 1180532"/>
                <a:gd name="connsiteX5" fmla="*/ 303662 w 921223"/>
                <a:gd name="connsiteY5" fmla="*/ 1013347 h 1180532"/>
                <a:gd name="connsiteX6" fmla="*/ 351430 w 921223"/>
                <a:gd name="connsiteY6" fmla="*/ 955344 h 1180532"/>
                <a:gd name="connsiteX7" fmla="*/ 78474 w 921223"/>
                <a:gd name="connsiteY7" fmla="*/ 938284 h 1180532"/>
                <a:gd name="connsiteX8" fmla="*/ 34119 w 921223"/>
                <a:gd name="connsiteY8" fmla="*/ 907576 h 1180532"/>
                <a:gd name="connsiteX9" fmla="*/ 78474 w 921223"/>
                <a:gd name="connsiteY9" fmla="*/ 890517 h 1180532"/>
                <a:gd name="connsiteX10" fmla="*/ 136477 w 921223"/>
                <a:gd name="connsiteY10" fmla="*/ 887105 h 1180532"/>
                <a:gd name="connsiteX11" fmla="*/ 112594 w 921223"/>
                <a:gd name="connsiteY11" fmla="*/ 839338 h 1180532"/>
                <a:gd name="connsiteX12" fmla="*/ 64827 w 921223"/>
                <a:gd name="connsiteY12" fmla="*/ 801806 h 1180532"/>
                <a:gd name="connsiteX13" fmla="*/ 252483 w 921223"/>
                <a:gd name="connsiteY13" fmla="*/ 777923 h 1180532"/>
                <a:gd name="connsiteX14" fmla="*/ 201304 w 921223"/>
                <a:gd name="connsiteY14" fmla="*/ 764275 h 1180532"/>
                <a:gd name="connsiteX15" fmla="*/ 180833 w 921223"/>
                <a:gd name="connsiteY15" fmla="*/ 736979 h 1180532"/>
                <a:gd name="connsiteX16" fmla="*/ 139889 w 921223"/>
                <a:gd name="connsiteY16" fmla="*/ 733568 h 1180532"/>
                <a:gd name="connsiteX17" fmla="*/ 180833 w 921223"/>
                <a:gd name="connsiteY17" fmla="*/ 685800 h 1180532"/>
                <a:gd name="connsiteX18" fmla="*/ 252483 w 921223"/>
                <a:gd name="connsiteY18" fmla="*/ 675565 h 1180532"/>
                <a:gd name="connsiteX19" fmla="*/ 279779 w 921223"/>
                <a:gd name="connsiteY19" fmla="*/ 644857 h 1180532"/>
                <a:gd name="connsiteX20" fmla="*/ 245659 w 921223"/>
                <a:gd name="connsiteY20" fmla="*/ 610738 h 1180532"/>
                <a:gd name="connsiteX21" fmla="*/ 88710 w 921223"/>
                <a:gd name="connsiteY21" fmla="*/ 600502 h 1180532"/>
                <a:gd name="connsiteX22" fmla="*/ 85298 w 921223"/>
                <a:gd name="connsiteY22" fmla="*/ 566382 h 1180532"/>
                <a:gd name="connsiteX23" fmla="*/ 0 w 921223"/>
                <a:gd name="connsiteY23" fmla="*/ 532263 h 1180532"/>
                <a:gd name="connsiteX24" fmla="*/ 75062 w 921223"/>
                <a:gd name="connsiteY24" fmla="*/ 491320 h 1180532"/>
                <a:gd name="connsiteX25" fmla="*/ 78474 w 921223"/>
                <a:gd name="connsiteY25" fmla="*/ 446965 h 1180532"/>
                <a:gd name="connsiteX26" fmla="*/ 464024 w 921223"/>
                <a:gd name="connsiteY26" fmla="*/ 392373 h 1180532"/>
                <a:gd name="connsiteX27" fmla="*/ 515203 w 921223"/>
                <a:gd name="connsiteY27" fmla="*/ 371902 h 1180532"/>
                <a:gd name="connsiteX28" fmla="*/ 651681 w 921223"/>
                <a:gd name="connsiteY28" fmla="*/ 368490 h 1180532"/>
                <a:gd name="connsiteX29" fmla="*/ 757451 w 921223"/>
                <a:gd name="connsiteY29" fmla="*/ 549323 h 1180532"/>
                <a:gd name="connsiteX30" fmla="*/ 921223 w 921223"/>
                <a:gd name="connsiteY30" fmla="*/ 0 h 1180532"/>
                <a:gd name="connsiteX31" fmla="*/ 174009 w 921223"/>
                <a:gd name="connsiteY31" fmla="*/ 187657 h 1180532"/>
                <a:gd name="connsiteX32" fmla="*/ 156949 w 921223"/>
                <a:gd name="connsiteY32" fmla="*/ 105770 h 1180532"/>
                <a:gd name="connsiteX33" fmla="*/ 296839 w 921223"/>
                <a:gd name="connsiteY33" fmla="*/ 34120 h 1180532"/>
                <a:gd name="connsiteX0" fmla="*/ 842749 w 842749"/>
                <a:gd name="connsiteY0" fmla="*/ 1139588 h 1146412"/>
                <a:gd name="connsiteX1" fmla="*/ 696036 w 842749"/>
                <a:gd name="connsiteY1" fmla="*/ 1146412 h 1146412"/>
                <a:gd name="connsiteX2" fmla="*/ 535674 w 842749"/>
                <a:gd name="connsiteY2" fmla="*/ 1115704 h 1146412"/>
                <a:gd name="connsiteX3" fmla="*/ 470848 w 842749"/>
                <a:gd name="connsiteY3" fmla="*/ 1084997 h 1146412"/>
                <a:gd name="connsiteX4" fmla="*/ 358254 w 842749"/>
                <a:gd name="connsiteY4" fmla="*/ 1040642 h 1146412"/>
                <a:gd name="connsiteX5" fmla="*/ 303662 w 842749"/>
                <a:gd name="connsiteY5" fmla="*/ 979227 h 1146412"/>
                <a:gd name="connsiteX6" fmla="*/ 351430 w 842749"/>
                <a:gd name="connsiteY6" fmla="*/ 921224 h 1146412"/>
                <a:gd name="connsiteX7" fmla="*/ 78474 w 842749"/>
                <a:gd name="connsiteY7" fmla="*/ 904164 h 1146412"/>
                <a:gd name="connsiteX8" fmla="*/ 34119 w 842749"/>
                <a:gd name="connsiteY8" fmla="*/ 873456 h 1146412"/>
                <a:gd name="connsiteX9" fmla="*/ 78474 w 842749"/>
                <a:gd name="connsiteY9" fmla="*/ 856397 h 1146412"/>
                <a:gd name="connsiteX10" fmla="*/ 136477 w 842749"/>
                <a:gd name="connsiteY10" fmla="*/ 852985 h 1146412"/>
                <a:gd name="connsiteX11" fmla="*/ 112594 w 842749"/>
                <a:gd name="connsiteY11" fmla="*/ 805218 h 1146412"/>
                <a:gd name="connsiteX12" fmla="*/ 64827 w 842749"/>
                <a:gd name="connsiteY12" fmla="*/ 767686 h 1146412"/>
                <a:gd name="connsiteX13" fmla="*/ 252483 w 842749"/>
                <a:gd name="connsiteY13" fmla="*/ 743803 h 1146412"/>
                <a:gd name="connsiteX14" fmla="*/ 201304 w 842749"/>
                <a:gd name="connsiteY14" fmla="*/ 730155 h 1146412"/>
                <a:gd name="connsiteX15" fmla="*/ 180833 w 842749"/>
                <a:gd name="connsiteY15" fmla="*/ 702859 h 1146412"/>
                <a:gd name="connsiteX16" fmla="*/ 139889 w 842749"/>
                <a:gd name="connsiteY16" fmla="*/ 699448 h 1146412"/>
                <a:gd name="connsiteX17" fmla="*/ 180833 w 842749"/>
                <a:gd name="connsiteY17" fmla="*/ 651680 h 1146412"/>
                <a:gd name="connsiteX18" fmla="*/ 252483 w 842749"/>
                <a:gd name="connsiteY18" fmla="*/ 641445 h 1146412"/>
                <a:gd name="connsiteX19" fmla="*/ 279779 w 842749"/>
                <a:gd name="connsiteY19" fmla="*/ 610737 h 1146412"/>
                <a:gd name="connsiteX20" fmla="*/ 245659 w 842749"/>
                <a:gd name="connsiteY20" fmla="*/ 576618 h 1146412"/>
                <a:gd name="connsiteX21" fmla="*/ 88710 w 842749"/>
                <a:gd name="connsiteY21" fmla="*/ 566382 h 1146412"/>
                <a:gd name="connsiteX22" fmla="*/ 85298 w 842749"/>
                <a:gd name="connsiteY22" fmla="*/ 532262 h 1146412"/>
                <a:gd name="connsiteX23" fmla="*/ 0 w 842749"/>
                <a:gd name="connsiteY23" fmla="*/ 498143 h 1146412"/>
                <a:gd name="connsiteX24" fmla="*/ 75062 w 842749"/>
                <a:gd name="connsiteY24" fmla="*/ 457200 h 1146412"/>
                <a:gd name="connsiteX25" fmla="*/ 78474 w 842749"/>
                <a:gd name="connsiteY25" fmla="*/ 412845 h 1146412"/>
                <a:gd name="connsiteX26" fmla="*/ 464024 w 842749"/>
                <a:gd name="connsiteY26" fmla="*/ 358253 h 1146412"/>
                <a:gd name="connsiteX27" fmla="*/ 515203 w 842749"/>
                <a:gd name="connsiteY27" fmla="*/ 337782 h 1146412"/>
                <a:gd name="connsiteX28" fmla="*/ 651681 w 842749"/>
                <a:gd name="connsiteY28" fmla="*/ 334370 h 1146412"/>
                <a:gd name="connsiteX29" fmla="*/ 757451 w 842749"/>
                <a:gd name="connsiteY29" fmla="*/ 515203 h 1146412"/>
                <a:gd name="connsiteX30" fmla="*/ 825688 w 842749"/>
                <a:gd name="connsiteY30" fmla="*/ 644857 h 1146412"/>
                <a:gd name="connsiteX31" fmla="*/ 174009 w 842749"/>
                <a:gd name="connsiteY31" fmla="*/ 153537 h 1146412"/>
                <a:gd name="connsiteX32" fmla="*/ 156949 w 842749"/>
                <a:gd name="connsiteY32" fmla="*/ 71650 h 1146412"/>
                <a:gd name="connsiteX33" fmla="*/ 296839 w 842749"/>
                <a:gd name="connsiteY33" fmla="*/ 0 h 1146412"/>
                <a:gd name="connsiteX0" fmla="*/ 842749 w 842749"/>
                <a:gd name="connsiteY0" fmla="*/ 1139588 h 1146412"/>
                <a:gd name="connsiteX1" fmla="*/ 696036 w 842749"/>
                <a:gd name="connsiteY1" fmla="*/ 1146412 h 1146412"/>
                <a:gd name="connsiteX2" fmla="*/ 535674 w 842749"/>
                <a:gd name="connsiteY2" fmla="*/ 1115704 h 1146412"/>
                <a:gd name="connsiteX3" fmla="*/ 470848 w 842749"/>
                <a:gd name="connsiteY3" fmla="*/ 1084997 h 1146412"/>
                <a:gd name="connsiteX4" fmla="*/ 358254 w 842749"/>
                <a:gd name="connsiteY4" fmla="*/ 1040642 h 1146412"/>
                <a:gd name="connsiteX5" fmla="*/ 303662 w 842749"/>
                <a:gd name="connsiteY5" fmla="*/ 979227 h 1146412"/>
                <a:gd name="connsiteX6" fmla="*/ 351430 w 842749"/>
                <a:gd name="connsiteY6" fmla="*/ 921224 h 1146412"/>
                <a:gd name="connsiteX7" fmla="*/ 78474 w 842749"/>
                <a:gd name="connsiteY7" fmla="*/ 904164 h 1146412"/>
                <a:gd name="connsiteX8" fmla="*/ 34119 w 842749"/>
                <a:gd name="connsiteY8" fmla="*/ 873456 h 1146412"/>
                <a:gd name="connsiteX9" fmla="*/ 78474 w 842749"/>
                <a:gd name="connsiteY9" fmla="*/ 856397 h 1146412"/>
                <a:gd name="connsiteX10" fmla="*/ 136477 w 842749"/>
                <a:gd name="connsiteY10" fmla="*/ 852985 h 1146412"/>
                <a:gd name="connsiteX11" fmla="*/ 112594 w 842749"/>
                <a:gd name="connsiteY11" fmla="*/ 805218 h 1146412"/>
                <a:gd name="connsiteX12" fmla="*/ 64827 w 842749"/>
                <a:gd name="connsiteY12" fmla="*/ 767686 h 1146412"/>
                <a:gd name="connsiteX13" fmla="*/ 252483 w 842749"/>
                <a:gd name="connsiteY13" fmla="*/ 743803 h 1146412"/>
                <a:gd name="connsiteX14" fmla="*/ 201304 w 842749"/>
                <a:gd name="connsiteY14" fmla="*/ 730155 h 1146412"/>
                <a:gd name="connsiteX15" fmla="*/ 180833 w 842749"/>
                <a:gd name="connsiteY15" fmla="*/ 702859 h 1146412"/>
                <a:gd name="connsiteX16" fmla="*/ 139889 w 842749"/>
                <a:gd name="connsiteY16" fmla="*/ 699448 h 1146412"/>
                <a:gd name="connsiteX17" fmla="*/ 180833 w 842749"/>
                <a:gd name="connsiteY17" fmla="*/ 651680 h 1146412"/>
                <a:gd name="connsiteX18" fmla="*/ 252483 w 842749"/>
                <a:gd name="connsiteY18" fmla="*/ 641445 h 1146412"/>
                <a:gd name="connsiteX19" fmla="*/ 279779 w 842749"/>
                <a:gd name="connsiteY19" fmla="*/ 610737 h 1146412"/>
                <a:gd name="connsiteX20" fmla="*/ 245659 w 842749"/>
                <a:gd name="connsiteY20" fmla="*/ 576618 h 1146412"/>
                <a:gd name="connsiteX21" fmla="*/ 88710 w 842749"/>
                <a:gd name="connsiteY21" fmla="*/ 566382 h 1146412"/>
                <a:gd name="connsiteX22" fmla="*/ 85298 w 842749"/>
                <a:gd name="connsiteY22" fmla="*/ 532262 h 1146412"/>
                <a:gd name="connsiteX23" fmla="*/ 0 w 842749"/>
                <a:gd name="connsiteY23" fmla="*/ 498143 h 1146412"/>
                <a:gd name="connsiteX24" fmla="*/ 75062 w 842749"/>
                <a:gd name="connsiteY24" fmla="*/ 457200 h 1146412"/>
                <a:gd name="connsiteX25" fmla="*/ 78474 w 842749"/>
                <a:gd name="connsiteY25" fmla="*/ 412845 h 1146412"/>
                <a:gd name="connsiteX26" fmla="*/ 464024 w 842749"/>
                <a:gd name="connsiteY26" fmla="*/ 358253 h 1146412"/>
                <a:gd name="connsiteX27" fmla="*/ 515203 w 842749"/>
                <a:gd name="connsiteY27" fmla="*/ 337782 h 1146412"/>
                <a:gd name="connsiteX28" fmla="*/ 651681 w 842749"/>
                <a:gd name="connsiteY28" fmla="*/ 334370 h 1146412"/>
                <a:gd name="connsiteX29" fmla="*/ 771098 w 842749"/>
                <a:gd name="connsiteY29" fmla="*/ 504967 h 1146412"/>
                <a:gd name="connsiteX30" fmla="*/ 825688 w 842749"/>
                <a:gd name="connsiteY30" fmla="*/ 644857 h 1146412"/>
                <a:gd name="connsiteX31" fmla="*/ 174009 w 842749"/>
                <a:gd name="connsiteY31" fmla="*/ 153537 h 1146412"/>
                <a:gd name="connsiteX32" fmla="*/ 156949 w 842749"/>
                <a:gd name="connsiteY32" fmla="*/ 71650 h 1146412"/>
                <a:gd name="connsiteX33" fmla="*/ 296839 w 842749"/>
                <a:gd name="connsiteY33" fmla="*/ 0 h 1146412"/>
                <a:gd name="connsiteX0" fmla="*/ 842749 w 852985"/>
                <a:gd name="connsiteY0" fmla="*/ 1139588 h 1146412"/>
                <a:gd name="connsiteX1" fmla="*/ 696036 w 852985"/>
                <a:gd name="connsiteY1" fmla="*/ 1146412 h 1146412"/>
                <a:gd name="connsiteX2" fmla="*/ 535674 w 852985"/>
                <a:gd name="connsiteY2" fmla="*/ 1115704 h 1146412"/>
                <a:gd name="connsiteX3" fmla="*/ 470848 w 852985"/>
                <a:gd name="connsiteY3" fmla="*/ 1084997 h 1146412"/>
                <a:gd name="connsiteX4" fmla="*/ 358254 w 852985"/>
                <a:gd name="connsiteY4" fmla="*/ 1040642 h 1146412"/>
                <a:gd name="connsiteX5" fmla="*/ 303662 w 852985"/>
                <a:gd name="connsiteY5" fmla="*/ 979227 h 1146412"/>
                <a:gd name="connsiteX6" fmla="*/ 351430 w 852985"/>
                <a:gd name="connsiteY6" fmla="*/ 921224 h 1146412"/>
                <a:gd name="connsiteX7" fmla="*/ 78474 w 852985"/>
                <a:gd name="connsiteY7" fmla="*/ 904164 h 1146412"/>
                <a:gd name="connsiteX8" fmla="*/ 34119 w 852985"/>
                <a:gd name="connsiteY8" fmla="*/ 873456 h 1146412"/>
                <a:gd name="connsiteX9" fmla="*/ 78474 w 852985"/>
                <a:gd name="connsiteY9" fmla="*/ 856397 h 1146412"/>
                <a:gd name="connsiteX10" fmla="*/ 136477 w 852985"/>
                <a:gd name="connsiteY10" fmla="*/ 852985 h 1146412"/>
                <a:gd name="connsiteX11" fmla="*/ 112594 w 852985"/>
                <a:gd name="connsiteY11" fmla="*/ 805218 h 1146412"/>
                <a:gd name="connsiteX12" fmla="*/ 64827 w 852985"/>
                <a:gd name="connsiteY12" fmla="*/ 767686 h 1146412"/>
                <a:gd name="connsiteX13" fmla="*/ 252483 w 852985"/>
                <a:gd name="connsiteY13" fmla="*/ 743803 h 1146412"/>
                <a:gd name="connsiteX14" fmla="*/ 201304 w 852985"/>
                <a:gd name="connsiteY14" fmla="*/ 730155 h 1146412"/>
                <a:gd name="connsiteX15" fmla="*/ 180833 w 852985"/>
                <a:gd name="connsiteY15" fmla="*/ 702859 h 1146412"/>
                <a:gd name="connsiteX16" fmla="*/ 139889 w 852985"/>
                <a:gd name="connsiteY16" fmla="*/ 699448 h 1146412"/>
                <a:gd name="connsiteX17" fmla="*/ 180833 w 852985"/>
                <a:gd name="connsiteY17" fmla="*/ 651680 h 1146412"/>
                <a:gd name="connsiteX18" fmla="*/ 252483 w 852985"/>
                <a:gd name="connsiteY18" fmla="*/ 641445 h 1146412"/>
                <a:gd name="connsiteX19" fmla="*/ 279779 w 852985"/>
                <a:gd name="connsiteY19" fmla="*/ 610737 h 1146412"/>
                <a:gd name="connsiteX20" fmla="*/ 245659 w 852985"/>
                <a:gd name="connsiteY20" fmla="*/ 576618 h 1146412"/>
                <a:gd name="connsiteX21" fmla="*/ 88710 w 852985"/>
                <a:gd name="connsiteY21" fmla="*/ 566382 h 1146412"/>
                <a:gd name="connsiteX22" fmla="*/ 85298 w 852985"/>
                <a:gd name="connsiteY22" fmla="*/ 532262 h 1146412"/>
                <a:gd name="connsiteX23" fmla="*/ 0 w 852985"/>
                <a:gd name="connsiteY23" fmla="*/ 498143 h 1146412"/>
                <a:gd name="connsiteX24" fmla="*/ 75062 w 852985"/>
                <a:gd name="connsiteY24" fmla="*/ 457200 h 1146412"/>
                <a:gd name="connsiteX25" fmla="*/ 78474 w 852985"/>
                <a:gd name="connsiteY25" fmla="*/ 412845 h 1146412"/>
                <a:gd name="connsiteX26" fmla="*/ 464024 w 852985"/>
                <a:gd name="connsiteY26" fmla="*/ 358253 h 1146412"/>
                <a:gd name="connsiteX27" fmla="*/ 515203 w 852985"/>
                <a:gd name="connsiteY27" fmla="*/ 337782 h 1146412"/>
                <a:gd name="connsiteX28" fmla="*/ 651681 w 852985"/>
                <a:gd name="connsiteY28" fmla="*/ 334370 h 1146412"/>
                <a:gd name="connsiteX29" fmla="*/ 771098 w 852985"/>
                <a:gd name="connsiteY29" fmla="*/ 504967 h 1146412"/>
                <a:gd name="connsiteX30" fmla="*/ 825688 w 852985"/>
                <a:gd name="connsiteY30" fmla="*/ 644857 h 1146412"/>
                <a:gd name="connsiteX31" fmla="*/ 852985 w 852985"/>
                <a:gd name="connsiteY31" fmla="*/ 696036 h 1146412"/>
                <a:gd name="connsiteX32" fmla="*/ 156949 w 852985"/>
                <a:gd name="connsiteY32" fmla="*/ 71650 h 1146412"/>
                <a:gd name="connsiteX33" fmla="*/ 296839 w 852985"/>
                <a:gd name="connsiteY33" fmla="*/ 0 h 1146412"/>
                <a:gd name="connsiteX0" fmla="*/ 842749 w 910988"/>
                <a:gd name="connsiteY0" fmla="*/ 1139588 h 1146412"/>
                <a:gd name="connsiteX1" fmla="*/ 696036 w 910988"/>
                <a:gd name="connsiteY1" fmla="*/ 1146412 h 1146412"/>
                <a:gd name="connsiteX2" fmla="*/ 535674 w 910988"/>
                <a:gd name="connsiteY2" fmla="*/ 1115704 h 1146412"/>
                <a:gd name="connsiteX3" fmla="*/ 470848 w 910988"/>
                <a:gd name="connsiteY3" fmla="*/ 1084997 h 1146412"/>
                <a:gd name="connsiteX4" fmla="*/ 358254 w 910988"/>
                <a:gd name="connsiteY4" fmla="*/ 1040642 h 1146412"/>
                <a:gd name="connsiteX5" fmla="*/ 303662 w 910988"/>
                <a:gd name="connsiteY5" fmla="*/ 979227 h 1146412"/>
                <a:gd name="connsiteX6" fmla="*/ 351430 w 910988"/>
                <a:gd name="connsiteY6" fmla="*/ 921224 h 1146412"/>
                <a:gd name="connsiteX7" fmla="*/ 78474 w 910988"/>
                <a:gd name="connsiteY7" fmla="*/ 904164 h 1146412"/>
                <a:gd name="connsiteX8" fmla="*/ 34119 w 910988"/>
                <a:gd name="connsiteY8" fmla="*/ 873456 h 1146412"/>
                <a:gd name="connsiteX9" fmla="*/ 78474 w 910988"/>
                <a:gd name="connsiteY9" fmla="*/ 856397 h 1146412"/>
                <a:gd name="connsiteX10" fmla="*/ 136477 w 910988"/>
                <a:gd name="connsiteY10" fmla="*/ 852985 h 1146412"/>
                <a:gd name="connsiteX11" fmla="*/ 112594 w 910988"/>
                <a:gd name="connsiteY11" fmla="*/ 805218 h 1146412"/>
                <a:gd name="connsiteX12" fmla="*/ 64827 w 910988"/>
                <a:gd name="connsiteY12" fmla="*/ 767686 h 1146412"/>
                <a:gd name="connsiteX13" fmla="*/ 252483 w 910988"/>
                <a:gd name="connsiteY13" fmla="*/ 743803 h 1146412"/>
                <a:gd name="connsiteX14" fmla="*/ 201304 w 910988"/>
                <a:gd name="connsiteY14" fmla="*/ 730155 h 1146412"/>
                <a:gd name="connsiteX15" fmla="*/ 180833 w 910988"/>
                <a:gd name="connsiteY15" fmla="*/ 702859 h 1146412"/>
                <a:gd name="connsiteX16" fmla="*/ 139889 w 910988"/>
                <a:gd name="connsiteY16" fmla="*/ 699448 h 1146412"/>
                <a:gd name="connsiteX17" fmla="*/ 180833 w 910988"/>
                <a:gd name="connsiteY17" fmla="*/ 651680 h 1146412"/>
                <a:gd name="connsiteX18" fmla="*/ 252483 w 910988"/>
                <a:gd name="connsiteY18" fmla="*/ 641445 h 1146412"/>
                <a:gd name="connsiteX19" fmla="*/ 279779 w 910988"/>
                <a:gd name="connsiteY19" fmla="*/ 610737 h 1146412"/>
                <a:gd name="connsiteX20" fmla="*/ 245659 w 910988"/>
                <a:gd name="connsiteY20" fmla="*/ 576618 h 1146412"/>
                <a:gd name="connsiteX21" fmla="*/ 88710 w 910988"/>
                <a:gd name="connsiteY21" fmla="*/ 566382 h 1146412"/>
                <a:gd name="connsiteX22" fmla="*/ 85298 w 910988"/>
                <a:gd name="connsiteY22" fmla="*/ 532262 h 1146412"/>
                <a:gd name="connsiteX23" fmla="*/ 0 w 910988"/>
                <a:gd name="connsiteY23" fmla="*/ 498143 h 1146412"/>
                <a:gd name="connsiteX24" fmla="*/ 75062 w 910988"/>
                <a:gd name="connsiteY24" fmla="*/ 457200 h 1146412"/>
                <a:gd name="connsiteX25" fmla="*/ 78474 w 910988"/>
                <a:gd name="connsiteY25" fmla="*/ 412845 h 1146412"/>
                <a:gd name="connsiteX26" fmla="*/ 464024 w 910988"/>
                <a:gd name="connsiteY26" fmla="*/ 358253 h 1146412"/>
                <a:gd name="connsiteX27" fmla="*/ 515203 w 910988"/>
                <a:gd name="connsiteY27" fmla="*/ 337782 h 1146412"/>
                <a:gd name="connsiteX28" fmla="*/ 651681 w 910988"/>
                <a:gd name="connsiteY28" fmla="*/ 334370 h 1146412"/>
                <a:gd name="connsiteX29" fmla="*/ 771098 w 910988"/>
                <a:gd name="connsiteY29" fmla="*/ 504967 h 1146412"/>
                <a:gd name="connsiteX30" fmla="*/ 825688 w 910988"/>
                <a:gd name="connsiteY30" fmla="*/ 644857 h 1146412"/>
                <a:gd name="connsiteX31" fmla="*/ 852985 w 910988"/>
                <a:gd name="connsiteY31" fmla="*/ 696036 h 1146412"/>
                <a:gd name="connsiteX32" fmla="*/ 910988 w 910988"/>
                <a:gd name="connsiteY32" fmla="*/ 876868 h 1146412"/>
                <a:gd name="connsiteX33" fmla="*/ 296839 w 910988"/>
                <a:gd name="connsiteY33" fmla="*/ 0 h 1146412"/>
                <a:gd name="connsiteX0" fmla="*/ 842749 w 1497842"/>
                <a:gd name="connsiteY0" fmla="*/ 805218 h 941695"/>
                <a:gd name="connsiteX1" fmla="*/ 696036 w 1497842"/>
                <a:gd name="connsiteY1" fmla="*/ 812042 h 941695"/>
                <a:gd name="connsiteX2" fmla="*/ 535674 w 1497842"/>
                <a:gd name="connsiteY2" fmla="*/ 781334 h 941695"/>
                <a:gd name="connsiteX3" fmla="*/ 470848 w 1497842"/>
                <a:gd name="connsiteY3" fmla="*/ 750627 h 941695"/>
                <a:gd name="connsiteX4" fmla="*/ 358254 w 1497842"/>
                <a:gd name="connsiteY4" fmla="*/ 706272 h 941695"/>
                <a:gd name="connsiteX5" fmla="*/ 303662 w 1497842"/>
                <a:gd name="connsiteY5" fmla="*/ 644857 h 941695"/>
                <a:gd name="connsiteX6" fmla="*/ 351430 w 1497842"/>
                <a:gd name="connsiteY6" fmla="*/ 586854 h 941695"/>
                <a:gd name="connsiteX7" fmla="*/ 78474 w 1497842"/>
                <a:gd name="connsiteY7" fmla="*/ 569794 h 941695"/>
                <a:gd name="connsiteX8" fmla="*/ 34119 w 1497842"/>
                <a:gd name="connsiteY8" fmla="*/ 539086 h 941695"/>
                <a:gd name="connsiteX9" fmla="*/ 78474 w 1497842"/>
                <a:gd name="connsiteY9" fmla="*/ 522027 h 941695"/>
                <a:gd name="connsiteX10" fmla="*/ 136477 w 1497842"/>
                <a:gd name="connsiteY10" fmla="*/ 518615 h 941695"/>
                <a:gd name="connsiteX11" fmla="*/ 112594 w 1497842"/>
                <a:gd name="connsiteY11" fmla="*/ 470848 h 941695"/>
                <a:gd name="connsiteX12" fmla="*/ 64827 w 1497842"/>
                <a:gd name="connsiteY12" fmla="*/ 433316 h 941695"/>
                <a:gd name="connsiteX13" fmla="*/ 252483 w 1497842"/>
                <a:gd name="connsiteY13" fmla="*/ 409433 h 941695"/>
                <a:gd name="connsiteX14" fmla="*/ 201304 w 1497842"/>
                <a:gd name="connsiteY14" fmla="*/ 395785 h 941695"/>
                <a:gd name="connsiteX15" fmla="*/ 180833 w 1497842"/>
                <a:gd name="connsiteY15" fmla="*/ 368489 h 941695"/>
                <a:gd name="connsiteX16" fmla="*/ 139889 w 1497842"/>
                <a:gd name="connsiteY16" fmla="*/ 365078 h 941695"/>
                <a:gd name="connsiteX17" fmla="*/ 180833 w 1497842"/>
                <a:gd name="connsiteY17" fmla="*/ 317310 h 941695"/>
                <a:gd name="connsiteX18" fmla="*/ 252483 w 1497842"/>
                <a:gd name="connsiteY18" fmla="*/ 307075 h 941695"/>
                <a:gd name="connsiteX19" fmla="*/ 279779 w 1497842"/>
                <a:gd name="connsiteY19" fmla="*/ 276367 h 941695"/>
                <a:gd name="connsiteX20" fmla="*/ 245659 w 1497842"/>
                <a:gd name="connsiteY20" fmla="*/ 242248 h 941695"/>
                <a:gd name="connsiteX21" fmla="*/ 88710 w 1497842"/>
                <a:gd name="connsiteY21" fmla="*/ 232012 h 941695"/>
                <a:gd name="connsiteX22" fmla="*/ 85298 w 1497842"/>
                <a:gd name="connsiteY22" fmla="*/ 197892 h 941695"/>
                <a:gd name="connsiteX23" fmla="*/ 0 w 1497842"/>
                <a:gd name="connsiteY23" fmla="*/ 163773 h 941695"/>
                <a:gd name="connsiteX24" fmla="*/ 75062 w 1497842"/>
                <a:gd name="connsiteY24" fmla="*/ 122830 h 941695"/>
                <a:gd name="connsiteX25" fmla="*/ 78474 w 1497842"/>
                <a:gd name="connsiteY25" fmla="*/ 78475 h 941695"/>
                <a:gd name="connsiteX26" fmla="*/ 464024 w 1497842"/>
                <a:gd name="connsiteY26" fmla="*/ 23883 h 941695"/>
                <a:gd name="connsiteX27" fmla="*/ 515203 w 1497842"/>
                <a:gd name="connsiteY27" fmla="*/ 3412 h 941695"/>
                <a:gd name="connsiteX28" fmla="*/ 651681 w 1497842"/>
                <a:gd name="connsiteY28" fmla="*/ 0 h 941695"/>
                <a:gd name="connsiteX29" fmla="*/ 771098 w 1497842"/>
                <a:gd name="connsiteY29" fmla="*/ 170597 h 941695"/>
                <a:gd name="connsiteX30" fmla="*/ 825688 w 1497842"/>
                <a:gd name="connsiteY30" fmla="*/ 310487 h 941695"/>
                <a:gd name="connsiteX31" fmla="*/ 852985 w 1497842"/>
                <a:gd name="connsiteY31" fmla="*/ 361666 h 941695"/>
                <a:gd name="connsiteX32" fmla="*/ 910988 w 1497842"/>
                <a:gd name="connsiteY32" fmla="*/ 542498 h 941695"/>
                <a:gd name="connsiteX33" fmla="*/ 1497842 w 1497842"/>
                <a:gd name="connsiteY33" fmla="*/ 941695 h 941695"/>
                <a:gd name="connsiteX0" fmla="*/ 842749 w 996286"/>
                <a:gd name="connsiteY0" fmla="*/ 805218 h 852984"/>
                <a:gd name="connsiteX1" fmla="*/ 696036 w 996286"/>
                <a:gd name="connsiteY1" fmla="*/ 812042 h 852984"/>
                <a:gd name="connsiteX2" fmla="*/ 535674 w 996286"/>
                <a:gd name="connsiteY2" fmla="*/ 781334 h 852984"/>
                <a:gd name="connsiteX3" fmla="*/ 470848 w 996286"/>
                <a:gd name="connsiteY3" fmla="*/ 750627 h 852984"/>
                <a:gd name="connsiteX4" fmla="*/ 358254 w 996286"/>
                <a:gd name="connsiteY4" fmla="*/ 706272 h 852984"/>
                <a:gd name="connsiteX5" fmla="*/ 303662 w 996286"/>
                <a:gd name="connsiteY5" fmla="*/ 644857 h 852984"/>
                <a:gd name="connsiteX6" fmla="*/ 351430 w 996286"/>
                <a:gd name="connsiteY6" fmla="*/ 586854 h 852984"/>
                <a:gd name="connsiteX7" fmla="*/ 78474 w 996286"/>
                <a:gd name="connsiteY7" fmla="*/ 569794 h 852984"/>
                <a:gd name="connsiteX8" fmla="*/ 34119 w 996286"/>
                <a:gd name="connsiteY8" fmla="*/ 539086 h 852984"/>
                <a:gd name="connsiteX9" fmla="*/ 78474 w 996286"/>
                <a:gd name="connsiteY9" fmla="*/ 522027 h 852984"/>
                <a:gd name="connsiteX10" fmla="*/ 136477 w 996286"/>
                <a:gd name="connsiteY10" fmla="*/ 518615 h 852984"/>
                <a:gd name="connsiteX11" fmla="*/ 112594 w 996286"/>
                <a:gd name="connsiteY11" fmla="*/ 470848 h 852984"/>
                <a:gd name="connsiteX12" fmla="*/ 64827 w 996286"/>
                <a:gd name="connsiteY12" fmla="*/ 433316 h 852984"/>
                <a:gd name="connsiteX13" fmla="*/ 252483 w 996286"/>
                <a:gd name="connsiteY13" fmla="*/ 409433 h 852984"/>
                <a:gd name="connsiteX14" fmla="*/ 201304 w 996286"/>
                <a:gd name="connsiteY14" fmla="*/ 395785 h 852984"/>
                <a:gd name="connsiteX15" fmla="*/ 180833 w 996286"/>
                <a:gd name="connsiteY15" fmla="*/ 368489 h 852984"/>
                <a:gd name="connsiteX16" fmla="*/ 139889 w 996286"/>
                <a:gd name="connsiteY16" fmla="*/ 365078 h 852984"/>
                <a:gd name="connsiteX17" fmla="*/ 180833 w 996286"/>
                <a:gd name="connsiteY17" fmla="*/ 317310 h 852984"/>
                <a:gd name="connsiteX18" fmla="*/ 252483 w 996286"/>
                <a:gd name="connsiteY18" fmla="*/ 307075 h 852984"/>
                <a:gd name="connsiteX19" fmla="*/ 279779 w 996286"/>
                <a:gd name="connsiteY19" fmla="*/ 276367 h 852984"/>
                <a:gd name="connsiteX20" fmla="*/ 245659 w 996286"/>
                <a:gd name="connsiteY20" fmla="*/ 242248 h 852984"/>
                <a:gd name="connsiteX21" fmla="*/ 88710 w 996286"/>
                <a:gd name="connsiteY21" fmla="*/ 232012 h 852984"/>
                <a:gd name="connsiteX22" fmla="*/ 85298 w 996286"/>
                <a:gd name="connsiteY22" fmla="*/ 197892 h 852984"/>
                <a:gd name="connsiteX23" fmla="*/ 0 w 996286"/>
                <a:gd name="connsiteY23" fmla="*/ 163773 h 852984"/>
                <a:gd name="connsiteX24" fmla="*/ 75062 w 996286"/>
                <a:gd name="connsiteY24" fmla="*/ 122830 h 852984"/>
                <a:gd name="connsiteX25" fmla="*/ 78474 w 996286"/>
                <a:gd name="connsiteY25" fmla="*/ 78475 h 852984"/>
                <a:gd name="connsiteX26" fmla="*/ 464024 w 996286"/>
                <a:gd name="connsiteY26" fmla="*/ 23883 h 852984"/>
                <a:gd name="connsiteX27" fmla="*/ 515203 w 996286"/>
                <a:gd name="connsiteY27" fmla="*/ 3412 h 852984"/>
                <a:gd name="connsiteX28" fmla="*/ 651681 w 996286"/>
                <a:gd name="connsiteY28" fmla="*/ 0 h 852984"/>
                <a:gd name="connsiteX29" fmla="*/ 771098 w 996286"/>
                <a:gd name="connsiteY29" fmla="*/ 170597 h 852984"/>
                <a:gd name="connsiteX30" fmla="*/ 825688 w 996286"/>
                <a:gd name="connsiteY30" fmla="*/ 310487 h 852984"/>
                <a:gd name="connsiteX31" fmla="*/ 852985 w 996286"/>
                <a:gd name="connsiteY31" fmla="*/ 361666 h 852984"/>
                <a:gd name="connsiteX32" fmla="*/ 910988 w 996286"/>
                <a:gd name="connsiteY32" fmla="*/ 542498 h 852984"/>
                <a:gd name="connsiteX33" fmla="*/ 996286 w 996286"/>
                <a:gd name="connsiteY33" fmla="*/ 852984 h 852984"/>
                <a:gd name="connsiteX0" fmla="*/ 842749 w 996286"/>
                <a:gd name="connsiteY0" fmla="*/ 805218 h 852984"/>
                <a:gd name="connsiteX1" fmla="*/ 696036 w 996286"/>
                <a:gd name="connsiteY1" fmla="*/ 812042 h 852984"/>
                <a:gd name="connsiteX2" fmla="*/ 535674 w 996286"/>
                <a:gd name="connsiteY2" fmla="*/ 781334 h 852984"/>
                <a:gd name="connsiteX3" fmla="*/ 470848 w 996286"/>
                <a:gd name="connsiteY3" fmla="*/ 750627 h 852984"/>
                <a:gd name="connsiteX4" fmla="*/ 358254 w 996286"/>
                <a:gd name="connsiteY4" fmla="*/ 706272 h 852984"/>
                <a:gd name="connsiteX5" fmla="*/ 303662 w 996286"/>
                <a:gd name="connsiteY5" fmla="*/ 644857 h 852984"/>
                <a:gd name="connsiteX6" fmla="*/ 351430 w 996286"/>
                <a:gd name="connsiteY6" fmla="*/ 586854 h 852984"/>
                <a:gd name="connsiteX7" fmla="*/ 78474 w 996286"/>
                <a:gd name="connsiteY7" fmla="*/ 569794 h 852984"/>
                <a:gd name="connsiteX8" fmla="*/ 34119 w 996286"/>
                <a:gd name="connsiteY8" fmla="*/ 539086 h 852984"/>
                <a:gd name="connsiteX9" fmla="*/ 78474 w 996286"/>
                <a:gd name="connsiteY9" fmla="*/ 522027 h 852984"/>
                <a:gd name="connsiteX10" fmla="*/ 136477 w 996286"/>
                <a:gd name="connsiteY10" fmla="*/ 518615 h 852984"/>
                <a:gd name="connsiteX11" fmla="*/ 112594 w 996286"/>
                <a:gd name="connsiteY11" fmla="*/ 470848 h 852984"/>
                <a:gd name="connsiteX12" fmla="*/ 64827 w 996286"/>
                <a:gd name="connsiteY12" fmla="*/ 433316 h 852984"/>
                <a:gd name="connsiteX13" fmla="*/ 252483 w 996286"/>
                <a:gd name="connsiteY13" fmla="*/ 409433 h 852984"/>
                <a:gd name="connsiteX14" fmla="*/ 201304 w 996286"/>
                <a:gd name="connsiteY14" fmla="*/ 395785 h 852984"/>
                <a:gd name="connsiteX15" fmla="*/ 180833 w 996286"/>
                <a:gd name="connsiteY15" fmla="*/ 368489 h 852984"/>
                <a:gd name="connsiteX16" fmla="*/ 139889 w 996286"/>
                <a:gd name="connsiteY16" fmla="*/ 365078 h 852984"/>
                <a:gd name="connsiteX17" fmla="*/ 180833 w 996286"/>
                <a:gd name="connsiteY17" fmla="*/ 317310 h 852984"/>
                <a:gd name="connsiteX18" fmla="*/ 252483 w 996286"/>
                <a:gd name="connsiteY18" fmla="*/ 307075 h 852984"/>
                <a:gd name="connsiteX19" fmla="*/ 279779 w 996286"/>
                <a:gd name="connsiteY19" fmla="*/ 276367 h 852984"/>
                <a:gd name="connsiteX20" fmla="*/ 245659 w 996286"/>
                <a:gd name="connsiteY20" fmla="*/ 242248 h 852984"/>
                <a:gd name="connsiteX21" fmla="*/ 88710 w 996286"/>
                <a:gd name="connsiteY21" fmla="*/ 232012 h 852984"/>
                <a:gd name="connsiteX22" fmla="*/ 85298 w 996286"/>
                <a:gd name="connsiteY22" fmla="*/ 197892 h 852984"/>
                <a:gd name="connsiteX23" fmla="*/ 0 w 996286"/>
                <a:gd name="connsiteY23" fmla="*/ 163773 h 852984"/>
                <a:gd name="connsiteX24" fmla="*/ 75062 w 996286"/>
                <a:gd name="connsiteY24" fmla="*/ 122830 h 852984"/>
                <a:gd name="connsiteX25" fmla="*/ 78474 w 996286"/>
                <a:gd name="connsiteY25" fmla="*/ 78475 h 852984"/>
                <a:gd name="connsiteX26" fmla="*/ 464024 w 996286"/>
                <a:gd name="connsiteY26" fmla="*/ 23883 h 852984"/>
                <a:gd name="connsiteX27" fmla="*/ 515203 w 996286"/>
                <a:gd name="connsiteY27" fmla="*/ 3412 h 852984"/>
                <a:gd name="connsiteX28" fmla="*/ 651681 w 996286"/>
                <a:gd name="connsiteY28" fmla="*/ 0 h 852984"/>
                <a:gd name="connsiteX29" fmla="*/ 771098 w 996286"/>
                <a:gd name="connsiteY29" fmla="*/ 170597 h 852984"/>
                <a:gd name="connsiteX30" fmla="*/ 825688 w 996286"/>
                <a:gd name="connsiteY30" fmla="*/ 310487 h 852984"/>
                <a:gd name="connsiteX31" fmla="*/ 852985 w 996286"/>
                <a:gd name="connsiteY31" fmla="*/ 361666 h 852984"/>
                <a:gd name="connsiteX32" fmla="*/ 910988 w 996286"/>
                <a:gd name="connsiteY32" fmla="*/ 542498 h 852984"/>
                <a:gd name="connsiteX33" fmla="*/ 945106 w 996286"/>
                <a:gd name="connsiteY33" fmla="*/ 661916 h 852984"/>
                <a:gd name="connsiteX34" fmla="*/ 996286 w 996286"/>
                <a:gd name="connsiteY34" fmla="*/ 852984 h 852984"/>
                <a:gd name="connsiteX0" fmla="*/ 842749 w 996286"/>
                <a:gd name="connsiteY0" fmla="*/ 805218 h 852984"/>
                <a:gd name="connsiteX1" fmla="*/ 696036 w 996286"/>
                <a:gd name="connsiteY1" fmla="*/ 812042 h 852984"/>
                <a:gd name="connsiteX2" fmla="*/ 535674 w 996286"/>
                <a:gd name="connsiteY2" fmla="*/ 781334 h 852984"/>
                <a:gd name="connsiteX3" fmla="*/ 470848 w 996286"/>
                <a:gd name="connsiteY3" fmla="*/ 750627 h 852984"/>
                <a:gd name="connsiteX4" fmla="*/ 358254 w 996286"/>
                <a:gd name="connsiteY4" fmla="*/ 706272 h 852984"/>
                <a:gd name="connsiteX5" fmla="*/ 303662 w 996286"/>
                <a:gd name="connsiteY5" fmla="*/ 644857 h 852984"/>
                <a:gd name="connsiteX6" fmla="*/ 351430 w 996286"/>
                <a:gd name="connsiteY6" fmla="*/ 586854 h 852984"/>
                <a:gd name="connsiteX7" fmla="*/ 78474 w 996286"/>
                <a:gd name="connsiteY7" fmla="*/ 569794 h 852984"/>
                <a:gd name="connsiteX8" fmla="*/ 34119 w 996286"/>
                <a:gd name="connsiteY8" fmla="*/ 539086 h 852984"/>
                <a:gd name="connsiteX9" fmla="*/ 78474 w 996286"/>
                <a:gd name="connsiteY9" fmla="*/ 522027 h 852984"/>
                <a:gd name="connsiteX10" fmla="*/ 136477 w 996286"/>
                <a:gd name="connsiteY10" fmla="*/ 518615 h 852984"/>
                <a:gd name="connsiteX11" fmla="*/ 112594 w 996286"/>
                <a:gd name="connsiteY11" fmla="*/ 470848 h 852984"/>
                <a:gd name="connsiteX12" fmla="*/ 64827 w 996286"/>
                <a:gd name="connsiteY12" fmla="*/ 433316 h 852984"/>
                <a:gd name="connsiteX13" fmla="*/ 252483 w 996286"/>
                <a:gd name="connsiteY13" fmla="*/ 409433 h 852984"/>
                <a:gd name="connsiteX14" fmla="*/ 201304 w 996286"/>
                <a:gd name="connsiteY14" fmla="*/ 395785 h 852984"/>
                <a:gd name="connsiteX15" fmla="*/ 180833 w 996286"/>
                <a:gd name="connsiteY15" fmla="*/ 368489 h 852984"/>
                <a:gd name="connsiteX16" fmla="*/ 139889 w 996286"/>
                <a:gd name="connsiteY16" fmla="*/ 365078 h 852984"/>
                <a:gd name="connsiteX17" fmla="*/ 180833 w 996286"/>
                <a:gd name="connsiteY17" fmla="*/ 317310 h 852984"/>
                <a:gd name="connsiteX18" fmla="*/ 252483 w 996286"/>
                <a:gd name="connsiteY18" fmla="*/ 307075 h 852984"/>
                <a:gd name="connsiteX19" fmla="*/ 279779 w 996286"/>
                <a:gd name="connsiteY19" fmla="*/ 276367 h 852984"/>
                <a:gd name="connsiteX20" fmla="*/ 245659 w 996286"/>
                <a:gd name="connsiteY20" fmla="*/ 242248 h 852984"/>
                <a:gd name="connsiteX21" fmla="*/ 88710 w 996286"/>
                <a:gd name="connsiteY21" fmla="*/ 232012 h 852984"/>
                <a:gd name="connsiteX22" fmla="*/ 85298 w 996286"/>
                <a:gd name="connsiteY22" fmla="*/ 197892 h 852984"/>
                <a:gd name="connsiteX23" fmla="*/ 0 w 996286"/>
                <a:gd name="connsiteY23" fmla="*/ 163773 h 852984"/>
                <a:gd name="connsiteX24" fmla="*/ 75062 w 996286"/>
                <a:gd name="connsiteY24" fmla="*/ 122830 h 852984"/>
                <a:gd name="connsiteX25" fmla="*/ 78474 w 996286"/>
                <a:gd name="connsiteY25" fmla="*/ 78475 h 852984"/>
                <a:gd name="connsiteX26" fmla="*/ 464024 w 996286"/>
                <a:gd name="connsiteY26" fmla="*/ 23883 h 852984"/>
                <a:gd name="connsiteX27" fmla="*/ 515203 w 996286"/>
                <a:gd name="connsiteY27" fmla="*/ 3412 h 852984"/>
                <a:gd name="connsiteX28" fmla="*/ 651681 w 996286"/>
                <a:gd name="connsiteY28" fmla="*/ 0 h 852984"/>
                <a:gd name="connsiteX29" fmla="*/ 771098 w 996286"/>
                <a:gd name="connsiteY29" fmla="*/ 170597 h 852984"/>
                <a:gd name="connsiteX30" fmla="*/ 825688 w 996286"/>
                <a:gd name="connsiteY30" fmla="*/ 310487 h 852984"/>
                <a:gd name="connsiteX31" fmla="*/ 852985 w 996286"/>
                <a:gd name="connsiteY31" fmla="*/ 361666 h 852984"/>
                <a:gd name="connsiteX32" fmla="*/ 910988 w 996286"/>
                <a:gd name="connsiteY32" fmla="*/ 542498 h 852984"/>
                <a:gd name="connsiteX33" fmla="*/ 955342 w 996286"/>
                <a:gd name="connsiteY33" fmla="*/ 665328 h 852984"/>
                <a:gd name="connsiteX34" fmla="*/ 996286 w 996286"/>
                <a:gd name="connsiteY34" fmla="*/ 852984 h 852984"/>
                <a:gd name="connsiteX0" fmla="*/ 842749 w 996286"/>
                <a:gd name="connsiteY0" fmla="*/ 805218 h 852984"/>
                <a:gd name="connsiteX1" fmla="*/ 696036 w 996286"/>
                <a:gd name="connsiteY1" fmla="*/ 812042 h 852984"/>
                <a:gd name="connsiteX2" fmla="*/ 535674 w 996286"/>
                <a:gd name="connsiteY2" fmla="*/ 781334 h 852984"/>
                <a:gd name="connsiteX3" fmla="*/ 470848 w 996286"/>
                <a:gd name="connsiteY3" fmla="*/ 750627 h 852984"/>
                <a:gd name="connsiteX4" fmla="*/ 358254 w 996286"/>
                <a:gd name="connsiteY4" fmla="*/ 706272 h 852984"/>
                <a:gd name="connsiteX5" fmla="*/ 303662 w 996286"/>
                <a:gd name="connsiteY5" fmla="*/ 644857 h 852984"/>
                <a:gd name="connsiteX6" fmla="*/ 351430 w 996286"/>
                <a:gd name="connsiteY6" fmla="*/ 586854 h 852984"/>
                <a:gd name="connsiteX7" fmla="*/ 78474 w 996286"/>
                <a:gd name="connsiteY7" fmla="*/ 569794 h 852984"/>
                <a:gd name="connsiteX8" fmla="*/ 34119 w 996286"/>
                <a:gd name="connsiteY8" fmla="*/ 539086 h 852984"/>
                <a:gd name="connsiteX9" fmla="*/ 78474 w 996286"/>
                <a:gd name="connsiteY9" fmla="*/ 522027 h 852984"/>
                <a:gd name="connsiteX10" fmla="*/ 136477 w 996286"/>
                <a:gd name="connsiteY10" fmla="*/ 518615 h 852984"/>
                <a:gd name="connsiteX11" fmla="*/ 112594 w 996286"/>
                <a:gd name="connsiteY11" fmla="*/ 470848 h 852984"/>
                <a:gd name="connsiteX12" fmla="*/ 64827 w 996286"/>
                <a:gd name="connsiteY12" fmla="*/ 433316 h 852984"/>
                <a:gd name="connsiteX13" fmla="*/ 252483 w 996286"/>
                <a:gd name="connsiteY13" fmla="*/ 409433 h 852984"/>
                <a:gd name="connsiteX14" fmla="*/ 201304 w 996286"/>
                <a:gd name="connsiteY14" fmla="*/ 395785 h 852984"/>
                <a:gd name="connsiteX15" fmla="*/ 180833 w 996286"/>
                <a:gd name="connsiteY15" fmla="*/ 368489 h 852984"/>
                <a:gd name="connsiteX16" fmla="*/ 139889 w 996286"/>
                <a:gd name="connsiteY16" fmla="*/ 365078 h 852984"/>
                <a:gd name="connsiteX17" fmla="*/ 180833 w 996286"/>
                <a:gd name="connsiteY17" fmla="*/ 317310 h 852984"/>
                <a:gd name="connsiteX18" fmla="*/ 252483 w 996286"/>
                <a:gd name="connsiteY18" fmla="*/ 307075 h 852984"/>
                <a:gd name="connsiteX19" fmla="*/ 279779 w 996286"/>
                <a:gd name="connsiteY19" fmla="*/ 276367 h 852984"/>
                <a:gd name="connsiteX20" fmla="*/ 245659 w 996286"/>
                <a:gd name="connsiteY20" fmla="*/ 242248 h 852984"/>
                <a:gd name="connsiteX21" fmla="*/ 88710 w 996286"/>
                <a:gd name="connsiteY21" fmla="*/ 232012 h 852984"/>
                <a:gd name="connsiteX22" fmla="*/ 85298 w 996286"/>
                <a:gd name="connsiteY22" fmla="*/ 197892 h 852984"/>
                <a:gd name="connsiteX23" fmla="*/ 0 w 996286"/>
                <a:gd name="connsiteY23" fmla="*/ 163773 h 852984"/>
                <a:gd name="connsiteX24" fmla="*/ 75062 w 996286"/>
                <a:gd name="connsiteY24" fmla="*/ 122830 h 852984"/>
                <a:gd name="connsiteX25" fmla="*/ 78474 w 996286"/>
                <a:gd name="connsiteY25" fmla="*/ 78475 h 852984"/>
                <a:gd name="connsiteX26" fmla="*/ 464024 w 996286"/>
                <a:gd name="connsiteY26" fmla="*/ 23883 h 852984"/>
                <a:gd name="connsiteX27" fmla="*/ 515203 w 996286"/>
                <a:gd name="connsiteY27" fmla="*/ 3412 h 852984"/>
                <a:gd name="connsiteX28" fmla="*/ 651681 w 996286"/>
                <a:gd name="connsiteY28" fmla="*/ 0 h 852984"/>
                <a:gd name="connsiteX29" fmla="*/ 771098 w 996286"/>
                <a:gd name="connsiteY29" fmla="*/ 170597 h 852984"/>
                <a:gd name="connsiteX30" fmla="*/ 825688 w 996286"/>
                <a:gd name="connsiteY30" fmla="*/ 310487 h 852984"/>
                <a:gd name="connsiteX31" fmla="*/ 852985 w 996286"/>
                <a:gd name="connsiteY31" fmla="*/ 361666 h 852984"/>
                <a:gd name="connsiteX32" fmla="*/ 910988 w 996286"/>
                <a:gd name="connsiteY32" fmla="*/ 542498 h 852984"/>
                <a:gd name="connsiteX33" fmla="*/ 931458 w 996286"/>
                <a:gd name="connsiteY33" fmla="*/ 603913 h 852984"/>
                <a:gd name="connsiteX34" fmla="*/ 955342 w 996286"/>
                <a:gd name="connsiteY34" fmla="*/ 665328 h 852984"/>
                <a:gd name="connsiteX35" fmla="*/ 996286 w 996286"/>
                <a:gd name="connsiteY35" fmla="*/ 852984 h 852984"/>
                <a:gd name="connsiteX0" fmla="*/ 842749 w 996286"/>
                <a:gd name="connsiteY0" fmla="*/ 805218 h 852984"/>
                <a:gd name="connsiteX1" fmla="*/ 696036 w 996286"/>
                <a:gd name="connsiteY1" fmla="*/ 812042 h 852984"/>
                <a:gd name="connsiteX2" fmla="*/ 535674 w 996286"/>
                <a:gd name="connsiteY2" fmla="*/ 781334 h 852984"/>
                <a:gd name="connsiteX3" fmla="*/ 470848 w 996286"/>
                <a:gd name="connsiteY3" fmla="*/ 750627 h 852984"/>
                <a:gd name="connsiteX4" fmla="*/ 358254 w 996286"/>
                <a:gd name="connsiteY4" fmla="*/ 706272 h 852984"/>
                <a:gd name="connsiteX5" fmla="*/ 303662 w 996286"/>
                <a:gd name="connsiteY5" fmla="*/ 644857 h 852984"/>
                <a:gd name="connsiteX6" fmla="*/ 351430 w 996286"/>
                <a:gd name="connsiteY6" fmla="*/ 586854 h 852984"/>
                <a:gd name="connsiteX7" fmla="*/ 78474 w 996286"/>
                <a:gd name="connsiteY7" fmla="*/ 569794 h 852984"/>
                <a:gd name="connsiteX8" fmla="*/ 34119 w 996286"/>
                <a:gd name="connsiteY8" fmla="*/ 539086 h 852984"/>
                <a:gd name="connsiteX9" fmla="*/ 78474 w 996286"/>
                <a:gd name="connsiteY9" fmla="*/ 522027 h 852984"/>
                <a:gd name="connsiteX10" fmla="*/ 136477 w 996286"/>
                <a:gd name="connsiteY10" fmla="*/ 518615 h 852984"/>
                <a:gd name="connsiteX11" fmla="*/ 112594 w 996286"/>
                <a:gd name="connsiteY11" fmla="*/ 470848 h 852984"/>
                <a:gd name="connsiteX12" fmla="*/ 64827 w 996286"/>
                <a:gd name="connsiteY12" fmla="*/ 433316 h 852984"/>
                <a:gd name="connsiteX13" fmla="*/ 252483 w 996286"/>
                <a:gd name="connsiteY13" fmla="*/ 409433 h 852984"/>
                <a:gd name="connsiteX14" fmla="*/ 201304 w 996286"/>
                <a:gd name="connsiteY14" fmla="*/ 395785 h 852984"/>
                <a:gd name="connsiteX15" fmla="*/ 180833 w 996286"/>
                <a:gd name="connsiteY15" fmla="*/ 368489 h 852984"/>
                <a:gd name="connsiteX16" fmla="*/ 139889 w 996286"/>
                <a:gd name="connsiteY16" fmla="*/ 365078 h 852984"/>
                <a:gd name="connsiteX17" fmla="*/ 180833 w 996286"/>
                <a:gd name="connsiteY17" fmla="*/ 317310 h 852984"/>
                <a:gd name="connsiteX18" fmla="*/ 252483 w 996286"/>
                <a:gd name="connsiteY18" fmla="*/ 307075 h 852984"/>
                <a:gd name="connsiteX19" fmla="*/ 279779 w 996286"/>
                <a:gd name="connsiteY19" fmla="*/ 276367 h 852984"/>
                <a:gd name="connsiteX20" fmla="*/ 245659 w 996286"/>
                <a:gd name="connsiteY20" fmla="*/ 242248 h 852984"/>
                <a:gd name="connsiteX21" fmla="*/ 88710 w 996286"/>
                <a:gd name="connsiteY21" fmla="*/ 232012 h 852984"/>
                <a:gd name="connsiteX22" fmla="*/ 85298 w 996286"/>
                <a:gd name="connsiteY22" fmla="*/ 197892 h 852984"/>
                <a:gd name="connsiteX23" fmla="*/ 0 w 996286"/>
                <a:gd name="connsiteY23" fmla="*/ 163773 h 852984"/>
                <a:gd name="connsiteX24" fmla="*/ 75062 w 996286"/>
                <a:gd name="connsiteY24" fmla="*/ 122830 h 852984"/>
                <a:gd name="connsiteX25" fmla="*/ 78474 w 996286"/>
                <a:gd name="connsiteY25" fmla="*/ 78475 h 852984"/>
                <a:gd name="connsiteX26" fmla="*/ 464024 w 996286"/>
                <a:gd name="connsiteY26" fmla="*/ 23883 h 852984"/>
                <a:gd name="connsiteX27" fmla="*/ 515203 w 996286"/>
                <a:gd name="connsiteY27" fmla="*/ 3412 h 852984"/>
                <a:gd name="connsiteX28" fmla="*/ 651681 w 996286"/>
                <a:gd name="connsiteY28" fmla="*/ 0 h 852984"/>
                <a:gd name="connsiteX29" fmla="*/ 771098 w 996286"/>
                <a:gd name="connsiteY29" fmla="*/ 170597 h 852984"/>
                <a:gd name="connsiteX30" fmla="*/ 825688 w 996286"/>
                <a:gd name="connsiteY30" fmla="*/ 310487 h 852984"/>
                <a:gd name="connsiteX31" fmla="*/ 852985 w 996286"/>
                <a:gd name="connsiteY31" fmla="*/ 361666 h 852984"/>
                <a:gd name="connsiteX32" fmla="*/ 910988 w 996286"/>
                <a:gd name="connsiteY32" fmla="*/ 542498 h 852984"/>
                <a:gd name="connsiteX33" fmla="*/ 904162 w 996286"/>
                <a:gd name="connsiteY33" fmla="*/ 600502 h 852984"/>
                <a:gd name="connsiteX34" fmla="*/ 955342 w 996286"/>
                <a:gd name="connsiteY34" fmla="*/ 665328 h 852984"/>
                <a:gd name="connsiteX35" fmla="*/ 996286 w 996286"/>
                <a:gd name="connsiteY35" fmla="*/ 852984 h 852984"/>
                <a:gd name="connsiteX0" fmla="*/ 842749 w 955342"/>
                <a:gd name="connsiteY0" fmla="*/ 805218 h 812042"/>
                <a:gd name="connsiteX1" fmla="*/ 696036 w 955342"/>
                <a:gd name="connsiteY1" fmla="*/ 812042 h 812042"/>
                <a:gd name="connsiteX2" fmla="*/ 535674 w 955342"/>
                <a:gd name="connsiteY2" fmla="*/ 781334 h 812042"/>
                <a:gd name="connsiteX3" fmla="*/ 470848 w 955342"/>
                <a:gd name="connsiteY3" fmla="*/ 750627 h 812042"/>
                <a:gd name="connsiteX4" fmla="*/ 358254 w 955342"/>
                <a:gd name="connsiteY4" fmla="*/ 706272 h 812042"/>
                <a:gd name="connsiteX5" fmla="*/ 303662 w 955342"/>
                <a:gd name="connsiteY5" fmla="*/ 644857 h 812042"/>
                <a:gd name="connsiteX6" fmla="*/ 351430 w 955342"/>
                <a:gd name="connsiteY6" fmla="*/ 586854 h 812042"/>
                <a:gd name="connsiteX7" fmla="*/ 78474 w 955342"/>
                <a:gd name="connsiteY7" fmla="*/ 569794 h 812042"/>
                <a:gd name="connsiteX8" fmla="*/ 34119 w 955342"/>
                <a:gd name="connsiteY8" fmla="*/ 539086 h 812042"/>
                <a:gd name="connsiteX9" fmla="*/ 78474 w 955342"/>
                <a:gd name="connsiteY9" fmla="*/ 522027 h 812042"/>
                <a:gd name="connsiteX10" fmla="*/ 136477 w 955342"/>
                <a:gd name="connsiteY10" fmla="*/ 518615 h 812042"/>
                <a:gd name="connsiteX11" fmla="*/ 112594 w 955342"/>
                <a:gd name="connsiteY11" fmla="*/ 470848 h 812042"/>
                <a:gd name="connsiteX12" fmla="*/ 64827 w 955342"/>
                <a:gd name="connsiteY12" fmla="*/ 433316 h 812042"/>
                <a:gd name="connsiteX13" fmla="*/ 252483 w 955342"/>
                <a:gd name="connsiteY13" fmla="*/ 409433 h 812042"/>
                <a:gd name="connsiteX14" fmla="*/ 201304 w 955342"/>
                <a:gd name="connsiteY14" fmla="*/ 395785 h 812042"/>
                <a:gd name="connsiteX15" fmla="*/ 180833 w 955342"/>
                <a:gd name="connsiteY15" fmla="*/ 368489 h 812042"/>
                <a:gd name="connsiteX16" fmla="*/ 139889 w 955342"/>
                <a:gd name="connsiteY16" fmla="*/ 365078 h 812042"/>
                <a:gd name="connsiteX17" fmla="*/ 180833 w 955342"/>
                <a:gd name="connsiteY17" fmla="*/ 317310 h 812042"/>
                <a:gd name="connsiteX18" fmla="*/ 252483 w 955342"/>
                <a:gd name="connsiteY18" fmla="*/ 307075 h 812042"/>
                <a:gd name="connsiteX19" fmla="*/ 279779 w 955342"/>
                <a:gd name="connsiteY19" fmla="*/ 276367 h 812042"/>
                <a:gd name="connsiteX20" fmla="*/ 245659 w 955342"/>
                <a:gd name="connsiteY20" fmla="*/ 242248 h 812042"/>
                <a:gd name="connsiteX21" fmla="*/ 88710 w 955342"/>
                <a:gd name="connsiteY21" fmla="*/ 232012 h 812042"/>
                <a:gd name="connsiteX22" fmla="*/ 85298 w 955342"/>
                <a:gd name="connsiteY22" fmla="*/ 197892 h 812042"/>
                <a:gd name="connsiteX23" fmla="*/ 0 w 955342"/>
                <a:gd name="connsiteY23" fmla="*/ 163773 h 812042"/>
                <a:gd name="connsiteX24" fmla="*/ 75062 w 955342"/>
                <a:gd name="connsiteY24" fmla="*/ 122830 h 812042"/>
                <a:gd name="connsiteX25" fmla="*/ 78474 w 955342"/>
                <a:gd name="connsiteY25" fmla="*/ 78475 h 812042"/>
                <a:gd name="connsiteX26" fmla="*/ 464024 w 955342"/>
                <a:gd name="connsiteY26" fmla="*/ 23883 h 812042"/>
                <a:gd name="connsiteX27" fmla="*/ 515203 w 955342"/>
                <a:gd name="connsiteY27" fmla="*/ 3412 h 812042"/>
                <a:gd name="connsiteX28" fmla="*/ 651681 w 955342"/>
                <a:gd name="connsiteY28" fmla="*/ 0 h 812042"/>
                <a:gd name="connsiteX29" fmla="*/ 771098 w 955342"/>
                <a:gd name="connsiteY29" fmla="*/ 170597 h 812042"/>
                <a:gd name="connsiteX30" fmla="*/ 825688 w 955342"/>
                <a:gd name="connsiteY30" fmla="*/ 310487 h 812042"/>
                <a:gd name="connsiteX31" fmla="*/ 852985 w 955342"/>
                <a:gd name="connsiteY31" fmla="*/ 361666 h 812042"/>
                <a:gd name="connsiteX32" fmla="*/ 910988 w 955342"/>
                <a:gd name="connsiteY32" fmla="*/ 542498 h 812042"/>
                <a:gd name="connsiteX33" fmla="*/ 904162 w 955342"/>
                <a:gd name="connsiteY33" fmla="*/ 600502 h 812042"/>
                <a:gd name="connsiteX34" fmla="*/ 955342 w 955342"/>
                <a:gd name="connsiteY34" fmla="*/ 665328 h 812042"/>
                <a:gd name="connsiteX35" fmla="*/ 849573 w 955342"/>
                <a:gd name="connsiteY35" fmla="*/ 808629 h 812042"/>
                <a:gd name="connsiteX0" fmla="*/ 842749 w 955342"/>
                <a:gd name="connsiteY0" fmla="*/ 805218 h 812042"/>
                <a:gd name="connsiteX1" fmla="*/ 696036 w 955342"/>
                <a:gd name="connsiteY1" fmla="*/ 812042 h 812042"/>
                <a:gd name="connsiteX2" fmla="*/ 535674 w 955342"/>
                <a:gd name="connsiteY2" fmla="*/ 781334 h 812042"/>
                <a:gd name="connsiteX3" fmla="*/ 470848 w 955342"/>
                <a:gd name="connsiteY3" fmla="*/ 750627 h 812042"/>
                <a:gd name="connsiteX4" fmla="*/ 358254 w 955342"/>
                <a:gd name="connsiteY4" fmla="*/ 706272 h 812042"/>
                <a:gd name="connsiteX5" fmla="*/ 303662 w 955342"/>
                <a:gd name="connsiteY5" fmla="*/ 644857 h 812042"/>
                <a:gd name="connsiteX6" fmla="*/ 351430 w 955342"/>
                <a:gd name="connsiteY6" fmla="*/ 586854 h 812042"/>
                <a:gd name="connsiteX7" fmla="*/ 78474 w 955342"/>
                <a:gd name="connsiteY7" fmla="*/ 569794 h 812042"/>
                <a:gd name="connsiteX8" fmla="*/ 34119 w 955342"/>
                <a:gd name="connsiteY8" fmla="*/ 539086 h 812042"/>
                <a:gd name="connsiteX9" fmla="*/ 78474 w 955342"/>
                <a:gd name="connsiteY9" fmla="*/ 522027 h 812042"/>
                <a:gd name="connsiteX10" fmla="*/ 136477 w 955342"/>
                <a:gd name="connsiteY10" fmla="*/ 518615 h 812042"/>
                <a:gd name="connsiteX11" fmla="*/ 112594 w 955342"/>
                <a:gd name="connsiteY11" fmla="*/ 470848 h 812042"/>
                <a:gd name="connsiteX12" fmla="*/ 64827 w 955342"/>
                <a:gd name="connsiteY12" fmla="*/ 433316 h 812042"/>
                <a:gd name="connsiteX13" fmla="*/ 252483 w 955342"/>
                <a:gd name="connsiteY13" fmla="*/ 409433 h 812042"/>
                <a:gd name="connsiteX14" fmla="*/ 201304 w 955342"/>
                <a:gd name="connsiteY14" fmla="*/ 395785 h 812042"/>
                <a:gd name="connsiteX15" fmla="*/ 180833 w 955342"/>
                <a:gd name="connsiteY15" fmla="*/ 368489 h 812042"/>
                <a:gd name="connsiteX16" fmla="*/ 139889 w 955342"/>
                <a:gd name="connsiteY16" fmla="*/ 365078 h 812042"/>
                <a:gd name="connsiteX17" fmla="*/ 180833 w 955342"/>
                <a:gd name="connsiteY17" fmla="*/ 317310 h 812042"/>
                <a:gd name="connsiteX18" fmla="*/ 252483 w 955342"/>
                <a:gd name="connsiteY18" fmla="*/ 307075 h 812042"/>
                <a:gd name="connsiteX19" fmla="*/ 279779 w 955342"/>
                <a:gd name="connsiteY19" fmla="*/ 276367 h 812042"/>
                <a:gd name="connsiteX20" fmla="*/ 245659 w 955342"/>
                <a:gd name="connsiteY20" fmla="*/ 242248 h 812042"/>
                <a:gd name="connsiteX21" fmla="*/ 88710 w 955342"/>
                <a:gd name="connsiteY21" fmla="*/ 232012 h 812042"/>
                <a:gd name="connsiteX22" fmla="*/ 85298 w 955342"/>
                <a:gd name="connsiteY22" fmla="*/ 197892 h 812042"/>
                <a:gd name="connsiteX23" fmla="*/ 0 w 955342"/>
                <a:gd name="connsiteY23" fmla="*/ 163773 h 812042"/>
                <a:gd name="connsiteX24" fmla="*/ 75062 w 955342"/>
                <a:gd name="connsiteY24" fmla="*/ 122830 h 812042"/>
                <a:gd name="connsiteX25" fmla="*/ 78474 w 955342"/>
                <a:gd name="connsiteY25" fmla="*/ 78475 h 812042"/>
                <a:gd name="connsiteX26" fmla="*/ 464024 w 955342"/>
                <a:gd name="connsiteY26" fmla="*/ 23883 h 812042"/>
                <a:gd name="connsiteX27" fmla="*/ 515203 w 955342"/>
                <a:gd name="connsiteY27" fmla="*/ 3412 h 812042"/>
                <a:gd name="connsiteX28" fmla="*/ 651681 w 955342"/>
                <a:gd name="connsiteY28" fmla="*/ 0 h 812042"/>
                <a:gd name="connsiteX29" fmla="*/ 771098 w 955342"/>
                <a:gd name="connsiteY29" fmla="*/ 170597 h 812042"/>
                <a:gd name="connsiteX30" fmla="*/ 825688 w 955342"/>
                <a:gd name="connsiteY30" fmla="*/ 310487 h 812042"/>
                <a:gd name="connsiteX31" fmla="*/ 852985 w 955342"/>
                <a:gd name="connsiteY31" fmla="*/ 361666 h 812042"/>
                <a:gd name="connsiteX32" fmla="*/ 910988 w 955342"/>
                <a:gd name="connsiteY32" fmla="*/ 542498 h 812042"/>
                <a:gd name="connsiteX33" fmla="*/ 904162 w 955342"/>
                <a:gd name="connsiteY33" fmla="*/ 600502 h 812042"/>
                <a:gd name="connsiteX34" fmla="*/ 955342 w 955342"/>
                <a:gd name="connsiteY34" fmla="*/ 665328 h 812042"/>
                <a:gd name="connsiteX35" fmla="*/ 907575 w 955342"/>
                <a:gd name="connsiteY35" fmla="*/ 726743 h 812042"/>
                <a:gd name="connsiteX36" fmla="*/ 849573 w 955342"/>
                <a:gd name="connsiteY36" fmla="*/ 808629 h 812042"/>
                <a:gd name="connsiteX0" fmla="*/ 842749 w 979226"/>
                <a:gd name="connsiteY0" fmla="*/ 805218 h 812042"/>
                <a:gd name="connsiteX1" fmla="*/ 696036 w 979226"/>
                <a:gd name="connsiteY1" fmla="*/ 812042 h 812042"/>
                <a:gd name="connsiteX2" fmla="*/ 535674 w 979226"/>
                <a:gd name="connsiteY2" fmla="*/ 781334 h 812042"/>
                <a:gd name="connsiteX3" fmla="*/ 470848 w 979226"/>
                <a:gd name="connsiteY3" fmla="*/ 750627 h 812042"/>
                <a:gd name="connsiteX4" fmla="*/ 358254 w 979226"/>
                <a:gd name="connsiteY4" fmla="*/ 706272 h 812042"/>
                <a:gd name="connsiteX5" fmla="*/ 303662 w 979226"/>
                <a:gd name="connsiteY5" fmla="*/ 644857 h 812042"/>
                <a:gd name="connsiteX6" fmla="*/ 351430 w 979226"/>
                <a:gd name="connsiteY6" fmla="*/ 586854 h 812042"/>
                <a:gd name="connsiteX7" fmla="*/ 78474 w 979226"/>
                <a:gd name="connsiteY7" fmla="*/ 569794 h 812042"/>
                <a:gd name="connsiteX8" fmla="*/ 34119 w 979226"/>
                <a:gd name="connsiteY8" fmla="*/ 539086 h 812042"/>
                <a:gd name="connsiteX9" fmla="*/ 78474 w 979226"/>
                <a:gd name="connsiteY9" fmla="*/ 522027 h 812042"/>
                <a:gd name="connsiteX10" fmla="*/ 136477 w 979226"/>
                <a:gd name="connsiteY10" fmla="*/ 518615 h 812042"/>
                <a:gd name="connsiteX11" fmla="*/ 112594 w 979226"/>
                <a:gd name="connsiteY11" fmla="*/ 470848 h 812042"/>
                <a:gd name="connsiteX12" fmla="*/ 64827 w 979226"/>
                <a:gd name="connsiteY12" fmla="*/ 433316 h 812042"/>
                <a:gd name="connsiteX13" fmla="*/ 252483 w 979226"/>
                <a:gd name="connsiteY13" fmla="*/ 409433 h 812042"/>
                <a:gd name="connsiteX14" fmla="*/ 201304 w 979226"/>
                <a:gd name="connsiteY14" fmla="*/ 395785 h 812042"/>
                <a:gd name="connsiteX15" fmla="*/ 180833 w 979226"/>
                <a:gd name="connsiteY15" fmla="*/ 368489 h 812042"/>
                <a:gd name="connsiteX16" fmla="*/ 139889 w 979226"/>
                <a:gd name="connsiteY16" fmla="*/ 365078 h 812042"/>
                <a:gd name="connsiteX17" fmla="*/ 180833 w 979226"/>
                <a:gd name="connsiteY17" fmla="*/ 317310 h 812042"/>
                <a:gd name="connsiteX18" fmla="*/ 252483 w 979226"/>
                <a:gd name="connsiteY18" fmla="*/ 307075 h 812042"/>
                <a:gd name="connsiteX19" fmla="*/ 279779 w 979226"/>
                <a:gd name="connsiteY19" fmla="*/ 276367 h 812042"/>
                <a:gd name="connsiteX20" fmla="*/ 245659 w 979226"/>
                <a:gd name="connsiteY20" fmla="*/ 242248 h 812042"/>
                <a:gd name="connsiteX21" fmla="*/ 88710 w 979226"/>
                <a:gd name="connsiteY21" fmla="*/ 232012 h 812042"/>
                <a:gd name="connsiteX22" fmla="*/ 85298 w 979226"/>
                <a:gd name="connsiteY22" fmla="*/ 197892 h 812042"/>
                <a:gd name="connsiteX23" fmla="*/ 0 w 979226"/>
                <a:gd name="connsiteY23" fmla="*/ 163773 h 812042"/>
                <a:gd name="connsiteX24" fmla="*/ 75062 w 979226"/>
                <a:gd name="connsiteY24" fmla="*/ 122830 h 812042"/>
                <a:gd name="connsiteX25" fmla="*/ 78474 w 979226"/>
                <a:gd name="connsiteY25" fmla="*/ 78475 h 812042"/>
                <a:gd name="connsiteX26" fmla="*/ 464024 w 979226"/>
                <a:gd name="connsiteY26" fmla="*/ 23883 h 812042"/>
                <a:gd name="connsiteX27" fmla="*/ 515203 w 979226"/>
                <a:gd name="connsiteY27" fmla="*/ 3412 h 812042"/>
                <a:gd name="connsiteX28" fmla="*/ 651681 w 979226"/>
                <a:gd name="connsiteY28" fmla="*/ 0 h 812042"/>
                <a:gd name="connsiteX29" fmla="*/ 771098 w 979226"/>
                <a:gd name="connsiteY29" fmla="*/ 170597 h 812042"/>
                <a:gd name="connsiteX30" fmla="*/ 825688 w 979226"/>
                <a:gd name="connsiteY30" fmla="*/ 310487 h 812042"/>
                <a:gd name="connsiteX31" fmla="*/ 852985 w 979226"/>
                <a:gd name="connsiteY31" fmla="*/ 361666 h 812042"/>
                <a:gd name="connsiteX32" fmla="*/ 910988 w 979226"/>
                <a:gd name="connsiteY32" fmla="*/ 542498 h 812042"/>
                <a:gd name="connsiteX33" fmla="*/ 904162 w 979226"/>
                <a:gd name="connsiteY33" fmla="*/ 600502 h 812042"/>
                <a:gd name="connsiteX34" fmla="*/ 955342 w 979226"/>
                <a:gd name="connsiteY34" fmla="*/ 665328 h 812042"/>
                <a:gd name="connsiteX35" fmla="*/ 979226 w 979226"/>
                <a:gd name="connsiteY35" fmla="*/ 801806 h 812042"/>
                <a:gd name="connsiteX36" fmla="*/ 849573 w 979226"/>
                <a:gd name="connsiteY36" fmla="*/ 808629 h 812042"/>
                <a:gd name="connsiteX0" fmla="*/ 842749 w 979226"/>
                <a:gd name="connsiteY0" fmla="*/ 805218 h 812042"/>
                <a:gd name="connsiteX1" fmla="*/ 696036 w 979226"/>
                <a:gd name="connsiteY1" fmla="*/ 812042 h 812042"/>
                <a:gd name="connsiteX2" fmla="*/ 535674 w 979226"/>
                <a:gd name="connsiteY2" fmla="*/ 781334 h 812042"/>
                <a:gd name="connsiteX3" fmla="*/ 470848 w 979226"/>
                <a:gd name="connsiteY3" fmla="*/ 750627 h 812042"/>
                <a:gd name="connsiteX4" fmla="*/ 358254 w 979226"/>
                <a:gd name="connsiteY4" fmla="*/ 706272 h 812042"/>
                <a:gd name="connsiteX5" fmla="*/ 303662 w 979226"/>
                <a:gd name="connsiteY5" fmla="*/ 644857 h 812042"/>
                <a:gd name="connsiteX6" fmla="*/ 351430 w 979226"/>
                <a:gd name="connsiteY6" fmla="*/ 586854 h 812042"/>
                <a:gd name="connsiteX7" fmla="*/ 78474 w 979226"/>
                <a:gd name="connsiteY7" fmla="*/ 569794 h 812042"/>
                <a:gd name="connsiteX8" fmla="*/ 34119 w 979226"/>
                <a:gd name="connsiteY8" fmla="*/ 539086 h 812042"/>
                <a:gd name="connsiteX9" fmla="*/ 78474 w 979226"/>
                <a:gd name="connsiteY9" fmla="*/ 522027 h 812042"/>
                <a:gd name="connsiteX10" fmla="*/ 136477 w 979226"/>
                <a:gd name="connsiteY10" fmla="*/ 518615 h 812042"/>
                <a:gd name="connsiteX11" fmla="*/ 112594 w 979226"/>
                <a:gd name="connsiteY11" fmla="*/ 470848 h 812042"/>
                <a:gd name="connsiteX12" fmla="*/ 64827 w 979226"/>
                <a:gd name="connsiteY12" fmla="*/ 433316 h 812042"/>
                <a:gd name="connsiteX13" fmla="*/ 252483 w 979226"/>
                <a:gd name="connsiteY13" fmla="*/ 409433 h 812042"/>
                <a:gd name="connsiteX14" fmla="*/ 201304 w 979226"/>
                <a:gd name="connsiteY14" fmla="*/ 395785 h 812042"/>
                <a:gd name="connsiteX15" fmla="*/ 180833 w 979226"/>
                <a:gd name="connsiteY15" fmla="*/ 368489 h 812042"/>
                <a:gd name="connsiteX16" fmla="*/ 139889 w 979226"/>
                <a:gd name="connsiteY16" fmla="*/ 365078 h 812042"/>
                <a:gd name="connsiteX17" fmla="*/ 180833 w 979226"/>
                <a:gd name="connsiteY17" fmla="*/ 317310 h 812042"/>
                <a:gd name="connsiteX18" fmla="*/ 252483 w 979226"/>
                <a:gd name="connsiteY18" fmla="*/ 307075 h 812042"/>
                <a:gd name="connsiteX19" fmla="*/ 279779 w 979226"/>
                <a:gd name="connsiteY19" fmla="*/ 276367 h 812042"/>
                <a:gd name="connsiteX20" fmla="*/ 245659 w 979226"/>
                <a:gd name="connsiteY20" fmla="*/ 242248 h 812042"/>
                <a:gd name="connsiteX21" fmla="*/ 88710 w 979226"/>
                <a:gd name="connsiteY21" fmla="*/ 232012 h 812042"/>
                <a:gd name="connsiteX22" fmla="*/ 85298 w 979226"/>
                <a:gd name="connsiteY22" fmla="*/ 197892 h 812042"/>
                <a:gd name="connsiteX23" fmla="*/ 0 w 979226"/>
                <a:gd name="connsiteY23" fmla="*/ 163773 h 812042"/>
                <a:gd name="connsiteX24" fmla="*/ 75062 w 979226"/>
                <a:gd name="connsiteY24" fmla="*/ 122830 h 812042"/>
                <a:gd name="connsiteX25" fmla="*/ 78474 w 979226"/>
                <a:gd name="connsiteY25" fmla="*/ 78475 h 812042"/>
                <a:gd name="connsiteX26" fmla="*/ 464024 w 979226"/>
                <a:gd name="connsiteY26" fmla="*/ 23883 h 812042"/>
                <a:gd name="connsiteX27" fmla="*/ 515203 w 979226"/>
                <a:gd name="connsiteY27" fmla="*/ 3412 h 812042"/>
                <a:gd name="connsiteX28" fmla="*/ 651681 w 979226"/>
                <a:gd name="connsiteY28" fmla="*/ 0 h 812042"/>
                <a:gd name="connsiteX29" fmla="*/ 757450 w 979226"/>
                <a:gd name="connsiteY29" fmla="*/ 170597 h 812042"/>
                <a:gd name="connsiteX30" fmla="*/ 825688 w 979226"/>
                <a:gd name="connsiteY30" fmla="*/ 310487 h 812042"/>
                <a:gd name="connsiteX31" fmla="*/ 852985 w 979226"/>
                <a:gd name="connsiteY31" fmla="*/ 361666 h 812042"/>
                <a:gd name="connsiteX32" fmla="*/ 910988 w 979226"/>
                <a:gd name="connsiteY32" fmla="*/ 542498 h 812042"/>
                <a:gd name="connsiteX33" fmla="*/ 904162 w 979226"/>
                <a:gd name="connsiteY33" fmla="*/ 600502 h 812042"/>
                <a:gd name="connsiteX34" fmla="*/ 955342 w 979226"/>
                <a:gd name="connsiteY34" fmla="*/ 665328 h 812042"/>
                <a:gd name="connsiteX35" fmla="*/ 979226 w 979226"/>
                <a:gd name="connsiteY35" fmla="*/ 801806 h 812042"/>
                <a:gd name="connsiteX36" fmla="*/ 849573 w 979226"/>
                <a:gd name="connsiteY36" fmla="*/ 808629 h 812042"/>
                <a:gd name="connsiteX0" fmla="*/ 842749 w 979226"/>
                <a:gd name="connsiteY0" fmla="*/ 805218 h 812042"/>
                <a:gd name="connsiteX1" fmla="*/ 696036 w 979226"/>
                <a:gd name="connsiteY1" fmla="*/ 812042 h 812042"/>
                <a:gd name="connsiteX2" fmla="*/ 535674 w 979226"/>
                <a:gd name="connsiteY2" fmla="*/ 781334 h 812042"/>
                <a:gd name="connsiteX3" fmla="*/ 470848 w 979226"/>
                <a:gd name="connsiteY3" fmla="*/ 750627 h 812042"/>
                <a:gd name="connsiteX4" fmla="*/ 358254 w 979226"/>
                <a:gd name="connsiteY4" fmla="*/ 706272 h 812042"/>
                <a:gd name="connsiteX5" fmla="*/ 303662 w 979226"/>
                <a:gd name="connsiteY5" fmla="*/ 644857 h 812042"/>
                <a:gd name="connsiteX6" fmla="*/ 351430 w 979226"/>
                <a:gd name="connsiteY6" fmla="*/ 586854 h 812042"/>
                <a:gd name="connsiteX7" fmla="*/ 78474 w 979226"/>
                <a:gd name="connsiteY7" fmla="*/ 569794 h 812042"/>
                <a:gd name="connsiteX8" fmla="*/ 34119 w 979226"/>
                <a:gd name="connsiteY8" fmla="*/ 539086 h 812042"/>
                <a:gd name="connsiteX9" fmla="*/ 78474 w 979226"/>
                <a:gd name="connsiteY9" fmla="*/ 522027 h 812042"/>
                <a:gd name="connsiteX10" fmla="*/ 136477 w 979226"/>
                <a:gd name="connsiteY10" fmla="*/ 518615 h 812042"/>
                <a:gd name="connsiteX11" fmla="*/ 112594 w 979226"/>
                <a:gd name="connsiteY11" fmla="*/ 470848 h 812042"/>
                <a:gd name="connsiteX12" fmla="*/ 64827 w 979226"/>
                <a:gd name="connsiteY12" fmla="*/ 433316 h 812042"/>
                <a:gd name="connsiteX13" fmla="*/ 252483 w 979226"/>
                <a:gd name="connsiteY13" fmla="*/ 409433 h 812042"/>
                <a:gd name="connsiteX14" fmla="*/ 201304 w 979226"/>
                <a:gd name="connsiteY14" fmla="*/ 395785 h 812042"/>
                <a:gd name="connsiteX15" fmla="*/ 180833 w 979226"/>
                <a:gd name="connsiteY15" fmla="*/ 368489 h 812042"/>
                <a:gd name="connsiteX16" fmla="*/ 139889 w 979226"/>
                <a:gd name="connsiteY16" fmla="*/ 365078 h 812042"/>
                <a:gd name="connsiteX17" fmla="*/ 180833 w 979226"/>
                <a:gd name="connsiteY17" fmla="*/ 317310 h 812042"/>
                <a:gd name="connsiteX18" fmla="*/ 252483 w 979226"/>
                <a:gd name="connsiteY18" fmla="*/ 307075 h 812042"/>
                <a:gd name="connsiteX19" fmla="*/ 279779 w 979226"/>
                <a:gd name="connsiteY19" fmla="*/ 276367 h 812042"/>
                <a:gd name="connsiteX20" fmla="*/ 245659 w 979226"/>
                <a:gd name="connsiteY20" fmla="*/ 242248 h 812042"/>
                <a:gd name="connsiteX21" fmla="*/ 88710 w 979226"/>
                <a:gd name="connsiteY21" fmla="*/ 232012 h 812042"/>
                <a:gd name="connsiteX22" fmla="*/ 85298 w 979226"/>
                <a:gd name="connsiteY22" fmla="*/ 197892 h 812042"/>
                <a:gd name="connsiteX23" fmla="*/ 0 w 979226"/>
                <a:gd name="connsiteY23" fmla="*/ 163773 h 812042"/>
                <a:gd name="connsiteX24" fmla="*/ 75062 w 979226"/>
                <a:gd name="connsiteY24" fmla="*/ 122830 h 812042"/>
                <a:gd name="connsiteX25" fmla="*/ 78474 w 979226"/>
                <a:gd name="connsiteY25" fmla="*/ 78475 h 812042"/>
                <a:gd name="connsiteX26" fmla="*/ 464024 w 979226"/>
                <a:gd name="connsiteY26" fmla="*/ 23883 h 812042"/>
                <a:gd name="connsiteX27" fmla="*/ 515203 w 979226"/>
                <a:gd name="connsiteY27" fmla="*/ 3412 h 812042"/>
                <a:gd name="connsiteX28" fmla="*/ 651681 w 979226"/>
                <a:gd name="connsiteY28" fmla="*/ 0 h 812042"/>
                <a:gd name="connsiteX29" fmla="*/ 757450 w 979226"/>
                <a:gd name="connsiteY29" fmla="*/ 170597 h 812042"/>
                <a:gd name="connsiteX30" fmla="*/ 808629 w 979226"/>
                <a:gd name="connsiteY30" fmla="*/ 300251 h 812042"/>
                <a:gd name="connsiteX31" fmla="*/ 852985 w 979226"/>
                <a:gd name="connsiteY31" fmla="*/ 361666 h 812042"/>
                <a:gd name="connsiteX32" fmla="*/ 910988 w 979226"/>
                <a:gd name="connsiteY32" fmla="*/ 542498 h 812042"/>
                <a:gd name="connsiteX33" fmla="*/ 904162 w 979226"/>
                <a:gd name="connsiteY33" fmla="*/ 600502 h 812042"/>
                <a:gd name="connsiteX34" fmla="*/ 955342 w 979226"/>
                <a:gd name="connsiteY34" fmla="*/ 665328 h 812042"/>
                <a:gd name="connsiteX35" fmla="*/ 979226 w 979226"/>
                <a:gd name="connsiteY35" fmla="*/ 801806 h 812042"/>
                <a:gd name="connsiteX36" fmla="*/ 849573 w 979226"/>
                <a:gd name="connsiteY36" fmla="*/ 808629 h 812042"/>
                <a:gd name="connsiteX0" fmla="*/ 842749 w 979226"/>
                <a:gd name="connsiteY0" fmla="*/ 805218 h 812042"/>
                <a:gd name="connsiteX1" fmla="*/ 696036 w 979226"/>
                <a:gd name="connsiteY1" fmla="*/ 812042 h 812042"/>
                <a:gd name="connsiteX2" fmla="*/ 535674 w 979226"/>
                <a:gd name="connsiteY2" fmla="*/ 781334 h 812042"/>
                <a:gd name="connsiteX3" fmla="*/ 470848 w 979226"/>
                <a:gd name="connsiteY3" fmla="*/ 750627 h 812042"/>
                <a:gd name="connsiteX4" fmla="*/ 358254 w 979226"/>
                <a:gd name="connsiteY4" fmla="*/ 706272 h 812042"/>
                <a:gd name="connsiteX5" fmla="*/ 303662 w 979226"/>
                <a:gd name="connsiteY5" fmla="*/ 644857 h 812042"/>
                <a:gd name="connsiteX6" fmla="*/ 351430 w 979226"/>
                <a:gd name="connsiteY6" fmla="*/ 586854 h 812042"/>
                <a:gd name="connsiteX7" fmla="*/ 78474 w 979226"/>
                <a:gd name="connsiteY7" fmla="*/ 569794 h 812042"/>
                <a:gd name="connsiteX8" fmla="*/ 34119 w 979226"/>
                <a:gd name="connsiteY8" fmla="*/ 539086 h 812042"/>
                <a:gd name="connsiteX9" fmla="*/ 78474 w 979226"/>
                <a:gd name="connsiteY9" fmla="*/ 522027 h 812042"/>
                <a:gd name="connsiteX10" fmla="*/ 136477 w 979226"/>
                <a:gd name="connsiteY10" fmla="*/ 518615 h 812042"/>
                <a:gd name="connsiteX11" fmla="*/ 112594 w 979226"/>
                <a:gd name="connsiteY11" fmla="*/ 470848 h 812042"/>
                <a:gd name="connsiteX12" fmla="*/ 64827 w 979226"/>
                <a:gd name="connsiteY12" fmla="*/ 433316 h 812042"/>
                <a:gd name="connsiteX13" fmla="*/ 252483 w 979226"/>
                <a:gd name="connsiteY13" fmla="*/ 409433 h 812042"/>
                <a:gd name="connsiteX14" fmla="*/ 201304 w 979226"/>
                <a:gd name="connsiteY14" fmla="*/ 395785 h 812042"/>
                <a:gd name="connsiteX15" fmla="*/ 180833 w 979226"/>
                <a:gd name="connsiteY15" fmla="*/ 368489 h 812042"/>
                <a:gd name="connsiteX16" fmla="*/ 139889 w 979226"/>
                <a:gd name="connsiteY16" fmla="*/ 365078 h 812042"/>
                <a:gd name="connsiteX17" fmla="*/ 180833 w 979226"/>
                <a:gd name="connsiteY17" fmla="*/ 317310 h 812042"/>
                <a:gd name="connsiteX18" fmla="*/ 252483 w 979226"/>
                <a:gd name="connsiteY18" fmla="*/ 307075 h 812042"/>
                <a:gd name="connsiteX19" fmla="*/ 279779 w 979226"/>
                <a:gd name="connsiteY19" fmla="*/ 276367 h 812042"/>
                <a:gd name="connsiteX20" fmla="*/ 245659 w 979226"/>
                <a:gd name="connsiteY20" fmla="*/ 242248 h 812042"/>
                <a:gd name="connsiteX21" fmla="*/ 88710 w 979226"/>
                <a:gd name="connsiteY21" fmla="*/ 232012 h 812042"/>
                <a:gd name="connsiteX22" fmla="*/ 85298 w 979226"/>
                <a:gd name="connsiteY22" fmla="*/ 197892 h 812042"/>
                <a:gd name="connsiteX23" fmla="*/ 0 w 979226"/>
                <a:gd name="connsiteY23" fmla="*/ 163773 h 812042"/>
                <a:gd name="connsiteX24" fmla="*/ 75062 w 979226"/>
                <a:gd name="connsiteY24" fmla="*/ 122830 h 812042"/>
                <a:gd name="connsiteX25" fmla="*/ 78474 w 979226"/>
                <a:gd name="connsiteY25" fmla="*/ 78475 h 812042"/>
                <a:gd name="connsiteX26" fmla="*/ 464024 w 979226"/>
                <a:gd name="connsiteY26" fmla="*/ 23883 h 812042"/>
                <a:gd name="connsiteX27" fmla="*/ 515203 w 979226"/>
                <a:gd name="connsiteY27" fmla="*/ 3412 h 812042"/>
                <a:gd name="connsiteX28" fmla="*/ 651681 w 979226"/>
                <a:gd name="connsiteY28" fmla="*/ 0 h 812042"/>
                <a:gd name="connsiteX29" fmla="*/ 757450 w 979226"/>
                <a:gd name="connsiteY29" fmla="*/ 170597 h 812042"/>
                <a:gd name="connsiteX30" fmla="*/ 808629 w 979226"/>
                <a:gd name="connsiteY30" fmla="*/ 300251 h 812042"/>
                <a:gd name="connsiteX31" fmla="*/ 852985 w 979226"/>
                <a:gd name="connsiteY31" fmla="*/ 361666 h 812042"/>
                <a:gd name="connsiteX32" fmla="*/ 910988 w 979226"/>
                <a:gd name="connsiteY32" fmla="*/ 542498 h 812042"/>
                <a:gd name="connsiteX33" fmla="*/ 887102 w 979226"/>
                <a:gd name="connsiteY33" fmla="*/ 624386 h 812042"/>
                <a:gd name="connsiteX34" fmla="*/ 955342 w 979226"/>
                <a:gd name="connsiteY34" fmla="*/ 665328 h 812042"/>
                <a:gd name="connsiteX35" fmla="*/ 979226 w 979226"/>
                <a:gd name="connsiteY35" fmla="*/ 801806 h 812042"/>
                <a:gd name="connsiteX36" fmla="*/ 849573 w 979226"/>
                <a:gd name="connsiteY36" fmla="*/ 808629 h 812042"/>
                <a:gd name="connsiteX0" fmla="*/ 842749 w 979226"/>
                <a:gd name="connsiteY0" fmla="*/ 805218 h 812042"/>
                <a:gd name="connsiteX1" fmla="*/ 696036 w 979226"/>
                <a:gd name="connsiteY1" fmla="*/ 812042 h 812042"/>
                <a:gd name="connsiteX2" fmla="*/ 535674 w 979226"/>
                <a:gd name="connsiteY2" fmla="*/ 781334 h 812042"/>
                <a:gd name="connsiteX3" fmla="*/ 470848 w 979226"/>
                <a:gd name="connsiteY3" fmla="*/ 750627 h 812042"/>
                <a:gd name="connsiteX4" fmla="*/ 358254 w 979226"/>
                <a:gd name="connsiteY4" fmla="*/ 706272 h 812042"/>
                <a:gd name="connsiteX5" fmla="*/ 303662 w 979226"/>
                <a:gd name="connsiteY5" fmla="*/ 644857 h 812042"/>
                <a:gd name="connsiteX6" fmla="*/ 351430 w 979226"/>
                <a:gd name="connsiteY6" fmla="*/ 586854 h 812042"/>
                <a:gd name="connsiteX7" fmla="*/ 78474 w 979226"/>
                <a:gd name="connsiteY7" fmla="*/ 569794 h 812042"/>
                <a:gd name="connsiteX8" fmla="*/ 34119 w 979226"/>
                <a:gd name="connsiteY8" fmla="*/ 539086 h 812042"/>
                <a:gd name="connsiteX9" fmla="*/ 78474 w 979226"/>
                <a:gd name="connsiteY9" fmla="*/ 522027 h 812042"/>
                <a:gd name="connsiteX10" fmla="*/ 136477 w 979226"/>
                <a:gd name="connsiteY10" fmla="*/ 518615 h 812042"/>
                <a:gd name="connsiteX11" fmla="*/ 112594 w 979226"/>
                <a:gd name="connsiteY11" fmla="*/ 470848 h 812042"/>
                <a:gd name="connsiteX12" fmla="*/ 64827 w 979226"/>
                <a:gd name="connsiteY12" fmla="*/ 433316 h 812042"/>
                <a:gd name="connsiteX13" fmla="*/ 252483 w 979226"/>
                <a:gd name="connsiteY13" fmla="*/ 409433 h 812042"/>
                <a:gd name="connsiteX14" fmla="*/ 201304 w 979226"/>
                <a:gd name="connsiteY14" fmla="*/ 395785 h 812042"/>
                <a:gd name="connsiteX15" fmla="*/ 180833 w 979226"/>
                <a:gd name="connsiteY15" fmla="*/ 368489 h 812042"/>
                <a:gd name="connsiteX16" fmla="*/ 139889 w 979226"/>
                <a:gd name="connsiteY16" fmla="*/ 365078 h 812042"/>
                <a:gd name="connsiteX17" fmla="*/ 180833 w 979226"/>
                <a:gd name="connsiteY17" fmla="*/ 317310 h 812042"/>
                <a:gd name="connsiteX18" fmla="*/ 252483 w 979226"/>
                <a:gd name="connsiteY18" fmla="*/ 307075 h 812042"/>
                <a:gd name="connsiteX19" fmla="*/ 279779 w 979226"/>
                <a:gd name="connsiteY19" fmla="*/ 276367 h 812042"/>
                <a:gd name="connsiteX20" fmla="*/ 245659 w 979226"/>
                <a:gd name="connsiteY20" fmla="*/ 242248 h 812042"/>
                <a:gd name="connsiteX21" fmla="*/ 88710 w 979226"/>
                <a:gd name="connsiteY21" fmla="*/ 232012 h 812042"/>
                <a:gd name="connsiteX22" fmla="*/ 85298 w 979226"/>
                <a:gd name="connsiteY22" fmla="*/ 197892 h 812042"/>
                <a:gd name="connsiteX23" fmla="*/ 0 w 979226"/>
                <a:gd name="connsiteY23" fmla="*/ 163773 h 812042"/>
                <a:gd name="connsiteX24" fmla="*/ 75062 w 979226"/>
                <a:gd name="connsiteY24" fmla="*/ 122830 h 812042"/>
                <a:gd name="connsiteX25" fmla="*/ 78474 w 979226"/>
                <a:gd name="connsiteY25" fmla="*/ 78475 h 812042"/>
                <a:gd name="connsiteX26" fmla="*/ 464024 w 979226"/>
                <a:gd name="connsiteY26" fmla="*/ 23883 h 812042"/>
                <a:gd name="connsiteX27" fmla="*/ 515203 w 979226"/>
                <a:gd name="connsiteY27" fmla="*/ 3412 h 812042"/>
                <a:gd name="connsiteX28" fmla="*/ 651681 w 979226"/>
                <a:gd name="connsiteY28" fmla="*/ 0 h 812042"/>
                <a:gd name="connsiteX29" fmla="*/ 757450 w 979226"/>
                <a:gd name="connsiteY29" fmla="*/ 170597 h 812042"/>
                <a:gd name="connsiteX30" fmla="*/ 808629 w 979226"/>
                <a:gd name="connsiteY30" fmla="*/ 300251 h 812042"/>
                <a:gd name="connsiteX31" fmla="*/ 852985 w 979226"/>
                <a:gd name="connsiteY31" fmla="*/ 361666 h 812042"/>
                <a:gd name="connsiteX32" fmla="*/ 910988 w 979226"/>
                <a:gd name="connsiteY32" fmla="*/ 542498 h 812042"/>
                <a:gd name="connsiteX33" fmla="*/ 887102 w 979226"/>
                <a:gd name="connsiteY33" fmla="*/ 624386 h 812042"/>
                <a:gd name="connsiteX34" fmla="*/ 938282 w 979226"/>
                <a:gd name="connsiteY34" fmla="*/ 665328 h 812042"/>
                <a:gd name="connsiteX35" fmla="*/ 979226 w 979226"/>
                <a:gd name="connsiteY35" fmla="*/ 801806 h 812042"/>
                <a:gd name="connsiteX36" fmla="*/ 849573 w 979226"/>
                <a:gd name="connsiteY36" fmla="*/ 808629 h 812042"/>
                <a:gd name="connsiteX0" fmla="*/ 842749 w 968990"/>
                <a:gd name="connsiteY0" fmla="*/ 805218 h 822278"/>
                <a:gd name="connsiteX1" fmla="*/ 696036 w 968990"/>
                <a:gd name="connsiteY1" fmla="*/ 812042 h 822278"/>
                <a:gd name="connsiteX2" fmla="*/ 535674 w 968990"/>
                <a:gd name="connsiteY2" fmla="*/ 781334 h 822278"/>
                <a:gd name="connsiteX3" fmla="*/ 470848 w 968990"/>
                <a:gd name="connsiteY3" fmla="*/ 750627 h 822278"/>
                <a:gd name="connsiteX4" fmla="*/ 358254 w 968990"/>
                <a:gd name="connsiteY4" fmla="*/ 706272 h 822278"/>
                <a:gd name="connsiteX5" fmla="*/ 303662 w 968990"/>
                <a:gd name="connsiteY5" fmla="*/ 644857 h 822278"/>
                <a:gd name="connsiteX6" fmla="*/ 351430 w 968990"/>
                <a:gd name="connsiteY6" fmla="*/ 586854 h 822278"/>
                <a:gd name="connsiteX7" fmla="*/ 78474 w 968990"/>
                <a:gd name="connsiteY7" fmla="*/ 569794 h 822278"/>
                <a:gd name="connsiteX8" fmla="*/ 34119 w 968990"/>
                <a:gd name="connsiteY8" fmla="*/ 539086 h 822278"/>
                <a:gd name="connsiteX9" fmla="*/ 78474 w 968990"/>
                <a:gd name="connsiteY9" fmla="*/ 522027 h 822278"/>
                <a:gd name="connsiteX10" fmla="*/ 136477 w 968990"/>
                <a:gd name="connsiteY10" fmla="*/ 518615 h 822278"/>
                <a:gd name="connsiteX11" fmla="*/ 112594 w 968990"/>
                <a:gd name="connsiteY11" fmla="*/ 470848 h 822278"/>
                <a:gd name="connsiteX12" fmla="*/ 64827 w 968990"/>
                <a:gd name="connsiteY12" fmla="*/ 433316 h 822278"/>
                <a:gd name="connsiteX13" fmla="*/ 252483 w 968990"/>
                <a:gd name="connsiteY13" fmla="*/ 409433 h 822278"/>
                <a:gd name="connsiteX14" fmla="*/ 201304 w 968990"/>
                <a:gd name="connsiteY14" fmla="*/ 395785 h 822278"/>
                <a:gd name="connsiteX15" fmla="*/ 180833 w 968990"/>
                <a:gd name="connsiteY15" fmla="*/ 368489 h 822278"/>
                <a:gd name="connsiteX16" fmla="*/ 139889 w 968990"/>
                <a:gd name="connsiteY16" fmla="*/ 365078 h 822278"/>
                <a:gd name="connsiteX17" fmla="*/ 180833 w 968990"/>
                <a:gd name="connsiteY17" fmla="*/ 317310 h 822278"/>
                <a:gd name="connsiteX18" fmla="*/ 252483 w 968990"/>
                <a:gd name="connsiteY18" fmla="*/ 307075 h 822278"/>
                <a:gd name="connsiteX19" fmla="*/ 279779 w 968990"/>
                <a:gd name="connsiteY19" fmla="*/ 276367 h 822278"/>
                <a:gd name="connsiteX20" fmla="*/ 245659 w 968990"/>
                <a:gd name="connsiteY20" fmla="*/ 242248 h 822278"/>
                <a:gd name="connsiteX21" fmla="*/ 88710 w 968990"/>
                <a:gd name="connsiteY21" fmla="*/ 232012 h 822278"/>
                <a:gd name="connsiteX22" fmla="*/ 85298 w 968990"/>
                <a:gd name="connsiteY22" fmla="*/ 197892 h 822278"/>
                <a:gd name="connsiteX23" fmla="*/ 0 w 968990"/>
                <a:gd name="connsiteY23" fmla="*/ 163773 h 822278"/>
                <a:gd name="connsiteX24" fmla="*/ 75062 w 968990"/>
                <a:gd name="connsiteY24" fmla="*/ 122830 h 822278"/>
                <a:gd name="connsiteX25" fmla="*/ 78474 w 968990"/>
                <a:gd name="connsiteY25" fmla="*/ 78475 h 822278"/>
                <a:gd name="connsiteX26" fmla="*/ 464024 w 968990"/>
                <a:gd name="connsiteY26" fmla="*/ 23883 h 822278"/>
                <a:gd name="connsiteX27" fmla="*/ 515203 w 968990"/>
                <a:gd name="connsiteY27" fmla="*/ 3412 h 822278"/>
                <a:gd name="connsiteX28" fmla="*/ 651681 w 968990"/>
                <a:gd name="connsiteY28" fmla="*/ 0 h 822278"/>
                <a:gd name="connsiteX29" fmla="*/ 757450 w 968990"/>
                <a:gd name="connsiteY29" fmla="*/ 170597 h 822278"/>
                <a:gd name="connsiteX30" fmla="*/ 808629 w 968990"/>
                <a:gd name="connsiteY30" fmla="*/ 300251 h 822278"/>
                <a:gd name="connsiteX31" fmla="*/ 852985 w 968990"/>
                <a:gd name="connsiteY31" fmla="*/ 361666 h 822278"/>
                <a:gd name="connsiteX32" fmla="*/ 910988 w 968990"/>
                <a:gd name="connsiteY32" fmla="*/ 542498 h 822278"/>
                <a:gd name="connsiteX33" fmla="*/ 887102 w 968990"/>
                <a:gd name="connsiteY33" fmla="*/ 624386 h 822278"/>
                <a:gd name="connsiteX34" fmla="*/ 938282 w 968990"/>
                <a:gd name="connsiteY34" fmla="*/ 665328 h 822278"/>
                <a:gd name="connsiteX35" fmla="*/ 968990 w 968990"/>
                <a:gd name="connsiteY35" fmla="*/ 822278 h 822278"/>
                <a:gd name="connsiteX36" fmla="*/ 849573 w 968990"/>
                <a:gd name="connsiteY36" fmla="*/ 808629 h 822278"/>
                <a:gd name="connsiteX0" fmla="*/ 842749 w 968990"/>
                <a:gd name="connsiteY0" fmla="*/ 805218 h 822278"/>
                <a:gd name="connsiteX1" fmla="*/ 696036 w 968990"/>
                <a:gd name="connsiteY1" fmla="*/ 812042 h 822278"/>
                <a:gd name="connsiteX2" fmla="*/ 535674 w 968990"/>
                <a:gd name="connsiteY2" fmla="*/ 781334 h 822278"/>
                <a:gd name="connsiteX3" fmla="*/ 470848 w 968990"/>
                <a:gd name="connsiteY3" fmla="*/ 750627 h 822278"/>
                <a:gd name="connsiteX4" fmla="*/ 358254 w 968990"/>
                <a:gd name="connsiteY4" fmla="*/ 706272 h 822278"/>
                <a:gd name="connsiteX5" fmla="*/ 303662 w 968990"/>
                <a:gd name="connsiteY5" fmla="*/ 644857 h 822278"/>
                <a:gd name="connsiteX6" fmla="*/ 351430 w 968990"/>
                <a:gd name="connsiteY6" fmla="*/ 586854 h 822278"/>
                <a:gd name="connsiteX7" fmla="*/ 78474 w 968990"/>
                <a:gd name="connsiteY7" fmla="*/ 569794 h 822278"/>
                <a:gd name="connsiteX8" fmla="*/ 34119 w 968990"/>
                <a:gd name="connsiteY8" fmla="*/ 539086 h 822278"/>
                <a:gd name="connsiteX9" fmla="*/ 78474 w 968990"/>
                <a:gd name="connsiteY9" fmla="*/ 522027 h 822278"/>
                <a:gd name="connsiteX10" fmla="*/ 136477 w 968990"/>
                <a:gd name="connsiteY10" fmla="*/ 518615 h 822278"/>
                <a:gd name="connsiteX11" fmla="*/ 112594 w 968990"/>
                <a:gd name="connsiteY11" fmla="*/ 470848 h 822278"/>
                <a:gd name="connsiteX12" fmla="*/ 64827 w 968990"/>
                <a:gd name="connsiteY12" fmla="*/ 433316 h 822278"/>
                <a:gd name="connsiteX13" fmla="*/ 252483 w 968990"/>
                <a:gd name="connsiteY13" fmla="*/ 409433 h 822278"/>
                <a:gd name="connsiteX14" fmla="*/ 201304 w 968990"/>
                <a:gd name="connsiteY14" fmla="*/ 395785 h 822278"/>
                <a:gd name="connsiteX15" fmla="*/ 180833 w 968990"/>
                <a:gd name="connsiteY15" fmla="*/ 368489 h 822278"/>
                <a:gd name="connsiteX16" fmla="*/ 139889 w 968990"/>
                <a:gd name="connsiteY16" fmla="*/ 365078 h 822278"/>
                <a:gd name="connsiteX17" fmla="*/ 184245 w 968990"/>
                <a:gd name="connsiteY17" fmla="*/ 330958 h 822278"/>
                <a:gd name="connsiteX18" fmla="*/ 252483 w 968990"/>
                <a:gd name="connsiteY18" fmla="*/ 307075 h 822278"/>
                <a:gd name="connsiteX19" fmla="*/ 279779 w 968990"/>
                <a:gd name="connsiteY19" fmla="*/ 276367 h 822278"/>
                <a:gd name="connsiteX20" fmla="*/ 245659 w 968990"/>
                <a:gd name="connsiteY20" fmla="*/ 242248 h 822278"/>
                <a:gd name="connsiteX21" fmla="*/ 88710 w 968990"/>
                <a:gd name="connsiteY21" fmla="*/ 232012 h 822278"/>
                <a:gd name="connsiteX22" fmla="*/ 85298 w 968990"/>
                <a:gd name="connsiteY22" fmla="*/ 197892 h 822278"/>
                <a:gd name="connsiteX23" fmla="*/ 0 w 968990"/>
                <a:gd name="connsiteY23" fmla="*/ 163773 h 822278"/>
                <a:gd name="connsiteX24" fmla="*/ 75062 w 968990"/>
                <a:gd name="connsiteY24" fmla="*/ 122830 h 822278"/>
                <a:gd name="connsiteX25" fmla="*/ 78474 w 968990"/>
                <a:gd name="connsiteY25" fmla="*/ 78475 h 822278"/>
                <a:gd name="connsiteX26" fmla="*/ 464024 w 968990"/>
                <a:gd name="connsiteY26" fmla="*/ 23883 h 822278"/>
                <a:gd name="connsiteX27" fmla="*/ 515203 w 968990"/>
                <a:gd name="connsiteY27" fmla="*/ 3412 h 822278"/>
                <a:gd name="connsiteX28" fmla="*/ 651681 w 968990"/>
                <a:gd name="connsiteY28" fmla="*/ 0 h 822278"/>
                <a:gd name="connsiteX29" fmla="*/ 757450 w 968990"/>
                <a:gd name="connsiteY29" fmla="*/ 170597 h 822278"/>
                <a:gd name="connsiteX30" fmla="*/ 808629 w 968990"/>
                <a:gd name="connsiteY30" fmla="*/ 300251 h 822278"/>
                <a:gd name="connsiteX31" fmla="*/ 852985 w 968990"/>
                <a:gd name="connsiteY31" fmla="*/ 361666 h 822278"/>
                <a:gd name="connsiteX32" fmla="*/ 910988 w 968990"/>
                <a:gd name="connsiteY32" fmla="*/ 542498 h 822278"/>
                <a:gd name="connsiteX33" fmla="*/ 887102 w 968990"/>
                <a:gd name="connsiteY33" fmla="*/ 624386 h 822278"/>
                <a:gd name="connsiteX34" fmla="*/ 938282 w 968990"/>
                <a:gd name="connsiteY34" fmla="*/ 665328 h 822278"/>
                <a:gd name="connsiteX35" fmla="*/ 968990 w 968990"/>
                <a:gd name="connsiteY35" fmla="*/ 822278 h 822278"/>
                <a:gd name="connsiteX36" fmla="*/ 849573 w 968990"/>
                <a:gd name="connsiteY36" fmla="*/ 808629 h 822278"/>
                <a:gd name="connsiteX0" fmla="*/ 842749 w 968990"/>
                <a:gd name="connsiteY0" fmla="*/ 805218 h 822278"/>
                <a:gd name="connsiteX1" fmla="*/ 696036 w 968990"/>
                <a:gd name="connsiteY1" fmla="*/ 812042 h 822278"/>
                <a:gd name="connsiteX2" fmla="*/ 535674 w 968990"/>
                <a:gd name="connsiteY2" fmla="*/ 781334 h 822278"/>
                <a:gd name="connsiteX3" fmla="*/ 470848 w 968990"/>
                <a:gd name="connsiteY3" fmla="*/ 750627 h 822278"/>
                <a:gd name="connsiteX4" fmla="*/ 358254 w 968990"/>
                <a:gd name="connsiteY4" fmla="*/ 706272 h 822278"/>
                <a:gd name="connsiteX5" fmla="*/ 303662 w 968990"/>
                <a:gd name="connsiteY5" fmla="*/ 644857 h 822278"/>
                <a:gd name="connsiteX6" fmla="*/ 351430 w 968990"/>
                <a:gd name="connsiteY6" fmla="*/ 586854 h 822278"/>
                <a:gd name="connsiteX7" fmla="*/ 78474 w 968990"/>
                <a:gd name="connsiteY7" fmla="*/ 569794 h 822278"/>
                <a:gd name="connsiteX8" fmla="*/ 34119 w 968990"/>
                <a:gd name="connsiteY8" fmla="*/ 539086 h 822278"/>
                <a:gd name="connsiteX9" fmla="*/ 78474 w 968990"/>
                <a:gd name="connsiteY9" fmla="*/ 522027 h 822278"/>
                <a:gd name="connsiteX10" fmla="*/ 136477 w 968990"/>
                <a:gd name="connsiteY10" fmla="*/ 518615 h 822278"/>
                <a:gd name="connsiteX11" fmla="*/ 112594 w 968990"/>
                <a:gd name="connsiteY11" fmla="*/ 470848 h 822278"/>
                <a:gd name="connsiteX12" fmla="*/ 64827 w 968990"/>
                <a:gd name="connsiteY12" fmla="*/ 433316 h 822278"/>
                <a:gd name="connsiteX13" fmla="*/ 252483 w 968990"/>
                <a:gd name="connsiteY13" fmla="*/ 409433 h 822278"/>
                <a:gd name="connsiteX14" fmla="*/ 201304 w 968990"/>
                <a:gd name="connsiteY14" fmla="*/ 395785 h 822278"/>
                <a:gd name="connsiteX15" fmla="*/ 180833 w 968990"/>
                <a:gd name="connsiteY15" fmla="*/ 368489 h 822278"/>
                <a:gd name="connsiteX16" fmla="*/ 139889 w 968990"/>
                <a:gd name="connsiteY16" fmla="*/ 365078 h 822278"/>
                <a:gd name="connsiteX17" fmla="*/ 184245 w 968990"/>
                <a:gd name="connsiteY17" fmla="*/ 330958 h 822278"/>
                <a:gd name="connsiteX18" fmla="*/ 252483 w 968990"/>
                <a:gd name="connsiteY18" fmla="*/ 307075 h 822278"/>
                <a:gd name="connsiteX19" fmla="*/ 293427 w 968990"/>
                <a:gd name="connsiteY19" fmla="*/ 262719 h 822278"/>
                <a:gd name="connsiteX20" fmla="*/ 245659 w 968990"/>
                <a:gd name="connsiteY20" fmla="*/ 242248 h 822278"/>
                <a:gd name="connsiteX21" fmla="*/ 88710 w 968990"/>
                <a:gd name="connsiteY21" fmla="*/ 232012 h 822278"/>
                <a:gd name="connsiteX22" fmla="*/ 85298 w 968990"/>
                <a:gd name="connsiteY22" fmla="*/ 197892 h 822278"/>
                <a:gd name="connsiteX23" fmla="*/ 0 w 968990"/>
                <a:gd name="connsiteY23" fmla="*/ 163773 h 822278"/>
                <a:gd name="connsiteX24" fmla="*/ 75062 w 968990"/>
                <a:gd name="connsiteY24" fmla="*/ 122830 h 822278"/>
                <a:gd name="connsiteX25" fmla="*/ 78474 w 968990"/>
                <a:gd name="connsiteY25" fmla="*/ 78475 h 822278"/>
                <a:gd name="connsiteX26" fmla="*/ 464024 w 968990"/>
                <a:gd name="connsiteY26" fmla="*/ 23883 h 822278"/>
                <a:gd name="connsiteX27" fmla="*/ 515203 w 968990"/>
                <a:gd name="connsiteY27" fmla="*/ 3412 h 822278"/>
                <a:gd name="connsiteX28" fmla="*/ 651681 w 968990"/>
                <a:gd name="connsiteY28" fmla="*/ 0 h 822278"/>
                <a:gd name="connsiteX29" fmla="*/ 757450 w 968990"/>
                <a:gd name="connsiteY29" fmla="*/ 170597 h 822278"/>
                <a:gd name="connsiteX30" fmla="*/ 808629 w 968990"/>
                <a:gd name="connsiteY30" fmla="*/ 300251 h 822278"/>
                <a:gd name="connsiteX31" fmla="*/ 852985 w 968990"/>
                <a:gd name="connsiteY31" fmla="*/ 361666 h 822278"/>
                <a:gd name="connsiteX32" fmla="*/ 910988 w 968990"/>
                <a:gd name="connsiteY32" fmla="*/ 542498 h 822278"/>
                <a:gd name="connsiteX33" fmla="*/ 887102 w 968990"/>
                <a:gd name="connsiteY33" fmla="*/ 624386 h 822278"/>
                <a:gd name="connsiteX34" fmla="*/ 938282 w 968990"/>
                <a:gd name="connsiteY34" fmla="*/ 665328 h 822278"/>
                <a:gd name="connsiteX35" fmla="*/ 968990 w 968990"/>
                <a:gd name="connsiteY35" fmla="*/ 822278 h 822278"/>
                <a:gd name="connsiteX36" fmla="*/ 849573 w 968990"/>
                <a:gd name="connsiteY36" fmla="*/ 808629 h 822278"/>
                <a:gd name="connsiteX0" fmla="*/ 842749 w 968990"/>
                <a:gd name="connsiteY0" fmla="*/ 805218 h 822278"/>
                <a:gd name="connsiteX1" fmla="*/ 696036 w 968990"/>
                <a:gd name="connsiteY1" fmla="*/ 812042 h 822278"/>
                <a:gd name="connsiteX2" fmla="*/ 535674 w 968990"/>
                <a:gd name="connsiteY2" fmla="*/ 781334 h 822278"/>
                <a:gd name="connsiteX3" fmla="*/ 470848 w 968990"/>
                <a:gd name="connsiteY3" fmla="*/ 750627 h 822278"/>
                <a:gd name="connsiteX4" fmla="*/ 358254 w 968990"/>
                <a:gd name="connsiteY4" fmla="*/ 706272 h 822278"/>
                <a:gd name="connsiteX5" fmla="*/ 303662 w 968990"/>
                <a:gd name="connsiteY5" fmla="*/ 644857 h 822278"/>
                <a:gd name="connsiteX6" fmla="*/ 351430 w 968990"/>
                <a:gd name="connsiteY6" fmla="*/ 586854 h 822278"/>
                <a:gd name="connsiteX7" fmla="*/ 78474 w 968990"/>
                <a:gd name="connsiteY7" fmla="*/ 569794 h 822278"/>
                <a:gd name="connsiteX8" fmla="*/ 34119 w 968990"/>
                <a:gd name="connsiteY8" fmla="*/ 539086 h 822278"/>
                <a:gd name="connsiteX9" fmla="*/ 78474 w 968990"/>
                <a:gd name="connsiteY9" fmla="*/ 522027 h 822278"/>
                <a:gd name="connsiteX10" fmla="*/ 136477 w 968990"/>
                <a:gd name="connsiteY10" fmla="*/ 518615 h 822278"/>
                <a:gd name="connsiteX11" fmla="*/ 112594 w 968990"/>
                <a:gd name="connsiteY11" fmla="*/ 470848 h 822278"/>
                <a:gd name="connsiteX12" fmla="*/ 64827 w 968990"/>
                <a:gd name="connsiteY12" fmla="*/ 433316 h 822278"/>
                <a:gd name="connsiteX13" fmla="*/ 252483 w 968990"/>
                <a:gd name="connsiteY13" fmla="*/ 409433 h 822278"/>
                <a:gd name="connsiteX14" fmla="*/ 201304 w 968990"/>
                <a:gd name="connsiteY14" fmla="*/ 395785 h 822278"/>
                <a:gd name="connsiteX15" fmla="*/ 180833 w 968990"/>
                <a:gd name="connsiteY15" fmla="*/ 368489 h 822278"/>
                <a:gd name="connsiteX16" fmla="*/ 139889 w 968990"/>
                <a:gd name="connsiteY16" fmla="*/ 365078 h 822278"/>
                <a:gd name="connsiteX17" fmla="*/ 184245 w 968990"/>
                <a:gd name="connsiteY17" fmla="*/ 330958 h 822278"/>
                <a:gd name="connsiteX18" fmla="*/ 252483 w 968990"/>
                <a:gd name="connsiteY18" fmla="*/ 307075 h 822278"/>
                <a:gd name="connsiteX19" fmla="*/ 293427 w 968990"/>
                <a:gd name="connsiteY19" fmla="*/ 262719 h 822278"/>
                <a:gd name="connsiteX20" fmla="*/ 245659 w 968990"/>
                <a:gd name="connsiteY20" fmla="*/ 242248 h 822278"/>
                <a:gd name="connsiteX21" fmla="*/ 88710 w 968990"/>
                <a:gd name="connsiteY21" fmla="*/ 232012 h 822278"/>
                <a:gd name="connsiteX22" fmla="*/ 85298 w 968990"/>
                <a:gd name="connsiteY22" fmla="*/ 197892 h 822278"/>
                <a:gd name="connsiteX23" fmla="*/ 0 w 968990"/>
                <a:gd name="connsiteY23" fmla="*/ 163773 h 822278"/>
                <a:gd name="connsiteX24" fmla="*/ 105770 w 968990"/>
                <a:gd name="connsiteY24" fmla="*/ 126242 h 822278"/>
                <a:gd name="connsiteX25" fmla="*/ 78474 w 968990"/>
                <a:gd name="connsiteY25" fmla="*/ 78475 h 822278"/>
                <a:gd name="connsiteX26" fmla="*/ 464024 w 968990"/>
                <a:gd name="connsiteY26" fmla="*/ 23883 h 822278"/>
                <a:gd name="connsiteX27" fmla="*/ 515203 w 968990"/>
                <a:gd name="connsiteY27" fmla="*/ 3412 h 822278"/>
                <a:gd name="connsiteX28" fmla="*/ 651681 w 968990"/>
                <a:gd name="connsiteY28" fmla="*/ 0 h 822278"/>
                <a:gd name="connsiteX29" fmla="*/ 757450 w 968990"/>
                <a:gd name="connsiteY29" fmla="*/ 170597 h 822278"/>
                <a:gd name="connsiteX30" fmla="*/ 808629 w 968990"/>
                <a:gd name="connsiteY30" fmla="*/ 300251 h 822278"/>
                <a:gd name="connsiteX31" fmla="*/ 852985 w 968990"/>
                <a:gd name="connsiteY31" fmla="*/ 361666 h 822278"/>
                <a:gd name="connsiteX32" fmla="*/ 910988 w 968990"/>
                <a:gd name="connsiteY32" fmla="*/ 542498 h 822278"/>
                <a:gd name="connsiteX33" fmla="*/ 887102 w 968990"/>
                <a:gd name="connsiteY33" fmla="*/ 624386 h 822278"/>
                <a:gd name="connsiteX34" fmla="*/ 938282 w 968990"/>
                <a:gd name="connsiteY34" fmla="*/ 665328 h 822278"/>
                <a:gd name="connsiteX35" fmla="*/ 968990 w 968990"/>
                <a:gd name="connsiteY35" fmla="*/ 822278 h 822278"/>
                <a:gd name="connsiteX36" fmla="*/ 849573 w 968990"/>
                <a:gd name="connsiteY36" fmla="*/ 808629 h 822278"/>
                <a:gd name="connsiteX0" fmla="*/ 842749 w 968990"/>
                <a:gd name="connsiteY0" fmla="*/ 805218 h 822278"/>
                <a:gd name="connsiteX1" fmla="*/ 696036 w 968990"/>
                <a:gd name="connsiteY1" fmla="*/ 812042 h 822278"/>
                <a:gd name="connsiteX2" fmla="*/ 580030 w 968990"/>
                <a:gd name="connsiteY2" fmla="*/ 781334 h 822278"/>
                <a:gd name="connsiteX3" fmla="*/ 470848 w 968990"/>
                <a:gd name="connsiteY3" fmla="*/ 750627 h 822278"/>
                <a:gd name="connsiteX4" fmla="*/ 358254 w 968990"/>
                <a:gd name="connsiteY4" fmla="*/ 706272 h 822278"/>
                <a:gd name="connsiteX5" fmla="*/ 303662 w 968990"/>
                <a:gd name="connsiteY5" fmla="*/ 644857 h 822278"/>
                <a:gd name="connsiteX6" fmla="*/ 351430 w 968990"/>
                <a:gd name="connsiteY6" fmla="*/ 586854 h 822278"/>
                <a:gd name="connsiteX7" fmla="*/ 78474 w 968990"/>
                <a:gd name="connsiteY7" fmla="*/ 569794 h 822278"/>
                <a:gd name="connsiteX8" fmla="*/ 34119 w 968990"/>
                <a:gd name="connsiteY8" fmla="*/ 539086 h 822278"/>
                <a:gd name="connsiteX9" fmla="*/ 78474 w 968990"/>
                <a:gd name="connsiteY9" fmla="*/ 522027 h 822278"/>
                <a:gd name="connsiteX10" fmla="*/ 136477 w 968990"/>
                <a:gd name="connsiteY10" fmla="*/ 518615 h 822278"/>
                <a:gd name="connsiteX11" fmla="*/ 112594 w 968990"/>
                <a:gd name="connsiteY11" fmla="*/ 470848 h 822278"/>
                <a:gd name="connsiteX12" fmla="*/ 64827 w 968990"/>
                <a:gd name="connsiteY12" fmla="*/ 433316 h 822278"/>
                <a:gd name="connsiteX13" fmla="*/ 252483 w 968990"/>
                <a:gd name="connsiteY13" fmla="*/ 409433 h 822278"/>
                <a:gd name="connsiteX14" fmla="*/ 201304 w 968990"/>
                <a:gd name="connsiteY14" fmla="*/ 395785 h 822278"/>
                <a:gd name="connsiteX15" fmla="*/ 180833 w 968990"/>
                <a:gd name="connsiteY15" fmla="*/ 368489 h 822278"/>
                <a:gd name="connsiteX16" fmla="*/ 139889 w 968990"/>
                <a:gd name="connsiteY16" fmla="*/ 365078 h 822278"/>
                <a:gd name="connsiteX17" fmla="*/ 184245 w 968990"/>
                <a:gd name="connsiteY17" fmla="*/ 330958 h 822278"/>
                <a:gd name="connsiteX18" fmla="*/ 252483 w 968990"/>
                <a:gd name="connsiteY18" fmla="*/ 307075 h 822278"/>
                <a:gd name="connsiteX19" fmla="*/ 293427 w 968990"/>
                <a:gd name="connsiteY19" fmla="*/ 262719 h 822278"/>
                <a:gd name="connsiteX20" fmla="*/ 245659 w 968990"/>
                <a:gd name="connsiteY20" fmla="*/ 242248 h 822278"/>
                <a:gd name="connsiteX21" fmla="*/ 88710 w 968990"/>
                <a:gd name="connsiteY21" fmla="*/ 232012 h 822278"/>
                <a:gd name="connsiteX22" fmla="*/ 85298 w 968990"/>
                <a:gd name="connsiteY22" fmla="*/ 197892 h 822278"/>
                <a:gd name="connsiteX23" fmla="*/ 0 w 968990"/>
                <a:gd name="connsiteY23" fmla="*/ 163773 h 822278"/>
                <a:gd name="connsiteX24" fmla="*/ 105770 w 968990"/>
                <a:gd name="connsiteY24" fmla="*/ 126242 h 822278"/>
                <a:gd name="connsiteX25" fmla="*/ 78474 w 968990"/>
                <a:gd name="connsiteY25" fmla="*/ 78475 h 822278"/>
                <a:gd name="connsiteX26" fmla="*/ 464024 w 968990"/>
                <a:gd name="connsiteY26" fmla="*/ 23883 h 822278"/>
                <a:gd name="connsiteX27" fmla="*/ 515203 w 968990"/>
                <a:gd name="connsiteY27" fmla="*/ 3412 h 822278"/>
                <a:gd name="connsiteX28" fmla="*/ 651681 w 968990"/>
                <a:gd name="connsiteY28" fmla="*/ 0 h 822278"/>
                <a:gd name="connsiteX29" fmla="*/ 757450 w 968990"/>
                <a:gd name="connsiteY29" fmla="*/ 170597 h 822278"/>
                <a:gd name="connsiteX30" fmla="*/ 808629 w 968990"/>
                <a:gd name="connsiteY30" fmla="*/ 300251 h 822278"/>
                <a:gd name="connsiteX31" fmla="*/ 852985 w 968990"/>
                <a:gd name="connsiteY31" fmla="*/ 361666 h 822278"/>
                <a:gd name="connsiteX32" fmla="*/ 910988 w 968990"/>
                <a:gd name="connsiteY32" fmla="*/ 542498 h 822278"/>
                <a:gd name="connsiteX33" fmla="*/ 887102 w 968990"/>
                <a:gd name="connsiteY33" fmla="*/ 624386 h 822278"/>
                <a:gd name="connsiteX34" fmla="*/ 938282 w 968990"/>
                <a:gd name="connsiteY34" fmla="*/ 665328 h 822278"/>
                <a:gd name="connsiteX35" fmla="*/ 968990 w 968990"/>
                <a:gd name="connsiteY35" fmla="*/ 822278 h 822278"/>
                <a:gd name="connsiteX36" fmla="*/ 849573 w 968990"/>
                <a:gd name="connsiteY36" fmla="*/ 808629 h 822278"/>
                <a:gd name="connsiteX0" fmla="*/ 842749 w 968990"/>
                <a:gd name="connsiteY0" fmla="*/ 805218 h 822278"/>
                <a:gd name="connsiteX1" fmla="*/ 696036 w 968990"/>
                <a:gd name="connsiteY1" fmla="*/ 812042 h 822278"/>
                <a:gd name="connsiteX2" fmla="*/ 580030 w 968990"/>
                <a:gd name="connsiteY2" fmla="*/ 781334 h 822278"/>
                <a:gd name="connsiteX3" fmla="*/ 470848 w 968990"/>
                <a:gd name="connsiteY3" fmla="*/ 750627 h 822278"/>
                <a:gd name="connsiteX4" fmla="*/ 378725 w 968990"/>
                <a:gd name="connsiteY4" fmla="*/ 692624 h 822278"/>
                <a:gd name="connsiteX5" fmla="*/ 303662 w 968990"/>
                <a:gd name="connsiteY5" fmla="*/ 644857 h 822278"/>
                <a:gd name="connsiteX6" fmla="*/ 351430 w 968990"/>
                <a:gd name="connsiteY6" fmla="*/ 586854 h 822278"/>
                <a:gd name="connsiteX7" fmla="*/ 78474 w 968990"/>
                <a:gd name="connsiteY7" fmla="*/ 569794 h 822278"/>
                <a:gd name="connsiteX8" fmla="*/ 34119 w 968990"/>
                <a:gd name="connsiteY8" fmla="*/ 539086 h 822278"/>
                <a:gd name="connsiteX9" fmla="*/ 78474 w 968990"/>
                <a:gd name="connsiteY9" fmla="*/ 522027 h 822278"/>
                <a:gd name="connsiteX10" fmla="*/ 136477 w 968990"/>
                <a:gd name="connsiteY10" fmla="*/ 518615 h 822278"/>
                <a:gd name="connsiteX11" fmla="*/ 112594 w 968990"/>
                <a:gd name="connsiteY11" fmla="*/ 470848 h 822278"/>
                <a:gd name="connsiteX12" fmla="*/ 64827 w 968990"/>
                <a:gd name="connsiteY12" fmla="*/ 433316 h 822278"/>
                <a:gd name="connsiteX13" fmla="*/ 252483 w 968990"/>
                <a:gd name="connsiteY13" fmla="*/ 409433 h 822278"/>
                <a:gd name="connsiteX14" fmla="*/ 201304 w 968990"/>
                <a:gd name="connsiteY14" fmla="*/ 395785 h 822278"/>
                <a:gd name="connsiteX15" fmla="*/ 180833 w 968990"/>
                <a:gd name="connsiteY15" fmla="*/ 368489 h 822278"/>
                <a:gd name="connsiteX16" fmla="*/ 139889 w 968990"/>
                <a:gd name="connsiteY16" fmla="*/ 365078 h 822278"/>
                <a:gd name="connsiteX17" fmla="*/ 184245 w 968990"/>
                <a:gd name="connsiteY17" fmla="*/ 330958 h 822278"/>
                <a:gd name="connsiteX18" fmla="*/ 252483 w 968990"/>
                <a:gd name="connsiteY18" fmla="*/ 307075 h 822278"/>
                <a:gd name="connsiteX19" fmla="*/ 293427 w 968990"/>
                <a:gd name="connsiteY19" fmla="*/ 262719 h 822278"/>
                <a:gd name="connsiteX20" fmla="*/ 245659 w 968990"/>
                <a:gd name="connsiteY20" fmla="*/ 242248 h 822278"/>
                <a:gd name="connsiteX21" fmla="*/ 88710 w 968990"/>
                <a:gd name="connsiteY21" fmla="*/ 232012 h 822278"/>
                <a:gd name="connsiteX22" fmla="*/ 85298 w 968990"/>
                <a:gd name="connsiteY22" fmla="*/ 197892 h 822278"/>
                <a:gd name="connsiteX23" fmla="*/ 0 w 968990"/>
                <a:gd name="connsiteY23" fmla="*/ 163773 h 822278"/>
                <a:gd name="connsiteX24" fmla="*/ 105770 w 968990"/>
                <a:gd name="connsiteY24" fmla="*/ 126242 h 822278"/>
                <a:gd name="connsiteX25" fmla="*/ 78474 w 968990"/>
                <a:gd name="connsiteY25" fmla="*/ 78475 h 822278"/>
                <a:gd name="connsiteX26" fmla="*/ 464024 w 968990"/>
                <a:gd name="connsiteY26" fmla="*/ 23883 h 822278"/>
                <a:gd name="connsiteX27" fmla="*/ 515203 w 968990"/>
                <a:gd name="connsiteY27" fmla="*/ 3412 h 822278"/>
                <a:gd name="connsiteX28" fmla="*/ 651681 w 968990"/>
                <a:gd name="connsiteY28" fmla="*/ 0 h 822278"/>
                <a:gd name="connsiteX29" fmla="*/ 757450 w 968990"/>
                <a:gd name="connsiteY29" fmla="*/ 170597 h 822278"/>
                <a:gd name="connsiteX30" fmla="*/ 808629 w 968990"/>
                <a:gd name="connsiteY30" fmla="*/ 300251 h 822278"/>
                <a:gd name="connsiteX31" fmla="*/ 852985 w 968990"/>
                <a:gd name="connsiteY31" fmla="*/ 361666 h 822278"/>
                <a:gd name="connsiteX32" fmla="*/ 910988 w 968990"/>
                <a:gd name="connsiteY32" fmla="*/ 542498 h 822278"/>
                <a:gd name="connsiteX33" fmla="*/ 887102 w 968990"/>
                <a:gd name="connsiteY33" fmla="*/ 624386 h 822278"/>
                <a:gd name="connsiteX34" fmla="*/ 938282 w 968990"/>
                <a:gd name="connsiteY34" fmla="*/ 665328 h 822278"/>
                <a:gd name="connsiteX35" fmla="*/ 968990 w 968990"/>
                <a:gd name="connsiteY35" fmla="*/ 822278 h 822278"/>
                <a:gd name="connsiteX36" fmla="*/ 849573 w 968990"/>
                <a:gd name="connsiteY36" fmla="*/ 808629 h 822278"/>
                <a:gd name="connsiteX0" fmla="*/ 842749 w 968990"/>
                <a:gd name="connsiteY0" fmla="*/ 805218 h 822278"/>
                <a:gd name="connsiteX1" fmla="*/ 696036 w 968990"/>
                <a:gd name="connsiteY1" fmla="*/ 812042 h 822278"/>
                <a:gd name="connsiteX2" fmla="*/ 580030 w 968990"/>
                <a:gd name="connsiteY2" fmla="*/ 781334 h 822278"/>
                <a:gd name="connsiteX3" fmla="*/ 470848 w 968990"/>
                <a:gd name="connsiteY3" fmla="*/ 750627 h 822278"/>
                <a:gd name="connsiteX4" fmla="*/ 378725 w 968990"/>
                <a:gd name="connsiteY4" fmla="*/ 692624 h 822278"/>
                <a:gd name="connsiteX5" fmla="*/ 313898 w 968990"/>
                <a:gd name="connsiteY5" fmla="*/ 644857 h 822278"/>
                <a:gd name="connsiteX6" fmla="*/ 351430 w 968990"/>
                <a:gd name="connsiteY6" fmla="*/ 586854 h 822278"/>
                <a:gd name="connsiteX7" fmla="*/ 78474 w 968990"/>
                <a:gd name="connsiteY7" fmla="*/ 569794 h 822278"/>
                <a:gd name="connsiteX8" fmla="*/ 34119 w 968990"/>
                <a:gd name="connsiteY8" fmla="*/ 539086 h 822278"/>
                <a:gd name="connsiteX9" fmla="*/ 78474 w 968990"/>
                <a:gd name="connsiteY9" fmla="*/ 522027 h 822278"/>
                <a:gd name="connsiteX10" fmla="*/ 136477 w 968990"/>
                <a:gd name="connsiteY10" fmla="*/ 518615 h 822278"/>
                <a:gd name="connsiteX11" fmla="*/ 112594 w 968990"/>
                <a:gd name="connsiteY11" fmla="*/ 470848 h 822278"/>
                <a:gd name="connsiteX12" fmla="*/ 64827 w 968990"/>
                <a:gd name="connsiteY12" fmla="*/ 433316 h 822278"/>
                <a:gd name="connsiteX13" fmla="*/ 252483 w 968990"/>
                <a:gd name="connsiteY13" fmla="*/ 409433 h 822278"/>
                <a:gd name="connsiteX14" fmla="*/ 201304 w 968990"/>
                <a:gd name="connsiteY14" fmla="*/ 395785 h 822278"/>
                <a:gd name="connsiteX15" fmla="*/ 180833 w 968990"/>
                <a:gd name="connsiteY15" fmla="*/ 368489 h 822278"/>
                <a:gd name="connsiteX16" fmla="*/ 139889 w 968990"/>
                <a:gd name="connsiteY16" fmla="*/ 365078 h 822278"/>
                <a:gd name="connsiteX17" fmla="*/ 184245 w 968990"/>
                <a:gd name="connsiteY17" fmla="*/ 330958 h 822278"/>
                <a:gd name="connsiteX18" fmla="*/ 252483 w 968990"/>
                <a:gd name="connsiteY18" fmla="*/ 307075 h 822278"/>
                <a:gd name="connsiteX19" fmla="*/ 293427 w 968990"/>
                <a:gd name="connsiteY19" fmla="*/ 262719 h 822278"/>
                <a:gd name="connsiteX20" fmla="*/ 245659 w 968990"/>
                <a:gd name="connsiteY20" fmla="*/ 242248 h 822278"/>
                <a:gd name="connsiteX21" fmla="*/ 88710 w 968990"/>
                <a:gd name="connsiteY21" fmla="*/ 232012 h 822278"/>
                <a:gd name="connsiteX22" fmla="*/ 85298 w 968990"/>
                <a:gd name="connsiteY22" fmla="*/ 197892 h 822278"/>
                <a:gd name="connsiteX23" fmla="*/ 0 w 968990"/>
                <a:gd name="connsiteY23" fmla="*/ 163773 h 822278"/>
                <a:gd name="connsiteX24" fmla="*/ 105770 w 968990"/>
                <a:gd name="connsiteY24" fmla="*/ 126242 h 822278"/>
                <a:gd name="connsiteX25" fmla="*/ 78474 w 968990"/>
                <a:gd name="connsiteY25" fmla="*/ 78475 h 822278"/>
                <a:gd name="connsiteX26" fmla="*/ 464024 w 968990"/>
                <a:gd name="connsiteY26" fmla="*/ 23883 h 822278"/>
                <a:gd name="connsiteX27" fmla="*/ 515203 w 968990"/>
                <a:gd name="connsiteY27" fmla="*/ 3412 h 822278"/>
                <a:gd name="connsiteX28" fmla="*/ 651681 w 968990"/>
                <a:gd name="connsiteY28" fmla="*/ 0 h 822278"/>
                <a:gd name="connsiteX29" fmla="*/ 757450 w 968990"/>
                <a:gd name="connsiteY29" fmla="*/ 170597 h 822278"/>
                <a:gd name="connsiteX30" fmla="*/ 808629 w 968990"/>
                <a:gd name="connsiteY30" fmla="*/ 300251 h 822278"/>
                <a:gd name="connsiteX31" fmla="*/ 852985 w 968990"/>
                <a:gd name="connsiteY31" fmla="*/ 361666 h 822278"/>
                <a:gd name="connsiteX32" fmla="*/ 910988 w 968990"/>
                <a:gd name="connsiteY32" fmla="*/ 542498 h 822278"/>
                <a:gd name="connsiteX33" fmla="*/ 887102 w 968990"/>
                <a:gd name="connsiteY33" fmla="*/ 624386 h 822278"/>
                <a:gd name="connsiteX34" fmla="*/ 938282 w 968990"/>
                <a:gd name="connsiteY34" fmla="*/ 665328 h 822278"/>
                <a:gd name="connsiteX35" fmla="*/ 968990 w 968990"/>
                <a:gd name="connsiteY35" fmla="*/ 822278 h 822278"/>
                <a:gd name="connsiteX36" fmla="*/ 849573 w 968990"/>
                <a:gd name="connsiteY36" fmla="*/ 808629 h 822278"/>
                <a:gd name="connsiteX0" fmla="*/ 842749 w 968990"/>
                <a:gd name="connsiteY0" fmla="*/ 805218 h 822278"/>
                <a:gd name="connsiteX1" fmla="*/ 696036 w 968990"/>
                <a:gd name="connsiteY1" fmla="*/ 812042 h 822278"/>
                <a:gd name="connsiteX2" fmla="*/ 580030 w 968990"/>
                <a:gd name="connsiteY2" fmla="*/ 781334 h 822278"/>
                <a:gd name="connsiteX3" fmla="*/ 470848 w 968990"/>
                <a:gd name="connsiteY3" fmla="*/ 750627 h 822278"/>
                <a:gd name="connsiteX4" fmla="*/ 378725 w 968990"/>
                <a:gd name="connsiteY4" fmla="*/ 692624 h 822278"/>
                <a:gd name="connsiteX5" fmla="*/ 313898 w 968990"/>
                <a:gd name="connsiteY5" fmla="*/ 644857 h 822278"/>
                <a:gd name="connsiteX6" fmla="*/ 351430 w 968990"/>
                <a:gd name="connsiteY6" fmla="*/ 586854 h 822278"/>
                <a:gd name="connsiteX7" fmla="*/ 78474 w 968990"/>
                <a:gd name="connsiteY7" fmla="*/ 562970 h 822278"/>
                <a:gd name="connsiteX8" fmla="*/ 34119 w 968990"/>
                <a:gd name="connsiteY8" fmla="*/ 539086 h 822278"/>
                <a:gd name="connsiteX9" fmla="*/ 78474 w 968990"/>
                <a:gd name="connsiteY9" fmla="*/ 522027 h 822278"/>
                <a:gd name="connsiteX10" fmla="*/ 136477 w 968990"/>
                <a:gd name="connsiteY10" fmla="*/ 518615 h 822278"/>
                <a:gd name="connsiteX11" fmla="*/ 112594 w 968990"/>
                <a:gd name="connsiteY11" fmla="*/ 470848 h 822278"/>
                <a:gd name="connsiteX12" fmla="*/ 64827 w 968990"/>
                <a:gd name="connsiteY12" fmla="*/ 433316 h 822278"/>
                <a:gd name="connsiteX13" fmla="*/ 252483 w 968990"/>
                <a:gd name="connsiteY13" fmla="*/ 409433 h 822278"/>
                <a:gd name="connsiteX14" fmla="*/ 201304 w 968990"/>
                <a:gd name="connsiteY14" fmla="*/ 395785 h 822278"/>
                <a:gd name="connsiteX15" fmla="*/ 180833 w 968990"/>
                <a:gd name="connsiteY15" fmla="*/ 368489 h 822278"/>
                <a:gd name="connsiteX16" fmla="*/ 139889 w 968990"/>
                <a:gd name="connsiteY16" fmla="*/ 365078 h 822278"/>
                <a:gd name="connsiteX17" fmla="*/ 184245 w 968990"/>
                <a:gd name="connsiteY17" fmla="*/ 330958 h 822278"/>
                <a:gd name="connsiteX18" fmla="*/ 252483 w 968990"/>
                <a:gd name="connsiteY18" fmla="*/ 307075 h 822278"/>
                <a:gd name="connsiteX19" fmla="*/ 293427 w 968990"/>
                <a:gd name="connsiteY19" fmla="*/ 262719 h 822278"/>
                <a:gd name="connsiteX20" fmla="*/ 245659 w 968990"/>
                <a:gd name="connsiteY20" fmla="*/ 242248 h 822278"/>
                <a:gd name="connsiteX21" fmla="*/ 88710 w 968990"/>
                <a:gd name="connsiteY21" fmla="*/ 232012 h 822278"/>
                <a:gd name="connsiteX22" fmla="*/ 85298 w 968990"/>
                <a:gd name="connsiteY22" fmla="*/ 197892 h 822278"/>
                <a:gd name="connsiteX23" fmla="*/ 0 w 968990"/>
                <a:gd name="connsiteY23" fmla="*/ 163773 h 822278"/>
                <a:gd name="connsiteX24" fmla="*/ 105770 w 968990"/>
                <a:gd name="connsiteY24" fmla="*/ 126242 h 822278"/>
                <a:gd name="connsiteX25" fmla="*/ 78474 w 968990"/>
                <a:gd name="connsiteY25" fmla="*/ 78475 h 822278"/>
                <a:gd name="connsiteX26" fmla="*/ 464024 w 968990"/>
                <a:gd name="connsiteY26" fmla="*/ 23883 h 822278"/>
                <a:gd name="connsiteX27" fmla="*/ 515203 w 968990"/>
                <a:gd name="connsiteY27" fmla="*/ 3412 h 822278"/>
                <a:gd name="connsiteX28" fmla="*/ 651681 w 968990"/>
                <a:gd name="connsiteY28" fmla="*/ 0 h 822278"/>
                <a:gd name="connsiteX29" fmla="*/ 757450 w 968990"/>
                <a:gd name="connsiteY29" fmla="*/ 170597 h 822278"/>
                <a:gd name="connsiteX30" fmla="*/ 808629 w 968990"/>
                <a:gd name="connsiteY30" fmla="*/ 300251 h 822278"/>
                <a:gd name="connsiteX31" fmla="*/ 852985 w 968990"/>
                <a:gd name="connsiteY31" fmla="*/ 361666 h 822278"/>
                <a:gd name="connsiteX32" fmla="*/ 910988 w 968990"/>
                <a:gd name="connsiteY32" fmla="*/ 542498 h 822278"/>
                <a:gd name="connsiteX33" fmla="*/ 887102 w 968990"/>
                <a:gd name="connsiteY33" fmla="*/ 624386 h 822278"/>
                <a:gd name="connsiteX34" fmla="*/ 938282 w 968990"/>
                <a:gd name="connsiteY34" fmla="*/ 665328 h 822278"/>
                <a:gd name="connsiteX35" fmla="*/ 968990 w 968990"/>
                <a:gd name="connsiteY35" fmla="*/ 822278 h 822278"/>
                <a:gd name="connsiteX36" fmla="*/ 849573 w 968990"/>
                <a:gd name="connsiteY36" fmla="*/ 808629 h 82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68990" h="822278">
                  <a:moveTo>
                    <a:pt x="842749" y="805218"/>
                  </a:moveTo>
                  <a:lnTo>
                    <a:pt x="696036" y="812042"/>
                  </a:lnTo>
                  <a:lnTo>
                    <a:pt x="580030" y="781334"/>
                  </a:lnTo>
                  <a:lnTo>
                    <a:pt x="470848" y="750627"/>
                  </a:lnTo>
                  <a:lnTo>
                    <a:pt x="378725" y="692624"/>
                  </a:lnTo>
                  <a:lnTo>
                    <a:pt x="313898" y="644857"/>
                  </a:lnTo>
                  <a:lnTo>
                    <a:pt x="351430" y="586854"/>
                  </a:lnTo>
                  <a:lnTo>
                    <a:pt x="78474" y="562970"/>
                  </a:lnTo>
                  <a:lnTo>
                    <a:pt x="34119" y="539086"/>
                  </a:lnTo>
                  <a:lnTo>
                    <a:pt x="78474" y="522027"/>
                  </a:lnTo>
                  <a:lnTo>
                    <a:pt x="136477" y="518615"/>
                  </a:lnTo>
                  <a:lnTo>
                    <a:pt x="112594" y="470848"/>
                  </a:lnTo>
                  <a:lnTo>
                    <a:pt x="64827" y="433316"/>
                  </a:lnTo>
                  <a:lnTo>
                    <a:pt x="252483" y="409433"/>
                  </a:lnTo>
                  <a:lnTo>
                    <a:pt x="201304" y="395785"/>
                  </a:lnTo>
                  <a:lnTo>
                    <a:pt x="180833" y="368489"/>
                  </a:lnTo>
                  <a:lnTo>
                    <a:pt x="139889" y="365078"/>
                  </a:lnTo>
                  <a:lnTo>
                    <a:pt x="184245" y="330958"/>
                  </a:lnTo>
                  <a:lnTo>
                    <a:pt x="252483" y="307075"/>
                  </a:lnTo>
                  <a:lnTo>
                    <a:pt x="293427" y="262719"/>
                  </a:lnTo>
                  <a:lnTo>
                    <a:pt x="245659" y="242248"/>
                  </a:lnTo>
                  <a:lnTo>
                    <a:pt x="88710" y="232012"/>
                  </a:lnTo>
                  <a:lnTo>
                    <a:pt x="85298" y="197892"/>
                  </a:lnTo>
                  <a:lnTo>
                    <a:pt x="0" y="163773"/>
                  </a:lnTo>
                  <a:lnTo>
                    <a:pt x="105770" y="126242"/>
                  </a:lnTo>
                  <a:lnTo>
                    <a:pt x="78474" y="78475"/>
                  </a:lnTo>
                  <a:lnTo>
                    <a:pt x="464024" y="23883"/>
                  </a:lnTo>
                  <a:lnTo>
                    <a:pt x="515203" y="3412"/>
                  </a:lnTo>
                  <a:lnTo>
                    <a:pt x="651681" y="0"/>
                  </a:lnTo>
                  <a:lnTo>
                    <a:pt x="757450" y="170597"/>
                  </a:lnTo>
                  <a:lnTo>
                    <a:pt x="808629" y="300251"/>
                  </a:lnTo>
                  <a:lnTo>
                    <a:pt x="852985" y="361666"/>
                  </a:lnTo>
                  <a:lnTo>
                    <a:pt x="910988" y="542498"/>
                  </a:lnTo>
                  <a:lnTo>
                    <a:pt x="887102" y="624386"/>
                  </a:lnTo>
                  <a:lnTo>
                    <a:pt x="938282" y="665328"/>
                  </a:lnTo>
                  <a:lnTo>
                    <a:pt x="968990" y="822278"/>
                  </a:lnTo>
                  <a:lnTo>
                    <a:pt x="849573" y="808629"/>
                  </a:lnTo>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A092C5-7576-FA40-9D62-57658482268B}"/>
                </a:ext>
              </a:extLst>
            </p:cNvPr>
            <p:cNvSpPr txBox="1"/>
            <p:nvPr/>
          </p:nvSpPr>
          <p:spPr>
            <a:xfrm>
              <a:off x="9238811" y="4884763"/>
              <a:ext cx="1050503" cy="461665"/>
            </a:xfrm>
            <a:prstGeom prst="rect">
              <a:avLst/>
            </a:prstGeom>
            <a:solidFill>
              <a:schemeClr val="bg1"/>
            </a:solidFill>
            <a:ln w="12700">
              <a:solidFill>
                <a:schemeClr val="tx1"/>
              </a:solidFill>
            </a:ln>
          </p:spPr>
          <p:txBody>
            <a:bodyPr wrap="square" rtlCol="0">
              <a:spAutoFit/>
            </a:bodyPr>
            <a:lstStyle/>
            <a:p>
              <a:pPr algn="ctr"/>
              <a:r>
                <a:rPr lang="en-US" sz="1200" dirty="0"/>
                <a:t>Mid Latitude </a:t>
              </a:r>
            </a:p>
            <a:p>
              <a:pPr algn="ctr"/>
              <a:r>
                <a:rPr lang="en-US" sz="1200" dirty="0"/>
                <a:t>Dry Air</a:t>
              </a:r>
            </a:p>
          </p:txBody>
        </p:sp>
        <p:sp>
          <p:nvSpPr>
            <p:cNvPr id="60" name="TextBox 59">
              <a:extLst>
                <a:ext uri="{FF2B5EF4-FFF2-40B4-BE49-F238E27FC236}">
                  <a16:creationId xmlns:a16="http://schemas.microsoft.com/office/drawing/2014/main" id="{0C9B14D3-4777-D74E-B5B3-ECCA2EB069CD}"/>
                </a:ext>
              </a:extLst>
            </p:cNvPr>
            <p:cNvSpPr txBox="1"/>
            <p:nvPr/>
          </p:nvSpPr>
          <p:spPr>
            <a:xfrm>
              <a:off x="11238240" y="2912362"/>
              <a:ext cx="711051" cy="461665"/>
            </a:xfrm>
            <a:prstGeom prst="rect">
              <a:avLst/>
            </a:prstGeom>
            <a:solidFill>
              <a:schemeClr val="bg1"/>
            </a:solidFill>
            <a:ln w="12700">
              <a:solidFill>
                <a:schemeClr val="tx1"/>
              </a:solidFill>
            </a:ln>
          </p:spPr>
          <p:txBody>
            <a:bodyPr wrap="square" rtlCol="0">
              <a:spAutoFit/>
            </a:bodyPr>
            <a:lstStyle/>
            <a:p>
              <a:pPr algn="ctr"/>
              <a:r>
                <a:rPr lang="en-US" sz="1200" dirty="0"/>
                <a:t>Outflow </a:t>
              </a:r>
            </a:p>
            <a:p>
              <a:pPr algn="ctr"/>
              <a:r>
                <a:rPr lang="en-US" sz="1200" dirty="0"/>
                <a:t>Layer</a:t>
              </a:r>
            </a:p>
          </p:txBody>
        </p:sp>
        <p:sp>
          <p:nvSpPr>
            <p:cNvPr id="61" name="TextBox 60">
              <a:extLst>
                <a:ext uri="{FF2B5EF4-FFF2-40B4-BE49-F238E27FC236}">
                  <a16:creationId xmlns:a16="http://schemas.microsoft.com/office/drawing/2014/main" id="{1141333B-5D82-394D-BDA8-E7D4866F033D}"/>
                </a:ext>
              </a:extLst>
            </p:cNvPr>
            <p:cNvSpPr txBox="1"/>
            <p:nvPr/>
          </p:nvSpPr>
          <p:spPr>
            <a:xfrm>
              <a:off x="9357360" y="3047196"/>
              <a:ext cx="1055883" cy="276999"/>
            </a:xfrm>
            <a:prstGeom prst="rect">
              <a:avLst/>
            </a:prstGeom>
            <a:solidFill>
              <a:schemeClr val="bg1"/>
            </a:solidFill>
            <a:ln w="12700">
              <a:solidFill>
                <a:schemeClr val="tx1"/>
              </a:solidFill>
            </a:ln>
          </p:spPr>
          <p:txBody>
            <a:bodyPr wrap="square" rtlCol="0">
              <a:spAutoFit/>
            </a:bodyPr>
            <a:lstStyle/>
            <a:p>
              <a:pPr algn="ctr"/>
              <a:r>
                <a:rPr lang="en-US" sz="1200" dirty="0"/>
                <a:t>Tropopause</a:t>
              </a:r>
            </a:p>
          </p:txBody>
        </p:sp>
        <p:cxnSp>
          <p:nvCxnSpPr>
            <p:cNvPr id="79" name="Straight Arrow Connector 78">
              <a:extLst>
                <a:ext uri="{FF2B5EF4-FFF2-40B4-BE49-F238E27FC236}">
                  <a16:creationId xmlns:a16="http://schemas.microsoft.com/office/drawing/2014/main" id="{4CC6BAB4-44DF-B942-80B9-054CE9D150D8}"/>
                </a:ext>
              </a:extLst>
            </p:cNvPr>
            <p:cNvCxnSpPr>
              <a:cxnSpLocks/>
              <a:stCxn id="61" idx="2"/>
              <a:endCxn id="59" idx="1"/>
            </p:cNvCxnSpPr>
            <p:nvPr/>
          </p:nvCxnSpPr>
          <p:spPr>
            <a:xfrm>
              <a:off x="9885302" y="3324195"/>
              <a:ext cx="776123" cy="3261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B3D8C547-E91F-3445-99EE-78F1621A601B}"/>
                </a:ext>
              </a:extLst>
            </p:cNvPr>
            <p:cNvCxnSpPr>
              <a:cxnSpLocks/>
              <a:stCxn id="60" idx="2"/>
              <a:endCxn id="40" idx="0"/>
            </p:cNvCxnSpPr>
            <p:nvPr/>
          </p:nvCxnSpPr>
          <p:spPr>
            <a:xfrm>
              <a:off x="11593766" y="3374027"/>
              <a:ext cx="387371" cy="39050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034036E-C580-CA4C-9DE1-5F3E71A92B50}"/>
                </a:ext>
              </a:extLst>
            </p:cNvPr>
            <p:cNvCxnSpPr>
              <a:cxnSpLocks/>
              <a:stCxn id="11" idx="3"/>
            </p:cNvCxnSpPr>
            <p:nvPr/>
          </p:nvCxnSpPr>
          <p:spPr>
            <a:xfrm flipV="1">
              <a:off x="10289314" y="4884763"/>
              <a:ext cx="683486" cy="23083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099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2.91667E-6 -0.17314 L -2.91667E-6 0.13264 " pathEditMode="relative" rAng="0" ptsTypes="AA">
                                      <p:cBhvr>
                                        <p:cTn id="9" dur="5000" fill="hold"/>
                                        <p:tgtEl>
                                          <p:spTgt spid="71"/>
                                        </p:tgtEl>
                                        <p:attrNameLst>
                                          <p:attrName>ppt_x</p:attrName>
                                          <p:attrName>ppt_y</p:attrName>
                                        </p:attrNameLst>
                                      </p:cBhvr>
                                      <p:rCtr x="0" y="15278"/>
                                    </p:animMotion>
                                  </p:childTnLst>
                                </p:cTn>
                              </p:par>
                              <p:par>
                                <p:cTn id="10" presetID="22" presetClass="entr" presetSubtype="1" fill="hold" nodeType="withEffect">
                                  <p:stCondLst>
                                    <p:cond delay="250"/>
                                  </p:stCondLst>
                                  <p:childTnLst>
                                    <p:set>
                                      <p:cBhvr>
                                        <p:cTn id="11" dur="1" fill="hold">
                                          <p:stCondLst>
                                            <p:cond delay="0"/>
                                          </p:stCondLst>
                                        </p:cTn>
                                        <p:tgtEl>
                                          <p:spTgt spid="77"/>
                                        </p:tgtEl>
                                        <p:attrNameLst>
                                          <p:attrName>style.visibility</p:attrName>
                                        </p:attrNameLst>
                                      </p:cBhvr>
                                      <p:to>
                                        <p:strVal val="visible"/>
                                      </p:to>
                                    </p:set>
                                    <p:animEffect transition="in" filter="wipe(up)">
                                      <p:cBhvr>
                                        <p:cTn id="12" dur="5000"/>
                                        <p:tgtEl>
                                          <p:spTgt spid="77"/>
                                        </p:tgtEl>
                                      </p:cBhvr>
                                    </p:animEffect>
                                  </p:childTnLst>
                                </p:cTn>
                              </p:par>
                            </p:childTnLst>
                          </p:cTn>
                        </p:par>
                        <p:par>
                          <p:cTn id="13" fill="hold">
                            <p:stCondLst>
                              <p:cond delay="5250"/>
                            </p:stCondLst>
                            <p:childTnLst>
                              <p:par>
                                <p:cTn id="14" presetID="10" presetClass="exit" presetSubtype="0" fill="hold" nodeType="afterEffect">
                                  <p:stCondLst>
                                    <p:cond delay="0"/>
                                  </p:stCondLst>
                                  <p:childTnLst>
                                    <p:animEffect transition="out" filter="fade">
                                      <p:cBhvr>
                                        <p:cTn id="15" dur="1000"/>
                                        <p:tgtEl>
                                          <p:spTgt spid="71"/>
                                        </p:tgtEl>
                                      </p:cBhvr>
                                    </p:animEffect>
                                    <p:set>
                                      <p:cBhvr>
                                        <p:cTn id="16" dur="1" fill="hold">
                                          <p:stCondLst>
                                            <p:cond delay="999"/>
                                          </p:stCondLst>
                                        </p:cTn>
                                        <p:tgtEl>
                                          <p:spTgt spid="7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p:txBody>
          <a:bodyPr/>
          <a:lstStyle/>
          <a:p>
            <a:fld id="{1CA897ED-F933-F140-B965-41326E641414}" type="slidenum">
              <a:rPr lang="en-US" smtClean="0"/>
              <a:t>7</a:t>
            </a:fld>
            <a:endParaRPr lang="en-US"/>
          </a:p>
        </p:txBody>
      </p:sp>
      <p:sp>
        <p:nvSpPr>
          <p:cNvPr id="21" name="Title 1">
            <a:extLst>
              <a:ext uri="{FF2B5EF4-FFF2-40B4-BE49-F238E27FC236}">
                <a16:creationId xmlns:a16="http://schemas.microsoft.com/office/drawing/2014/main" id="{66A8C2C8-C075-7B49-B82D-78A8DD2C8F22}"/>
              </a:ext>
            </a:extLst>
          </p:cNvPr>
          <p:cNvSpPr>
            <a:spLocks noGrp="1"/>
          </p:cNvSpPr>
          <p:nvPr>
            <p:ph type="title"/>
          </p:nvPr>
        </p:nvSpPr>
        <p:spPr>
          <a:xfrm>
            <a:off x="29308" y="839860"/>
            <a:ext cx="12192000" cy="838200"/>
          </a:xfrm>
        </p:spPr>
        <p:txBody>
          <a:bodyPr>
            <a:noAutofit/>
          </a:bodyPr>
          <a:lstStyle/>
          <a:p>
            <a:r>
              <a:rPr lang="en-US" sz="3200" dirty="0"/>
              <a:t>Impact of Global Hawk Dropsondes on GFS Track Forecasts</a:t>
            </a:r>
            <a:br>
              <a:rPr lang="en-US" sz="3200" dirty="0"/>
            </a:br>
            <a:endParaRPr lang="en-US" sz="3200" dirty="0"/>
          </a:p>
        </p:txBody>
      </p:sp>
      <p:grpSp>
        <p:nvGrpSpPr>
          <p:cNvPr id="78" name="Group 77">
            <a:extLst>
              <a:ext uri="{FF2B5EF4-FFF2-40B4-BE49-F238E27FC236}">
                <a16:creationId xmlns:a16="http://schemas.microsoft.com/office/drawing/2014/main" id="{0CD0F90E-2212-004B-850D-968CAA6F21B4}"/>
              </a:ext>
            </a:extLst>
          </p:cNvPr>
          <p:cNvGrpSpPr/>
          <p:nvPr/>
        </p:nvGrpSpPr>
        <p:grpSpPr>
          <a:xfrm>
            <a:off x="2647890" y="2209800"/>
            <a:ext cx="6343710" cy="4187295"/>
            <a:chOff x="2647890" y="2474224"/>
            <a:chExt cx="6343710" cy="4187295"/>
          </a:xfrm>
        </p:grpSpPr>
        <p:pic>
          <p:nvPicPr>
            <p:cNvPr id="35" name="Picture 34" descr="fig_ALAL1416_st01.png">
              <a:extLst>
                <a:ext uri="{FF2B5EF4-FFF2-40B4-BE49-F238E27FC236}">
                  <a16:creationId xmlns:a16="http://schemas.microsoft.com/office/drawing/2014/main" id="{9C34AF2D-FB05-C448-93FA-C8E4F112AE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59480" y="2474224"/>
              <a:ext cx="5303520" cy="3545576"/>
            </a:xfrm>
            <a:prstGeom prst="rect">
              <a:avLst/>
            </a:prstGeom>
          </p:spPr>
        </p:pic>
        <p:sp>
          <p:nvSpPr>
            <p:cNvPr id="41" name="Freeform 40">
              <a:extLst>
                <a:ext uri="{FF2B5EF4-FFF2-40B4-BE49-F238E27FC236}">
                  <a16:creationId xmlns:a16="http://schemas.microsoft.com/office/drawing/2014/main" id="{ED73F84E-1146-2148-B9DC-9FD80517F028}"/>
                </a:ext>
              </a:extLst>
            </p:cNvPr>
            <p:cNvSpPr/>
            <p:nvPr/>
          </p:nvSpPr>
          <p:spPr>
            <a:xfrm>
              <a:off x="3538112" y="3477691"/>
              <a:ext cx="5156511" cy="781524"/>
            </a:xfrm>
            <a:custGeom>
              <a:avLst/>
              <a:gdLst>
                <a:gd name="connsiteX0" fmla="*/ 0 w 4367114"/>
                <a:gd name="connsiteY0" fmla="*/ 626042 h 629836"/>
                <a:gd name="connsiteX1" fmla="*/ 4367114 w 4367114"/>
                <a:gd name="connsiteY1" fmla="*/ 629836 h 629836"/>
                <a:gd name="connsiteX2" fmla="*/ 4359525 w 4367114"/>
                <a:gd name="connsiteY2" fmla="*/ 311124 h 629836"/>
                <a:gd name="connsiteX3" fmla="*/ 3835927 w 4367114"/>
                <a:gd name="connsiteY3" fmla="*/ 208681 h 629836"/>
                <a:gd name="connsiteX4" fmla="*/ 3395801 w 4367114"/>
                <a:gd name="connsiteY4" fmla="*/ 87267 h 629836"/>
                <a:gd name="connsiteX5" fmla="*/ 2898762 w 4367114"/>
                <a:gd name="connsiteY5" fmla="*/ 45531 h 629836"/>
                <a:gd name="connsiteX6" fmla="*/ 2424488 w 4367114"/>
                <a:gd name="connsiteY6" fmla="*/ 0 h 629836"/>
                <a:gd name="connsiteX7" fmla="*/ 1881919 w 4367114"/>
                <a:gd name="connsiteY7" fmla="*/ 121415 h 629836"/>
                <a:gd name="connsiteX8" fmla="*/ 1456969 w 4367114"/>
                <a:gd name="connsiteY8" fmla="*/ 311124 h 629836"/>
                <a:gd name="connsiteX9" fmla="*/ 1217935 w 4367114"/>
                <a:gd name="connsiteY9" fmla="*/ 398390 h 629836"/>
                <a:gd name="connsiteX10" fmla="*/ 971313 w 4367114"/>
                <a:gd name="connsiteY10" fmla="*/ 629836 h 629836"/>
                <a:gd name="connsiteX11" fmla="*/ 717102 w 4367114"/>
                <a:gd name="connsiteY11" fmla="*/ 626042 h 629836"/>
                <a:gd name="connsiteX12" fmla="*/ 481862 w 4367114"/>
                <a:gd name="connsiteY12" fmla="*/ 561541 h 629836"/>
                <a:gd name="connsiteX13" fmla="*/ 239034 w 4367114"/>
                <a:gd name="connsiteY13" fmla="*/ 504628 h 629836"/>
                <a:gd name="connsiteX14" fmla="*/ 0 w 4367114"/>
                <a:gd name="connsiteY14" fmla="*/ 626042 h 629836"/>
                <a:gd name="connsiteX0" fmla="*/ 0 w 4964854"/>
                <a:gd name="connsiteY0" fmla="*/ 626042 h 633394"/>
                <a:gd name="connsiteX1" fmla="*/ 4964854 w 4964854"/>
                <a:gd name="connsiteY1" fmla="*/ 633394 h 633394"/>
                <a:gd name="connsiteX2" fmla="*/ 4359525 w 4964854"/>
                <a:gd name="connsiteY2" fmla="*/ 311124 h 633394"/>
                <a:gd name="connsiteX3" fmla="*/ 3835927 w 4964854"/>
                <a:gd name="connsiteY3" fmla="*/ 208681 h 633394"/>
                <a:gd name="connsiteX4" fmla="*/ 3395801 w 4964854"/>
                <a:gd name="connsiteY4" fmla="*/ 87267 h 633394"/>
                <a:gd name="connsiteX5" fmla="*/ 2898762 w 4964854"/>
                <a:gd name="connsiteY5" fmla="*/ 45531 h 633394"/>
                <a:gd name="connsiteX6" fmla="*/ 2424488 w 4964854"/>
                <a:gd name="connsiteY6" fmla="*/ 0 h 633394"/>
                <a:gd name="connsiteX7" fmla="*/ 1881919 w 4964854"/>
                <a:gd name="connsiteY7" fmla="*/ 121415 h 633394"/>
                <a:gd name="connsiteX8" fmla="*/ 1456969 w 4964854"/>
                <a:gd name="connsiteY8" fmla="*/ 311124 h 633394"/>
                <a:gd name="connsiteX9" fmla="*/ 1217935 w 4964854"/>
                <a:gd name="connsiteY9" fmla="*/ 398390 h 633394"/>
                <a:gd name="connsiteX10" fmla="*/ 971313 w 4964854"/>
                <a:gd name="connsiteY10" fmla="*/ 629836 h 633394"/>
                <a:gd name="connsiteX11" fmla="*/ 717102 w 4964854"/>
                <a:gd name="connsiteY11" fmla="*/ 626042 h 633394"/>
                <a:gd name="connsiteX12" fmla="*/ 481862 w 4964854"/>
                <a:gd name="connsiteY12" fmla="*/ 561541 h 633394"/>
                <a:gd name="connsiteX13" fmla="*/ 239034 w 4964854"/>
                <a:gd name="connsiteY13" fmla="*/ 504628 h 633394"/>
                <a:gd name="connsiteX14" fmla="*/ 0 w 4964854"/>
                <a:gd name="connsiteY14" fmla="*/ 626042 h 633394"/>
                <a:gd name="connsiteX0" fmla="*/ 0 w 4967939"/>
                <a:gd name="connsiteY0" fmla="*/ 626042 h 633394"/>
                <a:gd name="connsiteX1" fmla="*/ 4964854 w 4967939"/>
                <a:gd name="connsiteY1" fmla="*/ 633394 h 633394"/>
                <a:gd name="connsiteX2" fmla="*/ 4967939 w 4967939"/>
                <a:gd name="connsiteY2" fmla="*/ 225733 h 633394"/>
                <a:gd name="connsiteX3" fmla="*/ 3835927 w 4967939"/>
                <a:gd name="connsiteY3" fmla="*/ 208681 h 633394"/>
                <a:gd name="connsiteX4" fmla="*/ 3395801 w 4967939"/>
                <a:gd name="connsiteY4" fmla="*/ 87267 h 633394"/>
                <a:gd name="connsiteX5" fmla="*/ 2898762 w 4967939"/>
                <a:gd name="connsiteY5" fmla="*/ 45531 h 633394"/>
                <a:gd name="connsiteX6" fmla="*/ 2424488 w 4967939"/>
                <a:gd name="connsiteY6" fmla="*/ 0 h 633394"/>
                <a:gd name="connsiteX7" fmla="*/ 1881919 w 4967939"/>
                <a:gd name="connsiteY7" fmla="*/ 121415 h 633394"/>
                <a:gd name="connsiteX8" fmla="*/ 1456969 w 4967939"/>
                <a:gd name="connsiteY8" fmla="*/ 311124 h 633394"/>
                <a:gd name="connsiteX9" fmla="*/ 1217935 w 4967939"/>
                <a:gd name="connsiteY9" fmla="*/ 398390 h 633394"/>
                <a:gd name="connsiteX10" fmla="*/ 971313 w 4967939"/>
                <a:gd name="connsiteY10" fmla="*/ 629836 h 633394"/>
                <a:gd name="connsiteX11" fmla="*/ 717102 w 4967939"/>
                <a:gd name="connsiteY11" fmla="*/ 626042 h 633394"/>
                <a:gd name="connsiteX12" fmla="*/ 481862 w 4967939"/>
                <a:gd name="connsiteY12" fmla="*/ 561541 h 633394"/>
                <a:gd name="connsiteX13" fmla="*/ 239034 w 4967939"/>
                <a:gd name="connsiteY13" fmla="*/ 504628 h 633394"/>
                <a:gd name="connsiteX14" fmla="*/ 0 w 4967939"/>
                <a:gd name="connsiteY14" fmla="*/ 626042 h 633394"/>
                <a:gd name="connsiteX0" fmla="*/ 0 w 4967939"/>
                <a:gd name="connsiteY0" fmla="*/ 677093 h 684445"/>
                <a:gd name="connsiteX1" fmla="*/ 4964854 w 4967939"/>
                <a:gd name="connsiteY1" fmla="*/ 684445 h 684445"/>
                <a:gd name="connsiteX2" fmla="*/ 4967939 w 4967939"/>
                <a:gd name="connsiteY2" fmla="*/ 276784 h 684445"/>
                <a:gd name="connsiteX3" fmla="*/ 3807464 w 4967939"/>
                <a:gd name="connsiteY3" fmla="*/ 0 h 684445"/>
                <a:gd name="connsiteX4" fmla="*/ 3395801 w 4967939"/>
                <a:gd name="connsiteY4" fmla="*/ 138318 h 684445"/>
                <a:gd name="connsiteX5" fmla="*/ 2898762 w 4967939"/>
                <a:gd name="connsiteY5" fmla="*/ 96582 h 684445"/>
                <a:gd name="connsiteX6" fmla="*/ 2424488 w 4967939"/>
                <a:gd name="connsiteY6" fmla="*/ 51051 h 684445"/>
                <a:gd name="connsiteX7" fmla="*/ 1881919 w 4967939"/>
                <a:gd name="connsiteY7" fmla="*/ 172466 h 684445"/>
                <a:gd name="connsiteX8" fmla="*/ 1456969 w 4967939"/>
                <a:gd name="connsiteY8" fmla="*/ 362175 h 684445"/>
                <a:gd name="connsiteX9" fmla="*/ 1217935 w 4967939"/>
                <a:gd name="connsiteY9" fmla="*/ 449441 h 684445"/>
                <a:gd name="connsiteX10" fmla="*/ 971313 w 4967939"/>
                <a:gd name="connsiteY10" fmla="*/ 680887 h 684445"/>
                <a:gd name="connsiteX11" fmla="*/ 717102 w 4967939"/>
                <a:gd name="connsiteY11" fmla="*/ 677093 h 684445"/>
                <a:gd name="connsiteX12" fmla="*/ 481862 w 4967939"/>
                <a:gd name="connsiteY12" fmla="*/ 612592 h 684445"/>
                <a:gd name="connsiteX13" fmla="*/ 239034 w 4967939"/>
                <a:gd name="connsiteY13" fmla="*/ 555679 h 684445"/>
                <a:gd name="connsiteX14" fmla="*/ 0 w 4967939"/>
                <a:gd name="connsiteY14" fmla="*/ 677093 h 684445"/>
                <a:gd name="connsiteX0" fmla="*/ 0 w 4967939"/>
                <a:gd name="connsiteY0" fmla="*/ 680651 h 688003"/>
                <a:gd name="connsiteX1" fmla="*/ 4964854 w 4967939"/>
                <a:gd name="connsiteY1" fmla="*/ 688003 h 688003"/>
                <a:gd name="connsiteX2" fmla="*/ 4967939 w 4967939"/>
                <a:gd name="connsiteY2" fmla="*/ 280342 h 688003"/>
                <a:gd name="connsiteX3" fmla="*/ 3818137 w 4967939"/>
                <a:gd name="connsiteY3" fmla="*/ 0 h 688003"/>
                <a:gd name="connsiteX4" fmla="*/ 3395801 w 4967939"/>
                <a:gd name="connsiteY4" fmla="*/ 141876 h 688003"/>
                <a:gd name="connsiteX5" fmla="*/ 2898762 w 4967939"/>
                <a:gd name="connsiteY5" fmla="*/ 100140 h 688003"/>
                <a:gd name="connsiteX6" fmla="*/ 2424488 w 4967939"/>
                <a:gd name="connsiteY6" fmla="*/ 54609 h 688003"/>
                <a:gd name="connsiteX7" fmla="*/ 1881919 w 4967939"/>
                <a:gd name="connsiteY7" fmla="*/ 176024 h 688003"/>
                <a:gd name="connsiteX8" fmla="*/ 1456969 w 4967939"/>
                <a:gd name="connsiteY8" fmla="*/ 365733 h 688003"/>
                <a:gd name="connsiteX9" fmla="*/ 1217935 w 4967939"/>
                <a:gd name="connsiteY9" fmla="*/ 452999 h 688003"/>
                <a:gd name="connsiteX10" fmla="*/ 971313 w 4967939"/>
                <a:gd name="connsiteY10" fmla="*/ 684445 h 688003"/>
                <a:gd name="connsiteX11" fmla="*/ 717102 w 4967939"/>
                <a:gd name="connsiteY11" fmla="*/ 680651 h 688003"/>
                <a:gd name="connsiteX12" fmla="*/ 481862 w 4967939"/>
                <a:gd name="connsiteY12" fmla="*/ 616150 h 688003"/>
                <a:gd name="connsiteX13" fmla="*/ 239034 w 4967939"/>
                <a:gd name="connsiteY13" fmla="*/ 559237 h 688003"/>
                <a:gd name="connsiteX14" fmla="*/ 0 w 4967939"/>
                <a:gd name="connsiteY14" fmla="*/ 680651 h 688003"/>
                <a:gd name="connsiteX0" fmla="*/ 0 w 5195649"/>
                <a:gd name="connsiteY0" fmla="*/ 673535 h 688003"/>
                <a:gd name="connsiteX1" fmla="*/ 5192564 w 5195649"/>
                <a:gd name="connsiteY1" fmla="*/ 688003 h 688003"/>
                <a:gd name="connsiteX2" fmla="*/ 5195649 w 5195649"/>
                <a:gd name="connsiteY2" fmla="*/ 280342 h 688003"/>
                <a:gd name="connsiteX3" fmla="*/ 4045847 w 5195649"/>
                <a:gd name="connsiteY3" fmla="*/ 0 h 688003"/>
                <a:gd name="connsiteX4" fmla="*/ 3623511 w 5195649"/>
                <a:gd name="connsiteY4" fmla="*/ 141876 h 688003"/>
                <a:gd name="connsiteX5" fmla="*/ 3126472 w 5195649"/>
                <a:gd name="connsiteY5" fmla="*/ 100140 h 688003"/>
                <a:gd name="connsiteX6" fmla="*/ 2652198 w 5195649"/>
                <a:gd name="connsiteY6" fmla="*/ 54609 h 688003"/>
                <a:gd name="connsiteX7" fmla="*/ 2109629 w 5195649"/>
                <a:gd name="connsiteY7" fmla="*/ 176024 h 688003"/>
                <a:gd name="connsiteX8" fmla="*/ 1684679 w 5195649"/>
                <a:gd name="connsiteY8" fmla="*/ 365733 h 688003"/>
                <a:gd name="connsiteX9" fmla="*/ 1445645 w 5195649"/>
                <a:gd name="connsiteY9" fmla="*/ 452999 h 688003"/>
                <a:gd name="connsiteX10" fmla="*/ 1199023 w 5195649"/>
                <a:gd name="connsiteY10" fmla="*/ 684445 h 688003"/>
                <a:gd name="connsiteX11" fmla="*/ 944812 w 5195649"/>
                <a:gd name="connsiteY11" fmla="*/ 680651 h 688003"/>
                <a:gd name="connsiteX12" fmla="*/ 709572 w 5195649"/>
                <a:gd name="connsiteY12" fmla="*/ 616150 h 688003"/>
                <a:gd name="connsiteX13" fmla="*/ 466744 w 5195649"/>
                <a:gd name="connsiteY13" fmla="*/ 559237 h 688003"/>
                <a:gd name="connsiteX14" fmla="*/ 0 w 5195649"/>
                <a:gd name="connsiteY14" fmla="*/ 673535 h 688003"/>
                <a:gd name="connsiteX0" fmla="*/ 0 w 5195649"/>
                <a:gd name="connsiteY0" fmla="*/ 673535 h 688003"/>
                <a:gd name="connsiteX1" fmla="*/ 5192564 w 5195649"/>
                <a:gd name="connsiteY1" fmla="*/ 688003 h 688003"/>
                <a:gd name="connsiteX2" fmla="*/ 5195649 w 5195649"/>
                <a:gd name="connsiteY2" fmla="*/ 280342 h 688003"/>
                <a:gd name="connsiteX3" fmla="*/ 4045847 w 5195649"/>
                <a:gd name="connsiteY3" fmla="*/ 0 h 688003"/>
                <a:gd name="connsiteX4" fmla="*/ 3623511 w 5195649"/>
                <a:gd name="connsiteY4" fmla="*/ 141876 h 688003"/>
                <a:gd name="connsiteX5" fmla="*/ 3126472 w 5195649"/>
                <a:gd name="connsiteY5" fmla="*/ 100140 h 688003"/>
                <a:gd name="connsiteX6" fmla="*/ 2652198 w 5195649"/>
                <a:gd name="connsiteY6" fmla="*/ 54609 h 688003"/>
                <a:gd name="connsiteX7" fmla="*/ 2109629 w 5195649"/>
                <a:gd name="connsiteY7" fmla="*/ 176024 h 688003"/>
                <a:gd name="connsiteX8" fmla="*/ 1684679 w 5195649"/>
                <a:gd name="connsiteY8" fmla="*/ 365733 h 688003"/>
                <a:gd name="connsiteX9" fmla="*/ 1445645 w 5195649"/>
                <a:gd name="connsiteY9" fmla="*/ 452999 h 688003"/>
                <a:gd name="connsiteX10" fmla="*/ 1199023 w 5195649"/>
                <a:gd name="connsiteY10" fmla="*/ 684445 h 688003"/>
                <a:gd name="connsiteX11" fmla="*/ 944812 w 5195649"/>
                <a:gd name="connsiteY11" fmla="*/ 680651 h 688003"/>
                <a:gd name="connsiteX12" fmla="*/ 709572 w 5195649"/>
                <a:gd name="connsiteY12" fmla="*/ 616150 h 688003"/>
                <a:gd name="connsiteX13" fmla="*/ 303077 w 5195649"/>
                <a:gd name="connsiteY13" fmla="*/ 534331 h 688003"/>
                <a:gd name="connsiteX14" fmla="*/ 0 w 5195649"/>
                <a:gd name="connsiteY14" fmla="*/ 673535 h 688003"/>
                <a:gd name="connsiteX0" fmla="*/ 0 w 5195649"/>
                <a:gd name="connsiteY0" fmla="*/ 673535 h 688003"/>
                <a:gd name="connsiteX1" fmla="*/ 5192564 w 5195649"/>
                <a:gd name="connsiteY1" fmla="*/ 688003 h 688003"/>
                <a:gd name="connsiteX2" fmla="*/ 5195649 w 5195649"/>
                <a:gd name="connsiteY2" fmla="*/ 280342 h 688003"/>
                <a:gd name="connsiteX3" fmla="*/ 4045847 w 5195649"/>
                <a:gd name="connsiteY3" fmla="*/ 0 h 688003"/>
                <a:gd name="connsiteX4" fmla="*/ 3623511 w 5195649"/>
                <a:gd name="connsiteY4" fmla="*/ 141876 h 688003"/>
                <a:gd name="connsiteX5" fmla="*/ 3126472 w 5195649"/>
                <a:gd name="connsiteY5" fmla="*/ 100140 h 688003"/>
                <a:gd name="connsiteX6" fmla="*/ 2652198 w 5195649"/>
                <a:gd name="connsiteY6" fmla="*/ 54609 h 688003"/>
                <a:gd name="connsiteX7" fmla="*/ 2109629 w 5195649"/>
                <a:gd name="connsiteY7" fmla="*/ 176024 h 688003"/>
                <a:gd name="connsiteX8" fmla="*/ 1684679 w 5195649"/>
                <a:gd name="connsiteY8" fmla="*/ 365733 h 688003"/>
                <a:gd name="connsiteX9" fmla="*/ 1445645 w 5195649"/>
                <a:gd name="connsiteY9" fmla="*/ 452999 h 688003"/>
                <a:gd name="connsiteX10" fmla="*/ 1199023 w 5195649"/>
                <a:gd name="connsiteY10" fmla="*/ 684445 h 688003"/>
                <a:gd name="connsiteX11" fmla="*/ 944812 w 5195649"/>
                <a:gd name="connsiteY11" fmla="*/ 680651 h 688003"/>
                <a:gd name="connsiteX12" fmla="*/ 691782 w 5195649"/>
                <a:gd name="connsiteY12" fmla="*/ 626823 h 688003"/>
                <a:gd name="connsiteX13" fmla="*/ 303077 w 5195649"/>
                <a:gd name="connsiteY13" fmla="*/ 534331 h 688003"/>
                <a:gd name="connsiteX14" fmla="*/ 0 w 5195649"/>
                <a:gd name="connsiteY14" fmla="*/ 673535 h 688003"/>
                <a:gd name="connsiteX0" fmla="*/ 0 w 5195649"/>
                <a:gd name="connsiteY0" fmla="*/ 673535 h 688003"/>
                <a:gd name="connsiteX1" fmla="*/ 5192564 w 5195649"/>
                <a:gd name="connsiteY1" fmla="*/ 688003 h 688003"/>
                <a:gd name="connsiteX2" fmla="*/ 5195649 w 5195649"/>
                <a:gd name="connsiteY2" fmla="*/ 280342 h 688003"/>
                <a:gd name="connsiteX3" fmla="*/ 4045847 w 5195649"/>
                <a:gd name="connsiteY3" fmla="*/ 0 h 688003"/>
                <a:gd name="connsiteX4" fmla="*/ 3623511 w 5195649"/>
                <a:gd name="connsiteY4" fmla="*/ 141876 h 688003"/>
                <a:gd name="connsiteX5" fmla="*/ 3126472 w 5195649"/>
                <a:gd name="connsiteY5" fmla="*/ 100140 h 688003"/>
                <a:gd name="connsiteX6" fmla="*/ 2652198 w 5195649"/>
                <a:gd name="connsiteY6" fmla="*/ 54609 h 688003"/>
                <a:gd name="connsiteX7" fmla="*/ 2109629 w 5195649"/>
                <a:gd name="connsiteY7" fmla="*/ 176024 h 688003"/>
                <a:gd name="connsiteX8" fmla="*/ 1684679 w 5195649"/>
                <a:gd name="connsiteY8" fmla="*/ 365733 h 688003"/>
                <a:gd name="connsiteX9" fmla="*/ 1445645 w 5195649"/>
                <a:gd name="connsiteY9" fmla="*/ 452999 h 688003"/>
                <a:gd name="connsiteX10" fmla="*/ 1199023 w 5195649"/>
                <a:gd name="connsiteY10" fmla="*/ 684445 h 688003"/>
                <a:gd name="connsiteX11" fmla="*/ 870094 w 5195649"/>
                <a:gd name="connsiteY11" fmla="*/ 677093 h 688003"/>
                <a:gd name="connsiteX12" fmla="*/ 691782 w 5195649"/>
                <a:gd name="connsiteY12" fmla="*/ 626823 h 688003"/>
                <a:gd name="connsiteX13" fmla="*/ 303077 w 5195649"/>
                <a:gd name="connsiteY13" fmla="*/ 534331 h 688003"/>
                <a:gd name="connsiteX14" fmla="*/ 0 w 5195649"/>
                <a:gd name="connsiteY14" fmla="*/ 673535 h 688003"/>
                <a:gd name="connsiteX0" fmla="*/ 0 w 5195649"/>
                <a:gd name="connsiteY0" fmla="*/ 673535 h 688003"/>
                <a:gd name="connsiteX1" fmla="*/ 5192564 w 5195649"/>
                <a:gd name="connsiteY1" fmla="*/ 688003 h 688003"/>
                <a:gd name="connsiteX2" fmla="*/ 5195649 w 5195649"/>
                <a:gd name="connsiteY2" fmla="*/ 280342 h 688003"/>
                <a:gd name="connsiteX3" fmla="*/ 4045847 w 5195649"/>
                <a:gd name="connsiteY3" fmla="*/ 0 h 688003"/>
                <a:gd name="connsiteX4" fmla="*/ 3623511 w 5195649"/>
                <a:gd name="connsiteY4" fmla="*/ 141876 h 688003"/>
                <a:gd name="connsiteX5" fmla="*/ 3126472 w 5195649"/>
                <a:gd name="connsiteY5" fmla="*/ 100140 h 688003"/>
                <a:gd name="connsiteX6" fmla="*/ 2652198 w 5195649"/>
                <a:gd name="connsiteY6" fmla="*/ 54609 h 688003"/>
                <a:gd name="connsiteX7" fmla="*/ 2109629 w 5195649"/>
                <a:gd name="connsiteY7" fmla="*/ 176024 h 688003"/>
                <a:gd name="connsiteX8" fmla="*/ 1684679 w 5195649"/>
                <a:gd name="connsiteY8" fmla="*/ 365733 h 688003"/>
                <a:gd name="connsiteX9" fmla="*/ 1445645 w 5195649"/>
                <a:gd name="connsiteY9" fmla="*/ 452999 h 688003"/>
                <a:gd name="connsiteX10" fmla="*/ 1170559 w 5195649"/>
                <a:gd name="connsiteY10" fmla="*/ 680887 h 688003"/>
                <a:gd name="connsiteX11" fmla="*/ 870094 w 5195649"/>
                <a:gd name="connsiteY11" fmla="*/ 677093 h 688003"/>
                <a:gd name="connsiteX12" fmla="*/ 691782 w 5195649"/>
                <a:gd name="connsiteY12" fmla="*/ 626823 h 688003"/>
                <a:gd name="connsiteX13" fmla="*/ 303077 w 5195649"/>
                <a:gd name="connsiteY13" fmla="*/ 534331 h 688003"/>
                <a:gd name="connsiteX14" fmla="*/ 0 w 5195649"/>
                <a:gd name="connsiteY14" fmla="*/ 673535 h 688003"/>
                <a:gd name="connsiteX0" fmla="*/ 0 w 5195649"/>
                <a:gd name="connsiteY0" fmla="*/ 673535 h 688003"/>
                <a:gd name="connsiteX1" fmla="*/ 5192564 w 5195649"/>
                <a:gd name="connsiteY1" fmla="*/ 688003 h 688003"/>
                <a:gd name="connsiteX2" fmla="*/ 5195649 w 5195649"/>
                <a:gd name="connsiteY2" fmla="*/ 280342 h 688003"/>
                <a:gd name="connsiteX3" fmla="*/ 4045847 w 5195649"/>
                <a:gd name="connsiteY3" fmla="*/ 0 h 688003"/>
                <a:gd name="connsiteX4" fmla="*/ 3623511 w 5195649"/>
                <a:gd name="connsiteY4" fmla="*/ 141876 h 688003"/>
                <a:gd name="connsiteX5" fmla="*/ 3126472 w 5195649"/>
                <a:gd name="connsiteY5" fmla="*/ 100140 h 688003"/>
                <a:gd name="connsiteX6" fmla="*/ 2652198 w 5195649"/>
                <a:gd name="connsiteY6" fmla="*/ 54609 h 688003"/>
                <a:gd name="connsiteX7" fmla="*/ 2109629 w 5195649"/>
                <a:gd name="connsiteY7" fmla="*/ 176024 h 688003"/>
                <a:gd name="connsiteX8" fmla="*/ 1684679 w 5195649"/>
                <a:gd name="connsiteY8" fmla="*/ 365733 h 688003"/>
                <a:gd name="connsiteX9" fmla="*/ 1456318 w 5195649"/>
                <a:gd name="connsiteY9" fmla="*/ 392513 h 688003"/>
                <a:gd name="connsiteX10" fmla="*/ 1170559 w 5195649"/>
                <a:gd name="connsiteY10" fmla="*/ 680887 h 688003"/>
                <a:gd name="connsiteX11" fmla="*/ 870094 w 5195649"/>
                <a:gd name="connsiteY11" fmla="*/ 677093 h 688003"/>
                <a:gd name="connsiteX12" fmla="*/ 691782 w 5195649"/>
                <a:gd name="connsiteY12" fmla="*/ 626823 h 688003"/>
                <a:gd name="connsiteX13" fmla="*/ 303077 w 5195649"/>
                <a:gd name="connsiteY13" fmla="*/ 534331 h 688003"/>
                <a:gd name="connsiteX14" fmla="*/ 0 w 5195649"/>
                <a:gd name="connsiteY14" fmla="*/ 673535 h 688003"/>
                <a:gd name="connsiteX0" fmla="*/ 0 w 5195649"/>
                <a:gd name="connsiteY0" fmla="*/ 673535 h 688003"/>
                <a:gd name="connsiteX1" fmla="*/ 5192564 w 5195649"/>
                <a:gd name="connsiteY1" fmla="*/ 688003 h 688003"/>
                <a:gd name="connsiteX2" fmla="*/ 5195649 w 5195649"/>
                <a:gd name="connsiteY2" fmla="*/ 280342 h 688003"/>
                <a:gd name="connsiteX3" fmla="*/ 4045847 w 5195649"/>
                <a:gd name="connsiteY3" fmla="*/ 0 h 688003"/>
                <a:gd name="connsiteX4" fmla="*/ 3623511 w 5195649"/>
                <a:gd name="connsiteY4" fmla="*/ 141876 h 688003"/>
                <a:gd name="connsiteX5" fmla="*/ 3126472 w 5195649"/>
                <a:gd name="connsiteY5" fmla="*/ 100140 h 688003"/>
                <a:gd name="connsiteX6" fmla="*/ 2652198 w 5195649"/>
                <a:gd name="connsiteY6" fmla="*/ 54609 h 688003"/>
                <a:gd name="connsiteX7" fmla="*/ 2109629 w 5195649"/>
                <a:gd name="connsiteY7" fmla="*/ 176024 h 688003"/>
                <a:gd name="connsiteX8" fmla="*/ 1738049 w 5195649"/>
                <a:gd name="connsiteY8" fmla="*/ 291016 h 688003"/>
                <a:gd name="connsiteX9" fmla="*/ 1456318 w 5195649"/>
                <a:gd name="connsiteY9" fmla="*/ 392513 h 688003"/>
                <a:gd name="connsiteX10" fmla="*/ 1170559 w 5195649"/>
                <a:gd name="connsiteY10" fmla="*/ 680887 h 688003"/>
                <a:gd name="connsiteX11" fmla="*/ 870094 w 5195649"/>
                <a:gd name="connsiteY11" fmla="*/ 677093 h 688003"/>
                <a:gd name="connsiteX12" fmla="*/ 691782 w 5195649"/>
                <a:gd name="connsiteY12" fmla="*/ 626823 h 688003"/>
                <a:gd name="connsiteX13" fmla="*/ 303077 w 5195649"/>
                <a:gd name="connsiteY13" fmla="*/ 534331 h 688003"/>
                <a:gd name="connsiteX14" fmla="*/ 0 w 5195649"/>
                <a:gd name="connsiteY14" fmla="*/ 673535 h 688003"/>
                <a:gd name="connsiteX0" fmla="*/ 0 w 5195649"/>
                <a:gd name="connsiteY0" fmla="*/ 673535 h 688003"/>
                <a:gd name="connsiteX1" fmla="*/ 5192564 w 5195649"/>
                <a:gd name="connsiteY1" fmla="*/ 688003 h 688003"/>
                <a:gd name="connsiteX2" fmla="*/ 5195649 w 5195649"/>
                <a:gd name="connsiteY2" fmla="*/ 280342 h 688003"/>
                <a:gd name="connsiteX3" fmla="*/ 4045847 w 5195649"/>
                <a:gd name="connsiteY3" fmla="*/ 0 h 688003"/>
                <a:gd name="connsiteX4" fmla="*/ 3623511 w 5195649"/>
                <a:gd name="connsiteY4" fmla="*/ 141876 h 688003"/>
                <a:gd name="connsiteX5" fmla="*/ 3126472 w 5195649"/>
                <a:gd name="connsiteY5" fmla="*/ 100140 h 688003"/>
                <a:gd name="connsiteX6" fmla="*/ 2652198 w 5195649"/>
                <a:gd name="connsiteY6" fmla="*/ 54609 h 688003"/>
                <a:gd name="connsiteX7" fmla="*/ 2084723 w 5195649"/>
                <a:gd name="connsiteY7" fmla="*/ 122654 h 688003"/>
                <a:gd name="connsiteX8" fmla="*/ 1738049 w 5195649"/>
                <a:gd name="connsiteY8" fmla="*/ 291016 h 688003"/>
                <a:gd name="connsiteX9" fmla="*/ 1456318 w 5195649"/>
                <a:gd name="connsiteY9" fmla="*/ 392513 h 688003"/>
                <a:gd name="connsiteX10" fmla="*/ 1170559 w 5195649"/>
                <a:gd name="connsiteY10" fmla="*/ 680887 h 688003"/>
                <a:gd name="connsiteX11" fmla="*/ 870094 w 5195649"/>
                <a:gd name="connsiteY11" fmla="*/ 677093 h 688003"/>
                <a:gd name="connsiteX12" fmla="*/ 691782 w 5195649"/>
                <a:gd name="connsiteY12" fmla="*/ 626823 h 688003"/>
                <a:gd name="connsiteX13" fmla="*/ 303077 w 5195649"/>
                <a:gd name="connsiteY13" fmla="*/ 534331 h 688003"/>
                <a:gd name="connsiteX14" fmla="*/ 0 w 5195649"/>
                <a:gd name="connsiteY14" fmla="*/ 673535 h 688003"/>
                <a:gd name="connsiteX0" fmla="*/ 0 w 5195649"/>
                <a:gd name="connsiteY0" fmla="*/ 673535 h 688003"/>
                <a:gd name="connsiteX1" fmla="*/ 5192564 w 5195649"/>
                <a:gd name="connsiteY1" fmla="*/ 688003 h 688003"/>
                <a:gd name="connsiteX2" fmla="*/ 5195649 w 5195649"/>
                <a:gd name="connsiteY2" fmla="*/ 280342 h 688003"/>
                <a:gd name="connsiteX3" fmla="*/ 4045847 w 5195649"/>
                <a:gd name="connsiteY3" fmla="*/ 0 h 688003"/>
                <a:gd name="connsiteX4" fmla="*/ 3623511 w 5195649"/>
                <a:gd name="connsiteY4" fmla="*/ 141876 h 688003"/>
                <a:gd name="connsiteX5" fmla="*/ 3126472 w 5195649"/>
                <a:gd name="connsiteY5" fmla="*/ 100140 h 688003"/>
                <a:gd name="connsiteX6" fmla="*/ 2652198 w 5195649"/>
                <a:gd name="connsiteY6" fmla="*/ 54609 h 688003"/>
                <a:gd name="connsiteX7" fmla="*/ 2084723 w 5195649"/>
                <a:gd name="connsiteY7" fmla="*/ 122654 h 688003"/>
                <a:gd name="connsiteX8" fmla="*/ 1738049 w 5195649"/>
                <a:gd name="connsiteY8" fmla="*/ 291016 h 688003"/>
                <a:gd name="connsiteX9" fmla="*/ 1452760 w 5195649"/>
                <a:gd name="connsiteY9" fmla="*/ 403187 h 688003"/>
                <a:gd name="connsiteX10" fmla="*/ 1170559 w 5195649"/>
                <a:gd name="connsiteY10" fmla="*/ 680887 h 688003"/>
                <a:gd name="connsiteX11" fmla="*/ 870094 w 5195649"/>
                <a:gd name="connsiteY11" fmla="*/ 677093 h 688003"/>
                <a:gd name="connsiteX12" fmla="*/ 691782 w 5195649"/>
                <a:gd name="connsiteY12" fmla="*/ 626823 h 688003"/>
                <a:gd name="connsiteX13" fmla="*/ 303077 w 5195649"/>
                <a:gd name="connsiteY13" fmla="*/ 534331 h 688003"/>
                <a:gd name="connsiteX14" fmla="*/ 0 w 5195649"/>
                <a:gd name="connsiteY14" fmla="*/ 673535 h 688003"/>
                <a:gd name="connsiteX0" fmla="*/ 0 w 5195649"/>
                <a:gd name="connsiteY0" fmla="*/ 673535 h 688003"/>
                <a:gd name="connsiteX1" fmla="*/ 5192564 w 5195649"/>
                <a:gd name="connsiteY1" fmla="*/ 688003 h 688003"/>
                <a:gd name="connsiteX2" fmla="*/ 5195649 w 5195649"/>
                <a:gd name="connsiteY2" fmla="*/ 280342 h 688003"/>
                <a:gd name="connsiteX3" fmla="*/ 4045847 w 5195649"/>
                <a:gd name="connsiteY3" fmla="*/ 0 h 688003"/>
                <a:gd name="connsiteX4" fmla="*/ 3623511 w 5195649"/>
                <a:gd name="connsiteY4" fmla="*/ 141876 h 688003"/>
                <a:gd name="connsiteX5" fmla="*/ 3126472 w 5195649"/>
                <a:gd name="connsiteY5" fmla="*/ 100140 h 688003"/>
                <a:gd name="connsiteX6" fmla="*/ 2652198 w 5195649"/>
                <a:gd name="connsiteY6" fmla="*/ 54609 h 688003"/>
                <a:gd name="connsiteX7" fmla="*/ 2084723 w 5195649"/>
                <a:gd name="connsiteY7" fmla="*/ 122654 h 688003"/>
                <a:gd name="connsiteX8" fmla="*/ 1734491 w 5195649"/>
                <a:gd name="connsiteY8" fmla="*/ 298132 h 688003"/>
                <a:gd name="connsiteX9" fmla="*/ 1452760 w 5195649"/>
                <a:gd name="connsiteY9" fmla="*/ 403187 h 688003"/>
                <a:gd name="connsiteX10" fmla="*/ 1170559 w 5195649"/>
                <a:gd name="connsiteY10" fmla="*/ 680887 h 688003"/>
                <a:gd name="connsiteX11" fmla="*/ 870094 w 5195649"/>
                <a:gd name="connsiteY11" fmla="*/ 677093 h 688003"/>
                <a:gd name="connsiteX12" fmla="*/ 691782 w 5195649"/>
                <a:gd name="connsiteY12" fmla="*/ 626823 h 688003"/>
                <a:gd name="connsiteX13" fmla="*/ 303077 w 5195649"/>
                <a:gd name="connsiteY13" fmla="*/ 534331 h 688003"/>
                <a:gd name="connsiteX14" fmla="*/ 0 w 5195649"/>
                <a:gd name="connsiteY14" fmla="*/ 673535 h 688003"/>
                <a:gd name="connsiteX0" fmla="*/ 0 w 5195649"/>
                <a:gd name="connsiteY0" fmla="*/ 679411 h 693879"/>
                <a:gd name="connsiteX1" fmla="*/ 5192564 w 5195649"/>
                <a:gd name="connsiteY1" fmla="*/ 693879 h 693879"/>
                <a:gd name="connsiteX2" fmla="*/ 5195649 w 5195649"/>
                <a:gd name="connsiteY2" fmla="*/ 286218 h 693879"/>
                <a:gd name="connsiteX3" fmla="*/ 4045847 w 5195649"/>
                <a:gd name="connsiteY3" fmla="*/ 5876 h 693879"/>
                <a:gd name="connsiteX4" fmla="*/ 3623511 w 5195649"/>
                <a:gd name="connsiteY4" fmla="*/ 147752 h 693879"/>
                <a:gd name="connsiteX5" fmla="*/ 3126472 w 5195649"/>
                <a:gd name="connsiteY5" fmla="*/ 106016 h 693879"/>
                <a:gd name="connsiteX6" fmla="*/ 2495647 w 5195649"/>
                <a:gd name="connsiteY6" fmla="*/ 0 h 693879"/>
                <a:gd name="connsiteX7" fmla="*/ 2084723 w 5195649"/>
                <a:gd name="connsiteY7" fmla="*/ 128530 h 693879"/>
                <a:gd name="connsiteX8" fmla="*/ 1734491 w 5195649"/>
                <a:gd name="connsiteY8" fmla="*/ 304008 h 693879"/>
                <a:gd name="connsiteX9" fmla="*/ 1452760 w 5195649"/>
                <a:gd name="connsiteY9" fmla="*/ 409063 h 693879"/>
                <a:gd name="connsiteX10" fmla="*/ 1170559 w 5195649"/>
                <a:gd name="connsiteY10" fmla="*/ 686763 h 693879"/>
                <a:gd name="connsiteX11" fmla="*/ 870094 w 5195649"/>
                <a:gd name="connsiteY11" fmla="*/ 682969 h 693879"/>
                <a:gd name="connsiteX12" fmla="*/ 691782 w 5195649"/>
                <a:gd name="connsiteY12" fmla="*/ 632699 h 693879"/>
                <a:gd name="connsiteX13" fmla="*/ 303077 w 5195649"/>
                <a:gd name="connsiteY13" fmla="*/ 540207 h 693879"/>
                <a:gd name="connsiteX14" fmla="*/ 0 w 5195649"/>
                <a:gd name="connsiteY14" fmla="*/ 679411 h 693879"/>
                <a:gd name="connsiteX0" fmla="*/ 0 w 5195649"/>
                <a:gd name="connsiteY0" fmla="*/ 758410 h 772878"/>
                <a:gd name="connsiteX1" fmla="*/ 5192564 w 5195649"/>
                <a:gd name="connsiteY1" fmla="*/ 772878 h 772878"/>
                <a:gd name="connsiteX2" fmla="*/ 5195649 w 5195649"/>
                <a:gd name="connsiteY2" fmla="*/ 365217 h 772878"/>
                <a:gd name="connsiteX3" fmla="*/ 4045847 w 5195649"/>
                <a:gd name="connsiteY3" fmla="*/ 84875 h 772878"/>
                <a:gd name="connsiteX4" fmla="*/ 3623511 w 5195649"/>
                <a:gd name="connsiteY4" fmla="*/ 226751 h 772878"/>
                <a:gd name="connsiteX5" fmla="*/ 2891646 w 5195649"/>
                <a:gd name="connsiteY5" fmla="*/ 0 h 772878"/>
                <a:gd name="connsiteX6" fmla="*/ 2495647 w 5195649"/>
                <a:gd name="connsiteY6" fmla="*/ 78999 h 772878"/>
                <a:gd name="connsiteX7" fmla="*/ 2084723 w 5195649"/>
                <a:gd name="connsiteY7" fmla="*/ 207529 h 772878"/>
                <a:gd name="connsiteX8" fmla="*/ 1734491 w 5195649"/>
                <a:gd name="connsiteY8" fmla="*/ 383007 h 772878"/>
                <a:gd name="connsiteX9" fmla="*/ 1452760 w 5195649"/>
                <a:gd name="connsiteY9" fmla="*/ 488062 h 772878"/>
                <a:gd name="connsiteX10" fmla="*/ 1170559 w 5195649"/>
                <a:gd name="connsiteY10" fmla="*/ 765762 h 772878"/>
                <a:gd name="connsiteX11" fmla="*/ 870094 w 5195649"/>
                <a:gd name="connsiteY11" fmla="*/ 761968 h 772878"/>
                <a:gd name="connsiteX12" fmla="*/ 691782 w 5195649"/>
                <a:gd name="connsiteY12" fmla="*/ 711698 h 772878"/>
                <a:gd name="connsiteX13" fmla="*/ 303077 w 5195649"/>
                <a:gd name="connsiteY13" fmla="*/ 619206 h 772878"/>
                <a:gd name="connsiteX14" fmla="*/ 0 w 5195649"/>
                <a:gd name="connsiteY14" fmla="*/ 758410 h 772878"/>
                <a:gd name="connsiteX0" fmla="*/ 0 w 5195649"/>
                <a:gd name="connsiteY0" fmla="*/ 758410 h 772878"/>
                <a:gd name="connsiteX1" fmla="*/ 5192564 w 5195649"/>
                <a:gd name="connsiteY1" fmla="*/ 772878 h 772878"/>
                <a:gd name="connsiteX2" fmla="*/ 5195649 w 5195649"/>
                <a:gd name="connsiteY2" fmla="*/ 365217 h 772878"/>
                <a:gd name="connsiteX3" fmla="*/ 4045847 w 5195649"/>
                <a:gd name="connsiteY3" fmla="*/ 84875 h 772878"/>
                <a:gd name="connsiteX4" fmla="*/ 3513214 w 5195649"/>
                <a:gd name="connsiteY4" fmla="*/ 59526 h 772878"/>
                <a:gd name="connsiteX5" fmla="*/ 2891646 w 5195649"/>
                <a:gd name="connsiteY5" fmla="*/ 0 h 772878"/>
                <a:gd name="connsiteX6" fmla="*/ 2495647 w 5195649"/>
                <a:gd name="connsiteY6" fmla="*/ 78999 h 772878"/>
                <a:gd name="connsiteX7" fmla="*/ 2084723 w 5195649"/>
                <a:gd name="connsiteY7" fmla="*/ 207529 h 772878"/>
                <a:gd name="connsiteX8" fmla="*/ 1734491 w 5195649"/>
                <a:gd name="connsiteY8" fmla="*/ 383007 h 772878"/>
                <a:gd name="connsiteX9" fmla="*/ 1452760 w 5195649"/>
                <a:gd name="connsiteY9" fmla="*/ 488062 h 772878"/>
                <a:gd name="connsiteX10" fmla="*/ 1170559 w 5195649"/>
                <a:gd name="connsiteY10" fmla="*/ 765762 h 772878"/>
                <a:gd name="connsiteX11" fmla="*/ 870094 w 5195649"/>
                <a:gd name="connsiteY11" fmla="*/ 761968 h 772878"/>
                <a:gd name="connsiteX12" fmla="*/ 691782 w 5195649"/>
                <a:gd name="connsiteY12" fmla="*/ 711698 h 772878"/>
                <a:gd name="connsiteX13" fmla="*/ 303077 w 5195649"/>
                <a:gd name="connsiteY13" fmla="*/ 619206 h 772878"/>
                <a:gd name="connsiteX14" fmla="*/ 0 w 5195649"/>
                <a:gd name="connsiteY14" fmla="*/ 758410 h 772878"/>
                <a:gd name="connsiteX0" fmla="*/ 0 w 5195649"/>
                <a:gd name="connsiteY0" fmla="*/ 758410 h 772878"/>
                <a:gd name="connsiteX1" fmla="*/ 5192564 w 5195649"/>
                <a:gd name="connsiteY1" fmla="*/ 772878 h 772878"/>
                <a:gd name="connsiteX2" fmla="*/ 5195649 w 5195649"/>
                <a:gd name="connsiteY2" fmla="*/ 365217 h 772878"/>
                <a:gd name="connsiteX3" fmla="*/ 4045847 w 5195649"/>
                <a:gd name="connsiteY3" fmla="*/ 84875 h 772878"/>
                <a:gd name="connsiteX4" fmla="*/ 3513214 w 5195649"/>
                <a:gd name="connsiteY4" fmla="*/ 59526 h 772878"/>
                <a:gd name="connsiteX5" fmla="*/ 2891646 w 5195649"/>
                <a:gd name="connsiteY5" fmla="*/ 0 h 772878"/>
                <a:gd name="connsiteX6" fmla="*/ 2495647 w 5195649"/>
                <a:gd name="connsiteY6" fmla="*/ 78999 h 772878"/>
                <a:gd name="connsiteX7" fmla="*/ 2084723 w 5195649"/>
                <a:gd name="connsiteY7" fmla="*/ 207529 h 772878"/>
                <a:gd name="connsiteX8" fmla="*/ 1734491 w 5195649"/>
                <a:gd name="connsiteY8" fmla="*/ 383007 h 772878"/>
                <a:gd name="connsiteX9" fmla="*/ 1452760 w 5195649"/>
                <a:gd name="connsiteY9" fmla="*/ 488062 h 772878"/>
                <a:gd name="connsiteX10" fmla="*/ 1170559 w 5195649"/>
                <a:gd name="connsiteY10" fmla="*/ 765762 h 772878"/>
                <a:gd name="connsiteX11" fmla="*/ 870094 w 5195649"/>
                <a:gd name="connsiteY11" fmla="*/ 761968 h 772878"/>
                <a:gd name="connsiteX12" fmla="*/ 691782 w 5195649"/>
                <a:gd name="connsiteY12" fmla="*/ 711698 h 772878"/>
                <a:gd name="connsiteX13" fmla="*/ 299519 w 5195649"/>
                <a:gd name="connsiteY13" fmla="*/ 629880 h 772878"/>
                <a:gd name="connsiteX14" fmla="*/ 0 w 5195649"/>
                <a:gd name="connsiteY14" fmla="*/ 758410 h 772878"/>
                <a:gd name="connsiteX0" fmla="*/ 0 w 5152953"/>
                <a:gd name="connsiteY0" fmla="*/ 776200 h 776200"/>
                <a:gd name="connsiteX1" fmla="*/ 5149868 w 5152953"/>
                <a:gd name="connsiteY1" fmla="*/ 772878 h 776200"/>
                <a:gd name="connsiteX2" fmla="*/ 5152953 w 5152953"/>
                <a:gd name="connsiteY2" fmla="*/ 365217 h 776200"/>
                <a:gd name="connsiteX3" fmla="*/ 4003151 w 5152953"/>
                <a:gd name="connsiteY3" fmla="*/ 84875 h 776200"/>
                <a:gd name="connsiteX4" fmla="*/ 3470518 w 5152953"/>
                <a:gd name="connsiteY4" fmla="*/ 59526 h 776200"/>
                <a:gd name="connsiteX5" fmla="*/ 2848950 w 5152953"/>
                <a:gd name="connsiteY5" fmla="*/ 0 h 776200"/>
                <a:gd name="connsiteX6" fmla="*/ 2452951 w 5152953"/>
                <a:gd name="connsiteY6" fmla="*/ 78999 h 776200"/>
                <a:gd name="connsiteX7" fmla="*/ 2042027 w 5152953"/>
                <a:gd name="connsiteY7" fmla="*/ 207529 h 776200"/>
                <a:gd name="connsiteX8" fmla="*/ 1691795 w 5152953"/>
                <a:gd name="connsiteY8" fmla="*/ 383007 h 776200"/>
                <a:gd name="connsiteX9" fmla="*/ 1410064 w 5152953"/>
                <a:gd name="connsiteY9" fmla="*/ 488062 h 776200"/>
                <a:gd name="connsiteX10" fmla="*/ 1127863 w 5152953"/>
                <a:gd name="connsiteY10" fmla="*/ 765762 h 776200"/>
                <a:gd name="connsiteX11" fmla="*/ 827398 w 5152953"/>
                <a:gd name="connsiteY11" fmla="*/ 761968 h 776200"/>
                <a:gd name="connsiteX12" fmla="*/ 649086 w 5152953"/>
                <a:gd name="connsiteY12" fmla="*/ 711698 h 776200"/>
                <a:gd name="connsiteX13" fmla="*/ 256823 w 5152953"/>
                <a:gd name="connsiteY13" fmla="*/ 629880 h 776200"/>
                <a:gd name="connsiteX14" fmla="*/ 0 w 5152953"/>
                <a:gd name="connsiteY14" fmla="*/ 776200 h 776200"/>
                <a:gd name="connsiteX0" fmla="*/ 0 w 5152953"/>
                <a:gd name="connsiteY0" fmla="*/ 776200 h 776200"/>
                <a:gd name="connsiteX1" fmla="*/ 5149868 w 5152953"/>
                <a:gd name="connsiteY1" fmla="*/ 772878 h 776200"/>
                <a:gd name="connsiteX2" fmla="*/ 5152953 w 5152953"/>
                <a:gd name="connsiteY2" fmla="*/ 365217 h 776200"/>
                <a:gd name="connsiteX3" fmla="*/ 4003151 w 5152953"/>
                <a:gd name="connsiteY3" fmla="*/ 84875 h 776200"/>
                <a:gd name="connsiteX4" fmla="*/ 3470518 w 5152953"/>
                <a:gd name="connsiteY4" fmla="*/ 59526 h 776200"/>
                <a:gd name="connsiteX5" fmla="*/ 2848950 w 5152953"/>
                <a:gd name="connsiteY5" fmla="*/ 0 h 776200"/>
                <a:gd name="connsiteX6" fmla="*/ 2452951 w 5152953"/>
                <a:gd name="connsiteY6" fmla="*/ 78999 h 776200"/>
                <a:gd name="connsiteX7" fmla="*/ 2042027 w 5152953"/>
                <a:gd name="connsiteY7" fmla="*/ 207529 h 776200"/>
                <a:gd name="connsiteX8" fmla="*/ 1691795 w 5152953"/>
                <a:gd name="connsiteY8" fmla="*/ 383007 h 776200"/>
                <a:gd name="connsiteX9" fmla="*/ 1410064 w 5152953"/>
                <a:gd name="connsiteY9" fmla="*/ 488062 h 776200"/>
                <a:gd name="connsiteX10" fmla="*/ 1127863 w 5152953"/>
                <a:gd name="connsiteY10" fmla="*/ 765762 h 776200"/>
                <a:gd name="connsiteX11" fmla="*/ 827398 w 5152953"/>
                <a:gd name="connsiteY11" fmla="*/ 761968 h 776200"/>
                <a:gd name="connsiteX12" fmla="*/ 641971 w 5152953"/>
                <a:gd name="connsiteY12" fmla="*/ 725929 h 776200"/>
                <a:gd name="connsiteX13" fmla="*/ 256823 w 5152953"/>
                <a:gd name="connsiteY13" fmla="*/ 629880 h 776200"/>
                <a:gd name="connsiteX14" fmla="*/ 0 w 5152953"/>
                <a:gd name="connsiteY14" fmla="*/ 776200 h 776200"/>
                <a:gd name="connsiteX0" fmla="*/ 0 w 5149985"/>
                <a:gd name="connsiteY0" fmla="*/ 776200 h 776200"/>
                <a:gd name="connsiteX1" fmla="*/ 5149868 w 5149985"/>
                <a:gd name="connsiteY1" fmla="*/ 772878 h 776200"/>
                <a:gd name="connsiteX2" fmla="*/ 5145837 w 5149985"/>
                <a:gd name="connsiteY2" fmla="*/ 383007 h 776200"/>
                <a:gd name="connsiteX3" fmla="*/ 4003151 w 5149985"/>
                <a:gd name="connsiteY3" fmla="*/ 84875 h 776200"/>
                <a:gd name="connsiteX4" fmla="*/ 3470518 w 5149985"/>
                <a:gd name="connsiteY4" fmla="*/ 59526 h 776200"/>
                <a:gd name="connsiteX5" fmla="*/ 2848950 w 5149985"/>
                <a:gd name="connsiteY5" fmla="*/ 0 h 776200"/>
                <a:gd name="connsiteX6" fmla="*/ 2452951 w 5149985"/>
                <a:gd name="connsiteY6" fmla="*/ 78999 h 776200"/>
                <a:gd name="connsiteX7" fmla="*/ 2042027 w 5149985"/>
                <a:gd name="connsiteY7" fmla="*/ 207529 h 776200"/>
                <a:gd name="connsiteX8" fmla="*/ 1691795 w 5149985"/>
                <a:gd name="connsiteY8" fmla="*/ 383007 h 776200"/>
                <a:gd name="connsiteX9" fmla="*/ 1410064 w 5149985"/>
                <a:gd name="connsiteY9" fmla="*/ 488062 h 776200"/>
                <a:gd name="connsiteX10" fmla="*/ 1127863 w 5149985"/>
                <a:gd name="connsiteY10" fmla="*/ 765762 h 776200"/>
                <a:gd name="connsiteX11" fmla="*/ 827398 w 5149985"/>
                <a:gd name="connsiteY11" fmla="*/ 761968 h 776200"/>
                <a:gd name="connsiteX12" fmla="*/ 641971 w 5149985"/>
                <a:gd name="connsiteY12" fmla="*/ 725929 h 776200"/>
                <a:gd name="connsiteX13" fmla="*/ 256823 w 5149985"/>
                <a:gd name="connsiteY13" fmla="*/ 629880 h 776200"/>
                <a:gd name="connsiteX14" fmla="*/ 0 w 5149985"/>
                <a:gd name="connsiteY14" fmla="*/ 776200 h 776200"/>
                <a:gd name="connsiteX0" fmla="*/ 0 w 5149985"/>
                <a:gd name="connsiteY0" fmla="*/ 776200 h 776200"/>
                <a:gd name="connsiteX1" fmla="*/ 5149868 w 5149985"/>
                <a:gd name="connsiteY1" fmla="*/ 772878 h 776200"/>
                <a:gd name="connsiteX2" fmla="*/ 5145837 w 5149985"/>
                <a:gd name="connsiteY2" fmla="*/ 383007 h 776200"/>
                <a:gd name="connsiteX3" fmla="*/ 4566959 w 5149985"/>
                <a:gd name="connsiteY3" fmla="*/ 233279 h 776200"/>
                <a:gd name="connsiteX4" fmla="*/ 4003151 w 5149985"/>
                <a:gd name="connsiteY4" fmla="*/ 84875 h 776200"/>
                <a:gd name="connsiteX5" fmla="*/ 3470518 w 5149985"/>
                <a:gd name="connsiteY5" fmla="*/ 59526 h 776200"/>
                <a:gd name="connsiteX6" fmla="*/ 2848950 w 5149985"/>
                <a:gd name="connsiteY6" fmla="*/ 0 h 776200"/>
                <a:gd name="connsiteX7" fmla="*/ 2452951 w 5149985"/>
                <a:gd name="connsiteY7" fmla="*/ 78999 h 776200"/>
                <a:gd name="connsiteX8" fmla="*/ 2042027 w 5149985"/>
                <a:gd name="connsiteY8" fmla="*/ 207529 h 776200"/>
                <a:gd name="connsiteX9" fmla="*/ 1691795 w 5149985"/>
                <a:gd name="connsiteY9" fmla="*/ 383007 h 776200"/>
                <a:gd name="connsiteX10" fmla="*/ 1410064 w 5149985"/>
                <a:gd name="connsiteY10" fmla="*/ 488062 h 776200"/>
                <a:gd name="connsiteX11" fmla="*/ 1127863 w 5149985"/>
                <a:gd name="connsiteY11" fmla="*/ 765762 h 776200"/>
                <a:gd name="connsiteX12" fmla="*/ 827398 w 5149985"/>
                <a:gd name="connsiteY12" fmla="*/ 761968 h 776200"/>
                <a:gd name="connsiteX13" fmla="*/ 641971 w 5149985"/>
                <a:gd name="connsiteY13" fmla="*/ 725929 h 776200"/>
                <a:gd name="connsiteX14" fmla="*/ 256823 w 5149985"/>
                <a:gd name="connsiteY14" fmla="*/ 629880 h 776200"/>
                <a:gd name="connsiteX15" fmla="*/ 0 w 5149985"/>
                <a:gd name="connsiteY15" fmla="*/ 776200 h 776200"/>
                <a:gd name="connsiteX0" fmla="*/ 0 w 5149985"/>
                <a:gd name="connsiteY0" fmla="*/ 776200 h 776200"/>
                <a:gd name="connsiteX1" fmla="*/ 5149868 w 5149985"/>
                <a:gd name="connsiteY1" fmla="*/ 772878 h 776200"/>
                <a:gd name="connsiteX2" fmla="*/ 5145837 w 5149985"/>
                <a:gd name="connsiteY2" fmla="*/ 383007 h 776200"/>
                <a:gd name="connsiteX3" fmla="*/ 4549169 w 5149985"/>
                <a:gd name="connsiteY3" fmla="*/ 258185 h 776200"/>
                <a:gd name="connsiteX4" fmla="*/ 4003151 w 5149985"/>
                <a:gd name="connsiteY4" fmla="*/ 84875 h 776200"/>
                <a:gd name="connsiteX5" fmla="*/ 3470518 w 5149985"/>
                <a:gd name="connsiteY5" fmla="*/ 59526 h 776200"/>
                <a:gd name="connsiteX6" fmla="*/ 2848950 w 5149985"/>
                <a:gd name="connsiteY6" fmla="*/ 0 h 776200"/>
                <a:gd name="connsiteX7" fmla="*/ 2452951 w 5149985"/>
                <a:gd name="connsiteY7" fmla="*/ 78999 h 776200"/>
                <a:gd name="connsiteX8" fmla="*/ 2042027 w 5149985"/>
                <a:gd name="connsiteY8" fmla="*/ 207529 h 776200"/>
                <a:gd name="connsiteX9" fmla="*/ 1691795 w 5149985"/>
                <a:gd name="connsiteY9" fmla="*/ 383007 h 776200"/>
                <a:gd name="connsiteX10" fmla="*/ 1410064 w 5149985"/>
                <a:gd name="connsiteY10" fmla="*/ 488062 h 776200"/>
                <a:gd name="connsiteX11" fmla="*/ 1127863 w 5149985"/>
                <a:gd name="connsiteY11" fmla="*/ 765762 h 776200"/>
                <a:gd name="connsiteX12" fmla="*/ 827398 w 5149985"/>
                <a:gd name="connsiteY12" fmla="*/ 761968 h 776200"/>
                <a:gd name="connsiteX13" fmla="*/ 641971 w 5149985"/>
                <a:gd name="connsiteY13" fmla="*/ 725929 h 776200"/>
                <a:gd name="connsiteX14" fmla="*/ 256823 w 5149985"/>
                <a:gd name="connsiteY14" fmla="*/ 629880 h 776200"/>
                <a:gd name="connsiteX15" fmla="*/ 0 w 5149985"/>
                <a:gd name="connsiteY15" fmla="*/ 776200 h 776200"/>
                <a:gd name="connsiteX0" fmla="*/ 0 w 5149985"/>
                <a:gd name="connsiteY0" fmla="*/ 776200 h 790668"/>
                <a:gd name="connsiteX1" fmla="*/ 5149868 w 5149985"/>
                <a:gd name="connsiteY1" fmla="*/ 772878 h 790668"/>
                <a:gd name="connsiteX2" fmla="*/ 5145837 w 5149985"/>
                <a:gd name="connsiteY2" fmla="*/ 383007 h 790668"/>
                <a:gd name="connsiteX3" fmla="*/ 4549169 w 5149985"/>
                <a:gd name="connsiteY3" fmla="*/ 258185 h 790668"/>
                <a:gd name="connsiteX4" fmla="*/ 4003151 w 5149985"/>
                <a:gd name="connsiteY4" fmla="*/ 84875 h 790668"/>
                <a:gd name="connsiteX5" fmla="*/ 3470518 w 5149985"/>
                <a:gd name="connsiteY5" fmla="*/ 59526 h 790668"/>
                <a:gd name="connsiteX6" fmla="*/ 2848950 w 5149985"/>
                <a:gd name="connsiteY6" fmla="*/ 0 h 790668"/>
                <a:gd name="connsiteX7" fmla="*/ 2452951 w 5149985"/>
                <a:gd name="connsiteY7" fmla="*/ 78999 h 790668"/>
                <a:gd name="connsiteX8" fmla="*/ 2042027 w 5149985"/>
                <a:gd name="connsiteY8" fmla="*/ 207529 h 790668"/>
                <a:gd name="connsiteX9" fmla="*/ 1691795 w 5149985"/>
                <a:gd name="connsiteY9" fmla="*/ 383007 h 790668"/>
                <a:gd name="connsiteX10" fmla="*/ 1410064 w 5149985"/>
                <a:gd name="connsiteY10" fmla="*/ 488062 h 790668"/>
                <a:gd name="connsiteX11" fmla="*/ 1124305 w 5149985"/>
                <a:gd name="connsiteY11" fmla="*/ 790668 h 790668"/>
                <a:gd name="connsiteX12" fmla="*/ 827398 w 5149985"/>
                <a:gd name="connsiteY12" fmla="*/ 761968 h 790668"/>
                <a:gd name="connsiteX13" fmla="*/ 641971 w 5149985"/>
                <a:gd name="connsiteY13" fmla="*/ 725929 h 790668"/>
                <a:gd name="connsiteX14" fmla="*/ 256823 w 5149985"/>
                <a:gd name="connsiteY14" fmla="*/ 629880 h 790668"/>
                <a:gd name="connsiteX15" fmla="*/ 0 w 5149985"/>
                <a:gd name="connsiteY15" fmla="*/ 776200 h 790668"/>
                <a:gd name="connsiteX0" fmla="*/ 0 w 5149985"/>
                <a:gd name="connsiteY0" fmla="*/ 776200 h 790668"/>
                <a:gd name="connsiteX1" fmla="*/ 5149868 w 5149985"/>
                <a:gd name="connsiteY1" fmla="*/ 772878 h 790668"/>
                <a:gd name="connsiteX2" fmla="*/ 5145837 w 5149985"/>
                <a:gd name="connsiteY2" fmla="*/ 383007 h 790668"/>
                <a:gd name="connsiteX3" fmla="*/ 4549169 w 5149985"/>
                <a:gd name="connsiteY3" fmla="*/ 258185 h 790668"/>
                <a:gd name="connsiteX4" fmla="*/ 4003151 w 5149985"/>
                <a:gd name="connsiteY4" fmla="*/ 84875 h 790668"/>
                <a:gd name="connsiteX5" fmla="*/ 3470518 w 5149985"/>
                <a:gd name="connsiteY5" fmla="*/ 59526 h 790668"/>
                <a:gd name="connsiteX6" fmla="*/ 2848950 w 5149985"/>
                <a:gd name="connsiteY6" fmla="*/ 0 h 790668"/>
                <a:gd name="connsiteX7" fmla="*/ 2452951 w 5149985"/>
                <a:gd name="connsiteY7" fmla="*/ 78999 h 790668"/>
                <a:gd name="connsiteX8" fmla="*/ 2042027 w 5149985"/>
                <a:gd name="connsiteY8" fmla="*/ 207529 h 790668"/>
                <a:gd name="connsiteX9" fmla="*/ 1691795 w 5149985"/>
                <a:gd name="connsiteY9" fmla="*/ 383007 h 790668"/>
                <a:gd name="connsiteX10" fmla="*/ 1410064 w 5149985"/>
                <a:gd name="connsiteY10" fmla="*/ 488062 h 790668"/>
                <a:gd name="connsiteX11" fmla="*/ 1124305 w 5149985"/>
                <a:gd name="connsiteY11" fmla="*/ 790668 h 790668"/>
                <a:gd name="connsiteX12" fmla="*/ 830956 w 5149985"/>
                <a:gd name="connsiteY12" fmla="*/ 779758 h 790668"/>
                <a:gd name="connsiteX13" fmla="*/ 641971 w 5149985"/>
                <a:gd name="connsiteY13" fmla="*/ 725929 h 790668"/>
                <a:gd name="connsiteX14" fmla="*/ 256823 w 5149985"/>
                <a:gd name="connsiteY14" fmla="*/ 629880 h 790668"/>
                <a:gd name="connsiteX15" fmla="*/ 0 w 5149985"/>
                <a:gd name="connsiteY15" fmla="*/ 776200 h 790668"/>
                <a:gd name="connsiteX0" fmla="*/ 0 w 5160659"/>
                <a:gd name="connsiteY0" fmla="*/ 776200 h 790668"/>
                <a:gd name="connsiteX1" fmla="*/ 5160542 w 5160659"/>
                <a:gd name="connsiteY1" fmla="*/ 772878 h 790668"/>
                <a:gd name="connsiteX2" fmla="*/ 5156511 w 5160659"/>
                <a:gd name="connsiteY2" fmla="*/ 383007 h 790668"/>
                <a:gd name="connsiteX3" fmla="*/ 4559843 w 5160659"/>
                <a:gd name="connsiteY3" fmla="*/ 258185 h 790668"/>
                <a:gd name="connsiteX4" fmla="*/ 4013825 w 5160659"/>
                <a:gd name="connsiteY4" fmla="*/ 84875 h 790668"/>
                <a:gd name="connsiteX5" fmla="*/ 3481192 w 5160659"/>
                <a:gd name="connsiteY5" fmla="*/ 59526 h 790668"/>
                <a:gd name="connsiteX6" fmla="*/ 2859624 w 5160659"/>
                <a:gd name="connsiteY6" fmla="*/ 0 h 790668"/>
                <a:gd name="connsiteX7" fmla="*/ 2463625 w 5160659"/>
                <a:gd name="connsiteY7" fmla="*/ 78999 h 790668"/>
                <a:gd name="connsiteX8" fmla="*/ 2052701 w 5160659"/>
                <a:gd name="connsiteY8" fmla="*/ 207529 h 790668"/>
                <a:gd name="connsiteX9" fmla="*/ 1702469 w 5160659"/>
                <a:gd name="connsiteY9" fmla="*/ 383007 h 790668"/>
                <a:gd name="connsiteX10" fmla="*/ 1420738 w 5160659"/>
                <a:gd name="connsiteY10" fmla="*/ 488062 h 790668"/>
                <a:gd name="connsiteX11" fmla="*/ 1134979 w 5160659"/>
                <a:gd name="connsiteY11" fmla="*/ 790668 h 790668"/>
                <a:gd name="connsiteX12" fmla="*/ 841630 w 5160659"/>
                <a:gd name="connsiteY12" fmla="*/ 779758 h 790668"/>
                <a:gd name="connsiteX13" fmla="*/ 652645 w 5160659"/>
                <a:gd name="connsiteY13" fmla="*/ 725929 h 790668"/>
                <a:gd name="connsiteX14" fmla="*/ 267497 w 5160659"/>
                <a:gd name="connsiteY14" fmla="*/ 629880 h 790668"/>
                <a:gd name="connsiteX15" fmla="*/ 0 w 5160659"/>
                <a:gd name="connsiteY15" fmla="*/ 776200 h 790668"/>
                <a:gd name="connsiteX0" fmla="*/ 0 w 5160659"/>
                <a:gd name="connsiteY0" fmla="*/ 776200 h 781524"/>
                <a:gd name="connsiteX1" fmla="*/ 5160542 w 5160659"/>
                <a:gd name="connsiteY1" fmla="*/ 772878 h 781524"/>
                <a:gd name="connsiteX2" fmla="*/ 5156511 w 5160659"/>
                <a:gd name="connsiteY2" fmla="*/ 383007 h 781524"/>
                <a:gd name="connsiteX3" fmla="*/ 4559843 w 5160659"/>
                <a:gd name="connsiteY3" fmla="*/ 258185 h 781524"/>
                <a:gd name="connsiteX4" fmla="*/ 4013825 w 5160659"/>
                <a:gd name="connsiteY4" fmla="*/ 84875 h 781524"/>
                <a:gd name="connsiteX5" fmla="*/ 3481192 w 5160659"/>
                <a:gd name="connsiteY5" fmla="*/ 59526 h 781524"/>
                <a:gd name="connsiteX6" fmla="*/ 2859624 w 5160659"/>
                <a:gd name="connsiteY6" fmla="*/ 0 h 781524"/>
                <a:gd name="connsiteX7" fmla="*/ 2463625 w 5160659"/>
                <a:gd name="connsiteY7" fmla="*/ 78999 h 781524"/>
                <a:gd name="connsiteX8" fmla="*/ 2052701 w 5160659"/>
                <a:gd name="connsiteY8" fmla="*/ 207529 h 781524"/>
                <a:gd name="connsiteX9" fmla="*/ 1702469 w 5160659"/>
                <a:gd name="connsiteY9" fmla="*/ 383007 h 781524"/>
                <a:gd name="connsiteX10" fmla="*/ 1420738 w 5160659"/>
                <a:gd name="connsiteY10" fmla="*/ 488062 h 781524"/>
                <a:gd name="connsiteX11" fmla="*/ 1162411 w 5160659"/>
                <a:gd name="connsiteY11" fmla="*/ 781524 h 781524"/>
                <a:gd name="connsiteX12" fmla="*/ 841630 w 5160659"/>
                <a:gd name="connsiteY12" fmla="*/ 779758 h 781524"/>
                <a:gd name="connsiteX13" fmla="*/ 652645 w 5160659"/>
                <a:gd name="connsiteY13" fmla="*/ 725929 h 781524"/>
                <a:gd name="connsiteX14" fmla="*/ 267497 w 5160659"/>
                <a:gd name="connsiteY14" fmla="*/ 629880 h 781524"/>
                <a:gd name="connsiteX15" fmla="*/ 0 w 5160659"/>
                <a:gd name="connsiteY15" fmla="*/ 776200 h 781524"/>
                <a:gd name="connsiteX0" fmla="*/ 0 w 5156511"/>
                <a:gd name="connsiteY0" fmla="*/ 776200 h 781524"/>
                <a:gd name="connsiteX1" fmla="*/ 5133110 w 5156511"/>
                <a:gd name="connsiteY1" fmla="*/ 736302 h 781524"/>
                <a:gd name="connsiteX2" fmla="*/ 5156511 w 5156511"/>
                <a:gd name="connsiteY2" fmla="*/ 383007 h 781524"/>
                <a:gd name="connsiteX3" fmla="*/ 4559843 w 5156511"/>
                <a:gd name="connsiteY3" fmla="*/ 258185 h 781524"/>
                <a:gd name="connsiteX4" fmla="*/ 4013825 w 5156511"/>
                <a:gd name="connsiteY4" fmla="*/ 84875 h 781524"/>
                <a:gd name="connsiteX5" fmla="*/ 3481192 w 5156511"/>
                <a:gd name="connsiteY5" fmla="*/ 59526 h 781524"/>
                <a:gd name="connsiteX6" fmla="*/ 2859624 w 5156511"/>
                <a:gd name="connsiteY6" fmla="*/ 0 h 781524"/>
                <a:gd name="connsiteX7" fmla="*/ 2463625 w 5156511"/>
                <a:gd name="connsiteY7" fmla="*/ 78999 h 781524"/>
                <a:gd name="connsiteX8" fmla="*/ 2052701 w 5156511"/>
                <a:gd name="connsiteY8" fmla="*/ 207529 h 781524"/>
                <a:gd name="connsiteX9" fmla="*/ 1702469 w 5156511"/>
                <a:gd name="connsiteY9" fmla="*/ 383007 h 781524"/>
                <a:gd name="connsiteX10" fmla="*/ 1420738 w 5156511"/>
                <a:gd name="connsiteY10" fmla="*/ 488062 h 781524"/>
                <a:gd name="connsiteX11" fmla="*/ 1162411 w 5156511"/>
                <a:gd name="connsiteY11" fmla="*/ 781524 h 781524"/>
                <a:gd name="connsiteX12" fmla="*/ 841630 w 5156511"/>
                <a:gd name="connsiteY12" fmla="*/ 779758 h 781524"/>
                <a:gd name="connsiteX13" fmla="*/ 652645 w 5156511"/>
                <a:gd name="connsiteY13" fmla="*/ 725929 h 781524"/>
                <a:gd name="connsiteX14" fmla="*/ 267497 w 5156511"/>
                <a:gd name="connsiteY14" fmla="*/ 629880 h 781524"/>
                <a:gd name="connsiteX15" fmla="*/ 0 w 5156511"/>
                <a:gd name="connsiteY15" fmla="*/ 776200 h 781524"/>
                <a:gd name="connsiteX0" fmla="*/ 0 w 5156511"/>
                <a:gd name="connsiteY0" fmla="*/ 776200 h 781524"/>
                <a:gd name="connsiteX1" fmla="*/ 5133110 w 5156511"/>
                <a:gd name="connsiteY1" fmla="*/ 736302 h 781524"/>
                <a:gd name="connsiteX2" fmla="*/ 5156511 w 5156511"/>
                <a:gd name="connsiteY2" fmla="*/ 383007 h 781524"/>
                <a:gd name="connsiteX3" fmla="*/ 4559843 w 5156511"/>
                <a:gd name="connsiteY3" fmla="*/ 258185 h 781524"/>
                <a:gd name="connsiteX4" fmla="*/ 4013825 w 5156511"/>
                <a:gd name="connsiteY4" fmla="*/ 84875 h 781524"/>
                <a:gd name="connsiteX5" fmla="*/ 3481192 w 5156511"/>
                <a:gd name="connsiteY5" fmla="*/ 59526 h 781524"/>
                <a:gd name="connsiteX6" fmla="*/ 2859624 w 5156511"/>
                <a:gd name="connsiteY6" fmla="*/ 0 h 781524"/>
                <a:gd name="connsiteX7" fmla="*/ 2463625 w 5156511"/>
                <a:gd name="connsiteY7" fmla="*/ 78999 h 781524"/>
                <a:gd name="connsiteX8" fmla="*/ 2052701 w 5156511"/>
                <a:gd name="connsiteY8" fmla="*/ 207529 h 781524"/>
                <a:gd name="connsiteX9" fmla="*/ 1702469 w 5156511"/>
                <a:gd name="connsiteY9" fmla="*/ 383007 h 781524"/>
                <a:gd name="connsiteX10" fmla="*/ 1420738 w 5156511"/>
                <a:gd name="connsiteY10" fmla="*/ 488062 h 781524"/>
                <a:gd name="connsiteX11" fmla="*/ 1134979 w 5156511"/>
                <a:gd name="connsiteY11" fmla="*/ 781524 h 781524"/>
                <a:gd name="connsiteX12" fmla="*/ 841630 w 5156511"/>
                <a:gd name="connsiteY12" fmla="*/ 779758 h 781524"/>
                <a:gd name="connsiteX13" fmla="*/ 652645 w 5156511"/>
                <a:gd name="connsiteY13" fmla="*/ 725929 h 781524"/>
                <a:gd name="connsiteX14" fmla="*/ 267497 w 5156511"/>
                <a:gd name="connsiteY14" fmla="*/ 629880 h 781524"/>
                <a:gd name="connsiteX15" fmla="*/ 0 w 5156511"/>
                <a:gd name="connsiteY15" fmla="*/ 776200 h 78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56511" h="781524">
                  <a:moveTo>
                    <a:pt x="0" y="776200"/>
                  </a:moveTo>
                  <a:lnTo>
                    <a:pt x="5133110" y="736302"/>
                  </a:lnTo>
                  <a:cubicBezTo>
                    <a:pt x="5134138" y="600415"/>
                    <a:pt x="5155483" y="518894"/>
                    <a:pt x="5156511" y="383007"/>
                  </a:cubicBezTo>
                  <a:lnTo>
                    <a:pt x="4559843" y="258185"/>
                  </a:lnTo>
                  <a:lnTo>
                    <a:pt x="4013825" y="84875"/>
                  </a:lnTo>
                  <a:lnTo>
                    <a:pt x="3481192" y="59526"/>
                  </a:lnTo>
                  <a:lnTo>
                    <a:pt x="2859624" y="0"/>
                  </a:lnTo>
                  <a:lnTo>
                    <a:pt x="2463625" y="78999"/>
                  </a:lnTo>
                  <a:lnTo>
                    <a:pt x="2052701" y="207529"/>
                  </a:lnTo>
                  <a:lnTo>
                    <a:pt x="1702469" y="383007"/>
                  </a:lnTo>
                  <a:lnTo>
                    <a:pt x="1420738" y="488062"/>
                  </a:lnTo>
                  <a:lnTo>
                    <a:pt x="1134979" y="781524"/>
                  </a:lnTo>
                  <a:lnTo>
                    <a:pt x="841630" y="779758"/>
                  </a:lnTo>
                  <a:lnTo>
                    <a:pt x="652645" y="725929"/>
                  </a:lnTo>
                  <a:lnTo>
                    <a:pt x="267497" y="629880"/>
                  </a:lnTo>
                  <a:lnTo>
                    <a:pt x="0" y="776200"/>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3387DAF-85AE-7A40-B25A-E90303FD3589}"/>
                </a:ext>
              </a:extLst>
            </p:cNvPr>
            <p:cNvSpPr/>
            <p:nvPr/>
          </p:nvSpPr>
          <p:spPr>
            <a:xfrm>
              <a:off x="3547256" y="5638800"/>
              <a:ext cx="3463144" cy="230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32BA3C4B-ED78-6345-A9E7-62B4FDCC4077}"/>
                </a:ext>
              </a:extLst>
            </p:cNvPr>
            <p:cNvSpPr/>
            <p:nvPr/>
          </p:nvSpPr>
          <p:spPr>
            <a:xfrm>
              <a:off x="3550304" y="2562210"/>
              <a:ext cx="3917296" cy="409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28950A81-F00E-1348-9D5D-DD6BEBAE82E5}"/>
                </a:ext>
              </a:extLst>
            </p:cNvPr>
            <p:cNvSpPr txBox="1"/>
            <p:nvPr/>
          </p:nvSpPr>
          <p:spPr>
            <a:xfrm rot="16200000">
              <a:off x="1400208" y="4042761"/>
              <a:ext cx="2895473" cy="400110"/>
            </a:xfrm>
            <a:prstGeom prst="rect">
              <a:avLst/>
            </a:prstGeom>
            <a:noFill/>
          </p:spPr>
          <p:txBody>
            <a:bodyPr wrap="none" rtlCol="0">
              <a:spAutoFit/>
            </a:bodyPr>
            <a:lstStyle/>
            <a:p>
              <a:r>
                <a:rPr lang="en-US" sz="2000" dirty="0"/>
                <a:t>Track Forecast Skill (%)</a:t>
              </a:r>
            </a:p>
          </p:txBody>
        </p:sp>
        <p:sp>
          <p:nvSpPr>
            <p:cNvPr id="46" name="Oval 45">
              <a:extLst>
                <a:ext uri="{FF2B5EF4-FFF2-40B4-BE49-F238E27FC236}">
                  <a16:creationId xmlns:a16="http://schemas.microsoft.com/office/drawing/2014/main" id="{491B6874-FC84-7946-8AAD-9B626CE2B0E3}"/>
                </a:ext>
              </a:extLst>
            </p:cNvPr>
            <p:cNvSpPr/>
            <p:nvPr/>
          </p:nvSpPr>
          <p:spPr>
            <a:xfrm>
              <a:off x="8659368" y="3794760"/>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3DDA4547-223C-344F-937E-3B7ED50E9BC1}"/>
                </a:ext>
              </a:extLst>
            </p:cNvPr>
            <p:cNvSpPr/>
            <p:nvPr/>
          </p:nvSpPr>
          <p:spPr>
            <a:xfrm>
              <a:off x="3524534" y="3459707"/>
              <a:ext cx="5162266" cy="788159"/>
            </a:xfrm>
            <a:custGeom>
              <a:avLst/>
              <a:gdLst>
                <a:gd name="connsiteX0" fmla="*/ 0 w 5175914"/>
                <a:gd name="connsiteY0" fmla="*/ 788159 h 788159"/>
                <a:gd name="connsiteX1" fmla="*/ 290015 w 5175914"/>
                <a:gd name="connsiteY1" fmla="*/ 634621 h 788159"/>
                <a:gd name="connsiteX2" fmla="*/ 569794 w 5175914"/>
                <a:gd name="connsiteY2" fmla="*/ 713096 h 788159"/>
                <a:gd name="connsiteX3" fmla="*/ 852985 w 5175914"/>
                <a:gd name="connsiteY3" fmla="*/ 781335 h 788159"/>
                <a:gd name="connsiteX4" fmla="*/ 1146412 w 5175914"/>
                <a:gd name="connsiteY4" fmla="*/ 781335 h 788159"/>
                <a:gd name="connsiteX5" fmla="*/ 1436427 w 5175914"/>
                <a:gd name="connsiteY5" fmla="*/ 491320 h 788159"/>
                <a:gd name="connsiteX6" fmla="*/ 1723030 w 5175914"/>
                <a:gd name="connsiteY6" fmla="*/ 388962 h 788159"/>
                <a:gd name="connsiteX7" fmla="*/ 2053988 w 5175914"/>
                <a:gd name="connsiteY7" fmla="*/ 228600 h 788159"/>
                <a:gd name="connsiteX8" fmla="*/ 2306472 w 5175914"/>
                <a:gd name="connsiteY8" fmla="*/ 133066 h 788159"/>
                <a:gd name="connsiteX9" fmla="*/ 2637430 w 5175914"/>
                <a:gd name="connsiteY9" fmla="*/ 44356 h 788159"/>
                <a:gd name="connsiteX10" fmla="*/ 2869442 w 5175914"/>
                <a:gd name="connsiteY10" fmla="*/ 0 h 788159"/>
                <a:gd name="connsiteX11" fmla="*/ 3179929 w 5175914"/>
                <a:gd name="connsiteY11" fmla="*/ 34120 h 788159"/>
                <a:gd name="connsiteX12" fmla="*/ 3452884 w 5175914"/>
                <a:gd name="connsiteY12" fmla="*/ 64827 h 788159"/>
                <a:gd name="connsiteX13" fmla="*/ 4022678 w 5175914"/>
                <a:gd name="connsiteY13" fmla="*/ 102359 h 788159"/>
                <a:gd name="connsiteX14" fmla="*/ 4326341 w 5175914"/>
                <a:gd name="connsiteY14" fmla="*/ 194481 h 788159"/>
                <a:gd name="connsiteX15" fmla="*/ 4599296 w 5175914"/>
                <a:gd name="connsiteY15" fmla="*/ 266132 h 788159"/>
                <a:gd name="connsiteX16" fmla="*/ 5175914 w 5175914"/>
                <a:gd name="connsiteY16" fmla="*/ 388962 h 788159"/>
                <a:gd name="connsiteX17" fmla="*/ 5175914 w 5175914"/>
                <a:gd name="connsiteY17" fmla="*/ 388962 h 788159"/>
                <a:gd name="connsiteX0" fmla="*/ 0 w 5175914"/>
                <a:gd name="connsiteY0" fmla="*/ 788159 h 788159"/>
                <a:gd name="connsiteX1" fmla="*/ 290015 w 5175914"/>
                <a:gd name="connsiteY1" fmla="*/ 634621 h 788159"/>
                <a:gd name="connsiteX2" fmla="*/ 569794 w 5175914"/>
                <a:gd name="connsiteY2" fmla="*/ 713096 h 788159"/>
                <a:gd name="connsiteX3" fmla="*/ 852985 w 5175914"/>
                <a:gd name="connsiteY3" fmla="*/ 781335 h 788159"/>
                <a:gd name="connsiteX4" fmla="*/ 1146412 w 5175914"/>
                <a:gd name="connsiteY4" fmla="*/ 781335 h 788159"/>
                <a:gd name="connsiteX5" fmla="*/ 1436427 w 5175914"/>
                <a:gd name="connsiteY5" fmla="*/ 491320 h 788159"/>
                <a:gd name="connsiteX6" fmla="*/ 1723030 w 5175914"/>
                <a:gd name="connsiteY6" fmla="*/ 388962 h 788159"/>
                <a:gd name="connsiteX7" fmla="*/ 2053988 w 5175914"/>
                <a:gd name="connsiteY7" fmla="*/ 228600 h 788159"/>
                <a:gd name="connsiteX8" fmla="*/ 2306472 w 5175914"/>
                <a:gd name="connsiteY8" fmla="*/ 133066 h 788159"/>
                <a:gd name="connsiteX9" fmla="*/ 2637430 w 5175914"/>
                <a:gd name="connsiteY9" fmla="*/ 44356 h 788159"/>
                <a:gd name="connsiteX10" fmla="*/ 2869442 w 5175914"/>
                <a:gd name="connsiteY10" fmla="*/ 0 h 788159"/>
                <a:gd name="connsiteX11" fmla="*/ 3179929 w 5175914"/>
                <a:gd name="connsiteY11" fmla="*/ 34120 h 788159"/>
                <a:gd name="connsiteX12" fmla="*/ 3452884 w 5175914"/>
                <a:gd name="connsiteY12" fmla="*/ 64827 h 788159"/>
                <a:gd name="connsiteX13" fmla="*/ 4022678 w 5175914"/>
                <a:gd name="connsiteY13" fmla="*/ 102359 h 788159"/>
                <a:gd name="connsiteX14" fmla="*/ 4326341 w 5175914"/>
                <a:gd name="connsiteY14" fmla="*/ 194481 h 788159"/>
                <a:gd name="connsiteX15" fmla="*/ 4599296 w 5175914"/>
                <a:gd name="connsiteY15" fmla="*/ 266132 h 788159"/>
                <a:gd name="connsiteX16" fmla="*/ 5175914 w 5175914"/>
                <a:gd name="connsiteY16" fmla="*/ 388962 h 788159"/>
                <a:gd name="connsiteX0" fmla="*/ 0 w 5162266"/>
                <a:gd name="connsiteY0" fmla="*/ 788159 h 788159"/>
                <a:gd name="connsiteX1" fmla="*/ 290015 w 5162266"/>
                <a:gd name="connsiteY1" fmla="*/ 634621 h 788159"/>
                <a:gd name="connsiteX2" fmla="*/ 569794 w 5162266"/>
                <a:gd name="connsiteY2" fmla="*/ 713096 h 788159"/>
                <a:gd name="connsiteX3" fmla="*/ 852985 w 5162266"/>
                <a:gd name="connsiteY3" fmla="*/ 781335 h 788159"/>
                <a:gd name="connsiteX4" fmla="*/ 1146412 w 5162266"/>
                <a:gd name="connsiteY4" fmla="*/ 781335 h 788159"/>
                <a:gd name="connsiteX5" fmla="*/ 1436427 w 5162266"/>
                <a:gd name="connsiteY5" fmla="*/ 491320 h 788159"/>
                <a:gd name="connsiteX6" fmla="*/ 1723030 w 5162266"/>
                <a:gd name="connsiteY6" fmla="*/ 388962 h 788159"/>
                <a:gd name="connsiteX7" fmla="*/ 2053988 w 5162266"/>
                <a:gd name="connsiteY7" fmla="*/ 228600 h 788159"/>
                <a:gd name="connsiteX8" fmla="*/ 2306472 w 5162266"/>
                <a:gd name="connsiteY8" fmla="*/ 133066 h 788159"/>
                <a:gd name="connsiteX9" fmla="*/ 2637430 w 5162266"/>
                <a:gd name="connsiteY9" fmla="*/ 44356 h 788159"/>
                <a:gd name="connsiteX10" fmla="*/ 2869442 w 5162266"/>
                <a:gd name="connsiteY10" fmla="*/ 0 h 788159"/>
                <a:gd name="connsiteX11" fmla="*/ 3179929 w 5162266"/>
                <a:gd name="connsiteY11" fmla="*/ 34120 h 788159"/>
                <a:gd name="connsiteX12" fmla="*/ 3452884 w 5162266"/>
                <a:gd name="connsiteY12" fmla="*/ 64827 h 788159"/>
                <a:gd name="connsiteX13" fmla="*/ 4022678 w 5162266"/>
                <a:gd name="connsiteY13" fmla="*/ 102359 h 788159"/>
                <a:gd name="connsiteX14" fmla="*/ 4326341 w 5162266"/>
                <a:gd name="connsiteY14" fmla="*/ 194481 h 788159"/>
                <a:gd name="connsiteX15" fmla="*/ 4599296 w 5162266"/>
                <a:gd name="connsiteY15" fmla="*/ 266132 h 788159"/>
                <a:gd name="connsiteX16" fmla="*/ 5162266 w 5162266"/>
                <a:gd name="connsiteY16" fmla="*/ 395786 h 788159"/>
                <a:gd name="connsiteX0" fmla="*/ 0 w 5162266"/>
                <a:gd name="connsiteY0" fmla="*/ 788159 h 788159"/>
                <a:gd name="connsiteX1" fmla="*/ 290015 w 5162266"/>
                <a:gd name="connsiteY1" fmla="*/ 634621 h 788159"/>
                <a:gd name="connsiteX2" fmla="*/ 569794 w 5162266"/>
                <a:gd name="connsiteY2" fmla="*/ 713096 h 788159"/>
                <a:gd name="connsiteX3" fmla="*/ 852985 w 5162266"/>
                <a:gd name="connsiteY3" fmla="*/ 781335 h 788159"/>
                <a:gd name="connsiteX4" fmla="*/ 1146412 w 5162266"/>
                <a:gd name="connsiteY4" fmla="*/ 781335 h 788159"/>
                <a:gd name="connsiteX5" fmla="*/ 1436427 w 5162266"/>
                <a:gd name="connsiteY5" fmla="*/ 491320 h 788159"/>
                <a:gd name="connsiteX6" fmla="*/ 1723030 w 5162266"/>
                <a:gd name="connsiteY6" fmla="*/ 388962 h 788159"/>
                <a:gd name="connsiteX7" fmla="*/ 2053988 w 5162266"/>
                <a:gd name="connsiteY7" fmla="*/ 228600 h 788159"/>
                <a:gd name="connsiteX8" fmla="*/ 2306472 w 5162266"/>
                <a:gd name="connsiteY8" fmla="*/ 133066 h 788159"/>
                <a:gd name="connsiteX9" fmla="*/ 2637430 w 5162266"/>
                <a:gd name="connsiteY9" fmla="*/ 44356 h 788159"/>
                <a:gd name="connsiteX10" fmla="*/ 2869442 w 5162266"/>
                <a:gd name="connsiteY10" fmla="*/ 0 h 788159"/>
                <a:gd name="connsiteX11" fmla="*/ 3179929 w 5162266"/>
                <a:gd name="connsiteY11" fmla="*/ 34120 h 788159"/>
                <a:gd name="connsiteX12" fmla="*/ 3452884 w 5162266"/>
                <a:gd name="connsiteY12" fmla="*/ 64827 h 788159"/>
                <a:gd name="connsiteX13" fmla="*/ 4022678 w 5162266"/>
                <a:gd name="connsiteY13" fmla="*/ 102359 h 788159"/>
                <a:gd name="connsiteX14" fmla="*/ 4326341 w 5162266"/>
                <a:gd name="connsiteY14" fmla="*/ 194481 h 788159"/>
                <a:gd name="connsiteX15" fmla="*/ 4599296 w 5162266"/>
                <a:gd name="connsiteY15" fmla="*/ 266132 h 788159"/>
                <a:gd name="connsiteX16" fmla="*/ 5162266 w 5162266"/>
                <a:gd name="connsiteY16" fmla="*/ 388962 h 7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2266" h="788159">
                  <a:moveTo>
                    <a:pt x="0" y="788159"/>
                  </a:moveTo>
                  <a:lnTo>
                    <a:pt x="290015" y="634621"/>
                  </a:lnTo>
                  <a:lnTo>
                    <a:pt x="569794" y="713096"/>
                  </a:lnTo>
                  <a:lnTo>
                    <a:pt x="852985" y="781335"/>
                  </a:lnTo>
                  <a:lnTo>
                    <a:pt x="1146412" y="781335"/>
                  </a:lnTo>
                  <a:lnTo>
                    <a:pt x="1436427" y="491320"/>
                  </a:lnTo>
                  <a:lnTo>
                    <a:pt x="1723030" y="388962"/>
                  </a:lnTo>
                  <a:lnTo>
                    <a:pt x="2053988" y="228600"/>
                  </a:lnTo>
                  <a:lnTo>
                    <a:pt x="2306472" y="133066"/>
                  </a:lnTo>
                  <a:lnTo>
                    <a:pt x="2637430" y="44356"/>
                  </a:lnTo>
                  <a:lnTo>
                    <a:pt x="2869442" y="0"/>
                  </a:lnTo>
                  <a:lnTo>
                    <a:pt x="3179929" y="34120"/>
                  </a:lnTo>
                  <a:lnTo>
                    <a:pt x="3452884" y="64827"/>
                  </a:lnTo>
                  <a:lnTo>
                    <a:pt x="4022678" y="102359"/>
                  </a:lnTo>
                  <a:lnTo>
                    <a:pt x="4326341" y="194481"/>
                  </a:lnTo>
                  <a:lnTo>
                    <a:pt x="4599296" y="266132"/>
                  </a:lnTo>
                  <a:lnTo>
                    <a:pt x="5162266" y="388962"/>
                  </a:ln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C317BA94-DCFF-BF4A-A322-FEFAE096E04C}"/>
                </a:ext>
              </a:extLst>
            </p:cNvPr>
            <p:cNvSpPr/>
            <p:nvPr/>
          </p:nvSpPr>
          <p:spPr>
            <a:xfrm>
              <a:off x="7498080" y="3511296"/>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8D36B2C-4907-654D-927A-BB4F30BE7BAF}"/>
                </a:ext>
              </a:extLst>
            </p:cNvPr>
            <p:cNvSpPr/>
            <p:nvPr/>
          </p:nvSpPr>
          <p:spPr>
            <a:xfrm>
              <a:off x="6345936" y="3417302"/>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770DB7B-93BE-0342-B23D-445CFE06BC32}"/>
                </a:ext>
              </a:extLst>
            </p:cNvPr>
            <p:cNvSpPr/>
            <p:nvPr/>
          </p:nvSpPr>
          <p:spPr>
            <a:xfrm>
              <a:off x="5202936" y="3806371"/>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6DB76C0-136C-4249-9DCA-45F53CF7938C}"/>
                </a:ext>
              </a:extLst>
            </p:cNvPr>
            <p:cNvSpPr/>
            <p:nvPr/>
          </p:nvSpPr>
          <p:spPr>
            <a:xfrm>
              <a:off x="4910328" y="3904100"/>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2349C95-9E30-9F49-B8ED-372AEB2F765A}"/>
                </a:ext>
              </a:extLst>
            </p:cNvPr>
            <p:cNvSpPr/>
            <p:nvPr/>
          </p:nvSpPr>
          <p:spPr>
            <a:xfrm>
              <a:off x="4626864" y="4197096"/>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CDADD61-0EFA-8C4F-86A5-2D70BFDA15C1}"/>
                </a:ext>
              </a:extLst>
            </p:cNvPr>
            <p:cNvSpPr/>
            <p:nvPr/>
          </p:nvSpPr>
          <p:spPr>
            <a:xfrm>
              <a:off x="4334256" y="4191976"/>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2087BA4-4B12-CD43-8BB9-4B1FA7F1D1CF}"/>
                </a:ext>
              </a:extLst>
            </p:cNvPr>
            <p:cNvSpPr/>
            <p:nvPr/>
          </p:nvSpPr>
          <p:spPr>
            <a:xfrm>
              <a:off x="4047744" y="4118927"/>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9A3FC91-5FD4-4C4A-B3E0-5F5C7B1FD102}"/>
                </a:ext>
              </a:extLst>
            </p:cNvPr>
            <p:cNvSpPr/>
            <p:nvPr/>
          </p:nvSpPr>
          <p:spPr>
            <a:xfrm>
              <a:off x="3761232" y="4041648"/>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DE25CDE2-A964-154D-BC22-042E4419F4A7}"/>
                </a:ext>
              </a:extLst>
            </p:cNvPr>
            <p:cNvSpPr/>
            <p:nvPr/>
          </p:nvSpPr>
          <p:spPr>
            <a:xfrm>
              <a:off x="3474720" y="4206240"/>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3CBBA3A-CE03-DC41-A436-CEE698B93402}"/>
                </a:ext>
              </a:extLst>
            </p:cNvPr>
            <p:cNvSpPr/>
            <p:nvPr/>
          </p:nvSpPr>
          <p:spPr>
            <a:xfrm>
              <a:off x="3761232" y="4191976"/>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27265C45-EE8C-A345-ABE7-47A7D1EA2C97}"/>
                </a:ext>
              </a:extLst>
            </p:cNvPr>
            <p:cNvSpPr/>
            <p:nvPr/>
          </p:nvSpPr>
          <p:spPr>
            <a:xfrm>
              <a:off x="4045468" y="4187327"/>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EC48254-4475-2A4D-87AF-EFEDD4BBBD88}"/>
                </a:ext>
              </a:extLst>
            </p:cNvPr>
            <p:cNvSpPr/>
            <p:nvPr/>
          </p:nvSpPr>
          <p:spPr>
            <a:xfrm>
              <a:off x="4915557" y="4191855"/>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AD66E361-330D-7842-9C14-5C5C66B0BD03}"/>
                </a:ext>
              </a:extLst>
            </p:cNvPr>
            <p:cNvSpPr/>
            <p:nvPr/>
          </p:nvSpPr>
          <p:spPr>
            <a:xfrm>
              <a:off x="5204250" y="4191546"/>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9DF986F8-DB0C-704E-ADAB-A3818970A977}"/>
                </a:ext>
              </a:extLst>
            </p:cNvPr>
            <p:cNvSpPr/>
            <p:nvPr/>
          </p:nvSpPr>
          <p:spPr>
            <a:xfrm>
              <a:off x="6341788" y="4187327"/>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9832CA1-5D41-164A-8D36-99F332601337}"/>
                </a:ext>
              </a:extLst>
            </p:cNvPr>
            <p:cNvSpPr/>
            <p:nvPr/>
          </p:nvSpPr>
          <p:spPr>
            <a:xfrm>
              <a:off x="7498080" y="4187327"/>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B784C33-E051-124D-AE41-4A64D9BB7C85}"/>
                </a:ext>
              </a:extLst>
            </p:cNvPr>
            <p:cNvSpPr/>
            <p:nvPr/>
          </p:nvSpPr>
          <p:spPr>
            <a:xfrm>
              <a:off x="8654096" y="4191546"/>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DA0AA05C-2151-0B43-A38F-297E05AEB8AE}"/>
                </a:ext>
              </a:extLst>
            </p:cNvPr>
            <p:cNvSpPr/>
            <p:nvPr/>
          </p:nvSpPr>
          <p:spPr>
            <a:xfrm>
              <a:off x="3473621" y="4197096"/>
              <a:ext cx="91440" cy="914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A1A37E0B-D755-B94E-BE66-472FAEF98FF6}"/>
                </a:ext>
              </a:extLst>
            </p:cNvPr>
            <p:cNvSpPr txBox="1"/>
            <p:nvPr/>
          </p:nvSpPr>
          <p:spPr>
            <a:xfrm>
              <a:off x="3200400" y="4038600"/>
              <a:ext cx="312906" cy="369332"/>
            </a:xfrm>
            <a:prstGeom prst="rect">
              <a:avLst/>
            </a:prstGeom>
            <a:noFill/>
          </p:spPr>
          <p:txBody>
            <a:bodyPr wrap="none" rtlCol="0">
              <a:spAutoFit/>
            </a:bodyPr>
            <a:lstStyle/>
            <a:p>
              <a:r>
                <a:rPr lang="en-US" dirty="0"/>
                <a:t>0</a:t>
              </a:r>
            </a:p>
          </p:txBody>
        </p:sp>
        <p:sp>
          <p:nvSpPr>
            <p:cNvPr id="67" name="TextBox 66">
              <a:extLst>
                <a:ext uri="{FF2B5EF4-FFF2-40B4-BE49-F238E27FC236}">
                  <a16:creationId xmlns:a16="http://schemas.microsoft.com/office/drawing/2014/main" id="{7FE50A5B-6C47-5344-9ACE-8D60F596892D}"/>
                </a:ext>
              </a:extLst>
            </p:cNvPr>
            <p:cNvSpPr txBox="1"/>
            <p:nvPr/>
          </p:nvSpPr>
          <p:spPr>
            <a:xfrm>
              <a:off x="3072160" y="3372350"/>
              <a:ext cx="441146" cy="369332"/>
            </a:xfrm>
            <a:prstGeom prst="rect">
              <a:avLst/>
            </a:prstGeom>
            <a:noFill/>
          </p:spPr>
          <p:txBody>
            <a:bodyPr wrap="none" rtlCol="0">
              <a:spAutoFit/>
            </a:bodyPr>
            <a:lstStyle/>
            <a:p>
              <a:r>
                <a:rPr lang="en-US" dirty="0"/>
                <a:t>12</a:t>
              </a:r>
            </a:p>
          </p:txBody>
        </p:sp>
        <p:sp>
          <p:nvSpPr>
            <p:cNvPr id="68" name="TextBox 67">
              <a:extLst>
                <a:ext uri="{FF2B5EF4-FFF2-40B4-BE49-F238E27FC236}">
                  <a16:creationId xmlns:a16="http://schemas.microsoft.com/office/drawing/2014/main" id="{9BEE5233-1194-5E44-90A2-4352430D2270}"/>
                </a:ext>
              </a:extLst>
            </p:cNvPr>
            <p:cNvSpPr txBox="1"/>
            <p:nvPr/>
          </p:nvSpPr>
          <p:spPr>
            <a:xfrm>
              <a:off x="3069081" y="2671310"/>
              <a:ext cx="441146" cy="369332"/>
            </a:xfrm>
            <a:prstGeom prst="rect">
              <a:avLst/>
            </a:prstGeom>
            <a:noFill/>
          </p:spPr>
          <p:txBody>
            <a:bodyPr wrap="none" rtlCol="0">
              <a:spAutoFit/>
            </a:bodyPr>
            <a:lstStyle/>
            <a:p>
              <a:r>
                <a:rPr lang="en-US" dirty="0"/>
                <a:t>24</a:t>
              </a:r>
            </a:p>
          </p:txBody>
        </p:sp>
        <p:sp>
          <p:nvSpPr>
            <p:cNvPr id="69" name="TextBox 68">
              <a:extLst>
                <a:ext uri="{FF2B5EF4-FFF2-40B4-BE49-F238E27FC236}">
                  <a16:creationId xmlns:a16="http://schemas.microsoft.com/office/drawing/2014/main" id="{DD06E395-DDA3-8643-94A1-342946C25DE6}"/>
                </a:ext>
              </a:extLst>
            </p:cNvPr>
            <p:cNvSpPr txBox="1"/>
            <p:nvPr/>
          </p:nvSpPr>
          <p:spPr>
            <a:xfrm>
              <a:off x="2990740" y="4727165"/>
              <a:ext cx="518091" cy="369332"/>
            </a:xfrm>
            <a:prstGeom prst="rect">
              <a:avLst/>
            </a:prstGeom>
            <a:noFill/>
          </p:spPr>
          <p:txBody>
            <a:bodyPr wrap="none" rtlCol="0">
              <a:spAutoFit/>
            </a:bodyPr>
            <a:lstStyle/>
            <a:p>
              <a:r>
                <a:rPr lang="en-US" dirty="0"/>
                <a:t>-12</a:t>
              </a:r>
            </a:p>
          </p:txBody>
        </p:sp>
        <p:sp>
          <p:nvSpPr>
            <p:cNvPr id="70" name="TextBox 69">
              <a:extLst>
                <a:ext uri="{FF2B5EF4-FFF2-40B4-BE49-F238E27FC236}">
                  <a16:creationId xmlns:a16="http://schemas.microsoft.com/office/drawing/2014/main" id="{9A2FD8FF-C560-2947-9392-BB034A2B2E94}"/>
                </a:ext>
              </a:extLst>
            </p:cNvPr>
            <p:cNvSpPr txBox="1"/>
            <p:nvPr/>
          </p:nvSpPr>
          <p:spPr>
            <a:xfrm>
              <a:off x="2985277" y="5444990"/>
              <a:ext cx="518091" cy="369332"/>
            </a:xfrm>
            <a:prstGeom prst="rect">
              <a:avLst/>
            </a:prstGeom>
            <a:noFill/>
          </p:spPr>
          <p:txBody>
            <a:bodyPr wrap="none" rtlCol="0">
              <a:spAutoFit/>
            </a:bodyPr>
            <a:lstStyle/>
            <a:p>
              <a:r>
                <a:rPr lang="en-US" dirty="0"/>
                <a:t>-24</a:t>
              </a:r>
            </a:p>
          </p:txBody>
        </p:sp>
        <p:sp>
          <p:nvSpPr>
            <p:cNvPr id="71" name="TextBox 70">
              <a:extLst>
                <a:ext uri="{FF2B5EF4-FFF2-40B4-BE49-F238E27FC236}">
                  <a16:creationId xmlns:a16="http://schemas.microsoft.com/office/drawing/2014/main" id="{8C3F85DB-B111-434B-B65A-87360A1E9287}"/>
                </a:ext>
              </a:extLst>
            </p:cNvPr>
            <p:cNvSpPr txBox="1"/>
            <p:nvPr/>
          </p:nvSpPr>
          <p:spPr>
            <a:xfrm>
              <a:off x="3292654" y="5943600"/>
              <a:ext cx="441146" cy="369332"/>
            </a:xfrm>
            <a:prstGeom prst="rect">
              <a:avLst/>
            </a:prstGeom>
            <a:noFill/>
          </p:spPr>
          <p:txBody>
            <a:bodyPr wrap="none" rtlCol="0">
              <a:spAutoFit/>
            </a:bodyPr>
            <a:lstStyle/>
            <a:p>
              <a:r>
                <a:rPr lang="en-US" dirty="0"/>
                <a:t>12</a:t>
              </a:r>
            </a:p>
          </p:txBody>
        </p:sp>
        <p:sp>
          <p:nvSpPr>
            <p:cNvPr id="72" name="TextBox 71">
              <a:extLst>
                <a:ext uri="{FF2B5EF4-FFF2-40B4-BE49-F238E27FC236}">
                  <a16:creationId xmlns:a16="http://schemas.microsoft.com/office/drawing/2014/main" id="{FDE3914A-A49C-0A41-A108-3A63C085D7E3}"/>
                </a:ext>
              </a:extLst>
            </p:cNvPr>
            <p:cNvSpPr txBox="1"/>
            <p:nvPr/>
          </p:nvSpPr>
          <p:spPr>
            <a:xfrm>
              <a:off x="3877056" y="5943600"/>
              <a:ext cx="441146" cy="369332"/>
            </a:xfrm>
            <a:prstGeom prst="rect">
              <a:avLst/>
            </a:prstGeom>
            <a:noFill/>
          </p:spPr>
          <p:txBody>
            <a:bodyPr wrap="none" rtlCol="0">
              <a:spAutoFit/>
            </a:bodyPr>
            <a:lstStyle/>
            <a:p>
              <a:r>
                <a:rPr lang="en-US" dirty="0"/>
                <a:t>24</a:t>
              </a:r>
            </a:p>
          </p:txBody>
        </p:sp>
        <p:sp>
          <p:nvSpPr>
            <p:cNvPr id="73" name="TextBox 72">
              <a:extLst>
                <a:ext uri="{FF2B5EF4-FFF2-40B4-BE49-F238E27FC236}">
                  <a16:creationId xmlns:a16="http://schemas.microsoft.com/office/drawing/2014/main" id="{53258878-3E7F-0D48-ACF0-0A048FE43333}"/>
                </a:ext>
              </a:extLst>
            </p:cNvPr>
            <p:cNvSpPr txBox="1"/>
            <p:nvPr/>
          </p:nvSpPr>
          <p:spPr>
            <a:xfrm>
              <a:off x="5029200" y="5943600"/>
              <a:ext cx="441146" cy="369332"/>
            </a:xfrm>
            <a:prstGeom prst="rect">
              <a:avLst/>
            </a:prstGeom>
            <a:noFill/>
          </p:spPr>
          <p:txBody>
            <a:bodyPr wrap="none" rtlCol="0">
              <a:spAutoFit/>
            </a:bodyPr>
            <a:lstStyle/>
            <a:p>
              <a:r>
                <a:rPr lang="en-US" dirty="0"/>
                <a:t>48</a:t>
              </a:r>
            </a:p>
          </p:txBody>
        </p:sp>
        <p:sp>
          <p:nvSpPr>
            <p:cNvPr id="74" name="TextBox 73">
              <a:extLst>
                <a:ext uri="{FF2B5EF4-FFF2-40B4-BE49-F238E27FC236}">
                  <a16:creationId xmlns:a16="http://schemas.microsoft.com/office/drawing/2014/main" id="{15A79C74-5D2E-A945-ABFD-140324E5855E}"/>
                </a:ext>
              </a:extLst>
            </p:cNvPr>
            <p:cNvSpPr txBox="1"/>
            <p:nvPr/>
          </p:nvSpPr>
          <p:spPr>
            <a:xfrm>
              <a:off x="6188254" y="5943600"/>
              <a:ext cx="441146" cy="369332"/>
            </a:xfrm>
            <a:prstGeom prst="rect">
              <a:avLst/>
            </a:prstGeom>
            <a:noFill/>
          </p:spPr>
          <p:txBody>
            <a:bodyPr wrap="none" rtlCol="0">
              <a:spAutoFit/>
            </a:bodyPr>
            <a:lstStyle/>
            <a:p>
              <a:r>
                <a:rPr lang="en-US" dirty="0"/>
                <a:t>72</a:t>
              </a:r>
            </a:p>
          </p:txBody>
        </p:sp>
        <p:sp>
          <p:nvSpPr>
            <p:cNvPr id="75" name="TextBox 74">
              <a:extLst>
                <a:ext uri="{FF2B5EF4-FFF2-40B4-BE49-F238E27FC236}">
                  <a16:creationId xmlns:a16="http://schemas.microsoft.com/office/drawing/2014/main" id="{AB61D701-AD2C-A64F-ABF1-4506590C42F6}"/>
                </a:ext>
              </a:extLst>
            </p:cNvPr>
            <p:cNvSpPr txBox="1"/>
            <p:nvPr/>
          </p:nvSpPr>
          <p:spPr>
            <a:xfrm>
              <a:off x="7333488" y="5942763"/>
              <a:ext cx="441146" cy="369332"/>
            </a:xfrm>
            <a:prstGeom prst="rect">
              <a:avLst/>
            </a:prstGeom>
            <a:noFill/>
          </p:spPr>
          <p:txBody>
            <a:bodyPr wrap="none" rtlCol="0">
              <a:spAutoFit/>
            </a:bodyPr>
            <a:lstStyle/>
            <a:p>
              <a:r>
                <a:rPr lang="en-US" dirty="0"/>
                <a:t>96</a:t>
              </a:r>
            </a:p>
          </p:txBody>
        </p:sp>
        <p:sp>
          <p:nvSpPr>
            <p:cNvPr id="76" name="TextBox 75">
              <a:extLst>
                <a:ext uri="{FF2B5EF4-FFF2-40B4-BE49-F238E27FC236}">
                  <a16:creationId xmlns:a16="http://schemas.microsoft.com/office/drawing/2014/main" id="{79E55C6A-2334-8947-8A92-4700544C99BC}"/>
                </a:ext>
              </a:extLst>
            </p:cNvPr>
            <p:cNvSpPr txBox="1"/>
            <p:nvPr/>
          </p:nvSpPr>
          <p:spPr>
            <a:xfrm>
              <a:off x="8422213" y="5942763"/>
              <a:ext cx="569387" cy="369332"/>
            </a:xfrm>
            <a:prstGeom prst="rect">
              <a:avLst/>
            </a:prstGeom>
            <a:noFill/>
          </p:spPr>
          <p:txBody>
            <a:bodyPr wrap="none" rtlCol="0">
              <a:spAutoFit/>
            </a:bodyPr>
            <a:lstStyle/>
            <a:p>
              <a:r>
                <a:rPr lang="en-US" dirty="0"/>
                <a:t>120</a:t>
              </a:r>
            </a:p>
          </p:txBody>
        </p:sp>
        <p:sp>
          <p:nvSpPr>
            <p:cNvPr id="77" name="TextBox 76">
              <a:extLst>
                <a:ext uri="{FF2B5EF4-FFF2-40B4-BE49-F238E27FC236}">
                  <a16:creationId xmlns:a16="http://schemas.microsoft.com/office/drawing/2014/main" id="{C871EC8E-BAA0-374D-85F3-725F1244E8B7}"/>
                </a:ext>
              </a:extLst>
            </p:cNvPr>
            <p:cNvSpPr txBox="1"/>
            <p:nvPr/>
          </p:nvSpPr>
          <p:spPr>
            <a:xfrm>
              <a:off x="5201892" y="6261409"/>
              <a:ext cx="1808508" cy="400110"/>
            </a:xfrm>
            <a:prstGeom prst="rect">
              <a:avLst/>
            </a:prstGeom>
            <a:noFill/>
          </p:spPr>
          <p:txBody>
            <a:bodyPr wrap="none" rtlCol="0">
              <a:spAutoFit/>
            </a:bodyPr>
            <a:lstStyle/>
            <a:p>
              <a:r>
                <a:rPr lang="en-US" sz="2000" dirty="0"/>
                <a:t>Forecast Hour</a:t>
              </a:r>
            </a:p>
          </p:txBody>
        </p:sp>
      </p:grpSp>
      <p:cxnSp>
        <p:nvCxnSpPr>
          <p:cNvPr id="80" name="Straight Connector 79">
            <a:extLst>
              <a:ext uri="{FF2B5EF4-FFF2-40B4-BE49-F238E27FC236}">
                <a16:creationId xmlns:a16="http://schemas.microsoft.com/office/drawing/2014/main" id="{98B6ACFD-73D8-F04C-8BF7-8CAEEE331143}"/>
              </a:ext>
            </a:extLst>
          </p:cNvPr>
          <p:cNvCxnSpPr>
            <a:cxnSpLocks/>
          </p:cNvCxnSpPr>
          <p:nvPr/>
        </p:nvCxnSpPr>
        <p:spPr>
          <a:xfrm>
            <a:off x="3520440" y="3200400"/>
            <a:ext cx="5184648"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ACF95D7-4AF8-7444-8ED1-BCC0D32A47AC}"/>
              </a:ext>
            </a:extLst>
          </p:cNvPr>
          <p:cNvSpPr txBox="1"/>
          <p:nvPr/>
        </p:nvSpPr>
        <p:spPr>
          <a:xfrm>
            <a:off x="4750188" y="3026664"/>
            <a:ext cx="544188" cy="338554"/>
          </a:xfrm>
          <a:prstGeom prst="rect">
            <a:avLst/>
          </a:prstGeom>
          <a:solidFill>
            <a:sysClr val="window" lastClr="FFFFFF"/>
          </a:solidFill>
        </p:spPr>
        <p:txBody>
          <a:bodyPr wrap="square" lIns="45720" rIns="45720" rtlCol="0">
            <a:spAutoFit/>
          </a:bodyPr>
          <a:lstStyle/>
          <a:p>
            <a:pPr algn="ctr"/>
            <a:r>
              <a:rPr lang="en-US" sz="1600" dirty="0"/>
              <a:t>15%</a:t>
            </a:r>
          </a:p>
        </p:txBody>
      </p:sp>
      <p:sp>
        <p:nvSpPr>
          <p:cNvPr id="83" name="TextBox 82">
            <a:extLst>
              <a:ext uri="{FF2B5EF4-FFF2-40B4-BE49-F238E27FC236}">
                <a16:creationId xmlns:a16="http://schemas.microsoft.com/office/drawing/2014/main" id="{795A16FD-6E71-4541-9054-AB38E3ECDFAB}"/>
              </a:ext>
            </a:extLst>
          </p:cNvPr>
          <p:cNvSpPr txBox="1"/>
          <p:nvPr/>
        </p:nvSpPr>
        <p:spPr>
          <a:xfrm>
            <a:off x="6458628" y="4422681"/>
            <a:ext cx="1851789" cy="723275"/>
          </a:xfrm>
          <a:prstGeom prst="rect">
            <a:avLst/>
          </a:prstGeom>
          <a:noFill/>
        </p:spPr>
        <p:txBody>
          <a:bodyPr wrap="none" rtlCol="0">
            <a:spAutoFit/>
          </a:bodyPr>
          <a:lstStyle/>
          <a:p>
            <a:r>
              <a:rPr lang="en-US" dirty="0">
                <a:solidFill>
                  <a:srgbClr val="FF0000"/>
                </a:solidFill>
              </a:rPr>
              <a:t>Global Hawk</a:t>
            </a:r>
          </a:p>
          <a:p>
            <a:endParaRPr lang="en-US" sz="500" dirty="0">
              <a:solidFill>
                <a:srgbClr val="FF0000"/>
              </a:solidFill>
            </a:endParaRPr>
          </a:p>
          <a:p>
            <a:r>
              <a:rPr lang="en-US" dirty="0"/>
              <a:t>No Global Hawk</a:t>
            </a:r>
          </a:p>
        </p:txBody>
      </p:sp>
      <p:sp>
        <p:nvSpPr>
          <p:cNvPr id="84" name="TextBox 83">
            <a:extLst>
              <a:ext uri="{FF2B5EF4-FFF2-40B4-BE49-F238E27FC236}">
                <a16:creationId xmlns:a16="http://schemas.microsoft.com/office/drawing/2014/main" id="{85F9B1E8-EFE4-7B4F-8E7E-2FC465956656}"/>
              </a:ext>
            </a:extLst>
          </p:cNvPr>
          <p:cNvSpPr txBox="1"/>
          <p:nvPr/>
        </p:nvSpPr>
        <p:spPr>
          <a:xfrm>
            <a:off x="3520439" y="1828800"/>
            <a:ext cx="5184649" cy="400110"/>
          </a:xfrm>
          <a:prstGeom prst="rect">
            <a:avLst/>
          </a:prstGeom>
          <a:noFill/>
        </p:spPr>
        <p:txBody>
          <a:bodyPr wrap="square" rtlCol="0">
            <a:spAutoFit/>
          </a:bodyPr>
          <a:lstStyle/>
          <a:p>
            <a:pPr algn="ctr"/>
            <a:r>
              <a:rPr lang="en-US" sz="2000" b="1" dirty="0"/>
              <a:t>GH Dropsonde Impact: GFS Track</a:t>
            </a:r>
          </a:p>
        </p:txBody>
      </p:sp>
    </p:spTree>
    <p:extLst>
      <p:ext uri="{BB962C8B-B14F-4D97-AF65-F5344CB8AC3E}">
        <p14:creationId xmlns:p14="http://schemas.microsoft.com/office/powerpoint/2010/main" val="1379763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4C3D-C69A-2E4A-A0FB-E2FF6772B516}"/>
              </a:ext>
            </a:extLst>
          </p:cNvPr>
          <p:cNvSpPr>
            <a:spLocks noGrp="1"/>
          </p:cNvSpPr>
          <p:nvPr>
            <p:ph type="title"/>
          </p:nvPr>
        </p:nvSpPr>
        <p:spPr>
          <a:xfrm>
            <a:off x="76200" y="914400"/>
            <a:ext cx="12039600" cy="859767"/>
          </a:xfrm>
        </p:spPr>
        <p:txBody>
          <a:bodyPr/>
          <a:lstStyle/>
          <a:p>
            <a:r>
              <a:rPr lang="en-US" dirty="0"/>
              <a:t>Targeting Dropsondes to Improve Model Forecasts</a:t>
            </a:r>
            <a:r>
              <a:rPr lang="en-US" baseline="30000" dirty="0"/>
              <a:t>*</a:t>
            </a:r>
          </a:p>
        </p:txBody>
      </p:sp>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a:xfrm>
            <a:off x="11634592" y="152400"/>
            <a:ext cx="381001" cy="365125"/>
          </a:xfrm>
        </p:spPr>
        <p:txBody>
          <a:bodyPr/>
          <a:lstStyle/>
          <a:p>
            <a:fld id="{1CA897ED-F933-F140-B965-41326E641414}" type="slidenum">
              <a:rPr lang="en-US" smtClean="0"/>
              <a:t>8</a:t>
            </a:fld>
            <a:endParaRPr lang="en-US"/>
          </a:p>
        </p:txBody>
      </p:sp>
      <p:pic>
        <p:nvPicPr>
          <p:cNvPr id="5" name="Picture 4" descr="2016082600_f036_vsteer_sens.gif">
            <a:extLst>
              <a:ext uri="{FF2B5EF4-FFF2-40B4-BE49-F238E27FC236}">
                <a16:creationId xmlns:a16="http://schemas.microsoft.com/office/drawing/2014/main" id="{BA1655BC-5BB3-FF46-BAA7-C48FE156B5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834"/>
          <a:stretch/>
        </p:blipFill>
        <p:spPr bwMode="auto">
          <a:xfrm>
            <a:off x="6672288" y="1639856"/>
            <a:ext cx="3291840" cy="364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016082600_f036_vsteer_mstd.gif">
            <a:extLst>
              <a:ext uri="{FF2B5EF4-FFF2-40B4-BE49-F238E27FC236}">
                <a16:creationId xmlns:a16="http://schemas.microsoft.com/office/drawing/2014/main" id="{E1E02C29-8862-9843-AF4E-965CD8BBF5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34"/>
          <a:stretch/>
        </p:blipFill>
        <p:spPr bwMode="auto">
          <a:xfrm>
            <a:off x="2227874" y="1630426"/>
            <a:ext cx="3291840" cy="364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A6D6491-9054-3E42-B71F-9C8121D178E3}"/>
              </a:ext>
            </a:extLst>
          </p:cNvPr>
          <p:cNvSpPr txBox="1"/>
          <p:nvPr/>
        </p:nvSpPr>
        <p:spPr>
          <a:xfrm>
            <a:off x="457200" y="6096000"/>
            <a:ext cx="11734800" cy="461665"/>
          </a:xfrm>
          <a:prstGeom prst="rect">
            <a:avLst/>
          </a:prstGeom>
          <a:noFill/>
        </p:spPr>
        <p:txBody>
          <a:bodyPr wrap="square" rtlCol="0">
            <a:spAutoFit/>
          </a:bodyPr>
          <a:lstStyle/>
          <a:p>
            <a:pPr defTabSz="457200"/>
            <a:r>
              <a:rPr lang="en-US" sz="2400" dirty="0"/>
              <a:t>Where do you sample and will the model be sensitive to your added data?</a:t>
            </a:r>
          </a:p>
        </p:txBody>
      </p:sp>
      <p:sp>
        <p:nvSpPr>
          <p:cNvPr id="10" name="TextBox 9">
            <a:extLst>
              <a:ext uri="{FF2B5EF4-FFF2-40B4-BE49-F238E27FC236}">
                <a16:creationId xmlns:a16="http://schemas.microsoft.com/office/drawing/2014/main" id="{977F8CE2-A88F-8741-A2E7-1E549E30D81F}"/>
              </a:ext>
            </a:extLst>
          </p:cNvPr>
          <p:cNvSpPr txBox="1"/>
          <p:nvPr/>
        </p:nvSpPr>
        <p:spPr>
          <a:xfrm>
            <a:off x="1981200" y="5284154"/>
            <a:ext cx="3733800" cy="692497"/>
          </a:xfrm>
          <a:prstGeom prst="rect">
            <a:avLst/>
          </a:prstGeom>
          <a:noFill/>
        </p:spPr>
        <p:txBody>
          <a:bodyPr wrap="square" rtlCol="0">
            <a:spAutoFit/>
          </a:bodyPr>
          <a:lstStyle/>
          <a:p>
            <a:pPr defTabSz="457200"/>
            <a:endParaRPr lang="en-US" sz="300" dirty="0"/>
          </a:p>
          <a:p>
            <a:pPr algn="ctr" defTabSz="457200"/>
            <a:r>
              <a:rPr lang="en-US" i="1" dirty="0"/>
              <a:t>Where is there </a:t>
            </a:r>
            <a:r>
              <a:rPr lang="en-US" b="1" i="1" dirty="0"/>
              <a:t>uncertainty</a:t>
            </a:r>
            <a:r>
              <a:rPr lang="en-US" i="1" dirty="0"/>
              <a:t> in the model forecast?</a:t>
            </a:r>
          </a:p>
        </p:txBody>
      </p:sp>
      <p:sp>
        <p:nvSpPr>
          <p:cNvPr id="11" name="TextBox 10">
            <a:extLst>
              <a:ext uri="{FF2B5EF4-FFF2-40B4-BE49-F238E27FC236}">
                <a16:creationId xmlns:a16="http://schemas.microsoft.com/office/drawing/2014/main" id="{F8CDCCC3-1836-AD47-9F06-7EB7ECE8B9EB}"/>
              </a:ext>
            </a:extLst>
          </p:cNvPr>
          <p:cNvSpPr txBox="1"/>
          <p:nvPr/>
        </p:nvSpPr>
        <p:spPr>
          <a:xfrm>
            <a:off x="6400800" y="5283370"/>
            <a:ext cx="3810000" cy="692497"/>
          </a:xfrm>
          <a:prstGeom prst="rect">
            <a:avLst/>
          </a:prstGeom>
          <a:noFill/>
        </p:spPr>
        <p:txBody>
          <a:bodyPr wrap="square" rtlCol="0">
            <a:spAutoFit/>
          </a:bodyPr>
          <a:lstStyle/>
          <a:p>
            <a:pPr algn="ctr" defTabSz="457200"/>
            <a:endParaRPr lang="en-US" sz="300" i="1" dirty="0"/>
          </a:p>
          <a:p>
            <a:pPr algn="ctr" defTabSz="457200"/>
            <a:r>
              <a:rPr lang="en-US" i="1" dirty="0"/>
              <a:t>Where is the model more vs less </a:t>
            </a:r>
            <a:r>
              <a:rPr lang="en-US" b="1" i="1" dirty="0"/>
              <a:t>sensitive</a:t>
            </a:r>
            <a:r>
              <a:rPr lang="en-US" i="1" dirty="0"/>
              <a:t> to observations?</a:t>
            </a:r>
          </a:p>
        </p:txBody>
      </p:sp>
      <p:sp>
        <p:nvSpPr>
          <p:cNvPr id="3" name="TextBox 2">
            <a:extLst>
              <a:ext uri="{FF2B5EF4-FFF2-40B4-BE49-F238E27FC236}">
                <a16:creationId xmlns:a16="http://schemas.microsoft.com/office/drawing/2014/main" id="{97DDBF86-99CA-554C-B6E8-845F4290CBFD}"/>
              </a:ext>
            </a:extLst>
          </p:cNvPr>
          <p:cNvSpPr txBox="1"/>
          <p:nvPr/>
        </p:nvSpPr>
        <p:spPr>
          <a:xfrm>
            <a:off x="7010400" y="6581001"/>
            <a:ext cx="5257801" cy="276999"/>
          </a:xfrm>
          <a:prstGeom prst="rect">
            <a:avLst/>
          </a:prstGeom>
          <a:noFill/>
        </p:spPr>
        <p:txBody>
          <a:bodyPr wrap="square" rtlCol="0">
            <a:spAutoFit/>
          </a:bodyPr>
          <a:lstStyle/>
          <a:p>
            <a:pPr algn="ctr"/>
            <a:r>
              <a:rPr lang="en-US" sz="1200" dirty="0"/>
              <a:t>* Research (NOAA SHOUT) to operations (NOAA Joint Hurricane Testbed)</a:t>
            </a:r>
          </a:p>
        </p:txBody>
      </p:sp>
    </p:spTree>
    <p:extLst>
      <p:ext uri="{BB962C8B-B14F-4D97-AF65-F5344CB8AC3E}">
        <p14:creationId xmlns:p14="http://schemas.microsoft.com/office/powerpoint/2010/main" val="1054998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4C3D-C69A-2E4A-A0FB-E2FF6772B516}"/>
              </a:ext>
            </a:extLst>
          </p:cNvPr>
          <p:cNvSpPr>
            <a:spLocks noGrp="1"/>
          </p:cNvSpPr>
          <p:nvPr>
            <p:ph type="title"/>
          </p:nvPr>
        </p:nvSpPr>
        <p:spPr>
          <a:xfrm>
            <a:off x="152400" y="990600"/>
            <a:ext cx="10449903" cy="1325563"/>
          </a:xfrm>
        </p:spPr>
        <p:txBody>
          <a:bodyPr/>
          <a:lstStyle/>
          <a:p>
            <a:pPr algn="l"/>
            <a:r>
              <a:rPr lang="en-US" dirty="0"/>
              <a:t>TROPICS Satellite Mission</a:t>
            </a:r>
            <a:br>
              <a:rPr lang="en-US" dirty="0"/>
            </a:br>
            <a:r>
              <a:rPr lang="en-US" sz="3200" i="1" dirty="0"/>
              <a:t>Time-Resolved Observations of Precipitation structure and storm Intensity with a Constellation of </a:t>
            </a:r>
            <a:r>
              <a:rPr lang="en-US" sz="3200" i="1" dirty="0" err="1"/>
              <a:t>Smallsats</a:t>
            </a:r>
            <a:endParaRPr lang="en-US" sz="3200" i="1" dirty="0"/>
          </a:p>
        </p:txBody>
      </p:sp>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p:txBody>
          <a:bodyPr/>
          <a:lstStyle/>
          <a:p>
            <a:fld id="{1CA897ED-F933-F140-B965-41326E641414}" type="slidenum">
              <a:rPr lang="en-US" smtClean="0"/>
              <a:t>9</a:t>
            </a:fld>
            <a:endParaRPr lang="en-US"/>
          </a:p>
        </p:txBody>
      </p:sp>
      <p:pic>
        <p:nvPicPr>
          <p:cNvPr id="5" name="Picture 4" descr="A picture containing bird, water, flying, table&#10;&#10;Description automatically generated">
            <a:extLst>
              <a:ext uri="{FF2B5EF4-FFF2-40B4-BE49-F238E27FC236}">
                <a16:creationId xmlns:a16="http://schemas.microsoft.com/office/drawing/2014/main" id="{57B37DE0-C4FE-DA4C-B5B7-AFB4A0A82E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851" y="3243072"/>
            <a:ext cx="3662149" cy="3200400"/>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t="5920"/>
          <a:stretch/>
        </p:blipFill>
        <p:spPr>
          <a:xfrm>
            <a:off x="4604545" y="3133484"/>
            <a:ext cx="4535730" cy="3200400"/>
          </a:xfrm>
          <a:prstGeom prst="rect">
            <a:avLst/>
          </a:prstGeom>
        </p:spPr>
      </p:pic>
      <p:pic>
        <p:nvPicPr>
          <p:cNvPr id="10" name="Content Placeholder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27800" y="3004567"/>
            <a:ext cx="2149971" cy="3515105"/>
          </a:xfrm>
          <a:prstGeom prst="rect">
            <a:avLst/>
          </a:prstGeom>
        </p:spPr>
      </p:pic>
      <p:sp>
        <p:nvSpPr>
          <p:cNvPr id="11" name="TextBox 10">
            <a:extLst>
              <a:ext uri="{FF2B5EF4-FFF2-40B4-BE49-F238E27FC236}">
                <a16:creationId xmlns:a16="http://schemas.microsoft.com/office/drawing/2014/main" id="{087EA51D-54A3-3544-B97F-123DC0DF2532}"/>
              </a:ext>
            </a:extLst>
          </p:cNvPr>
          <p:cNvSpPr txBox="1"/>
          <p:nvPr/>
        </p:nvSpPr>
        <p:spPr>
          <a:xfrm>
            <a:off x="5254075" y="2658297"/>
            <a:ext cx="3432726" cy="584775"/>
          </a:xfrm>
          <a:prstGeom prst="rect">
            <a:avLst/>
          </a:prstGeom>
          <a:noFill/>
        </p:spPr>
        <p:txBody>
          <a:bodyPr wrap="square" rtlCol="0">
            <a:spAutoFit/>
          </a:bodyPr>
          <a:lstStyle/>
          <a:p>
            <a:pPr algn="ctr"/>
            <a:r>
              <a:rPr lang="en-US" sz="1600" b="1" dirty="0"/>
              <a:t>8 Temperature Channels</a:t>
            </a:r>
          </a:p>
          <a:p>
            <a:pPr algn="ctr"/>
            <a:r>
              <a:rPr lang="en-US" sz="1600" b="1" dirty="0"/>
              <a:t>(91-118 GHz)</a:t>
            </a:r>
          </a:p>
        </p:txBody>
      </p:sp>
      <p:sp>
        <p:nvSpPr>
          <p:cNvPr id="12" name="TextBox 11">
            <a:extLst>
              <a:ext uri="{FF2B5EF4-FFF2-40B4-BE49-F238E27FC236}">
                <a16:creationId xmlns:a16="http://schemas.microsoft.com/office/drawing/2014/main" id="{087EA51D-54A3-3544-B97F-123DC0DF2532}"/>
              </a:ext>
            </a:extLst>
          </p:cNvPr>
          <p:cNvSpPr txBox="1"/>
          <p:nvPr/>
        </p:nvSpPr>
        <p:spPr>
          <a:xfrm>
            <a:off x="9627800" y="2514600"/>
            <a:ext cx="2387793" cy="584775"/>
          </a:xfrm>
          <a:prstGeom prst="rect">
            <a:avLst/>
          </a:prstGeom>
          <a:solidFill>
            <a:schemeClr val="bg1"/>
          </a:solidFill>
        </p:spPr>
        <p:txBody>
          <a:bodyPr wrap="square" rtlCol="0">
            <a:spAutoFit/>
          </a:bodyPr>
          <a:lstStyle/>
          <a:p>
            <a:pPr algn="ctr"/>
            <a:r>
              <a:rPr lang="en-US" sz="1600" b="1" dirty="0"/>
              <a:t>5 WV Channels </a:t>
            </a:r>
          </a:p>
          <a:p>
            <a:pPr algn="ctr"/>
            <a:r>
              <a:rPr lang="en-US" sz="1600" b="1" dirty="0"/>
              <a:t>(91-205 GHz)</a:t>
            </a:r>
          </a:p>
        </p:txBody>
      </p:sp>
      <p:pic>
        <p:nvPicPr>
          <p:cNvPr id="13" name="Content Placeholder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10800" y="3295466"/>
            <a:ext cx="1177214" cy="493776"/>
          </a:xfrm>
          <a:prstGeom prst="rect">
            <a:avLst/>
          </a:prstGeom>
        </p:spPr>
      </p:pic>
      <p:sp>
        <p:nvSpPr>
          <p:cNvPr id="8" name="TextBox 7">
            <a:extLst>
              <a:ext uri="{FF2B5EF4-FFF2-40B4-BE49-F238E27FC236}">
                <a16:creationId xmlns:a16="http://schemas.microsoft.com/office/drawing/2014/main" id="{87CBF29E-14F6-B84E-8B36-486B93674363}"/>
              </a:ext>
            </a:extLst>
          </p:cNvPr>
          <p:cNvSpPr txBox="1"/>
          <p:nvPr/>
        </p:nvSpPr>
        <p:spPr>
          <a:xfrm>
            <a:off x="258924" y="2633472"/>
            <a:ext cx="4160676" cy="584775"/>
          </a:xfrm>
          <a:prstGeom prst="rect">
            <a:avLst/>
          </a:prstGeom>
          <a:noFill/>
        </p:spPr>
        <p:txBody>
          <a:bodyPr wrap="square" rtlCol="0">
            <a:spAutoFit/>
          </a:bodyPr>
          <a:lstStyle/>
          <a:p>
            <a:pPr algn="ctr"/>
            <a:r>
              <a:rPr lang="en-US" sz="1600" b="1" dirty="0"/>
              <a:t>Rapid-refresh</a:t>
            </a:r>
            <a:r>
              <a:rPr lang="en-US" sz="1600" dirty="0"/>
              <a:t> </a:t>
            </a:r>
            <a:r>
              <a:rPr lang="en-US" sz="1600" b="1" dirty="0"/>
              <a:t>microwave </a:t>
            </a:r>
            <a:r>
              <a:rPr lang="en-US" sz="1600" b="1" dirty="0" err="1"/>
              <a:t>obs</a:t>
            </a:r>
            <a:endParaRPr lang="en-US" sz="1600" b="1" dirty="0"/>
          </a:p>
          <a:p>
            <a:pPr algn="ctr"/>
            <a:r>
              <a:rPr lang="en-US" sz="1600" b="1" dirty="0"/>
              <a:t>(temperature</a:t>
            </a:r>
            <a:r>
              <a:rPr lang="en-US" sz="1600" dirty="0"/>
              <a:t>, </a:t>
            </a:r>
            <a:r>
              <a:rPr lang="en-US" sz="1600" b="1" dirty="0"/>
              <a:t>moisture</a:t>
            </a:r>
            <a:r>
              <a:rPr lang="en-US" sz="1600" dirty="0"/>
              <a:t>, &amp; </a:t>
            </a:r>
            <a:r>
              <a:rPr lang="en-US" sz="1600" b="1" dirty="0"/>
              <a:t>precipitation)</a:t>
            </a:r>
            <a:endParaRPr lang="en-US" sz="1600" dirty="0"/>
          </a:p>
        </p:txBody>
      </p:sp>
      <p:sp>
        <p:nvSpPr>
          <p:cNvPr id="3" name="Rectangle 2"/>
          <p:cNvSpPr/>
          <p:nvPr/>
        </p:nvSpPr>
        <p:spPr>
          <a:xfrm>
            <a:off x="11620500" y="3687631"/>
            <a:ext cx="190500" cy="2233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8FC62F7-337D-6049-BA92-D141B786491C}"/>
              </a:ext>
            </a:extLst>
          </p:cNvPr>
          <p:cNvSpPr txBox="1"/>
          <p:nvPr/>
        </p:nvSpPr>
        <p:spPr>
          <a:xfrm>
            <a:off x="0" y="6553200"/>
            <a:ext cx="6222857" cy="307777"/>
          </a:xfrm>
          <a:prstGeom prst="rect">
            <a:avLst/>
          </a:prstGeom>
          <a:noFill/>
        </p:spPr>
        <p:txBody>
          <a:bodyPr wrap="none" rtlCol="0">
            <a:spAutoFit/>
          </a:bodyPr>
          <a:lstStyle/>
          <a:p>
            <a:r>
              <a:rPr lang="en-US" sz="1400" dirty="0"/>
              <a:t>TROPICS Applications Workshop: February 19-20, 2020 University of Miami</a:t>
            </a:r>
          </a:p>
        </p:txBody>
      </p:sp>
    </p:spTree>
    <p:extLst>
      <p:ext uri="{BB962C8B-B14F-4D97-AF65-F5344CB8AC3E}">
        <p14:creationId xmlns:p14="http://schemas.microsoft.com/office/powerpoint/2010/main" val="2417757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4671</TotalTime>
  <Words>681</Words>
  <Application>Microsoft Macintosh PowerPoint</Application>
  <PresentationFormat>Widescreen</PresentationFormat>
  <Paragraphs>130</Paragraphs>
  <Slides>10</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Development of new technologies for real-time monitoring of tropical cyclone intensity, structure, and environment</vt:lpstr>
      <vt:lpstr>Sensing Hazards with Operational Unmanned Technology</vt:lpstr>
      <vt:lpstr>NOAA SHOUT Field Campaigns (2015-2016)</vt:lpstr>
      <vt:lpstr>NOAA SHOUT: Global Hawk Aircraft</vt:lpstr>
      <vt:lpstr>Global Hawk SHOUT Instrumentation</vt:lpstr>
      <vt:lpstr>Sampling the Tropical Cyclone Environment</vt:lpstr>
      <vt:lpstr>Impact of Global Hawk Dropsondes on GFS Track Forecasts </vt:lpstr>
      <vt:lpstr>Targeting Dropsondes to Improve Model Forecasts*</vt:lpstr>
      <vt:lpstr>TROPICS Satellite Mission Time-Resolved Observations of Precipitation structure and storm Intensity with a Constellation of Smallsats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222</cp:revision>
  <dcterms:created xsi:type="dcterms:W3CDTF">2019-08-06T19:42:43Z</dcterms:created>
  <dcterms:modified xsi:type="dcterms:W3CDTF">2019-11-12T13:19:32Z</dcterms:modified>
</cp:coreProperties>
</file>