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303" r:id="rId2"/>
    <p:sldId id="344" r:id="rId3"/>
    <p:sldId id="307" r:id="rId4"/>
    <p:sldId id="321" r:id="rId5"/>
    <p:sldId id="337" r:id="rId6"/>
    <p:sldId id="335" r:id="rId7"/>
    <p:sldId id="326" r:id="rId8"/>
    <p:sldId id="345" r:id="rId9"/>
    <p:sldId id="340" r:id="rId10"/>
    <p:sldId id="330" r:id="rId11"/>
    <p:sldId id="315" r:id="rId12"/>
    <p:sldId id="287" r:id="rId13"/>
    <p:sldId id="328" r:id="rId14"/>
    <p:sldId id="341" r:id="rId15"/>
    <p:sldId id="342" r:id="rId16"/>
    <p:sldId id="30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33FF"/>
    <a:srgbClr val="3399FF"/>
    <a:srgbClr val="0066FF"/>
    <a:srgbClr val="CCECFF"/>
    <a:srgbClr val="0099FF"/>
    <a:srgbClr val="31C8FD"/>
    <a:srgbClr val="EB0303"/>
    <a:srgbClr val="FFFFFF"/>
    <a:srgbClr val="305598"/>
    <a:srgbClr val="4298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98" autoAdjust="0"/>
    <p:restoredTop sz="85952" autoAdjust="0"/>
  </p:normalViewPr>
  <p:slideViewPr>
    <p:cSldViewPr snapToObjects="1">
      <p:cViewPr varScale="1">
        <p:scale>
          <a:sx n="112" d="100"/>
          <a:sy n="112" d="100"/>
        </p:scale>
        <p:origin x="1640"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Objects="1">
      <p:cViewPr varScale="1">
        <p:scale>
          <a:sx n="81" d="100"/>
          <a:sy n="81" d="100"/>
        </p:scale>
        <p:origin x="-278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46B343-25FC-4040-8C1D-19C20F6E458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CF73B9B-CC70-874C-BF13-BEDD16B1298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9FFD94-0376-F94B-8829-32106F229FB7}" type="datetimeFigureOut">
              <a:rPr lang="en-US" smtClean="0"/>
              <a:t>11/15/19</a:t>
            </a:fld>
            <a:endParaRPr lang="en-US"/>
          </a:p>
        </p:txBody>
      </p:sp>
      <p:sp>
        <p:nvSpPr>
          <p:cNvPr id="4" name="Footer Placeholder 3">
            <a:extLst>
              <a:ext uri="{FF2B5EF4-FFF2-40B4-BE49-F238E27FC236}">
                <a16:creationId xmlns:a16="http://schemas.microsoft.com/office/drawing/2014/main" id="{1A7A5E96-D065-BA40-9088-390449C75D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CE17056-518B-824D-992C-F5C7AD62409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A473C2-1A0A-6148-AB77-25A47CD85CDF}" type="slidenum">
              <a:rPr lang="en-US" smtClean="0"/>
              <a:t>‹#›</a:t>
            </a:fld>
            <a:endParaRPr lang="en-US"/>
          </a:p>
        </p:txBody>
      </p:sp>
    </p:spTree>
    <p:extLst>
      <p:ext uri="{BB962C8B-B14F-4D97-AF65-F5344CB8AC3E}">
        <p14:creationId xmlns:p14="http://schemas.microsoft.com/office/powerpoint/2010/main" val="40983656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AC35B-83D0-B04F-AA0A-7C54EB63E0C1}" type="datetimeFigureOut">
              <a:rPr lang="en-US" smtClean="0"/>
              <a:t>11/15/19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79663B-47F3-AE4A-92C7-367FE9E30D9D}" type="slidenum">
              <a:rPr lang="en-US" smtClean="0"/>
              <a:t>‹#›</a:t>
            </a:fld>
            <a:endParaRPr lang="en-US"/>
          </a:p>
        </p:txBody>
      </p:sp>
    </p:spTree>
    <p:extLst>
      <p:ext uri="{BB962C8B-B14F-4D97-AF65-F5344CB8AC3E}">
        <p14:creationId xmlns:p14="http://schemas.microsoft.com/office/powerpoint/2010/main" val="423322852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79663B-47F3-AE4A-92C7-367FE9E30D9D}" type="slidenum">
              <a:rPr lang="en-US" smtClean="0"/>
              <a:t>1</a:t>
            </a:fld>
            <a:endParaRPr lang="en-US"/>
          </a:p>
        </p:txBody>
      </p:sp>
    </p:spTree>
    <p:extLst>
      <p:ext uri="{BB962C8B-B14F-4D97-AF65-F5344CB8AC3E}">
        <p14:creationId xmlns:p14="http://schemas.microsoft.com/office/powerpoint/2010/main" val="78868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79663B-47F3-AE4A-92C7-367FE9E30D9D}" type="slidenum">
              <a:rPr lang="en-US" smtClean="0"/>
              <a:t>10</a:t>
            </a:fld>
            <a:endParaRPr lang="en-US"/>
          </a:p>
        </p:txBody>
      </p:sp>
    </p:spTree>
    <p:extLst>
      <p:ext uri="{BB962C8B-B14F-4D97-AF65-F5344CB8AC3E}">
        <p14:creationId xmlns:p14="http://schemas.microsoft.com/office/powerpoint/2010/main" val="2232614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79663B-47F3-AE4A-92C7-367FE9E30D9D}" type="slidenum">
              <a:rPr lang="en-US" smtClean="0"/>
              <a:t>11</a:t>
            </a:fld>
            <a:endParaRPr lang="en-US"/>
          </a:p>
        </p:txBody>
      </p:sp>
    </p:spTree>
    <p:extLst>
      <p:ext uri="{BB962C8B-B14F-4D97-AF65-F5344CB8AC3E}">
        <p14:creationId xmlns:p14="http://schemas.microsoft.com/office/powerpoint/2010/main" val="1547627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chemeClr val="tx1"/>
              </a:solidFill>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A679663B-47F3-AE4A-92C7-367FE9E30D9D}" type="slidenum">
              <a:rPr lang="en-US" smtClean="0"/>
              <a:t>12</a:t>
            </a:fld>
            <a:endParaRPr lang="en-US"/>
          </a:p>
        </p:txBody>
      </p:sp>
    </p:spTree>
    <p:extLst>
      <p:ext uri="{BB962C8B-B14F-4D97-AF65-F5344CB8AC3E}">
        <p14:creationId xmlns:p14="http://schemas.microsoft.com/office/powerpoint/2010/main" val="2232614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79663B-47F3-AE4A-92C7-367FE9E30D9D}" type="slidenum">
              <a:rPr lang="en-US" smtClean="0"/>
              <a:t>13</a:t>
            </a:fld>
            <a:endParaRPr lang="en-US"/>
          </a:p>
        </p:txBody>
      </p:sp>
    </p:spTree>
    <p:extLst>
      <p:ext uri="{BB962C8B-B14F-4D97-AF65-F5344CB8AC3E}">
        <p14:creationId xmlns:p14="http://schemas.microsoft.com/office/powerpoint/2010/main" val="2232614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79663B-47F3-AE4A-92C7-367FE9E30D9D}" type="slidenum">
              <a:rPr lang="en-US" smtClean="0"/>
              <a:t>14</a:t>
            </a:fld>
            <a:endParaRPr lang="en-US"/>
          </a:p>
        </p:txBody>
      </p:sp>
    </p:spTree>
    <p:extLst>
      <p:ext uri="{BB962C8B-B14F-4D97-AF65-F5344CB8AC3E}">
        <p14:creationId xmlns:p14="http://schemas.microsoft.com/office/powerpoint/2010/main" val="2232614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Florida Current transport is widely used for the verification of ocean models. And here you see an example of using this data during Hurricane Dorian to validate the Global Real-Time Ocean Forecast System that is run at Environmental Modeling Center.</a:t>
            </a:r>
          </a:p>
          <a:p>
            <a:endParaRPr lang="en-US" dirty="0"/>
          </a:p>
        </p:txBody>
      </p:sp>
      <p:sp>
        <p:nvSpPr>
          <p:cNvPr id="4" name="Slide Number Placeholder 3"/>
          <p:cNvSpPr>
            <a:spLocks noGrp="1"/>
          </p:cNvSpPr>
          <p:nvPr>
            <p:ph type="sldNum" sz="quarter" idx="10"/>
          </p:nvPr>
        </p:nvSpPr>
        <p:spPr/>
        <p:txBody>
          <a:bodyPr/>
          <a:lstStyle/>
          <a:p>
            <a:fld id="{A679663B-47F3-AE4A-92C7-367FE9E30D9D}" type="slidenum">
              <a:rPr lang="en-US" smtClean="0"/>
              <a:t>15</a:t>
            </a:fld>
            <a:endParaRPr lang="en-US"/>
          </a:p>
        </p:txBody>
      </p:sp>
    </p:spTree>
    <p:extLst>
      <p:ext uri="{BB962C8B-B14F-4D97-AF65-F5344CB8AC3E}">
        <p14:creationId xmlns:p14="http://schemas.microsoft.com/office/powerpoint/2010/main" val="2232614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79663B-47F3-AE4A-92C7-367FE9E30D9D}" type="slidenum">
              <a:rPr lang="en-US" smtClean="0"/>
              <a:t>2</a:t>
            </a:fld>
            <a:endParaRPr lang="en-US"/>
          </a:p>
        </p:txBody>
      </p:sp>
    </p:spTree>
    <p:extLst>
      <p:ext uri="{BB962C8B-B14F-4D97-AF65-F5344CB8AC3E}">
        <p14:creationId xmlns:p14="http://schemas.microsoft.com/office/powerpoint/2010/main" val="1109540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79663B-47F3-AE4A-92C7-367FE9E30D9D}" type="slidenum">
              <a:rPr lang="en-US" smtClean="0"/>
              <a:t>3</a:t>
            </a:fld>
            <a:endParaRPr lang="en-US"/>
          </a:p>
        </p:txBody>
      </p:sp>
    </p:spTree>
    <p:extLst>
      <p:ext uri="{BB962C8B-B14F-4D97-AF65-F5344CB8AC3E}">
        <p14:creationId xmlns:p14="http://schemas.microsoft.com/office/powerpoint/2010/main" val="1109540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79663B-47F3-AE4A-92C7-367FE9E30D9D}" type="slidenum">
              <a:rPr lang="en-US" smtClean="0"/>
              <a:t>4</a:t>
            </a:fld>
            <a:endParaRPr lang="en-US"/>
          </a:p>
        </p:txBody>
      </p:sp>
    </p:spTree>
    <p:extLst>
      <p:ext uri="{BB962C8B-B14F-4D97-AF65-F5344CB8AC3E}">
        <p14:creationId xmlns:p14="http://schemas.microsoft.com/office/powerpoint/2010/main" val="2014441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79663B-47F3-AE4A-92C7-367FE9E30D9D}" type="slidenum">
              <a:rPr lang="en-US" smtClean="0"/>
              <a:t>5</a:t>
            </a:fld>
            <a:endParaRPr lang="en-US"/>
          </a:p>
        </p:txBody>
      </p:sp>
    </p:spTree>
    <p:extLst>
      <p:ext uri="{BB962C8B-B14F-4D97-AF65-F5344CB8AC3E}">
        <p14:creationId xmlns:p14="http://schemas.microsoft.com/office/powerpoint/2010/main" val="1879533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79663B-47F3-AE4A-92C7-367FE9E30D9D}" type="slidenum">
              <a:rPr lang="en-US" smtClean="0"/>
              <a:t>6</a:t>
            </a:fld>
            <a:endParaRPr lang="en-US"/>
          </a:p>
        </p:txBody>
      </p:sp>
    </p:spTree>
    <p:extLst>
      <p:ext uri="{BB962C8B-B14F-4D97-AF65-F5344CB8AC3E}">
        <p14:creationId xmlns:p14="http://schemas.microsoft.com/office/powerpoint/2010/main" val="2447263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79663B-47F3-AE4A-92C7-367FE9E30D9D}" type="slidenum">
              <a:rPr lang="en-US" smtClean="0"/>
              <a:t>7</a:t>
            </a:fld>
            <a:endParaRPr lang="en-US"/>
          </a:p>
        </p:txBody>
      </p:sp>
    </p:spTree>
    <p:extLst>
      <p:ext uri="{BB962C8B-B14F-4D97-AF65-F5344CB8AC3E}">
        <p14:creationId xmlns:p14="http://schemas.microsoft.com/office/powerpoint/2010/main" val="3439096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79663B-47F3-AE4A-92C7-367FE9E30D9D}" type="slidenum">
              <a:rPr lang="en-US" smtClean="0"/>
              <a:t>8</a:t>
            </a:fld>
            <a:endParaRPr lang="en-US"/>
          </a:p>
        </p:txBody>
      </p:sp>
    </p:spTree>
    <p:extLst>
      <p:ext uri="{BB962C8B-B14F-4D97-AF65-F5344CB8AC3E}">
        <p14:creationId xmlns:p14="http://schemas.microsoft.com/office/powerpoint/2010/main" val="2452187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79663B-47F3-AE4A-92C7-367FE9E30D9D}" type="slidenum">
              <a:rPr lang="en-US" smtClean="0"/>
              <a:t>9</a:t>
            </a:fld>
            <a:endParaRPr lang="en-US"/>
          </a:p>
        </p:txBody>
      </p:sp>
    </p:spTree>
    <p:extLst>
      <p:ext uri="{BB962C8B-B14F-4D97-AF65-F5344CB8AC3E}">
        <p14:creationId xmlns:p14="http://schemas.microsoft.com/office/powerpoint/2010/main" val="24521873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7239000" cy="2852737"/>
          </a:xfrm>
          <a:prstGeom prst="rect">
            <a:avLst/>
          </a:prstGeom>
        </p:spPr>
        <p:txBody>
          <a:bodyPr anchor="b">
            <a:normAutofit/>
          </a:bodyPr>
          <a:lstStyle>
            <a:lvl1pPr algn="l">
              <a:defRPr sz="4000" baseline="0">
                <a:solidFill>
                  <a:srgbClr val="666666"/>
                </a:solidFill>
              </a:defRPr>
            </a:lvl1pPr>
          </a:lstStyle>
          <a:p>
            <a:r>
              <a:rPr lang="en-US" dirty="0"/>
              <a:t>Ocean Transport Monitoring</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p:nvPr>
        </p:nvSpPr>
        <p:spPr>
          <a:xfrm>
            <a:off x="490603" y="4071937"/>
            <a:ext cx="7053198" cy="1338263"/>
          </a:xfrm>
          <a:prstGeom prst="rect">
            <a:avLst/>
          </a:prstGeom>
        </p:spPr>
        <p:txBody>
          <a:bodyPr/>
          <a:lstStyle>
            <a:lvl1pPr marL="0" indent="0">
              <a:buNone/>
              <a:defRPr sz="2400" baseline="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dirty="0"/>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Tree>
    <p:extLst>
      <p:ext uri="{BB962C8B-B14F-4D97-AF65-F5344CB8AC3E}">
        <p14:creationId xmlns:p14="http://schemas.microsoft.com/office/powerpoint/2010/main" val="3495351210"/>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Photo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436958-B55B-0C4C-B00D-600D3F8292EE}"/>
              </a:ext>
            </a:extLst>
          </p:cNvPr>
          <p:cNvSpPr>
            <a:spLocks noGrp="1"/>
          </p:cNvSpPr>
          <p:nvPr>
            <p:ph idx="1" hasCustomPrompt="1"/>
          </p:nvPr>
        </p:nvSpPr>
        <p:spPr>
          <a:xfrm>
            <a:off x="490603" y="4173536"/>
            <a:ext cx="4419600" cy="211772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D47E4C0-F27F-6E48-BDF5-F4BCAE22403A}"/>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8ACE79E6-F9AA-CE46-BB68-3F08D6B93C3C}"/>
              </a:ext>
            </a:extLst>
          </p:cNvPr>
          <p:cNvSpPr>
            <a:spLocks noGrp="1"/>
          </p:cNvSpPr>
          <p:nvPr>
            <p:ph type="title" hasCustomPrompt="1"/>
          </p:nvPr>
        </p:nvSpPr>
        <p:spPr>
          <a:xfrm>
            <a:off x="457200" y="1066801"/>
            <a:ext cx="4419600" cy="2362200"/>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A9DE5BE0-B058-9A4C-9548-7DD76D6CD02A}"/>
              </a:ext>
            </a:extLst>
          </p:cNvPr>
          <p:cNvSpPr>
            <a:spLocks noGrp="1"/>
          </p:cNvSpPr>
          <p:nvPr>
            <p:ph type="body" idx="13" hasCustomPrompt="1"/>
          </p:nvPr>
        </p:nvSpPr>
        <p:spPr>
          <a:xfrm>
            <a:off x="490603" y="3581400"/>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4" name="Picture Placeholder 3">
            <a:extLst>
              <a:ext uri="{FF2B5EF4-FFF2-40B4-BE49-F238E27FC236}">
                <a16:creationId xmlns:a16="http://schemas.microsoft.com/office/drawing/2014/main" id="{7A5FFF1A-0ACE-5B4D-8FBB-DEC7DFE8E701}"/>
              </a:ext>
            </a:extLst>
          </p:cNvPr>
          <p:cNvSpPr>
            <a:spLocks noGrp="1"/>
          </p:cNvSpPr>
          <p:nvPr>
            <p:ph type="pic" sz="quarter" idx="14"/>
          </p:nvPr>
        </p:nvSpPr>
        <p:spPr>
          <a:xfrm>
            <a:off x="6324600" y="1066800"/>
            <a:ext cx="2895600" cy="5224463"/>
          </a:xfrm>
          <a:prstGeom prst="rect">
            <a:avLst/>
          </a:prstGeom>
        </p:spPr>
        <p:txBody>
          <a:bodyPr/>
          <a:lstStyle/>
          <a:p>
            <a:endParaRPr lang="en-US"/>
          </a:p>
        </p:txBody>
      </p:sp>
      <p:sp>
        <p:nvSpPr>
          <p:cNvPr id="10" name="Picture Placeholder 3">
            <a:extLst>
              <a:ext uri="{FF2B5EF4-FFF2-40B4-BE49-F238E27FC236}">
                <a16:creationId xmlns:a16="http://schemas.microsoft.com/office/drawing/2014/main" id="{08D67EB8-408E-9C41-9FB7-0D3FA46E5E67}"/>
              </a:ext>
            </a:extLst>
          </p:cNvPr>
          <p:cNvSpPr>
            <a:spLocks noGrp="1"/>
          </p:cNvSpPr>
          <p:nvPr>
            <p:ph type="pic" sz="quarter" idx="15"/>
          </p:nvPr>
        </p:nvSpPr>
        <p:spPr>
          <a:xfrm>
            <a:off x="9342330" y="1078282"/>
            <a:ext cx="2895600" cy="5224463"/>
          </a:xfrm>
          <a:prstGeom prst="rect">
            <a:avLst/>
          </a:prstGeom>
        </p:spPr>
        <p:txBody>
          <a:bodyPr/>
          <a:lstStyle/>
          <a:p>
            <a:endParaRPr lang="en-US"/>
          </a:p>
        </p:txBody>
      </p:sp>
    </p:spTree>
    <p:extLst>
      <p:ext uri="{BB962C8B-B14F-4D97-AF65-F5344CB8AC3E}">
        <p14:creationId xmlns:p14="http://schemas.microsoft.com/office/powerpoint/2010/main" val="939747162"/>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and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436958-B55B-0C4C-B00D-600D3F8292EE}"/>
              </a:ext>
            </a:extLst>
          </p:cNvPr>
          <p:cNvSpPr>
            <a:spLocks noGrp="1"/>
          </p:cNvSpPr>
          <p:nvPr>
            <p:ph idx="1" hasCustomPrompt="1"/>
          </p:nvPr>
        </p:nvSpPr>
        <p:spPr>
          <a:xfrm>
            <a:off x="490603" y="4173536"/>
            <a:ext cx="4419600" cy="211772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D47E4C0-F27F-6E48-BDF5-F4BCAE22403A}"/>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8ACE79E6-F9AA-CE46-BB68-3F08D6B93C3C}"/>
              </a:ext>
            </a:extLst>
          </p:cNvPr>
          <p:cNvSpPr>
            <a:spLocks noGrp="1"/>
          </p:cNvSpPr>
          <p:nvPr>
            <p:ph type="title" hasCustomPrompt="1"/>
          </p:nvPr>
        </p:nvSpPr>
        <p:spPr>
          <a:xfrm>
            <a:off x="457200" y="1066801"/>
            <a:ext cx="4419600" cy="2362200"/>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A9DE5BE0-B058-9A4C-9548-7DD76D6CD02A}"/>
              </a:ext>
            </a:extLst>
          </p:cNvPr>
          <p:cNvSpPr>
            <a:spLocks noGrp="1"/>
          </p:cNvSpPr>
          <p:nvPr>
            <p:ph type="body" idx="13" hasCustomPrompt="1"/>
          </p:nvPr>
        </p:nvSpPr>
        <p:spPr>
          <a:xfrm>
            <a:off x="490603" y="3581400"/>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1" name="Picture Placeholder 3">
            <a:extLst>
              <a:ext uri="{FF2B5EF4-FFF2-40B4-BE49-F238E27FC236}">
                <a16:creationId xmlns:a16="http://schemas.microsoft.com/office/drawing/2014/main" id="{336B4A8D-6DBD-6148-AD41-5FA9FF4C6714}"/>
              </a:ext>
            </a:extLst>
          </p:cNvPr>
          <p:cNvSpPr>
            <a:spLocks noGrp="1"/>
          </p:cNvSpPr>
          <p:nvPr>
            <p:ph type="pic" sz="quarter" idx="15"/>
          </p:nvPr>
        </p:nvSpPr>
        <p:spPr>
          <a:xfrm>
            <a:off x="6096000" y="1078282"/>
            <a:ext cx="6141930" cy="5224463"/>
          </a:xfrm>
          <a:prstGeom prst="rect">
            <a:avLst/>
          </a:prstGeom>
        </p:spPr>
        <p:txBody>
          <a:bodyPr/>
          <a:lstStyle/>
          <a:p>
            <a:endParaRPr lang="en-US"/>
          </a:p>
        </p:txBody>
      </p:sp>
    </p:spTree>
    <p:extLst>
      <p:ext uri="{BB962C8B-B14F-4D97-AF65-F5344CB8AC3E}">
        <p14:creationId xmlns:p14="http://schemas.microsoft.com/office/powerpoint/2010/main" val="3794137727"/>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and Subtit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57EEDB-3FA0-4245-9BCA-46B9B0CFE131}"/>
              </a:ext>
            </a:extLst>
          </p:cNvPr>
          <p:cNvSpPr>
            <a:spLocks noGrp="1"/>
          </p:cNvSpPr>
          <p:nvPr>
            <p:ph type="body" idx="1" hasCustomPrompt="1"/>
          </p:nvPr>
        </p:nvSpPr>
        <p:spPr>
          <a:xfrm>
            <a:off x="839788" y="2821303"/>
            <a:ext cx="5157787" cy="523875"/>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0FA3201-4FAB-C343-AFCC-3110AFBB26C2}"/>
              </a:ext>
            </a:extLst>
          </p:cNvPr>
          <p:cNvSpPr>
            <a:spLocks noGrp="1"/>
          </p:cNvSpPr>
          <p:nvPr>
            <p:ph sz="half" idx="2" hasCustomPrompt="1"/>
          </p:nvPr>
        </p:nvSpPr>
        <p:spPr>
          <a:xfrm>
            <a:off x="839788" y="3420948"/>
            <a:ext cx="5157787" cy="2768713"/>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C1E41A5-A449-BE4B-8AB1-65944CAE93E9}"/>
              </a:ext>
            </a:extLst>
          </p:cNvPr>
          <p:cNvSpPr>
            <a:spLocks noGrp="1"/>
          </p:cNvSpPr>
          <p:nvPr>
            <p:ph type="body" sz="quarter" idx="3" hasCustomPrompt="1"/>
          </p:nvPr>
        </p:nvSpPr>
        <p:spPr>
          <a:xfrm>
            <a:off x="6172200" y="2821610"/>
            <a:ext cx="5183188" cy="523875"/>
          </a:xfrm>
          <a:prstGeom prst="rect">
            <a:avLst/>
          </a:prstGeo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083B432-6DD9-F544-A2F2-976DA5E2D748}"/>
              </a:ext>
            </a:extLst>
          </p:cNvPr>
          <p:cNvSpPr>
            <a:spLocks noGrp="1"/>
          </p:cNvSpPr>
          <p:nvPr>
            <p:ph sz="quarter" idx="4" hasCustomPrompt="1"/>
          </p:nvPr>
        </p:nvSpPr>
        <p:spPr>
          <a:xfrm>
            <a:off x="6172200" y="3429000"/>
            <a:ext cx="5183188" cy="2760662"/>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44E613DF-3265-7C4D-8D91-BAE4C37F9E60}"/>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0" name="Title 1">
            <a:extLst>
              <a:ext uri="{FF2B5EF4-FFF2-40B4-BE49-F238E27FC236}">
                <a16:creationId xmlns:a16="http://schemas.microsoft.com/office/drawing/2014/main" id="{E2A08937-EC18-A749-9300-1BE7D16B6830}"/>
              </a:ext>
            </a:extLst>
          </p:cNvPr>
          <p:cNvSpPr>
            <a:spLocks noGrp="1"/>
          </p:cNvSpPr>
          <p:nvPr>
            <p:ph type="title" hasCustomPrompt="1"/>
          </p:nvPr>
        </p:nvSpPr>
        <p:spPr>
          <a:xfrm>
            <a:off x="457200" y="1818930"/>
            <a:ext cx="3198812" cy="771870"/>
          </a:xfrm>
          <a:prstGeom prst="rect">
            <a:avLst/>
          </a:prstGeom>
        </p:spPr>
        <p:txBody>
          <a:bodyPr/>
          <a:lstStyle>
            <a:lvl1pPr algn="l">
              <a:defRPr/>
            </a:lvl1pPr>
          </a:lstStyle>
          <a:p>
            <a:r>
              <a:rPr lang="en-US" dirty="0"/>
              <a:t>Comparison</a:t>
            </a:r>
          </a:p>
        </p:txBody>
      </p:sp>
    </p:spTree>
    <p:extLst>
      <p:ext uri="{BB962C8B-B14F-4D97-AF65-F5344CB8AC3E}">
        <p14:creationId xmlns:p14="http://schemas.microsoft.com/office/powerpoint/2010/main" val="2881836859"/>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2FEAB9-964F-934D-8A34-973E5BC0E2B1}"/>
              </a:ext>
            </a:extLst>
          </p:cNvPr>
          <p:cNvSpPr>
            <a:spLocks noGrp="1"/>
          </p:cNvSpPr>
          <p:nvPr>
            <p:ph type="sldNum" sz="quarter" idx="12"/>
          </p:nvPr>
        </p:nvSpPr>
        <p:spPr/>
        <p:txBody>
          <a:bodyPr/>
          <a:lstStyle/>
          <a:p>
            <a:fld id="{1CA897ED-F933-F140-B965-41326E641414}" type="slidenum">
              <a:rPr lang="en-US" smtClean="0"/>
              <a:t>‹#›</a:t>
            </a:fld>
            <a:endParaRPr lang="en-US" dirty="0"/>
          </a:p>
        </p:txBody>
      </p:sp>
      <p:sp>
        <p:nvSpPr>
          <p:cNvPr id="7" name="Title 1">
            <a:extLst>
              <a:ext uri="{FF2B5EF4-FFF2-40B4-BE49-F238E27FC236}">
                <a16:creationId xmlns:a16="http://schemas.microsoft.com/office/drawing/2014/main" id="{881A5F8D-A1BB-D746-AF4F-EF1F576996B7}"/>
              </a:ext>
            </a:extLst>
          </p:cNvPr>
          <p:cNvSpPr>
            <a:spLocks noGrp="1"/>
          </p:cNvSpPr>
          <p:nvPr>
            <p:ph type="title" hasCustomPrompt="1"/>
          </p:nvPr>
        </p:nvSpPr>
        <p:spPr>
          <a:xfrm>
            <a:off x="533400" y="1818930"/>
            <a:ext cx="3808412" cy="771870"/>
          </a:xfrm>
          <a:prstGeom prst="rect">
            <a:avLst/>
          </a:prstGeom>
        </p:spPr>
        <p:txBody>
          <a:bodyPr/>
          <a:lstStyle/>
          <a:p>
            <a:r>
              <a:rPr lang="en-US" dirty="0"/>
              <a:t>Table/ Columns</a:t>
            </a:r>
          </a:p>
        </p:txBody>
      </p:sp>
      <p:sp>
        <p:nvSpPr>
          <p:cNvPr id="12" name="Table Placeholder 11">
            <a:extLst>
              <a:ext uri="{FF2B5EF4-FFF2-40B4-BE49-F238E27FC236}">
                <a16:creationId xmlns:a16="http://schemas.microsoft.com/office/drawing/2014/main" id="{1ED3C4F7-3FDD-7D45-B182-A7CE6598DFBE}"/>
              </a:ext>
            </a:extLst>
          </p:cNvPr>
          <p:cNvSpPr>
            <a:spLocks noGrp="1"/>
          </p:cNvSpPr>
          <p:nvPr>
            <p:ph type="tbl" sz="quarter" idx="13"/>
          </p:nvPr>
        </p:nvSpPr>
        <p:spPr>
          <a:xfrm>
            <a:off x="1676400" y="2819400"/>
            <a:ext cx="8991600" cy="2667000"/>
          </a:xfrm>
          <a:prstGeom prst="rect">
            <a:avLst/>
          </a:prstGeom>
        </p:spPr>
        <p:txBody>
          <a:bodyPr/>
          <a:lstStyle/>
          <a:p>
            <a:endParaRPr lang="en-US" dirty="0"/>
          </a:p>
        </p:txBody>
      </p:sp>
      <p:sp>
        <p:nvSpPr>
          <p:cNvPr id="6" name="Rectangle 5">
            <a:extLst>
              <a:ext uri="{FF2B5EF4-FFF2-40B4-BE49-F238E27FC236}">
                <a16:creationId xmlns:a16="http://schemas.microsoft.com/office/drawing/2014/main" id="{C87DC2C1-AFF5-E743-A642-EB85D9C475AB}"/>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2173619"/>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6"/>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ject Overview">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Picture Placeholder 7">
            <a:extLst>
              <a:ext uri="{FF2B5EF4-FFF2-40B4-BE49-F238E27FC236}">
                <a16:creationId xmlns:a16="http://schemas.microsoft.com/office/drawing/2014/main" id="{AD862222-3BBD-C44A-98A8-FAE85984916F}"/>
              </a:ext>
            </a:extLst>
          </p:cNvPr>
          <p:cNvSpPr>
            <a:spLocks noGrp="1"/>
          </p:cNvSpPr>
          <p:nvPr>
            <p:ph type="pic" sz="quarter" idx="13"/>
          </p:nvPr>
        </p:nvSpPr>
        <p:spPr>
          <a:xfrm>
            <a:off x="0" y="4953000"/>
            <a:ext cx="12192000" cy="1447800"/>
          </a:xfrm>
          <a:prstGeom prst="rect">
            <a:avLst/>
          </a:prstGeom>
        </p:spPr>
        <p:txBody>
          <a:bodyPr/>
          <a:lstStyle>
            <a:lvl1pPr marL="0" indent="0">
              <a:buNone/>
              <a:defRPr/>
            </a:lvl1pPr>
          </a:lstStyle>
          <a:p>
            <a:endParaRPr lang="en-US" dirty="0"/>
          </a:p>
        </p:txBody>
      </p:sp>
      <p:sp>
        <p:nvSpPr>
          <p:cNvPr id="10" name="Title 1">
            <a:extLst>
              <a:ext uri="{FF2B5EF4-FFF2-40B4-BE49-F238E27FC236}">
                <a16:creationId xmlns:a16="http://schemas.microsoft.com/office/drawing/2014/main" id="{2D0F6027-9356-304D-ADC2-20E1D583C452}"/>
              </a:ext>
            </a:extLst>
          </p:cNvPr>
          <p:cNvSpPr>
            <a:spLocks noGrp="1"/>
          </p:cNvSpPr>
          <p:nvPr>
            <p:ph type="title" hasCustomPrompt="1"/>
          </p:nvPr>
        </p:nvSpPr>
        <p:spPr>
          <a:xfrm>
            <a:off x="457200" y="1818930"/>
            <a:ext cx="3198812" cy="771870"/>
          </a:xfrm>
          <a:prstGeom prst="rect">
            <a:avLst/>
          </a:prstGeom>
        </p:spPr>
        <p:txBody>
          <a:bodyPr/>
          <a:lstStyle>
            <a:lvl1pPr algn="l">
              <a:defRPr/>
            </a:lvl1pPr>
          </a:lstStyle>
          <a:p>
            <a:r>
              <a:rPr lang="en-US" dirty="0"/>
              <a:t>Overview</a:t>
            </a:r>
          </a:p>
        </p:txBody>
      </p:sp>
      <p:sp>
        <p:nvSpPr>
          <p:cNvPr id="12" name="Text Placeholder 11">
            <a:extLst>
              <a:ext uri="{FF2B5EF4-FFF2-40B4-BE49-F238E27FC236}">
                <a16:creationId xmlns:a16="http://schemas.microsoft.com/office/drawing/2014/main" id="{9BFA67FD-014B-F745-AA3F-DD91FFCBF11B}"/>
              </a:ext>
            </a:extLst>
          </p:cNvPr>
          <p:cNvSpPr>
            <a:spLocks noGrp="1"/>
          </p:cNvSpPr>
          <p:nvPr>
            <p:ph type="body" sz="quarter" idx="14" hasCustomPrompt="1"/>
          </p:nvPr>
        </p:nvSpPr>
        <p:spPr>
          <a:xfrm>
            <a:off x="2209800" y="2895600"/>
            <a:ext cx="8534400" cy="1905000"/>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3465150"/>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s ">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0" name="Title 1">
            <a:extLst>
              <a:ext uri="{FF2B5EF4-FFF2-40B4-BE49-F238E27FC236}">
                <a16:creationId xmlns:a16="http://schemas.microsoft.com/office/drawing/2014/main" id="{2D0F6027-9356-304D-ADC2-20E1D583C452}"/>
              </a:ext>
            </a:extLst>
          </p:cNvPr>
          <p:cNvSpPr>
            <a:spLocks noGrp="1"/>
          </p:cNvSpPr>
          <p:nvPr>
            <p:ph type="title" hasCustomPrompt="1"/>
          </p:nvPr>
        </p:nvSpPr>
        <p:spPr>
          <a:xfrm>
            <a:off x="839788" y="1818930"/>
            <a:ext cx="3198812" cy="771870"/>
          </a:xfrm>
          <a:prstGeom prst="rect">
            <a:avLst/>
          </a:prstGeom>
        </p:spPr>
        <p:txBody>
          <a:bodyPr/>
          <a:lstStyle/>
          <a:p>
            <a:r>
              <a:rPr lang="en-US" dirty="0"/>
              <a:t>Numbers</a:t>
            </a:r>
          </a:p>
        </p:txBody>
      </p:sp>
      <p:sp>
        <p:nvSpPr>
          <p:cNvPr id="12" name="Text Placeholder 11">
            <a:extLst>
              <a:ext uri="{FF2B5EF4-FFF2-40B4-BE49-F238E27FC236}">
                <a16:creationId xmlns:a16="http://schemas.microsoft.com/office/drawing/2014/main" id="{9BFA67FD-014B-F745-AA3F-DD91FFCBF11B}"/>
              </a:ext>
            </a:extLst>
          </p:cNvPr>
          <p:cNvSpPr>
            <a:spLocks noGrp="1"/>
          </p:cNvSpPr>
          <p:nvPr>
            <p:ph type="body" sz="quarter" idx="14" hasCustomPrompt="1"/>
          </p:nvPr>
        </p:nvSpPr>
        <p:spPr>
          <a:xfrm>
            <a:off x="1448594" y="3429000"/>
            <a:ext cx="1981200" cy="1066800"/>
          </a:xfrm>
          <a:prstGeom prst="rect">
            <a:avLst/>
          </a:prstGeom>
        </p:spPr>
        <p:txBody>
          <a:bodyPr>
            <a:normAutofit/>
          </a:bodyPr>
          <a:lstStyle>
            <a:lvl1pPr marL="0" indent="0" algn="ctr">
              <a:buNone/>
              <a:defRPr sz="6600">
                <a:solidFill>
                  <a:srgbClr val="4298D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45K</a:t>
            </a:r>
          </a:p>
        </p:txBody>
      </p:sp>
      <p:sp>
        <p:nvSpPr>
          <p:cNvPr id="3" name="Text Placeholder 2">
            <a:extLst>
              <a:ext uri="{FF2B5EF4-FFF2-40B4-BE49-F238E27FC236}">
                <a16:creationId xmlns:a16="http://schemas.microsoft.com/office/drawing/2014/main" id="{181A8807-C32A-024B-ADA0-B8DAD4296336}"/>
              </a:ext>
            </a:extLst>
          </p:cNvPr>
          <p:cNvSpPr>
            <a:spLocks noGrp="1"/>
          </p:cNvSpPr>
          <p:nvPr>
            <p:ph type="body" sz="quarter" idx="15" hasCustomPrompt="1"/>
          </p:nvPr>
        </p:nvSpPr>
        <p:spPr>
          <a:xfrm>
            <a:off x="1258094" y="4572000"/>
            <a:ext cx="2362200" cy="533400"/>
          </a:xfrm>
          <a:prstGeom prst="rect">
            <a:avLst/>
          </a:prstGeom>
        </p:spPr>
        <p:txBody>
          <a:bodyPr>
            <a:normAutofit/>
          </a:bodyPr>
          <a:lstStyle>
            <a:lvl1pPr marL="0" indent="0" algn="ctr">
              <a:buNone/>
              <a:defRPr sz="1800"/>
            </a:lvl1pPr>
          </a:lstStyle>
          <a:p>
            <a:pPr lvl="0"/>
            <a:r>
              <a:rPr lang="en-US" dirty="0"/>
              <a:t>Explain Number</a:t>
            </a:r>
          </a:p>
        </p:txBody>
      </p:sp>
      <p:cxnSp>
        <p:nvCxnSpPr>
          <p:cNvPr id="6" name="Straight Connector 5">
            <a:extLst>
              <a:ext uri="{FF2B5EF4-FFF2-40B4-BE49-F238E27FC236}">
                <a16:creationId xmlns:a16="http://schemas.microsoft.com/office/drawing/2014/main" id="{EA4F53FC-8162-864E-84C1-9372DFD785CD}"/>
              </a:ext>
            </a:extLst>
          </p:cNvPr>
          <p:cNvCxnSpPr>
            <a:cxnSpLocks/>
          </p:cNvCxnSpPr>
          <p:nvPr userDrawn="1"/>
        </p:nvCxnSpPr>
        <p:spPr>
          <a:xfrm>
            <a:off x="4191000" y="2819400"/>
            <a:ext cx="0" cy="2705100"/>
          </a:xfrm>
          <a:prstGeom prst="line">
            <a:avLst/>
          </a:prstGeom>
          <a:ln w="25400" cap="rnd" cmpd="sng">
            <a:solidFill>
              <a:srgbClr val="575757"/>
            </a:solidFill>
            <a:prstDash val="sysDot"/>
            <a:roun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97E487D-1EA9-6C48-96D3-AD292BB1E30B}"/>
              </a:ext>
            </a:extLst>
          </p:cNvPr>
          <p:cNvCxnSpPr>
            <a:cxnSpLocks/>
          </p:cNvCxnSpPr>
          <p:nvPr userDrawn="1"/>
        </p:nvCxnSpPr>
        <p:spPr>
          <a:xfrm>
            <a:off x="8001000" y="2819400"/>
            <a:ext cx="0" cy="2705100"/>
          </a:xfrm>
          <a:prstGeom prst="line">
            <a:avLst/>
          </a:prstGeom>
          <a:ln w="25400" cap="rnd" cmpd="sng">
            <a:solidFill>
              <a:srgbClr val="575757"/>
            </a:solidFill>
            <a:prstDash val="sysDot"/>
            <a:round/>
          </a:ln>
        </p:spPr>
        <p:style>
          <a:lnRef idx="1">
            <a:schemeClr val="accent1"/>
          </a:lnRef>
          <a:fillRef idx="0">
            <a:schemeClr val="accent1"/>
          </a:fillRef>
          <a:effectRef idx="0">
            <a:schemeClr val="accent1"/>
          </a:effectRef>
          <a:fontRef idx="minor">
            <a:schemeClr val="tx1"/>
          </a:fontRef>
        </p:style>
      </p:cxnSp>
      <p:sp>
        <p:nvSpPr>
          <p:cNvPr id="13" name="Text Placeholder 11">
            <a:extLst>
              <a:ext uri="{FF2B5EF4-FFF2-40B4-BE49-F238E27FC236}">
                <a16:creationId xmlns:a16="http://schemas.microsoft.com/office/drawing/2014/main" id="{2E9E1E29-F4B1-FC4C-9C9F-21FD70B427BD}"/>
              </a:ext>
            </a:extLst>
          </p:cNvPr>
          <p:cNvSpPr>
            <a:spLocks noGrp="1"/>
          </p:cNvSpPr>
          <p:nvPr>
            <p:ph type="body" sz="quarter" idx="16" hasCustomPrompt="1"/>
          </p:nvPr>
        </p:nvSpPr>
        <p:spPr>
          <a:xfrm>
            <a:off x="5105399" y="3429000"/>
            <a:ext cx="1981201" cy="1104900"/>
          </a:xfrm>
          <a:prstGeom prst="rect">
            <a:avLst/>
          </a:prstGeom>
        </p:spPr>
        <p:txBody>
          <a:bodyPr>
            <a:normAutofit/>
          </a:bodyPr>
          <a:lstStyle>
            <a:lvl1pPr marL="0" indent="0" algn="ctr">
              <a:buNone/>
              <a:defRPr sz="6600">
                <a:solidFill>
                  <a:srgbClr val="4298D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40%</a:t>
            </a:r>
          </a:p>
        </p:txBody>
      </p:sp>
      <p:sp>
        <p:nvSpPr>
          <p:cNvPr id="14" name="Text Placeholder 2">
            <a:extLst>
              <a:ext uri="{FF2B5EF4-FFF2-40B4-BE49-F238E27FC236}">
                <a16:creationId xmlns:a16="http://schemas.microsoft.com/office/drawing/2014/main" id="{C0F9951B-5640-9340-9338-E3F0BAF80ED5}"/>
              </a:ext>
            </a:extLst>
          </p:cNvPr>
          <p:cNvSpPr>
            <a:spLocks noGrp="1"/>
          </p:cNvSpPr>
          <p:nvPr>
            <p:ph type="body" sz="quarter" idx="17" hasCustomPrompt="1"/>
          </p:nvPr>
        </p:nvSpPr>
        <p:spPr>
          <a:xfrm>
            <a:off x="4914900" y="4610100"/>
            <a:ext cx="2362200" cy="533400"/>
          </a:xfrm>
          <a:prstGeom prst="rect">
            <a:avLst/>
          </a:prstGeom>
        </p:spPr>
        <p:txBody>
          <a:bodyPr>
            <a:normAutofit/>
          </a:bodyPr>
          <a:lstStyle>
            <a:lvl1pPr marL="0" indent="0" algn="ctr">
              <a:buNone/>
              <a:defRPr sz="1800"/>
            </a:lvl1pPr>
          </a:lstStyle>
          <a:p>
            <a:pPr lvl="0"/>
            <a:r>
              <a:rPr lang="en-US" dirty="0"/>
              <a:t>Explain Number</a:t>
            </a:r>
          </a:p>
        </p:txBody>
      </p:sp>
      <p:sp>
        <p:nvSpPr>
          <p:cNvPr id="15" name="Text Placeholder 11">
            <a:extLst>
              <a:ext uri="{FF2B5EF4-FFF2-40B4-BE49-F238E27FC236}">
                <a16:creationId xmlns:a16="http://schemas.microsoft.com/office/drawing/2014/main" id="{0A62A000-CEA5-624F-895C-D8034A444ABF}"/>
              </a:ext>
            </a:extLst>
          </p:cNvPr>
          <p:cNvSpPr>
            <a:spLocks noGrp="1"/>
          </p:cNvSpPr>
          <p:nvPr>
            <p:ph type="body" sz="quarter" idx="18" hasCustomPrompt="1"/>
          </p:nvPr>
        </p:nvSpPr>
        <p:spPr>
          <a:xfrm>
            <a:off x="8382000" y="3429000"/>
            <a:ext cx="3505201" cy="1104900"/>
          </a:xfrm>
          <a:prstGeom prst="rect">
            <a:avLst/>
          </a:prstGeom>
        </p:spPr>
        <p:txBody>
          <a:bodyPr>
            <a:normAutofit/>
          </a:bodyPr>
          <a:lstStyle>
            <a:lvl1pPr marL="0" indent="0" algn="ctr">
              <a:buNone/>
              <a:defRPr sz="6600">
                <a:solidFill>
                  <a:srgbClr val="4298D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30ppm</a:t>
            </a:r>
          </a:p>
        </p:txBody>
      </p:sp>
      <p:sp>
        <p:nvSpPr>
          <p:cNvPr id="16" name="Text Placeholder 2">
            <a:extLst>
              <a:ext uri="{FF2B5EF4-FFF2-40B4-BE49-F238E27FC236}">
                <a16:creationId xmlns:a16="http://schemas.microsoft.com/office/drawing/2014/main" id="{99505EBC-6A20-2C43-A176-54EB308A1283}"/>
              </a:ext>
            </a:extLst>
          </p:cNvPr>
          <p:cNvSpPr>
            <a:spLocks noGrp="1"/>
          </p:cNvSpPr>
          <p:nvPr>
            <p:ph type="body" sz="quarter" idx="19" hasCustomPrompt="1"/>
          </p:nvPr>
        </p:nvSpPr>
        <p:spPr>
          <a:xfrm>
            <a:off x="8915399" y="4610100"/>
            <a:ext cx="2362200" cy="533400"/>
          </a:xfrm>
          <a:prstGeom prst="rect">
            <a:avLst/>
          </a:prstGeom>
        </p:spPr>
        <p:txBody>
          <a:bodyPr>
            <a:normAutofit/>
          </a:bodyPr>
          <a:lstStyle>
            <a:lvl1pPr marL="0" indent="0" algn="ctr">
              <a:buNone/>
              <a:defRPr sz="1800"/>
            </a:lvl1pPr>
          </a:lstStyle>
          <a:p>
            <a:pPr lvl="0"/>
            <a:r>
              <a:rPr lang="en-US" dirty="0"/>
              <a:t>Explain Number</a:t>
            </a:r>
          </a:p>
        </p:txBody>
      </p:sp>
      <p:sp>
        <p:nvSpPr>
          <p:cNvPr id="17" name="Text Placeholder 2">
            <a:extLst>
              <a:ext uri="{FF2B5EF4-FFF2-40B4-BE49-F238E27FC236}">
                <a16:creationId xmlns:a16="http://schemas.microsoft.com/office/drawing/2014/main" id="{139DFAB9-1EA9-7048-99FE-D04F661672C1}"/>
              </a:ext>
            </a:extLst>
          </p:cNvPr>
          <p:cNvSpPr>
            <a:spLocks noGrp="1"/>
          </p:cNvSpPr>
          <p:nvPr>
            <p:ph type="body" sz="quarter" idx="20" hasCustomPrompt="1"/>
          </p:nvPr>
        </p:nvSpPr>
        <p:spPr>
          <a:xfrm>
            <a:off x="1259138" y="3124200"/>
            <a:ext cx="2362200" cy="304800"/>
          </a:xfrm>
          <a:prstGeom prst="rect">
            <a:avLst/>
          </a:prstGeom>
        </p:spPr>
        <p:txBody>
          <a:bodyPr>
            <a:normAutofit/>
          </a:bodyPr>
          <a:lstStyle>
            <a:lvl1pPr marL="0" indent="0" algn="ctr">
              <a:buNone/>
              <a:defRPr sz="1200">
                <a:solidFill>
                  <a:srgbClr val="4298D3"/>
                </a:solidFill>
              </a:defRPr>
            </a:lvl1pPr>
          </a:lstStyle>
          <a:p>
            <a:pPr lvl="0"/>
            <a:r>
              <a:rPr lang="en-US" dirty="0"/>
              <a:t>Explain Number</a:t>
            </a:r>
          </a:p>
        </p:txBody>
      </p:sp>
      <p:sp>
        <p:nvSpPr>
          <p:cNvPr id="18" name="Text Placeholder 2">
            <a:extLst>
              <a:ext uri="{FF2B5EF4-FFF2-40B4-BE49-F238E27FC236}">
                <a16:creationId xmlns:a16="http://schemas.microsoft.com/office/drawing/2014/main" id="{40CC1FDC-8C7F-CC4F-A932-CD639BCA0FB7}"/>
              </a:ext>
            </a:extLst>
          </p:cNvPr>
          <p:cNvSpPr>
            <a:spLocks noGrp="1"/>
          </p:cNvSpPr>
          <p:nvPr>
            <p:ph type="body" sz="quarter" idx="21" hasCustomPrompt="1"/>
          </p:nvPr>
        </p:nvSpPr>
        <p:spPr>
          <a:xfrm>
            <a:off x="4914900" y="3124200"/>
            <a:ext cx="2362200" cy="304800"/>
          </a:xfrm>
          <a:prstGeom prst="rect">
            <a:avLst/>
          </a:prstGeom>
        </p:spPr>
        <p:txBody>
          <a:bodyPr>
            <a:normAutofit/>
          </a:bodyPr>
          <a:lstStyle>
            <a:lvl1pPr marL="0" indent="0" algn="ctr">
              <a:buNone/>
              <a:defRPr sz="1200">
                <a:solidFill>
                  <a:srgbClr val="4298D3"/>
                </a:solidFill>
              </a:defRPr>
            </a:lvl1pPr>
          </a:lstStyle>
          <a:p>
            <a:pPr lvl="0"/>
            <a:r>
              <a:rPr lang="en-US" dirty="0"/>
              <a:t>Explain Number</a:t>
            </a:r>
          </a:p>
        </p:txBody>
      </p:sp>
      <p:sp>
        <p:nvSpPr>
          <p:cNvPr id="19" name="Text Placeholder 2">
            <a:extLst>
              <a:ext uri="{FF2B5EF4-FFF2-40B4-BE49-F238E27FC236}">
                <a16:creationId xmlns:a16="http://schemas.microsoft.com/office/drawing/2014/main" id="{A1412F38-15CF-FB4A-889C-42A2D21F9B16}"/>
              </a:ext>
            </a:extLst>
          </p:cNvPr>
          <p:cNvSpPr>
            <a:spLocks noGrp="1"/>
          </p:cNvSpPr>
          <p:nvPr>
            <p:ph type="body" sz="quarter" idx="22" hasCustomPrompt="1"/>
          </p:nvPr>
        </p:nvSpPr>
        <p:spPr>
          <a:xfrm>
            <a:off x="8915399" y="3124200"/>
            <a:ext cx="2362200" cy="304800"/>
          </a:xfrm>
          <a:prstGeom prst="rect">
            <a:avLst/>
          </a:prstGeom>
        </p:spPr>
        <p:txBody>
          <a:bodyPr>
            <a:normAutofit/>
          </a:bodyPr>
          <a:lstStyle>
            <a:lvl1pPr marL="0" indent="0" algn="ctr">
              <a:buNone/>
              <a:defRPr sz="1200">
                <a:solidFill>
                  <a:srgbClr val="4298D3"/>
                </a:solidFill>
              </a:defRPr>
            </a:lvl1pPr>
          </a:lstStyle>
          <a:p>
            <a:pPr lvl="0"/>
            <a:r>
              <a:rPr lang="en-US" dirty="0"/>
              <a:t>Explain Number</a:t>
            </a:r>
          </a:p>
        </p:txBody>
      </p:sp>
    </p:spTree>
    <p:extLst>
      <p:ext uri="{BB962C8B-B14F-4D97-AF65-F5344CB8AC3E}">
        <p14:creationId xmlns:p14="http://schemas.microsoft.com/office/powerpoint/2010/main" val="4129571676"/>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0" name="Title 1">
            <a:extLst>
              <a:ext uri="{FF2B5EF4-FFF2-40B4-BE49-F238E27FC236}">
                <a16:creationId xmlns:a16="http://schemas.microsoft.com/office/drawing/2014/main" id="{2D0F6027-9356-304D-ADC2-20E1D583C452}"/>
              </a:ext>
            </a:extLst>
          </p:cNvPr>
          <p:cNvSpPr>
            <a:spLocks noGrp="1"/>
          </p:cNvSpPr>
          <p:nvPr>
            <p:ph type="title" hasCustomPrompt="1"/>
          </p:nvPr>
        </p:nvSpPr>
        <p:spPr>
          <a:xfrm>
            <a:off x="381000" y="1818930"/>
            <a:ext cx="3657600" cy="771870"/>
          </a:xfrm>
          <a:prstGeom prst="rect">
            <a:avLst/>
          </a:prstGeom>
        </p:spPr>
        <p:txBody>
          <a:bodyPr/>
          <a:lstStyle>
            <a:lvl1pPr algn="l">
              <a:defRPr/>
            </a:lvl1pPr>
          </a:lstStyle>
          <a:p>
            <a:r>
              <a:rPr lang="en-US" dirty="0"/>
              <a:t>List</a:t>
            </a:r>
          </a:p>
        </p:txBody>
      </p:sp>
      <p:sp>
        <p:nvSpPr>
          <p:cNvPr id="12" name="Text Placeholder 11">
            <a:extLst>
              <a:ext uri="{FF2B5EF4-FFF2-40B4-BE49-F238E27FC236}">
                <a16:creationId xmlns:a16="http://schemas.microsoft.com/office/drawing/2014/main" id="{9BFA67FD-014B-F745-AA3F-DD91FFCBF11B}"/>
              </a:ext>
            </a:extLst>
          </p:cNvPr>
          <p:cNvSpPr>
            <a:spLocks noGrp="1"/>
          </p:cNvSpPr>
          <p:nvPr>
            <p:ph type="body" sz="quarter" idx="14" hasCustomPrompt="1"/>
          </p:nvPr>
        </p:nvSpPr>
        <p:spPr>
          <a:xfrm>
            <a:off x="2286000" y="2895600"/>
            <a:ext cx="3505200" cy="1219200"/>
          </a:xfrm>
          <a:prstGeom prst="rect">
            <a:avLst/>
          </a:prstGeom>
        </p:spPr>
        <p:txBody>
          <a:bodyPr>
            <a:normAutofit/>
          </a:bodyPr>
          <a:lstStyle>
            <a:lvl1pPr marL="0" indent="0">
              <a:buNone/>
              <a:defRPr sz="1600"/>
            </a:lvl1pPr>
          </a:lstStyle>
          <a:p>
            <a:pPr lvl="0"/>
            <a:r>
              <a:rPr lang="en-US" dirty="0"/>
              <a:t>Paragraph Text</a:t>
            </a:r>
          </a:p>
        </p:txBody>
      </p:sp>
      <p:grpSp>
        <p:nvGrpSpPr>
          <p:cNvPr id="11" name="Group 10">
            <a:extLst>
              <a:ext uri="{FF2B5EF4-FFF2-40B4-BE49-F238E27FC236}">
                <a16:creationId xmlns:a16="http://schemas.microsoft.com/office/drawing/2014/main" id="{C3F8B5C5-B200-204A-9595-9468ABBCCE9D}"/>
              </a:ext>
            </a:extLst>
          </p:cNvPr>
          <p:cNvGrpSpPr/>
          <p:nvPr userDrawn="1"/>
        </p:nvGrpSpPr>
        <p:grpSpPr>
          <a:xfrm>
            <a:off x="1734858" y="4640891"/>
            <a:ext cx="382489" cy="382489"/>
            <a:chOff x="6553198" y="2590804"/>
            <a:chExt cx="457200" cy="457200"/>
          </a:xfrm>
        </p:grpSpPr>
        <p:sp>
          <p:nvSpPr>
            <p:cNvPr id="13" name="Oval 12">
              <a:extLst>
                <a:ext uri="{FF2B5EF4-FFF2-40B4-BE49-F238E27FC236}">
                  <a16:creationId xmlns:a16="http://schemas.microsoft.com/office/drawing/2014/main" id="{F4E2B5AD-1154-B341-B2D2-758FE20764C0}"/>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1E193BC-9955-B040-B5EA-1BE13F6D8AEA}"/>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2</a:t>
              </a:r>
            </a:p>
          </p:txBody>
        </p:sp>
      </p:grpSp>
      <p:sp>
        <p:nvSpPr>
          <p:cNvPr id="15" name="Text Placeholder 11">
            <a:extLst>
              <a:ext uri="{FF2B5EF4-FFF2-40B4-BE49-F238E27FC236}">
                <a16:creationId xmlns:a16="http://schemas.microsoft.com/office/drawing/2014/main" id="{E67B84FA-3E54-B345-8F04-204CA26FECD9}"/>
              </a:ext>
            </a:extLst>
          </p:cNvPr>
          <p:cNvSpPr>
            <a:spLocks noGrp="1"/>
          </p:cNvSpPr>
          <p:nvPr>
            <p:ph type="body" sz="quarter" idx="15" hasCustomPrompt="1"/>
          </p:nvPr>
        </p:nvSpPr>
        <p:spPr>
          <a:xfrm>
            <a:off x="2286000" y="4640892"/>
            <a:ext cx="3505200" cy="1219200"/>
          </a:xfrm>
          <a:prstGeom prst="rect">
            <a:avLst/>
          </a:prstGeom>
        </p:spPr>
        <p:txBody>
          <a:bodyPr>
            <a:normAutofit/>
          </a:bodyPr>
          <a:lstStyle>
            <a:lvl1pPr marL="0" indent="0">
              <a:buNone/>
              <a:defRPr sz="1600"/>
            </a:lvl1pPr>
          </a:lstStyle>
          <a:p>
            <a:pPr lvl="0"/>
            <a:r>
              <a:rPr lang="en-US" dirty="0"/>
              <a:t>Paragraph Text</a:t>
            </a:r>
          </a:p>
        </p:txBody>
      </p:sp>
      <p:sp>
        <p:nvSpPr>
          <p:cNvPr id="16" name="Text Placeholder 11">
            <a:extLst>
              <a:ext uri="{FF2B5EF4-FFF2-40B4-BE49-F238E27FC236}">
                <a16:creationId xmlns:a16="http://schemas.microsoft.com/office/drawing/2014/main" id="{FC082E47-7F5E-D641-90A2-AAE61AF0F7BB}"/>
              </a:ext>
            </a:extLst>
          </p:cNvPr>
          <p:cNvSpPr>
            <a:spLocks noGrp="1"/>
          </p:cNvSpPr>
          <p:nvPr>
            <p:ph type="body" sz="quarter" idx="16" hasCustomPrompt="1"/>
          </p:nvPr>
        </p:nvSpPr>
        <p:spPr>
          <a:xfrm>
            <a:off x="7122611" y="2895600"/>
            <a:ext cx="3505200" cy="1219200"/>
          </a:xfrm>
          <a:prstGeom prst="rect">
            <a:avLst/>
          </a:prstGeom>
        </p:spPr>
        <p:txBody>
          <a:bodyPr>
            <a:normAutofit/>
          </a:bodyPr>
          <a:lstStyle>
            <a:lvl1pPr marL="0" indent="0">
              <a:buNone/>
              <a:defRPr sz="1600"/>
            </a:lvl1pPr>
          </a:lstStyle>
          <a:p>
            <a:pPr lvl="0"/>
            <a:r>
              <a:rPr lang="en-US" dirty="0"/>
              <a:t>Paragraph Text</a:t>
            </a:r>
          </a:p>
        </p:txBody>
      </p:sp>
      <p:sp>
        <p:nvSpPr>
          <p:cNvPr id="23" name="Text Placeholder 11">
            <a:extLst>
              <a:ext uri="{FF2B5EF4-FFF2-40B4-BE49-F238E27FC236}">
                <a16:creationId xmlns:a16="http://schemas.microsoft.com/office/drawing/2014/main" id="{29D01041-7402-B442-A8BA-C491C382EC9D}"/>
              </a:ext>
            </a:extLst>
          </p:cNvPr>
          <p:cNvSpPr>
            <a:spLocks noGrp="1"/>
          </p:cNvSpPr>
          <p:nvPr>
            <p:ph type="body" sz="quarter" idx="17" hasCustomPrompt="1"/>
          </p:nvPr>
        </p:nvSpPr>
        <p:spPr>
          <a:xfrm>
            <a:off x="7122611" y="4640892"/>
            <a:ext cx="3505200" cy="1219200"/>
          </a:xfrm>
          <a:prstGeom prst="rect">
            <a:avLst/>
          </a:prstGeom>
        </p:spPr>
        <p:txBody>
          <a:bodyPr>
            <a:normAutofit/>
          </a:bodyPr>
          <a:lstStyle>
            <a:lvl1pPr marL="0" indent="0">
              <a:buNone/>
              <a:defRPr sz="1600"/>
            </a:lvl1pPr>
          </a:lstStyle>
          <a:p>
            <a:pPr lvl="0"/>
            <a:r>
              <a:rPr lang="en-US" dirty="0"/>
              <a:t>Paragraph Text</a:t>
            </a:r>
          </a:p>
        </p:txBody>
      </p:sp>
      <p:grpSp>
        <p:nvGrpSpPr>
          <p:cNvPr id="24" name="Group 23">
            <a:extLst>
              <a:ext uri="{FF2B5EF4-FFF2-40B4-BE49-F238E27FC236}">
                <a16:creationId xmlns:a16="http://schemas.microsoft.com/office/drawing/2014/main" id="{DF2894A4-33E2-7B41-8BDE-283283F1AEFD}"/>
              </a:ext>
            </a:extLst>
          </p:cNvPr>
          <p:cNvGrpSpPr/>
          <p:nvPr userDrawn="1"/>
        </p:nvGrpSpPr>
        <p:grpSpPr>
          <a:xfrm>
            <a:off x="1772210" y="2895599"/>
            <a:ext cx="382489" cy="382489"/>
            <a:chOff x="6553198" y="2590804"/>
            <a:chExt cx="457200" cy="457200"/>
          </a:xfrm>
        </p:grpSpPr>
        <p:sp>
          <p:nvSpPr>
            <p:cNvPr id="25" name="Oval 24">
              <a:extLst>
                <a:ext uri="{FF2B5EF4-FFF2-40B4-BE49-F238E27FC236}">
                  <a16:creationId xmlns:a16="http://schemas.microsoft.com/office/drawing/2014/main" id="{48C4C691-3D7A-6540-9FA7-F69F4E5D21BF}"/>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AAABD34-8119-3140-A3B3-9DFC1E25E082}"/>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1</a:t>
              </a:r>
            </a:p>
          </p:txBody>
        </p:sp>
      </p:grpSp>
      <p:grpSp>
        <p:nvGrpSpPr>
          <p:cNvPr id="27" name="Group 26">
            <a:extLst>
              <a:ext uri="{FF2B5EF4-FFF2-40B4-BE49-F238E27FC236}">
                <a16:creationId xmlns:a16="http://schemas.microsoft.com/office/drawing/2014/main" id="{678BE42A-EB25-F54A-AC39-DF1EB4B56F59}"/>
              </a:ext>
            </a:extLst>
          </p:cNvPr>
          <p:cNvGrpSpPr/>
          <p:nvPr userDrawn="1"/>
        </p:nvGrpSpPr>
        <p:grpSpPr>
          <a:xfrm>
            <a:off x="6553200" y="4640885"/>
            <a:ext cx="382489" cy="382489"/>
            <a:chOff x="6553198" y="2590804"/>
            <a:chExt cx="457200" cy="457200"/>
          </a:xfrm>
        </p:grpSpPr>
        <p:sp>
          <p:nvSpPr>
            <p:cNvPr id="28" name="Oval 27">
              <a:extLst>
                <a:ext uri="{FF2B5EF4-FFF2-40B4-BE49-F238E27FC236}">
                  <a16:creationId xmlns:a16="http://schemas.microsoft.com/office/drawing/2014/main" id="{12C0EDDF-D34B-C44D-9E22-C087597DD77A}"/>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38DFC50-D275-1148-B252-47F32B20A657}"/>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4</a:t>
              </a:r>
            </a:p>
          </p:txBody>
        </p:sp>
      </p:grpSp>
      <p:grpSp>
        <p:nvGrpSpPr>
          <p:cNvPr id="30" name="Group 29">
            <a:extLst>
              <a:ext uri="{FF2B5EF4-FFF2-40B4-BE49-F238E27FC236}">
                <a16:creationId xmlns:a16="http://schemas.microsoft.com/office/drawing/2014/main" id="{FD50EA60-C3A0-394D-AC5A-418C89080998}"/>
              </a:ext>
            </a:extLst>
          </p:cNvPr>
          <p:cNvGrpSpPr/>
          <p:nvPr userDrawn="1"/>
        </p:nvGrpSpPr>
        <p:grpSpPr>
          <a:xfrm>
            <a:off x="6553199" y="2895599"/>
            <a:ext cx="382489" cy="382489"/>
            <a:chOff x="6553198" y="2590804"/>
            <a:chExt cx="457200" cy="457200"/>
          </a:xfrm>
        </p:grpSpPr>
        <p:sp>
          <p:nvSpPr>
            <p:cNvPr id="31" name="Oval 30">
              <a:extLst>
                <a:ext uri="{FF2B5EF4-FFF2-40B4-BE49-F238E27FC236}">
                  <a16:creationId xmlns:a16="http://schemas.microsoft.com/office/drawing/2014/main" id="{7A4BEE01-0B15-DD4F-A949-209C4D13BAB6}"/>
                </a:ext>
              </a:extLst>
            </p:cNvPr>
            <p:cNvSpPr/>
            <p:nvPr userDrawn="1"/>
          </p:nvSpPr>
          <p:spPr>
            <a:xfrm>
              <a:off x="6553198" y="2590804"/>
              <a:ext cx="457200" cy="457200"/>
            </a:xfrm>
            <a:prstGeom prst="ellipse">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3117C35-C681-5043-8C1F-228F3C30C848}"/>
                </a:ext>
              </a:extLst>
            </p:cNvPr>
            <p:cNvSpPr txBox="1"/>
            <p:nvPr userDrawn="1"/>
          </p:nvSpPr>
          <p:spPr>
            <a:xfrm>
              <a:off x="6591299" y="2653846"/>
              <a:ext cx="381000" cy="331105"/>
            </a:xfrm>
            <a:prstGeom prst="rect">
              <a:avLst/>
            </a:prstGeom>
            <a:noFill/>
          </p:spPr>
          <p:txBody>
            <a:bodyPr wrap="square" rtlCol="0">
              <a:spAutoFit/>
            </a:bodyPr>
            <a:lstStyle/>
            <a:p>
              <a:pPr algn="ctr"/>
              <a:r>
                <a:rPr lang="en-US" sz="1200" dirty="0">
                  <a:solidFill>
                    <a:schemeClr val="bg1"/>
                  </a:solidFill>
                </a:rPr>
                <a:t>3</a:t>
              </a:r>
            </a:p>
          </p:txBody>
        </p:sp>
      </p:grpSp>
    </p:spTree>
    <p:extLst>
      <p:ext uri="{BB962C8B-B14F-4D97-AF65-F5344CB8AC3E}">
        <p14:creationId xmlns:p14="http://schemas.microsoft.com/office/powerpoint/2010/main" val="1685759770"/>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End Presentation Wat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400">
                <a:solidFill>
                  <a:srgbClr val="666666"/>
                </a:solidFill>
              </a:defRPr>
            </a:lvl1pPr>
          </a:lstStyle>
          <a:p>
            <a:r>
              <a:rPr lang="en-US" dirty="0"/>
              <a:t>THANK YOU</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QUESTIONS</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Tree>
    <p:extLst>
      <p:ext uri="{BB962C8B-B14F-4D97-AF65-F5344CB8AC3E}">
        <p14:creationId xmlns:p14="http://schemas.microsoft.com/office/powerpoint/2010/main" val="2235355944"/>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End Presentation Hurricane ">
    <p:bg>
      <p:bgPr>
        <a:blipFill dpi="0" rotWithShape="1">
          <a:blip r:embed="rId2" cstate="screen">
            <a:alphaModFix amt="8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THANK YOU</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QUESTIONS</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5" name="Rectangle 4">
            <a:extLst>
              <a:ext uri="{FF2B5EF4-FFF2-40B4-BE49-F238E27FC236}">
                <a16:creationId xmlns:a16="http://schemas.microsoft.com/office/drawing/2014/main" id="{FB51918F-0EB8-BD4E-A1F4-E329EA789CD0}"/>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5628732"/>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CFBC65-4A3D-DF47-A5EB-8A684D58D2CF}"/>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17" name="Title 1">
            <a:extLst>
              <a:ext uri="{FF2B5EF4-FFF2-40B4-BE49-F238E27FC236}">
                <a16:creationId xmlns:a16="http://schemas.microsoft.com/office/drawing/2014/main" id="{0F013259-AA9B-E341-A3C1-B0A32677BD70}"/>
              </a:ext>
            </a:extLst>
          </p:cNvPr>
          <p:cNvSpPr>
            <a:spLocks noGrp="1"/>
          </p:cNvSpPr>
          <p:nvPr userDrawn="1">
            <p:ph type="title" hasCustomPrompt="1"/>
          </p:nvPr>
        </p:nvSpPr>
        <p:spPr>
          <a:xfrm>
            <a:off x="381000" y="1818930"/>
            <a:ext cx="3657600" cy="771870"/>
          </a:xfrm>
          <a:prstGeom prst="rect">
            <a:avLst/>
          </a:prstGeom>
        </p:spPr>
        <p:txBody>
          <a:bodyPr/>
          <a:lstStyle>
            <a:lvl1pPr algn="l">
              <a:defRPr/>
            </a:lvl1pPr>
          </a:lstStyle>
          <a:p>
            <a:r>
              <a:rPr lang="en-US" dirty="0"/>
              <a:t>Progress</a:t>
            </a:r>
          </a:p>
        </p:txBody>
      </p:sp>
      <p:grpSp>
        <p:nvGrpSpPr>
          <p:cNvPr id="35" name="Group 34">
            <a:extLst>
              <a:ext uri="{FF2B5EF4-FFF2-40B4-BE49-F238E27FC236}">
                <a16:creationId xmlns:a16="http://schemas.microsoft.com/office/drawing/2014/main" id="{0968DDE3-99A5-7D4E-BC2F-B9133003B423}"/>
              </a:ext>
            </a:extLst>
          </p:cNvPr>
          <p:cNvGrpSpPr/>
          <p:nvPr userDrawn="1"/>
        </p:nvGrpSpPr>
        <p:grpSpPr>
          <a:xfrm>
            <a:off x="3352800" y="3352800"/>
            <a:ext cx="5576776" cy="1724799"/>
            <a:chOff x="3200400" y="3533001"/>
            <a:chExt cx="5576776" cy="1724799"/>
          </a:xfrm>
        </p:grpSpPr>
        <p:sp>
          <p:nvSpPr>
            <p:cNvPr id="4" name="Rectangle 3">
              <a:extLst>
                <a:ext uri="{FF2B5EF4-FFF2-40B4-BE49-F238E27FC236}">
                  <a16:creationId xmlns:a16="http://schemas.microsoft.com/office/drawing/2014/main" id="{559F1A6A-A334-4E47-9851-004B55F5D82A}"/>
                </a:ext>
              </a:extLst>
            </p:cNvPr>
            <p:cNvSpPr/>
            <p:nvPr userDrawn="1"/>
          </p:nvSpPr>
          <p:spPr>
            <a:xfrm>
              <a:off x="3740888" y="3603552"/>
              <a:ext cx="38862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9D8285-29B9-B240-BF9D-5D372C190418}"/>
                </a:ext>
              </a:extLst>
            </p:cNvPr>
            <p:cNvSpPr/>
            <p:nvPr userDrawn="1"/>
          </p:nvSpPr>
          <p:spPr>
            <a:xfrm>
              <a:off x="7627088" y="3603552"/>
              <a:ext cx="4572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A01E3D5-70C2-9D4E-AB54-81D1CD4917AA}"/>
                </a:ext>
              </a:extLst>
            </p:cNvPr>
            <p:cNvSpPr/>
            <p:nvPr userDrawn="1"/>
          </p:nvSpPr>
          <p:spPr>
            <a:xfrm>
              <a:off x="3740888" y="3995074"/>
              <a:ext cx="31242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E4AA38E-D225-8247-8F1E-8C69C44094E3}"/>
                </a:ext>
              </a:extLst>
            </p:cNvPr>
            <p:cNvSpPr/>
            <p:nvPr userDrawn="1"/>
          </p:nvSpPr>
          <p:spPr>
            <a:xfrm>
              <a:off x="6865088" y="3995074"/>
              <a:ext cx="12192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8F6103-1CB3-3D4C-8544-44979CE31E1F}"/>
                </a:ext>
              </a:extLst>
            </p:cNvPr>
            <p:cNvSpPr/>
            <p:nvPr userDrawn="1"/>
          </p:nvSpPr>
          <p:spPr>
            <a:xfrm>
              <a:off x="3740888" y="4368651"/>
              <a:ext cx="27432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2CBA042-5E6A-CB4D-AD1F-0173521AA879}"/>
                </a:ext>
              </a:extLst>
            </p:cNvPr>
            <p:cNvSpPr/>
            <p:nvPr userDrawn="1"/>
          </p:nvSpPr>
          <p:spPr>
            <a:xfrm>
              <a:off x="6484088" y="4368651"/>
              <a:ext cx="16002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16CA002-0EAA-9741-96AC-04C29E6DFFBD}"/>
                </a:ext>
              </a:extLst>
            </p:cNvPr>
            <p:cNvSpPr/>
            <p:nvPr userDrawn="1"/>
          </p:nvSpPr>
          <p:spPr>
            <a:xfrm>
              <a:off x="3740888" y="4729294"/>
              <a:ext cx="22860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400A02-15EA-BB41-B961-DCEC4401CD78}"/>
                </a:ext>
              </a:extLst>
            </p:cNvPr>
            <p:cNvSpPr/>
            <p:nvPr userDrawn="1"/>
          </p:nvSpPr>
          <p:spPr>
            <a:xfrm>
              <a:off x="6026888" y="4729294"/>
              <a:ext cx="20574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AA34293-65BC-304B-94F3-A09C5436B5A6}"/>
                </a:ext>
              </a:extLst>
            </p:cNvPr>
            <p:cNvSpPr/>
            <p:nvPr userDrawn="1"/>
          </p:nvSpPr>
          <p:spPr>
            <a:xfrm>
              <a:off x="3740888" y="5057550"/>
              <a:ext cx="1905000" cy="15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263315E-EF27-F342-83C6-B72E7F1CA9C0}"/>
                </a:ext>
              </a:extLst>
            </p:cNvPr>
            <p:cNvSpPr/>
            <p:nvPr userDrawn="1"/>
          </p:nvSpPr>
          <p:spPr>
            <a:xfrm>
              <a:off x="5645888" y="5057550"/>
              <a:ext cx="2438400" cy="152400"/>
            </a:xfrm>
            <a:prstGeom prst="rect">
              <a:avLst/>
            </a:prstGeom>
            <a:solidFill>
              <a:srgbClr val="DA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ED0EAC0-5D3D-454B-85A9-AA9583379469}"/>
                </a:ext>
              </a:extLst>
            </p:cNvPr>
            <p:cNvSpPr txBox="1"/>
            <p:nvPr userDrawn="1"/>
          </p:nvSpPr>
          <p:spPr>
            <a:xfrm>
              <a:off x="3207488" y="3533001"/>
              <a:ext cx="685800" cy="276999"/>
            </a:xfrm>
            <a:prstGeom prst="rect">
              <a:avLst/>
            </a:prstGeom>
            <a:noFill/>
          </p:spPr>
          <p:txBody>
            <a:bodyPr wrap="square" rtlCol="0">
              <a:spAutoFit/>
            </a:bodyPr>
            <a:lstStyle/>
            <a:p>
              <a:r>
                <a:rPr lang="en-US" sz="1200" dirty="0">
                  <a:solidFill>
                    <a:srgbClr val="575757"/>
                  </a:solidFill>
                </a:rPr>
                <a:t>Thing</a:t>
              </a:r>
            </a:p>
          </p:txBody>
        </p:sp>
        <p:sp>
          <p:nvSpPr>
            <p:cNvPr id="24" name="TextBox 23">
              <a:extLst>
                <a:ext uri="{FF2B5EF4-FFF2-40B4-BE49-F238E27FC236}">
                  <a16:creationId xmlns:a16="http://schemas.microsoft.com/office/drawing/2014/main" id="{BB566155-CF2D-4944-81EC-874CF840334D}"/>
                </a:ext>
              </a:extLst>
            </p:cNvPr>
            <p:cNvSpPr txBox="1"/>
            <p:nvPr userDrawn="1"/>
          </p:nvSpPr>
          <p:spPr>
            <a:xfrm>
              <a:off x="3200400" y="3914001"/>
              <a:ext cx="685800" cy="276999"/>
            </a:xfrm>
            <a:prstGeom prst="rect">
              <a:avLst/>
            </a:prstGeom>
            <a:noFill/>
          </p:spPr>
          <p:txBody>
            <a:bodyPr wrap="square" rtlCol="0">
              <a:spAutoFit/>
            </a:bodyPr>
            <a:lstStyle/>
            <a:p>
              <a:r>
                <a:rPr lang="en-US" sz="1200" dirty="0">
                  <a:solidFill>
                    <a:srgbClr val="575757"/>
                  </a:solidFill>
                </a:rPr>
                <a:t>Thing</a:t>
              </a:r>
            </a:p>
          </p:txBody>
        </p:sp>
        <p:sp>
          <p:nvSpPr>
            <p:cNvPr id="25" name="TextBox 24">
              <a:extLst>
                <a:ext uri="{FF2B5EF4-FFF2-40B4-BE49-F238E27FC236}">
                  <a16:creationId xmlns:a16="http://schemas.microsoft.com/office/drawing/2014/main" id="{5D2FF26F-391B-CA45-B22F-65C7BB11C41B}"/>
                </a:ext>
              </a:extLst>
            </p:cNvPr>
            <p:cNvSpPr txBox="1"/>
            <p:nvPr userDrawn="1"/>
          </p:nvSpPr>
          <p:spPr>
            <a:xfrm>
              <a:off x="3207488" y="4295001"/>
              <a:ext cx="685800" cy="276999"/>
            </a:xfrm>
            <a:prstGeom prst="rect">
              <a:avLst/>
            </a:prstGeom>
            <a:noFill/>
          </p:spPr>
          <p:txBody>
            <a:bodyPr wrap="square" rtlCol="0">
              <a:spAutoFit/>
            </a:bodyPr>
            <a:lstStyle/>
            <a:p>
              <a:r>
                <a:rPr lang="en-US" sz="1200" dirty="0">
                  <a:solidFill>
                    <a:srgbClr val="575757"/>
                  </a:solidFill>
                </a:rPr>
                <a:t>Thing</a:t>
              </a:r>
            </a:p>
          </p:txBody>
        </p:sp>
        <p:sp>
          <p:nvSpPr>
            <p:cNvPr id="26" name="TextBox 25">
              <a:extLst>
                <a:ext uri="{FF2B5EF4-FFF2-40B4-BE49-F238E27FC236}">
                  <a16:creationId xmlns:a16="http://schemas.microsoft.com/office/drawing/2014/main" id="{634C5AEC-20EB-B04A-BC55-5D42790000A3}"/>
                </a:ext>
              </a:extLst>
            </p:cNvPr>
            <p:cNvSpPr txBox="1"/>
            <p:nvPr userDrawn="1"/>
          </p:nvSpPr>
          <p:spPr>
            <a:xfrm>
              <a:off x="3207488" y="4648200"/>
              <a:ext cx="685800" cy="276999"/>
            </a:xfrm>
            <a:prstGeom prst="rect">
              <a:avLst/>
            </a:prstGeom>
            <a:noFill/>
          </p:spPr>
          <p:txBody>
            <a:bodyPr wrap="square" rtlCol="0">
              <a:spAutoFit/>
            </a:bodyPr>
            <a:lstStyle/>
            <a:p>
              <a:r>
                <a:rPr lang="en-US" sz="1200" dirty="0">
                  <a:solidFill>
                    <a:srgbClr val="575757"/>
                  </a:solidFill>
                </a:rPr>
                <a:t>Thing</a:t>
              </a:r>
            </a:p>
          </p:txBody>
        </p:sp>
        <p:sp>
          <p:nvSpPr>
            <p:cNvPr id="27" name="TextBox 26">
              <a:extLst>
                <a:ext uri="{FF2B5EF4-FFF2-40B4-BE49-F238E27FC236}">
                  <a16:creationId xmlns:a16="http://schemas.microsoft.com/office/drawing/2014/main" id="{05AC7A57-6C1C-2A40-AC29-B6B04EE5B1FE}"/>
                </a:ext>
              </a:extLst>
            </p:cNvPr>
            <p:cNvSpPr txBox="1"/>
            <p:nvPr userDrawn="1"/>
          </p:nvSpPr>
          <p:spPr>
            <a:xfrm>
              <a:off x="3206750" y="4980801"/>
              <a:ext cx="685800" cy="276999"/>
            </a:xfrm>
            <a:prstGeom prst="rect">
              <a:avLst/>
            </a:prstGeom>
            <a:noFill/>
          </p:spPr>
          <p:txBody>
            <a:bodyPr wrap="square" rtlCol="0">
              <a:spAutoFit/>
            </a:bodyPr>
            <a:lstStyle/>
            <a:p>
              <a:r>
                <a:rPr lang="en-US" sz="1200" dirty="0">
                  <a:solidFill>
                    <a:srgbClr val="575757"/>
                  </a:solidFill>
                </a:rPr>
                <a:t>Thing</a:t>
              </a:r>
            </a:p>
          </p:txBody>
        </p:sp>
        <p:sp>
          <p:nvSpPr>
            <p:cNvPr id="28" name="TextBox 27">
              <a:extLst>
                <a:ext uri="{FF2B5EF4-FFF2-40B4-BE49-F238E27FC236}">
                  <a16:creationId xmlns:a16="http://schemas.microsoft.com/office/drawing/2014/main" id="{EC9555B3-A4C5-234F-87FE-DE635CD59160}"/>
                </a:ext>
              </a:extLst>
            </p:cNvPr>
            <p:cNvSpPr txBox="1"/>
            <p:nvPr userDrawn="1"/>
          </p:nvSpPr>
          <p:spPr>
            <a:xfrm>
              <a:off x="8091376" y="3533001"/>
              <a:ext cx="685800" cy="276999"/>
            </a:xfrm>
            <a:prstGeom prst="rect">
              <a:avLst/>
            </a:prstGeom>
            <a:noFill/>
          </p:spPr>
          <p:txBody>
            <a:bodyPr wrap="square" rtlCol="0">
              <a:spAutoFit/>
            </a:bodyPr>
            <a:lstStyle/>
            <a:p>
              <a:r>
                <a:rPr lang="en-US" sz="1200" dirty="0">
                  <a:solidFill>
                    <a:srgbClr val="575757"/>
                  </a:solidFill>
                </a:rPr>
                <a:t>90%</a:t>
              </a:r>
            </a:p>
          </p:txBody>
        </p:sp>
        <p:sp>
          <p:nvSpPr>
            <p:cNvPr id="29" name="TextBox 28">
              <a:extLst>
                <a:ext uri="{FF2B5EF4-FFF2-40B4-BE49-F238E27FC236}">
                  <a16:creationId xmlns:a16="http://schemas.microsoft.com/office/drawing/2014/main" id="{F521C118-AF90-BA4B-8D7F-C288A228DC31}"/>
                </a:ext>
              </a:extLst>
            </p:cNvPr>
            <p:cNvSpPr txBox="1"/>
            <p:nvPr userDrawn="1"/>
          </p:nvSpPr>
          <p:spPr>
            <a:xfrm>
              <a:off x="8084288" y="3914001"/>
              <a:ext cx="685800" cy="276999"/>
            </a:xfrm>
            <a:prstGeom prst="rect">
              <a:avLst/>
            </a:prstGeom>
            <a:noFill/>
          </p:spPr>
          <p:txBody>
            <a:bodyPr wrap="square" rtlCol="0">
              <a:spAutoFit/>
            </a:bodyPr>
            <a:lstStyle/>
            <a:p>
              <a:r>
                <a:rPr lang="en-US" sz="1200" dirty="0">
                  <a:solidFill>
                    <a:srgbClr val="575757"/>
                  </a:solidFill>
                </a:rPr>
                <a:t>90%</a:t>
              </a:r>
            </a:p>
          </p:txBody>
        </p:sp>
        <p:sp>
          <p:nvSpPr>
            <p:cNvPr id="30" name="TextBox 29">
              <a:extLst>
                <a:ext uri="{FF2B5EF4-FFF2-40B4-BE49-F238E27FC236}">
                  <a16:creationId xmlns:a16="http://schemas.microsoft.com/office/drawing/2014/main" id="{97FB2073-1455-2B48-9473-0A139DCB2040}"/>
                </a:ext>
              </a:extLst>
            </p:cNvPr>
            <p:cNvSpPr txBox="1"/>
            <p:nvPr userDrawn="1"/>
          </p:nvSpPr>
          <p:spPr>
            <a:xfrm>
              <a:off x="8091376" y="4295001"/>
              <a:ext cx="685800" cy="276999"/>
            </a:xfrm>
            <a:prstGeom prst="rect">
              <a:avLst/>
            </a:prstGeom>
            <a:noFill/>
          </p:spPr>
          <p:txBody>
            <a:bodyPr wrap="square" rtlCol="0">
              <a:spAutoFit/>
            </a:bodyPr>
            <a:lstStyle/>
            <a:p>
              <a:r>
                <a:rPr lang="en-US" sz="1200" dirty="0">
                  <a:solidFill>
                    <a:srgbClr val="575757"/>
                  </a:solidFill>
                </a:rPr>
                <a:t>90%</a:t>
              </a:r>
            </a:p>
          </p:txBody>
        </p:sp>
        <p:sp>
          <p:nvSpPr>
            <p:cNvPr id="31" name="TextBox 30">
              <a:extLst>
                <a:ext uri="{FF2B5EF4-FFF2-40B4-BE49-F238E27FC236}">
                  <a16:creationId xmlns:a16="http://schemas.microsoft.com/office/drawing/2014/main" id="{7CBCEF2D-EF9D-7A46-8BEB-5F948CCCC943}"/>
                </a:ext>
              </a:extLst>
            </p:cNvPr>
            <p:cNvSpPr txBox="1"/>
            <p:nvPr userDrawn="1"/>
          </p:nvSpPr>
          <p:spPr>
            <a:xfrm>
              <a:off x="8091376" y="4648200"/>
              <a:ext cx="685800" cy="276999"/>
            </a:xfrm>
            <a:prstGeom prst="rect">
              <a:avLst/>
            </a:prstGeom>
            <a:noFill/>
          </p:spPr>
          <p:txBody>
            <a:bodyPr wrap="square" rtlCol="0">
              <a:spAutoFit/>
            </a:bodyPr>
            <a:lstStyle/>
            <a:p>
              <a:r>
                <a:rPr lang="en-US" sz="1200" dirty="0">
                  <a:solidFill>
                    <a:srgbClr val="575757"/>
                  </a:solidFill>
                </a:rPr>
                <a:t>90%</a:t>
              </a:r>
            </a:p>
          </p:txBody>
        </p:sp>
        <p:sp>
          <p:nvSpPr>
            <p:cNvPr id="32" name="TextBox 31">
              <a:extLst>
                <a:ext uri="{FF2B5EF4-FFF2-40B4-BE49-F238E27FC236}">
                  <a16:creationId xmlns:a16="http://schemas.microsoft.com/office/drawing/2014/main" id="{7CF5E098-2E15-5741-A7AD-D8C26B027420}"/>
                </a:ext>
              </a:extLst>
            </p:cNvPr>
            <p:cNvSpPr txBox="1"/>
            <p:nvPr userDrawn="1"/>
          </p:nvSpPr>
          <p:spPr>
            <a:xfrm>
              <a:off x="8090638" y="4980801"/>
              <a:ext cx="685800" cy="276999"/>
            </a:xfrm>
            <a:prstGeom prst="rect">
              <a:avLst/>
            </a:prstGeom>
            <a:noFill/>
          </p:spPr>
          <p:txBody>
            <a:bodyPr wrap="square" rtlCol="0">
              <a:spAutoFit/>
            </a:bodyPr>
            <a:lstStyle/>
            <a:p>
              <a:r>
                <a:rPr lang="en-US" sz="1200" dirty="0">
                  <a:solidFill>
                    <a:srgbClr val="575757"/>
                  </a:solidFill>
                </a:rPr>
                <a:t>90%</a:t>
              </a:r>
            </a:p>
          </p:txBody>
        </p:sp>
      </p:grpSp>
      <p:sp>
        <p:nvSpPr>
          <p:cNvPr id="34" name="TextBox 33">
            <a:extLst>
              <a:ext uri="{FF2B5EF4-FFF2-40B4-BE49-F238E27FC236}">
                <a16:creationId xmlns:a16="http://schemas.microsoft.com/office/drawing/2014/main" id="{693D9CC3-80C3-DB4E-83A1-C84A95B080E5}"/>
              </a:ext>
            </a:extLst>
          </p:cNvPr>
          <p:cNvSpPr txBox="1"/>
          <p:nvPr userDrawn="1"/>
        </p:nvSpPr>
        <p:spPr>
          <a:xfrm>
            <a:off x="381000" y="2667000"/>
            <a:ext cx="3657600" cy="369332"/>
          </a:xfrm>
          <a:prstGeom prst="rect">
            <a:avLst/>
          </a:prstGeom>
          <a:noFill/>
        </p:spPr>
        <p:txBody>
          <a:bodyPr wrap="square" rtlCol="0">
            <a:spAutoFit/>
          </a:bodyPr>
          <a:lstStyle/>
          <a:p>
            <a:r>
              <a:rPr lang="en-US" dirty="0"/>
              <a:t>Paragraph Text</a:t>
            </a:r>
          </a:p>
        </p:txBody>
      </p:sp>
      <p:sp>
        <p:nvSpPr>
          <p:cNvPr id="36" name="TextBox 35">
            <a:extLst>
              <a:ext uri="{FF2B5EF4-FFF2-40B4-BE49-F238E27FC236}">
                <a16:creationId xmlns:a16="http://schemas.microsoft.com/office/drawing/2014/main" id="{0D1B1D1D-CC17-3B40-9E3F-C6DC4A5EB6E9}"/>
              </a:ext>
            </a:extLst>
          </p:cNvPr>
          <p:cNvSpPr txBox="1"/>
          <p:nvPr userDrawn="1"/>
        </p:nvSpPr>
        <p:spPr>
          <a:xfrm rot="1278943">
            <a:off x="1291312" y="2832582"/>
            <a:ext cx="9504525" cy="1107996"/>
          </a:xfrm>
          <a:prstGeom prst="rect">
            <a:avLst/>
          </a:prstGeom>
          <a:noFill/>
        </p:spPr>
        <p:txBody>
          <a:bodyPr wrap="none" rtlCol="0">
            <a:spAutoFit/>
          </a:bodyPr>
          <a:lstStyle/>
          <a:p>
            <a:r>
              <a:rPr lang="en-US" sz="6600" dirty="0"/>
              <a:t>This Slide Not for Editing</a:t>
            </a:r>
          </a:p>
        </p:txBody>
      </p:sp>
    </p:spTree>
    <p:extLst>
      <p:ext uri="{BB962C8B-B14F-4D97-AF65-F5344CB8AC3E}">
        <p14:creationId xmlns:p14="http://schemas.microsoft.com/office/powerpoint/2010/main" val="944127410"/>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blipFill dpi="0" rotWithShape="1">
          <a:blip r:embed="rId2" cstate="screen">
            <a:alphaModFix amt="8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1067-15C4-8D46-9FDD-A20E53BB5CF4}"/>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rgbClr val="666666"/>
                </a:solidFill>
              </a:defRPr>
            </a:lvl1pPr>
          </a:lstStyle>
          <a:p>
            <a:r>
              <a:rPr lang="en-US" dirty="0"/>
              <a:t>MAIN TITLE OF PRESENTATION </a:t>
            </a:r>
          </a:p>
        </p:txBody>
      </p:sp>
      <p:sp>
        <p:nvSpPr>
          <p:cNvPr id="3" name="Text Placeholder 2">
            <a:extLst>
              <a:ext uri="{FF2B5EF4-FFF2-40B4-BE49-F238E27FC236}">
                <a16:creationId xmlns:a16="http://schemas.microsoft.com/office/drawing/2014/main" id="{E2C3E94D-727B-A948-9B78-12A6A899431B}"/>
              </a:ext>
            </a:extLst>
          </p:cNvPr>
          <p:cNvSpPr>
            <a:spLocks noGrp="1"/>
          </p:cNvSpPr>
          <p:nvPr>
            <p:ph type="body" idx="1" hasCustomPrompt="1"/>
          </p:nvPr>
        </p:nvSpPr>
        <p:spPr>
          <a:xfrm>
            <a:off x="490603" y="4071937"/>
            <a:ext cx="526415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PRESENTATION </a:t>
            </a:r>
          </a:p>
        </p:txBody>
      </p:sp>
      <p:sp>
        <p:nvSpPr>
          <p:cNvPr id="6" name="Slide Number Placeholder 5">
            <a:extLst>
              <a:ext uri="{FF2B5EF4-FFF2-40B4-BE49-F238E27FC236}">
                <a16:creationId xmlns:a16="http://schemas.microsoft.com/office/drawing/2014/main" id="{313E9A27-94A1-CB40-B97E-AC4F5F3E0C67}"/>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5" name="Rectangle 4">
            <a:extLst>
              <a:ext uri="{FF2B5EF4-FFF2-40B4-BE49-F238E27FC236}">
                <a16:creationId xmlns:a16="http://schemas.microsoft.com/office/drawing/2014/main" id="{2775A5CF-DFF2-ED41-8EDA-C2F50538DC89}"/>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8879148"/>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5"/>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urricane Timeline">
    <p:bg>
      <p:bgPr>
        <a:solidFill>
          <a:schemeClr val="bg1"/>
        </a:solidFill>
        <a:effectLst/>
      </p:bgPr>
    </p:bg>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17E39627-AE5C-0548-95FB-938473B119D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 y="4343400"/>
            <a:ext cx="11353800" cy="228602"/>
          </a:xfrm>
          <a:prstGeom prst="rect">
            <a:avLst/>
          </a:prstGeom>
          <a:effectLst>
            <a:outerShdw blurRad="292100" dist="63500" dir="2700000" sx="98000" sy="98000" algn="t" rotWithShape="0">
              <a:prstClr val="black">
                <a:alpha val="15000"/>
              </a:prstClr>
            </a:outerShdw>
          </a:effectLst>
        </p:spPr>
      </p:pic>
      <p:sp>
        <p:nvSpPr>
          <p:cNvPr id="4" name="Slide Number Placeholder 3">
            <a:extLst>
              <a:ext uri="{FF2B5EF4-FFF2-40B4-BE49-F238E27FC236}">
                <a16:creationId xmlns:a16="http://schemas.microsoft.com/office/drawing/2014/main" id="{F55CB773-81E5-EB4E-982D-1904BA580FA1}"/>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31" name="Title 1">
            <a:extLst>
              <a:ext uri="{FF2B5EF4-FFF2-40B4-BE49-F238E27FC236}">
                <a16:creationId xmlns:a16="http://schemas.microsoft.com/office/drawing/2014/main" id="{E63140A6-9F1C-EB4E-A096-1C4574928B53}"/>
              </a:ext>
            </a:extLst>
          </p:cNvPr>
          <p:cNvSpPr>
            <a:spLocks noGrp="1"/>
          </p:cNvSpPr>
          <p:nvPr>
            <p:ph type="title" hasCustomPrompt="1"/>
          </p:nvPr>
        </p:nvSpPr>
        <p:spPr>
          <a:xfrm>
            <a:off x="457200" y="1818930"/>
            <a:ext cx="3198812" cy="771870"/>
          </a:xfrm>
          <a:prstGeom prst="rect">
            <a:avLst/>
          </a:prstGeom>
        </p:spPr>
        <p:txBody>
          <a:bodyPr/>
          <a:lstStyle>
            <a:lvl1pPr algn="l">
              <a:defRPr/>
            </a:lvl1pPr>
          </a:lstStyle>
          <a:p>
            <a:r>
              <a:rPr lang="en-US" dirty="0"/>
              <a:t>Timeline</a:t>
            </a:r>
          </a:p>
        </p:txBody>
      </p:sp>
      <p:grpSp>
        <p:nvGrpSpPr>
          <p:cNvPr id="32" name="Group 31">
            <a:extLst>
              <a:ext uri="{FF2B5EF4-FFF2-40B4-BE49-F238E27FC236}">
                <a16:creationId xmlns:a16="http://schemas.microsoft.com/office/drawing/2014/main" id="{34BC897C-744F-0F4F-A755-E39EABD0E45B}"/>
              </a:ext>
            </a:extLst>
          </p:cNvPr>
          <p:cNvGrpSpPr/>
          <p:nvPr userDrawn="1"/>
        </p:nvGrpSpPr>
        <p:grpSpPr>
          <a:xfrm rot="10800000">
            <a:off x="2656810" y="4343400"/>
            <a:ext cx="152400" cy="609600"/>
            <a:chOff x="762000" y="3197683"/>
            <a:chExt cx="152400" cy="609600"/>
          </a:xfrm>
        </p:grpSpPr>
        <p:sp>
          <p:nvSpPr>
            <p:cNvPr id="33" name="Oval 32">
              <a:extLst>
                <a:ext uri="{FF2B5EF4-FFF2-40B4-BE49-F238E27FC236}">
                  <a16:creationId xmlns:a16="http://schemas.microsoft.com/office/drawing/2014/main" id="{B33BE699-0329-E44F-A015-B7BE876C558C}"/>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Connector 33">
              <a:extLst>
                <a:ext uri="{FF2B5EF4-FFF2-40B4-BE49-F238E27FC236}">
                  <a16:creationId xmlns:a16="http://schemas.microsoft.com/office/drawing/2014/main" id="{266C1D53-6DFB-1943-845F-7F217CAD2CA9}"/>
                </a:ext>
              </a:extLst>
            </p:cNvPr>
            <p:cNvCxnSpPr>
              <a:cxnSpLocks/>
              <a:stCxn id="33"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35" name="Text Placeholder 24">
            <a:extLst>
              <a:ext uri="{FF2B5EF4-FFF2-40B4-BE49-F238E27FC236}">
                <a16:creationId xmlns:a16="http://schemas.microsoft.com/office/drawing/2014/main" id="{FC1FF51F-5E1F-6B4A-99F4-54114433AD0E}"/>
              </a:ext>
            </a:extLst>
          </p:cNvPr>
          <p:cNvSpPr txBox="1">
            <a:spLocks/>
          </p:cNvSpPr>
          <p:nvPr userDrawn="1"/>
        </p:nvSpPr>
        <p:spPr>
          <a:xfrm>
            <a:off x="2256759" y="3948135"/>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36" name="Group 35">
            <a:extLst>
              <a:ext uri="{FF2B5EF4-FFF2-40B4-BE49-F238E27FC236}">
                <a16:creationId xmlns:a16="http://schemas.microsoft.com/office/drawing/2014/main" id="{6DBC313E-6528-4D4D-8AC4-67F5F1838494}"/>
              </a:ext>
            </a:extLst>
          </p:cNvPr>
          <p:cNvGrpSpPr/>
          <p:nvPr userDrawn="1"/>
        </p:nvGrpSpPr>
        <p:grpSpPr>
          <a:xfrm rot="10800000">
            <a:off x="7321687" y="4335272"/>
            <a:ext cx="152400" cy="609600"/>
            <a:chOff x="762000" y="3197683"/>
            <a:chExt cx="152400" cy="609600"/>
          </a:xfrm>
        </p:grpSpPr>
        <p:sp>
          <p:nvSpPr>
            <p:cNvPr id="37" name="Oval 36">
              <a:extLst>
                <a:ext uri="{FF2B5EF4-FFF2-40B4-BE49-F238E27FC236}">
                  <a16:creationId xmlns:a16="http://schemas.microsoft.com/office/drawing/2014/main" id="{28DB883B-E5F9-3C4B-919A-9D78AF6510C3}"/>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394D3C93-5D82-C540-8822-A08853643755}"/>
                </a:ext>
              </a:extLst>
            </p:cNvPr>
            <p:cNvCxnSpPr>
              <a:cxnSpLocks/>
              <a:stCxn id="37"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39" name="Text Placeholder 24">
            <a:extLst>
              <a:ext uri="{FF2B5EF4-FFF2-40B4-BE49-F238E27FC236}">
                <a16:creationId xmlns:a16="http://schemas.microsoft.com/office/drawing/2014/main" id="{377463BD-15D6-B446-8645-0707A91FF32D}"/>
              </a:ext>
            </a:extLst>
          </p:cNvPr>
          <p:cNvSpPr txBox="1">
            <a:spLocks/>
          </p:cNvSpPr>
          <p:nvPr userDrawn="1"/>
        </p:nvSpPr>
        <p:spPr>
          <a:xfrm>
            <a:off x="6921636" y="3940007"/>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40" name="Group 39">
            <a:extLst>
              <a:ext uri="{FF2B5EF4-FFF2-40B4-BE49-F238E27FC236}">
                <a16:creationId xmlns:a16="http://schemas.microsoft.com/office/drawing/2014/main" id="{1687716D-B95F-C843-B044-6EE69878CCF0}"/>
              </a:ext>
            </a:extLst>
          </p:cNvPr>
          <p:cNvGrpSpPr/>
          <p:nvPr userDrawn="1"/>
        </p:nvGrpSpPr>
        <p:grpSpPr>
          <a:xfrm>
            <a:off x="8748186" y="2861885"/>
            <a:ext cx="2806429" cy="2109568"/>
            <a:chOff x="8748186" y="2861885"/>
            <a:chExt cx="2806429" cy="2109568"/>
          </a:xfrm>
        </p:grpSpPr>
        <p:grpSp>
          <p:nvGrpSpPr>
            <p:cNvPr id="41" name="Group 40">
              <a:extLst>
                <a:ext uri="{FF2B5EF4-FFF2-40B4-BE49-F238E27FC236}">
                  <a16:creationId xmlns:a16="http://schemas.microsoft.com/office/drawing/2014/main" id="{13E0B099-02BB-B04D-A86F-6129C3177CCD}"/>
                </a:ext>
              </a:extLst>
            </p:cNvPr>
            <p:cNvGrpSpPr/>
            <p:nvPr/>
          </p:nvGrpSpPr>
          <p:grpSpPr>
            <a:xfrm>
              <a:off x="9148236" y="3960102"/>
              <a:ext cx="152400" cy="609600"/>
              <a:chOff x="762000" y="3197683"/>
              <a:chExt cx="152400" cy="609600"/>
            </a:xfrm>
          </p:grpSpPr>
          <p:sp>
            <p:nvSpPr>
              <p:cNvPr id="46" name="Oval 45">
                <a:extLst>
                  <a:ext uri="{FF2B5EF4-FFF2-40B4-BE49-F238E27FC236}">
                    <a16:creationId xmlns:a16="http://schemas.microsoft.com/office/drawing/2014/main" id="{D8BDF862-B314-8947-BC03-FD1AB12303D5}"/>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a:extLst>
                  <a:ext uri="{FF2B5EF4-FFF2-40B4-BE49-F238E27FC236}">
                    <a16:creationId xmlns:a16="http://schemas.microsoft.com/office/drawing/2014/main" id="{5E74584D-81FD-7646-837B-C1D708B9E6A6}"/>
                  </a:ext>
                </a:extLst>
              </p:cNvPr>
              <p:cNvCxnSpPr>
                <a:cxnSpLocks/>
                <a:stCxn id="46"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42" name="Text Placeholder 24">
              <a:extLst>
                <a:ext uri="{FF2B5EF4-FFF2-40B4-BE49-F238E27FC236}">
                  <a16:creationId xmlns:a16="http://schemas.microsoft.com/office/drawing/2014/main" id="{143021F4-4925-8F48-9D49-642442FBD769}"/>
                </a:ext>
              </a:extLst>
            </p:cNvPr>
            <p:cNvSpPr txBox="1">
              <a:spLocks/>
            </p:cNvSpPr>
            <p:nvPr/>
          </p:nvSpPr>
          <p:spPr>
            <a:xfrm>
              <a:off x="8748186" y="4652039"/>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43" name="Group 42">
              <a:extLst>
                <a:ext uri="{FF2B5EF4-FFF2-40B4-BE49-F238E27FC236}">
                  <a16:creationId xmlns:a16="http://schemas.microsoft.com/office/drawing/2014/main" id="{E503C6AC-46C1-6E42-A0AA-04576409E8D0}"/>
                </a:ext>
              </a:extLst>
            </p:cNvPr>
            <p:cNvGrpSpPr/>
            <p:nvPr/>
          </p:nvGrpSpPr>
          <p:grpSpPr>
            <a:xfrm>
              <a:off x="9040015" y="2861885"/>
              <a:ext cx="2514600" cy="954107"/>
              <a:chOff x="5029200" y="1430179"/>
              <a:chExt cx="2514600" cy="954107"/>
            </a:xfrm>
          </p:grpSpPr>
          <p:sp>
            <p:nvSpPr>
              <p:cNvPr id="44" name="TextBox 43">
                <a:extLst>
                  <a:ext uri="{FF2B5EF4-FFF2-40B4-BE49-F238E27FC236}">
                    <a16:creationId xmlns:a16="http://schemas.microsoft.com/office/drawing/2014/main" id="{8E83E972-ADA6-8443-8BDF-C90F1E9D53D2}"/>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45" name="TextBox 44">
                <a:extLst>
                  <a:ext uri="{FF2B5EF4-FFF2-40B4-BE49-F238E27FC236}">
                    <a16:creationId xmlns:a16="http://schemas.microsoft.com/office/drawing/2014/main" id="{45F62BEC-36F7-7E48-808B-64B17E68D666}"/>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grpSp>
        <p:nvGrpSpPr>
          <p:cNvPr id="48" name="Group 47">
            <a:extLst>
              <a:ext uri="{FF2B5EF4-FFF2-40B4-BE49-F238E27FC236}">
                <a16:creationId xmlns:a16="http://schemas.microsoft.com/office/drawing/2014/main" id="{7C71C18D-C2CF-2243-9825-7C0206C8C50E}"/>
              </a:ext>
            </a:extLst>
          </p:cNvPr>
          <p:cNvGrpSpPr/>
          <p:nvPr userDrawn="1"/>
        </p:nvGrpSpPr>
        <p:grpSpPr>
          <a:xfrm>
            <a:off x="4375483" y="2861885"/>
            <a:ext cx="2806429" cy="2109568"/>
            <a:chOff x="8748186" y="2861885"/>
            <a:chExt cx="2806429" cy="2109568"/>
          </a:xfrm>
        </p:grpSpPr>
        <p:grpSp>
          <p:nvGrpSpPr>
            <p:cNvPr id="49" name="Group 48">
              <a:extLst>
                <a:ext uri="{FF2B5EF4-FFF2-40B4-BE49-F238E27FC236}">
                  <a16:creationId xmlns:a16="http://schemas.microsoft.com/office/drawing/2014/main" id="{71F1E379-0055-D348-B1C4-003C1BAAFA5B}"/>
                </a:ext>
              </a:extLst>
            </p:cNvPr>
            <p:cNvGrpSpPr/>
            <p:nvPr/>
          </p:nvGrpSpPr>
          <p:grpSpPr>
            <a:xfrm>
              <a:off x="9148236" y="3960102"/>
              <a:ext cx="152400" cy="609600"/>
              <a:chOff x="762000" y="3197683"/>
              <a:chExt cx="152400" cy="609600"/>
            </a:xfrm>
          </p:grpSpPr>
          <p:sp>
            <p:nvSpPr>
              <p:cNvPr id="54" name="Oval 53">
                <a:extLst>
                  <a:ext uri="{FF2B5EF4-FFF2-40B4-BE49-F238E27FC236}">
                    <a16:creationId xmlns:a16="http://schemas.microsoft.com/office/drawing/2014/main" id="{FF33B825-5C3B-0D4B-9AD9-17A657E132E0}"/>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5" name="Straight Connector 54">
                <a:extLst>
                  <a:ext uri="{FF2B5EF4-FFF2-40B4-BE49-F238E27FC236}">
                    <a16:creationId xmlns:a16="http://schemas.microsoft.com/office/drawing/2014/main" id="{E56AEA86-DC80-CA4F-98F5-172D821B874E}"/>
                  </a:ext>
                </a:extLst>
              </p:cNvPr>
              <p:cNvCxnSpPr>
                <a:cxnSpLocks/>
                <a:stCxn id="54"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50" name="Text Placeholder 24">
              <a:extLst>
                <a:ext uri="{FF2B5EF4-FFF2-40B4-BE49-F238E27FC236}">
                  <a16:creationId xmlns:a16="http://schemas.microsoft.com/office/drawing/2014/main" id="{581D0388-5C61-8C43-8229-23E016091174}"/>
                </a:ext>
              </a:extLst>
            </p:cNvPr>
            <p:cNvSpPr txBox="1">
              <a:spLocks/>
            </p:cNvSpPr>
            <p:nvPr/>
          </p:nvSpPr>
          <p:spPr>
            <a:xfrm>
              <a:off x="8748186" y="4652039"/>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51" name="Group 50">
              <a:extLst>
                <a:ext uri="{FF2B5EF4-FFF2-40B4-BE49-F238E27FC236}">
                  <a16:creationId xmlns:a16="http://schemas.microsoft.com/office/drawing/2014/main" id="{6CDD8BBB-B9E3-D24F-A31D-195F0A0E770E}"/>
                </a:ext>
              </a:extLst>
            </p:cNvPr>
            <p:cNvGrpSpPr/>
            <p:nvPr/>
          </p:nvGrpSpPr>
          <p:grpSpPr>
            <a:xfrm>
              <a:off x="9040015" y="2861885"/>
              <a:ext cx="2514600" cy="954107"/>
              <a:chOff x="5029200" y="1430179"/>
              <a:chExt cx="2514600" cy="954107"/>
            </a:xfrm>
          </p:grpSpPr>
          <p:sp>
            <p:nvSpPr>
              <p:cNvPr id="52" name="TextBox 51">
                <a:extLst>
                  <a:ext uri="{FF2B5EF4-FFF2-40B4-BE49-F238E27FC236}">
                    <a16:creationId xmlns:a16="http://schemas.microsoft.com/office/drawing/2014/main" id="{650BFA84-6EE3-2740-AD1C-3D18748C64E5}"/>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53" name="TextBox 52">
                <a:extLst>
                  <a:ext uri="{FF2B5EF4-FFF2-40B4-BE49-F238E27FC236}">
                    <a16:creationId xmlns:a16="http://schemas.microsoft.com/office/drawing/2014/main" id="{8F039366-202E-774F-9E26-7242613BBBC0}"/>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grpSp>
        <p:nvGrpSpPr>
          <p:cNvPr id="56" name="Group 55">
            <a:extLst>
              <a:ext uri="{FF2B5EF4-FFF2-40B4-BE49-F238E27FC236}">
                <a16:creationId xmlns:a16="http://schemas.microsoft.com/office/drawing/2014/main" id="{922603A5-C6FB-164A-BC13-E6000BC7F94C}"/>
              </a:ext>
            </a:extLst>
          </p:cNvPr>
          <p:cNvGrpSpPr/>
          <p:nvPr userDrawn="1"/>
        </p:nvGrpSpPr>
        <p:grpSpPr>
          <a:xfrm>
            <a:off x="763339" y="3960102"/>
            <a:ext cx="152400" cy="609600"/>
            <a:chOff x="762000" y="3197683"/>
            <a:chExt cx="152400" cy="609600"/>
          </a:xfrm>
        </p:grpSpPr>
        <p:sp>
          <p:nvSpPr>
            <p:cNvPr id="57" name="Oval 56">
              <a:extLst>
                <a:ext uri="{FF2B5EF4-FFF2-40B4-BE49-F238E27FC236}">
                  <a16:creationId xmlns:a16="http://schemas.microsoft.com/office/drawing/2014/main" id="{9A498D0D-CE6D-9346-972E-531A7E052ECD}"/>
                </a:ext>
              </a:extLst>
            </p:cNvPr>
            <p:cNvSpPr/>
            <p:nvPr userDrawn="1"/>
          </p:nvSpPr>
          <p:spPr>
            <a:xfrm>
              <a:off x="762000" y="3197683"/>
              <a:ext cx="152400" cy="152400"/>
            </a:xfrm>
            <a:prstGeom prst="ellipse">
              <a:avLst/>
            </a:prstGeom>
            <a:solidFill>
              <a:srgbClr val="1D46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8" name="Straight Connector 57">
              <a:extLst>
                <a:ext uri="{FF2B5EF4-FFF2-40B4-BE49-F238E27FC236}">
                  <a16:creationId xmlns:a16="http://schemas.microsoft.com/office/drawing/2014/main" id="{9C29BA69-A36D-3447-B5A4-E41F79CDB3B0}"/>
                </a:ext>
              </a:extLst>
            </p:cNvPr>
            <p:cNvCxnSpPr>
              <a:cxnSpLocks/>
              <a:stCxn id="57" idx="4"/>
            </p:cNvCxnSpPr>
            <p:nvPr userDrawn="1"/>
          </p:nvCxnSpPr>
          <p:spPr>
            <a:xfrm>
              <a:off x="838200" y="3350083"/>
              <a:ext cx="0" cy="457200"/>
            </a:xfrm>
            <a:prstGeom prst="line">
              <a:avLst/>
            </a:prstGeom>
            <a:ln w="19050">
              <a:solidFill>
                <a:srgbClr val="1D4690"/>
              </a:solidFill>
            </a:ln>
          </p:spPr>
          <p:style>
            <a:lnRef idx="1">
              <a:schemeClr val="accent1"/>
            </a:lnRef>
            <a:fillRef idx="0">
              <a:schemeClr val="accent1"/>
            </a:fillRef>
            <a:effectRef idx="0">
              <a:schemeClr val="accent1"/>
            </a:effectRef>
            <a:fontRef idx="minor">
              <a:schemeClr val="tx1"/>
            </a:fontRef>
          </p:style>
        </p:cxnSp>
      </p:grpSp>
      <p:sp>
        <p:nvSpPr>
          <p:cNvPr id="59" name="Text Placeholder 24">
            <a:extLst>
              <a:ext uri="{FF2B5EF4-FFF2-40B4-BE49-F238E27FC236}">
                <a16:creationId xmlns:a16="http://schemas.microsoft.com/office/drawing/2014/main" id="{1B77E2A8-1F29-3649-9E2E-1C256974C429}"/>
              </a:ext>
            </a:extLst>
          </p:cNvPr>
          <p:cNvSpPr txBox="1">
            <a:spLocks/>
          </p:cNvSpPr>
          <p:nvPr userDrawn="1"/>
        </p:nvSpPr>
        <p:spPr>
          <a:xfrm>
            <a:off x="363289" y="4652039"/>
            <a:ext cx="952500" cy="319414"/>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Event</a:t>
            </a:r>
          </a:p>
        </p:txBody>
      </p:sp>
      <p:grpSp>
        <p:nvGrpSpPr>
          <p:cNvPr id="60" name="Group 59">
            <a:extLst>
              <a:ext uri="{FF2B5EF4-FFF2-40B4-BE49-F238E27FC236}">
                <a16:creationId xmlns:a16="http://schemas.microsoft.com/office/drawing/2014/main" id="{DEAEF48B-F62A-E648-BBBC-4C9403516BFF}"/>
              </a:ext>
            </a:extLst>
          </p:cNvPr>
          <p:cNvGrpSpPr/>
          <p:nvPr userDrawn="1"/>
        </p:nvGrpSpPr>
        <p:grpSpPr>
          <a:xfrm>
            <a:off x="655118" y="2861885"/>
            <a:ext cx="2514600" cy="954107"/>
            <a:chOff x="5029200" y="1430179"/>
            <a:chExt cx="2514600" cy="954107"/>
          </a:xfrm>
        </p:grpSpPr>
        <p:sp>
          <p:nvSpPr>
            <p:cNvPr id="61" name="TextBox 60">
              <a:extLst>
                <a:ext uri="{FF2B5EF4-FFF2-40B4-BE49-F238E27FC236}">
                  <a16:creationId xmlns:a16="http://schemas.microsoft.com/office/drawing/2014/main" id="{414E75AD-42D1-DC44-ADB2-778DFA9D7022}"/>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62" name="TextBox 61">
              <a:extLst>
                <a:ext uri="{FF2B5EF4-FFF2-40B4-BE49-F238E27FC236}">
                  <a16:creationId xmlns:a16="http://schemas.microsoft.com/office/drawing/2014/main" id="{1A0C7BD5-2AC2-CC4D-B232-B8915CFED68E}"/>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nvGrpSpPr>
          <p:cNvPr id="63" name="Group 62">
            <a:extLst>
              <a:ext uri="{FF2B5EF4-FFF2-40B4-BE49-F238E27FC236}">
                <a16:creationId xmlns:a16="http://schemas.microsoft.com/office/drawing/2014/main" id="{FFDA1702-A0CD-454D-A211-8CBB3F3E7806}"/>
              </a:ext>
            </a:extLst>
          </p:cNvPr>
          <p:cNvGrpSpPr/>
          <p:nvPr userDrawn="1"/>
        </p:nvGrpSpPr>
        <p:grpSpPr>
          <a:xfrm>
            <a:off x="2656809" y="5107578"/>
            <a:ext cx="2514600" cy="954107"/>
            <a:chOff x="5029200" y="1430179"/>
            <a:chExt cx="2514600" cy="954107"/>
          </a:xfrm>
        </p:grpSpPr>
        <p:sp>
          <p:nvSpPr>
            <p:cNvPr id="64" name="TextBox 63">
              <a:extLst>
                <a:ext uri="{FF2B5EF4-FFF2-40B4-BE49-F238E27FC236}">
                  <a16:creationId xmlns:a16="http://schemas.microsoft.com/office/drawing/2014/main" id="{D947BA01-0769-194B-957C-86EB46EDD79B}"/>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65" name="TextBox 64">
              <a:extLst>
                <a:ext uri="{FF2B5EF4-FFF2-40B4-BE49-F238E27FC236}">
                  <a16:creationId xmlns:a16="http://schemas.microsoft.com/office/drawing/2014/main" id="{16305423-E0A9-164B-8257-A908E71C554D}"/>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grpSp>
        <p:nvGrpSpPr>
          <p:cNvPr id="66" name="Group 65">
            <a:extLst>
              <a:ext uri="{FF2B5EF4-FFF2-40B4-BE49-F238E27FC236}">
                <a16:creationId xmlns:a16="http://schemas.microsoft.com/office/drawing/2014/main" id="{BE95EB52-4B69-9A4D-A8F8-13BBB1694659}"/>
              </a:ext>
            </a:extLst>
          </p:cNvPr>
          <p:cNvGrpSpPr/>
          <p:nvPr userDrawn="1"/>
        </p:nvGrpSpPr>
        <p:grpSpPr>
          <a:xfrm>
            <a:off x="7321686" y="5090063"/>
            <a:ext cx="2514600" cy="954107"/>
            <a:chOff x="5029200" y="1430179"/>
            <a:chExt cx="2514600" cy="954107"/>
          </a:xfrm>
        </p:grpSpPr>
        <p:sp>
          <p:nvSpPr>
            <p:cNvPr id="67" name="TextBox 66">
              <a:extLst>
                <a:ext uri="{FF2B5EF4-FFF2-40B4-BE49-F238E27FC236}">
                  <a16:creationId xmlns:a16="http://schemas.microsoft.com/office/drawing/2014/main" id="{528CB95C-6B3D-B34D-AFD2-E40F8D3A3DB6}"/>
                </a:ext>
              </a:extLst>
            </p:cNvPr>
            <p:cNvSpPr txBox="1"/>
            <p:nvPr/>
          </p:nvSpPr>
          <p:spPr>
            <a:xfrm>
              <a:off x="5029200" y="1676400"/>
              <a:ext cx="2514600" cy="707886"/>
            </a:xfrm>
            <a:prstGeom prst="rect">
              <a:avLst/>
            </a:prstGeom>
            <a:noFill/>
          </p:spPr>
          <p:txBody>
            <a:bodyPr wrap="square" rtlCol="0">
              <a:spAutoFit/>
            </a:bodyPr>
            <a:lstStyle/>
            <a:p>
              <a:r>
                <a:rPr lang="en-US" sz="1000" dirty="0">
                  <a:solidFill>
                    <a:srgbClr val="575757"/>
                  </a:solidFill>
                </a:rPr>
                <a:t>Lorem ipsum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 </a:t>
              </a:r>
              <a:r>
                <a:rPr lang="en-US" sz="1000" dirty="0" err="1">
                  <a:solidFill>
                    <a:srgbClr val="575757"/>
                  </a:solidFill>
                </a:rPr>
                <a:t>elit</a:t>
              </a:r>
              <a:r>
                <a:rPr lang="en-US" sz="1000" dirty="0">
                  <a:solidFill>
                    <a:srgbClr val="575757"/>
                  </a:solidFill>
                </a:rPr>
                <a:t>, </a:t>
              </a:r>
              <a:r>
                <a:rPr lang="en-US" sz="1000" dirty="0" err="1">
                  <a:solidFill>
                    <a:srgbClr val="575757"/>
                  </a:solidFill>
                </a:rPr>
                <a:t>sed</a:t>
              </a:r>
              <a:r>
                <a:rPr lang="en-US" sz="1000" dirty="0">
                  <a:solidFill>
                    <a:srgbClr val="575757"/>
                  </a:solidFill>
                </a:rPr>
                <a:t> do </a:t>
              </a:r>
              <a:r>
                <a:rPr lang="en-US" sz="1000" dirty="0" err="1">
                  <a:solidFill>
                    <a:srgbClr val="575757"/>
                  </a:solidFill>
                </a:rPr>
                <a:t>eiusmod</a:t>
              </a:r>
              <a:r>
                <a:rPr lang="en-US" sz="1000" dirty="0">
                  <a:solidFill>
                    <a:srgbClr val="575757"/>
                  </a:solidFill>
                </a:rPr>
                <a:t> </a:t>
              </a:r>
              <a:r>
                <a:rPr lang="en-US" sz="1000" dirty="0" err="1">
                  <a:solidFill>
                    <a:srgbClr val="575757"/>
                  </a:solidFill>
                </a:rPr>
                <a:t>tempor</a:t>
              </a:r>
              <a:r>
                <a:rPr lang="en-US" sz="1000" dirty="0">
                  <a:solidFill>
                    <a:srgbClr val="575757"/>
                  </a:solidFill>
                </a:rPr>
                <a:t> </a:t>
              </a:r>
              <a:r>
                <a:rPr lang="en-US" sz="1000" dirty="0" err="1">
                  <a:solidFill>
                    <a:srgbClr val="575757"/>
                  </a:solidFill>
                </a:rPr>
                <a:t>incididunt</a:t>
              </a:r>
              <a:r>
                <a:rPr lang="en-US" sz="1000" dirty="0">
                  <a:solidFill>
                    <a:srgbClr val="575757"/>
                  </a:solidFill>
                </a:rPr>
                <a:t> </a:t>
              </a:r>
              <a:r>
                <a:rPr lang="en-US" sz="1000" dirty="0" err="1">
                  <a:solidFill>
                    <a:srgbClr val="575757"/>
                  </a:solidFill>
                </a:rPr>
                <a:t>labore</a:t>
              </a:r>
              <a:r>
                <a:rPr lang="en-US" sz="1000" dirty="0">
                  <a:solidFill>
                    <a:srgbClr val="575757"/>
                  </a:solidFill>
                </a:rPr>
                <a:t> dolore magna </a:t>
              </a:r>
              <a:r>
                <a:rPr lang="en-US" sz="1000" dirty="0" err="1">
                  <a:solidFill>
                    <a:srgbClr val="575757"/>
                  </a:solidFill>
                </a:rPr>
                <a:t>aliqua</a:t>
              </a:r>
              <a:r>
                <a:rPr lang="en-US" sz="1000" dirty="0">
                  <a:solidFill>
                    <a:srgbClr val="575757"/>
                  </a:solidFill>
                </a:rPr>
                <a:t> dolor sit </a:t>
              </a:r>
              <a:r>
                <a:rPr lang="en-US" sz="1000" dirty="0" err="1">
                  <a:solidFill>
                    <a:srgbClr val="575757"/>
                  </a:solidFill>
                </a:rPr>
                <a:t>amet</a:t>
              </a:r>
              <a:r>
                <a:rPr lang="en-US" sz="1000" dirty="0">
                  <a:solidFill>
                    <a:srgbClr val="575757"/>
                  </a:solidFill>
                </a:rPr>
                <a:t>, </a:t>
              </a:r>
              <a:r>
                <a:rPr lang="en-US" sz="1000" dirty="0" err="1">
                  <a:solidFill>
                    <a:srgbClr val="575757"/>
                  </a:solidFill>
                </a:rPr>
                <a:t>consectetur</a:t>
              </a:r>
              <a:r>
                <a:rPr lang="en-US" sz="1000" dirty="0">
                  <a:solidFill>
                    <a:srgbClr val="575757"/>
                  </a:solidFill>
                </a:rPr>
                <a:t> </a:t>
              </a:r>
              <a:r>
                <a:rPr lang="en-US" sz="1000" dirty="0" err="1">
                  <a:solidFill>
                    <a:srgbClr val="575757"/>
                  </a:solidFill>
                </a:rPr>
                <a:t>adipiscing</a:t>
              </a:r>
              <a:r>
                <a:rPr lang="en-US" sz="1000" dirty="0">
                  <a:solidFill>
                    <a:srgbClr val="575757"/>
                  </a:solidFill>
                </a:rPr>
                <a:t>.</a:t>
              </a:r>
            </a:p>
          </p:txBody>
        </p:sp>
        <p:sp>
          <p:nvSpPr>
            <p:cNvPr id="68" name="TextBox 67">
              <a:extLst>
                <a:ext uri="{FF2B5EF4-FFF2-40B4-BE49-F238E27FC236}">
                  <a16:creationId xmlns:a16="http://schemas.microsoft.com/office/drawing/2014/main" id="{D799A5DB-75AE-BB4A-B6F6-8AE4BCD790EC}"/>
                </a:ext>
              </a:extLst>
            </p:cNvPr>
            <p:cNvSpPr txBox="1"/>
            <p:nvPr/>
          </p:nvSpPr>
          <p:spPr>
            <a:xfrm>
              <a:off x="5029200" y="1430179"/>
              <a:ext cx="2514600" cy="246221"/>
            </a:xfrm>
            <a:prstGeom prst="rect">
              <a:avLst/>
            </a:prstGeom>
            <a:noFill/>
          </p:spPr>
          <p:txBody>
            <a:bodyPr wrap="square" rtlCol="0">
              <a:spAutoFit/>
            </a:bodyPr>
            <a:lstStyle/>
            <a:p>
              <a:r>
                <a:rPr lang="en-US" sz="1000" b="1" dirty="0">
                  <a:solidFill>
                    <a:srgbClr val="575757"/>
                  </a:solidFill>
                </a:rPr>
                <a:t>Explain Heading</a:t>
              </a:r>
            </a:p>
          </p:txBody>
        </p:sp>
      </p:grpSp>
      <p:sp>
        <p:nvSpPr>
          <p:cNvPr id="2" name="TextBox 1">
            <a:extLst>
              <a:ext uri="{FF2B5EF4-FFF2-40B4-BE49-F238E27FC236}">
                <a16:creationId xmlns:a16="http://schemas.microsoft.com/office/drawing/2014/main" id="{92112BBC-CC64-7647-B8B7-4742C958C69A}"/>
              </a:ext>
            </a:extLst>
          </p:cNvPr>
          <p:cNvSpPr txBox="1"/>
          <p:nvPr userDrawn="1"/>
        </p:nvSpPr>
        <p:spPr>
          <a:xfrm rot="1278943">
            <a:off x="1291312" y="2832582"/>
            <a:ext cx="9504525" cy="1107996"/>
          </a:xfrm>
          <a:prstGeom prst="rect">
            <a:avLst/>
          </a:prstGeom>
          <a:noFill/>
        </p:spPr>
        <p:txBody>
          <a:bodyPr wrap="none" rtlCol="0">
            <a:spAutoFit/>
          </a:bodyPr>
          <a:lstStyle/>
          <a:p>
            <a:r>
              <a:rPr lang="en-US" sz="6600" dirty="0"/>
              <a:t>This Slide Not for Editing</a:t>
            </a:r>
          </a:p>
        </p:txBody>
      </p:sp>
    </p:spTree>
    <p:extLst>
      <p:ext uri="{BB962C8B-B14F-4D97-AF65-F5344CB8AC3E}">
        <p14:creationId xmlns:p14="http://schemas.microsoft.com/office/powerpoint/2010/main" val="3437597958"/>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2249B-A571-704B-979E-ACE823BBB15A}"/>
              </a:ext>
            </a:extLst>
          </p:cNvPr>
          <p:cNvSpPr>
            <a:spLocks noGrp="1"/>
          </p:cNvSpPr>
          <p:nvPr>
            <p:ph type="title" hasCustomPrompt="1"/>
          </p:nvPr>
        </p:nvSpPr>
        <p:spPr>
          <a:xfrm>
            <a:off x="838200" y="1112837"/>
            <a:ext cx="10515600" cy="1325563"/>
          </a:xfrm>
          <a:prstGeom prst="rect">
            <a:avLst/>
          </a:prstGeom>
        </p:spPr>
        <p:txBody>
          <a:bodyPr/>
          <a:lstStyle>
            <a:lvl1pPr>
              <a:defRPr/>
            </a:lvl1pPr>
          </a:lstStyle>
          <a:p>
            <a:r>
              <a:rPr lang="en-US" dirty="0"/>
              <a:t>Why?</a:t>
            </a:r>
          </a:p>
        </p:txBody>
      </p:sp>
      <p:sp>
        <p:nvSpPr>
          <p:cNvPr id="3" name="Content Placeholder 2">
            <a:extLst>
              <a:ext uri="{FF2B5EF4-FFF2-40B4-BE49-F238E27FC236}">
                <a16:creationId xmlns:a16="http://schemas.microsoft.com/office/drawing/2014/main" id="{DF991451-5628-364F-854C-A96D14BC8BE2}"/>
              </a:ext>
            </a:extLst>
          </p:cNvPr>
          <p:cNvSpPr>
            <a:spLocks noGrp="1"/>
          </p:cNvSpPr>
          <p:nvPr>
            <p:ph idx="1" hasCustomPrompt="1"/>
          </p:nvPr>
        </p:nvSpPr>
        <p:spPr>
          <a:xfrm>
            <a:off x="838200" y="2590799"/>
            <a:ext cx="10515600" cy="3409075"/>
          </a:xfrm>
          <a:prstGeom prst="rect">
            <a:avLst/>
          </a:prstGeom>
        </p:spPr>
        <p:txBody>
          <a:bodyPr/>
          <a:lstStyle>
            <a:lvl1pPr>
              <a:defRPr/>
            </a:lvl1pPr>
          </a:lstStyle>
          <a:p>
            <a:pPr lvl="0"/>
            <a:r>
              <a:rPr lang="en-US" dirty="0"/>
              <a:t>Ocean plays an critical role in shaping Earth’s climate and weather pattern by redistributing water properties around the globe through ocean current system.</a:t>
            </a:r>
          </a:p>
          <a:p>
            <a:pPr lvl="0"/>
            <a:r>
              <a:rPr lang="en-US" dirty="0"/>
              <a:t>Ocean currents play a critical role in driving weather pattern and Earth’s climate by moving ocean water around the globe, which redistribute water properties, particularly heat</a:t>
            </a:r>
          </a:p>
        </p:txBody>
      </p:sp>
      <p:sp>
        <p:nvSpPr>
          <p:cNvPr id="6" name="Slide Number Placeholder 5">
            <a:extLst>
              <a:ext uri="{FF2B5EF4-FFF2-40B4-BE49-F238E27FC236}">
                <a16:creationId xmlns:a16="http://schemas.microsoft.com/office/drawing/2014/main" id="{70CFBC65-4A3D-DF47-A5EB-8A684D58D2CF}"/>
              </a:ext>
            </a:extLst>
          </p:cNvPr>
          <p:cNvSpPr>
            <a:spLocks noGrp="1"/>
          </p:cNvSpPr>
          <p:nvPr>
            <p:ph type="sldNum" sz="quarter" idx="12"/>
          </p:nvPr>
        </p:nvSpPr>
        <p:spPr/>
        <p:txBody>
          <a:bodyPr/>
          <a:lstStyle/>
          <a:p>
            <a:fld id="{1CA897ED-F933-F140-B965-41326E641414}" type="slidenum">
              <a:rPr lang="en-US" smtClean="0"/>
              <a:t>‹#›</a:t>
            </a:fld>
            <a:endParaRPr lang="en-US"/>
          </a:p>
        </p:txBody>
      </p:sp>
    </p:spTree>
    <p:extLst>
      <p:ext uri="{BB962C8B-B14F-4D97-AF65-F5344CB8AC3E}">
        <p14:creationId xmlns:p14="http://schemas.microsoft.com/office/powerpoint/2010/main" val="2804096422"/>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2249B-A571-704B-979E-ACE823BBB15A}"/>
              </a:ext>
            </a:extLst>
          </p:cNvPr>
          <p:cNvSpPr>
            <a:spLocks noGrp="1"/>
          </p:cNvSpPr>
          <p:nvPr>
            <p:ph type="title" hasCustomPrompt="1"/>
          </p:nvPr>
        </p:nvSpPr>
        <p:spPr>
          <a:xfrm>
            <a:off x="838200" y="1112837"/>
            <a:ext cx="10515600" cy="1325563"/>
          </a:xfrm>
          <a:prstGeom prst="rect">
            <a:avLst/>
          </a:prstGeom>
        </p:spPr>
        <p:txBody>
          <a:bodyPr/>
          <a:lstStyle>
            <a:lvl1pPr>
              <a:defRPr/>
            </a:lvl1pPr>
          </a:lstStyle>
          <a:p>
            <a:r>
              <a:rPr lang="en-US" dirty="0"/>
              <a:t>How?</a:t>
            </a:r>
          </a:p>
        </p:txBody>
      </p:sp>
      <p:sp>
        <p:nvSpPr>
          <p:cNvPr id="3" name="Content Placeholder 2">
            <a:extLst>
              <a:ext uri="{FF2B5EF4-FFF2-40B4-BE49-F238E27FC236}">
                <a16:creationId xmlns:a16="http://schemas.microsoft.com/office/drawing/2014/main" id="{DF991451-5628-364F-854C-A96D14BC8BE2}"/>
              </a:ext>
            </a:extLst>
          </p:cNvPr>
          <p:cNvSpPr>
            <a:spLocks noGrp="1"/>
          </p:cNvSpPr>
          <p:nvPr>
            <p:ph idx="1" hasCustomPrompt="1"/>
          </p:nvPr>
        </p:nvSpPr>
        <p:spPr>
          <a:xfrm>
            <a:off x="838200" y="2590799"/>
            <a:ext cx="10515600" cy="3409075"/>
          </a:xfrm>
          <a:prstGeom prst="rect">
            <a:avLst/>
          </a:prstGeom>
        </p:spPr>
        <p:txBody>
          <a:bodyPr/>
          <a:lstStyle>
            <a:lvl1pPr>
              <a:defRPr lang="en-US" b="0" i="0" smtClean="0">
                <a:effectLst/>
              </a:defRPr>
            </a:lvl1pPr>
          </a:lstStyle>
          <a:p>
            <a:pPr lvl="0"/>
            <a:r>
              <a:rPr lang="en-US" dirty="0"/>
              <a:t>XBTs</a:t>
            </a:r>
          </a:p>
          <a:p>
            <a:pPr lvl="0"/>
            <a:r>
              <a:rPr lang="en-US" dirty="0"/>
              <a:t>Moorings</a:t>
            </a:r>
          </a:p>
          <a:p>
            <a:pPr lvl="0"/>
            <a:r>
              <a:rPr lang="en-US" b="0" i="0" dirty="0">
                <a:solidFill>
                  <a:srgbClr val="333333"/>
                </a:solidFill>
                <a:effectLst/>
                <a:latin typeface="Merriweather Light"/>
              </a:rPr>
              <a:t>Submerged submarine telephone cables</a:t>
            </a:r>
            <a:r>
              <a:rPr lang="en-US" dirty="0"/>
              <a:t> </a:t>
            </a:r>
          </a:p>
          <a:p>
            <a:pPr lvl="0"/>
            <a:r>
              <a:rPr lang="en-US" dirty="0"/>
              <a:t>GO-SHIP program</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0CFBC65-4A3D-DF47-A5EB-8A684D58D2CF}"/>
              </a:ext>
            </a:extLst>
          </p:cNvPr>
          <p:cNvSpPr>
            <a:spLocks noGrp="1"/>
          </p:cNvSpPr>
          <p:nvPr>
            <p:ph type="sldNum" sz="quarter" idx="12"/>
          </p:nvPr>
        </p:nvSpPr>
        <p:spPr/>
        <p:txBody>
          <a:bodyPr/>
          <a:lstStyle/>
          <a:p>
            <a:fld id="{1CA897ED-F933-F140-B965-41326E641414}" type="slidenum">
              <a:rPr lang="en-US" smtClean="0"/>
              <a:t>‹#›</a:t>
            </a:fld>
            <a:endParaRPr lang="en-US"/>
          </a:p>
        </p:txBody>
      </p:sp>
    </p:spTree>
    <p:extLst>
      <p:ext uri="{BB962C8B-B14F-4D97-AF65-F5344CB8AC3E}">
        <p14:creationId xmlns:p14="http://schemas.microsoft.com/office/powerpoint/2010/main" val="3085900365"/>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2249B-A571-704B-979E-ACE823BBB15A}"/>
              </a:ext>
            </a:extLst>
          </p:cNvPr>
          <p:cNvSpPr>
            <a:spLocks noGrp="1"/>
          </p:cNvSpPr>
          <p:nvPr>
            <p:ph type="title" hasCustomPrompt="1"/>
          </p:nvPr>
        </p:nvSpPr>
        <p:spPr>
          <a:xfrm>
            <a:off x="838200" y="1112837"/>
            <a:ext cx="10515600" cy="1325563"/>
          </a:xfrm>
          <a:prstGeom prst="rect">
            <a:avLst/>
          </a:prstGeom>
        </p:spPr>
        <p:txBody>
          <a:bodyPr/>
          <a:lstStyle/>
          <a:p>
            <a:r>
              <a:rPr lang="en-US" dirty="0"/>
              <a:t>Title</a:t>
            </a:r>
          </a:p>
        </p:txBody>
      </p:sp>
      <p:sp>
        <p:nvSpPr>
          <p:cNvPr id="3" name="Content Placeholder 2">
            <a:extLst>
              <a:ext uri="{FF2B5EF4-FFF2-40B4-BE49-F238E27FC236}">
                <a16:creationId xmlns:a16="http://schemas.microsoft.com/office/drawing/2014/main" id="{DF991451-5628-364F-854C-A96D14BC8BE2}"/>
              </a:ext>
            </a:extLst>
          </p:cNvPr>
          <p:cNvSpPr>
            <a:spLocks noGrp="1"/>
          </p:cNvSpPr>
          <p:nvPr>
            <p:ph idx="1" hasCustomPrompt="1"/>
          </p:nvPr>
        </p:nvSpPr>
        <p:spPr>
          <a:xfrm>
            <a:off x="838200" y="2590799"/>
            <a:ext cx="10515600" cy="3409075"/>
          </a:xfrm>
          <a:prstGeom prst="rect">
            <a:avLst/>
          </a:prstGeom>
        </p:spPr>
        <p:txBody>
          <a:body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0CFBC65-4A3D-DF47-A5EB-8A684D58D2CF}"/>
              </a:ext>
            </a:extLst>
          </p:cNvPr>
          <p:cNvSpPr>
            <a:spLocks noGrp="1"/>
          </p:cNvSpPr>
          <p:nvPr>
            <p:ph type="sldNum" sz="quarter" idx="12"/>
          </p:nvPr>
        </p:nvSpPr>
        <p:spPr/>
        <p:txBody>
          <a:bodyPr/>
          <a:lstStyle/>
          <a:p>
            <a:fld id="{1CA897ED-F933-F140-B965-41326E641414}" type="slidenum">
              <a:rPr lang="en-US" smtClean="0"/>
              <a:t>‹#›</a:t>
            </a:fld>
            <a:endParaRPr lang="en-US"/>
          </a:p>
        </p:txBody>
      </p:sp>
    </p:spTree>
    <p:extLst>
      <p:ext uri="{BB962C8B-B14F-4D97-AF65-F5344CB8AC3E}">
        <p14:creationId xmlns:p14="http://schemas.microsoft.com/office/powerpoint/2010/main" val="2804096422"/>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mphasis with Photo Background">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826517-8186-534C-885C-7AAABD4F437B}"/>
              </a:ext>
            </a:extLst>
          </p:cNvPr>
          <p:cNvSpPr>
            <a:spLocks noGrp="1"/>
          </p:cNvSpPr>
          <p:nvPr>
            <p:ph type="pic" sz="quarter" idx="13"/>
          </p:nvPr>
        </p:nvSpPr>
        <p:spPr>
          <a:xfrm>
            <a:off x="-11482" y="0"/>
            <a:ext cx="12203482" cy="7010400"/>
          </a:xfrm>
          <a:prstGeom prst="rect">
            <a:avLst/>
          </a:prstGeom>
        </p:spPr>
        <p:txBody>
          <a:bodyPr/>
          <a:lstStyle>
            <a:lvl1pPr marL="0" indent="0">
              <a:buNone/>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70CFBC65-4A3D-DF47-A5EB-8A684D58D2CF}"/>
              </a:ext>
            </a:extLst>
          </p:cNvPr>
          <p:cNvSpPr>
            <a:spLocks noGrp="1"/>
          </p:cNvSpPr>
          <p:nvPr>
            <p:ph type="sldNum" sz="quarter" idx="12"/>
          </p:nvPr>
        </p:nvSpPr>
        <p:spPr/>
        <p:txBody>
          <a:bodyPr/>
          <a:lstStyle>
            <a:lvl1pPr>
              <a:defRPr>
                <a:solidFill>
                  <a:schemeClr val="bg1"/>
                </a:solidFill>
              </a:defRPr>
            </a:lvl1pPr>
          </a:lstStyle>
          <a:p>
            <a:fld id="{1CA897ED-F933-F140-B965-41326E641414}" type="slidenum">
              <a:rPr lang="en-US" smtClean="0"/>
              <a:pPr/>
              <a:t>‹#›</a:t>
            </a:fld>
            <a:endParaRPr lang="en-US" dirty="0"/>
          </a:p>
        </p:txBody>
      </p:sp>
      <p:sp>
        <p:nvSpPr>
          <p:cNvPr id="5" name="Title 1">
            <a:extLst>
              <a:ext uri="{FF2B5EF4-FFF2-40B4-BE49-F238E27FC236}">
                <a16:creationId xmlns:a16="http://schemas.microsoft.com/office/drawing/2014/main" id="{9C7B3879-37F3-4E49-A4AE-D3BB2B2E7A4F}"/>
              </a:ext>
            </a:extLst>
          </p:cNvPr>
          <p:cNvSpPr>
            <a:spLocks noGrp="1"/>
          </p:cNvSpPr>
          <p:nvPr>
            <p:ph type="title" hasCustomPrompt="1"/>
          </p:nvPr>
        </p:nvSpPr>
        <p:spPr>
          <a:xfrm>
            <a:off x="457200" y="1066800"/>
            <a:ext cx="5264150" cy="2852737"/>
          </a:xfrm>
          <a:prstGeom prst="rect">
            <a:avLst/>
          </a:prstGeom>
        </p:spPr>
        <p:txBody>
          <a:bodyPr anchor="b">
            <a:normAutofit/>
          </a:bodyPr>
          <a:lstStyle>
            <a:lvl1pPr algn="l">
              <a:defRPr sz="4000">
                <a:solidFill>
                  <a:schemeClr val="bg1"/>
                </a:solidFill>
              </a:defRPr>
            </a:lvl1pPr>
          </a:lstStyle>
          <a:p>
            <a:r>
              <a:rPr lang="en-US" dirty="0"/>
              <a:t>BIG EMPHASIS WITH BACKGROUND PHOTO</a:t>
            </a:r>
          </a:p>
        </p:txBody>
      </p:sp>
      <p:sp>
        <p:nvSpPr>
          <p:cNvPr id="9" name="Rectangle 8">
            <a:extLst>
              <a:ext uri="{FF2B5EF4-FFF2-40B4-BE49-F238E27FC236}">
                <a16:creationId xmlns:a16="http://schemas.microsoft.com/office/drawing/2014/main" id="{C2C6D735-227C-7540-8FA0-77882C681B48}"/>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3919763" y="3244334"/>
            <a:ext cx="4352474" cy="369332"/>
          </a:xfrm>
          <a:prstGeom prst="rect">
            <a:avLst/>
          </a:prstGeom>
        </p:spPr>
        <p:txBody>
          <a:bodyPr wrap="none">
            <a:spAutoFit/>
          </a:bodyPr>
          <a:lstStyle/>
          <a:p>
            <a:r>
              <a:rPr lang="en-US" sz="1800" b="0" i="0" kern="1200" dirty="0">
                <a:solidFill>
                  <a:schemeClr val="tx1"/>
                </a:solidFill>
                <a:effectLst/>
                <a:latin typeface="+mn-lt"/>
                <a:ea typeface="+mn-ea"/>
                <a:cs typeface="+mn-cs"/>
              </a:rPr>
              <a:t>submerged submarine telephone cables</a:t>
            </a:r>
            <a:r>
              <a:rPr lang="en-US" dirty="0"/>
              <a:t> </a:t>
            </a:r>
          </a:p>
        </p:txBody>
      </p:sp>
    </p:spTree>
    <p:extLst>
      <p:ext uri="{BB962C8B-B14F-4D97-AF65-F5344CB8AC3E}">
        <p14:creationId xmlns:p14="http://schemas.microsoft.com/office/powerpoint/2010/main" val="2565288499"/>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9"/>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ubtitile with Photo">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71F1B5D-3048-434B-B9FB-AFA2C41B0F50}"/>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FEF3BC3B-1AC3-FD49-9CEA-D624F68859B7}"/>
              </a:ext>
            </a:extLst>
          </p:cNvPr>
          <p:cNvSpPr>
            <a:spLocks noGrp="1"/>
          </p:cNvSpPr>
          <p:nvPr>
            <p:ph type="title" hasCustomPrompt="1"/>
          </p:nvPr>
        </p:nvSpPr>
        <p:spPr>
          <a:xfrm>
            <a:off x="457200" y="1066800"/>
            <a:ext cx="4419600" cy="2852737"/>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322CEC02-7088-0A48-8DDC-79E3165DE53B}"/>
              </a:ext>
            </a:extLst>
          </p:cNvPr>
          <p:cNvSpPr>
            <a:spLocks noGrp="1"/>
          </p:cNvSpPr>
          <p:nvPr>
            <p:ph type="body" idx="13" hasCustomPrompt="1"/>
          </p:nvPr>
        </p:nvSpPr>
        <p:spPr>
          <a:xfrm>
            <a:off x="490603" y="4071937"/>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1" name="Rectangle 10">
            <a:extLst>
              <a:ext uri="{FF2B5EF4-FFF2-40B4-BE49-F238E27FC236}">
                <a16:creationId xmlns:a16="http://schemas.microsoft.com/office/drawing/2014/main" id="{12064865-49C9-B24E-9153-59F781C648B2}"/>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858000" y="3352800"/>
            <a:ext cx="4572000" cy="2447504"/>
          </a:xfrm>
          <a:prstGeom prst="rect">
            <a:avLst/>
          </a:prstGeom>
        </p:spPr>
      </p:pic>
    </p:spTree>
    <p:extLst>
      <p:ext uri="{BB962C8B-B14F-4D97-AF65-F5344CB8AC3E}">
        <p14:creationId xmlns:p14="http://schemas.microsoft.com/office/powerpoint/2010/main" val="580197786"/>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11"/>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ile with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6C0358-63A2-0248-9D09-A39B9B5EF601}"/>
              </a:ext>
            </a:extLst>
          </p:cNvPr>
          <p:cNvSpPr>
            <a:spLocks noGrp="1"/>
          </p:cNvSpPr>
          <p:nvPr>
            <p:ph type="pic" idx="1"/>
          </p:nvPr>
        </p:nvSpPr>
        <p:spPr>
          <a:xfrm>
            <a:off x="6096000" y="838200"/>
            <a:ext cx="6096000" cy="6019800"/>
          </a:xfrm>
          <a:prstGeom prst="rect">
            <a:avLst/>
          </a:prstGeo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Slide Number Placeholder 6">
            <a:extLst>
              <a:ext uri="{FF2B5EF4-FFF2-40B4-BE49-F238E27FC236}">
                <a16:creationId xmlns:a16="http://schemas.microsoft.com/office/drawing/2014/main" id="{571F1B5D-3048-434B-B9FB-AFA2C41B0F50}"/>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FEF3BC3B-1AC3-FD49-9CEA-D624F68859B7}"/>
              </a:ext>
            </a:extLst>
          </p:cNvPr>
          <p:cNvSpPr>
            <a:spLocks noGrp="1"/>
          </p:cNvSpPr>
          <p:nvPr>
            <p:ph type="title" hasCustomPrompt="1"/>
          </p:nvPr>
        </p:nvSpPr>
        <p:spPr>
          <a:xfrm>
            <a:off x="457200" y="1066800"/>
            <a:ext cx="4419600" cy="2852737"/>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322CEC02-7088-0A48-8DDC-79E3165DE53B}"/>
              </a:ext>
            </a:extLst>
          </p:cNvPr>
          <p:cNvSpPr>
            <a:spLocks noGrp="1"/>
          </p:cNvSpPr>
          <p:nvPr>
            <p:ph type="body" idx="13" hasCustomPrompt="1"/>
          </p:nvPr>
        </p:nvSpPr>
        <p:spPr>
          <a:xfrm>
            <a:off x="490603" y="4071937"/>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1" name="Rectangle 10">
            <a:extLst>
              <a:ext uri="{FF2B5EF4-FFF2-40B4-BE49-F238E27FC236}">
                <a16:creationId xmlns:a16="http://schemas.microsoft.com/office/drawing/2014/main" id="{12064865-49C9-B24E-9153-59F781C648B2}"/>
              </a:ext>
            </a:extLst>
          </p:cNvPr>
          <p:cNvSpPr/>
          <p:nvPr userDrawn="1"/>
        </p:nvSpPr>
        <p:spPr>
          <a:xfrm>
            <a:off x="1" y="6477000"/>
            <a:ext cx="381000" cy="76200"/>
          </a:xfrm>
          <a:prstGeom prst="rect">
            <a:avLst/>
          </a:prstGeom>
          <a:solidFill>
            <a:srgbClr val="429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153700"/>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5000" fill="hold"/>
                                        <p:tgtEl>
                                          <p:spTgt spid="11"/>
                                        </p:tgtEl>
                                      </p:cBhvr>
                                      <p:by x="65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with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436958-B55B-0C4C-B00D-600D3F8292EE}"/>
              </a:ext>
            </a:extLst>
          </p:cNvPr>
          <p:cNvSpPr>
            <a:spLocks noGrp="1"/>
          </p:cNvSpPr>
          <p:nvPr>
            <p:ph idx="1" hasCustomPrompt="1"/>
          </p:nvPr>
        </p:nvSpPr>
        <p:spPr>
          <a:xfrm>
            <a:off x="6096000" y="1066800"/>
            <a:ext cx="5259388" cy="47942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D47E4C0-F27F-6E48-BDF5-F4BCAE22403A}"/>
              </a:ext>
            </a:extLst>
          </p:cNvPr>
          <p:cNvSpPr>
            <a:spLocks noGrp="1"/>
          </p:cNvSpPr>
          <p:nvPr>
            <p:ph type="sldNum" sz="quarter" idx="12"/>
          </p:nvPr>
        </p:nvSpPr>
        <p:spPr/>
        <p:txBody>
          <a:bodyPr/>
          <a:lstStyle/>
          <a:p>
            <a:fld id="{1CA897ED-F933-F140-B965-41326E641414}" type="slidenum">
              <a:rPr lang="en-US" smtClean="0"/>
              <a:t>‹#›</a:t>
            </a:fld>
            <a:endParaRPr lang="en-US"/>
          </a:p>
        </p:txBody>
      </p:sp>
      <p:sp>
        <p:nvSpPr>
          <p:cNvPr id="8" name="Title 1">
            <a:extLst>
              <a:ext uri="{FF2B5EF4-FFF2-40B4-BE49-F238E27FC236}">
                <a16:creationId xmlns:a16="http://schemas.microsoft.com/office/drawing/2014/main" id="{8ACE79E6-F9AA-CE46-BB68-3F08D6B93C3C}"/>
              </a:ext>
            </a:extLst>
          </p:cNvPr>
          <p:cNvSpPr>
            <a:spLocks noGrp="1"/>
          </p:cNvSpPr>
          <p:nvPr>
            <p:ph type="title" hasCustomPrompt="1"/>
          </p:nvPr>
        </p:nvSpPr>
        <p:spPr>
          <a:xfrm>
            <a:off x="457200" y="1066800"/>
            <a:ext cx="4419600" cy="2852737"/>
          </a:xfrm>
          <a:prstGeom prst="rect">
            <a:avLst/>
          </a:prstGeom>
        </p:spPr>
        <p:txBody>
          <a:bodyPr anchor="b">
            <a:normAutofit/>
          </a:bodyPr>
          <a:lstStyle>
            <a:lvl1pPr algn="l">
              <a:defRPr sz="4400">
                <a:solidFill>
                  <a:srgbClr val="666666"/>
                </a:solidFill>
              </a:defRPr>
            </a:lvl1pPr>
          </a:lstStyle>
          <a:p>
            <a:r>
              <a:rPr lang="en-US" dirty="0"/>
              <a:t>Title</a:t>
            </a:r>
          </a:p>
        </p:txBody>
      </p:sp>
      <p:sp>
        <p:nvSpPr>
          <p:cNvPr id="9" name="Text Placeholder 2">
            <a:extLst>
              <a:ext uri="{FF2B5EF4-FFF2-40B4-BE49-F238E27FC236}">
                <a16:creationId xmlns:a16="http://schemas.microsoft.com/office/drawing/2014/main" id="{A9DE5BE0-B058-9A4C-9548-7DD76D6CD02A}"/>
              </a:ext>
            </a:extLst>
          </p:cNvPr>
          <p:cNvSpPr>
            <a:spLocks noGrp="1"/>
          </p:cNvSpPr>
          <p:nvPr>
            <p:ph type="body" idx="13" hasCustomPrompt="1"/>
          </p:nvPr>
        </p:nvSpPr>
        <p:spPr>
          <a:xfrm>
            <a:off x="490603" y="4071937"/>
            <a:ext cx="4419600" cy="439737"/>
          </a:xfrm>
          <a:prstGeom prst="rect">
            <a:avLst/>
          </a:prstGeom>
        </p:spPr>
        <p:txBody>
          <a:bodyPr/>
          <a:lstStyle>
            <a:lvl1pPr marL="0" indent="0">
              <a:buNone/>
              <a:defRPr sz="2400">
                <a:solidFill>
                  <a:srgbClr val="575757"/>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Tree>
    <p:extLst>
      <p:ext uri="{BB962C8B-B14F-4D97-AF65-F5344CB8AC3E}">
        <p14:creationId xmlns:p14="http://schemas.microsoft.com/office/powerpoint/2010/main" val="2950235636"/>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C080E3C-1529-B942-9C96-02B05F59EF16}"/>
              </a:ext>
            </a:extLst>
          </p:cNvPr>
          <p:cNvSpPr/>
          <p:nvPr/>
        </p:nvSpPr>
        <p:spPr>
          <a:xfrm>
            <a:off x="0" y="0"/>
            <a:ext cx="12192000" cy="838200"/>
          </a:xfrm>
          <a:prstGeom prst="rect">
            <a:avLst/>
          </a:prstGeom>
          <a:solidFill>
            <a:schemeClr val="bg1"/>
          </a:solidFill>
          <a:ln>
            <a:noFill/>
          </a:ln>
          <a:effectLst>
            <a:outerShdw blurRad="190500" dir="5400000" sx="101000" sy="101000" algn="ctr" rotWithShape="0">
              <a:schemeClr val="bg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8902D08A-E4F7-CF46-9402-C0E037AF5792}"/>
              </a:ext>
            </a:extLst>
          </p:cNvPr>
          <p:cNvSpPr>
            <a:spLocks noGrp="1"/>
          </p:cNvSpPr>
          <p:nvPr>
            <p:ph type="sldNum" sz="quarter" idx="4"/>
          </p:nvPr>
        </p:nvSpPr>
        <p:spPr>
          <a:xfrm>
            <a:off x="11634592" y="274574"/>
            <a:ext cx="381001" cy="365125"/>
          </a:xfrm>
          <a:prstGeom prst="rect">
            <a:avLst/>
          </a:prstGeom>
          <a:noFill/>
        </p:spPr>
        <p:txBody>
          <a:bodyPr vert="horz" lIns="91440" tIns="45720" rIns="91440" bIns="45720" rtlCol="0" anchor="ctr"/>
          <a:lstStyle>
            <a:lvl1pPr algn="r">
              <a:defRPr sz="1000">
                <a:solidFill>
                  <a:srgbClr val="666666"/>
                </a:solidFill>
                <a:latin typeface="Arial" panose="020B0604020202020204" pitchFamily="34" charset="0"/>
                <a:cs typeface="Arial" panose="020B0604020202020204" pitchFamily="34" charset="0"/>
              </a:defRPr>
            </a:lvl1pPr>
          </a:lstStyle>
          <a:p>
            <a:fld id="{1CA897ED-F933-F140-B965-41326E641414}" type="slidenum">
              <a:rPr lang="en-US" smtClean="0"/>
              <a:pPr/>
              <a:t>‹#›</a:t>
            </a:fld>
            <a:endParaRPr lang="en-US" dirty="0"/>
          </a:p>
        </p:txBody>
      </p:sp>
      <p:sp>
        <p:nvSpPr>
          <p:cNvPr id="24" name="TextBox 23">
            <a:extLst>
              <a:ext uri="{FF2B5EF4-FFF2-40B4-BE49-F238E27FC236}">
                <a16:creationId xmlns:a16="http://schemas.microsoft.com/office/drawing/2014/main" id="{7BA07171-9895-3944-8B1B-9BA839A604F3}"/>
              </a:ext>
            </a:extLst>
          </p:cNvPr>
          <p:cNvSpPr txBox="1"/>
          <p:nvPr/>
        </p:nvSpPr>
        <p:spPr>
          <a:xfrm>
            <a:off x="7581900" y="334027"/>
            <a:ext cx="1905000" cy="246221"/>
          </a:xfrm>
          <a:prstGeom prst="rect">
            <a:avLst/>
          </a:prstGeom>
          <a:noFill/>
        </p:spPr>
        <p:txBody>
          <a:bodyPr wrap="square" rtlCol="0">
            <a:spAutoFit/>
          </a:bodyPr>
          <a:lstStyle/>
          <a:p>
            <a:r>
              <a:rPr lang="en-US" sz="1000" dirty="0">
                <a:solidFill>
                  <a:srgbClr val="666666"/>
                </a:solidFill>
                <a:latin typeface="Arial" panose="020B0604020202020204" pitchFamily="34" charset="0"/>
                <a:cs typeface="Arial" panose="020B0604020202020204" pitchFamily="34" charset="0"/>
              </a:rPr>
              <a:t>Laboratory Review 2019</a:t>
            </a:r>
          </a:p>
        </p:txBody>
      </p:sp>
      <p:sp>
        <p:nvSpPr>
          <p:cNvPr id="25" name="TextBox 24">
            <a:extLst>
              <a:ext uri="{FF2B5EF4-FFF2-40B4-BE49-F238E27FC236}">
                <a16:creationId xmlns:a16="http://schemas.microsoft.com/office/drawing/2014/main" id="{ACD66A73-0B11-4B41-8C10-3BE27AF974CC}"/>
              </a:ext>
            </a:extLst>
          </p:cNvPr>
          <p:cNvSpPr txBox="1"/>
          <p:nvPr/>
        </p:nvSpPr>
        <p:spPr>
          <a:xfrm>
            <a:off x="9753600" y="334027"/>
            <a:ext cx="1905000" cy="246221"/>
          </a:xfrm>
          <a:prstGeom prst="rect">
            <a:avLst/>
          </a:prstGeom>
          <a:noFill/>
        </p:spPr>
        <p:txBody>
          <a:bodyPr wrap="square" rtlCol="0">
            <a:spAutoFit/>
          </a:bodyPr>
          <a:lstStyle/>
          <a:p>
            <a:r>
              <a:rPr lang="en-US" sz="1000" dirty="0">
                <a:solidFill>
                  <a:srgbClr val="666666"/>
                </a:solidFill>
                <a:latin typeface="Arial" panose="020B0604020202020204" pitchFamily="34" charset="0"/>
                <a:cs typeface="Arial" panose="020B0604020202020204" pitchFamily="34" charset="0"/>
              </a:rPr>
              <a:t>Lightning Presentation </a:t>
            </a:r>
          </a:p>
        </p:txBody>
      </p:sp>
      <p:pic>
        <p:nvPicPr>
          <p:cNvPr id="3" name="Picture 2">
            <a:extLst>
              <a:ext uri="{FF2B5EF4-FFF2-40B4-BE49-F238E27FC236}">
                <a16:creationId xmlns:a16="http://schemas.microsoft.com/office/drawing/2014/main" id="{5BCD96DA-3BE1-A744-A6F4-5FEC4D7DC582}"/>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352335" y="80010"/>
            <a:ext cx="2895600" cy="678180"/>
          </a:xfrm>
          <a:prstGeom prst="rect">
            <a:avLst/>
          </a:prstGeom>
        </p:spPr>
      </p:pic>
    </p:spTree>
    <p:extLst>
      <p:ext uri="{BB962C8B-B14F-4D97-AF65-F5344CB8AC3E}">
        <p14:creationId xmlns:p14="http://schemas.microsoft.com/office/powerpoint/2010/main" val="2030554823"/>
      </p:ext>
    </p:extLst>
  </p:cSld>
  <p:clrMap bg1="lt1" tx1="dk1" bg2="lt2" tx2="dk2" accent1="accent1" accent2="accent2" accent3="accent3" accent4="accent4" accent5="accent5" accent6="accent6" hlink="hlink" folHlink="folHlink"/>
  <p:sldLayoutIdLst>
    <p:sldLayoutId id="2147483651" r:id="rId1"/>
    <p:sldLayoutId id="2147483658" r:id="rId2"/>
    <p:sldLayoutId id="2147483674" r:id="rId3"/>
    <p:sldLayoutId id="2147483650" r:id="rId4"/>
    <p:sldLayoutId id="2147483673" r:id="rId5"/>
    <p:sldLayoutId id="2147483660" r:id="rId6"/>
    <p:sldLayoutId id="2147483675" r:id="rId7"/>
    <p:sldLayoutId id="2147483657" r:id="rId8"/>
    <p:sldLayoutId id="2147483656" r:id="rId9"/>
    <p:sldLayoutId id="2147483661" r:id="rId10"/>
    <p:sldLayoutId id="2147483662" r:id="rId11"/>
    <p:sldLayoutId id="2147483653" r:id="rId12"/>
    <p:sldLayoutId id="2147483654" r:id="rId13"/>
    <p:sldLayoutId id="2147483655" r:id="rId14"/>
    <p:sldLayoutId id="2147483663" r:id="rId15"/>
    <p:sldLayoutId id="2147483659" r:id="rId16"/>
    <p:sldLayoutId id="2147483664" r:id="rId17"/>
    <p:sldLayoutId id="2147483665" r:id="rId18"/>
    <p:sldLayoutId id="2147483666" r:id="rId19"/>
    <p:sldLayoutId id="2147483667" r:id="rId20"/>
  </p:sldLayoutIdLst>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hf hdr="0" dt="0"/>
  <p:txStyles>
    <p:titleStyle>
      <a:lvl1pPr algn="ctr" defTabSz="914400" rtl="0" eaLnBrk="1" latinLnBrk="0" hangingPunct="1">
        <a:lnSpc>
          <a:spcPct val="90000"/>
        </a:lnSpc>
        <a:spcBef>
          <a:spcPct val="0"/>
        </a:spcBef>
        <a:buNone/>
        <a:defRPr sz="4000" kern="1200">
          <a:solidFill>
            <a:srgbClr val="66666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30.emf"/><Relationship Id="rId4" Type="http://schemas.openxmlformats.org/officeDocument/2006/relationships/image" Target="../media/image8.gif"/></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35.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3.gif"/><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gi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hyperlink" Target="https://www.aoml.noaa.gov/phod/floridacurrent/data_access.php" TargetMode="Externa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3.gif"/></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Ocean Transport Monitoring</a:t>
            </a:r>
          </a:p>
        </p:txBody>
      </p:sp>
      <p:sp>
        <p:nvSpPr>
          <p:cNvPr id="3" name="Text Placeholder 2"/>
          <p:cNvSpPr>
            <a:spLocks noGrp="1"/>
          </p:cNvSpPr>
          <p:nvPr>
            <p:ph type="body" idx="1"/>
          </p:nvPr>
        </p:nvSpPr>
        <p:spPr>
          <a:xfrm>
            <a:off x="490603" y="4071937"/>
            <a:ext cx="6976997" cy="804863"/>
          </a:xfrm>
        </p:spPr>
        <p:txBody>
          <a:bodyPr/>
          <a:lstStyle/>
          <a:p>
            <a:r>
              <a:rPr lang="en-US" dirty="0"/>
              <a:t>Understanding the current state and changes in the ocean and climate </a:t>
            </a:r>
          </a:p>
        </p:txBody>
      </p:sp>
      <p:sp>
        <p:nvSpPr>
          <p:cNvPr id="4" name="Slide Number Placeholder 3"/>
          <p:cNvSpPr>
            <a:spLocks noGrp="1"/>
          </p:cNvSpPr>
          <p:nvPr>
            <p:ph type="sldNum" sz="quarter" idx="12"/>
          </p:nvPr>
        </p:nvSpPr>
        <p:spPr/>
        <p:txBody>
          <a:bodyPr/>
          <a:lstStyle/>
          <a:p>
            <a:fld id="{1CA897ED-F933-F140-B965-41326E641414}" type="slidenum">
              <a:rPr lang="en-US" smtClean="0"/>
              <a:t>1</a:t>
            </a:fld>
            <a:endParaRPr lang="en-US"/>
          </a:p>
        </p:txBody>
      </p:sp>
      <p:sp>
        <p:nvSpPr>
          <p:cNvPr id="5" name="Text Placeholder 2">
            <a:extLst>
              <a:ext uri="{FF2B5EF4-FFF2-40B4-BE49-F238E27FC236}">
                <a16:creationId xmlns:a16="http://schemas.microsoft.com/office/drawing/2014/main" id="{CA02B5C6-1351-CA4E-A4A8-8390A6570BAA}"/>
              </a:ext>
            </a:extLst>
          </p:cNvPr>
          <p:cNvSpPr txBox="1">
            <a:spLocks/>
          </p:cNvSpPr>
          <p:nvPr/>
        </p:nvSpPr>
        <p:spPr>
          <a:xfrm>
            <a:off x="533400" y="5105400"/>
            <a:ext cx="7848600" cy="9906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rgbClr val="57575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800" dirty="0" err="1">
                <a:solidFill>
                  <a:schemeClr val="bg2">
                    <a:lumMod val="25000"/>
                  </a:schemeClr>
                </a:solidFill>
                <a:latin typeface="Times New Roman" pitchFamily="18" charset="0"/>
                <a:cs typeface="Times New Roman" pitchFamily="18" charset="0"/>
              </a:rPr>
              <a:t>Shenfu</a:t>
            </a:r>
            <a:r>
              <a:rPr lang="en-US" sz="2800" dirty="0">
                <a:solidFill>
                  <a:schemeClr val="bg2">
                    <a:lumMod val="25000"/>
                  </a:schemeClr>
                </a:solidFill>
                <a:latin typeface="Times New Roman" pitchFamily="18" charset="0"/>
                <a:cs typeface="Times New Roman" pitchFamily="18" charset="0"/>
              </a:rPr>
              <a:t> Dong, PHOD</a:t>
            </a:r>
          </a:p>
        </p:txBody>
      </p:sp>
      <p:pic>
        <p:nvPicPr>
          <p:cNvPr id="11" name="Picture 10" descr="A close up of a logo  Description automatically generated">
            <a:extLst>
              <a:ext uri="{FF2B5EF4-FFF2-40B4-BE49-F238E27FC236}">
                <a16:creationId xmlns:a16="http://schemas.microsoft.com/office/drawing/2014/main" id="{3FC5A03C-6FD7-424F-B1F8-43A3F463292A}"/>
              </a:ext>
            </a:extLst>
          </p:cNvPr>
          <p:cNvPicPr>
            <a:picLocks noChangeAspect="1"/>
          </p:cNvPicPr>
          <p:nvPr/>
        </p:nvPicPr>
        <p:blipFill>
          <a:blip r:embed="rId3"/>
          <a:stretch>
            <a:fillRect/>
          </a:stretch>
        </p:blipFill>
        <p:spPr>
          <a:xfrm>
            <a:off x="3810000" y="4795837"/>
            <a:ext cx="723900" cy="723900"/>
          </a:xfrm>
          <a:prstGeom prst="rect">
            <a:avLst/>
          </a:prstGeom>
        </p:spPr>
      </p:pic>
    </p:spTree>
    <p:extLst>
      <p:ext uri="{BB962C8B-B14F-4D97-AF65-F5344CB8AC3E}">
        <p14:creationId xmlns:p14="http://schemas.microsoft.com/office/powerpoint/2010/main" val="3133482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BDEF99B-6AAD-5248-B61D-E56E7BCD50FE}"/>
              </a:ext>
            </a:extLst>
          </p:cNvPr>
          <p:cNvSpPr>
            <a:spLocks noGrp="1"/>
          </p:cNvSpPr>
          <p:nvPr>
            <p:ph type="sldNum" sz="quarter" idx="12"/>
          </p:nvPr>
        </p:nvSpPr>
        <p:spPr/>
        <p:txBody>
          <a:bodyPr/>
          <a:lstStyle/>
          <a:p>
            <a:fld id="{1CA897ED-F933-F140-B965-41326E641414}" type="slidenum">
              <a:rPr lang="en-US" smtClean="0"/>
              <a:t>10</a:t>
            </a:fld>
            <a:endParaRPr lang="en-US"/>
          </a:p>
        </p:txBody>
      </p:sp>
      <p:sp>
        <p:nvSpPr>
          <p:cNvPr id="8" name="Title 3">
            <a:extLst>
              <a:ext uri="{FF2B5EF4-FFF2-40B4-BE49-F238E27FC236}">
                <a16:creationId xmlns:a16="http://schemas.microsoft.com/office/drawing/2014/main" id="{330A6687-FF3C-0D4E-8D58-8FEF7504DD63}"/>
              </a:ext>
            </a:extLst>
          </p:cNvPr>
          <p:cNvSpPr>
            <a:spLocks noGrp="1"/>
          </p:cNvSpPr>
          <p:nvPr>
            <p:ph type="title"/>
          </p:nvPr>
        </p:nvSpPr>
        <p:spPr>
          <a:xfrm>
            <a:off x="152401" y="914401"/>
            <a:ext cx="11963399" cy="609600"/>
          </a:xfrm>
        </p:spPr>
        <p:txBody>
          <a:bodyPr>
            <a:normAutofit/>
          </a:bodyPr>
          <a:lstStyle/>
          <a:p>
            <a:pPr algn="ctr"/>
            <a:r>
              <a:rPr lang="en-US" sz="3600" b="1" dirty="0">
                <a:latin typeface="Times New Roman" pitchFamily="18" charset="0"/>
                <a:cs typeface="Times New Roman" pitchFamily="18" charset="0"/>
              </a:rPr>
              <a:t>Monitoring the Brazil Current</a:t>
            </a:r>
            <a:endParaRPr lang="en-US" sz="2700" b="1" dirty="0">
              <a:latin typeface="Times New Roman" pitchFamily="18" charset="0"/>
              <a:cs typeface="Times New Roman" pitchFamily="18" charset="0"/>
            </a:endParaRPr>
          </a:p>
        </p:txBody>
      </p:sp>
      <p:grpSp>
        <p:nvGrpSpPr>
          <p:cNvPr id="2" name="Group 1"/>
          <p:cNvGrpSpPr/>
          <p:nvPr/>
        </p:nvGrpSpPr>
        <p:grpSpPr>
          <a:xfrm>
            <a:off x="9057926" y="1667290"/>
            <a:ext cx="2938461" cy="3819110"/>
            <a:chOff x="8339139" y="1676400"/>
            <a:chExt cx="2938461" cy="3819110"/>
          </a:xfrm>
        </p:grpSpPr>
        <p:pic>
          <p:nvPicPr>
            <p:cNvPr id="14" name="Picture 13"/>
            <p:cNvPicPr>
              <a:picLocks noChangeAspect="1"/>
            </p:cNvPicPr>
            <p:nvPr/>
          </p:nvPicPr>
          <p:blipFill rotWithShape="1">
            <a:blip r:embed="rId3">
              <a:extLst>
                <a:ext uri="{28A0092B-C50C-407E-A947-70E740481C1C}">
                  <a14:useLocalDpi xmlns:a14="http://schemas.microsoft.com/office/drawing/2010/main"/>
                </a:ext>
              </a:extLst>
            </a:blip>
            <a:srcRect l="23183" t="4004" r="23258" b="3182"/>
            <a:stretch/>
          </p:blipFill>
          <p:spPr>
            <a:xfrm>
              <a:off x="8339139" y="1676400"/>
              <a:ext cx="2938461" cy="3819110"/>
            </a:xfrm>
            <a:prstGeom prst="rect">
              <a:avLst/>
            </a:prstGeom>
          </p:spPr>
        </p:pic>
        <p:sp>
          <p:nvSpPr>
            <p:cNvPr id="15" name="Rectangle 14"/>
            <p:cNvSpPr/>
            <p:nvPr/>
          </p:nvSpPr>
          <p:spPr>
            <a:xfrm>
              <a:off x="9296400" y="3895309"/>
              <a:ext cx="838200" cy="609601"/>
            </a:xfrm>
            <a:prstGeom prst="rect">
              <a:avLst/>
            </a:prstGeom>
            <a:noFill/>
            <a:ln w="38100">
              <a:solidFill>
                <a:schemeClr val="bg1">
                  <a:lumMod val="9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a:grpSpLocks noChangeAspect="1"/>
          </p:cNvGrpSpPr>
          <p:nvPr/>
        </p:nvGrpSpPr>
        <p:grpSpPr>
          <a:xfrm>
            <a:off x="4953000" y="1972090"/>
            <a:ext cx="3309587" cy="3332139"/>
            <a:chOff x="4198038" y="1887682"/>
            <a:chExt cx="3574362" cy="3598718"/>
          </a:xfrm>
          <a:solidFill>
            <a:srgbClr val="FFFFFF">
              <a:alpha val="31000"/>
            </a:srgbClr>
          </a:solidFill>
        </p:grpSpPr>
        <p:pic>
          <p:nvPicPr>
            <p:cNvPr id="16" name="Picture 15"/>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198038" y="1887682"/>
              <a:ext cx="3574362" cy="3598718"/>
            </a:xfrm>
            <a:prstGeom prst="rect">
              <a:avLst/>
            </a:prstGeom>
            <a:grpFill/>
          </p:spPr>
        </p:pic>
        <p:cxnSp>
          <p:nvCxnSpPr>
            <p:cNvPr id="20" name="Straight Connector 19"/>
            <p:cNvCxnSpPr/>
            <p:nvPr/>
          </p:nvCxnSpPr>
          <p:spPr>
            <a:xfrm flipV="1">
              <a:off x="6324600" y="2590800"/>
              <a:ext cx="990600" cy="228600"/>
            </a:xfrm>
            <a:prstGeom prst="line">
              <a:avLst/>
            </a:prstGeom>
            <a:grpFill/>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105400" y="4069080"/>
              <a:ext cx="2590800" cy="0"/>
            </a:xfrm>
            <a:prstGeom prst="line">
              <a:avLst/>
            </a:prstGeom>
            <a:grpFill/>
            <a:ln w="317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243767" y="6400800"/>
            <a:ext cx="11643433" cy="307777"/>
          </a:xfrm>
          <a:prstGeom prst="rect">
            <a:avLst/>
          </a:prstGeom>
          <a:noFill/>
        </p:spPr>
        <p:txBody>
          <a:bodyPr wrap="square" rtlCol="0">
            <a:spAutoFit/>
          </a:bodyPr>
          <a:lstStyle/>
          <a:p>
            <a:r>
              <a:rPr lang="en-US" sz="1400" b="1" i="1" dirty="0"/>
              <a:t>Partners: </a:t>
            </a:r>
            <a:r>
              <a:rPr lang="pt-BR" sz="1400" b="1" i="1" dirty="0"/>
              <a:t>Brazil (Federal University of  Rio Grande), South Africa (Univ. of Cape Town, Weather Service, Department of Environ. Affairs) </a:t>
            </a:r>
            <a:endParaRPr lang="en-US" sz="1400" b="1" i="1" dirty="0"/>
          </a:p>
        </p:txBody>
      </p:sp>
      <p:cxnSp>
        <p:nvCxnSpPr>
          <p:cNvPr id="17" name="Straight Connector 16"/>
          <p:cNvCxnSpPr/>
          <p:nvPr/>
        </p:nvCxnSpPr>
        <p:spPr>
          <a:xfrm flipV="1">
            <a:off x="8188774" y="4495800"/>
            <a:ext cx="1826413" cy="53340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186387" y="2057400"/>
            <a:ext cx="1828800" cy="1828799"/>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38322" y="2218174"/>
            <a:ext cx="4466399" cy="2811026"/>
          </a:xfrm>
          <a:prstGeom prst="rect">
            <a:avLst/>
          </a:prstGeom>
          <a:noFill/>
        </p:spPr>
        <p:txBody>
          <a:bodyPr wrap="square" rtlCol="0">
            <a:spAutoFit/>
          </a:bodyPr>
          <a:lstStyle/>
          <a:p>
            <a:pPr marL="342900" indent="-342900">
              <a:spcAft>
                <a:spcPts val="1000"/>
              </a:spcAft>
              <a:buClr>
                <a:schemeClr val="tx1">
                  <a:lumMod val="50000"/>
                  <a:lumOff val="50000"/>
                </a:schemeClr>
              </a:buClr>
              <a:buSzPct val="120000"/>
              <a:buFont typeface="Courier New" panose="02070309020205020404" pitchFamily="49" charset="0"/>
              <a:buChar char="o"/>
            </a:pPr>
            <a:r>
              <a:rPr lang="en-US" sz="2000" b="1" dirty="0">
                <a:solidFill>
                  <a:schemeClr val="bg2">
                    <a:lumMod val="50000"/>
                  </a:schemeClr>
                </a:solidFill>
              </a:rPr>
              <a:t>A key component for the MOC and subtropical gyre in the South Atlantic.</a:t>
            </a:r>
          </a:p>
          <a:p>
            <a:pPr marL="342900" indent="-342900">
              <a:spcAft>
                <a:spcPts val="1000"/>
              </a:spcAft>
              <a:buClr>
                <a:schemeClr val="tx1">
                  <a:lumMod val="50000"/>
                  <a:lumOff val="50000"/>
                </a:schemeClr>
              </a:buClr>
              <a:buSzPct val="120000"/>
              <a:buFont typeface="Courier New" panose="02070309020205020404" pitchFamily="49" charset="0"/>
              <a:buChar char="o"/>
            </a:pPr>
            <a:r>
              <a:rPr lang="en-US" sz="2000" b="1" dirty="0">
                <a:solidFill>
                  <a:schemeClr val="bg2">
                    <a:lumMod val="50000"/>
                  </a:schemeClr>
                </a:solidFill>
              </a:rPr>
              <a:t>Main carrier of heat from tropics to the subtropics.</a:t>
            </a:r>
          </a:p>
          <a:p>
            <a:pPr marL="342900" indent="-342900">
              <a:spcAft>
                <a:spcPts val="1000"/>
              </a:spcAft>
              <a:buClr>
                <a:schemeClr val="tx1">
                  <a:lumMod val="50000"/>
                  <a:lumOff val="50000"/>
                </a:schemeClr>
              </a:buClr>
              <a:buSzPct val="120000"/>
              <a:buFont typeface="Courier New" panose="02070309020205020404" pitchFamily="49" charset="0"/>
              <a:buChar char="o"/>
            </a:pPr>
            <a:r>
              <a:rPr lang="en-US" sz="2000" b="1" dirty="0">
                <a:solidFill>
                  <a:schemeClr val="bg2">
                    <a:lumMod val="50000"/>
                  </a:schemeClr>
                </a:solidFill>
              </a:rPr>
              <a:t>Heat content in the South Atlantic ocean can modulate the strength of global monsoons.</a:t>
            </a:r>
          </a:p>
        </p:txBody>
      </p:sp>
      <p:sp>
        <p:nvSpPr>
          <p:cNvPr id="23" name="TextBox 22"/>
          <p:cNvSpPr txBox="1"/>
          <p:nvPr/>
        </p:nvSpPr>
        <p:spPr>
          <a:xfrm>
            <a:off x="7147560" y="2209800"/>
            <a:ext cx="1005840" cy="430887"/>
          </a:xfrm>
          <a:prstGeom prst="rect">
            <a:avLst/>
          </a:prstGeom>
          <a:solidFill>
            <a:srgbClr val="FFFFFF">
              <a:alpha val="53000"/>
            </a:srgbClr>
          </a:solidFill>
        </p:spPr>
        <p:txBody>
          <a:bodyPr wrap="square" lIns="0" tIns="0" rIns="0" bIns="0" rtlCol="0">
            <a:spAutoFit/>
          </a:bodyPr>
          <a:lstStyle/>
          <a:p>
            <a:pPr algn="ctr"/>
            <a:r>
              <a:rPr lang="en-US" sz="1400" b="1" dirty="0">
                <a:solidFill>
                  <a:srgbClr val="EB0303"/>
                </a:solidFill>
              </a:rPr>
              <a:t>XBT AX97</a:t>
            </a:r>
          </a:p>
          <a:p>
            <a:pPr algn="ctr"/>
            <a:r>
              <a:rPr lang="en-US" sz="1400" b="1" i="1" dirty="0">
                <a:solidFill>
                  <a:srgbClr val="EB0303"/>
                </a:solidFill>
              </a:rPr>
              <a:t>84 sections</a:t>
            </a:r>
          </a:p>
        </p:txBody>
      </p:sp>
      <p:cxnSp>
        <p:nvCxnSpPr>
          <p:cNvPr id="13" name="Straight Connector 12"/>
          <p:cNvCxnSpPr/>
          <p:nvPr/>
        </p:nvCxnSpPr>
        <p:spPr>
          <a:xfrm>
            <a:off x="6324600" y="3572290"/>
            <a:ext cx="714846" cy="0"/>
          </a:xfrm>
          <a:prstGeom prst="line">
            <a:avLst/>
          </a:prstGeom>
          <a:ln w="381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092696" y="3763299"/>
            <a:ext cx="1005840" cy="430887"/>
          </a:xfrm>
          <a:prstGeom prst="rect">
            <a:avLst/>
          </a:prstGeom>
          <a:solidFill>
            <a:srgbClr val="FFFFFF">
              <a:alpha val="54000"/>
            </a:srgbClr>
          </a:solidFill>
          <a:ln>
            <a:noFill/>
          </a:ln>
        </p:spPr>
        <p:txBody>
          <a:bodyPr wrap="square" lIns="0" tIns="0" rIns="0" bIns="0" rtlCol="0">
            <a:spAutoFit/>
          </a:bodyPr>
          <a:lstStyle/>
          <a:p>
            <a:pPr algn="ctr"/>
            <a:r>
              <a:rPr lang="en-US" sz="1400" b="1" dirty="0">
                <a:solidFill>
                  <a:srgbClr val="EB0303"/>
                </a:solidFill>
              </a:rPr>
              <a:t>XBT AX18</a:t>
            </a:r>
          </a:p>
          <a:p>
            <a:pPr algn="ctr"/>
            <a:r>
              <a:rPr lang="en-US" sz="1400" b="1" i="1" dirty="0">
                <a:solidFill>
                  <a:srgbClr val="EB0303"/>
                </a:solidFill>
              </a:rPr>
              <a:t>54 sections</a:t>
            </a:r>
          </a:p>
        </p:txBody>
      </p:sp>
      <p:sp>
        <p:nvSpPr>
          <p:cNvPr id="46" name="TextBox 45"/>
          <p:cNvSpPr txBox="1"/>
          <p:nvPr/>
        </p:nvSpPr>
        <p:spPr>
          <a:xfrm rot="20129393">
            <a:off x="5503644" y="2417778"/>
            <a:ext cx="1102935" cy="461665"/>
          </a:xfrm>
          <a:prstGeom prst="rect">
            <a:avLst/>
          </a:prstGeom>
          <a:noFill/>
        </p:spPr>
        <p:txBody>
          <a:bodyPr wrap="square" rtlCol="0">
            <a:spAutoFit/>
          </a:bodyPr>
          <a:lstStyle/>
          <a:p>
            <a:r>
              <a:rPr lang="en-US" sz="2400" b="1" dirty="0">
                <a:effectLst>
                  <a:outerShdw blurRad="50800" dist="38100" dir="16200000" rotWithShape="0">
                    <a:schemeClr val="bg1">
                      <a:alpha val="40000"/>
                    </a:schemeClr>
                  </a:outerShdw>
                </a:effectLst>
              </a:rPr>
              <a:t>Brazil</a:t>
            </a:r>
            <a:endParaRPr lang="en-US" sz="2000" b="1" dirty="0">
              <a:effectLst>
                <a:outerShdw blurRad="50800" dist="38100" dir="16200000" rotWithShape="0">
                  <a:schemeClr val="bg1">
                    <a:alpha val="40000"/>
                  </a:schemeClr>
                </a:outerShdw>
              </a:effectLst>
            </a:endParaRPr>
          </a:p>
        </p:txBody>
      </p:sp>
      <p:sp>
        <p:nvSpPr>
          <p:cNvPr id="40" name="Rectangle 39"/>
          <p:cNvSpPr/>
          <p:nvPr/>
        </p:nvSpPr>
        <p:spPr>
          <a:xfrm>
            <a:off x="5486400" y="5566064"/>
            <a:ext cx="5506636" cy="369332"/>
          </a:xfrm>
          <a:prstGeom prst="rect">
            <a:avLst/>
          </a:prstGeom>
        </p:spPr>
        <p:txBody>
          <a:bodyPr wrap="none">
            <a:spAutoFit/>
          </a:bodyPr>
          <a:lstStyle/>
          <a:p>
            <a:r>
              <a:rPr lang="en-US" dirty="0">
                <a:solidFill>
                  <a:schemeClr val="tx1">
                    <a:lumMod val="65000"/>
                    <a:lumOff val="35000"/>
                  </a:schemeClr>
                </a:solidFill>
              </a:rPr>
              <a:t>https://www.aoml.noaa.gov/phod/indexes/index.php </a:t>
            </a:r>
          </a:p>
        </p:txBody>
      </p:sp>
      <p:cxnSp>
        <p:nvCxnSpPr>
          <p:cNvPr id="24" name="Straight Connector 23"/>
          <p:cNvCxnSpPr/>
          <p:nvPr/>
        </p:nvCxnSpPr>
        <p:spPr>
          <a:xfrm>
            <a:off x="6096000" y="4038600"/>
            <a:ext cx="714846" cy="0"/>
          </a:xfrm>
          <a:prstGeom prst="line">
            <a:avLst/>
          </a:prstGeom>
          <a:ln w="381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914554" y="4343400"/>
            <a:ext cx="714846" cy="0"/>
          </a:xfrm>
          <a:prstGeom prst="line">
            <a:avLst/>
          </a:prstGeom>
          <a:ln w="381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553200" y="3124200"/>
            <a:ext cx="714846" cy="0"/>
          </a:xfrm>
          <a:prstGeom prst="line">
            <a:avLst/>
          </a:prstGeom>
          <a:ln w="381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rot="17945298">
            <a:off x="5701820" y="3630551"/>
            <a:ext cx="1634342" cy="215444"/>
          </a:xfrm>
          <a:prstGeom prst="rect">
            <a:avLst/>
          </a:prstGeom>
          <a:solidFill>
            <a:srgbClr val="FFFFFF">
              <a:alpha val="65000"/>
            </a:srgbClr>
          </a:solidFill>
        </p:spPr>
        <p:txBody>
          <a:bodyPr wrap="square" lIns="0" tIns="0" rIns="0" bIns="0" rtlCol="0">
            <a:spAutoFit/>
          </a:bodyPr>
          <a:lstStyle/>
          <a:p>
            <a:pPr algn="ctr"/>
            <a:r>
              <a:rPr lang="en-US" sz="1400" b="1" dirty="0"/>
              <a:t> Altimeter + Argo</a:t>
            </a:r>
          </a:p>
        </p:txBody>
      </p:sp>
    </p:spTree>
    <p:extLst>
      <p:ext uri="{BB962C8B-B14F-4D97-AF65-F5344CB8AC3E}">
        <p14:creationId xmlns:p14="http://schemas.microsoft.com/office/powerpoint/2010/main" val="3924196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BDEF99B-6AAD-5248-B61D-E56E7BCD50FE}"/>
              </a:ext>
            </a:extLst>
          </p:cNvPr>
          <p:cNvSpPr>
            <a:spLocks noGrp="1"/>
          </p:cNvSpPr>
          <p:nvPr>
            <p:ph type="sldNum" sz="quarter" idx="12"/>
          </p:nvPr>
        </p:nvSpPr>
        <p:spPr/>
        <p:txBody>
          <a:bodyPr/>
          <a:lstStyle/>
          <a:p>
            <a:fld id="{1CA897ED-F933-F140-B965-41326E641414}" type="slidenum">
              <a:rPr lang="en-US" smtClean="0"/>
              <a:t>11</a:t>
            </a:fld>
            <a:endParaRPr lang="en-US"/>
          </a:p>
        </p:txBody>
      </p:sp>
      <p:grpSp>
        <p:nvGrpSpPr>
          <p:cNvPr id="18" name="Group 17"/>
          <p:cNvGrpSpPr/>
          <p:nvPr/>
        </p:nvGrpSpPr>
        <p:grpSpPr>
          <a:xfrm>
            <a:off x="2362200" y="3276600"/>
            <a:ext cx="3505200" cy="2514600"/>
            <a:chOff x="9656064" y="1600200"/>
            <a:chExt cx="2331720" cy="1691640"/>
          </a:xfrm>
        </p:grpSpPr>
        <p:pic>
          <p:nvPicPr>
            <p:cNvPr id="12" name="Picture 6" descr="C:\Users\marlos.goes\Documents\Documents\My Papers\AX97\Paper\BC_22S_AX97.png">
              <a:extLst>
                <a:ext uri="{FF2B5EF4-FFF2-40B4-BE49-F238E27FC236}">
                  <a16:creationId xmlns:a16="http://schemas.microsoft.com/office/drawing/2014/main" id="{EEA899B6-ABA0-0F4D-833C-0E1A67783D1B}"/>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515" t="7479" r="3454" b="597"/>
            <a:stretch/>
          </p:blipFill>
          <p:spPr bwMode="auto">
            <a:xfrm>
              <a:off x="9656064" y="1600200"/>
              <a:ext cx="2331720" cy="169164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6">
              <a:extLst>
                <a:ext uri="{FF2B5EF4-FFF2-40B4-BE49-F238E27FC236}">
                  <a16:creationId xmlns:a16="http://schemas.microsoft.com/office/drawing/2014/main" id="{1057825A-241F-7B42-A09E-2CE9F93B6B8D}"/>
                </a:ext>
              </a:extLst>
            </p:cNvPr>
            <p:cNvSpPr txBox="1">
              <a:spLocks noChangeArrowheads="1"/>
            </p:cNvSpPr>
            <p:nvPr/>
          </p:nvSpPr>
          <p:spPr bwMode="auto">
            <a:xfrm>
              <a:off x="10368073" y="2478765"/>
              <a:ext cx="1442927" cy="490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600" i="1" dirty="0">
                  <a:latin typeface="Times New Roman" pitchFamily="18" charset="0"/>
                  <a:cs typeface="Times New Roman" pitchFamily="18" charset="0"/>
                </a:rPr>
                <a:t>Mean Brazil </a:t>
              </a:r>
              <a:r>
                <a:rPr lang="en-US" sz="1600" i="1" dirty="0" err="1">
                  <a:latin typeface="Times New Roman" pitchFamily="18" charset="0"/>
                  <a:cs typeface="Times New Roman" pitchFamily="18" charset="0"/>
                </a:rPr>
                <a:t>Curent</a:t>
              </a:r>
              <a:r>
                <a:rPr lang="en-US" sz="1600" i="1" dirty="0">
                  <a:latin typeface="Times New Roman" pitchFamily="18" charset="0"/>
                  <a:cs typeface="Times New Roman" pitchFamily="18" charset="0"/>
                </a:rPr>
                <a:t>:</a:t>
              </a:r>
            </a:p>
            <a:p>
              <a:pPr algn="ctr" eaLnBrk="1" hangingPunct="1">
                <a:defRPr/>
              </a:pPr>
              <a:r>
                <a:rPr lang="en-US" sz="1600" i="1" dirty="0">
                  <a:latin typeface="Times New Roman" pitchFamily="18" charset="0"/>
                  <a:cs typeface="Times New Roman" pitchFamily="18" charset="0"/>
                </a:rPr>
                <a:t> -4.7 </a:t>
              </a:r>
              <a:r>
                <a:rPr lang="en-US" sz="1600" i="1" dirty="0" err="1">
                  <a:latin typeface="Times New Roman" pitchFamily="18" charset="0"/>
                  <a:cs typeface="Times New Roman" pitchFamily="18" charset="0"/>
                </a:rPr>
                <a:t>Sv</a:t>
              </a:r>
              <a:endParaRPr lang="en-US" sz="1600" i="1" dirty="0">
                <a:latin typeface="Times New Roman" pitchFamily="18" charset="0"/>
                <a:cs typeface="Times New Roman" pitchFamily="18" charset="0"/>
              </a:endParaRPr>
            </a:p>
          </p:txBody>
        </p:sp>
      </p:grpSp>
      <p:pic>
        <p:nvPicPr>
          <p:cNvPr id="2" name="Picture 1"/>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754702" y="3736848"/>
            <a:ext cx="4123649" cy="2816352"/>
          </a:xfrm>
          <a:prstGeom prst="rect">
            <a:avLst/>
          </a:prstGeom>
        </p:spPr>
      </p:pic>
      <p:sp>
        <p:nvSpPr>
          <p:cNvPr id="15" name="TextBox 14"/>
          <p:cNvSpPr txBox="1"/>
          <p:nvPr/>
        </p:nvSpPr>
        <p:spPr>
          <a:xfrm>
            <a:off x="533400" y="1752600"/>
            <a:ext cx="6667151" cy="1451679"/>
          </a:xfrm>
          <a:prstGeom prst="rect">
            <a:avLst/>
          </a:prstGeom>
          <a:noFill/>
        </p:spPr>
        <p:txBody>
          <a:bodyPr wrap="square" rtlCol="0">
            <a:spAutoFit/>
          </a:bodyPr>
          <a:lstStyle/>
          <a:p>
            <a:pPr marL="342900" indent="-342900">
              <a:spcAft>
                <a:spcPts val="1000"/>
              </a:spcAft>
              <a:buClr>
                <a:schemeClr val="tx1">
                  <a:lumMod val="50000"/>
                  <a:lumOff val="50000"/>
                </a:schemeClr>
              </a:buClr>
              <a:buSzPct val="120000"/>
              <a:buFont typeface="Courier New" pitchFamily="49" charset="0"/>
              <a:buChar char="o"/>
            </a:pPr>
            <a:r>
              <a:rPr lang="en-US" sz="2000" b="1" dirty="0">
                <a:solidFill>
                  <a:schemeClr val="bg1">
                    <a:lumMod val="50000"/>
                  </a:schemeClr>
                </a:solidFill>
              </a:rPr>
              <a:t>Stronger Brazil Current brings more warm water from tropics, warms the subtropical region.</a:t>
            </a:r>
          </a:p>
          <a:p>
            <a:pPr marL="342900" indent="-342900">
              <a:spcAft>
                <a:spcPts val="1000"/>
              </a:spcAft>
              <a:buClr>
                <a:schemeClr val="tx1">
                  <a:lumMod val="50000"/>
                  <a:lumOff val="50000"/>
                </a:schemeClr>
              </a:buClr>
              <a:buSzPct val="120000"/>
              <a:buFont typeface="Courier New" pitchFamily="49" charset="0"/>
              <a:buChar char="o"/>
            </a:pPr>
            <a:r>
              <a:rPr lang="en-US" sz="2000" b="1" dirty="0">
                <a:solidFill>
                  <a:schemeClr val="bg1">
                    <a:lumMod val="50000"/>
                  </a:schemeClr>
                </a:solidFill>
              </a:rPr>
              <a:t>Warm anomalies induces strong precipitation in the Southeast Brazil.</a:t>
            </a:r>
          </a:p>
        </p:txBody>
      </p:sp>
      <p:pic>
        <p:nvPicPr>
          <p:cNvPr id="11" name="Picture 10">
            <a:extLst>
              <a:ext uri="{FF2B5EF4-FFF2-40B4-BE49-F238E27FC236}">
                <a16:creationId xmlns:a16="http://schemas.microsoft.com/office/drawing/2014/main" id="{07F4A1E9-6469-A242-A607-E9190FC5E4F4}"/>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687351" y="960760"/>
            <a:ext cx="4199849" cy="2816352"/>
          </a:xfrm>
          <a:prstGeom prst="rect">
            <a:avLst/>
          </a:prstGeom>
        </p:spPr>
      </p:pic>
      <p:sp>
        <p:nvSpPr>
          <p:cNvPr id="13" name="TextBox 12">
            <a:extLst>
              <a:ext uri="{FF2B5EF4-FFF2-40B4-BE49-F238E27FC236}">
                <a16:creationId xmlns:a16="http://schemas.microsoft.com/office/drawing/2014/main" id="{490CCEDF-E6B4-5543-8A11-0ADE9809A518}"/>
              </a:ext>
            </a:extLst>
          </p:cNvPr>
          <p:cNvSpPr txBox="1"/>
          <p:nvPr/>
        </p:nvSpPr>
        <p:spPr>
          <a:xfrm>
            <a:off x="243767" y="6400800"/>
            <a:ext cx="7843814" cy="307777"/>
          </a:xfrm>
          <a:prstGeom prst="rect">
            <a:avLst/>
          </a:prstGeom>
          <a:noFill/>
        </p:spPr>
        <p:txBody>
          <a:bodyPr wrap="none" rtlCol="0">
            <a:spAutoFit/>
          </a:bodyPr>
          <a:lstStyle/>
          <a:p>
            <a:r>
              <a:rPr lang="en-US" sz="1400" b="1" i="1" dirty="0"/>
              <a:t>Partners: </a:t>
            </a:r>
            <a:r>
              <a:rPr lang="pt-BR" sz="1400" b="1" i="1" dirty="0"/>
              <a:t>  Federal University of  Rio Grande, Federal University of Rio de Janeiro, Brazil. </a:t>
            </a:r>
            <a:endParaRPr lang="en-US" sz="1400" b="1" i="1" dirty="0"/>
          </a:p>
        </p:txBody>
      </p:sp>
      <p:sp>
        <p:nvSpPr>
          <p:cNvPr id="4" name="Title 3">
            <a:extLst>
              <a:ext uri="{FF2B5EF4-FFF2-40B4-BE49-F238E27FC236}">
                <a16:creationId xmlns:a16="http://schemas.microsoft.com/office/drawing/2014/main" id="{330A6687-FF3C-0D4E-8D58-8FEF7504DD63}"/>
              </a:ext>
            </a:extLst>
          </p:cNvPr>
          <p:cNvSpPr>
            <a:spLocks noGrp="1"/>
          </p:cNvSpPr>
          <p:nvPr>
            <p:ph type="title"/>
          </p:nvPr>
        </p:nvSpPr>
        <p:spPr>
          <a:xfrm>
            <a:off x="152400" y="914400"/>
            <a:ext cx="7596386" cy="609599"/>
          </a:xfrm>
        </p:spPr>
        <p:txBody>
          <a:bodyPr>
            <a:normAutofit/>
          </a:bodyPr>
          <a:lstStyle/>
          <a:p>
            <a:pPr algn="ctr"/>
            <a:r>
              <a:rPr lang="en-US" sz="3600" b="1" dirty="0">
                <a:latin typeface="Times New Roman" pitchFamily="18" charset="0"/>
                <a:cs typeface="Times New Roman" pitchFamily="18" charset="0"/>
              </a:rPr>
              <a:t>Impact of Brazil Current on Weather</a:t>
            </a:r>
          </a:p>
        </p:txBody>
      </p:sp>
      <p:sp>
        <p:nvSpPr>
          <p:cNvPr id="14" name="Rectangle 13"/>
          <p:cNvSpPr/>
          <p:nvPr/>
        </p:nvSpPr>
        <p:spPr>
          <a:xfrm>
            <a:off x="9890397" y="6550223"/>
            <a:ext cx="2073003" cy="307777"/>
          </a:xfrm>
          <a:prstGeom prst="rect">
            <a:avLst/>
          </a:prstGeom>
        </p:spPr>
        <p:txBody>
          <a:bodyPr wrap="none">
            <a:spAutoFit/>
          </a:bodyPr>
          <a:lstStyle/>
          <a:p>
            <a:r>
              <a:rPr lang="en-US" sz="1400" b="1" dirty="0">
                <a:solidFill>
                  <a:schemeClr val="bg2">
                    <a:lumMod val="50000"/>
                  </a:schemeClr>
                </a:solidFill>
              </a:rPr>
              <a:t>(Provided by M. Goes)</a:t>
            </a:r>
            <a:endParaRPr lang="en-US" sz="1400" dirty="0"/>
          </a:p>
        </p:txBody>
      </p:sp>
    </p:spTree>
    <p:extLst>
      <p:ext uri="{BB962C8B-B14F-4D97-AF65-F5344CB8AC3E}">
        <p14:creationId xmlns:p14="http://schemas.microsoft.com/office/powerpoint/2010/main" val="2208845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BDEF99B-6AAD-5248-B61D-E56E7BCD50FE}"/>
              </a:ext>
            </a:extLst>
          </p:cNvPr>
          <p:cNvSpPr>
            <a:spLocks noGrp="1"/>
          </p:cNvSpPr>
          <p:nvPr>
            <p:ph type="sldNum" sz="quarter" idx="12"/>
          </p:nvPr>
        </p:nvSpPr>
        <p:spPr/>
        <p:txBody>
          <a:bodyPr/>
          <a:lstStyle/>
          <a:p>
            <a:fld id="{1CA897ED-F933-F140-B965-41326E641414}" type="slidenum">
              <a:rPr lang="en-US" smtClean="0"/>
              <a:t>12</a:t>
            </a:fld>
            <a:endParaRPr lang="en-US"/>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a:ext>
            </a:extLst>
          </a:blip>
          <a:srcRect/>
          <a:stretch/>
        </p:blipFill>
        <p:spPr>
          <a:xfrm>
            <a:off x="5355169" y="1946722"/>
            <a:ext cx="3621646" cy="1938769"/>
          </a:xfrm>
          <a:prstGeom prst="rect">
            <a:avLst/>
          </a:prstGeom>
        </p:spPr>
      </p:pic>
      <p:sp>
        <p:nvSpPr>
          <p:cNvPr id="8" name="Title 3">
            <a:extLst>
              <a:ext uri="{FF2B5EF4-FFF2-40B4-BE49-F238E27FC236}">
                <a16:creationId xmlns:a16="http://schemas.microsoft.com/office/drawing/2014/main" id="{330A6687-FF3C-0D4E-8D58-8FEF7504DD63}"/>
              </a:ext>
            </a:extLst>
          </p:cNvPr>
          <p:cNvSpPr>
            <a:spLocks noGrp="1"/>
          </p:cNvSpPr>
          <p:nvPr>
            <p:ph type="title"/>
          </p:nvPr>
        </p:nvSpPr>
        <p:spPr>
          <a:xfrm>
            <a:off x="152401" y="914400"/>
            <a:ext cx="11863192" cy="914399"/>
          </a:xfrm>
        </p:spPr>
        <p:txBody>
          <a:bodyPr>
            <a:normAutofit fontScale="90000"/>
          </a:bodyPr>
          <a:lstStyle/>
          <a:p>
            <a:pPr algn="ctr"/>
            <a:r>
              <a:rPr lang="en-US" sz="3600" b="1" dirty="0">
                <a:latin typeface="Times New Roman" pitchFamily="18" charset="0"/>
                <a:cs typeface="Times New Roman" pitchFamily="18" charset="0"/>
              </a:rPr>
              <a:t>Monitoring the Deep Western Boundary Current at 26.5</a:t>
            </a:r>
            <a:r>
              <a:rPr lang="en-US" sz="3600" b="1" dirty="0">
                <a:latin typeface="Times New Roman" pitchFamily="18" charset="0"/>
                <a:cs typeface="Times New Roman" pitchFamily="18" charset="0"/>
                <a:sym typeface="Symbol"/>
              </a:rPr>
              <a:t>N (2004-present) and </a:t>
            </a:r>
            <a:r>
              <a:rPr lang="en-US" sz="3600" b="1" dirty="0">
                <a:latin typeface="Times New Roman" pitchFamily="18" charset="0"/>
                <a:cs typeface="Times New Roman" pitchFamily="18" charset="0"/>
              </a:rPr>
              <a:t>at 34.5</a:t>
            </a:r>
            <a:r>
              <a:rPr lang="en-US" sz="3600" b="1" dirty="0">
                <a:latin typeface="Times New Roman" pitchFamily="18" charset="0"/>
                <a:cs typeface="Times New Roman" pitchFamily="18" charset="0"/>
                <a:sym typeface="Symbol"/>
              </a:rPr>
              <a:t>S (2009-present)</a:t>
            </a:r>
            <a:endParaRPr lang="en-US" sz="2700" b="1" dirty="0">
              <a:latin typeface="Times New Roman" pitchFamily="18" charset="0"/>
              <a:cs typeface="Times New Roman" pitchFamily="18" charset="0"/>
            </a:endParaRPr>
          </a:p>
        </p:txBody>
      </p:sp>
      <p:sp>
        <p:nvSpPr>
          <p:cNvPr id="7" name="Text Placeholder 4">
            <a:extLst>
              <a:ext uri="{FF2B5EF4-FFF2-40B4-BE49-F238E27FC236}">
                <a16:creationId xmlns:a16="http://schemas.microsoft.com/office/drawing/2014/main" id="{25FE6442-908C-B844-B7AA-E64E5D56FF83}"/>
              </a:ext>
            </a:extLst>
          </p:cNvPr>
          <p:cNvSpPr>
            <a:spLocks noGrp="1"/>
          </p:cNvSpPr>
          <p:nvPr>
            <p:ph type="body" idx="13"/>
          </p:nvPr>
        </p:nvSpPr>
        <p:spPr>
          <a:xfrm>
            <a:off x="152401" y="2571488"/>
            <a:ext cx="4876799" cy="2533912"/>
          </a:xfrm>
        </p:spPr>
        <p:txBody>
          <a:bodyPr/>
          <a:lstStyle/>
          <a:p>
            <a:pPr marL="342900" indent="-342900">
              <a:spcBef>
                <a:spcPts val="0"/>
              </a:spcBef>
              <a:spcAft>
                <a:spcPts val="1200"/>
              </a:spcAft>
              <a:buFont typeface="Courier New" panose="02070309020205020404" pitchFamily="49" charset="0"/>
              <a:buChar char="o"/>
              <a:defRPr/>
            </a:pPr>
            <a:r>
              <a:rPr lang="en-US" sz="2000" b="1" dirty="0">
                <a:solidFill>
                  <a:schemeClr val="bg1">
                    <a:lumMod val="50000"/>
                  </a:schemeClr>
                </a:solidFill>
                <a:latin typeface="+mn-lt"/>
                <a:cs typeface="Times New Roman" pitchFamily="18" charset="0"/>
                <a:sym typeface="Symbol"/>
              </a:rPr>
              <a:t>An important component of global heat balance</a:t>
            </a:r>
          </a:p>
          <a:p>
            <a:pPr marL="342900" indent="-342900">
              <a:spcBef>
                <a:spcPts val="0"/>
              </a:spcBef>
              <a:spcAft>
                <a:spcPts val="1200"/>
              </a:spcAft>
              <a:buFont typeface="Courier New" panose="02070309020205020404" pitchFamily="49" charset="0"/>
              <a:buChar char="o"/>
              <a:defRPr/>
            </a:pPr>
            <a:r>
              <a:rPr lang="en-US" sz="2000" b="1" dirty="0">
                <a:solidFill>
                  <a:schemeClr val="bg1">
                    <a:lumMod val="50000"/>
                  </a:schemeClr>
                </a:solidFill>
                <a:latin typeface="+mn-lt"/>
                <a:cs typeface="Times New Roman" pitchFamily="18" charset="0"/>
                <a:sym typeface="Symbol"/>
              </a:rPr>
              <a:t>Connection of high-latitude regions with the global ocean</a:t>
            </a:r>
          </a:p>
          <a:p>
            <a:pPr marL="342900" indent="-342900">
              <a:spcBef>
                <a:spcPts val="0"/>
              </a:spcBef>
              <a:spcAft>
                <a:spcPts val="1200"/>
              </a:spcAft>
              <a:buFont typeface="Courier New" panose="02070309020205020404" pitchFamily="49" charset="0"/>
              <a:buChar char="o"/>
              <a:defRPr/>
            </a:pPr>
            <a:r>
              <a:rPr lang="en-US" sz="2000" b="1" dirty="0">
                <a:solidFill>
                  <a:schemeClr val="tx1">
                    <a:lumMod val="50000"/>
                    <a:lumOff val="50000"/>
                  </a:schemeClr>
                </a:solidFill>
                <a:latin typeface="+mn-lt"/>
                <a:cs typeface="Times New Roman" pitchFamily="18" charset="0"/>
              </a:rPr>
              <a:t>Water mass transformation and variations may control the stability of the MOC </a:t>
            </a:r>
          </a:p>
          <a:p>
            <a:pPr marL="342900" indent="-342900">
              <a:spcBef>
                <a:spcPts val="0"/>
              </a:spcBef>
              <a:spcAft>
                <a:spcPts val="600"/>
              </a:spcAft>
              <a:buFont typeface="Courier New" panose="02070309020205020404" pitchFamily="49" charset="0"/>
              <a:buChar char="o"/>
              <a:defRPr/>
            </a:pPr>
            <a:endParaRPr lang="en-US" sz="2000" b="1" dirty="0">
              <a:solidFill>
                <a:schemeClr val="bg1">
                  <a:lumMod val="50000"/>
                </a:schemeClr>
              </a:solidFill>
              <a:latin typeface="+mn-lt"/>
              <a:cs typeface="Times New Roman" charset="0"/>
            </a:endParaRPr>
          </a:p>
        </p:txBody>
      </p:sp>
      <p:sp>
        <p:nvSpPr>
          <p:cNvPr id="2" name="Freeform 1"/>
          <p:cNvSpPr/>
          <p:nvPr/>
        </p:nvSpPr>
        <p:spPr>
          <a:xfrm>
            <a:off x="6858000" y="1977895"/>
            <a:ext cx="357513" cy="1744183"/>
          </a:xfrm>
          <a:custGeom>
            <a:avLst/>
            <a:gdLst>
              <a:gd name="connsiteX0" fmla="*/ 363682 w 415637"/>
              <a:gd name="connsiteY0" fmla="*/ 0 h 2400300"/>
              <a:gd name="connsiteX1" fmla="*/ 259773 w 415637"/>
              <a:gd name="connsiteY1" fmla="*/ 103909 h 2400300"/>
              <a:gd name="connsiteX2" fmla="*/ 124691 w 415637"/>
              <a:gd name="connsiteY2" fmla="*/ 228600 h 2400300"/>
              <a:gd name="connsiteX3" fmla="*/ 103909 w 415637"/>
              <a:gd name="connsiteY3" fmla="*/ 436418 h 2400300"/>
              <a:gd name="connsiteX4" fmla="*/ 155864 w 415637"/>
              <a:gd name="connsiteY4" fmla="*/ 789709 h 2400300"/>
              <a:gd name="connsiteX5" fmla="*/ 166255 w 415637"/>
              <a:gd name="connsiteY5" fmla="*/ 1059873 h 2400300"/>
              <a:gd name="connsiteX6" fmla="*/ 187037 w 415637"/>
              <a:gd name="connsiteY6" fmla="*/ 1340427 h 2400300"/>
              <a:gd name="connsiteX7" fmla="*/ 135082 w 415637"/>
              <a:gd name="connsiteY7" fmla="*/ 1641764 h 2400300"/>
              <a:gd name="connsiteX8" fmla="*/ 0 w 415637"/>
              <a:gd name="connsiteY8" fmla="*/ 1859973 h 2400300"/>
              <a:gd name="connsiteX9" fmla="*/ 145473 w 415637"/>
              <a:gd name="connsiteY9" fmla="*/ 2171700 h 2400300"/>
              <a:gd name="connsiteX10" fmla="*/ 394855 w 415637"/>
              <a:gd name="connsiteY10" fmla="*/ 2400300 h 2400300"/>
              <a:gd name="connsiteX11" fmla="*/ 415637 w 415637"/>
              <a:gd name="connsiteY11" fmla="*/ 2389909 h 2400300"/>
              <a:gd name="connsiteX0" fmla="*/ 342901 w 394856"/>
              <a:gd name="connsiteY0" fmla="*/ 0 h 2400300"/>
              <a:gd name="connsiteX1" fmla="*/ 238992 w 394856"/>
              <a:gd name="connsiteY1" fmla="*/ 103909 h 2400300"/>
              <a:gd name="connsiteX2" fmla="*/ 103910 w 394856"/>
              <a:gd name="connsiteY2" fmla="*/ 228600 h 2400300"/>
              <a:gd name="connsiteX3" fmla="*/ 83128 w 394856"/>
              <a:gd name="connsiteY3" fmla="*/ 436418 h 2400300"/>
              <a:gd name="connsiteX4" fmla="*/ 135083 w 394856"/>
              <a:gd name="connsiteY4" fmla="*/ 789709 h 2400300"/>
              <a:gd name="connsiteX5" fmla="*/ 145474 w 394856"/>
              <a:gd name="connsiteY5" fmla="*/ 1059873 h 2400300"/>
              <a:gd name="connsiteX6" fmla="*/ 166256 w 394856"/>
              <a:gd name="connsiteY6" fmla="*/ 1340427 h 2400300"/>
              <a:gd name="connsiteX7" fmla="*/ 114301 w 394856"/>
              <a:gd name="connsiteY7" fmla="*/ 1641764 h 2400300"/>
              <a:gd name="connsiteX8" fmla="*/ 0 w 394856"/>
              <a:gd name="connsiteY8" fmla="*/ 1849582 h 2400300"/>
              <a:gd name="connsiteX9" fmla="*/ 124692 w 394856"/>
              <a:gd name="connsiteY9" fmla="*/ 2171700 h 2400300"/>
              <a:gd name="connsiteX10" fmla="*/ 374074 w 394856"/>
              <a:gd name="connsiteY10" fmla="*/ 2400300 h 2400300"/>
              <a:gd name="connsiteX11" fmla="*/ 394856 w 394856"/>
              <a:gd name="connsiteY11" fmla="*/ 2389909 h 2400300"/>
              <a:gd name="connsiteX0" fmla="*/ 342901 w 394856"/>
              <a:gd name="connsiteY0" fmla="*/ 0 h 2400300"/>
              <a:gd name="connsiteX1" fmla="*/ 238992 w 394856"/>
              <a:gd name="connsiteY1" fmla="*/ 103909 h 2400300"/>
              <a:gd name="connsiteX2" fmla="*/ 103910 w 394856"/>
              <a:gd name="connsiteY2" fmla="*/ 228600 h 2400300"/>
              <a:gd name="connsiteX3" fmla="*/ 83128 w 394856"/>
              <a:gd name="connsiteY3" fmla="*/ 436418 h 2400300"/>
              <a:gd name="connsiteX4" fmla="*/ 135083 w 394856"/>
              <a:gd name="connsiteY4" fmla="*/ 789709 h 2400300"/>
              <a:gd name="connsiteX5" fmla="*/ 145474 w 394856"/>
              <a:gd name="connsiteY5" fmla="*/ 1059873 h 2400300"/>
              <a:gd name="connsiteX6" fmla="*/ 166256 w 394856"/>
              <a:gd name="connsiteY6" fmla="*/ 1340427 h 2400300"/>
              <a:gd name="connsiteX7" fmla="*/ 114301 w 394856"/>
              <a:gd name="connsiteY7" fmla="*/ 1641764 h 2400300"/>
              <a:gd name="connsiteX8" fmla="*/ 0 w 394856"/>
              <a:gd name="connsiteY8" fmla="*/ 1849582 h 2400300"/>
              <a:gd name="connsiteX9" fmla="*/ 166256 w 394856"/>
              <a:gd name="connsiteY9" fmla="*/ 2150918 h 2400300"/>
              <a:gd name="connsiteX10" fmla="*/ 374074 w 394856"/>
              <a:gd name="connsiteY10" fmla="*/ 2400300 h 2400300"/>
              <a:gd name="connsiteX11" fmla="*/ 394856 w 394856"/>
              <a:gd name="connsiteY11" fmla="*/ 2389909 h 2400300"/>
              <a:gd name="connsiteX0" fmla="*/ 343455 w 395410"/>
              <a:gd name="connsiteY0" fmla="*/ 0 h 2400300"/>
              <a:gd name="connsiteX1" fmla="*/ 239546 w 395410"/>
              <a:gd name="connsiteY1" fmla="*/ 103909 h 2400300"/>
              <a:gd name="connsiteX2" fmla="*/ 104464 w 395410"/>
              <a:gd name="connsiteY2" fmla="*/ 228600 h 2400300"/>
              <a:gd name="connsiteX3" fmla="*/ 83682 w 395410"/>
              <a:gd name="connsiteY3" fmla="*/ 436418 h 2400300"/>
              <a:gd name="connsiteX4" fmla="*/ 135637 w 395410"/>
              <a:gd name="connsiteY4" fmla="*/ 789709 h 2400300"/>
              <a:gd name="connsiteX5" fmla="*/ 146028 w 395410"/>
              <a:gd name="connsiteY5" fmla="*/ 1059873 h 2400300"/>
              <a:gd name="connsiteX6" fmla="*/ 166810 w 395410"/>
              <a:gd name="connsiteY6" fmla="*/ 1340427 h 2400300"/>
              <a:gd name="connsiteX7" fmla="*/ 114855 w 395410"/>
              <a:gd name="connsiteY7" fmla="*/ 1641764 h 2400300"/>
              <a:gd name="connsiteX8" fmla="*/ 554 w 395410"/>
              <a:gd name="connsiteY8" fmla="*/ 1849582 h 2400300"/>
              <a:gd name="connsiteX9" fmla="*/ 166810 w 395410"/>
              <a:gd name="connsiteY9" fmla="*/ 2150918 h 2400300"/>
              <a:gd name="connsiteX10" fmla="*/ 374628 w 395410"/>
              <a:gd name="connsiteY10" fmla="*/ 2400300 h 2400300"/>
              <a:gd name="connsiteX11" fmla="*/ 395410 w 395410"/>
              <a:gd name="connsiteY11" fmla="*/ 2389909 h 2400300"/>
              <a:gd name="connsiteX0" fmla="*/ 355616 w 407571"/>
              <a:gd name="connsiteY0" fmla="*/ 0 h 2400300"/>
              <a:gd name="connsiteX1" fmla="*/ 251707 w 407571"/>
              <a:gd name="connsiteY1" fmla="*/ 103909 h 2400300"/>
              <a:gd name="connsiteX2" fmla="*/ 116625 w 407571"/>
              <a:gd name="connsiteY2" fmla="*/ 228600 h 2400300"/>
              <a:gd name="connsiteX3" fmla="*/ 95843 w 407571"/>
              <a:gd name="connsiteY3" fmla="*/ 436418 h 2400300"/>
              <a:gd name="connsiteX4" fmla="*/ 147798 w 407571"/>
              <a:gd name="connsiteY4" fmla="*/ 789709 h 2400300"/>
              <a:gd name="connsiteX5" fmla="*/ 158189 w 407571"/>
              <a:gd name="connsiteY5" fmla="*/ 1059873 h 2400300"/>
              <a:gd name="connsiteX6" fmla="*/ 178971 w 407571"/>
              <a:gd name="connsiteY6" fmla="*/ 1340427 h 2400300"/>
              <a:gd name="connsiteX7" fmla="*/ 127016 w 407571"/>
              <a:gd name="connsiteY7" fmla="*/ 1641764 h 2400300"/>
              <a:gd name="connsiteX8" fmla="*/ 12715 w 407571"/>
              <a:gd name="connsiteY8" fmla="*/ 1849582 h 2400300"/>
              <a:gd name="connsiteX9" fmla="*/ 178971 w 407571"/>
              <a:gd name="connsiteY9" fmla="*/ 2150918 h 2400300"/>
              <a:gd name="connsiteX10" fmla="*/ 386789 w 407571"/>
              <a:gd name="connsiteY10" fmla="*/ 2400300 h 2400300"/>
              <a:gd name="connsiteX11" fmla="*/ 407571 w 407571"/>
              <a:gd name="connsiteY11" fmla="*/ 2389909 h 2400300"/>
              <a:gd name="connsiteX0" fmla="*/ 343076 w 395031"/>
              <a:gd name="connsiteY0" fmla="*/ 0 h 2400300"/>
              <a:gd name="connsiteX1" fmla="*/ 239167 w 395031"/>
              <a:gd name="connsiteY1" fmla="*/ 103909 h 2400300"/>
              <a:gd name="connsiteX2" fmla="*/ 104085 w 395031"/>
              <a:gd name="connsiteY2" fmla="*/ 228600 h 2400300"/>
              <a:gd name="connsiteX3" fmla="*/ 83303 w 395031"/>
              <a:gd name="connsiteY3" fmla="*/ 436418 h 2400300"/>
              <a:gd name="connsiteX4" fmla="*/ 135258 w 395031"/>
              <a:gd name="connsiteY4" fmla="*/ 789709 h 2400300"/>
              <a:gd name="connsiteX5" fmla="*/ 145649 w 395031"/>
              <a:gd name="connsiteY5" fmla="*/ 1059873 h 2400300"/>
              <a:gd name="connsiteX6" fmla="*/ 166431 w 395031"/>
              <a:gd name="connsiteY6" fmla="*/ 1340427 h 2400300"/>
              <a:gd name="connsiteX7" fmla="*/ 135257 w 395031"/>
              <a:gd name="connsiteY7" fmla="*/ 1579419 h 2400300"/>
              <a:gd name="connsiteX8" fmla="*/ 175 w 395031"/>
              <a:gd name="connsiteY8" fmla="*/ 1849582 h 2400300"/>
              <a:gd name="connsiteX9" fmla="*/ 166431 w 395031"/>
              <a:gd name="connsiteY9" fmla="*/ 2150918 h 2400300"/>
              <a:gd name="connsiteX10" fmla="*/ 374249 w 395031"/>
              <a:gd name="connsiteY10" fmla="*/ 2400300 h 2400300"/>
              <a:gd name="connsiteX11" fmla="*/ 395031 w 395031"/>
              <a:gd name="connsiteY11" fmla="*/ 2389909 h 2400300"/>
              <a:gd name="connsiteX0" fmla="*/ 343076 w 395031"/>
              <a:gd name="connsiteY0" fmla="*/ 0 h 2400300"/>
              <a:gd name="connsiteX1" fmla="*/ 239167 w 395031"/>
              <a:gd name="connsiteY1" fmla="*/ 103909 h 2400300"/>
              <a:gd name="connsiteX2" fmla="*/ 104085 w 395031"/>
              <a:gd name="connsiteY2" fmla="*/ 228600 h 2400300"/>
              <a:gd name="connsiteX3" fmla="*/ 83303 w 395031"/>
              <a:gd name="connsiteY3" fmla="*/ 436418 h 2400300"/>
              <a:gd name="connsiteX4" fmla="*/ 135258 w 395031"/>
              <a:gd name="connsiteY4" fmla="*/ 789709 h 2400300"/>
              <a:gd name="connsiteX5" fmla="*/ 145649 w 395031"/>
              <a:gd name="connsiteY5" fmla="*/ 1059873 h 2400300"/>
              <a:gd name="connsiteX6" fmla="*/ 166431 w 395031"/>
              <a:gd name="connsiteY6" fmla="*/ 1340427 h 2400300"/>
              <a:gd name="connsiteX7" fmla="*/ 135257 w 395031"/>
              <a:gd name="connsiteY7" fmla="*/ 1579419 h 2400300"/>
              <a:gd name="connsiteX8" fmla="*/ 175 w 395031"/>
              <a:gd name="connsiteY8" fmla="*/ 1849582 h 2400300"/>
              <a:gd name="connsiteX9" fmla="*/ 166431 w 395031"/>
              <a:gd name="connsiteY9" fmla="*/ 2150918 h 2400300"/>
              <a:gd name="connsiteX10" fmla="*/ 374249 w 395031"/>
              <a:gd name="connsiteY10" fmla="*/ 2400300 h 2400300"/>
              <a:gd name="connsiteX11" fmla="*/ 395031 w 395031"/>
              <a:gd name="connsiteY11" fmla="*/ 2389909 h 2400300"/>
              <a:gd name="connsiteX0" fmla="*/ 343076 w 395031"/>
              <a:gd name="connsiteY0" fmla="*/ 0 h 2400300"/>
              <a:gd name="connsiteX1" fmla="*/ 239167 w 395031"/>
              <a:gd name="connsiteY1" fmla="*/ 103909 h 2400300"/>
              <a:gd name="connsiteX2" fmla="*/ 104085 w 395031"/>
              <a:gd name="connsiteY2" fmla="*/ 228600 h 2400300"/>
              <a:gd name="connsiteX3" fmla="*/ 83303 w 395031"/>
              <a:gd name="connsiteY3" fmla="*/ 436418 h 2400300"/>
              <a:gd name="connsiteX4" fmla="*/ 135258 w 395031"/>
              <a:gd name="connsiteY4" fmla="*/ 789709 h 2400300"/>
              <a:gd name="connsiteX5" fmla="*/ 145649 w 395031"/>
              <a:gd name="connsiteY5" fmla="*/ 1059873 h 2400300"/>
              <a:gd name="connsiteX6" fmla="*/ 166431 w 395031"/>
              <a:gd name="connsiteY6" fmla="*/ 1340427 h 2400300"/>
              <a:gd name="connsiteX7" fmla="*/ 135257 w 395031"/>
              <a:gd name="connsiteY7" fmla="*/ 1579419 h 2400300"/>
              <a:gd name="connsiteX8" fmla="*/ 175 w 395031"/>
              <a:gd name="connsiteY8" fmla="*/ 1849582 h 2400300"/>
              <a:gd name="connsiteX9" fmla="*/ 166431 w 395031"/>
              <a:gd name="connsiteY9" fmla="*/ 2150918 h 2400300"/>
              <a:gd name="connsiteX10" fmla="*/ 374249 w 395031"/>
              <a:gd name="connsiteY10" fmla="*/ 2400300 h 2400300"/>
              <a:gd name="connsiteX11" fmla="*/ 395031 w 395031"/>
              <a:gd name="connsiteY11" fmla="*/ 2389909 h 2400300"/>
              <a:gd name="connsiteX0" fmla="*/ 343076 w 395031"/>
              <a:gd name="connsiteY0" fmla="*/ 0 h 2400300"/>
              <a:gd name="connsiteX1" fmla="*/ 239167 w 395031"/>
              <a:gd name="connsiteY1" fmla="*/ 103909 h 2400300"/>
              <a:gd name="connsiteX2" fmla="*/ 104085 w 395031"/>
              <a:gd name="connsiteY2" fmla="*/ 228600 h 2400300"/>
              <a:gd name="connsiteX3" fmla="*/ 83303 w 395031"/>
              <a:gd name="connsiteY3" fmla="*/ 436418 h 2400300"/>
              <a:gd name="connsiteX4" fmla="*/ 135258 w 395031"/>
              <a:gd name="connsiteY4" fmla="*/ 789709 h 2400300"/>
              <a:gd name="connsiteX5" fmla="*/ 145649 w 395031"/>
              <a:gd name="connsiteY5" fmla="*/ 1059873 h 2400300"/>
              <a:gd name="connsiteX6" fmla="*/ 166431 w 395031"/>
              <a:gd name="connsiteY6" fmla="*/ 1340427 h 2400300"/>
              <a:gd name="connsiteX7" fmla="*/ 135257 w 395031"/>
              <a:gd name="connsiteY7" fmla="*/ 1579419 h 2400300"/>
              <a:gd name="connsiteX8" fmla="*/ 175 w 395031"/>
              <a:gd name="connsiteY8" fmla="*/ 1849582 h 2400300"/>
              <a:gd name="connsiteX9" fmla="*/ 166431 w 395031"/>
              <a:gd name="connsiteY9" fmla="*/ 2150918 h 2400300"/>
              <a:gd name="connsiteX10" fmla="*/ 374249 w 395031"/>
              <a:gd name="connsiteY10" fmla="*/ 2400300 h 2400300"/>
              <a:gd name="connsiteX11" fmla="*/ 395031 w 395031"/>
              <a:gd name="connsiteY11" fmla="*/ 2389909 h 2400300"/>
              <a:gd name="connsiteX0" fmla="*/ 343076 w 395031"/>
              <a:gd name="connsiteY0" fmla="*/ 0 h 2400300"/>
              <a:gd name="connsiteX1" fmla="*/ 239167 w 395031"/>
              <a:gd name="connsiteY1" fmla="*/ 103909 h 2400300"/>
              <a:gd name="connsiteX2" fmla="*/ 104085 w 395031"/>
              <a:gd name="connsiteY2" fmla="*/ 228600 h 2400300"/>
              <a:gd name="connsiteX3" fmla="*/ 83303 w 395031"/>
              <a:gd name="connsiteY3" fmla="*/ 436418 h 2400300"/>
              <a:gd name="connsiteX4" fmla="*/ 135258 w 395031"/>
              <a:gd name="connsiteY4" fmla="*/ 789709 h 2400300"/>
              <a:gd name="connsiteX5" fmla="*/ 145649 w 395031"/>
              <a:gd name="connsiteY5" fmla="*/ 1059873 h 2400300"/>
              <a:gd name="connsiteX6" fmla="*/ 166431 w 395031"/>
              <a:gd name="connsiteY6" fmla="*/ 1340427 h 2400300"/>
              <a:gd name="connsiteX7" fmla="*/ 135257 w 395031"/>
              <a:gd name="connsiteY7" fmla="*/ 1579419 h 2400300"/>
              <a:gd name="connsiteX8" fmla="*/ 175 w 395031"/>
              <a:gd name="connsiteY8" fmla="*/ 1849582 h 2400300"/>
              <a:gd name="connsiteX9" fmla="*/ 166431 w 395031"/>
              <a:gd name="connsiteY9" fmla="*/ 2150918 h 2400300"/>
              <a:gd name="connsiteX10" fmla="*/ 374249 w 395031"/>
              <a:gd name="connsiteY10" fmla="*/ 2400300 h 2400300"/>
              <a:gd name="connsiteX11" fmla="*/ 395031 w 395031"/>
              <a:gd name="connsiteY11" fmla="*/ 2389909 h 2400300"/>
              <a:gd name="connsiteX0" fmla="*/ 343076 w 395031"/>
              <a:gd name="connsiteY0" fmla="*/ 0 h 2400300"/>
              <a:gd name="connsiteX1" fmla="*/ 239167 w 395031"/>
              <a:gd name="connsiteY1" fmla="*/ 103909 h 2400300"/>
              <a:gd name="connsiteX2" fmla="*/ 104085 w 395031"/>
              <a:gd name="connsiteY2" fmla="*/ 228600 h 2400300"/>
              <a:gd name="connsiteX3" fmla="*/ 83303 w 395031"/>
              <a:gd name="connsiteY3" fmla="*/ 436418 h 2400300"/>
              <a:gd name="connsiteX4" fmla="*/ 135258 w 395031"/>
              <a:gd name="connsiteY4" fmla="*/ 789709 h 2400300"/>
              <a:gd name="connsiteX5" fmla="*/ 145649 w 395031"/>
              <a:gd name="connsiteY5" fmla="*/ 1059873 h 2400300"/>
              <a:gd name="connsiteX6" fmla="*/ 166431 w 395031"/>
              <a:gd name="connsiteY6" fmla="*/ 1340427 h 2400300"/>
              <a:gd name="connsiteX7" fmla="*/ 135257 w 395031"/>
              <a:gd name="connsiteY7" fmla="*/ 1579419 h 2400300"/>
              <a:gd name="connsiteX8" fmla="*/ 175 w 395031"/>
              <a:gd name="connsiteY8" fmla="*/ 1849582 h 2400300"/>
              <a:gd name="connsiteX9" fmla="*/ 166431 w 395031"/>
              <a:gd name="connsiteY9" fmla="*/ 2150918 h 2400300"/>
              <a:gd name="connsiteX10" fmla="*/ 374249 w 395031"/>
              <a:gd name="connsiteY10" fmla="*/ 2400300 h 2400300"/>
              <a:gd name="connsiteX11" fmla="*/ 395031 w 395031"/>
              <a:gd name="connsiteY11" fmla="*/ 2389909 h 2400300"/>
              <a:gd name="connsiteX0" fmla="*/ 343076 w 395031"/>
              <a:gd name="connsiteY0" fmla="*/ 0 h 2400300"/>
              <a:gd name="connsiteX1" fmla="*/ 239167 w 395031"/>
              <a:gd name="connsiteY1" fmla="*/ 103909 h 2400300"/>
              <a:gd name="connsiteX2" fmla="*/ 104085 w 395031"/>
              <a:gd name="connsiteY2" fmla="*/ 228600 h 2400300"/>
              <a:gd name="connsiteX3" fmla="*/ 83303 w 395031"/>
              <a:gd name="connsiteY3" fmla="*/ 436418 h 2400300"/>
              <a:gd name="connsiteX4" fmla="*/ 135258 w 395031"/>
              <a:gd name="connsiteY4" fmla="*/ 789709 h 2400300"/>
              <a:gd name="connsiteX5" fmla="*/ 145649 w 395031"/>
              <a:gd name="connsiteY5" fmla="*/ 1059873 h 2400300"/>
              <a:gd name="connsiteX6" fmla="*/ 166431 w 395031"/>
              <a:gd name="connsiteY6" fmla="*/ 1340427 h 2400300"/>
              <a:gd name="connsiteX7" fmla="*/ 135257 w 395031"/>
              <a:gd name="connsiteY7" fmla="*/ 1579419 h 2400300"/>
              <a:gd name="connsiteX8" fmla="*/ 175 w 395031"/>
              <a:gd name="connsiteY8" fmla="*/ 1849582 h 2400300"/>
              <a:gd name="connsiteX9" fmla="*/ 166431 w 395031"/>
              <a:gd name="connsiteY9" fmla="*/ 2150918 h 2400300"/>
              <a:gd name="connsiteX10" fmla="*/ 374249 w 395031"/>
              <a:gd name="connsiteY10" fmla="*/ 2400300 h 2400300"/>
              <a:gd name="connsiteX11" fmla="*/ 395031 w 395031"/>
              <a:gd name="connsiteY11" fmla="*/ 2389909 h 2400300"/>
              <a:gd name="connsiteX0" fmla="*/ 343076 w 395031"/>
              <a:gd name="connsiteY0" fmla="*/ 0 h 2400300"/>
              <a:gd name="connsiteX1" fmla="*/ 239167 w 395031"/>
              <a:gd name="connsiteY1" fmla="*/ 103909 h 2400300"/>
              <a:gd name="connsiteX2" fmla="*/ 104085 w 395031"/>
              <a:gd name="connsiteY2" fmla="*/ 228600 h 2400300"/>
              <a:gd name="connsiteX3" fmla="*/ 83303 w 395031"/>
              <a:gd name="connsiteY3" fmla="*/ 436418 h 2400300"/>
              <a:gd name="connsiteX4" fmla="*/ 135258 w 395031"/>
              <a:gd name="connsiteY4" fmla="*/ 789709 h 2400300"/>
              <a:gd name="connsiteX5" fmla="*/ 145649 w 395031"/>
              <a:gd name="connsiteY5" fmla="*/ 1059873 h 2400300"/>
              <a:gd name="connsiteX6" fmla="*/ 166431 w 395031"/>
              <a:gd name="connsiteY6" fmla="*/ 1340427 h 2400300"/>
              <a:gd name="connsiteX7" fmla="*/ 135257 w 395031"/>
              <a:gd name="connsiteY7" fmla="*/ 1579419 h 2400300"/>
              <a:gd name="connsiteX8" fmla="*/ 175 w 395031"/>
              <a:gd name="connsiteY8" fmla="*/ 1849582 h 2400300"/>
              <a:gd name="connsiteX9" fmla="*/ 166431 w 395031"/>
              <a:gd name="connsiteY9" fmla="*/ 2150918 h 2400300"/>
              <a:gd name="connsiteX10" fmla="*/ 374249 w 395031"/>
              <a:gd name="connsiteY10" fmla="*/ 2400300 h 2400300"/>
              <a:gd name="connsiteX11" fmla="*/ 395031 w 395031"/>
              <a:gd name="connsiteY11" fmla="*/ 2389909 h 2400300"/>
              <a:gd name="connsiteX0" fmla="*/ 343076 w 395031"/>
              <a:gd name="connsiteY0" fmla="*/ 0 h 2400300"/>
              <a:gd name="connsiteX1" fmla="*/ 239167 w 395031"/>
              <a:gd name="connsiteY1" fmla="*/ 103909 h 2400300"/>
              <a:gd name="connsiteX2" fmla="*/ 104085 w 395031"/>
              <a:gd name="connsiteY2" fmla="*/ 228600 h 2400300"/>
              <a:gd name="connsiteX3" fmla="*/ 83303 w 395031"/>
              <a:gd name="connsiteY3" fmla="*/ 436418 h 2400300"/>
              <a:gd name="connsiteX4" fmla="*/ 135258 w 395031"/>
              <a:gd name="connsiteY4" fmla="*/ 789709 h 2400300"/>
              <a:gd name="connsiteX5" fmla="*/ 145649 w 395031"/>
              <a:gd name="connsiteY5" fmla="*/ 1059873 h 2400300"/>
              <a:gd name="connsiteX6" fmla="*/ 166431 w 395031"/>
              <a:gd name="connsiteY6" fmla="*/ 1340427 h 2400300"/>
              <a:gd name="connsiteX7" fmla="*/ 135257 w 395031"/>
              <a:gd name="connsiteY7" fmla="*/ 1579419 h 2400300"/>
              <a:gd name="connsiteX8" fmla="*/ 175 w 395031"/>
              <a:gd name="connsiteY8" fmla="*/ 1849582 h 2400300"/>
              <a:gd name="connsiteX9" fmla="*/ 166431 w 395031"/>
              <a:gd name="connsiteY9" fmla="*/ 2150918 h 2400300"/>
              <a:gd name="connsiteX10" fmla="*/ 374249 w 395031"/>
              <a:gd name="connsiteY10" fmla="*/ 2400300 h 2400300"/>
              <a:gd name="connsiteX11" fmla="*/ 395031 w 395031"/>
              <a:gd name="connsiteY11" fmla="*/ 2389909 h 2400300"/>
              <a:gd name="connsiteX0" fmla="*/ 343076 w 395031"/>
              <a:gd name="connsiteY0" fmla="*/ 0 h 2400300"/>
              <a:gd name="connsiteX1" fmla="*/ 239167 w 395031"/>
              <a:gd name="connsiteY1" fmla="*/ 103909 h 2400300"/>
              <a:gd name="connsiteX2" fmla="*/ 104085 w 395031"/>
              <a:gd name="connsiteY2" fmla="*/ 228600 h 2400300"/>
              <a:gd name="connsiteX3" fmla="*/ 83303 w 395031"/>
              <a:gd name="connsiteY3" fmla="*/ 436418 h 2400300"/>
              <a:gd name="connsiteX4" fmla="*/ 135258 w 395031"/>
              <a:gd name="connsiteY4" fmla="*/ 789709 h 2400300"/>
              <a:gd name="connsiteX5" fmla="*/ 145649 w 395031"/>
              <a:gd name="connsiteY5" fmla="*/ 1059873 h 2400300"/>
              <a:gd name="connsiteX6" fmla="*/ 166431 w 395031"/>
              <a:gd name="connsiteY6" fmla="*/ 1340427 h 2400300"/>
              <a:gd name="connsiteX7" fmla="*/ 135257 w 395031"/>
              <a:gd name="connsiteY7" fmla="*/ 1579419 h 2400300"/>
              <a:gd name="connsiteX8" fmla="*/ 175 w 395031"/>
              <a:gd name="connsiteY8" fmla="*/ 1849582 h 2400300"/>
              <a:gd name="connsiteX9" fmla="*/ 166431 w 395031"/>
              <a:gd name="connsiteY9" fmla="*/ 2150918 h 2400300"/>
              <a:gd name="connsiteX10" fmla="*/ 374249 w 395031"/>
              <a:gd name="connsiteY10" fmla="*/ 2400300 h 2400300"/>
              <a:gd name="connsiteX11" fmla="*/ 395031 w 395031"/>
              <a:gd name="connsiteY11" fmla="*/ 2389909 h 2400300"/>
              <a:gd name="connsiteX0" fmla="*/ 343076 w 395031"/>
              <a:gd name="connsiteY0" fmla="*/ 0 h 2400300"/>
              <a:gd name="connsiteX1" fmla="*/ 239167 w 395031"/>
              <a:gd name="connsiteY1" fmla="*/ 103909 h 2400300"/>
              <a:gd name="connsiteX2" fmla="*/ 104085 w 395031"/>
              <a:gd name="connsiteY2" fmla="*/ 228600 h 2400300"/>
              <a:gd name="connsiteX3" fmla="*/ 83303 w 395031"/>
              <a:gd name="connsiteY3" fmla="*/ 436418 h 2400300"/>
              <a:gd name="connsiteX4" fmla="*/ 135258 w 395031"/>
              <a:gd name="connsiteY4" fmla="*/ 789709 h 2400300"/>
              <a:gd name="connsiteX5" fmla="*/ 145649 w 395031"/>
              <a:gd name="connsiteY5" fmla="*/ 1059873 h 2400300"/>
              <a:gd name="connsiteX6" fmla="*/ 166431 w 395031"/>
              <a:gd name="connsiteY6" fmla="*/ 1340427 h 2400300"/>
              <a:gd name="connsiteX7" fmla="*/ 135257 w 395031"/>
              <a:gd name="connsiteY7" fmla="*/ 1579419 h 2400300"/>
              <a:gd name="connsiteX8" fmla="*/ 175 w 395031"/>
              <a:gd name="connsiteY8" fmla="*/ 1849582 h 2400300"/>
              <a:gd name="connsiteX9" fmla="*/ 166431 w 395031"/>
              <a:gd name="connsiteY9" fmla="*/ 2150918 h 2400300"/>
              <a:gd name="connsiteX10" fmla="*/ 374249 w 395031"/>
              <a:gd name="connsiteY10" fmla="*/ 2400300 h 2400300"/>
              <a:gd name="connsiteX11" fmla="*/ 395031 w 395031"/>
              <a:gd name="connsiteY11" fmla="*/ 2389909 h 240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5031" h="2400300">
                <a:moveTo>
                  <a:pt x="343076" y="0"/>
                </a:moveTo>
                <a:cubicBezTo>
                  <a:pt x="308440" y="34636"/>
                  <a:pt x="278999" y="65809"/>
                  <a:pt x="239167" y="103909"/>
                </a:cubicBezTo>
                <a:cubicBezTo>
                  <a:pt x="199335" y="142009"/>
                  <a:pt x="130062" y="173182"/>
                  <a:pt x="104085" y="228600"/>
                </a:cubicBezTo>
                <a:cubicBezTo>
                  <a:pt x="78108" y="284018"/>
                  <a:pt x="78108" y="342900"/>
                  <a:pt x="83303" y="436418"/>
                </a:cubicBezTo>
                <a:cubicBezTo>
                  <a:pt x="88498" y="529936"/>
                  <a:pt x="124867" y="685800"/>
                  <a:pt x="135258" y="789709"/>
                </a:cubicBezTo>
                <a:cubicBezTo>
                  <a:pt x="145649" y="893618"/>
                  <a:pt x="140454" y="968087"/>
                  <a:pt x="145649" y="1059873"/>
                </a:cubicBezTo>
                <a:cubicBezTo>
                  <a:pt x="150845" y="1151659"/>
                  <a:pt x="168163" y="1253836"/>
                  <a:pt x="166431" y="1340427"/>
                </a:cubicBezTo>
                <a:cubicBezTo>
                  <a:pt x="164699" y="1427018"/>
                  <a:pt x="162966" y="1494560"/>
                  <a:pt x="135257" y="1579419"/>
                </a:cubicBezTo>
                <a:cubicBezTo>
                  <a:pt x="107548" y="1664278"/>
                  <a:pt x="-5021" y="1754332"/>
                  <a:pt x="175" y="1849582"/>
                </a:cubicBezTo>
                <a:cubicBezTo>
                  <a:pt x="5371" y="1944832"/>
                  <a:pt x="97158" y="2067791"/>
                  <a:pt x="166431" y="2150918"/>
                </a:cubicBezTo>
                <a:lnTo>
                  <a:pt x="374249" y="2400300"/>
                </a:lnTo>
                <a:lnTo>
                  <a:pt x="395031" y="2389909"/>
                </a:lnTo>
              </a:path>
            </a:pathLst>
          </a:custGeom>
          <a:ln w="101600">
            <a:solidFill>
              <a:srgbClr val="31C8FD">
                <a:alpha val="62000"/>
              </a:srgb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243767" y="6400800"/>
            <a:ext cx="6027291" cy="307777"/>
          </a:xfrm>
          <a:prstGeom prst="rect">
            <a:avLst/>
          </a:prstGeom>
          <a:noFill/>
        </p:spPr>
        <p:txBody>
          <a:bodyPr wrap="none" rtlCol="0">
            <a:spAutoFit/>
          </a:bodyPr>
          <a:lstStyle/>
          <a:p>
            <a:r>
              <a:rPr lang="en-US" sz="1400" b="1" i="1" dirty="0"/>
              <a:t>Partners: University of Miami, United Kingdom, </a:t>
            </a:r>
            <a:r>
              <a:rPr lang="pt-BR" sz="1400" b="1" i="1" dirty="0"/>
              <a:t>Argentina and Brazil </a:t>
            </a:r>
            <a:endParaRPr lang="en-US" sz="1400" b="1" i="1" dirty="0"/>
          </a:p>
        </p:txBody>
      </p:sp>
      <p:sp>
        <p:nvSpPr>
          <p:cNvPr id="4" name="AutoShape 2" descr="https://ars.els-cdn.com/content/image/1-s2.0-S0967063715001041-gr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ars.els-cdn.com/content/image/1-s2.0-S0967063715001041-gr2.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p:nvPr/>
        </p:nvGrpSpPr>
        <p:grpSpPr>
          <a:xfrm>
            <a:off x="9360126" y="2354365"/>
            <a:ext cx="2527074" cy="3284435"/>
            <a:chOff x="9436326" y="2354365"/>
            <a:chExt cx="2527074" cy="3284435"/>
          </a:xfrm>
        </p:grpSpPr>
        <p:grpSp>
          <p:nvGrpSpPr>
            <p:cNvPr id="18" name="Group 17"/>
            <p:cNvGrpSpPr>
              <a:grpSpLocks noChangeAspect="1"/>
            </p:cNvGrpSpPr>
            <p:nvPr/>
          </p:nvGrpSpPr>
          <p:grpSpPr>
            <a:xfrm>
              <a:off x="9436326" y="2354365"/>
              <a:ext cx="2527074" cy="3284435"/>
              <a:chOff x="8339139" y="1972090"/>
              <a:chExt cx="2938461" cy="3819110"/>
            </a:xfrm>
          </p:grpSpPr>
          <p:pic>
            <p:nvPicPr>
              <p:cNvPr id="14" name="Picture 13"/>
              <p:cNvPicPr>
                <a:picLocks noChangeAspect="1"/>
              </p:cNvPicPr>
              <p:nvPr/>
            </p:nvPicPr>
            <p:blipFill rotWithShape="1">
              <a:blip r:embed="rId4">
                <a:extLst>
                  <a:ext uri="{28A0092B-C50C-407E-A947-70E740481C1C}">
                    <a14:useLocalDpi xmlns:a14="http://schemas.microsoft.com/office/drawing/2010/main"/>
                  </a:ext>
                </a:extLst>
              </a:blip>
              <a:srcRect l="23183" t="4004" r="23258" b="3182"/>
              <a:stretch/>
            </p:blipFill>
            <p:spPr>
              <a:xfrm>
                <a:off x="8339139" y="1972090"/>
                <a:ext cx="2938461" cy="3819110"/>
              </a:xfrm>
              <a:prstGeom prst="rect">
                <a:avLst/>
              </a:prstGeom>
            </p:spPr>
          </p:pic>
          <p:sp>
            <p:nvSpPr>
              <p:cNvPr id="15" name="Rectangle 14"/>
              <p:cNvSpPr/>
              <p:nvPr/>
            </p:nvSpPr>
            <p:spPr>
              <a:xfrm>
                <a:off x="8874207" y="3199566"/>
                <a:ext cx="381000" cy="256339"/>
              </a:xfrm>
              <a:prstGeom prst="rect">
                <a:avLst/>
              </a:prstGeom>
              <a:noFill/>
              <a:ln w="38100">
                <a:solidFill>
                  <a:schemeClr val="bg1">
                    <a:lumMod val="9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p:cNvSpPr/>
            <p:nvPr/>
          </p:nvSpPr>
          <p:spPr>
            <a:xfrm>
              <a:off x="10287000" y="4495800"/>
              <a:ext cx="327660" cy="220452"/>
            </a:xfrm>
            <a:prstGeom prst="rect">
              <a:avLst/>
            </a:prstGeom>
            <a:noFill/>
            <a:ln w="38100">
              <a:solidFill>
                <a:schemeClr val="bg1">
                  <a:lumMod val="9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 name="Straight Connector 29"/>
          <p:cNvCxnSpPr>
            <a:cxnSpLocks/>
          </p:cNvCxnSpPr>
          <p:nvPr/>
        </p:nvCxnSpPr>
        <p:spPr>
          <a:xfrm flipV="1">
            <a:off x="8915400" y="4694356"/>
            <a:ext cx="1295400" cy="1096844"/>
          </a:xfrm>
          <a:prstGeom prst="line">
            <a:avLst/>
          </a:prstGeom>
          <a:ln w="539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p:cNvCxnSpPr>
          <p:nvPr/>
        </p:nvCxnSpPr>
        <p:spPr>
          <a:xfrm>
            <a:off x="8839200" y="4191000"/>
            <a:ext cx="1371600" cy="304800"/>
          </a:xfrm>
          <a:prstGeom prst="line">
            <a:avLst/>
          </a:prstGeom>
          <a:ln w="539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8915400" y="3608844"/>
            <a:ext cx="904884" cy="21602"/>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915400" y="2133600"/>
            <a:ext cx="904884" cy="1276394"/>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5358384" y="4038601"/>
            <a:ext cx="3685032" cy="2318195"/>
            <a:chOff x="5358384" y="4038601"/>
            <a:chExt cx="3685032" cy="2318195"/>
          </a:xfrm>
        </p:grpSpPr>
        <p:pic>
          <p:nvPicPr>
            <p:cNvPr id="32" name="Picture 31" descr="esq_circ.eps">
              <a:extLst>
                <a:ext uri="{FF2B5EF4-FFF2-40B4-BE49-F238E27FC236}">
                  <a16:creationId xmlns:a16="http://schemas.microsoft.com/office/drawing/2014/main" id="{20E0BC8B-9FA7-B74C-9A06-973D718C1ACD}"/>
                </a:ext>
              </a:extLst>
            </p:cNvPr>
            <p:cNvPicPr preferRelativeResize="0">
              <a:picLocks/>
            </p:cNvPicPr>
            <p:nvPr/>
          </p:nvPicPr>
          <p:blipFill>
            <a:blip r:embed="rId5">
              <a:extLst>
                <a:ext uri="{28A0092B-C50C-407E-A947-70E740481C1C}">
                  <a14:useLocalDpi xmlns:a14="http://schemas.microsoft.com/office/drawing/2010/main"/>
                </a:ext>
              </a:extLst>
            </a:blip>
            <a:stretch>
              <a:fillRect/>
            </a:stretch>
          </p:blipFill>
          <p:spPr>
            <a:xfrm>
              <a:off x="5358384" y="4038601"/>
              <a:ext cx="3685032" cy="2318195"/>
            </a:xfrm>
            <a:prstGeom prst="rect">
              <a:avLst/>
            </a:prstGeom>
          </p:spPr>
        </p:pic>
        <p:sp>
          <p:nvSpPr>
            <p:cNvPr id="33" name="TextBox 32"/>
            <p:cNvSpPr txBox="1"/>
            <p:nvPr/>
          </p:nvSpPr>
          <p:spPr>
            <a:xfrm rot="21248350">
              <a:off x="5964814" y="4169780"/>
              <a:ext cx="920905" cy="347241"/>
            </a:xfrm>
            <a:prstGeom prst="rect">
              <a:avLst/>
            </a:prstGeom>
            <a:noFill/>
          </p:spPr>
          <p:txBody>
            <a:bodyPr wrap="square" rtlCol="0">
              <a:spAutoFit/>
            </a:bodyPr>
            <a:lstStyle/>
            <a:p>
              <a:r>
                <a:rPr lang="en-US" sz="1600" b="1" dirty="0">
                  <a:solidFill>
                    <a:schemeClr val="bg1">
                      <a:lumMod val="95000"/>
                    </a:schemeClr>
                  </a:solidFill>
                  <a:effectLst>
                    <a:outerShdw blurRad="50800" dist="38100" dir="16200000" rotWithShape="0">
                      <a:schemeClr val="bg1">
                        <a:alpha val="40000"/>
                      </a:schemeClr>
                    </a:outerShdw>
                  </a:effectLst>
                </a:rPr>
                <a:t>Brazil</a:t>
              </a:r>
              <a:endParaRPr lang="en-US" sz="1400" b="1" dirty="0">
                <a:solidFill>
                  <a:schemeClr val="bg1">
                    <a:lumMod val="95000"/>
                  </a:schemeClr>
                </a:solidFill>
                <a:effectLst>
                  <a:outerShdw blurRad="50800" dist="38100" dir="16200000" rotWithShape="0">
                    <a:schemeClr val="bg1">
                      <a:alpha val="40000"/>
                    </a:schemeClr>
                  </a:outerShdw>
                </a:effectLst>
              </a:endParaRPr>
            </a:p>
          </p:txBody>
        </p:sp>
      </p:grpSp>
    </p:spTree>
    <p:extLst>
      <p:ext uri="{BB962C8B-B14F-4D97-AF65-F5344CB8AC3E}">
        <p14:creationId xmlns:p14="http://schemas.microsoft.com/office/powerpoint/2010/main" val="4091750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BDEF99B-6AAD-5248-B61D-E56E7BCD50FE}"/>
              </a:ext>
            </a:extLst>
          </p:cNvPr>
          <p:cNvSpPr>
            <a:spLocks noGrp="1"/>
          </p:cNvSpPr>
          <p:nvPr>
            <p:ph type="sldNum" sz="quarter" idx="12"/>
          </p:nvPr>
        </p:nvSpPr>
        <p:spPr/>
        <p:txBody>
          <a:bodyPr/>
          <a:lstStyle/>
          <a:p>
            <a:fld id="{1CA897ED-F933-F140-B965-41326E641414}" type="slidenum">
              <a:rPr lang="en-US" smtClean="0"/>
              <a:t>13</a:t>
            </a:fld>
            <a:endParaRPr lang="en-US"/>
          </a:p>
        </p:txBody>
      </p:sp>
      <p:sp>
        <p:nvSpPr>
          <p:cNvPr id="12" name="TextBox 11"/>
          <p:cNvSpPr txBox="1"/>
          <p:nvPr/>
        </p:nvSpPr>
        <p:spPr>
          <a:xfrm>
            <a:off x="243767" y="6400800"/>
            <a:ext cx="2854949" cy="307777"/>
          </a:xfrm>
          <a:prstGeom prst="rect">
            <a:avLst/>
          </a:prstGeom>
          <a:noFill/>
        </p:spPr>
        <p:txBody>
          <a:bodyPr wrap="none" rtlCol="0">
            <a:spAutoFit/>
          </a:bodyPr>
          <a:lstStyle/>
          <a:p>
            <a:r>
              <a:rPr lang="en-US" sz="1400" b="1" i="1" dirty="0"/>
              <a:t>Partners: </a:t>
            </a:r>
            <a:r>
              <a:rPr lang="pt-BR" sz="1400" b="1" i="1" dirty="0"/>
              <a:t> Argentina and Brazil </a:t>
            </a:r>
            <a:endParaRPr lang="en-US" sz="1400" b="1" i="1" dirty="0"/>
          </a:p>
        </p:txBody>
      </p:sp>
      <p:grpSp>
        <p:nvGrpSpPr>
          <p:cNvPr id="4" name="Group 3"/>
          <p:cNvGrpSpPr/>
          <p:nvPr/>
        </p:nvGrpSpPr>
        <p:grpSpPr>
          <a:xfrm>
            <a:off x="5134775" y="960327"/>
            <a:ext cx="6805418" cy="4403587"/>
            <a:chOff x="-488372" y="2064130"/>
            <a:chExt cx="6805418" cy="4403587"/>
          </a:xfrm>
        </p:grpSpPr>
        <p:pic>
          <p:nvPicPr>
            <p:cNvPr id="1026" name="Picture 2" descr="image"/>
            <p:cNvPicPr>
              <a:picLocks noChangeAspect="1" noChangeArrowheads="1"/>
            </p:cNvPicPr>
            <p:nvPr/>
          </p:nvPicPr>
          <p:blipFill rotWithShape="1">
            <a:blip r:embed="rId3">
              <a:extLst>
                <a:ext uri="{28A0092B-C50C-407E-A947-70E740481C1C}">
                  <a14:useLocalDpi xmlns:a14="http://schemas.microsoft.com/office/drawing/2010/main"/>
                </a:ext>
              </a:extLst>
            </a:blip>
            <a:srcRect l="-1075"/>
            <a:stretch/>
          </p:blipFill>
          <p:spPr bwMode="auto">
            <a:xfrm>
              <a:off x="-488372" y="2064130"/>
              <a:ext cx="6805418" cy="44035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518472" y="2601491"/>
              <a:ext cx="664922" cy="246221"/>
            </a:xfrm>
            <a:prstGeom prst="rect">
              <a:avLst/>
            </a:prstGeom>
            <a:noFill/>
          </p:spPr>
          <p:txBody>
            <a:bodyPr wrap="square" rtlCol="0">
              <a:spAutoFit/>
            </a:bodyPr>
            <a:lstStyle/>
            <a:p>
              <a:r>
                <a:rPr lang="en-US" sz="1000" b="1" dirty="0"/>
                <a:t>SACW</a:t>
              </a:r>
            </a:p>
          </p:txBody>
        </p:sp>
        <p:sp>
          <p:nvSpPr>
            <p:cNvPr id="24" name="TextBox 23"/>
            <p:cNvSpPr txBox="1"/>
            <p:nvPr/>
          </p:nvSpPr>
          <p:spPr>
            <a:xfrm>
              <a:off x="5526459" y="3120340"/>
              <a:ext cx="569541" cy="246221"/>
            </a:xfrm>
            <a:prstGeom prst="rect">
              <a:avLst/>
            </a:prstGeom>
            <a:noFill/>
          </p:spPr>
          <p:txBody>
            <a:bodyPr wrap="square" rtlCol="0">
              <a:spAutoFit/>
            </a:bodyPr>
            <a:lstStyle/>
            <a:p>
              <a:r>
                <a:rPr lang="en-US" sz="1000" b="1" dirty="0">
                  <a:solidFill>
                    <a:schemeClr val="bg1"/>
                  </a:solidFill>
                </a:rPr>
                <a:t>AAIW</a:t>
              </a:r>
            </a:p>
          </p:txBody>
        </p:sp>
        <p:sp>
          <p:nvSpPr>
            <p:cNvPr id="25" name="TextBox 24"/>
            <p:cNvSpPr txBox="1"/>
            <p:nvPr/>
          </p:nvSpPr>
          <p:spPr>
            <a:xfrm>
              <a:off x="4663311" y="4554596"/>
              <a:ext cx="610487" cy="246221"/>
            </a:xfrm>
            <a:prstGeom prst="rect">
              <a:avLst/>
            </a:prstGeom>
            <a:noFill/>
          </p:spPr>
          <p:txBody>
            <a:bodyPr wrap="square" rtlCol="0">
              <a:spAutoFit/>
            </a:bodyPr>
            <a:lstStyle/>
            <a:p>
              <a:r>
                <a:rPr lang="en-US" sz="1000" b="1" dirty="0"/>
                <a:t>NADW</a:t>
              </a:r>
            </a:p>
          </p:txBody>
        </p:sp>
        <p:sp>
          <p:nvSpPr>
            <p:cNvPr id="26" name="TextBox 25"/>
            <p:cNvSpPr txBox="1"/>
            <p:nvPr/>
          </p:nvSpPr>
          <p:spPr>
            <a:xfrm>
              <a:off x="5526459" y="3782111"/>
              <a:ext cx="656935" cy="246221"/>
            </a:xfrm>
            <a:prstGeom prst="rect">
              <a:avLst/>
            </a:prstGeom>
            <a:noFill/>
          </p:spPr>
          <p:txBody>
            <a:bodyPr wrap="square" rtlCol="0">
              <a:spAutoFit/>
            </a:bodyPr>
            <a:lstStyle/>
            <a:p>
              <a:r>
                <a:rPr lang="en-US" sz="1000" b="1" dirty="0">
                  <a:solidFill>
                    <a:schemeClr val="bg1"/>
                  </a:solidFill>
                </a:rPr>
                <a:t>UCDW</a:t>
              </a:r>
            </a:p>
          </p:txBody>
        </p:sp>
        <p:sp>
          <p:nvSpPr>
            <p:cNvPr id="27" name="TextBox 26"/>
            <p:cNvSpPr txBox="1"/>
            <p:nvPr/>
          </p:nvSpPr>
          <p:spPr>
            <a:xfrm>
              <a:off x="5526458" y="5212528"/>
              <a:ext cx="569542" cy="246221"/>
            </a:xfrm>
            <a:prstGeom prst="rect">
              <a:avLst/>
            </a:prstGeom>
            <a:noFill/>
          </p:spPr>
          <p:txBody>
            <a:bodyPr wrap="square" rtlCol="0">
              <a:spAutoFit/>
            </a:bodyPr>
            <a:lstStyle/>
            <a:p>
              <a:r>
                <a:rPr lang="en-US" sz="1000" b="1" dirty="0"/>
                <a:t>LCDW</a:t>
              </a:r>
            </a:p>
          </p:txBody>
        </p:sp>
        <p:sp>
          <p:nvSpPr>
            <p:cNvPr id="28" name="TextBox 27"/>
            <p:cNvSpPr txBox="1"/>
            <p:nvPr/>
          </p:nvSpPr>
          <p:spPr>
            <a:xfrm>
              <a:off x="5562600" y="5791200"/>
              <a:ext cx="620794" cy="246221"/>
            </a:xfrm>
            <a:prstGeom prst="rect">
              <a:avLst/>
            </a:prstGeom>
            <a:noFill/>
          </p:spPr>
          <p:txBody>
            <a:bodyPr wrap="square" rtlCol="0">
              <a:spAutoFit/>
            </a:bodyPr>
            <a:lstStyle/>
            <a:p>
              <a:r>
                <a:rPr lang="en-US" sz="1000" b="1" dirty="0"/>
                <a:t>AABW</a:t>
              </a:r>
            </a:p>
          </p:txBody>
        </p:sp>
      </p:grpSp>
      <p:sp>
        <p:nvSpPr>
          <p:cNvPr id="30" name="TextBox 29"/>
          <p:cNvSpPr txBox="1"/>
          <p:nvPr/>
        </p:nvSpPr>
        <p:spPr>
          <a:xfrm>
            <a:off x="8507977" y="5328591"/>
            <a:ext cx="954235" cy="234009"/>
          </a:xfrm>
          <a:prstGeom prst="rect">
            <a:avLst/>
          </a:prstGeom>
          <a:noFill/>
        </p:spPr>
        <p:txBody>
          <a:bodyPr wrap="none" rtlCol="0">
            <a:spAutoFit/>
          </a:bodyPr>
          <a:lstStyle/>
          <a:p>
            <a:r>
              <a:rPr lang="en-US" sz="900" b="1" dirty="0"/>
              <a:t>Distance (km)</a:t>
            </a:r>
          </a:p>
        </p:txBody>
      </p:sp>
      <p:sp>
        <p:nvSpPr>
          <p:cNvPr id="31" name="TextBox 30"/>
          <p:cNvSpPr txBox="1"/>
          <p:nvPr/>
        </p:nvSpPr>
        <p:spPr>
          <a:xfrm>
            <a:off x="117764" y="1905000"/>
            <a:ext cx="5224202" cy="1446550"/>
          </a:xfrm>
          <a:prstGeom prst="rect">
            <a:avLst/>
          </a:prstGeom>
          <a:noFill/>
        </p:spPr>
        <p:txBody>
          <a:bodyPr wrap="square" rtlCol="0">
            <a:spAutoFit/>
          </a:bodyPr>
          <a:lstStyle/>
          <a:p>
            <a:pPr marL="285750" indent="-285750">
              <a:spcAft>
                <a:spcPts val="1200"/>
              </a:spcAft>
              <a:buFont typeface="Courier New" pitchFamily="49" charset="0"/>
              <a:buChar char="o"/>
            </a:pPr>
            <a:r>
              <a:rPr lang="en-US" sz="2000" b="1" dirty="0">
                <a:solidFill>
                  <a:schemeClr val="tx1">
                    <a:lumMod val="50000"/>
                    <a:lumOff val="50000"/>
                  </a:schemeClr>
                </a:solidFill>
                <a:cs typeface="Times New Roman" pitchFamily="18" charset="0"/>
              </a:rPr>
              <a:t>Strong variability on time scales ranging from a few days to a few months</a:t>
            </a:r>
          </a:p>
          <a:p>
            <a:endParaRPr lang="en-US" b="1" dirty="0">
              <a:solidFill>
                <a:schemeClr val="tx1">
                  <a:lumMod val="50000"/>
                  <a:lumOff val="50000"/>
                </a:schemeClr>
              </a:solidFill>
              <a:latin typeface="Times New Roman" pitchFamily="18" charset="0"/>
              <a:cs typeface="Times New Roman" pitchFamily="18" charset="0"/>
            </a:endParaRPr>
          </a:p>
        </p:txBody>
      </p:sp>
      <p:sp>
        <p:nvSpPr>
          <p:cNvPr id="50" name="Title 3">
            <a:extLst>
              <a:ext uri="{FF2B5EF4-FFF2-40B4-BE49-F238E27FC236}">
                <a16:creationId xmlns:a16="http://schemas.microsoft.com/office/drawing/2014/main" id="{330A6687-FF3C-0D4E-8D58-8FEF7504DD63}"/>
              </a:ext>
            </a:extLst>
          </p:cNvPr>
          <p:cNvSpPr>
            <a:spLocks noGrp="1"/>
          </p:cNvSpPr>
          <p:nvPr>
            <p:ph type="title"/>
          </p:nvPr>
        </p:nvSpPr>
        <p:spPr>
          <a:xfrm>
            <a:off x="152401" y="990601"/>
            <a:ext cx="5189565" cy="838199"/>
          </a:xfrm>
        </p:spPr>
        <p:txBody>
          <a:bodyPr>
            <a:normAutofit fontScale="90000"/>
          </a:bodyPr>
          <a:lstStyle/>
          <a:p>
            <a:pPr algn="ctr"/>
            <a:r>
              <a:rPr lang="en-US" sz="3600" b="1" dirty="0">
                <a:latin typeface="Times New Roman" pitchFamily="18" charset="0"/>
                <a:cs typeface="Times New Roman" pitchFamily="18" charset="0"/>
              </a:rPr>
              <a:t>Deep Western Boundary Current at 34.5</a:t>
            </a:r>
            <a:r>
              <a:rPr lang="en-US" sz="3600" b="1" dirty="0">
                <a:latin typeface="Times New Roman" pitchFamily="18" charset="0"/>
                <a:cs typeface="Times New Roman" pitchFamily="18" charset="0"/>
                <a:sym typeface="Symbol"/>
              </a:rPr>
              <a:t>S</a:t>
            </a:r>
            <a:endParaRPr lang="en-US" sz="2700" b="1" dirty="0">
              <a:latin typeface="Times New Roman" pitchFamily="18" charset="0"/>
              <a:cs typeface="Times New Roman" pitchFamily="18" charset="0"/>
            </a:endParaRPr>
          </a:p>
        </p:txBody>
      </p:sp>
      <p:sp>
        <p:nvSpPr>
          <p:cNvPr id="1051" name="TextBox 1050"/>
          <p:cNvSpPr txBox="1"/>
          <p:nvPr/>
        </p:nvSpPr>
        <p:spPr>
          <a:xfrm>
            <a:off x="5303679" y="5562600"/>
            <a:ext cx="6812121" cy="800219"/>
          </a:xfrm>
          <a:prstGeom prst="rect">
            <a:avLst/>
          </a:prstGeom>
          <a:noFill/>
        </p:spPr>
        <p:txBody>
          <a:bodyPr wrap="none" rtlCol="0">
            <a:spAutoFit/>
          </a:bodyPr>
          <a:lstStyle/>
          <a:p>
            <a:pPr>
              <a:spcAft>
                <a:spcPts val="600"/>
              </a:spcAft>
            </a:pPr>
            <a:r>
              <a:rPr lang="en-US" sz="1200" b="1" dirty="0">
                <a:solidFill>
                  <a:schemeClr val="bg2">
                    <a:lumMod val="50000"/>
                  </a:schemeClr>
                </a:solidFill>
              </a:rPr>
              <a:t>SACW </a:t>
            </a:r>
            <a:r>
              <a:rPr lang="en-US" sz="1200" b="1" dirty="0">
                <a:solidFill>
                  <a:schemeClr val="bg2">
                    <a:lumMod val="50000"/>
                  </a:schemeClr>
                </a:solidFill>
                <a:sym typeface="Symbol"/>
              </a:rPr>
              <a:t> South Atlantic Central Water		</a:t>
            </a:r>
            <a:r>
              <a:rPr lang="en-US" sz="1200" b="1" dirty="0">
                <a:solidFill>
                  <a:schemeClr val="bg2">
                    <a:lumMod val="50000"/>
                  </a:schemeClr>
                </a:solidFill>
              </a:rPr>
              <a:t>NADW </a:t>
            </a:r>
            <a:r>
              <a:rPr lang="en-US" sz="1200" b="1" dirty="0">
                <a:solidFill>
                  <a:schemeClr val="bg2">
                    <a:lumMod val="50000"/>
                  </a:schemeClr>
                </a:solidFill>
                <a:sym typeface="Symbol"/>
              </a:rPr>
              <a:t> North Atlantic Deep Water</a:t>
            </a:r>
          </a:p>
          <a:p>
            <a:pPr>
              <a:spcAft>
                <a:spcPts val="600"/>
              </a:spcAft>
            </a:pPr>
            <a:r>
              <a:rPr lang="en-US" sz="1200" b="1" dirty="0">
                <a:solidFill>
                  <a:schemeClr val="bg2">
                    <a:lumMod val="50000"/>
                  </a:schemeClr>
                </a:solidFill>
              </a:rPr>
              <a:t>AAIW </a:t>
            </a:r>
            <a:r>
              <a:rPr lang="en-US" sz="1200" b="1" dirty="0">
                <a:solidFill>
                  <a:schemeClr val="bg2">
                    <a:lumMod val="50000"/>
                  </a:schemeClr>
                </a:solidFill>
                <a:sym typeface="Symbol"/>
              </a:rPr>
              <a:t> Antarctic Intermediate Water		UCDW</a:t>
            </a:r>
            <a:r>
              <a:rPr lang="en-US" sz="1200" b="1" dirty="0">
                <a:solidFill>
                  <a:schemeClr val="bg2">
                    <a:lumMod val="50000"/>
                  </a:schemeClr>
                </a:solidFill>
              </a:rPr>
              <a:t> </a:t>
            </a:r>
            <a:r>
              <a:rPr lang="en-US" sz="1200" b="1" dirty="0">
                <a:solidFill>
                  <a:schemeClr val="bg2">
                    <a:lumMod val="50000"/>
                  </a:schemeClr>
                </a:solidFill>
                <a:sym typeface="Symbol"/>
              </a:rPr>
              <a:t> </a:t>
            </a:r>
            <a:r>
              <a:rPr lang="en-US" sz="1200" b="1" dirty="0">
                <a:solidFill>
                  <a:schemeClr val="bg2">
                    <a:lumMod val="50000"/>
                  </a:schemeClr>
                </a:solidFill>
              </a:rPr>
              <a:t>Lower Circumpolar Deep Water</a:t>
            </a:r>
          </a:p>
          <a:p>
            <a:pPr>
              <a:spcAft>
                <a:spcPts val="600"/>
              </a:spcAft>
            </a:pPr>
            <a:r>
              <a:rPr lang="en-US" sz="1200" b="1" dirty="0">
                <a:solidFill>
                  <a:schemeClr val="bg2">
                    <a:lumMod val="50000"/>
                  </a:schemeClr>
                </a:solidFill>
              </a:rPr>
              <a:t>LCDW </a:t>
            </a:r>
            <a:r>
              <a:rPr lang="en-US" sz="1200" b="1" dirty="0">
                <a:solidFill>
                  <a:schemeClr val="bg2">
                    <a:lumMod val="50000"/>
                  </a:schemeClr>
                </a:solidFill>
                <a:sym typeface="Symbol"/>
              </a:rPr>
              <a:t> </a:t>
            </a:r>
            <a:r>
              <a:rPr lang="en-US" sz="1200" b="1" dirty="0">
                <a:solidFill>
                  <a:schemeClr val="bg2">
                    <a:lumMod val="50000"/>
                  </a:schemeClr>
                </a:solidFill>
              </a:rPr>
              <a:t>Lower Circumpolar Deep Water	AABW </a:t>
            </a:r>
            <a:r>
              <a:rPr lang="en-US" sz="1200" b="1" dirty="0">
                <a:solidFill>
                  <a:schemeClr val="bg2">
                    <a:lumMod val="50000"/>
                  </a:schemeClr>
                </a:solidFill>
                <a:sym typeface="Symbol"/>
              </a:rPr>
              <a:t> </a:t>
            </a:r>
            <a:r>
              <a:rPr lang="en-US" sz="1200" b="1" dirty="0">
                <a:solidFill>
                  <a:schemeClr val="bg2">
                    <a:lumMod val="50000"/>
                  </a:schemeClr>
                </a:solidFill>
              </a:rPr>
              <a:t>Antarctic Bottom Water</a:t>
            </a:r>
          </a:p>
        </p:txBody>
      </p:sp>
      <p:sp>
        <p:nvSpPr>
          <p:cNvPr id="5" name="Rectangle 4"/>
          <p:cNvSpPr/>
          <p:nvPr/>
        </p:nvSpPr>
        <p:spPr>
          <a:xfrm>
            <a:off x="10236637" y="6400800"/>
            <a:ext cx="1665456" cy="307777"/>
          </a:xfrm>
          <a:prstGeom prst="rect">
            <a:avLst/>
          </a:prstGeom>
        </p:spPr>
        <p:txBody>
          <a:bodyPr wrap="none">
            <a:spAutoFit/>
          </a:bodyPr>
          <a:lstStyle/>
          <a:p>
            <a:r>
              <a:rPr lang="en-US" sz="1400" b="1" dirty="0">
                <a:solidFill>
                  <a:schemeClr val="bg2">
                    <a:lumMod val="50000"/>
                  </a:schemeClr>
                </a:solidFill>
              </a:rPr>
              <a:t>(Valla et al., 2019)</a:t>
            </a:r>
            <a:endParaRPr lang="en-US" sz="1400" dirty="0">
              <a:solidFill>
                <a:schemeClr val="bg2">
                  <a:lumMod val="50000"/>
                </a:schemeClr>
              </a:solidFill>
            </a:endParaRPr>
          </a:p>
        </p:txBody>
      </p:sp>
      <p:sp>
        <p:nvSpPr>
          <p:cNvPr id="33" name="Rectangle 32"/>
          <p:cNvSpPr/>
          <p:nvPr/>
        </p:nvSpPr>
        <p:spPr>
          <a:xfrm>
            <a:off x="2709083" y="5165527"/>
            <a:ext cx="1872629" cy="307777"/>
          </a:xfrm>
          <a:prstGeom prst="rect">
            <a:avLst/>
          </a:prstGeom>
        </p:spPr>
        <p:txBody>
          <a:bodyPr wrap="none">
            <a:spAutoFit/>
          </a:bodyPr>
          <a:lstStyle/>
          <a:p>
            <a:r>
              <a:rPr lang="en-US" sz="1400" b="1" dirty="0">
                <a:solidFill>
                  <a:schemeClr val="bg2">
                    <a:lumMod val="50000"/>
                  </a:schemeClr>
                </a:solidFill>
              </a:rPr>
              <a:t>(</a:t>
            </a:r>
            <a:r>
              <a:rPr lang="en-US" sz="1400" b="1" dirty="0" err="1">
                <a:solidFill>
                  <a:schemeClr val="bg2">
                    <a:lumMod val="50000"/>
                  </a:schemeClr>
                </a:solidFill>
              </a:rPr>
              <a:t>Meinen</a:t>
            </a:r>
            <a:r>
              <a:rPr lang="en-US" sz="1400" b="1" dirty="0">
                <a:solidFill>
                  <a:schemeClr val="bg2">
                    <a:lumMod val="50000"/>
                  </a:schemeClr>
                </a:solidFill>
              </a:rPr>
              <a:t> et al., 2017)</a:t>
            </a:r>
            <a:endParaRPr lang="en-US" sz="1400" dirty="0"/>
          </a:p>
        </p:txBody>
      </p:sp>
      <p:grpSp>
        <p:nvGrpSpPr>
          <p:cNvPr id="8" name="Group 7"/>
          <p:cNvGrpSpPr/>
          <p:nvPr/>
        </p:nvGrpSpPr>
        <p:grpSpPr>
          <a:xfrm>
            <a:off x="457200" y="3162932"/>
            <a:ext cx="4191000" cy="1862380"/>
            <a:chOff x="457200" y="3162932"/>
            <a:chExt cx="4191000" cy="1862380"/>
          </a:xfrm>
        </p:grpSpPr>
        <p:pic>
          <p:nvPicPr>
            <p:cNvPr id="32" name="Picture 31"/>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57200" y="3162932"/>
              <a:ext cx="4191000" cy="1862380"/>
            </a:xfrm>
            <a:prstGeom prst="rect">
              <a:avLst/>
            </a:prstGeom>
          </p:spPr>
        </p:pic>
        <p:sp>
          <p:nvSpPr>
            <p:cNvPr id="6" name="TextBox 5"/>
            <p:cNvSpPr txBox="1"/>
            <p:nvPr/>
          </p:nvSpPr>
          <p:spPr>
            <a:xfrm>
              <a:off x="1600200" y="4516983"/>
              <a:ext cx="1269899" cy="276999"/>
            </a:xfrm>
            <a:prstGeom prst="rect">
              <a:avLst/>
            </a:prstGeom>
            <a:noFill/>
          </p:spPr>
          <p:txBody>
            <a:bodyPr wrap="none" rtlCol="0">
              <a:spAutoFit/>
            </a:bodyPr>
            <a:lstStyle/>
            <a:p>
              <a:r>
                <a:rPr lang="en-US" sz="1200" b="1" dirty="0">
                  <a:solidFill>
                    <a:schemeClr val="tx1">
                      <a:lumMod val="65000"/>
                      <a:lumOff val="35000"/>
                    </a:schemeClr>
                  </a:solidFill>
                </a:rPr>
                <a:t>DWBC (34.5</a:t>
              </a:r>
              <a:r>
                <a:rPr lang="en-US" sz="1200" b="1" dirty="0">
                  <a:solidFill>
                    <a:schemeClr val="tx1">
                      <a:lumMod val="65000"/>
                      <a:lumOff val="35000"/>
                    </a:schemeClr>
                  </a:solidFill>
                  <a:sym typeface="Symbol"/>
                </a:rPr>
                <a:t></a:t>
              </a:r>
              <a:r>
                <a:rPr lang="en-US" sz="1200" b="1" dirty="0">
                  <a:solidFill>
                    <a:schemeClr val="tx1">
                      <a:lumMod val="65000"/>
                      <a:lumOff val="35000"/>
                    </a:schemeClr>
                  </a:solidFill>
                </a:rPr>
                <a:t>S)</a:t>
              </a:r>
            </a:p>
          </p:txBody>
        </p:sp>
      </p:grpSp>
    </p:spTree>
    <p:extLst>
      <p:ext uri="{BB962C8B-B14F-4D97-AF65-F5344CB8AC3E}">
        <p14:creationId xmlns:p14="http://schemas.microsoft.com/office/powerpoint/2010/main" val="1619996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BDEF99B-6AAD-5248-B61D-E56E7BCD50FE}"/>
              </a:ext>
            </a:extLst>
          </p:cNvPr>
          <p:cNvSpPr>
            <a:spLocks noGrp="1"/>
          </p:cNvSpPr>
          <p:nvPr>
            <p:ph type="sldNum" sz="quarter" idx="12"/>
          </p:nvPr>
        </p:nvSpPr>
        <p:spPr/>
        <p:txBody>
          <a:bodyPr/>
          <a:lstStyle/>
          <a:p>
            <a:fld id="{1CA897ED-F933-F140-B965-41326E641414}" type="slidenum">
              <a:rPr lang="en-US" smtClean="0"/>
              <a:t>14</a:t>
            </a:fld>
            <a:endParaRPr lang="en-US"/>
          </a:p>
        </p:txBody>
      </p:sp>
      <p:sp>
        <p:nvSpPr>
          <p:cNvPr id="11" name="Title 3">
            <a:extLst>
              <a:ext uri="{FF2B5EF4-FFF2-40B4-BE49-F238E27FC236}">
                <a16:creationId xmlns:a16="http://schemas.microsoft.com/office/drawing/2014/main" id="{330A6687-FF3C-0D4E-8D58-8FEF7504DD63}"/>
              </a:ext>
            </a:extLst>
          </p:cNvPr>
          <p:cNvSpPr>
            <a:spLocks noGrp="1"/>
          </p:cNvSpPr>
          <p:nvPr>
            <p:ph type="title"/>
          </p:nvPr>
        </p:nvSpPr>
        <p:spPr>
          <a:xfrm>
            <a:off x="228600" y="914400"/>
            <a:ext cx="11721968" cy="609600"/>
          </a:xfrm>
        </p:spPr>
        <p:txBody>
          <a:bodyPr>
            <a:normAutofit/>
          </a:bodyPr>
          <a:lstStyle/>
          <a:p>
            <a:pPr algn="ctr"/>
            <a:r>
              <a:rPr lang="en-US" sz="3600" b="1" dirty="0">
                <a:latin typeface="Times New Roman" pitchFamily="18" charset="0"/>
                <a:cs typeface="Times New Roman" pitchFamily="18" charset="0"/>
              </a:rPr>
              <a:t>Evaluation of Climate Models</a:t>
            </a:r>
          </a:p>
        </p:txBody>
      </p:sp>
      <p:sp>
        <p:nvSpPr>
          <p:cNvPr id="2" name="Rectangle 1"/>
          <p:cNvSpPr/>
          <p:nvPr/>
        </p:nvSpPr>
        <p:spPr>
          <a:xfrm>
            <a:off x="1524000" y="5562600"/>
            <a:ext cx="8915399" cy="836126"/>
          </a:xfrm>
          <a:prstGeom prst="rect">
            <a:avLst/>
          </a:prstGeom>
        </p:spPr>
        <p:txBody>
          <a:bodyPr wrap="square">
            <a:spAutoFit/>
          </a:bodyPr>
          <a:lstStyle/>
          <a:p>
            <a:pPr marL="342900" indent="-342900">
              <a:spcAft>
                <a:spcPts val="1000"/>
              </a:spcAft>
              <a:buClr>
                <a:schemeClr val="tx1">
                  <a:lumMod val="50000"/>
                  <a:lumOff val="50000"/>
                </a:schemeClr>
              </a:buClr>
              <a:buSzPct val="120000"/>
              <a:buFont typeface="Courier New" pitchFamily="49" charset="0"/>
              <a:buChar char="o"/>
            </a:pPr>
            <a:r>
              <a:rPr lang="en-US" sz="2000" b="1" dirty="0">
                <a:solidFill>
                  <a:schemeClr val="bg1">
                    <a:lumMod val="50000"/>
                  </a:schemeClr>
                </a:solidFill>
              </a:rPr>
              <a:t>Models do not capture the flow pathways</a:t>
            </a:r>
          </a:p>
          <a:p>
            <a:pPr marL="342900" indent="-342900">
              <a:spcAft>
                <a:spcPts val="1000"/>
              </a:spcAft>
              <a:buClr>
                <a:schemeClr val="tx1">
                  <a:lumMod val="50000"/>
                  <a:lumOff val="50000"/>
                </a:schemeClr>
              </a:buClr>
              <a:buSzPct val="120000"/>
              <a:buFont typeface="Courier New" pitchFamily="49" charset="0"/>
              <a:buChar char="o"/>
            </a:pPr>
            <a:r>
              <a:rPr lang="en-US" sz="2000" b="1" dirty="0">
                <a:solidFill>
                  <a:schemeClr val="bg1">
                    <a:lumMod val="50000"/>
                  </a:schemeClr>
                </a:solidFill>
              </a:rPr>
              <a:t>Plan: work with modelers to assess deficiencies and improve models</a:t>
            </a:r>
          </a:p>
        </p:txBody>
      </p:sp>
      <p:pic>
        <p:nvPicPr>
          <p:cNvPr id="2050" name="Picture 2" descr="Z:\home\dong\mfile\AMOC\seasonal\figs\fig05_sept.jpg"/>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1143000" y="1733490"/>
            <a:ext cx="9774792" cy="36673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0236637" y="6400800"/>
            <a:ext cx="1713931" cy="307777"/>
          </a:xfrm>
          <a:prstGeom prst="rect">
            <a:avLst/>
          </a:prstGeom>
        </p:spPr>
        <p:txBody>
          <a:bodyPr wrap="none">
            <a:spAutoFit/>
          </a:bodyPr>
          <a:lstStyle/>
          <a:p>
            <a:r>
              <a:rPr lang="en-US" sz="1400" b="1" dirty="0">
                <a:solidFill>
                  <a:schemeClr val="bg2">
                    <a:lumMod val="50000"/>
                  </a:schemeClr>
                </a:solidFill>
              </a:rPr>
              <a:t>(Dong et al., 2014)</a:t>
            </a:r>
            <a:endParaRPr lang="en-US" sz="1400" dirty="0"/>
          </a:p>
        </p:txBody>
      </p:sp>
      <p:sp>
        <p:nvSpPr>
          <p:cNvPr id="4" name="TextBox 3"/>
          <p:cNvSpPr txBox="1"/>
          <p:nvPr/>
        </p:nvSpPr>
        <p:spPr>
          <a:xfrm>
            <a:off x="9906000" y="4828032"/>
            <a:ext cx="413896" cy="338554"/>
          </a:xfrm>
          <a:prstGeom prst="rect">
            <a:avLst/>
          </a:prstGeom>
          <a:noFill/>
        </p:spPr>
        <p:txBody>
          <a:bodyPr wrap="none" rtlCol="0">
            <a:spAutoFit/>
          </a:bodyPr>
          <a:lstStyle/>
          <a:p>
            <a:r>
              <a:rPr lang="en-US" sz="1600" dirty="0">
                <a:sym typeface="Symbol"/>
              </a:rPr>
              <a:t>C</a:t>
            </a:r>
            <a:endParaRPr lang="en-US" sz="1600" dirty="0"/>
          </a:p>
        </p:txBody>
      </p:sp>
    </p:spTree>
    <p:extLst>
      <p:ext uri="{BB962C8B-B14F-4D97-AF65-F5344CB8AC3E}">
        <p14:creationId xmlns:p14="http://schemas.microsoft.com/office/powerpoint/2010/main" val="3975141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BDEF99B-6AAD-5248-B61D-E56E7BCD50FE}"/>
              </a:ext>
            </a:extLst>
          </p:cNvPr>
          <p:cNvSpPr>
            <a:spLocks noGrp="1"/>
          </p:cNvSpPr>
          <p:nvPr>
            <p:ph type="sldNum" sz="quarter" idx="12"/>
          </p:nvPr>
        </p:nvSpPr>
        <p:spPr/>
        <p:txBody>
          <a:bodyPr/>
          <a:lstStyle/>
          <a:p>
            <a:fld id="{1CA897ED-F933-F140-B965-41326E641414}" type="slidenum">
              <a:rPr lang="en-US" smtClean="0"/>
              <a:t>15</a:t>
            </a:fld>
            <a:endParaRPr lang="en-US"/>
          </a:p>
        </p:txBody>
      </p:sp>
      <p:sp>
        <p:nvSpPr>
          <p:cNvPr id="11" name="Title 3">
            <a:extLst>
              <a:ext uri="{FF2B5EF4-FFF2-40B4-BE49-F238E27FC236}">
                <a16:creationId xmlns:a16="http://schemas.microsoft.com/office/drawing/2014/main" id="{330A6687-FF3C-0D4E-8D58-8FEF7504DD63}"/>
              </a:ext>
            </a:extLst>
          </p:cNvPr>
          <p:cNvSpPr>
            <a:spLocks noGrp="1"/>
          </p:cNvSpPr>
          <p:nvPr>
            <p:ph type="title"/>
          </p:nvPr>
        </p:nvSpPr>
        <p:spPr>
          <a:xfrm>
            <a:off x="228600" y="914400"/>
            <a:ext cx="11721968" cy="609600"/>
          </a:xfrm>
        </p:spPr>
        <p:txBody>
          <a:bodyPr>
            <a:normAutofit/>
          </a:bodyPr>
          <a:lstStyle/>
          <a:p>
            <a:pPr algn="ctr"/>
            <a:r>
              <a:rPr lang="en-US" sz="3600" b="1" dirty="0">
                <a:latin typeface="Times New Roman" pitchFamily="18" charset="0"/>
                <a:cs typeface="Times New Roman" pitchFamily="18" charset="0"/>
              </a:rPr>
              <a:t>Evaluation of Ocean Forecast Model</a:t>
            </a:r>
          </a:p>
        </p:txBody>
      </p:sp>
      <p:grpSp>
        <p:nvGrpSpPr>
          <p:cNvPr id="14" name="Group 13">
            <a:extLst>
              <a:ext uri="{FF2B5EF4-FFF2-40B4-BE49-F238E27FC236}">
                <a16:creationId xmlns:a16="http://schemas.microsoft.com/office/drawing/2014/main" id="{694F2EFE-3053-F14A-82C5-9DE507EE0EFF}"/>
              </a:ext>
            </a:extLst>
          </p:cNvPr>
          <p:cNvGrpSpPr/>
          <p:nvPr/>
        </p:nvGrpSpPr>
        <p:grpSpPr>
          <a:xfrm>
            <a:off x="838200" y="2648340"/>
            <a:ext cx="5381172" cy="4021937"/>
            <a:chOff x="18106" y="55832"/>
            <a:chExt cx="5341545" cy="4006158"/>
          </a:xfrm>
        </p:grpSpPr>
        <p:pic>
          <p:nvPicPr>
            <p:cNvPr id="15" name="Picture 14">
              <a:extLst>
                <a:ext uri="{FF2B5EF4-FFF2-40B4-BE49-F238E27FC236}">
                  <a16:creationId xmlns:a16="http://schemas.microsoft.com/office/drawing/2014/main" id="{92857E99-5EEC-6F4C-B902-0B48B0671FD7}"/>
                </a:ext>
              </a:extLst>
            </p:cNvPr>
            <p:cNvPicPr>
              <a:picLocks noChangeAspect="1"/>
            </p:cNvPicPr>
            <p:nvPr/>
          </p:nvPicPr>
          <p:blipFill>
            <a:blip r:embed="rId3"/>
            <a:stretch>
              <a:fillRect/>
            </a:stretch>
          </p:blipFill>
          <p:spPr>
            <a:xfrm>
              <a:off x="18106" y="55832"/>
              <a:ext cx="5341545" cy="4006158"/>
            </a:xfrm>
            <a:prstGeom prst="rect">
              <a:avLst/>
            </a:prstGeom>
          </p:spPr>
        </p:pic>
        <p:sp>
          <p:nvSpPr>
            <p:cNvPr id="16" name="Freeform 15">
              <a:extLst>
                <a:ext uri="{FF2B5EF4-FFF2-40B4-BE49-F238E27FC236}">
                  <a16:creationId xmlns:a16="http://schemas.microsoft.com/office/drawing/2014/main" id="{D43FD081-85CB-494D-A862-5708BDB7866B}"/>
                </a:ext>
              </a:extLst>
            </p:cNvPr>
            <p:cNvSpPr/>
            <p:nvPr/>
          </p:nvSpPr>
          <p:spPr>
            <a:xfrm>
              <a:off x="688063" y="1395836"/>
              <a:ext cx="4119327" cy="1501388"/>
            </a:xfrm>
            <a:custGeom>
              <a:avLst/>
              <a:gdLst>
                <a:gd name="connsiteX0" fmla="*/ 0 w 4119327"/>
                <a:gd name="connsiteY0" fmla="*/ 188520 h 1501388"/>
                <a:gd name="connsiteX1" fmla="*/ 208230 w 4119327"/>
                <a:gd name="connsiteY1" fmla="*/ 52718 h 1501388"/>
                <a:gd name="connsiteX2" fmla="*/ 398353 w 4119327"/>
                <a:gd name="connsiteY2" fmla="*/ 7451 h 1501388"/>
                <a:gd name="connsiteX3" fmla="*/ 588476 w 4119327"/>
                <a:gd name="connsiteY3" fmla="*/ 7451 h 1501388"/>
                <a:gd name="connsiteX4" fmla="*/ 796705 w 4119327"/>
                <a:gd name="connsiteY4" fmla="*/ 79879 h 1501388"/>
                <a:gd name="connsiteX5" fmla="*/ 968721 w 4119327"/>
                <a:gd name="connsiteY5" fmla="*/ 197574 h 1501388"/>
                <a:gd name="connsiteX6" fmla="*/ 1077363 w 4119327"/>
                <a:gd name="connsiteY6" fmla="*/ 315269 h 1501388"/>
                <a:gd name="connsiteX7" fmla="*/ 1213165 w 4119327"/>
                <a:gd name="connsiteY7" fmla="*/ 478231 h 1501388"/>
                <a:gd name="connsiteX8" fmla="*/ 1430448 w 4119327"/>
                <a:gd name="connsiteY8" fmla="*/ 541606 h 1501388"/>
                <a:gd name="connsiteX9" fmla="*/ 1620571 w 4119327"/>
                <a:gd name="connsiteY9" fmla="*/ 451071 h 1501388"/>
                <a:gd name="connsiteX10" fmla="*/ 1901228 w 4119327"/>
                <a:gd name="connsiteY10" fmla="*/ 505392 h 1501388"/>
                <a:gd name="connsiteX11" fmla="*/ 2055137 w 4119327"/>
                <a:gd name="connsiteY11" fmla="*/ 514445 h 1501388"/>
                <a:gd name="connsiteX12" fmla="*/ 2254313 w 4119327"/>
                <a:gd name="connsiteY12" fmla="*/ 478231 h 1501388"/>
                <a:gd name="connsiteX13" fmla="*/ 2471596 w 4119327"/>
                <a:gd name="connsiteY13" fmla="*/ 641194 h 1501388"/>
                <a:gd name="connsiteX14" fmla="*/ 2643612 w 4119327"/>
                <a:gd name="connsiteY14" fmla="*/ 1048600 h 1501388"/>
                <a:gd name="connsiteX15" fmla="*/ 2888056 w 4119327"/>
                <a:gd name="connsiteY15" fmla="*/ 1474113 h 1501388"/>
                <a:gd name="connsiteX16" fmla="*/ 3232087 w 4119327"/>
                <a:gd name="connsiteY16" fmla="*/ 1419792 h 1501388"/>
                <a:gd name="connsiteX17" fmla="*/ 3512745 w 4119327"/>
                <a:gd name="connsiteY17" fmla="*/ 1102920 h 1501388"/>
                <a:gd name="connsiteX18" fmla="*/ 3702868 w 4119327"/>
                <a:gd name="connsiteY18" fmla="*/ 849423 h 1501388"/>
                <a:gd name="connsiteX19" fmla="*/ 3929204 w 4119327"/>
                <a:gd name="connsiteY19" fmla="*/ 668354 h 1501388"/>
                <a:gd name="connsiteX20" fmla="*/ 4119327 w 4119327"/>
                <a:gd name="connsiteY20" fmla="*/ 668354 h 150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19327" h="1501388">
                  <a:moveTo>
                    <a:pt x="0" y="188520"/>
                  </a:moveTo>
                  <a:cubicBezTo>
                    <a:pt x="70919" y="135708"/>
                    <a:pt x="141838" y="82896"/>
                    <a:pt x="208230" y="52718"/>
                  </a:cubicBezTo>
                  <a:cubicBezTo>
                    <a:pt x="274622" y="22540"/>
                    <a:pt x="334979" y="14995"/>
                    <a:pt x="398353" y="7451"/>
                  </a:cubicBezTo>
                  <a:cubicBezTo>
                    <a:pt x="461727" y="-93"/>
                    <a:pt x="522084" y="-4620"/>
                    <a:pt x="588476" y="7451"/>
                  </a:cubicBezTo>
                  <a:cubicBezTo>
                    <a:pt x="654868" y="19522"/>
                    <a:pt x="733331" y="48192"/>
                    <a:pt x="796705" y="79879"/>
                  </a:cubicBezTo>
                  <a:cubicBezTo>
                    <a:pt x="860079" y="111566"/>
                    <a:pt x="921945" y="158342"/>
                    <a:pt x="968721" y="197574"/>
                  </a:cubicBezTo>
                  <a:cubicBezTo>
                    <a:pt x="1015497" y="236806"/>
                    <a:pt x="1036622" y="268493"/>
                    <a:pt x="1077363" y="315269"/>
                  </a:cubicBezTo>
                  <a:cubicBezTo>
                    <a:pt x="1118104" y="362045"/>
                    <a:pt x="1154317" y="440508"/>
                    <a:pt x="1213165" y="478231"/>
                  </a:cubicBezTo>
                  <a:cubicBezTo>
                    <a:pt x="1272013" y="515954"/>
                    <a:pt x="1362547" y="546133"/>
                    <a:pt x="1430448" y="541606"/>
                  </a:cubicBezTo>
                  <a:cubicBezTo>
                    <a:pt x="1498349" y="537079"/>
                    <a:pt x="1542108" y="457107"/>
                    <a:pt x="1620571" y="451071"/>
                  </a:cubicBezTo>
                  <a:cubicBezTo>
                    <a:pt x="1699034" y="445035"/>
                    <a:pt x="1828800" y="494830"/>
                    <a:pt x="1901228" y="505392"/>
                  </a:cubicBezTo>
                  <a:cubicBezTo>
                    <a:pt x="1973656" y="515954"/>
                    <a:pt x="1996290" y="518972"/>
                    <a:pt x="2055137" y="514445"/>
                  </a:cubicBezTo>
                  <a:cubicBezTo>
                    <a:pt x="2113984" y="509918"/>
                    <a:pt x="2184903" y="457106"/>
                    <a:pt x="2254313" y="478231"/>
                  </a:cubicBezTo>
                  <a:cubicBezTo>
                    <a:pt x="2323723" y="499356"/>
                    <a:pt x="2406713" y="546133"/>
                    <a:pt x="2471596" y="641194"/>
                  </a:cubicBezTo>
                  <a:cubicBezTo>
                    <a:pt x="2536479" y="736255"/>
                    <a:pt x="2574202" y="909780"/>
                    <a:pt x="2643612" y="1048600"/>
                  </a:cubicBezTo>
                  <a:cubicBezTo>
                    <a:pt x="2713022" y="1187420"/>
                    <a:pt x="2789977" y="1412248"/>
                    <a:pt x="2888056" y="1474113"/>
                  </a:cubicBezTo>
                  <a:cubicBezTo>
                    <a:pt x="2986135" y="1535978"/>
                    <a:pt x="3127972" y="1481657"/>
                    <a:pt x="3232087" y="1419792"/>
                  </a:cubicBezTo>
                  <a:cubicBezTo>
                    <a:pt x="3336202" y="1357927"/>
                    <a:pt x="3434281" y="1197982"/>
                    <a:pt x="3512745" y="1102920"/>
                  </a:cubicBezTo>
                  <a:cubicBezTo>
                    <a:pt x="3591209" y="1007858"/>
                    <a:pt x="3633458" y="921851"/>
                    <a:pt x="3702868" y="849423"/>
                  </a:cubicBezTo>
                  <a:cubicBezTo>
                    <a:pt x="3772278" y="776995"/>
                    <a:pt x="3859794" y="698532"/>
                    <a:pt x="3929204" y="668354"/>
                  </a:cubicBezTo>
                  <a:cubicBezTo>
                    <a:pt x="3998614" y="638176"/>
                    <a:pt x="4058970" y="653265"/>
                    <a:pt x="4119327" y="668354"/>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4A81D78-D2C8-CA41-A51D-C5D33452065C}"/>
                </a:ext>
              </a:extLst>
            </p:cNvPr>
            <p:cNvSpPr txBox="1"/>
            <p:nvPr/>
          </p:nvSpPr>
          <p:spPr>
            <a:xfrm>
              <a:off x="774495" y="2941107"/>
              <a:ext cx="2193527" cy="245255"/>
            </a:xfrm>
            <a:prstGeom prst="rect">
              <a:avLst/>
            </a:prstGeom>
            <a:solidFill>
              <a:schemeClr val="bg1"/>
            </a:solidFill>
            <a:ln w="15875">
              <a:solidFill>
                <a:srgbClr val="3399FF"/>
              </a:solidFill>
            </a:ln>
          </p:spPr>
          <p:txBody>
            <a:bodyPr wrap="square" lIns="91440" tIns="0" rIns="0" bIns="0" rtlCol="0">
              <a:spAutoFit/>
            </a:bodyPr>
            <a:lstStyle/>
            <a:p>
              <a:r>
                <a:rPr lang="en-US" sz="1600" b="1" dirty="0">
                  <a:solidFill>
                    <a:srgbClr val="3399FF"/>
                  </a:solidFill>
                </a:rPr>
                <a:t>Record low transport </a:t>
              </a:r>
            </a:p>
          </p:txBody>
        </p:sp>
        <p:cxnSp>
          <p:nvCxnSpPr>
            <p:cNvPr id="17" name="Straight Arrow Connector 16">
              <a:extLst>
                <a:ext uri="{FF2B5EF4-FFF2-40B4-BE49-F238E27FC236}">
                  <a16:creationId xmlns:a16="http://schemas.microsoft.com/office/drawing/2014/main" id="{40E1EAA4-6758-D246-8918-222B17823F7A}"/>
                </a:ext>
              </a:extLst>
            </p:cNvPr>
            <p:cNvCxnSpPr>
              <a:cxnSpLocks/>
              <a:stCxn id="18" idx="3"/>
            </p:cNvCxnSpPr>
            <p:nvPr/>
          </p:nvCxnSpPr>
          <p:spPr>
            <a:xfrm flipV="1">
              <a:off x="2968022" y="2897224"/>
              <a:ext cx="605111" cy="166511"/>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19" name="Picture 18">
            <a:extLst>
              <a:ext uri="{FF2B5EF4-FFF2-40B4-BE49-F238E27FC236}">
                <a16:creationId xmlns:a16="http://schemas.microsoft.com/office/drawing/2014/main" id="{22FF07A1-E3C4-734A-8718-A73E3DFF7EF3}"/>
              </a:ext>
            </a:extLst>
          </p:cNvPr>
          <p:cNvPicPr>
            <a:picLocks noChangeAspect="1"/>
          </p:cNvPicPr>
          <p:nvPr/>
        </p:nvPicPr>
        <p:blipFill>
          <a:blip r:embed="rId4"/>
          <a:stretch>
            <a:fillRect/>
          </a:stretch>
        </p:blipFill>
        <p:spPr>
          <a:xfrm>
            <a:off x="6858000" y="3048000"/>
            <a:ext cx="4275972" cy="2971800"/>
          </a:xfrm>
          <a:prstGeom prst="rect">
            <a:avLst/>
          </a:prstGeom>
        </p:spPr>
      </p:pic>
      <p:sp>
        <p:nvSpPr>
          <p:cNvPr id="21" name="TextBox 20">
            <a:extLst>
              <a:ext uri="{FF2B5EF4-FFF2-40B4-BE49-F238E27FC236}">
                <a16:creationId xmlns:a16="http://schemas.microsoft.com/office/drawing/2014/main" id="{9EAD5E23-7A4E-7E48-A751-EE82BD668D8D}"/>
              </a:ext>
            </a:extLst>
          </p:cNvPr>
          <p:cNvSpPr txBox="1"/>
          <p:nvPr/>
        </p:nvSpPr>
        <p:spPr>
          <a:xfrm>
            <a:off x="279017" y="1524000"/>
            <a:ext cx="11227183" cy="923330"/>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chemeClr val="tx1">
                    <a:lumMod val="50000"/>
                    <a:lumOff val="50000"/>
                  </a:schemeClr>
                </a:solidFill>
              </a:rPr>
              <a:t>Florida Current transport is used for verification of Global Real-Time Ocean Forecast System (</a:t>
            </a:r>
            <a:r>
              <a:rPr lang="en-US" b="1" dirty="0">
                <a:solidFill>
                  <a:schemeClr val="tx1">
                    <a:lumMod val="50000"/>
                    <a:lumOff val="50000"/>
                  </a:schemeClr>
                </a:solidFill>
              </a:rPr>
              <a:t>RTOFS</a:t>
            </a:r>
            <a:r>
              <a:rPr lang="en-US" dirty="0">
                <a:solidFill>
                  <a:schemeClr val="tx1">
                    <a:lumMod val="50000"/>
                    <a:lumOff val="50000"/>
                  </a:schemeClr>
                </a:solidFill>
              </a:rPr>
              <a:t>) at </a:t>
            </a:r>
            <a:r>
              <a:rPr lang="en-US" i="1" dirty="0">
                <a:solidFill>
                  <a:schemeClr val="tx1">
                    <a:lumMod val="50000"/>
                    <a:lumOff val="50000"/>
                  </a:schemeClr>
                </a:solidFill>
              </a:rPr>
              <a:t>Environmental Modeling Center</a:t>
            </a:r>
            <a:r>
              <a:rPr lang="en-US" dirty="0">
                <a:solidFill>
                  <a:schemeClr val="tx1">
                    <a:lumMod val="50000"/>
                    <a:lumOff val="50000"/>
                  </a:schemeClr>
                </a:solidFill>
              </a:rPr>
              <a:t>, which is part of a larger national backbone capability of ocean modeling at the </a:t>
            </a:r>
            <a:r>
              <a:rPr lang="en-US" i="1" dirty="0">
                <a:solidFill>
                  <a:schemeClr val="tx1">
                    <a:lumMod val="50000"/>
                    <a:lumOff val="50000"/>
                  </a:schemeClr>
                </a:solidFill>
              </a:rPr>
              <a:t>National Weather Service </a:t>
            </a:r>
            <a:r>
              <a:rPr lang="en-US" dirty="0">
                <a:solidFill>
                  <a:schemeClr val="tx1">
                    <a:lumMod val="50000"/>
                    <a:lumOff val="50000"/>
                  </a:schemeClr>
                </a:solidFill>
              </a:rPr>
              <a:t>in a strong partnership with the </a:t>
            </a:r>
            <a:r>
              <a:rPr lang="en-US" i="1" dirty="0">
                <a:solidFill>
                  <a:schemeClr val="tx1">
                    <a:lumMod val="50000"/>
                    <a:lumOff val="50000"/>
                  </a:schemeClr>
                </a:solidFill>
              </a:rPr>
              <a:t>US Navy</a:t>
            </a:r>
            <a:r>
              <a:rPr lang="en-US" dirty="0">
                <a:solidFill>
                  <a:schemeClr val="tx1">
                    <a:lumMod val="50000"/>
                    <a:lumOff val="50000"/>
                  </a:schemeClr>
                </a:solidFill>
              </a:rPr>
              <a:t>.</a:t>
            </a:r>
          </a:p>
        </p:txBody>
      </p:sp>
      <p:sp>
        <p:nvSpPr>
          <p:cNvPr id="22" name="TextBox 21">
            <a:extLst>
              <a:ext uri="{FF2B5EF4-FFF2-40B4-BE49-F238E27FC236}">
                <a16:creationId xmlns:a16="http://schemas.microsoft.com/office/drawing/2014/main" id="{66DFB7A8-6F1B-1E4C-A2FD-42B51AFCBC38}"/>
              </a:ext>
            </a:extLst>
          </p:cNvPr>
          <p:cNvSpPr txBox="1"/>
          <p:nvPr/>
        </p:nvSpPr>
        <p:spPr>
          <a:xfrm>
            <a:off x="8005386" y="2667000"/>
            <a:ext cx="1981200" cy="369332"/>
          </a:xfrm>
          <a:prstGeom prst="rect">
            <a:avLst/>
          </a:prstGeom>
          <a:noFill/>
        </p:spPr>
        <p:txBody>
          <a:bodyPr wrap="square" rtlCol="0">
            <a:spAutoFit/>
          </a:bodyPr>
          <a:lstStyle/>
          <a:p>
            <a:r>
              <a:rPr lang="en-US" dirty="0">
                <a:solidFill>
                  <a:schemeClr val="tx1">
                    <a:lumMod val="65000"/>
                    <a:lumOff val="35000"/>
                  </a:schemeClr>
                </a:solidFill>
              </a:rPr>
              <a:t>Hurricane Dorian</a:t>
            </a:r>
          </a:p>
        </p:txBody>
      </p:sp>
    </p:spTree>
    <p:extLst>
      <p:ext uri="{BB962C8B-B14F-4D97-AF65-F5344CB8AC3E}">
        <p14:creationId xmlns:p14="http://schemas.microsoft.com/office/powerpoint/2010/main" val="2996696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4" name="Slide Number Placeholder 3"/>
          <p:cNvSpPr>
            <a:spLocks noGrp="1"/>
          </p:cNvSpPr>
          <p:nvPr>
            <p:ph type="sldNum" sz="quarter" idx="12"/>
          </p:nvPr>
        </p:nvSpPr>
        <p:spPr/>
        <p:txBody>
          <a:bodyPr/>
          <a:lstStyle/>
          <a:p>
            <a:fld id="{1CA897ED-F933-F140-B965-41326E641414}" type="slidenum">
              <a:rPr lang="en-US" smtClean="0"/>
              <a:t>16</a:t>
            </a:fld>
            <a:endParaRPr lang="en-US"/>
          </a:p>
        </p:txBody>
      </p:sp>
    </p:spTree>
    <p:extLst>
      <p:ext uri="{BB962C8B-B14F-4D97-AF65-F5344CB8AC3E}">
        <p14:creationId xmlns:p14="http://schemas.microsoft.com/office/powerpoint/2010/main" val="728226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CA897ED-F933-F140-B965-41326E641414}" type="slidenum">
              <a:rPr lang="en-US" smtClean="0"/>
              <a:t>2</a:t>
            </a:fld>
            <a:endParaRPr lang="en-US"/>
          </a:p>
        </p:txBody>
      </p:sp>
      <p:sp>
        <p:nvSpPr>
          <p:cNvPr id="5" name="AutoShape 2" descr="https://oceanexplorer.noaa.gov/facts/media/climate-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https://www.ncdc.noaa.gov/sotc/service/global/extremes/201908.png"/>
          <p:cNvPicPr>
            <a:picLocks noChangeAspect="1" noChangeArrowheads="1"/>
          </p:cNvPicPr>
          <p:nvPr/>
        </p:nvPicPr>
        <p:blipFill rotWithShape="1">
          <a:blip r:embed="rId3">
            <a:extLst>
              <a:ext uri="{28A0092B-C50C-407E-A947-70E740481C1C}">
                <a14:useLocalDpi xmlns:a14="http://schemas.microsoft.com/office/drawing/2010/main"/>
              </a:ext>
            </a:extLst>
          </a:blip>
          <a:srcRect t="7131" b="-531"/>
          <a:stretch/>
        </p:blipFill>
        <p:spPr bwMode="auto">
          <a:xfrm>
            <a:off x="905599" y="955965"/>
            <a:ext cx="9299576" cy="59020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915400" y="955964"/>
            <a:ext cx="3006676" cy="1015663"/>
          </a:xfrm>
          <a:prstGeom prst="rect">
            <a:avLst/>
          </a:prstGeom>
          <a:noFill/>
        </p:spPr>
        <p:txBody>
          <a:bodyPr wrap="square" rtlCol="0">
            <a:spAutoFit/>
          </a:bodyPr>
          <a:lstStyle/>
          <a:p>
            <a:r>
              <a:rPr lang="en-US" sz="2000" b="1" dirty="0">
                <a:solidFill>
                  <a:schemeClr val="tx1">
                    <a:lumMod val="50000"/>
                    <a:lumOff val="50000"/>
                  </a:schemeClr>
                </a:solidFill>
              </a:rPr>
              <a:t>Selected Significant Climate Anomalies and Events August 2019</a:t>
            </a:r>
          </a:p>
        </p:txBody>
      </p:sp>
    </p:spTree>
    <p:extLst>
      <p:ext uri="{BB962C8B-B14F-4D97-AF65-F5344CB8AC3E}">
        <p14:creationId xmlns:p14="http://schemas.microsoft.com/office/powerpoint/2010/main" val="19543335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90600"/>
            <a:ext cx="10515600" cy="715963"/>
          </a:xfrm>
        </p:spPr>
        <p:txBody>
          <a:bodyPr/>
          <a:lstStyle/>
          <a:p>
            <a:r>
              <a:rPr lang="en-US" sz="3600" b="1" dirty="0"/>
              <a:t>Importance of Boundary Currents</a:t>
            </a:r>
          </a:p>
        </p:txBody>
      </p:sp>
      <p:sp>
        <p:nvSpPr>
          <p:cNvPr id="4" name="Slide Number Placeholder 3"/>
          <p:cNvSpPr>
            <a:spLocks noGrp="1"/>
          </p:cNvSpPr>
          <p:nvPr>
            <p:ph type="sldNum" sz="quarter" idx="12"/>
          </p:nvPr>
        </p:nvSpPr>
        <p:spPr/>
        <p:txBody>
          <a:bodyPr/>
          <a:lstStyle/>
          <a:p>
            <a:fld id="{1CA897ED-F933-F140-B965-41326E641414}" type="slidenum">
              <a:rPr lang="en-US" smtClean="0"/>
              <a:t>3</a:t>
            </a:fld>
            <a:endParaRPr lang="en-US"/>
          </a:p>
        </p:txBody>
      </p:sp>
      <p:sp>
        <p:nvSpPr>
          <p:cNvPr id="5" name="AutoShape 2" descr="https://oceanexplorer.noaa.gov/facts/media/climate-800.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rotWithShape="1">
          <a:blip r:embed="rId3">
            <a:extLst>
              <a:ext uri="{28A0092B-C50C-407E-A947-70E740481C1C}">
                <a14:useLocalDpi xmlns:a14="http://schemas.microsoft.com/office/drawing/2010/main"/>
              </a:ext>
            </a:extLst>
          </a:blip>
          <a:srcRect l="23183" t="4004" r="23258" b="3182"/>
          <a:stretch/>
        </p:blipFill>
        <p:spPr>
          <a:xfrm>
            <a:off x="7696201" y="1752600"/>
            <a:ext cx="3581400" cy="4654736"/>
          </a:xfrm>
          <a:prstGeom prst="rect">
            <a:avLst/>
          </a:prstGeom>
        </p:spPr>
      </p:pic>
      <p:sp>
        <p:nvSpPr>
          <p:cNvPr id="9" name="Content Placeholder 2"/>
          <p:cNvSpPr txBox="1">
            <a:spLocks/>
          </p:cNvSpPr>
          <p:nvPr/>
        </p:nvSpPr>
        <p:spPr>
          <a:xfrm>
            <a:off x="477982" y="5562600"/>
            <a:ext cx="6324600" cy="762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757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757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757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757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3333FF"/>
              </a:buClr>
              <a:buSzPct val="120000"/>
              <a:buFont typeface="Arial" panose="020B0604020202020204" pitchFamily="34" charset="0"/>
              <a:buNone/>
            </a:pPr>
            <a:r>
              <a:rPr lang="en-US" sz="2400" b="1" dirty="0">
                <a:solidFill>
                  <a:schemeClr val="bg1">
                    <a:lumMod val="50000"/>
                  </a:schemeClr>
                </a:solidFill>
              </a:rPr>
              <a:t>AOML leads key NOAA efforts to monitor ocean transports in the Atlantic Ocean.</a:t>
            </a:r>
          </a:p>
        </p:txBody>
      </p:sp>
      <p:pic>
        <p:nvPicPr>
          <p:cNvPr id="10" name="Picture 9">
            <a:extLst>
              <a:ext uri="{FF2B5EF4-FFF2-40B4-BE49-F238E27FC236}">
                <a16:creationId xmlns:a16="http://schemas.microsoft.com/office/drawing/2014/main" id="{03589612-E697-2946-8B47-D8F6C82CF375}"/>
              </a:ext>
            </a:extLst>
          </p:cNvPr>
          <p:cNvPicPr>
            <a:picLocks noChangeAspect="1"/>
          </p:cNvPicPr>
          <p:nvPr/>
        </p:nvPicPr>
        <p:blipFill>
          <a:blip r:embed="rId4"/>
          <a:stretch>
            <a:fillRect/>
          </a:stretch>
        </p:blipFill>
        <p:spPr>
          <a:xfrm>
            <a:off x="450604" y="1600199"/>
            <a:ext cx="6559796" cy="3859347"/>
          </a:xfrm>
          <a:prstGeom prst="rect">
            <a:avLst/>
          </a:prstGeom>
        </p:spPr>
      </p:pic>
    </p:spTree>
    <p:extLst>
      <p:ext uri="{BB962C8B-B14F-4D97-AF65-F5344CB8AC3E}">
        <p14:creationId xmlns:p14="http://schemas.microsoft.com/office/powerpoint/2010/main" val="29535222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CA897ED-F933-F140-B965-41326E641414}" type="slidenum">
              <a:rPr lang="en-US" smtClean="0"/>
              <a:t>4</a:t>
            </a:fld>
            <a:endParaRPr lang="en-US"/>
          </a:p>
        </p:txBody>
      </p:sp>
      <p:sp>
        <p:nvSpPr>
          <p:cNvPr id="7" name="Title 6"/>
          <p:cNvSpPr>
            <a:spLocks noGrp="1"/>
          </p:cNvSpPr>
          <p:nvPr>
            <p:ph type="title"/>
          </p:nvPr>
        </p:nvSpPr>
        <p:spPr>
          <a:xfrm>
            <a:off x="155575" y="885371"/>
            <a:ext cx="11860018" cy="609907"/>
          </a:xfrm>
        </p:spPr>
        <p:txBody>
          <a:bodyPr/>
          <a:lstStyle/>
          <a:p>
            <a:pPr algn="ctr"/>
            <a:r>
              <a:rPr lang="en-US" sz="3600" b="1" dirty="0"/>
              <a:t>Observing Systems</a:t>
            </a:r>
          </a:p>
        </p:txBody>
      </p:sp>
      <p:grpSp>
        <p:nvGrpSpPr>
          <p:cNvPr id="13" name="Group 12"/>
          <p:cNvGrpSpPr>
            <a:grpSpLocks noChangeAspect="1"/>
          </p:cNvGrpSpPr>
          <p:nvPr/>
        </p:nvGrpSpPr>
        <p:grpSpPr>
          <a:xfrm>
            <a:off x="1374776" y="1371600"/>
            <a:ext cx="4035426" cy="3242101"/>
            <a:chOff x="155817" y="2164828"/>
            <a:chExt cx="3269612" cy="2394717"/>
          </a:xfrm>
        </p:grpSpPr>
        <p:pic>
          <p:nvPicPr>
            <p:cNvPr id="3074" name="Picture 2" descr="Image result for Argo floa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5817" y="2378088"/>
              <a:ext cx="3269612" cy="21814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378061" y="2164828"/>
              <a:ext cx="723275" cy="369332"/>
            </a:xfrm>
            <a:prstGeom prst="rect">
              <a:avLst/>
            </a:prstGeom>
            <a:noFill/>
          </p:spPr>
          <p:txBody>
            <a:bodyPr wrap="none" rtlCol="0">
              <a:spAutoFit/>
            </a:bodyPr>
            <a:lstStyle/>
            <a:p>
              <a:r>
                <a:rPr lang="en-US" b="1" dirty="0"/>
                <a:t>Argo</a:t>
              </a:r>
            </a:p>
          </p:txBody>
        </p:sp>
      </p:grpSp>
      <p:sp>
        <p:nvSpPr>
          <p:cNvPr id="9" name="AutoShape 8" descr="Image result for SURFACE drifte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Image result for SURFACE drifter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4" name="Picture 12" descr="Image result for SURFACE drifters"/>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6705600" y="4613702"/>
            <a:ext cx="3810000" cy="198656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Argo floa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0" y="4613701"/>
            <a:ext cx="3733800" cy="1986568"/>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Image result for satellite altimeter"/>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Image result for satellite altimeter"/>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Image result for satellite altimeter"/>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Image result for satellite altimeter"/>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 name="Group 2"/>
          <p:cNvGrpSpPr/>
          <p:nvPr/>
        </p:nvGrpSpPr>
        <p:grpSpPr>
          <a:xfrm>
            <a:off x="6343633" y="1414423"/>
            <a:ext cx="4476767" cy="3030700"/>
            <a:chOff x="6038832" y="1524000"/>
            <a:chExt cx="4476767" cy="3030700"/>
          </a:xfrm>
        </p:grpSpPr>
        <p:pic>
          <p:nvPicPr>
            <p:cNvPr id="1026" name="Picture 2" descr="http://www.aoml.noaa.gov/phod/graphics/dacdata/globpop_countries.gif"/>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038832" y="1752600"/>
              <a:ext cx="4476767" cy="28021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7010401" y="1524000"/>
              <a:ext cx="2438400" cy="369332"/>
            </a:xfrm>
            <a:prstGeom prst="rect">
              <a:avLst/>
            </a:prstGeom>
            <a:solidFill>
              <a:schemeClr val="bg1"/>
            </a:solidFill>
          </p:spPr>
          <p:txBody>
            <a:bodyPr wrap="square" rtlCol="0">
              <a:spAutoFit/>
            </a:bodyPr>
            <a:lstStyle/>
            <a:p>
              <a:pPr algn="ctr"/>
              <a:r>
                <a:rPr lang="en-US" b="1" dirty="0"/>
                <a:t>Drifter</a:t>
              </a:r>
            </a:p>
          </p:txBody>
        </p:sp>
      </p:grpSp>
    </p:spTree>
    <p:extLst>
      <p:ext uri="{BB962C8B-B14F-4D97-AF65-F5344CB8AC3E}">
        <p14:creationId xmlns:p14="http://schemas.microsoft.com/office/powerpoint/2010/main" val="4100067800"/>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CA897ED-F933-F140-B965-41326E641414}" type="slidenum">
              <a:rPr lang="en-US" smtClean="0"/>
              <a:t>5</a:t>
            </a:fld>
            <a:endParaRPr lang="en-US"/>
          </a:p>
        </p:txBody>
      </p:sp>
      <p:sp>
        <p:nvSpPr>
          <p:cNvPr id="7" name="Title 6"/>
          <p:cNvSpPr>
            <a:spLocks noGrp="1"/>
          </p:cNvSpPr>
          <p:nvPr>
            <p:ph type="title"/>
          </p:nvPr>
        </p:nvSpPr>
        <p:spPr>
          <a:xfrm>
            <a:off x="155575" y="885371"/>
            <a:ext cx="11860018" cy="609907"/>
          </a:xfrm>
        </p:spPr>
        <p:txBody>
          <a:bodyPr/>
          <a:lstStyle/>
          <a:p>
            <a:pPr algn="ctr"/>
            <a:r>
              <a:rPr lang="en-US" sz="3600" b="1" dirty="0"/>
              <a:t>Observing Systems</a:t>
            </a:r>
          </a:p>
        </p:txBody>
      </p:sp>
      <p:sp>
        <p:nvSpPr>
          <p:cNvPr id="9" name="AutoShape 8" descr="Image result for SURFACE drifte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0" descr="Image result for SURFACE drifter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1" name="Group 10"/>
          <p:cNvGrpSpPr/>
          <p:nvPr/>
        </p:nvGrpSpPr>
        <p:grpSpPr>
          <a:xfrm>
            <a:off x="4186106" y="1473188"/>
            <a:ext cx="3054831" cy="2489212"/>
            <a:chOff x="5972401" y="2067911"/>
            <a:chExt cx="3054831" cy="2489212"/>
          </a:xfrm>
        </p:grpSpPr>
        <p:pic>
          <p:nvPicPr>
            <p:cNvPr id="22" name="Picture 4" descr="https://www.aoml.noaa.gov/phod/wbts/ies/ie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72401" y="2531121"/>
              <a:ext cx="3054831" cy="202600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6934200" y="2067911"/>
              <a:ext cx="1223412" cy="369332"/>
            </a:xfrm>
            <a:prstGeom prst="rect">
              <a:avLst/>
            </a:prstGeom>
            <a:noFill/>
          </p:spPr>
          <p:txBody>
            <a:bodyPr wrap="none" rtlCol="0">
              <a:spAutoFit/>
            </a:bodyPr>
            <a:lstStyle/>
            <a:p>
              <a:r>
                <a:rPr lang="en-US" b="1" dirty="0"/>
                <a:t>Moorings</a:t>
              </a:r>
            </a:p>
          </p:txBody>
        </p:sp>
      </p:grpSp>
      <p:grpSp>
        <p:nvGrpSpPr>
          <p:cNvPr id="12" name="Group 11"/>
          <p:cNvGrpSpPr/>
          <p:nvPr/>
        </p:nvGrpSpPr>
        <p:grpSpPr>
          <a:xfrm>
            <a:off x="4068542" y="4191000"/>
            <a:ext cx="3159036" cy="2438400"/>
            <a:chOff x="9283600" y="2118723"/>
            <a:chExt cx="2817929" cy="2438400"/>
          </a:xfrm>
        </p:grpSpPr>
        <p:pic>
          <p:nvPicPr>
            <p:cNvPr id="3092" name="Picture 20" descr="https://www.aoml.noaa.gov/phod/floridacurrent/Cable_location_map.jpg"/>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9283600" y="2537415"/>
              <a:ext cx="2817929" cy="201970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9283600" y="2118723"/>
              <a:ext cx="2817929" cy="338554"/>
            </a:xfrm>
            <a:prstGeom prst="rect">
              <a:avLst/>
            </a:prstGeom>
            <a:noFill/>
          </p:spPr>
          <p:txBody>
            <a:bodyPr wrap="square" rtlCol="0">
              <a:spAutoFit/>
            </a:bodyPr>
            <a:lstStyle/>
            <a:p>
              <a:pPr algn="ctr"/>
              <a:r>
                <a:rPr lang="en-US" sz="1600" b="1" dirty="0"/>
                <a:t>Submarine Telephone Cables</a:t>
              </a:r>
            </a:p>
          </p:txBody>
        </p:sp>
      </p:grpSp>
      <p:grpSp>
        <p:nvGrpSpPr>
          <p:cNvPr id="16" name="Group 15"/>
          <p:cNvGrpSpPr/>
          <p:nvPr/>
        </p:nvGrpSpPr>
        <p:grpSpPr>
          <a:xfrm>
            <a:off x="8004919" y="1499448"/>
            <a:ext cx="2845422" cy="2456658"/>
            <a:chOff x="7229265" y="4454846"/>
            <a:chExt cx="2242983" cy="2108492"/>
          </a:xfrm>
        </p:grpSpPr>
        <p:pic>
          <p:nvPicPr>
            <p:cNvPr id="3" name="Picture 2">
              <a:extLst>
                <a:ext uri="{FF2B5EF4-FFF2-40B4-BE49-F238E27FC236}">
                  <a16:creationId xmlns:a16="http://schemas.microsoft.com/office/drawing/2014/main" id="{3EF08556-7091-384D-B656-4F26CB703F21}"/>
                </a:ext>
              </a:extLst>
            </p:cNvPr>
            <p:cNvPicPr>
              <a:picLocks noChangeAspect="1"/>
            </p:cNvPicPr>
            <p:nvPr/>
          </p:nvPicPr>
          <p:blipFill>
            <a:blip r:embed="rId5"/>
            <a:stretch>
              <a:fillRect/>
            </a:stretch>
          </p:blipFill>
          <p:spPr>
            <a:xfrm>
              <a:off x="7229265" y="4829870"/>
              <a:ext cx="2242983" cy="1733468"/>
            </a:xfrm>
            <a:prstGeom prst="rect">
              <a:avLst/>
            </a:prstGeom>
          </p:spPr>
        </p:pic>
        <p:sp>
          <p:nvSpPr>
            <p:cNvPr id="24" name="TextBox 23">
              <a:extLst>
                <a:ext uri="{FF2B5EF4-FFF2-40B4-BE49-F238E27FC236}">
                  <a16:creationId xmlns:a16="http://schemas.microsoft.com/office/drawing/2014/main" id="{219054E9-7D9C-8F45-A3E7-598BF1F55CA0}"/>
                </a:ext>
              </a:extLst>
            </p:cNvPr>
            <p:cNvSpPr txBox="1"/>
            <p:nvPr/>
          </p:nvSpPr>
          <p:spPr>
            <a:xfrm>
              <a:off x="7969765" y="4454846"/>
              <a:ext cx="869340" cy="316989"/>
            </a:xfrm>
            <a:prstGeom prst="rect">
              <a:avLst/>
            </a:prstGeom>
            <a:noFill/>
          </p:spPr>
          <p:txBody>
            <a:bodyPr wrap="square" rtlCol="0">
              <a:spAutoFit/>
            </a:bodyPr>
            <a:lstStyle/>
            <a:p>
              <a:r>
                <a:rPr lang="en-US" b="1" dirty="0"/>
                <a:t>Gliders</a:t>
              </a:r>
            </a:p>
          </p:txBody>
        </p:sp>
      </p:grpSp>
      <p:sp>
        <p:nvSpPr>
          <p:cNvPr id="2" name="AutoShape 2" descr="Image result for satellite altimeter"/>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Image result for satellite altimeter"/>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Image result for satellite altimeter"/>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Image result for satellite altimeter"/>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8" name="Group 17"/>
          <p:cNvGrpSpPr/>
          <p:nvPr/>
        </p:nvGrpSpPr>
        <p:grpSpPr>
          <a:xfrm>
            <a:off x="8004919" y="4104353"/>
            <a:ext cx="2891681" cy="2483483"/>
            <a:chOff x="7848600" y="2804284"/>
            <a:chExt cx="1676400" cy="1648695"/>
          </a:xfrm>
        </p:grpSpPr>
        <p:pic>
          <p:nvPicPr>
            <p:cNvPr id="15" name="Picture 1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848600" y="3112167"/>
              <a:ext cx="1676400" cy="1340812"/>
            </a:xfrm>
            <a:prstGeom prst="rect">
              <a:avLst/>
            </a:prstGeom>
          </p:spPr>
        </p:pic>
        <p:sp>
          <p:nvSpPr>
            <p:cNvPr id="31" name="TextBox 30">
              <a:extLst>
                <a:ext uri="{FF2B5EF4-FFF2-40B4-BE49-F238E27FC236}">
                  <a16:creationId xmlns:a16="http://schemas.microsoft.com/office/drawing/2014/main" id="{219054E9-7D9C-8F45-A3E7-598BF1F55CA0}"/>
                </a:ext>
              </a:extLst>
            </p:cNvPr>
            <p:cNvSpPr txBox="1"/>
            <p:nvPr/>
          </p:nvSpPr>
          <p:spPr>
            <a:xfrm>
              <a:off x="8230275" y="2804284"/>
              <a:ext cx="913049" cy="265619"/>
            </a:xfrm>
            <a:prstGeom prst="rect">
              <a:avLst/>
            </a:prstGeom>
            <a:noFill/>
          </p:spPr>
          <p:txBody>
            <a:bodyPr wrap="square" rtlCol="0">
              <a:spAutoFit/>
            </a:bodyPr>
            <a:lstStyle/>
            <a:p>
              <a:r>
                <a:rPr lang="en-US" sz="2000" b="1" dirty="0"/>
                <a:t>Altimeter</a:t>
              </a:r>
            </a:p>
          </p:txBody>
        </p:sp>
      </p:grpSp>
      <p:grpSp>
        <p:nvGrpSpPr>
          <p:cNvPr id="8" name="Group 7"/>
          <p:cNvGrpSpPr/>
          <p:nvPr/>
        </p:nvGrpSpPr>
        <p:grpSpPr>
          <a:xfrm>
            <a:off x="946931" y="1371600"/>
            <a:ext cx="2740611" cy="5181600"/>
            <a:chOff x="8915399" y="1310612"/>
            <a:chExt cx="2740611" cy="5181600"/>
          </a:xfrm>
        </p:grpSpPr>
        <p:pic>
          <p:nvPicPr>
            <p:cNvPr id="21" name="Picture 2" descr="Click on XBT line name to go to home page"/>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067800" y="1769901"/>
              <a:ext cx="2369184" cy="2796157"/>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9873730" y="1310612"/>
              <a:ext cx="757323" cy="369332"/>
            </a:xfrm>
            <a:prstGeom prst="rect">
              <a:avLst/>
            </a:prstGeom>
            <a:noFill/>
          </p:spPr>
          <p:txBody>
            <a:bodyPr wrap="none" rtlCol="0">
              <a:spAutoFit/>
            </a:bodyPr>
            <a:lstStyle/>
            <a:p>
              <a:r>
                <a:rPr lang="en-US" b="1" dirty="0"/>
                <a:t>XBTs</a:t>
              </a:r>
            </a:p>
          </p:txBody>
        </p:sp>
        <p:pic>
          <p:nvPicPr>
            <p:cNvPr id="25" name="Picture 14" descr="AX18 - M/V Triton Ace , June 2014: Luis Yurquina loading XBT auto-launche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915399" y="4692543"/>
              <a:ext cx="2740611" cy="179966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51109152"/>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CA897ED-F933-F140-B965-41326E641414}" type="slidenum">
              <a:rPr lang="en-US" smtClean="0"/>
              <a:t>6</a:t>
            </a:fld>
            <a:endParaRPr lang="en-US"/>
          </a:p>
        </p:txBody>
      </p:sp>
      <p:sp>
        <p:nvSpPr>
          <p:cNvPr id="3" name="Title 2"/>
          <p:cNvSpPr>
            <a:spLocks noGrp="1"/>
          </p:cNvSpPr>
          <p:nvPr>
            <p:ph type="title"/>
          </p:nvPr>
        </p:nvSpPr>
        <p:spPr>
          <a:xfrm>
            <a:off x="839788" y="1818930"/>
            <a:ext cx="10285412" cy="771870"/>
          </a:xfrm>
        </p:spPr>
        <p:txBody>
          <a:bodyPr/>
          <a:lstStyle/>
          <a:p>
            <a:r>
              <a:rPr lang="en-US" b="1" dirty="0"/>
              <a:t>Ocean Currents Monitored by AOML</a:t>
            </a:r>
            <a:br>
              <a:rPr lang="en-US" b="1" dirty="0"/>
            </a:br>
            <a:endParaRPr lang="en-US" dirty="0"/>
          </a:p>
        </p:txBody>
      </p:sp>
      <p:sp>
        <p:nvSpPr>
          <p:cNvPr id="4" name="Text Placeholder 3"/>
          <p:cNvSpPr>
            <a:spLocks noGrp="1"/>
          </p:cNvSpPr>
          <p:nvPr>
            <p:ph type="body" sz="quarter" idx="14"/>
          </p:nvPr>
        </p:nvSpPr>
        <p:spPr/>
        <p:txBody>
          <a:bodyPr/>
          <a:lstStyle/>
          <a:p>
            <a:r>
              <a:rPr lang="en-US" dirty="0"/>
              <a:t>30+</a:t>
            </a:r>
          </a:p>
        </p:txBody>
      </p:sp>
      <p:sp>
        <p:nvSpPr>
          <p:cNvPr id="5" name="Text Placeholder 4"/>
          <p:cNvSpPr>
            <a:spLocks noGrp="1"/>
          </p:cNvSpPr>
          <p:nvPr>
            <p:ph type="body" sz="quarter" idx="15"/>
          </p:nvPr>
        </p:nvSpPr>
        <p:spPr/>
        <p:txBody>
          <a:bodyPr>
            <a:normAutofit/>
          </a:bodyPr>
          <a:lstStyle/>
          <a:p>
            <a:r>
              <a:rPr lang="en-US" sz="2400" dirty="0"/>
              <a:t>Countries</a:t>
            </a:r>
          </a:p>
        </p:txBody>
      </p:sp>
      <p:sp>
        <p:nvSpPr>
          <p:cNvPr id="6" name="Text Placeholder 5"/>
          <p:cNvSpPr>
            <a:spLocks noGrp="1"/>
          </p:cNvSpPr>
          <p:nvPr>
            <p:ph type="body" sz="quarter" idx="16"/>
          </p:nvPr>
        </p:nvSpPr>
        <p:spPr/>
        <p:txBody>
          <a:bodyPr/>
          <a:lstStyle/>
          <a:p>
            <a:r>
              <a:rPr lang="en-US" dirty="0"/>
              <a:t>12</a:t>
            </a:r>
          </a:p>
        </p:txBody>
      </p:sp>
      <p:sp>
        <p:nvSpPr>
          <p:cNvPr id="7" name="Text Placeholder 6"/>
          <p:cNvSpPr>
            <a:spLocks noGrp="1"/>
          </p:cNvSpPr>
          <p:nvPr>
            <p:ph type="body" sz="quarter" idx="17"/>
          </p:nvPr>
        </p:nvSpPr>
        <p:spPr/>
        <p:txBody>
          <a:bodyPr/>
          <a:lstStyle/>
          <a:p>
            <a:r>
              <a:rPr lang="en-US" sz="2400" dirty="0"/>
              <a:t>Platforms</a:t>
            </a:r>
          </a:p>
        </p:txBody>
      </p:sp>
      <p:sp>
        <p:nvSpPr>
          <p:cNvPr id="8" name="Text Placeholder 7"/>
          <p:cNvSpPr>
            <a:spLocks noGrp="1"/>
          </p:cNvSpPr>
          <p:nvPr>
            <p:ph type="body" sz="quarter" idx="18"/>
          </p:nvPr>
        </p:nvSpPr>
        <p:spPr/>
        <p:txBody>
          <a:bodyPr/>
          <a:lstStyle/>
          <a:p>
            <a:r>
              <a:rPr lang="en-US" dirty="0"/>
              <a:t>~20</a:t>
            </a:r>
          </a:p>
        </p:txBody>
      </p:sp>
      <p:sp>
        <p:nvSpPr>
          <p:cNvPr id="9" name="Text Placeholder 8"/>
          <p:cNvSpPr>
            <a:spLocks noGrp="1"/>
          </p:cNvSpPr>
          <p:nvPr>
            <p:ph type="body" sz="quarter" idx="19"/>
          </p:nvPr>
        </p:nvSpPr>
        <p:spPr/>
        <p:txBody>
          <a:bodyPr>
            <a:normAutofit/>
          </a:bodyPr>
          <a:lstStyle/>
          <a:p>
            <a:r>
              <a:rPr lang="en-US" sz="2400" dirty="0"/>
              <a:t>Ocean Currents</a:t>
            </a:r>
          </a:p>
        </p:txBody>
      </p:sp>
      <p:sp>
        <p:nvSpPr>
          <p:cNvPr id="10" name="Text Placeholder 9"/>
          <p:cNvSpPr>
            <a:spLocks noGrp="1"/>
          </p:cNvSpPr>
          <p:nvPr>
            <p:ph type="body" sz="quarter" idx="20"/>
          </p:nvPr>
        </p:nvSpPr>
        <p:spPr/>
        <p:txBody>
          <a:bodyPr>
            <a:normAutofit lnSpcReduction="10000"/>
          </a:bodyPr>
          <a:lstStyle/>
          <a:p>
            <a:r>
              <a:rPr lang="en-US" sz="1600" dirty="0"/>
              <a:t>Collaborating</a:t>
            </a:r>
          </a:p>
        </p:txBody>
      </p:sp>
      <p:sp>
        <p:nvSpPr>
          <p:cNvPr id="11" name="Text Placeholder 10"/>
          <p:cNvSpPr>
            <a:spLocks noGrp="1"/>
          </p:cNvSpPr>
          <p:nvPr>
            <p:ph type="body" sz="quarter" idx="21"/>
          </p:nvPr>
        </p:nvSpPr>
        <p:spPr/>
        <p:txBody>
          <a:bodyPr>
            <a:normAutofit lnSpcReduction="10000"/>
          </a:bodyPr>
          <a:lstStyle/>
          <a:p>
            <a:r>
              <a:rPr lang="en-US" sz="1600" dirty="0"/>
              <a:t>Using</a:t>
            </a:r>
          </a:p>
        </p:txBody>
      </p:sp>
      <p:sp>
        <p:nvSpPr>
          <p:cNvPr id="12" name="Text Placeholder 11"/>
          <p:cNvSpPr>
            <a:spLocks noGrp="1"/>
          </p:cNvSpPr>
          <p:nvPr>
            <p:ph type="body" sz="quarter" idx="22"/>
          </p:nvPr>
        </p:nvSpPr>
        <p:spPr/>
        <p:txBody>
          <a:bodyPr>
            <a:noAutofit/>
          </a:bodyPr>
          <a:lstStyle/>
          <a:p>
            <a:r>
              <a:rPr lang="en-US" sz="1600" dirty="0"/>
              <a:t>Monitoring</a:t>
            </a:r>
          </a:p>
        </p:txBody>
      </p:sp>
      <p:sp>
        <p:nvSpPr>
          <p:cNvPr id="13" name="Rectangle 12"/>
          <p:cNvSpPr/>
          <p:nvPr/>
        </p:nvSpPr>
        <p:spPr>
          <a:xfrm>
            <a:off x="1371600" y="6183868"/>
            <a:ext cx="9867106" cy="369332"/>
          </a:xfrm>
          <a:prstGeom prst="rect">
            <a:avLst/>
          </a:prstGeom>
        </p:spPr>
        <p:txBody>
          <a:bodyPr wrap="square">
            <a:spAutoFit/>
          </a:bodyPr>
          <a:lstStyle/>
          <a:p>
            <a:r>
              <a:rPr lang="en-US" dirty="0">
                <a:solidFill>
                  <a:schemeClr val="tx1">
                    <a:lumMod val="65000"/>
                    <a:lumOff val="35000"/>
                  </a:schemeClr>
                </a:solidFill>
              </a:rPr>
              <a:t>Key ocean currents indicators and indexes: https://www.aoml.noaa.gov/phod/indexes/index.php </a:t>
            </a:r>
          </a:p>
        </p:txBody>
      </p:sp>
    </p:spTree>
    <p:extLst>
      <p:ext uri="{BB962C8B-B14F-4D97-AF65-F5344CB8AC3E}">
        <p14:creationId xmlns:p14="http://schemas.microsoft.com/office/powerpoint/2010/main" val="2522606626"/>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BDEF99B-6AAD-5248-B61D-E56E7BCD50FE}"/>
              </a:ext>
            </a:extLst>
          </p:cNvPr>
          <p:cNvSpPr>
            <a:spLocks noGrp="1"/>
          </p:cNvSpPr>
          <p:nvPr>
            <p:ph type="sldNum" sz="quarter" idx="12"/>
          </p:nvPr>
        </p:nvSpPr>
        <p:spPr/>
        <p:txBody>
          <a:bodyPr/>
          <a:lstStyle/>
          <a:p>
            <a:fld id="{1CA897ED-F933-F140-B965-41326E641414}" type="slidenum">
              <a:rPr lang="en-US" smtClean="0"/>
              <a:t>7</a:t>
            </a:fld>
            <a:endParaRPr lang="en-US"/>
          </a:p>
        </p:txBody>
      </p:sp>
      <p:sp>
        <p:nvSpPr>
          <p:cNvPr id="4" name="Title 3">
            <a:extLst>
              <a:ext uri="{FF2B5EF4-FFF2-40B4-BE49-F238E27FC236}">
                <a16:creationId xmlns:a16="http://schemas.microsoft.com/office/drawing/2014/main" id="{330A6687-FF3C-0D4E-8D58-8FEF7504DD63}"/>
              </a:ext>
            </a:extLst>
          </p:cNvPr>
          <p:cNvSpPr>
            <a:spLocks noGrp="1"/>
          </p:cNvSpPr>
          <p:nvPr>
            <p:ph type="title"/>
          </p:nvPr>
        </p:nvSpPr>
        <p:spPr>
          <a:xfrm>
            <a:off x="152401" y="914399"/>
            <a:ext cx="6181142" cy="1170627"/>
          </a:xfrm>
        </p:spPr>
        <p:txBody>
          <a:bodyPr>
            <a:noAutofit/>
          </a:bodyPr>
          <a:lstStyle/>
          <a:p>
            <a:pPr algn="ctr"/>
            <a:r>
              <a:rPr lang="en-US" sz="3600" b="1" dirty="0">
                <a:latin typeface="Times New Roman" pitchFamily="18" charset="0"/>
                <a:cs typeface="Times New Roman" pitchFamily="18" charset="0"/>
              </a:rPr>
              <a:t>Monitoring the Gulf Stream Transport </a:t>
            </a:r>
          </a:p>
        </p:txBody>
      </p:sp>
      <p:grpSp>
        <p:nvGrpSpPr>
          <p:cNvPr id="9" name="Group 8"/>
          <p:cNvGrpSpPr>
            <a:grpSpLocks noChangeAspect="1"/>
          </p:cNvGrpSpPr>
          <p:nvPr/>
        </p:nvGrpSpPr>
        <p:grpSpPr>
          <a:xfrm>
            <a:off x="9828876" y="1066800"/>
            <a:ext cx="2058324" cy="2675198"/>
            <a:chOff x="7694532" y="1467263"/>
            <a:chExt cx="2938461" cy="3819110"/>
          </a:xfrm>
        </p:grpSpPr>
        <p:pic>
          <p:nvPicPr>
            <p:cNvPr id="8" name="Picture 7"/>
            <p:cNvPicPr>
              <a:picLocks noChangeAspect="1"/>
            </p:cNvPicPr>
            <p:nvPr/>
          </p:nvPicPr>
          <p:blipFill rotWithShape="1">
            <a:blip r:embed="rId3">
              <a:extLst>
                <a:ext uri="{28A0092B-C50C-407E-A947-70E740481C1C}">
                  <a14:useLocalDpi xmlns:a14="http://schemas.microsoft.com/office/drawing/2010/main"/>
                </a:ext>
              </a:extLst>
            </a:blip>
            <a:srcRect l="23183" t="4004" r="23258" b="3182"/>
            <a:stretch/>
          </p:blipFill>
          <p:spPr>
            <a:xfrm>
              <a:off x="7694532" y="1467263"/>
              <a:ext cx="2938461" cy="3819110"/>
            </a:xfrm>
            <a:prstGeom prst="rect">
              <a:avLst/>
            </a:prstGeom>
          </p:spPr>
        </p:pic>
        <p:sp>
          <p:nvSpPr>
            <p:cNvPr id="5" name="Rectangle 4"/>
            <p:cNvSpPr/>
            <p:nvPr/>
          </p:nvSpPr>
          <p:spPr>
            <a:xfrm>
              <a:off x="8187449" y="2376967"/>
              <a:ext cx="609600" cy="512678"/>
            </a:xfrm>
            <a:prstGeom prst="rect">
              <a:avLst/>
            </a:prstGeom>
            <a:noFill/>
            <a:ln w="38100">
              <a:solidFill>
                <a:schemeClr val="bg1">
                  <a:lumMod val="9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a:grpSpLocks noChangeAspect="1"/>
          </p:cNvGrpSpPr>
          <p:nvPr/>
        </p:nvGrpSpPr>
        <p:grpSpPr>
          <a:xfrm>
            <a:off x="6409743" y="1066800"/>
            <a:ext cx="3267657" cy="2864799"/>
            <a:chOff x="4279793" y="1728738"/>
            <a:chExt cx="3334343" cy="2923264"/>
          </a:xfrm>
        </p:grpSpPr>
        <p:grpSp>
          <p:nvGrpSpPr>
            <p:cNvPr id="9245" name="Group 9244"/>
            <p:cNvGrpSpPr>
              <a:grpSpLocks noChangeAspect="1"/>
            </p:cNvGrpSpPr>
            <p:nvPr/>
          </p:nvGrpSpPr>
          <p:grpSpPr>
            <a:xfrm>
              <a:off x="4279793" y="1728738"/>
              <a:ext cx="3334343" cy="2923264"/>
              <a:chOff x="1828800" y="1659081"/>
              <a:chExt cx="4033423" cy="3536156"/>
            </a:xfrm>
          </p:grpSpPr>
          <p:grpSp>
            <p:nvGrpSpPr>
              <p:cNvPr id="10" name="Group 9"/>
              <p:cNvGrpSpPr>
                <a:grpSpLocks noChangeAspect="1"/>
              </p:cNvGrpSpPr>
              <p:nvPr/>
            </p:nvGrpSpPr>
            <p:grpSpPr>
              <a:xfrm>
                <a:off x="1828800" y="1659081"/>
                <a:ext cx="4033423" cy="3536156"/>
                <a:chOff x="1676400" y="1905000"/>
                <a:chExt cx="4114800" cy="4160183"/>
              </a:xfrm>
            </p:grpSpPr>
            <p:pic>
              <p:nvPicPr>
                <p:cNvPr id="7" name="Picture 6"/>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676400" y="1905000"/>
                  <a:ext cx="4114800" cy="4160183"/>
                </a:xfrm>
                <a:prstGeom prst="rect">
                  <a:avLst/>
                </a:prstGeom>
              </p:spPr>
            </p:pic>
            <p:cxnSp>
              <p:nvCxnSpPr>
                <p:cNvPr id="6" name="Straight Connector 5"/>
                <p:cNvCxnSpPr/>
                <p:nvPr/>
              </p:nvCxnSpPr>
              <p:spPr>
                <a:xfrm>
                  <a:off x="2743200" y="4654296"/>
                  <a:ext cx="22860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9221" name="Straight Connector 9220"/>
              <p:cNvCxnSpPr/>
              <p:nvPr/>
            </p:nvCxnSpPr>
            <p:spPr>
              <a:xfrm>
                <a:off x="3703417" y="2514600"/>
                <a:ext cx="1249583" cy="912559"/>
              </a:xfrm>
              <a:prstGeom prst="line">
                <a:avLst/>
              </a:prstGeom>
              <a:ln w="44450">
                <a:solidFill>
                  <a:schemeClr val="bg1">
                    <a:lumMod val="9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703416" y="2514600"/>
                <a:ext cx="1020984" cy="2362200"/>
              </a:xfrm>
              <a:prstGeom prst="line">
                <a:avLst/>
              </a:prstGeom>
              <a:ln w="444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703417" y="2484066"/>
                <a:ext cx="1935383" cy="640134"/>
              </a:xfrm>
              <a:prstGeom prst="line">
                <a:avLst/>
              </a:prstGeom>
              <a:ln w="44450">
                <a:solidFill>
                  <a:schemeClr val="bg1">
                    <a:lumMod val="9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6479189" y="2411665"/>
              <a:ext cx="1035540" cy="307777"/>
            </a:xfrm>
            <a:prstGeom prst="rect">
              <a:avLst/>
            </a:prstGeom>
            <a:noFill/>
          </p:spPr>
          <p:txBody>
            <a:bodyPr wrap="none" rtlCol="0">
              <a:spAutoFit/>
            </a:bodyPr>
            <a:lstStyle/>
            <a:p>
              <a:r>
                <a:rPr lang="en-US" sz="1400" b="1" dirty="0"/>
                <a:t>XBT AX08</a:t>
              </a:r>
            </a:p>
          </p:txBody>
        </p:sp>
        <p:sp>
          <p:nvSpPr>
            <p:cNvPr id="73" name="TextBox 72"/>
            <p:cNvSpPr txBox="1"/>
            <p:nvPr/>
          </p:nvSpPr>
          <p:spPr>
            <a:xfrm>
              <a:off x="6358049" y="3170688"/>
              <a:ext cx="1035540" cy="307777"/>
            </a:xfrm>
            <a:prstGeom prst="rect">
              <a:avLst/>
            </a:prstGeom>
            <a:noFill/>
          </p:spPr>
          <p:txBody>
            <a:bodyPr wrap="none" rtlCol="0">
              <a:spAutoFit/>
            </a:bodyPr>
            <a:lstStyle/>
            <a:p>
              <a:r>
                <a:rPr lang="en-US" sz="1400" b="1" dirty="0"/>
                <a:t>XBT AX32</a:t>
              </a:r>
            </a:p>
          </p:txBody>
        </p:sp>
        <p:sp>
          <p:nvSpPr>
            <p:cNvPr id="74" name="TextBox 73"/>
            <p:cNvSpPr txBox="1"/>
            <p:nvPr/>
          </p:nvSpPr>
          <p:spPr>
            <a:xfrm>
              <a:off x="6155752" y="3886200"/>
              <a:ext cx="1056673" cy="314058"/>
            </a:xfrm>
            <a:prstGeom prst="rect">
              <a:avLst/>
            </a:prstGeom>
            <a:noFill/>
          </p:spPr>
          <p:txBody>
            <a:bodyPr wrap="none" rtlCol="0">
              <a:spAutoFit/>
            </a:bodyPr>
            <a:lstStyle/>
            <a:p>
              <a:r>
                <a:rPr lang="en-US" sz="1400" b="1" dirty="0"/>
                <a:t>XBT AX10</a:t>
              </a:r>
            </a:p>
          </p:txBody>
        </p:sp>
      </p:grpSp>
      <p:sp>
        <p:nvSpPr>
          <p:cNvPr id="76" name="TextBox 75"/>
          <p:cNvSpPr txBox="1"/>
          <p:nvPr/>
        </p:nvSpPr>
        <p:spPr>
          <a:xfrm>
            <a:off x="243767" y="6400800"/>
            <a:ext cx="10870733" cy="307777"/>
          </a:xfrm>
          <a:prstGeom prst="rect">
            <a:avLst/>
          </a:prstGeom>
          <a:noFill/>
        </p:spPr>
        <p:txBody>
          <a:bodyPr wrap="none" rtlCol="0">
            <a:spAutoFit/>
          </a:bodyPr>
          <a:lstStyle/>
          <a:p>
            <a:r>
              <a:rPr lang="en-US" sz="1400" b="1" i="1" dirty="0"/>
              <a:t>Partners: Univ. of Miami, Univ. of Rhode Island, Stony Brook Univ., Bermuda Institute of Ocean Sciences, shipping companies</a:t>
            </a:r>
          </a:p>
        </p:txBody>
      </p:sp>
      <p:sp>
        <p:nvSpPr>
          <p:cNvPr id="82" name="TextBox 81"/>
          <p:cNvSpPr txBox="1"/>
          <p:nvPr/>
        </p:nvSpPr>
        <p:spPr>
          <a:xfrm>
            <a:off x="228600" y="2490429"/>
            <a:ext cx="5867400" cy="2092881"/>
          </a:xfrm>
          <a:prstGeom prst="rect">
            <a:avLst/>
          </a:prstGeom>
          <a:noFill/>
        </p:spPr>
        <p:txBody>
          <a:bodyPr wrap="square" rtlCol="0">
            <a:spAutoFit/>
          </a:bodyPr>
          <a:lstStyle/>
          <a:p>
            <a:pPr marL="342900" indent="-342900">
              <a:spcAft>
                <a:spcPts val="600"/>
              </a:spcAft>
              <a:buClr>
                <a:schemeClr val="tx1">
                  <a:lumMod val="50000"/>
                  <a:lumOff val="50000"/>
                </a:schemeClr>
              </a:buClr>
              <a:buSzPct val="120000"/>
              <a:buFont typeface="Courier New" pitchFamily="49" charset="0"/>
              <a:buChar char="o"/>
            </a:pPr>
            <a:r>
              <a:rPr lang="en-US" sz="2000" b="1" dirty="0">
                <a:solidFill>
                  <a:schemeClr val="bg1">
                    <a:lumMod val="50000"/>
                  </a:schemeClr>
                </a:solidFill>
              </a:rPr>
              <a:t>A key component for the MOC and subtropical gyre</a:t>
            </a:r>
          </a:p>
          <a:p>
            <a:pPr marL="342900" indent="-342900">
              <a:spcAft>
                <a:spcPts val="600"/>
              </a:spcAft>
              <a:buClr>
                <a:schemeClr val="tx1">
                  <a:lumMod val="50000"/>
                  <a:lumOff val="50000"/>
                </a:schemeClr>
              </a:buClr>
              <a:buSzPct val="120000"/>
              <a:buFont typeface="Courier New" pitchFamily="49" charset="0"/>
              <a:buChar char="o"/>
            </a:pPr>
            <a:r>
              <a:rPr lang="en-US" sz="2000" b="1" dirty="0">
                <a:solidFill>
                  <a:schemeClr val="bg1">
                    <a:lumMod val="50000"/>
                  </a:schemeClr>
                </a:solidFill>
              </a:rPr>
              <a:t>Main carrier of heat from low to high latitudes</a:t>
            </a:r>
          </a:p>
          <a:p>
            <a:pPr marL="342900" indent="-342900">
              <a:spcAft>
                <a:spcPts val="600"/>
              </a:spcAft>
              <a:buClr>
                <a:schemeClr val="tx1">
                  <a:lumMod val="50000"/>
                  <a:lumOff val="50000"/>
                </a:schemeClr>
              </a:buClr>
              <a:buSzPct val="120000"/>
              <a:buFont typeface="Courier New" pitchFamily="49" charset="0"/>
              <a:buChar char="o"/>
            </a:pPr>
            <a:r>
              <a:rPr lang="en-US" sz="2000" b="1" dirty="0">
                <a:solidFill>
                  <a:schemeClr val="bg1">
                    <a:lumMod val="50000"/>
                  </a:schemeClr>
                </a:solidFill>
              </a:rPr>
              <a:t>Linked to  the development of mid-latitude storms, maintain and anchor storm-tracks</a:t>
            </a:r>
          </a:p>
        </p:txBody>
      </p:sp>
      <p:cxnSp>
        <p:nvCxnSpPr>
          <p:cNvPr id="19" name="Straight Connector 18"/>
          <p:cNvCxnSpPr/>
          <p:nvPr/>
        </p:nvCxnSpPr>
        <p:spPr>
          <a:xfrm>
            <a:off x="9496395" y="1151198"/>
            <a:ext cx="643122" cy="558073"/>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9496395" y="2066023"/>
            <a:ext cx="677760" cy="1607595"/>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72367" y="4943326"/>
            <a:ext cx="6004633" cy="1077218"/>
          </a:xfrm>
          <a:prstGeom prst="rect">
            <a:avLst/>
          </a:prstGeom>
        </p:spPr>
        <p:txBody>
          <a:bodyPr wrap="square">
            <a:spAutoFit/>
          </a:bodyPr>
          <a:lstStyle/>
          <a:p>
            <a:r>
              <a:rPr lang="en-US" sz="1600" dirty="0">
                <a:solidFill>
                  <a:schemeClr val="tx1">
                    <a:lumMod val="65000"/>
                    <a:lumOff val="35000"/>
                  </a:schemeClr>
                </a:solidFill>
              </a:rPr>
              <a:t>Florida Current transport data (1982-present): </a:t>
            </a:r>
          </a:p>
          <a:p>
            <a:r>
              <a:rPr lang="en-US" sz="1600" dirty="0">
                <a:solidFill>
                  <a:schemeClr val="tx1">
                    <a:lumMod val="65000"/>
                    <a:lumOff val="35000"/>
                  </a:schemeClr>
                </a:solidFill>
                <a:hlinkClick r:id="rId5"/>
              </a:rPr>
              <a:t>https://www.aoml.noaa.gov/phod/floridacurrent/data_access.php</a:t>
            </a:r>
            <a:endParaRPr lang="en-US" sz="1600" dirty="0">
              <a:solidFill>
                <a:schemeClr val="tx1">
                  <a:lumMod val="65000"/>
                  <a:lumOff val="35000"/>
                </a:schemeClr>
              </a:solidFill>
            </a:endParaRPr>
          </a:p>
          <a:p>
            <a:endParaRPr lang="en-US" sz="1600" dirty="0">
              <a:solidFill>
                <a:schemeClr val="tx1">
                  <a:lumMod val="65000"/>
                  <a:lumOff val="35000"/>
                </a:schemeClr>
              </a:solidFill>
            </a:endParaRPr>
          </a:p>
          <a:p>
            <a:r>
              <a:rPr lang="en-US" sz="1600" dirty="0">
                <a:solidFill>
                  <a:schemeClr val="tx1">
                    <a:lumMod val="65000"/>
                    <a:lumOff val="35000"/>
                  </a:schemeClr>
                </a:solidFill>
              </a:rPr>
              <a:t>Gulf Stream temperature sections from XBTs: 1967-present.</a:t>
            </a:r>
          </a:p>
        </p:txBody>
      </p:sp>
      <p:grpSp>
        <p:nvGrpSpPr>
          <p:cNvPr id="26" name="Group 25"/>
          <p:cNvGrpSpPr/>
          <p:nvPr/>
        </p:nvGrpSpPr>
        <p:grpSpPr>
          <a:xfrm>
            <a:off x="6934200" y="4191000"/>
            <a:ext cx="4876800" cy="2003672"/>
            <a:chOff x="829544" y="3953783"/>
            <a:chExt cx="4733055" cy="1927472"/>
          </a:xfrm>
        </p:grpSpPr>
        <p:pic>
          <p:nvPicPr>
            <p:cNvPr id="1026" name="Picture 2" descr="https://www.aoml.noaa.gov/phod/indexes/images/FCcable_residuals.png"/>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829544" y="3953783"/>
              <a:ext cx="4733055" cy="192747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3200399" y="3990359"/>
              <a:ext cx="2167128" cy="184666"/>
            </a:xfrm>
            <a:prstGeom prst="rect">
              <a:avLst/>
            </a:prstGeom>
            <a:solidFill>
              <a:schemeClr val="bg1"/>
            </a:solidFill>
          </p:spPr>
          <p:txBody>
            <a:bodyPr wrap="none" lIns="0" tIns="0" rIns="0" bIns="0" rtlCol="0">
              <a:spAutoFit/>
            </a:bodyPr>
            <a:lstStyle/>
            <a:p>
              <a:r>
                <a:rPr lang="en-US" sz="1200" b="1" dirty="0">
                  <a:latin typeface="Times New Roman" pitchFamily="18" charset="0"/>
                  <a:cs typeface="Times New Roman" pitchFamily="18" charset="0"/>
                </a:rPr>
                <a:t>Florida Current – Cable-derived</a:t>
              </a:r>
            </a:p>
          </p:txBody>
        </p:sp>
      </p:grpSp>
      <p:sp>
        <p:nvSpPr>
          <p:cNvPr id="11" name="Oval 10"/>
          <p:cNvSpPr/>
          <p:nvPr/>
        </p:nvSpPr>
        <p:spPr>
          <a:xfrm>
            <a:off x="7162800" y="2869820"/>
            <a:ext cx="381000" cy="178180"/>
          </a:xfrm>
          <a:prstGeom prst="ellipse">
            <a:avLst/>
          </a:prstGeom>
          <a:noFill/>
          <a:ln w="3492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18638351">
            <a:off x="8046753" y="1350880"/>
            <a:ext cx="1091206" cy="1923222"/>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0841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heel(1)">
                                      <p:cBhvr>
                                        <p:cTn id="12"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BDEF99B-6AAD-5248-B61D-E56E7BCD50FE}"/>
              </a:ext>
            </a:extLst>
          </p:cNvPr>
          <p:cNvSpPr>
            <a:spLocks noGrp="1"/>
          </p:cNvSpPr>
          <p:nvPr>
            <p:ph type="sldNum" sz="quarter" idx="12"/>
          </p:nvPr>
        </p:nvSpPr>
        <p:spPr/>
        <p:txBody>
          <a:bodyPr/>
          <a:lstStyle/>
          <a:p>
            <a:fld id="{1CA897ED-F933-F140-B965-41326E641414}" type="slidenum">
              <a:rPr lang="en-US" smtClean="0"/>
              <a:t>8</a:t>
            </a:fld>
            <a:endParaRPr lang="en-US"/>
          </a:p>
        </p:txBody>
      </p:sp>
      <p:sp>
        <p:nvSpPr>
          <p:cNvPr id="4" name="Title 3">
            <a:extLst>
              <a:ext uri="{FF2B5EF4-FFF2-40B4-BE49-F238E27FC236}">
                <a16:creationId xmlns:a16="http://schemas.microsoft.com/office/drawing/2014/main" id="{330A6687-FF3C-0D4E-8D58-8FEF7504DD63}"/>
              </a:ext>
            </a:extLst>
          </p:cNvPr>
          <p:cNvSpPr>
            <a:spLocks noGrp="1"/>
          </p:cNvSpPr>
          <p:nvPr>
            <p:ph type="title"/>
          </p:nvPr>
        </p:nvSpPr>
        <p:spPr>
          <a:xfrm>
            <a:off x="228600" y="990601"/>
            <a:ext cx="11506199" cy="533399"/>
          </a:xfrm>
        </p:spPr>
        <p:txBody>
          <a:bodyPr>
            <a:noAutofit/>
          </a:bodyPr>
          <a:lstStyle/>
          <a:p>
            <a:pPr algn="ctr"/>
            <a:r>
              <a:rPr lang="en-US" sz="3600" b="1" dirty="0">
                <a:latin typeface="Times New Roman" pitchFamily="18" charset="0"/>
                <a:cs typeface="Times New Roman" pitchFamily="18" charset="0"/>
              </a:rPr>
              <a:t>Impact of the Gulf Stream on Coastal Sea Level</a:t>
            </a:r>
          </a:p>
        </p:txBody>
      </p:sp>
      <p:sp>
        <p:nvSpPr>
          <p:cNvPr id="88" name="TextBox 87"/>
          <p:cNvSpPr txBox="1"/>
          <p:nvPr/>
        </p:nvSpPr>
        <p:spPr>
          <a:xfrm>
            <a:off x="1066800" y="5477411"/>
            <a:ext cx="3533095" cy="646331"/>
          </a:xfrm>
          <a:prstGeom prst="rect">
            <a:avLst/>
          </a:prstGeom>
          <a:noFill/>
        </p:spPr>
        <p:txBody>
          <a:bodyPr wrap="square" rtlCol="0">
            <a:spAutoFit/>
          </a:bodyPr>
          <a:lstStyle/>
          <a:p>
            <a:pPr algn="ctr"/>
            <a:r>
              <a:rPr lang="en-US" b="1" dirty="0">
                <a:solidFill>
                  <a:schemeClr val="bg2">
                    <a:lumMod val="50000"/>
                  </a:schemeClr>
                </a:solidFill>
                <a:latin typeface="Times New Roman"/>
                <a:cs typeface="Times New Roman"/>
              </a:rPr>
              <a:t>Accelerated sea level rise between Cape Hatteras and Cape Cod.</a:t>
            </a:r>
          </a:p>
        </p:txBody>
      </p:sp>
      <p:sp>
        <p:nvSpPr>
          <p:cNvPr id="99" name="TextBox 98"/>
          <p:cNvSpPr txBox="1"/>
          <p:nvPr/>
        </p:nvSpPr>
        <p:spPr>
          <a:xfrm>
            <a:off x="1399496" y="6138446"/>
            <a:ext cx="2590800" cy="338554"/>
          </a:xfrm>
          <a:prstGeom prst="rect">
            <a:avLst/>
          </a:prstGeom>
          <a:noFill/>
        </p:spPr>
        <p:txBody>
          <a:bodyPr wrap="square" rtlCol="0">
            <a:spAutoFit/>
          </a:bodyPr>
          <a:lstStyle/>
          <a:p>
            <a:pPr algn="ctr"/>
            <a:r>
              <a:rPr lang="en-US" sz="1600" b="1" dirty="0">
                <a:solidFill>
                  <a:schemeClr val="bg2">
                    <a:lumMod val="50000"/>
                  </a:schemeClr>
                </a:solidFill>
                <a:latin typeface="Times New Roman"/>
                <a:cs typeface="Times New Roman"/>
              </a:rPr>
              <a:t>(</a:t>
            </a:r>
            <a:r>
              <a:rPr lang="en-US" sz="1600" b="1" dirty="0" err="1">
                <a:solidFill>
                  <a:schemeClr val="bg2">
                    <a:lumMod val="50000"/>
                  </a:schemeClr>
                </a:solidFill>
                <a:latin typeface="Times New Roman"/>
                <a:cs typeface="Times New Roman"/>
              </a:rPr>
              <a:t>Sallenger</a:t>
            </a:r>
            <a:r>
              <a:rPr lang="en-US" sz="1600" b="1" dirty="0">
                <a:solidFill>
                  <a:schemeClr val="bg2">
                    <a:lumMod val="50000"/>
                  </a:schemeClr>
                </a:solidFill>
                <a:latin typeface="Times New Roman"/>
                <a:cs typeface="Times New Roman"/>
              </a:rPr>
              <a:t> et al. 2012)</a:t>
            </a:r>
          </a:p>
        </p:txBody>
      </p:sp>
      <p:cxnSp>
        <p:nvCxnSpPr>
          <p:cNvPr id="41" name="Straight Connector 40">
            <a:extLst>
              <a:ext uri="{FF2B5EF4-FFF2-40B4-BE49-F238E27FC236}">
                <a16:creationId xmlns:a16="http://schemas.microsoft.com/office/drawing/2014/main" id="{B791C35A-981A-CE46-82C1-73F556027D67}"/>
              </a:ext>
            </a:extLst>
          </p:cNvPr>
          <p:cNvCxnSpPr>
            <a:cxnSpLocks/>
          </p:cNvCxnSpPr>
          <p:nvPr/>
        </p:nvCxnSpPr>
        <p:spPr>
          <a:xfrm>
            <a:off x="5257800" y="1752600"/>
            <a:ext cx="0" cy="4114800"/>
          </a:xfrm>
          <a:prstGeom prst="line">
            <a:avLst/>
          </a:prstGeom>
          <a:ln w="25400">
            <a:solidFill>
              <a:srgbClr val="ACACAC"/>
            </a:solidFill>
            <a:prstDash val="sysDot"/>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551895" y="1718845"/>
            <a:ext cx="2895599" cy="3758565"/>
            <a:chOff x="1981200" y="1718845"/>
            <a:chExt cx="2895599" cy="3758565"/>
          </a:xfrm>
        </p:grpSpPr>
        <p:pic>
          <p:nvPicPr>
            <p:cNvPr id="1028" name="Picture 4" descr="Related 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1200" y="1718845"/>
              <a:ext cx="2895599" cy="3758565"/>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rot="1795248">
              <a:off x="2611389" y="2650427"/>
              <a:ext cx="668297" cy="1166974"/>
            </a:xfrm>
            <a:prstGeom prst="ellipse">
              <a:avLst/>
            </a:prstGeom>
            <a:noFill/>
            <a:ln w="3175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99632" y="2075688"/>
            <a:ext cx="4417219" cy="3311652"/>
          </a:xfrm>
          <a:prstGeom prst="rect">
            <a:avLst/>
          </a:prstGeom>
        </p:spPr>
      </p:pic>
      <p:sp>
        <p:nvSpPr>
          <p:cNvPr id="19" name="TextBox 18"/>
          <p:cNvSpPr txBox="1"/>
          <p:nvPr/>
        </p:nvSpPr>
        <p:spPr>
          <a:xfrm>
            <a:off x="7286730" y="6324600"/>
            <a:ext cx="2590800" cy="338554"/>
          </a:xfrm>
          <a:prstGeom prst="rect">
            <a:avLst/>
          </a:prstGeom>
          <a:noFill/>
        </p:spPr>
        <p:txBody>
          <a:bodyPr wrap="square" rtlCol="0">
            <a:spAutoFit/>
          </a:bodyPr>
          <a:lstStyle/>
          <a:p>
            <a:pPr algn="ctr"/>
            <a:r>
              <a:rPr lang="en-US" sz="1600" b="1" dirty="0">
                <a:solidFill>
                  <a:schemeClr val="bg2">
                    <a:lumMod val="50000"/>
                  </a:schemeClr>
                </a:solidFill>
                <a:latin typeface="Times New Roman"/>
                <a:cs typeface="Times New Roman"/>
              </a:rPr>
              <a:t>(</a:t>
            </a:r>
            <a:r>
              <a:rPr lang="en-US" sz="1600" b="1" dirty="0" err="1">
                <a:solidFill>
                  <a:schemeClr val="bg2">
                    <a:lumMod val="50000"/>
                  </a:schemeClr>
                </a:solidFill>
                <a:latin typeface="Times New Roman"/>
                <a:cs typeface="Times New Roman"/>
              </a:rPr>
              <a:t>Ezer</a:t>
            </a:r>
            <a:r>
              <a:rPr lang="en-US" sz="1600" b="1" dirty="0">
                <a:solidFill>
                  <a:schemeClr val="bg2">
                    <a:lumMod val="50000"/>
                  </a:schemeClr>
                </a:solidFill>
                <a:latin typeface="Times New Roman"/>
                <a:cs typeface="Times New Roman"/>
              </a:rPr>
              <a:t> et al. 2013)</a:t>
            </a:r>
          </a:p>
        </p:txBody>
      </p:sp>
      <p:sp>
        <p:nvSpPr>
          <p:cNvPr id="14" name="TextBox 13"/>
          <p:cNvSpPr txBox="1"/>
          <p:nvPr/>
        </p:nvSpPr>
        <p:spPr>
          <a:xfrm>
            <a:off x="6352032" y="5105400"/>
            <a:ext cx="4419600" cy="1154162"/>
          </a:xfrm>
          <a:prstGeom prst="rect">
            <a:avLst/>
          </a:prstGeom>
          <a:noFill/>
        </p:spPr>
        <p:txBody>
          <a:bodyPr wrap="square" rtlCol="0">
            <a:spAutoFit/>
          </a:bodyPr>
          <a:lstStyle/>
          <a:p>
            <a:pPr>
              <a:spcAft>
                <a:spcPts val="600"/>
              </a:spcAft>
            </a:pPr>
            <a:r>
              <a:rPr lang="en-US" sz="1600" b="1" dirty="0">
                <a:solidFill>
                  <a:schemeClr val="bg2">
                    <a:lumMod val="25000"/>
                  </a:schemeClr>
                </a:solidFill>
              </a:rPr>
              <a:t>Previous argument: </a:t>
            </a:r>
            <a:r>
              <a:rPr lang="en-US" sz="1600" b="1" dirty="0">
                <a:solidFill>
                  <a:srgbClr val="0099FF"/>
                </a:solidFill>
              </a:rPr>
              <a:t>dynamic response to a slowdown of the Gulf Stream,</a:t>
            </a:r>
          </a:p>
          <a:p>
            <a:pPr marL="640080" indent="-274320">
              <a:buSzPct val="128000"/>
              <a:buFont typeface="Courier New" pitchFamily="49" charset="0"/>
              <a:buChar char="o"/>
            </a:pPr>
            <a:r>
              <a:rPr lang="en-US" sz="1600" b="1" dirty="0">
                <a:solidFill>
                  <a:srgbClr val="0099FF"/>
                </a:solidFill>
              </a:rPr>
              <a:t>increased sea level inshore</a:t>
            </a:r>
          </a:p>
          <a:p>
            <a:pPr marL="640080" indent="-274320">
              <a:buSzPct val="128000"/>
              <a:buFont typeface="Courier New" pitchFamily="49" charset="0"/>
              <a:buChar char="o"/>
            </a:pPr>
            <a:r>
              <a:rPr lang="en-US" sz="1600" b="1" dirty="0">
                <a:solidFill>
                  <a:srgbClr val="0099FF"/>
                </a:solidFill>
              </a:rPr>
              <a:t>decreased sea level offshore</a:t>
            </a:r>
          </a:p>
        </p:txBody>
      </p:sp>
      <p:sp>
        <p:nvSpPr>
          <p:cNvPr id="5" name="TextBox 4"/>
          <p:cNvSpPr txBox="1"/>
          <p:nvPr/>
        </p:nvSpPr>
        <p:spPr>
          <a:xfrm>
            <a:off x="6428232" y="1676400"/>
            <a:ext cx="4000984" cy="584775"/>
          </a:xfrm>
          <a:prstGeom prst="rect">
            <a:avLst/>
          </a:prstGeom>
          <a:noFill/>
        </p:spPr>
        <p:txBody>
          <a:bodyPr wrap="square" rtlCol="0">
            <a:spAutoFit/>
          </a:bodyPr>
          <a:lstStyle/>
          <a:p>
            <a:pPr algn="ctr"/>
            <a:r>
              <a:rPr lang="en-US" sz="1600" dirty="0">
                <a:solidFill>
                  <a:schemeClr val="tx2"/>
                </a:solidFill>
              </a:rPr>
              <a:t>Sea level changes in response to the Gulf Stream transport change</a:t>
            </a:r>
          </a:p>
        </p:txBody>
      </p:sp>
      <p:sp>
        <p:nvSpPr>
          <p:cNvPr id="11" name="TextBox 10"/>
          <p:cNvSpPr txBox="1"/>
          <p:nvPr/>
        </p:nvSpPr>
        <p:spPr>
          <a:xfrm>
            <a:off x="5715000" y="4343400"/>
            <a:ext cx="1018227" cy="369332"/>
          </a:xfrm>
          <a:prstGeom prst="rect">
            <a:avLst/>
          </a:prstGeom>
          <a:noFill/>
        </p:spPr>
        <p:txBody>
          <a:bodyPr wrap="none" rtlCol="0">
            <a:spAutoFit/>
          </a:bodyPr>
          <a:lstStyle/>
          <a:p>
            <a:r>
              <a:rPr lang="en-US" b="1" dirty="0">
                <a:solidFill>
                  <a:srgbClr val="0099FF"/>
                </a:solidFill>
              </a:rPr>
              <a:t>Inshore</a:t>
            </a:r>
          </a:p>
        </p:txBody>
      </p:sp>
      <p:sp>
        <p:nvSpPr>
          <p:cNvPr id="24" name="TextBox 23"/>
          <p:cNvSpPr txBox="1"/>
          <p:nvPr/>
        </p:nvSpPr>
        <p:spPr>
          <a:xfrm>
            <a:off x="10234764" y="4343400"/>
            <a:ext cx="1146468" cy="369332"/>
          </a:xfrm>
          <a:prstGeom prst="rect">
            <a:avLst/>
          </a:prstGeom>
          <a:noFill/>
        </p:spPr>
        <p:txBody>
          <a:bodyPr wrap="none" rtlCol="0">
            <a:spAutoFit/>
          </a:bodyPr>
          <a:lstStyle/>
          <a:p>
            <a:r>
              <a:rPr lang="en-US" b="1" dirty="0">
                <a:solidFill>
                  <a:srgbClr val="0099FF"/>
                </a:solidFill>
              </a:rPr>
              <a:t>Offshore</a:t>
            </a:r>
          </a:p>
        </p:txBody>
      </p:sp>
      <p:sp>
        <p:nvSpPr>
          <p:cNvPr id="15" name="TextBox 14"/>
          <p:cNvSpPr txBox="1"/>
          <p:nvPr/>
        </p:nvSpPr>
        <p:spPr>
          <a:xfrm>
            <a:off x="10236827" y="2831068"/>
            <a:ext cx="1813317" cy="369332"/>
          </a:xfrm>
          <a:prstGeom prst="rect">
            <a:avLst/>
          </a:prstGeom>
          <a:noFill/>
        </p:spPr>
        <p:txBody>
          <a:bodyPr wrap="none" rtlCol="0">
            <a:spAutoFit/>
          </a:bodyPr>
          <a:lstStyle/>
          <a:p>
            <a:r>
              <a:rPr lang="en-US" b="1" dirty="0">
                <a:solidFill>
                  <a:srgbClr val="3333FF"/>
                </a:solidFill>
              </a:rPr>
              <a:t>mean sea level</a:t>
            </a:r>
          </a:p>
        </p:txBody>
      </p:sp>
    </p:spTree>
    <p:extLst>
      <p:ext uri="{BB962C8B-B14F-4D97-AF65-F5344CB8AC3E}">
        <p14:creationId xmlns:p14="http://schemas.microsoft.com/office/powerpoint/2010/main" val="1982957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269881" y="1648878"/>
            <a:ext cx="3045319" cy="2237322"/>
            <a:chOff x="3965081" y="45388"/>
            <a:chExt cx="3045319" cy="2237322"/>
          </a:xfrm>
        </p:grpSpPr>
        <p:sp>
          <p:nvSpPr>
            <p:cNvPr id="2" name="TextBox 1"/>
            <p:cNvSpPr txBox="1"/>
            <p:nvPr/>
          </p:nvSpPr>
          <p:spPr>
            <a:xfrm>
              <a:off x="3965081" y="45388"/>
              <a:ext cx="3045319" cy="830997"/>
            </a:xfrm>
            <a:prstGeom prst="rect">
              <a:avLst/>
            </a:prstGeom>
            <a:noFill/>
          </p:spPr>
          <p:txBody>
            <a:bodyPr wrap="square" rtlCol="0">
              <a:spAutoFit/>
            </a:bodyPr>
            <a:lstStyle/>
            <a:p>
              <a:pPr algn="ctr"/>
              <a:r>
                <a:rPr lang="en-US" sz="2400" b="1" dirty="0">
                  <a:solidFill>
                    <a:schemeClr val="bg2">
                      <a:lumMod val="25000"/>
                    </a:schemeClr>
                  </a:solidFill>
                  <a:latin typeface="Times New Roman" pitchFamily="18" charset="0"/>
                  <a:cs typeface="Times New Roman" pitchFamily="18" charset="0"/>
                </a:rPr>
                <a:t>Rate of sea level rise (1993-2018):</a:t>
              </a:r>
            </a:p>
          </p:txBody>
        </p:sp>
        <p:sp>
          <p:nvSpPr>
            <p:cNvPr id="15" name="TextBox 14"/>
            <p:cNvSpPr txBox="1"/>
            <p:nvPr/>
          </p:nvSpPr>
          <p:spPr>
            <a:xfrm>
              <a:off x="4079381" y="1636379"/>
              <a:ext cx="2816718" cy="646331"/>
            </a:xfrm>
            <a:prstGeom prst="rect">
              <a:avLst/>
            </a:prstGeom>
            <a:noFill/>
          </p:spPr>
          <p:txBody>
            <a:bodyPr wrap="square" rtlCol="0">
              <a:spAutoFit/>
            </a:bodyPr>
            <a:lstStyle/>
            <a:p>
              <a:pPr algn="ctr"/>
              <a:r>
                <a:rPr lang="en-US" b="1" dirty="0">
                  <a:solidFill>
                    <a:srgbClr val="3333FF"/>
                  </a:solidFill>
                  <a:latin typeface="Times New Roman" pitchFamily="18" charset="0"/>
                  <a:cs typeface="Times New Roman" pitchFamily="18" charset="0"/>
                </a:rPr>
                <a:t>Cape Hatteras – Cape Cod            4.7 mm/</a:t>
              </a:r>
              <a:r>
                <a:rPr lang="en-US" b="1" dirty="0" err="1">
                  <a:solidFill>
                    <a:srgbClr val="3333FF"/>
                  </a:solidFill>
                  <a:latin typeface="Times New Roman" pitchFamily="18" charset="0"/>
                  <a:cs typeface="Times New Roman" pitchFamily="18" charset="0"/>
                </a:rPr>
                <a:t>yr</a:t>
              </a:r>
              <a:r>
                <a:rPr lang="en-US" b="1" dirty="0">
                  <a:solidFill>
                    <a:srgbClr val="3333FF"/>
                  </a:solidFill>
                  <a:latin typeface="Times New Roman" pitchFamily="18" charset="0"/>
                  <a:cs typeface="Times New Roman" pitchFamily="18" charset="0"/>
                </a:rPr>
                <a:t> </a:t>
              </a:r>
            </a:p>
          </p:txBody>
        </p:sp>
        <p:sp>
          <p:nvSpPr>
            <p:cNvPr id="21" name="TextBox 20"/>
            <p:cNvSpPr txBox="1"/>
            <p:nvPr/>
          </p:nvSpPr>
          <p:spPr>
            <a:xfrm>
              <a:off x="4615647" y="888053"/>
              <a:ext cx="1744187" cy="646331"/>
            </a:xfrm>
            <a:prstGeom prst="rect">
              <a:avLst/>
            </a:prstGeom>
            <a:noFill/>
          </p:spPr>
          <p:txBody>
            <a:bodyPr wrap="square" rtlCol="0">
              <a:spAutoFit/>
            </a:bodyPr>
            <a:lstStyle/>
            <a:p>
              <a:pPr algn="ctr"/>
              <a:r>
                <a:rPr lang="en-US" b="1" dirty="0">
                  <a:solidFill>
                    <a:srgbClr val="3399FF"/>
                  </a:solidFill>
                  <a:latin typeface="Times New Roman" pitchFamily="18" charset="0"/>
                  <a:cs typeface="Times New Roman" pitchFamily="18" charset="0"/>
                </a:rPr>
                <a:t>Global average</a:t>
              </a:r>
            </a:p>
            <a:p>
              <a:pPr algn="ctr"/>
              <a:r>
                <a:rPr lang="en-US" b="1" dirty="0">
                  <a:solidFill>
                    <a:srgbClr val="3399FF"/>
                  </a:solidFill>
                  <a:latin typeface="Times New Roman" pitchFamily="18" charset="0"/>
                  <a:cs typeface="Times New Roman" pitchFamily="18" charset="0"/>
                </a:rPr>
                <a:t>3.1 mm/</a:t>
              </a:r>
              <a:r>
                <a:rPr lang="en-US" b="1" dirty="0" err="1">
                  <a:solidFill>
                    <a:srgbClr val="3399FF"/>
                  </a:solidFill>
                  <a:latin typeface="Times New Roman" pitchFamily="18" charset="0"/>
                  <a:cs typeface="Times New Roman" pitchFamily="18" charset="0"/>
                </a:rPr>
                <a:t>yr</a:t>
              </a:r>
              <a:endParaRPr lang="en-US" b="1" dirty="0">
                <a:solidFill>
                  <a:srgbClr val="3399FF"/>
                </a:solidFill>
                <a:latin typeface="Times New Roman" pitchFamily="18" charset="0"/>
                <a:cs typeface="Times New Roman" pitchFamily="18" charset="0"/>
              </a:endParaRPr>
            </a:p>
          </p:txBody>
        </p:sp>
      </p:grpSp>
      <p:sp>
        <p:nvSpPr>
          <p:cNvPr id="3" name="Slide Number Placeholder 2">
            <a:extLst>
              <a:ext uri="{FF2B5EF4-FFF2-40B4-BE49-F238E27FC236}">
                <a16:creationId xmlns:a16="http://schemas.microsoft.com/office/drawing/2014/main" id="{5BDEF99B-6AAD-5248-B61D-E56E7BCD50FE}"/>
              </a:ext>
            </a:extLst>
          </p:cNvPr>
          <p:cNvSpPr>
            <a:spLocks noGrp="1"/>
          </p:cNvSpPr>
          <p:nvPr>
            <p:ph type="sldNum" sz="quarter" idx="12"/>
          </p:nvPr>
        </p:nvSpPr>
        <p:spPr/>
        <p:txBody>
          <a:bodyPr/>
          <a:lstStyle/>
          <a:p>
            <a:fld id="{1CA897ED-F933-F140-B965-41326E641414}" type="slidenum">
              <a:rPr lang="en-US" smtClean="0"/>
              <a:t>9</a:t>
            </a:fld>
            <a:endParaRPr lang="en-US"/>
          </a:p>
        </p:txBody>
      </p:sp>
      <p:sp>
        <p:nvSpPr>
          <p:cNvPr id="4" name="Title 3">
            <a:extLst>
              <a:ext uri="{FF2B5EF4-FFF2-40B4-BE49-F238E27FC236}">
                <a16:creationId xmlns:a16="http://schemas.microsoft.com/office/drawing/2014/main" id="{330A6687-FF3C-0D4E-8D58-8FEF7504DD63}"/>
              </a:ext>
            </a:extLst>
          </p:cNvPr>
          <p:cNvSpPr>
            <a:spLocks noGrp="1"/>
          </p:cNvSpPr>
          <p:nvPr>
            <p:ph type="title"/>
          </p:nvPr>
        </p:nvSpPr>
        <p:spPr>
          <a:xfrm>
            <a:off x="228600" y="990601"/>
            <a:ext cx="11506199" cy="533399"/>
          </a:xfrm>
        </p:spPr>
        <p:txBody>
          <a:bodyPr>
            <a:noAutofit/>
          </a:bodyPr>
          <a:lstStyle/>
          <a:p>
            <a:pPr algn="ctr"/>
            <a:r>
              <a:rPr lang="en-US" sz="3600" b="1" dirty="0">
                <a:latin typeface="Times New Roman" pitchFamily="18" charset="0"/>
                <a:cs typeface="Times New Roman" pitchFamily="18" charset="0"/>
              </a:rPr>
              <a:t>Impact of the Gulf Stream on Coastal Sea Level</a:t>
            </a:r>
          </a:p>
        </p:txBody>
      </p:sp>
      <p:sp>
        <p:nvSpPr>
          <p:cNvPr id="88" name="TextBox 87"/>
          <p:cNvSpPr txBox="1"/>
          <p:nvPr/>
        </p:nvSpPr>
        <p:spPr>
          <a:xfrm>
            <a:off x="152400" y="5477411"/>
            <a:ext cx="3533095" cy="646331"/>
          </a:xfrm>
          <a:prstGeom prst="rect">
            <a:avLst/>
          </a:prstGeom>
          <a:noFill/>
        </p:spPr>
        <p:txBody>
          <a:bodyPr wrap="square" rtlCol="0">
            <a:spAutoFit/>
          </a:bodyPr>
          <a:lstStyle/>
          <a:p>
            <a:pPr algn="ctr"/>
            <a:r>
              <a:rPr lang="en-US" b="1" dirty="0">
                <a:solidFill>
                  <a:schemeClr val="tx2"/>
                </a:solidFill>
                <a:latin typeface="Times New Roman"/>
                <a:cs typeface="Times New Roman"/>
              </a:rPr>
              <a:t>Accelerated sea level rise between Cape Hatteras and Cape Cod.</a:t>
            </a:r>
          </a:p>
        </p:txBody>
      </p:sp>
      <p:sp>
        <p:nvSpPr>
          <p:cNvPr id="99" name="TextBox 98"/>
          <p:cNvSpPr txBox="1"/>
          <p:nvPr/>
        </p:nvSpPr>
        <p:spPr>
          <a:xfrm>
            <a:off x="485096" y="6138446"/>
            <a:ext cx="2590800" cy="338554"/>
          </a:xfrm>
          <a:prstGeom prst="rect">
            <a:avLst/>
          </a:prstGeom>
          <a:noFill/>
        </p:spPr>
        <p:txBody>
          <a:bodyPr wrap="square" rtlCol="0">
            <a:spAutoFit/>
          </a:bodyPr>
          <a:lstStyle/>
          <a:p>
            <a:pPr algn="ctr"/>
            <a:r>
              <a:rPr lang="en-US" sz="1600" b="1" dirty="0">
                <a:solidFill>
                  <a:schemeClr val="tx2"/>
                </a:solidFill>
                <a:latin typeface="Times New Roman"/>
                <a:cs typeface="Times New Roman"/>
              </a:rPr>
              <a:t>(</a:t>
            </a:r>
            <a:r>
              <a:rPr lang="en-US" sz="1600" b="1" dirty="0" err="1">
                <a:solidFill>
                  <a:schemeClr val="tx2"/>
                </a:solidFill>
                <a:latin typeface="Times New Roman"/>
                <a:cs typeface="Times New Roman"/>
              </a:rPr>
              <a:t>Sallenger</a:t>
            </a:r>
            <a:r>
              <a:rPr lang="en-US" sz="1600" b="1" dirty="0">
                <a:solidFill>
                  <a:schemeClr val="tx2"/>
                </a:solidFill>
                <a:latin typeface="Times New Roman"/>
                <a:cs typeface="Times New Roman"/>
              </a:rPr>
              <a:t> et al. 2012)</a:t>
            </a:r>
          </a:p>
        </p:txBody>
      </p:sp>
      <p:grpSp>
        <p:nvGrpSpPr>
          <p:cNvPr id="7" name="Group 6"/>
          <p:cNvGrpSpPr/>
          <p:nvPr/>
        </p:nvGrpSpPr>
        <p:grpSpPr>
          <a:xfrm>
            <a:off x="637495" y="1718845"/>
            <a:ext cx="2895599" cy="3758565"/>
            <a:chOff x="1981200" y="1718845"/>
            <a:chExt cx="2895599" cy="3758565"/>
          </a:xfrm>
        </p:grpSpPr>
        <p:pic>
          <p:nvPicPr>
            <p:cNvPr id="1028" name="Picture 4" descr="Related 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1200" y="1718845"/>
              <a:ext cx="2895599" cy="3758565"/>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rot="1795248">
              <a:off x="2611389" y="2650427"/>
              <a:ext cx="668297" cy="1166974"/>
            </a:xfrm>
            <a:prstGeom prst="ellipse">
              <a:avLst/>
            </a:prstGeom>
            <a:noFill/>
            <a:ln w="3175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378793" y="1578545"/>
            <a:ext cx="4508407" cy="2414569"/>
          </a:xfrm>
          <a:prstGeom prst="rect">
            <a:avLst/>
          </a:prstGeom>
        </p:spPr>
      </p:pic>
      <p:pic>
        <p:nvPicPr>
          <p:cNvPr id="20" name="Picture 19"/>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7366186" y="3993114"/>
            <a:ext cx="4508407" cy="2483886"/>
          </a:xfrm>
          <a:prstGeom prst="rect">
            <a:avLst/>
          </a:prstGeom>
        </p:spPr>
      </p:pic>
      <p:cxnSp>
        <p:nvCxnSpPr>
          <p:cNvPr id="22" name="Straight Connector 21">
            <a:extLst>
              <a:ext uri="{FF2B5EF4-FFF2-40B4-BE49-F238E27FC236}">
                <a16:creationId xmlns:a16="http://schemas.microsoft.com/office/drawing/2014/main" id="{B791C35A-981A-CE46-82C1-73F556027D67}"/>
              </a:ext>
            </a:extLst>
          </p:cNvPr>
          <p:cNvCxnSpPr>
            <a:cxnSpLocks/>
          </p:cNvCxnSpPr>
          <p:nvPr/>
        </p:nvCxnSpPr>
        <p:spPr>
          <a:xfrm>
            <a:off x="3914095" y="1752600"/>
            <a:ext cx="0" cy="4114800"/>
          </a:xfrm>
          <a:prstGeom prst="line">
            <a:avLst/>
          </a:prstGeom>
          <a:ln w="25400">
            <a:solidFill>
              <a:srgbClr val="ACACAC"/>
            </a:solidFill>
            <a:prstDash val="sysDot"/>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0132953" y="6477000"/>
            <a:ext cx="1713931" cy="307777"/>
          </a:xfrm>
          <a:prstGeom prst="rect">
            <a:avLst/>
          </a:prstGeom>
        </p:spPr>
        <p:txBody>
          <a:bodyPr wrap="none">
            <a:spAutoFit/>
          </a:bodyPr>
          <a:lstStyle/>
          <a:p>
            <a:r>
              <a:rPr lang="en-US" sz="1400" b="1" dirty="0">
                <a:solidFill>
                  <a:schemeClr val="bg2">
                    <a:lumMod val="50000"/>
                  </a:schemeClr>
                </a:solidFill>
              </a:rPr>
              <a:t>(Dong et al., 2019)</a:t>
            </a:r>
            <a:endParaRPr lang="en-US" sz="1400" dirty="0"/>
          </a:p>
        </p:txBody>
      </p:sp>
      <p:sp>
        <p:nvSpPr>
          <p:cNvPr id="13" name="TextBox 12"/>
          <p:cNvSpPr txBox="1"/>
          <p:nvPr/>
        </p:nvSpPr>
        <p:spPr>
          <a:xfrm>
            <a:off x="4047012" y="1752600"/>
            <a:ext cx="3268188" cy="4401205"/>
          </a:xfrm>
          <a:prstGeom prst="rect">
            <a:avLst/>
          </a:prstGeom>
          <a:solidFill>
            <a:schemeClr val="bg1"/>
          </a:solidFill>
        </p:spPr>
        <p:txBody>
          <a:bodyPr wrap="square" rtlCol="0">
            <a:spAutoFit/>
          </a:bodyPr>
          <a:lstStyle/>
          <a:p>
            <a:pPr>
              <a:spcAft>
                <a:spcPts val="600"/>
              </a:spcAft>
            </a:pPr>
            <a:r>
              <a:rPr lang="en-US" b="1" dirty="0">
                <a:solidFill>
                  <a:schemeClr val="tx1">
                    <a:lumMod val="65000"/>
                    <a:lumOff val="35000"/>
                  </a:schemeClr>
                </a:solidFill>
              </a:rPr>
              <a:t>Results from our in situ measurements combined with satellite altimeter data:</a:t>
            </a:r>
          </a:p>
          <a:p>
            <a:pPr marL="91440">
              <a:buSzPct val="128000"/>
            </a:pPr>
            <a:r>
              <a:rPr lang="en-US" b="1" dirty="0">
                <a:solidFill>
                  <a:srgbClr val="0099FF"/>
                </a:solidFill>
              </a:rPr>
              <a:t>Sea level rise is due to warming and increase in water mass and not a dynamic response to the Gulf Stream.</a:t>
            </a:r>
          </a:p>
          <a:p>
            <a:pPr marL="91440">
              <a:buSzPct val="128000"/>
            </a:pPr>
            <a:endParaRPr lang="en-US" b="1" dirty="0">
              <a:solidFill>
                <a:srgbClr val="0099FF"/>
              </a:solidFill>
            </a:endParaRPr>
          </a:p>
          <a:p>
            <a:pPr marL="91440">
              <a:buSzPct val="128000"/>
            </a:pPr>
            <a:endParaRPr lang="en-US" b="1" dirty="0">
              <a:solidFill>
                <a:srgbClr val="0099FF"/>
              </a:solidFill>
            </a:endParaRPr>
          </a:p>
          <a:p>
            <a:pPr marL="91440">
              <a:buSzPct val="128000"/>
            </a:pPr>
            <a:r>
              <a:rPr lang="en-US" b="1" dirty="0">
                <a:solidFill>
                  <a:schemeClr val="bg2">
                    <a:lumMod val="50000"/>
                  </a:schemeClr>
                </a:solidFill>
              </a:rPr>
              <a:t>This is different from sea level changes upstream at Florida Straits where dynamic response does play a role (Ricardo’s talk).</a:t>
            </a:r>
          </a:p>
        </p:txBody>
      </p:sp>
    </p:spTree>
    <p:extLst>
      <p:ext uri="{BB962C8B-B14F-4D97-AF65-F5344CB8AC3E}">
        <p14:creationId xmlns:p14="http://schemas.microsoft.com/office/powerpoint/2010/main" val="3444035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42383</TotalTime>
  <Words>873</Words>
  <Application>Microsoft Macintosh PowerPoint</Application>
  <PresentationFormat>Widescreen</PresentationFormat>
  <Paragraphs>146</Paragraphs>
  <Slides>16</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Courier New</vt:lpstr>
      <vt:lpstr>Merriweather Light</vt:lpstr>
      <vt:lpstr>Times New Roman</vt:lpstr>
      <vt:lpstr>Office Theme</vt:lpstr>
      <vt:lpstr>Ocean Transport Monitoring</vt:lpstr>
      <vt:lpstr>PowerPoint Presentation</vt:lpstr>
      <vt:lpstr>Importance of Boundary Currents</vt:lpstr>
      <vt:lpstr>Observing Systems</vt:lpstr>
      <vt:lpstr>Observing Systems</vt:lpstr>
      <vt:lpstr>Ocean Currents Monitored by AOML </vt:lpstr>
      <vt:lpstr>Monitoring the Gulf Stream Transport </vt:lpstr>
      <vt:lpstr>Impact of the Gulf Stream on Coastal Sea Level</vt:lpstr>
      <vt:lpstr>Impact of the Gulf Stream on Coastal Sea Level</vt:lpstr>
      <vt:lpstr>Monitoring the Brazil Current</vt:lpstr>
      <vt:lpstr>Impact of Brazil Current on Weather</vt:lpstr>
      <vt:lpstr>Monitoring the Deep Western Boundary Current at 26.5N (2004-present) and at 34.5S (2009-present)</vt:lpstr>
      <vt:lpstr>Deep Western Boundary Current at 34.5S</vt:lpstr>
      <vt:lpstr>Evaluation of Climate Models</vt:lpstr>
      <vt:lpstr>Evaluation of Ocean Forecast Model</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490</cp:revision>
  <dcterms:created xsi:type="dcterms:W3CDTF">2019-08-06T19:42:43Z</dcterms:created>
  <dcterms:modified xsi:type="dcterms:W3CDTF">2019-11-15T17:31:05Z</dcterms:modified>
</cp:coreProperties>
</file>