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4" r:id="rId2"/>
    <p:sldId id="311" r:id="rId3"/>
    <p:sldId id="312" r:id="rId4"/>
    <p:sldId id="314" r:id="rId5"/>
    <p:sldId id="315" r:id="rId6"/>
    <p:sldId id="317" r:id="rId7"/>
    <p:sldId id="305" r:id="rId8"/>
    <p:sldId id="316" r:id="rId9"/>
    <p:sldId id="318" r:id="rId10"/>
    <p:sldId id="325" r:id="rId11"/>
    <p:sldId id="329" r:id="rId12"/>
    <p:sldId id="326" r:id="rId13"/>
    <p:sldId id="313" r:id="rId14"/>
    <p:sldId id="310" r:id="rId15"/>
    <p:sldId id="319" r:id="rId16"/>
    <p:sldId id="327" r:id="rId17"/>
    <p:sldId id="322" r:id="rId18"/>
    <p:sldId id="331" r:id="rId19"/>
    <p:sldId id="30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7"/>
    <a:srgbClr val="F2F5F7"/>
    <a:srgbClr val="4298D3"/>
    <a:srgbClr val="1D4690"/>
    <a:srgbClr val="DADDE0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42"/>
    <p:restoredTop sz="82855"/>
  </p:normalViewPr>
  <p:slideViewPr>
    <p:cSldViewPr snapToObjects="1">
      <p:cViewPr varScale="1">
        <p:scale>
          <a:sx n="82" d="100"/>
          <a:sy n="82" d="100"/>
        </p:scale>
        <p:origin x="200" y="3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7" d="100"/>
          <a:sy n="87" d="100"/>
        </p:scale>
        <p:origin x="26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outheastfloridaclimatecompact.org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lmbeachpost.com/news/20191015/king-tides-south-floridarsquos-had-4-straight-days-of-record-high-tide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miaminewtimes.com/news/sea-level-rise-to-destroy-6000-florida-historic-sites-by-2100-9872871" TargetMode="External"/><Relationship Id="rId4" Type="http://schemas.openxmlformats.org/officeDocument/2006/relationships/hyperlink" Target="https://www.nytimes.com/2019/02/20/opinion/ban-ki-moon-miami-climate-change.html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7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47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94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62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38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Volkov, D. L., Lee, S. K., Domingues, R., Zhang, H., &amp; Goes, M. (2019). Interannual sea level variability along the southeastern seaboard of the United States in relation to the gyre‐scale heat divergence in the North Atlantic.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37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Southeast Florida Regional Climate Change Compact: </a:t>
            </a:r>
            <a:r>
              <a:rPr lang="en-US" dirty="0">
                <a:hlinkClick r:id="rId3"/>
              </a:rPr>
              <a:t>https://southeastfloridaclimatecompact.org/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19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68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54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Relevant science manuscript:</a:t>
            </a:r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A., &amp; Strauss, B. H. (2019). New elevation data triple estimates of global vulnerability to sea-level rise and coastal flooding.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(1), 1-12.</a:t>
            </a:r>
            <a:r>
              <a:rPr lang="en-US" dirty="0"/>
              <a:t> (https://</a:t>
            </a:r>
            <a:r>
              <a:rPr lang="en-US" dirty="0" err="1"/>
              <a:t>www.nature.com</a:t>
            </a:r>
            <a:r>
              <a:rPr lang="en-US" dirty="0"/>
              <a:t>/articles/s41467-019-12808-z)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23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News articles: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https://www.palmbeachpost.com/news/20191015/king-tides-south-floridarsquos-had-4-straight-days-of-record-high-tides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https://www.nytimes.com/2019/02/20/opinion/ban-ki-moon-miami-climate-change.html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https://www.miaminewtimes.com/news/sea-level-rise-to-destroy-6000-florida-historic-sites-by-2100-9872871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87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 (2016). Remote sources for year‐to‐year changes in the seasonality of the 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lorida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urrent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transport.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Geophysical Research: Oceans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(10), 7547-7559.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80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48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68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63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 (2016). Remote sources for year‐to‐year changes in the seasonality of the 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lorida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urrent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transport.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Geophysical Research: Oceans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(10), 7547-7559.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outheastfloridaclimatecompact.org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jp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8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42C0EB-D832-0B4F-B452-5F26242FAE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10000"/>
                    </a14:imgEffect>
                  </a14:imgLayer>
                </a14:imgProps>
              </a:ext>
            </a:extLst>
          </a:blip>
          <a:srcRect l="1777" t="1749" r="1567" b="2136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76200"/>
            <a:ext cx="10363200" cy="26575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i="1" dirty="0">
                <a:solidFill>
                  <a:srgbClr val="002060"/>
                </a:solidFill>
              </a:rPr>
              <a:t>Assessing Attributions of Coastal Sea Level Changes Along the U.S. East Coast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58E1C-49FE-A742-8405-7958C73BCB37}"/>
              </a:ext>
            </a:extLst>
          </p:cNvPr>
          <p:cNvSpPr txBox="1"/>
          <p:nvPr/>
        </p:nvSpPr>
        <p:spPr>
          <a:xfrm>
            <a:off x="9638840" y="6553200"/>
            <a:ext cx="2476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</a:rPr>
              <a:t>Photo by Grant Rawson (UM/CIMAS)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8F4E36-97F5-B045-B51D-EDA80DA56F12}"/>
              </a:ext>
            </a:extLst>
          </p:cNvPr>
          <p:cNvSpPr txBox="1"/>
          <p:nvPr/>
        </p:nvSpPr>
        <p:spPr>
          <a:xfrm>
            <a:off x="239210" y="2887414"/>
            <a:ext cx="7837990" cy="84638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  <a:cs typeface="Calibri" panose="020F0502020204030204" pitchFamily="34" charset="0"/>
              </a:rPr>
              <a:t>Ricardo Domingues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  <a:cs typeface="Calibri" panose="020F0502020204030204" pitchFamily="34" charset="0"/>
              </a:rPr>
              <a:t>CIMAS University of Miami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30A24-5590-1B4D-A71A-15C6BF5D6B8E}"/>
              </a:ext>
            </a:extLst>
          </p:cNvPr>
          <p:cNvSpPr txBox="1"/>
          <p:nvPr/>
        </p:nvSpPr>
        <p:spPr>
          <a:xfrm>
            <a:off x="177800" y="6096000"/>
            <a:ext cx="5842000" cy="677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venir Medium" panose="02000503020000020003" pitchFamily="2" charset="0"/>
                <a:cs typeface="Calibri" panose="020F0502020204030204" pitchFamily="34" charset="0"/>
              </a:rPr>
              <a:t>AOML Laboratory Review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venir Medium" panose="02000503020000020003" pitchFamily="2" charset="0"/>
                <a:cs typeface="Calibri" panose="020F0502020204030204" pitchFamily="34" charset="0"/>
              </a:rPr>
              <a:t>Miami, November 19,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CEB5E6-5976-914B-871C-4D7C3C279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1830" y="2680264"/>
            <a:ext cx="1424940" cy="1384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8A892-BA2A-A04C-A418-C5F8708F1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52400"/>
            <a:ext cx="2667000" cy="62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96774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Florida Current Effect on 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</a:rPr>
              <a:t>Interannual</a:t>
            </a:r>
            <a:r>
              <a:rPr lang="en-US" sz="2800" dirty="0"/>
              <a:t> Sea Level Changes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E035C-053C-2046-837B-31C2A484D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52"/>
          <a:stretch/>
        </p:blipFill>
        <p:spPr>
          <a:xfrm>
            <a:off x="5715000" y="3962400"/>
            <a:ext cx="6138972" cy="2643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84754-3D50-AE4B-8157-EB0B4F4891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728"/>
          <a:stretch/>
        </p:blipFill>
        <p:spPr>
          <a:xfrm>
            <a:off x="5715000" y="1368717"/>
            <a:ext cx="6096000" cy="2669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743C0A-AF74-6443-BF18-9ED96055C1F2}"/>
              </a:ext>
            </a:extLst>
          </p:cNvPr>
          <p:cNvSpPr/>
          <p:nvPr/>
        </p:nvSpPr>
        <p:spPr>
          <a:xfrm>
            <a:off x="8363693" y="1501240"/>
            <a:ext cx="2819400" cy="2133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07991-39E3-6242-9114-BC8DB68CBE2C}"/>
              </a:ext>
            </a:extLst>
          </p:cNvPr>
          <p:cNvSpPr/>
          <p:nvPr/>
        </p:nvSpPr>
        <p:spPr>
          <a:xfrm>
            <a:off x="8365465" y="4075596"/>
            <a:ext cx="2819400" cy="2133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77C9CC-D92A-914B-A9E8-C22A9DD649C8}"/>
              </a:ext>
            </a:extLst>
          </p:cNvPr>
          <p:cNvSpPr/>
          <p:nvPr/>
        </p:nvSpPr>
        <p:spPr>
          <a:xfrm>
            <a:off x="6368891" y="1500745"/>
            <a:ext cx="565310" cy="2133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8D6357-C932-E644-9C0D-A6F84746AA0E}"/>
              </a:ext>
            </a:extLst>
          </p:cNvPr>
          <p:cNvSpPr/>
          <p:nvPr/>
        </p:nvSpPr>
        <p:spPr>
          <a:xfrm>
            <a:off x="6368890" y="4091545"/>
            <a:ext cx="565310" cy="2133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7862B-62BF-A942-AD11-7D3299CDA9FF}"/>
              </a:ext>
            </a:extLst>
          </p:cNvPr>
          <p:cNvSpPr txBox="1"/>
          <p:nvPr/>
        </p:nvSpPr>
        <p:spPr>
          <a:xfrm>
            <a:off x="761999" y="2785408"/>
            <a:ext cx="3657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Strong oscillations in the Florida Current intensity played a major role for sea-level variations in Miami from 1997-2005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1573A-326A-C648-9AE9-8F3850674BD8}"/>
              </a:ext>
            </a:extLst>
          </p:cNvPr>
          <p:cNvSpPr txBox="1"/>
          <p:nvPr/>
        </p:nvSpPr>
        <p:spPr>
          <a:xfrm>
            <a:off x="6712887" y="1517360"/>
            <a:ext cx="1973913" cy="235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sz="1200" b="1" dirty="0"/>
              <a:t>Florida Current transport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DD9802-131A-FE47-8D8E-2C61D8C67EA9}"/>
              </a:ext>
            </a:extLst>
          </p:cNvPr>
          <p:cNvSpPr txBox="1"/>
          <p:nvPr/>
        </p:nvSpPr>
        <p:spPr>
          <a:xfrm>
            <a:off x="6934200" y="4114800"/>
            <a:ext cx="151035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Sea-level in Miami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D563B7-5978-D045-B6BC-4FF9CA32DCE4}"/>
              </a:ext>
            </a:extLst>
          </p:cNvPr>
          <p:cNvSpPr txBox="1"/>
          <p:nvPr/>
        </p:nvSpPr>
        <p:spPr>
          <a:xfrm>
            <a:off x="152400" y="6248400"/>
            <a:ext cx="4378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Domingues et al., (2016), Domingues et al., (2018)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06B602-F1C4-3D4B-910F-9A926D04EA4B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96774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Florida Current Effect on 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</a:rPr>
              <a:t>Synoptic</a:t>
            </a:r>
            <a:r>
              <a:rPr lang="en-US" sz="2800" dirty="0"/>
              <a:t> Sea Level Changes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7862B-62BF-A942-AD11-7D3299CDA9FF}"/>
              </a:ext>
            </a:extLst>
          </p:cNvPr>
          <p:cNvSpPr txBox="1"/>
          <p:nvPr/>
        </p:nvSpPr>
        <p:spPr>
          <a:xfrm>
            <a:off x="990600" y="16764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In September 2019, sea-level in Miami was 40 cm above predicted associated with offshore Hurricane Dorian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2E2A31-6F34-3646-A332-BE137DD50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1" y="3555623"/>
            <a:ext cx="4648200" cy="261377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15000"/>
              </a:srgbClr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173B6B7-CD5C-6348-A6E2-B6C1C16C2C1B}"/>
              </a:ext>
            </a:extLst>
          </p:cNvPr>
          <p:cNvGrpSpPr/>
          <p:nvPr/>
        </p:nvGrpSpPr>
        <p:grpSpPr>
          <a:xfrm>
            <a:off x="6477000" y="1371600"/>
            <a:ext cx="5125927" cy="5262347"/>
            <a:chOff x="6477000" y="1371600"/>
            <a:chExt cx="5125927" cy="526234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3E0951-F2D7-4640-B7EE-5791562B4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250" b="5543"/>
            <a:stretch/>
          </p:blipFill>
          <p:spPr>
            <a:xfrm>
              <a:off x="6477000" y="1371600"/>
              <a:ext cx="4724400" cy="5262347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E78ABF6-CC27-5648-9AEC-74F2D009CF43}"/>
                </a:ext>
              </a:extLst>
            </p:cNvPr>
            <p:cNvCxnSpPr>
              <a:cxnSpLocks/>
            </p:cNvCxnSpPr>
            <p:nvPr/>
          </p:nvCxnSpPr>
          <p:spPr>
            <a:xfrm>
              <a:off x="9029700" y="2667000"/>
              <a:ext cx="0" cy="977900"/>
            </a:xfrm>
            <a:prstGeom prst="line">
              <a:avLst/>
            </a:prstGeom>
            <a:ln w="57150">
              <a:solidFill>
                <a:schemeClr val="tx1">
                  <a:alpha val="38000"/>
                </a:schemeClr>
              </a:solidFill>
              <a:headEnd type="oval"/>
              <a:tailEnd type="oval"/>
            </a:ln>
            <a:effectLst>
              <a:outerShdw blurRad="50800" dist="50800" dir="5400000" algn="ctr" rotWithShape="0">
                <a:srgbClr val="000000">
                  <a:alpha val="5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7B2338-E7FC-BE48-A6E4-9458BF822E23}"/>
                </a:ext>
              </a:extLst>
            </p:cNvPr>
            <p:cNvSpPr txBox="1"/>
            <p:nvPr/>
          </p:nvSpPr>
          <p:spPr>
            <a:xfrm>
              <a:off x="9677400" y="2156430"/>
              <a:ext cx="1925527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~40 cm difference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EE4B70F-E211-BD45-9AA3-9EDEE55F2E52}"/>
                </a:ext>
              </a:extLst>
            </p:cNvPr>
            <p:cNvCxnSpPr>
              <a:endCxn id="30" idx="1"/>
            </p:cNvCxnSpPr>
            <p:nvPr/>
          </p:nvCxnSpPr>
          <p:spPr>
            <a:xfrm flipV="1">
              <a:off x="9029700" y="2325707"/>
              <a:ext cx="647700" cy="83024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58660C-9A9E-0E47-92D2-F258FF6E4B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0400802" y="4953000"/>
            <a:ext cx="1029198" cy="10406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1E16E3-6C5A-9442-B900-6A93166ACBE5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96774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Florida Current Effect on 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</a:rPr>
              <a:t>Synoptic</a:t>
            </a:r>
            <a:r>
              <a:rPr lang="en-US" sz="2800" dirty="0"/>
              <a:t> Sea Level Changes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7862B-62BF-A942-AD11-7D3299CDA9FF}"/>
              </a:ext>
            </a:extLst>
          </p:cNvPr>
          <p:cNvSpPr txBox="1"/>
          <p:nvPr/>
        </p:nvSpPr>
        <p:spPr>
          <a:xfrm>
            <a:off x="609600" y="1905000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Above normal sea levels in Miami were associated with the </a:t>
            </a:r>
            <a:r>
              <a:rPr lang="en-US" sz="2400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disruption of the Florida Current flow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by Hurricane Dorian, causing a reduction by </a:t>
            </a:r>
            <a:r>
              <a:rPr lang="en-US" sz="2400" b="1" dirty="0">
                <a:latin typeface="Avenir Medium" panose="02000503020000020003" pitchFamily="2" charset="0"/>
              </a:rPr>
              <a:t>47%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in the flow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474FD1-2F7D-7B45-B52F-CDC3B703AC5A}"/>
              </a:ext>
            </a:extLst>
          </p:cNvPr>
          <p:cNvGrpSpPr/>
          <p:nvPr/>
        </p:nvGrpSpPr>
        <p:grpSpPr>
          <a:xfrm>
            <a:off x="5562600" y="1447800"/>
            <a:ext cx="6400800" cy="5300014"/>
            <a:chOff x="5562600" y="1384314"/>
            <a:chExt cx="6400800" cy="53000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F46AE9-E52B-5B44-82BD-8164B9E18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/>
          </p:blipFill>
          <p:spPr>
            <a:xfrm>
              <a:off x="5803612" y="1752600"/>
              <a:ext cx="6159788" cy="49317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0E77B8-3FB4-7A46-B4D4-6DB33B5F3BA9}"/>
                </a:ext>
              </a:extLst>
            </p:cNvPr>
            <p:cNvSpPr txBox="1"/>
            <p:nvPr/>
          </p:nvSpPr>
          <p:spPr>
            <a:xfrm rot="16200000">
              <a:off x="5206573" y="2692035"/>
              <a:ext cx="1019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Depth [m]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314BEE-ACE8-174F-A57D-345AA5277E95}"/>
                </a:ext>
              </a:extLst>
            </p:cNvPr>
            <p:cNvSpPr txBox="1"/>
            <p:nvPr/>
          </p:nvSpPr>
          <p:spPr>
            <a:xfrm rot="3673010">
              <a:off x="5774454" y="4263717"/>
              <a:ext cx="8787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Latitude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D0AE09-3FD5-4F47-9C23-5EDC33C964F2}"/>
                </a:ext>
              </a:extLst>
            </p:cNvPr>
            <p:cNvSpPr txBox="1"/>
            <p:nvPr/>
          </p:nvSpPr>
          <p:spPr>
            <a:xfrm rot="21261151">
              <a:off x="9017563" y="5432649"/>
              <a:ext cx="10470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Longitude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D7266E-4145-2A41-9D38-CACEE4F93118}"/>
                </a:ext>
              </a:extLst>
            </p:cNvPr>
            <p:cNvSpPr txBox="1"/>
            <p:nvPr/>
          </p:nvSpPr>
          <p:spPr>
            <a:xfrm>
              <a:off x="6477000" y="1384314"/>
              <a:ext cx="47543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/>
                <a:t>AOML 27N Florida Current Survey – 09/26/2019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30E8A2-88F1-CE40-9C26-770ECCB530C8}"/>
              </a:ext>
            </a:extLst>
          </p:cNvPr>
          <p:cNvSpPr txBox="1"/>
          <p:nvPr/>
        </p:nvSpPr>
        <p:spPr>
          <a:xfrm>
            <a:off x="609600" y="466707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The low Florida Current transport contributed to the above normal sea-level </a:t>
            </a:r>
            <a:endParaRPr lang="en-US" sz="2400" b="1" dirty="0">
              <a:latin typeface="Avenir Medium" panose="0200050302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8D16E5-C89C-9645-9E3E-ACA73D1607FA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100584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What Caused the Extensive King Tide Flooding in 2015?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478444-D5BE-4044-9CDD-E7BC1A6DE135}"/>
              </a:ext>
            </a:extLst>
          </p:cNvPr>
          <p:cNvGrpSpPr/>
          <p:nvPr/>
        </p:nvGrpSpPr>
        <p:grpSpPr>
          <a:xfrm>
            <a:off x="304800" y="1523774"/>
            <a:ext cx="6319986" cy="4877026"/>
            <a:chOff x="6181101" y="1233434"/>
            <a:chExt cx="6319986" cy="48770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3103D9-C118-E44C-979C-A34CFBA38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029" b="18397"/>
            <a:stretch/>
          </p:blipFill>
          <p:spPr>
            <a:xfrm>
              <a:off x="6181101" y="1233434"/>
              <a:ext cx="4575872" cy="45722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A3B8D1-8B30-E84A-9229-C11A317B2D6E}"/>
                </a:ext>
              </a:extLst>
            </p:cNvPr>
            <p:cNvSpPr txBox="1"/>
            <p:nvPr/>
          </p:nvSpPr>
          <p:spPr>
            <a:xfrm>
              <a:off x="9492252" y="1578114"/>
              <a:ext cx="679659" cy="33855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FA00"/>
                  </a:solidFill>
                </a:rPr>
                <a:t>2015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810651-BDF2-8B41-B019-A4C46D586AC2}"/>
                </a:ext>
              </a:extLst>
            </p:cNvPr>
            <p:cNvSpPr txBox="1"/>
            <p:nvPr/>
          </p:nvSpPr>
          <p:spPr>
            <a:xfrm>
              <a:off x="6833481" y="2561957"/>
              <a:ext cx="219929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Astronomical tides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3E3665-AEDC-0F42-905F-189FA16FFDD1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9032776" y="2731234"/>
              <a:ext cx="644624" cy="6977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A30AA9-4151-374E-B77C-049E30B46AE0}"/>
                </a:ext>
              </a:extLst>
            </p:cNvPr>
            <p:cNvSpPr txBox="1"/>
            <p:nvPr/>
          </p:nvSpPr>
          <p:spPr>
            <a:xfrm>
              <a:off x="9219034" y="5028415"/>
              <a:ext cx="13016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32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1995-2005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9B529ED-9B7C-DB40-B47C-D9F6B763486B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8915400" y="4724400"/>
              <a:ext cx="303634" cy="488681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9B05F3-A327-804F-B783-11F4768A64DD}"/>
                </a:ext>
              </a:extLst>
            </p:cNvPr>
            <p:cNvSpPr txBox="1"/>
            <p:nvPr/>
          </p:nvSpPr>
          <p:spPr>
            <a:xfrm>
              <a:off x="7938346" y="1946242"/>
              <a:ext cx="130138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2006-2017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FA9FC6-E7CE-5649-8671-E7862A09A14B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9239735" y="2130908"/>
              <a:ext cx="635505" cy="8539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3B9F2C-27D5-7C4A-9336-CA31F4B284B6}"/>
                </a:ext>
              </a:extLst>
            </p:cNvPr>
            <p:cNvSpPr txBox="1"/>
            <p:nvPr/>
          </p:nvSpPr>
          <p:spPr>
            <a:xfrm>
              <a:off x="6783016" y="5741128"/>
              <a:ext cx="39739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J   F  M  A  M   J   J   A   S  O   N  D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E46971C-651D-5A4A-A024-D8E99BF5E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378" y="2304120"/>
              <a:ext cx="805533" cy="64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8042F1-11F4-BC49-B3B6-4EA6CA115EE3}"/>
                </a:ext>
              </a:extLst>
            </p:cNvPr>
            <p:cNvSpPr txBox="1"/>
            <p:nvPr/>
          </p:nvSpPr>
          <p:spPr>
            <a:xfrm>
              <a:off x="10996980" y="2107814"/>
              <a:ext cx="1504107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King Tides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30722B9-8A29-D34A-A307-3BD79F3520F4}"/>
              </a:ext>
            </a:extLst>
          </p:cNvPr>
          <p:cNvSpPr txBox="1"/>
          <p:nvPr/>
        </p:nvSpPr>
        <p:spPr>
          <a:xfrm>
            <a:off x="6305631" y="4953000"/>
            <a:ext cx="5709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2015 King Tides were the result of the combined effect of long-term sea level rise with </a:t>
            </a:r>
            <a:r>
              <a:rPr lang="en-US" sz="2400" u="sng" dirty="0">
                <a:latin typeface="Avenir Medium" panose="02000503020000020003" pitchFamily="2" charset="0"/>
              </a:rPr>
              <a:t>interannual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sea level variability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7E8FD2-DE1E-BC49-8BD3-F123CC40D338}"/>
              </a:ext>
            </a:extLst>
          </p:cNvPr>
          <p:cNvSpPr/>
          <p:nvPr/>
        </p:nvSpPr>
        <p:spPr>
          <a:xfrm>
            <a:off x="0" y="6439381"/>
            <a:ext cx="27318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latin typeface="Avenir Medium" panose="02000503020000020003" pitchFamily="2" charset="0"/>
              </a:rPr>
              <a:t>Sea-level data from NOAA/NOS/CO-OPS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9E7BC8-6028-974C-9581-A7ACBA174C65}"/>
              </a:ext>
            </a:extLst>
          </p:cNvPr>
          <p:cNvGrpSpPr/>
          <p:nvPr/>
        </p:nvGrpSpPr>
        <p:grpSpPr>
          <a:xfrm>
            <a:off x="7010400" y="1502295"/>
            <a:ext cx="4552301" cy="2964590"/>
            <a:chOff x="685800" y="1600200"/>
            <a:chExt cx="6171630" cy="412470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1C9C02B-CD07-484A-9C5E-1A9BE4C1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600200"/>
              <a:ext cx="6171630" cy="41247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D861DD-E657-7245-A214-7615E9E4F452}"/>
                </a:ext>
              </a:extLst>
            </p:cNvPr>
            <p:cNvSpPr txBox="1"/>
            <p:nvPr/>
          </p:nvSpPr>
          <p:spPr>
            <a:xfrm>
              <a:off x="706022" y="5276098"/>
              <a:ext cx="2137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source: The New York Times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D21394F-0840-844D-B0A1-2DB8B1B560BB}"/>
              </a:ext>
            </a:extLst>
          </p:cNvPr>
          <p:cNvSpPr txBox="1"/>
          <p:nvPr/>
        </p:nvSpPr>
        <p:spPr>
          <a:xfrm>
            <a:off x="1519386" y="1295400"/>
            <a:ext cx="2800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Monthly Sea-level in Miami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C0C25D-964B-7943-AF6D-6ED0CD04898E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0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5000"/>
    </mc:Choice>
    <mc:Fallback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2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AD0255-463B-C04C-B205-8FC30C99C159}"/>
              </a:ext>
            </a:extLst>
          </p:cNvPr>
          <p:cNvSpPr txBox="1"/>
          <p:nvPr/>
        </p:nvSpPr>
        <p:spPr>
          <a:xfrm>
            <a:off x="2162702" y="1401749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1993-2016 Sea Level Rise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B8F0B-08DC-3648-8B3D-9385A11ED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793240"/>
            <a:ext cx="3657600" cy="4683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EA8FB5-F041-554C-A0A0-D401F338F3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10400" y="1752600"/>
            <a:ext cx="3657600" cy="46837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D7D4F2-766F-004A-BD87-9AB90565124A}"/>
              </a:ext>
            </a:extLst>
          </p:cNvPr>
          <p:cNvSpPr txBox="1"/>
          <p:nvPr/>
        </p:nvSpPr>
        <p:spPr>
          <a:xfrm>
            <a:off x="7277328" y="1366837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2010-2015 Sea Level Change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9E52B91-7809-DA4F-8434-7C78F549DF66}"/>
              </a:ext>
            </a:extLst>
          </p:cNvPr>
          <p:cNvSpPr txBox="1">
            <a:spLocks/>
          </p:cNvSpPr>
          <p:nvPr/>
        </p:nvSpPr>
        <p:spPr>
          <a:xfrm>
            <a:off x="381000" y="457200"/>
            <a:ext cx="10058400" cy="9096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/>
              <a:t>What Caused the Extensive King Tide Flooding in 2015?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7511E-1C23-7142-820B-5B13AC5B26C9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385D8B-2071-C645-BD32-294BBA9693AA}"/>
              </a:ext>
            </a:extLst>
          </p:cNvPr>
          <p:cNvGrpSpPr/>
          <p:nvPr/>
        </p:nvGrpSpPr>
        <p:grpSpPr>
          <a:xfrm>
            <a:off x="615674" y="1635036"/>
            <a:ext cx="3609163" cy="4705879"/>
            <a:chOff x="251222" y="1049958"/>
            <a:chExt cx="3967541" cy="53323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861DB8-1321-E748-BBBC-6758EDAC6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251222" y="1049958"/>
              <a:ext cx="3967541" cy="53323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FF6257-731E-4943-ABFC-703013F78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1084702"/>
              <a:ext cx="588699" cy="5886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484A866-8CB4-7348-8C1C-2DE74BDC29E5}"/>
              </a:ext>
            </a:extLst>
          </p:cNvPr>
          <p:cNvSpPr txBox="1"/>
          <p:nvPr/>
        </p:nvSpPr>
        <p:spPr>
          <a:xfrm>
            <a:off x="1676400" y="5285601"/>
            <a:ext cx="60691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200" dirty="0"/>
              <a:t>Miami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0A94BB-B501-2F4B-BCDD-911AA4AECA42}"/>
              </a:ext>
            </a:extLst>
          </p:cNvPr>
          <p:cNvSpPr/>
          <p:nvPr/>
        </p:nvSpPr>
        <p:spPr>
          <a:xfrm>
            <a:off x="1778899" y="1815459"/>
            <a:ext cx="200958" cy="20174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3BCAC-5CED-6A42-A8A4-65B2FDB30B82}"/>
              </a:ext>
            </a:extLst>
          </p:cNvPr>
          <p:cNvSpPr txBox="1"/>
          <p:nvPr/>
        </p:nvSpPr>
        <p:spPr>
          <a:xfrm>
            <a:off x="3819152" y="4038600"/>
            <a:ext cx="84116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/>
              <a:t>Bahamas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DA3D5-2C12-A94A-8E09-8DF469900A87}"/>
              </a:ext>
            </a:extLst>
          </p:cNvPr>
          <p:cNvSpPr txBox="1"/>
          <p:nvPr/>
        </p:nvSpPr>
        <p:spPr>
          <a:xfrm>
            <a:off x="2007540" y="1665698"/>
            <a:ext cx="1336529" cy="2294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200" dirty="0"/>
              <a:t>Cape Canaveral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3CE872-7521-764C-A7EE-DC5274DEE1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2" t="1165" r="770" b="77867"/>
          <a:stretch/>
        </p:blipFill>
        <p:spPr>
          <a:xfrm>
            <a:off x="3581400" y="4703641"/>
            <a:ext cx="2461602" cy="15661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EAFDF91-5EB4-2647-8292-92E61D515366}"/>
              </a:ext>
            </a:extLst>
          </p:cNvPr>
          <p:cNvSpPr/>
          <p:nvPr/>
        </p:nvSpPr>
        <p:spPr>
          <a:xfrm>
            <a:off x="2270113" y="5457499"/>
            <a:ext cx="200958" cy="20174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5F314F-671E-484F-A4E0-6D669D08798A}"/>
              </a:ext>
            </a:extLst>
          </p:cNvPr>
          <p:cNvSpPr/>
          <p:nvPr/>
        </p:nvSpPr>
        <p:spPr>
          <a:xfrm>
            <a:off x="3657600" y="4326758"/>
            <a:ext cx="200958" cy="20174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FDFAEE-565D-2247-AF6D-9DAA3EF5C0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42" t="7388"/>
          <a:stretch/>
        </p:blipFill>
        <p:spPr>
          <a:xfrm>
            <a:off x="7423566" y="1905000"/>
            <a:ext cx="3092034" cy="33376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90256B-E32F-D947-935C-C07D15A7C8E3}"/>
              </a:ext>
            </a:extLst>
          </p:cNvPr>
          <p:cNvSpPr txBox="1"/>
          <p:nvPr/>
        </p:nvSpPr>
        <p:spPr>
          <a:xfrm>
            <a:off x="6958207" y="1320225"/>
            <a:ext cx="462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Avenir Medium" panose="02000503020000020003" pitchFamily="2" charset="0"/>
              </a:rPr>
              <a:t>Florida Current Temperature Anomalies</a:t>
            </a:r>
          </a:p>
          <a:p>
            <a:pPr algn="ctr"/>
            <a:r>
              <a:rPr lang="en-US" sz="1600" b="1" u="sng" dirty="0">
                <a:latin typeface="Avenir Medium" panose="02000503020000020003" pitchFamily="2" charset="0"/>
              </a:rPr>
              <a:t>(Fall 2015)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9E14B-FA20-794C-9E26-78BE99017E39}"/>
              </a:ext>
            </a:extLst>
          </p:cNvPr>
          <p:cNvSpPr txBox="1"/>
          <p:nvPr/>
        </p:nvSpPr>
        <p:spPr>
          <a:xfrm>
            <a:off x="6477000" y="5300008"/>
            <a:ext cx="5875020" cy="11007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Warming of the Florida Current caused </a:t>
            </a:r>
          </a:p>
          <a:p>
            <a:r>
              <a:rPr lang="en-US" sz="2000" b="1" dirty="0">
                <a:latin typeface="Avenir Medium" panose="02000503020000020003" pitchFamily="2" charset="0"/>
              </a:rPr>
              <a:t>10 cm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of anomalous sea level rise during 2010-2015, contributing to the 2015 flooding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B6042-964B-5441-9753-A416D9C5256D}"/>
              </a:ext>
            </a:extLst>
          </p:cNvPr>
          <p:cNvSpPr txBox="1"/>
          <p:nvPr/>
        </p:nvSpPr>
        <p:spPr>
          <a:xfrm>
            <a:off x="9906000" y="6248400"/>
            <a:ext cx="2231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Domingues et al., (2018)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5E7F42-E1A2-574F-9773-C1CE485D7D0E}"/>
              </a:ext>
            </a:extLst>
          </p:cNvPr>
          <p:cNvSpPr/>
          <p:nvPr/>
        </p:nvSpPr>
        <p:spPr>
          <a:xfrm>
            <a:off x="815219" y="6277673"/>
            <a:ext cx="2111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venir Medium" panose="02000503020000020003" pitchFamily="2" charset="0"/>
              </a:rPr>
              <a:t>funded by CPO/OOMD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98477517-D466-0C43-A1C5-82BD51212739}"/>
              </a:ext>
            </a:extLst>
          </p:cNvPr>
          <p:cNvSpPr txBox="1">
            <a:spLocks/>
          </p:cNvSpPr>
          <p:nvPr/>
        </p:nvSpPr>
        <p:spPr>
          <a:xfrm>
            <a:off x="381000" y="457200"/>
            <a:ext cx="10058400" cy="9096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/>
              <a:t>What Caused the Extensive King Tide Flooding in 2015?</a:t>
            </a:r>
            <a:endParaRPr lang="en-US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2729BB-4B7B-044F-9683-A34F41B88F75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2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8392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Warming of the Florida Current during 2010-2015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9E14B-FA20-794C-9E26-78BE99017E39}"/>
              </a:ext>
            </a:extLst>
          </p:cNvPr>
          <p:cNvSpPr txBox="1"/>
          <p:nvPr/>
        </p:nvSpPr>
        <p:spPr>
          <a:xfrm>
            <a:off x="7002780" y="2444368"/>
            <a:ext cx="5113020" cy="2280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Warming of the Florida Current associated with large-scale heat convergence in the North Atlantic's subtropical gyre heat content caused by changes in the Meridional Heat Transport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B6042-964B-5441-9753-A416D9C5256D}"/>
              </a:ext>
            </a:extLst>
          </p:cNvPr>
          <p:cNvSpPr txBox="1"/>
          <p:nvPr/>
        </p:nvSpPr>
        <p:spPr>
          <a:xfrm>
            <a:off x="8229600" y="6245423"/>
            <a:ext cx="40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Volkov et al., (2019), Domingues et al., (2018)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58FC5D-C1D9-4648-9644-B62F591E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8" y="2514600"/>
            <a:ext cx="6518582" cy="3200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73D8AE-23D7-CD40-85C2-A28E89594620}"/>
              </a:ext>
            </a:extLst>
          </p:cNvPr>
          <p:cNvSpPr txBox="1"/>
          <p:nvPr/>
        </p:nvSpPr>
        <p:spPr>
          <a:xfrm>
            <a:off x="851627" y="2023646"/>
            <a:ext cx="5472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AMOC and NAO driven Large-scale Heat Convergence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8AFD7-F07C-C842-9E6E-9FDE361C107A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90678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Large-scale Effects on Sunny Day Flooding in Miami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7A1DA-F6EB-4E45-AE56-41F306935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980"/>
          <a:stretch/>
        </p:blipFill>
        <p:spPr>
          <a:xfrm>
            <a:off x="7398327" y="1447800"/>
            <a:ext cx="3879273" cy="4611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44F3F8-AEB4-B94F-99CF-587E1365B5FB}"/>
              </a:ext>
            </a:extLst>
          </p:cNvPr>
          <p:cNvSpPr txBox="1"/>
          <p:nvPr/>
        </p:nvSpPr>
        <p:spPr>
          <a:xfrm>
            <a:off x="1549400" y="325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7B3FF-325E-9643-B10B-72C83E9D4821}"/>
              </a:ext>
            </a:extLst>
          </p:cNvPr>
          <p:cNvSpPr txBox="1"/>
          <p:nvPr/>
        </p:nvSpPr>
        <p:spPr>
          <a:xfrm>
            <a:off x="1062990" y="2667000"/>
            <a:ext cx="5113020" cy="2280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Interannual heat convergence in the North Atlantic is playing a significant role to increase the number of flooding hours in Miami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00F74-1739-A842-BF22-95EEE304EC0C}"/>
              </a:ext>
            </a:extLst>
          </p:cNvPr>
          <p:cNvSpPr txBox="1"/>
          <p:nvPr/>
        </p:nvSpPr>
        <p:spPr>
          <a:xfrm>
            <a:off x="9372600" y="6245423"/>
            <a:ext cx="26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Volkov et al., (in preparation)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2673A-529E-444B-A0D3-F99906192F00}"/>
              </a:ext>
            </a:extLst>
          </p:cNvPr>
          <p:cNvSpPr/>
          <p:nvPr/>
        </p:nvSpPr>
        <p:spPr>
          <a:xfrm>
            <a:off x="1710843" y="6070684"/>
            <a:ext cx="3089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</a:rPr>
              <a:t>Sea-level data from NOAA/NOS/CO-OPS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04F3F6-5594-9246-9EE8-6473A1D130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815953" y="5029200"/>
            <a:ext cx="921623" cy="9318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BEF0B9-ED98-5C4B-B66B-26198B6E80C9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90678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Applications &amp; Plans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7C9441-A4B0-734C-99E6-C8C96B15CD3B}"/>
              </a:ext>
            </a:extLst>
          </p:cNvPr>
          <p:cNvSpPr txBox="1"/>
          <p:nvPr/>
        </p:nvSpPr>
        <p:spPr>
          <a:xfrm>
            <a:off x="228600" y="1618832"/>
            <a:ext cx="6053517" cy="440096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Results presented here are </a:t>
            </a:r>
            <a:r>
              <a:rPr lang="en-US" sz="2400" u="sng" dirty="0">
                <a:latin typeface="Avenir Medium" panose="02000503020000020003" pitchFamily="2" charset="0"/>
              </a:rPr>
              <a:t>currently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helping plan for resiliency efforts led by Southeast Florida Regional Climate Change Compact*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  <a:latin typeface="Avenir Medium" panose="02000503020000020003" pitchFamily="2" charset="0"/>
            </a:endParaRP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  <a:latin typeface="Avenir Medium" panose="02000503020000020003" pitchFamily="2" charset="0"/>
            </a:endParaRP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Potential future applications and partnerships: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NOAA/NOS seasonal sea-level outlook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NOAA/NWS storm surge probabilities and forecasts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854BC-ED84-3A4D-B7EE-2FC8922BB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242" y="2057400"/>
            <a:ext cx="3759558" cy="354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DC5BA6-1223-6444-9731-6AA4C0D9137A}"/>
              </a:ext>
            </a:extLst>
          </p:cNvPr>
          <p:cNvSpPr txBox="1"/>
          <p:nvPr/>
        </p:nvSpPr>
        <p:spPr>
          <a:xfrm>
            <a:off x="6143051" y="1505368"/>
            <a:ext cx="5848924" cy="45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u="sng" dirty="0">
                <a:latin typeface="Avenir Medium" panose="02000503020000020003" pitchFamily="2" charset="0"/>
              </a:rPr>
              <a:t>Expand Observing Capabilities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70DF46-054E-9E49-A669-E50871003DC7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AC107-EB4F-574E-AF01-F8DF669B8E79}"/>
              </a:ext>
            </a:extLst>
          </p:cNvPr>
          <p:cNvSpPr txBox="1"/>
          <p:nvPr/>
        </p:nvSpPr>
        <p:spPr>
          <a:xfrm>
            <a:off x="8047117" y="6324600"/>
            <a:ext cx="4168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*https://southeastfloridaclimatecompact.org/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56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C87F36-514D-5741-89C8-033C98F6B1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979B1-6361-C94E-B86C-6F1B3BE80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</a:blip>
          <a:srcRect l="1777" t="1749" r="1567" b="2136"/>
          <a:stretch/>
        </p:blipFill>
        <p:spPr>
          <a:xfrm>
            <a:off x="-1" y="-20256"/>
            <a:ext cx="12192001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84" y="2374871"/>
            <a:ext cx="3962400" cy="10636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b="1" i="1" dirty="0">
                <a:solidFill>
                  <a:srgbClr val="002060"/>
                </a:solidFill>
              </a:rPr>
              <a:t>Thank you!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C6E56-A169-7A43-B57B-77A8E6A8ED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91406" y="1696664"/>
            <a:ext cx="1495315" cy="1662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1C7F3-2E3B-3C4D-83A7-4197CE9035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45078" y="1676400"/>
            <a:ext cx="1318710" cy="1609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BCE42A-5298-6547-96BA-68E302C7FD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84130" y="3567703"/>
            <a:ext cx="1580134" cy="1678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7BD2D0-1C4C-DD44-B32A-96845C61D2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66577" y="1696664"/>
            <a:ext cx="1275378" cy="1662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547017-AE83-EF4A-A873-C259F1F3EA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312323" y="3563739"/>
            <a:ext cx="1422477" cy="1678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849DD7-77EE-4542-8EC1-0ADC2685F75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479791" y="1679864"/>
            <a:ext cx="1493327" cy="1678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D2B9C2-4C8D-764F-8F5F-97AAE5F5934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825046" y="3586279"/>
            <a:ext cx="1342427" cy="1656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AB3F48-73BD-674E-859A-5700E96C0861}"/>
              </a:ext>
            </a:extLst>
          </p:cNvPr>
          <p:cNvSpPr txBox="1"/>
          <p:nvPr/>
        </p:nvSpPr>
        <p:spPr>
          <a:xfrm>
            <a:off x="9638840" y="6553200"/>
            <a:ext cx="2476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</a:rPr>
              <a:t>Photo by Grant Rawson (UM/CIMAS)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0C43C8-AC95-9049-8957-4BE1F165291C}"/>
              </a:ext>
            </a:extLst>
          </p:cNvPr>
          <p:cNvSpPr txBox="1"/>
          <p:nvPr/>
        </p:nvSpPr>
        <p:spPr>
          <a:xfrm>
            <a:off x="177800" y="6096000"/>
            <a:ext cx="5842000" cy="677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venir Medium" panose="02000503020000020003" pitchFamily="2" charset="0"/>
                <a:cs typeface="Calibri" panose="020F0502020204030204" pitchFamily="34" charset="0"/>
              </a:rPr>
              <a:t>AOML Laboratory Review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venir Medium" panose="02000503020000020003" pitchFamily="2" charset="0"/>
                <a:cs typeface="Calibri" panose="020F0502020204030204" pitchFamily="34" charset="0"/>
              </a:rPr>
              <a:t>Miami, November 19,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AE5214-DB9B-B744-9DD2-9EF6FEB803C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823" r="5911" b="11379"/>
          <a:stretch/>
        </p:blipFill>
        <p:spPr>
          <a:xfrm>
            <a:off x="7301046" y="3659991"/>
            <a:ext cx="1342427" cy="149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D8424C-91FD-8C4A-8262-A54FD8F541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084" y="398594"/>
            <a:ext cx="3227070" cy="7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6868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Long-term Sea-level Rise Along the U.S. East Coast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82460-319D-1240-9EDB-7F2EAA026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64334"/>
            <a:ext cx="3657600" cy="46837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BCCDB5-AF0B-694A-A13D-8CBC7BD97E7D}"/>
              </a:ext>
            </a:extLst>
          </p:cNvPr>
          <p:cNvGrpSpPr/>
          <p:nvPr/>
        </p:nvGrpSpPr>
        <p:grpSpPr>
          <a:xfrm>
            <a:off x="4800600" y="1822847"/>
            <a:ext cx="7315200" cy="3892153"/>
            <a:chOff x="4838622" y="2032597"/>
            <a:chExt cx="7315200" cy="38921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AD0255-463B-C04C-B205-8FC30C99C159}"/>
                </a:ext>
              </a:extLst>
            </p:cNvPr>
            <p:cNvSpPr txBox="1"/>
            <p:nvPr/>
          </p:nvSpPr>
          <p:spPr>
            <a:xfrm>
              <a:off x="6657767" y="2032597"/>
              <a:ext cx="386516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u="sng" dirty="0">
                  <a:latin typeface="Avenir Book" panose="02000503020000020003" pitchFamily="2" charset="0"/>
                </a:rPr>
                <a:t>Sea level Observations at Miami</a:t>
              </a:r>
            </a:p>
            <a:p>
              <a:pPr algn="ctr"/>
              <a:r>
                <a:rPr lang="en-US" sz="1400" b="1" u="sng" dirty="0">
                  <a:latin typeface="Avenir Book" panose="02000503020000020003" pitchFamily="2" charset="0"/>
                </a:rPr>
                <a:t>(Virginia Key)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F5DBA6-3BE7-2846-A864-6BD1D7709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8889"/>
            <a:stretch/>
          </p:blipFill>
          <p:spPr>
            <a:xfrm>
              <a:off x="4838622" y="2601301"/>
              <a:ext cx="7315200" cy="33234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2F839F1-1527-4042-AC41-ACCC59D8F395}"/>
                </a:ext>
              </a:extLst>
            </p:cNvPr>
            <p:cNvSpPr/>
            <p:nvPr/>
          </p:nvSpPr>
          <p:spPr>
            <a:xfrm>
              <a:off x="5600622" y="2876750"/>
              <a:ext cx="714167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8CF14D-074A-0940-B2E9-191D1B082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5600147" y="2876750"/>
              <a:ext cx="762475" cy="7709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FF49FB0-DBD3-3246-95B6-AEDE9E877277}"/>
              </a:ext>
            </a:extLst>
          </p:cNvPr>
          <p:cNvSpPr txBox="1"/>
          <p:nvPr/>
        </p:nvSpPr>
        <p:spPr>
          <a:xfrm>
            <a:off x="6858000" y="2743200"/>
            <a:ext cx="3393878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Miami Sea Level Rise =  5.1 mm year</a:t>
            </a:r>
            <a:r>
              <a:rPr lang="en-US" sz="1400" b="1" baseline="30000" dirty="0"/>
              <a:t>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44D89-E169-F64C-8440-ABF6E0D7F2B4}"/>
              </a:ext>
            </a:extLst>
          </p:cNvPr>
          <p:cNvSpPr txBox="1"/>
          <p:nvPr/>
        </p:nvSpPr>
        <p:spPr>
          <a:xfrm>
            <a:off x="7924800" y="5666601"/>
            <a:ext cx="3464410" cy="27699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Global Mean Sea Level Rise = 3.3 mm year</a:t>
            </a:r>
            <a:r>
              <a:rPr lang="en-US" sz="1200" b="1" baseline="30000" dirty="0"/>
              <a:t>-1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3D8AF4-6814-C14A-A64A-C59DD439A69E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8163"/>
            <a:ext cx="83820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Southeast Florida Vulnerabilities to Sea Level Rise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273B2C-1267-A34A-8D94-2F08916961CD}"/>
              </a:ext>
            </a:extLst>
          </p:cNvPr>
          <p:cNvSpPr txBox="1"/>
          <p:nvPr/>
        </p:nvSpPr>
        <p:spPr>
          <a:xfrm>
            <a:off x="8001000" y="2895600"/>
            <a:ext cx="3688080" cy="19389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  <a:cs typeface="Calibri" panose="020F0502020204030204" pitchFamily="34" charset="0"/>
              </a:rPr>
              <a:t>Miami is one of the most vulnerable locations in the U.S. to the long-term effects of sea level rise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5EB96-3EDB-964D-AD6C-39CD681AAECA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C9187-3695-004B-BB61-A29B8E413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853" y="2564681"/>
            <a:ext cx="3156947" cy="387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777972-FEA7-7C43-A9B0-BC6CE0AD6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46" y="2564681"/>
            <a:ext cx="3042054" cy="387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5DCDD-66D1-2345-9573-94DC2B06D27E}"/>
              </a:ext>
            </a:extLst>
          </p:cNvPr>
          <p:cNvCxnSpPr>
            <a:cxnSpLocks/>
          </p:cNvCxnSpPr>
          <p:nvPr/>
        </p:nvCxnSpPr>
        <p:spPr>
          <a:xfrm>
            <a:off x="3733800" y="1905000"/>
            <a:ext cx="0" cy="457200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68B26C3-B567-9E4E-A6B6-C52D16B4B37A}"/>
              </a:ext>
            </a:extLst>
          </p:cNvPr>
          <p:cNvSpPr txBox="1"/>
          <p:nvPr/>
        </p:nvSpPr>
        <p:spPr>
          <a:xfrm>
            <a:off x="838200" y="1828800"/>
            <a:ext cx="2406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Current Conditions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E93C8-0BF6-9F42-85CB-B858D7EF9159}"/>
              </a:ext>
            </a:extLst>
          </p:cNvPr>
          <p:cNvSpPr txBox="1"/>
          <p:nvPr/>
        </p:nvSpPr>
        <p:spPr>
          <a:xfrm>
            <a:off x="4267200" y="1828800"/>
            <a:ext cx="26484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 ft of SLR by 2100</a:t>
            </a:r>
          </a:p>
          <a:p>
            <a:pPr algn="ctr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(NOAA intermediate scenario)</a:t>
            </a:r>
          </a:p>
        </p:txBody>
      </p:sp>
    </p:spTree>
    <p:extLst>
      <p:ext uri="{BB962C8B-B14F-4D97-AF65-F5344CB8AC3E}">
        <p14:creationId xmlns:p14="http://schemas.microsoft.com/office/powerpoint/2010/main" val="103849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74676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Nuisance Flooding Frequency is Increasing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0236A-17EE-A64E-AEB9-F45EA6A6F9F0}"/>
              </a:ext>
            </a:extLst>
          </p:cNvPr>
          <p:cNvSpPr txBox="1"/>
          <p:nvPr/>
        </p:nvSpPr>
        <p:spPr>
          <a:xfrm>
            <a:off x="8712679" y="1906012"/>
            <a:ext cx="34031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Extensive flooding events are being frequently observed throughout Miami, and Southeast Florida, causing several impacts to local communities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B71A18-2892-5445-A572-528035ED8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5" y="1676400"/>
            <a:ext cx="4623165" cy="3367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DCBDA-FBEB-9F48-B524-9A5E36B68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571" y="2871455"/>
            <a:ext cx="5360229" cy="352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CA5D4-BCC7-F74C-AAB4-FCFF539D205B}"/>
              </a:ext>
            </a:extLst>
          </p:cNvPr>
          <p:cNvSpPr txBox="1"/>
          <p:nvPr/>
        </p:nvSpPr>
        <p:spPr>
          <a:xfrm>
            <a:off x="4458179" y="2150436"/>
            <a:ext cx="3847621" cy="440364"/>
          </a:xfrm>
          <a:prstGeom prst="rect">
            <a:avLst/>
          </a:prstGeom>
          <a:solidFill>
            <a:schemeClr val="accent4">
              <a:lumMod val="20000"/>
              <a:lumOff val="80000"/>
              <a:alpha val="78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000" b="1" dirty="0"/>
              <a:t>The 2019 King Tides Flooding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1E33D-3D31-4B49-AC2B-34C5ADE2BA5E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74676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Sources of Sea Level Changes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908635-0C82-A544-A550-0318333F28A0}"/>
              </a:ext>
            </a:extLst>
          </p:cNvPr>
          <p:cNvGrpSpPr/>
          <p:nvPr/>
        </p:nvGrpSpPr>
        <p:grpSpPr>
          <a:xfrm>
            <a:off x="506976" y="2045768"/>
            <a:ext cx="6732024" cy="3593032"/>
            <a:chOff x="354576" y="1588568"/>
            <a:chExt cx="6732024" cy="35930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8BF85D-0109-E14F-B364-E7042152E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999" y="1588568"/>
              <a:ext cx="6705601" cy="35930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26E864-BE42-7F4D-8538-EBD027893F1A}"/>
                </a:ext>
              </a:extLst>
            </p:cNvPr>
            <p:cNvSpPr txBox="1"/>
            <p:nvPr/>
          </p:nvSpPr>
          <p:spPr>
            <a:xfrm>
              <a:off x="354576" y="4876800"/>
              <a:ext cx="14398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Source: IPCC 2013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EE86C6-4F75-5342-BD80-823BA9B6CA17}"/>
              </a:ext>
            </a:extLst>
          </p:cNvPr>
          <p:cNvSpPr txBox="1"/>
          <p:nvPr/>
        </p:nvSpPr>
        <p:spPr>
          <a:xfrm>
            <a:off x="7696200" y="193554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Several global, regional, and local process contribute to sea level changes experienced at each location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2EFF0-8735-834C-84E9-6858A9563970}"/>
              </a:ext>
            </a:extLst>
          </p:cNvPr>
          <p:cNvSpPr txBox="1"/>
          <p:nvPr/>
        </p:nvSpPr>
        <p:spPr>
          <a:xfrm>
            <a:off x="7696200" y="414534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Medium" panose="02000503020000020003" pitchFamily="2" charset="0"/>
              </a:rPr>
              <a:t>Oceanic/Atmospheric Dynamics play a major role on interannual and synoptic time-scales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38468D-51BD-F541-AE26-228A0CA987E3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0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108966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Florida Current Effects on U.S. Coastal Sea-level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C095F0-F02F-264A-AB6D-D6241B252FF3}"/>
              </a:ext>
            </a:extLst>
          </p:cNvPr>
          <p:cNvGrpSpPr/>
          <p:nvPr/>
        </p:nvGrpSpPr>
        <p:grpSpPr>
          <a:xfrm>
            <a:off x="685800" y="1542153"/>
            <a:ext cx="4148225" cy="4858647"/>
            <a:chOff x="7527082" y="1464159"/>
            <a:chExt cx="4359827" cy="5344511"/>
          </a:xfrm>
        </p:grpSpPr>
        <p:pic>
          <p:nvPicPr>
            <p:cNvPr id="9" name="Picture 3" descr="\\PHODNET\share\domingues\MEETINGS\Gulf_Stream_Sea_Level_Conf_WESTPALM_May17\FCGS_map.png">
              <a:extLst>
                <a:ext uri="{FF2B5EF4-FFF2-40B4-BE49-F238E27FC236}">
                  <a16:creationId xmlns:a16="http://schemas.microsoft.com/office/drawing/2014/main" id="{97788AAC-1141-0A43-9F54-519C5FB556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9788"/>
            <a:stretch/>
          </p:blipFill>
          <p:spPr bwMode="auto">
            <a:xfrm>
              <a:off x="7527082" y="1464159"/>
              <a:ext cx="4359827" cy="5344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0CBBDE-3570-5049-8D93-C72BE5710BFF}"/>
                </a:ext>
              </a:extLst>
            </p:cNvPr>
            <p:cNvSpPr txBox="1"/>
            <p:nvPr/>
          </p:nvSpPr>
          <p:spPr>
            <a:xfrm>
              <a:off x="9886968" y="4461710"/>
              <a:ext cx="1564376" cy="33855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b="1" dirty="0"/>
                <a:t>Florida Current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733E82B-BD58-D14E-9BEF-A5AF818D3A1F}"/>
                </a:ext>
              </a:extLst>
            </p:cNvPr>
            <p:cNvCxnSpPr>
              <a:stCxn id="10" idx="1"/>
            </p:cNvCxnSpPr>
            <p:nvPr/>
          </p:nvCxnSpPr>
          <p:spPr>
            <a:xfrm flipH="1">
              <a:off x="9144745" y="4630988"/>
              <a:ext cx="742222" cy="5317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A240B8-AFCB-8C41-B0B6-877EC4938F53}"/>
                </a:ext>
              </a:extLst>
            </p:cNvPr>
            <p:cNvSpPr txBox="1"/>
            <p:nvPr/>
          </p:nvSpPr>
          <p:spPr>
            <a:xfrm>
              <a:off x="10193602" y="3452596"/>
              <a:ext cx="1292873" cy="33855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b="1" dirty="0"/>
                <a:t>Gulf Stream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069613C-1695-B74B-A386-8CE4C97BEA4C}"/>
                </a:ext>
              </a:extLst>
            </p:cNvPr>
            <p:cNvCxnSpPr/>
            <p:nvPr/>
          </p:nvCxnSpPr>
          <p:spPr>
            <a:xfrm>
              <a:off x="9423454" y="3540583"/>
              <a:ext cx="777817" cy="869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C04D6F-24E4-2546-8304-405972CA59B3}"/>
              </a:ext>
            </a:extLst>
          </p:cNvPr>
          <p:cNvSpPr txBox="1"/>
          <p:nvPr/>
        </p:nvSpPr>
        <p:spPr>
          <a:xfrm>
            <a:off x="5638800" y="5410200"/>
            <a:ext cx="611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A weak Florida Current flow can increase sea-level in Miami by up to </a:t>
            </a:r>
            <a:r>
              <a:rPr lang="en-US" sz="2400" b="1" dirty="0">
                <a:latin typeface="Avenir Medium" panose="02000503020000020003" pitchFamily="2" charset="0"/>
              </a:rPr>
              <a:t>20 cm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EFD8A-3783-2C41-8AF9-249D2921E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52" y="1714500"/>
            <a:ext cx="6134100" cy="3238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251BF4-F50F-9F47-88A8-6E883AD752BB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98096E-B3BB-F843-9F6C-0DB0684906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8333" r="25000"/>
          <a:stretch/>
        </p:blipFill>
        <p:spPr>
          <a:xfrm>
            <a:off x="7162800" y="1539007"/>
            <a:ext cx="4787648" cy="478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74676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Are few centimeters relevant?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0A0A8B-A569-2A47-B07F-32D392E636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2286000"/>
            <a:ext cx="6140894" cy="4092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D0255-463B-C04C-B205-8FC30C99C159}"/>
              </a:ext>
            </a:extLst>
          </p:cNvPr>
          <p:cNvSpPr txBox="1"/>
          <p:nvPr/>
        </p:nvSpPr>
        <p:spPr>
          <a:xfrm>
            <a:off x="323056" y="1447800"/>
            <a:ext cx="3791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venir Book" panose="02000503020000020003" pitchFamily="2" charset="0"/>
              </a:rPr>
              <a:t>Miami Beach – 2017 King Tides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9377F-6AC6-F344-8CF9-182BFCC82CD8}"/>
              </a:ext>
            </a:extLst>
          </p:cNvPr>
          <p:cNvSpPr txBox="1"/>
          <p:nvPr/>
        </p:nvSpPr>
        <p:spPr>
          <a:xfrm>
            <a:off x="8915400" y="6477000"/>
            <a:ext cx="2940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Photos by Grant Rawson (UM/CIMAS)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EF46A-19B2-444A-8D38-793BC6FD3A13}"/>
              </a:ext>
            </a:extLst>
          </p:cNvPr>
          <p:cNvSpPr txBox="1"/>
          <p:nvPr/>
        </p:nvSpPr>
        <p:spPr>
          <a:xfrm>
            <a:off x="7391400" y="4648200"/>
            <a:ext cx="3367771" cy="14773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Medium" panose="02000503020000020003" pitchFamily="2" charset="0"/>
              </a:rPr>
              <a:t>Few centimeters of above normal sea level can provide the difference needed to drive water levels to overtop sea walls and initiate floods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49875B-EF20-964E-AC2B-2D96FA3C6B19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685800"/>
            <a:ext cx="7467600" cy="909637"/>
          </a:xfrm>
        </p:spPr>
        <p:txBody>
          <a:bodyPr>
            <a:normAutofit/>
          </a:bodyPr>
          <a:lstStyle/>
          <a:p>
            <a:r>
              <a:rPr lang="en-US" sz="2400" dirty="0"/>
              <a:t>Ocean Observations in Support of Sea Level Attributions Studies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3B2820-488B-DD4C-9CAD-16E8E5856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6" t="5382" r="2644" b="2783"/>
          <a:stretch/>
        </p:blipFill>
        <p:spPr>
          <a:xfrm>
            <a:off x="838200" y="914400"/>
            <a:ext cx="3643608" cy="54654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C9FFE-6909-4F44-A1C8-E0ACE51883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34200" y="1856509"/>
            <a:ext cx="3210889" cy="33250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C93E5F-32F0-E34A-8999-3A293FDC3BD0}"/>
              </a:ext>
            </a:extLst>
          </p:cNvPr>
          <p:cNvSpPr txBox="1"/>
          <p:nvPr/>
        </p:nvSpPr>
        <p:spPr>
          <a:xfrm>
            <a:off x="5181600" y="5334000"/>
            <a:ext cx="69623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AOML plays an important role in supporting key components of the ocean observing system used in sea-level attributions studies </a:t>
            </a:r>
            <a:r>
              <a:rPr lang="en-US" b="1" dirty="0">
                <a:latin typeface="Avenir Medium" panose="02000503020000020003" pitchFamily="2" charset="0"/>
              </a:rPr>
              <a:t>(funded by CPO/OOMD)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A2E1D-96BF-3C41-876C-3B5ADF2D4597}"/>
              </a:ext>
            </a:extLst>
          </p:cNvPr>
          <p:cNvSpPr txBox="1"/>
          <p:nvPr/>
        </p:nvSpPr>
        <p:spPr>
          <a:xfrm>
            <a:off x="911164" y="6400800"/>
            <a:ext cx="3584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Ocean currents derived from satellite altimetry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9A6873-568A-AA4E-83B4-481FAFD6CDAA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74676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The Florida Current Transport Time-series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5F28E-4BF7-7946-90EA-C0D13D459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5962" y="1667498"/>
            <a:ext cx="9278330" cy="41237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31349-87D0-8449-AC86-14202744DC61}"/>
              </a:ext>
            </a:extLst>
          </p:cNvPr>
          <p:cNvSpPr/>
          <p:nvPr/>
        </p:nvSpPr>
        <p:spPr>
          <a:xfrm>
            <a:off x="9775725" y="6172200"/>
            <a:ext cx="2111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venir Medium" panose="02000503020000020003" pitchFamily="2" charset="0"/>
              </a:rPr>
              <a:t>funded by CPO/OOMD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A910A-47B1-E842-BE15-3FFD359FFCD3}"/>
              </a:ext>
            </a:extLst>
          </p:cNvPr>
          <p:cNvSpPr txBox="1"/>
          <p:nvPr/>
        </p:nvSpPr>
        <p:spPr>
          <a:xfrm>
            <a:off x="8712679" y="2438400"/>
            <a:ext cx="3403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Continuous monitoring of the Florida Current since 1982 allows for detailed analysis of changes in its dynamics on various timescales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3DC6B-FB78-2944-95A8-11EE62898B38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11253</TotalTime>
  <Words>1301</Words>
  <Application>Microsoft Macintosh PowerPoint</Application>
  <PresentationFormat>Widescreen</PresentationFormat>
  <Paragraphs>165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Avenir Book</vt:lpstr>
      <vt:lpstr>Avenir Medium</vt:lpstr>
      <vt:lpstr>Calibri</vt:lpstr>
      <vt:lpstr>Office Theme</vt:lpstr>
      <vt:lpstr>Assessing Attributions of Coastal Sea Level Changes Along the U.S. East Coast</vt:lpstr>
      <vt:lpstr>Long-term Sea-level Rise Along the U.S. East Coast</vt:lpstr>
      <vt:lpstr>Southeast Florida Vulnerabilities to Sea Level Rise</vt:lpstr>
      <vt:lpstr>Nuisance Flooding Frequency is Increasing</vt:lpstr>
      <vt:lpstr>Sources of Sea Level Changes</vt:lpstr>
      <vt:lpstr>Florida Current Effects on U.S. Coastal Sea-level</vt:lpstr>
      <vt:lpstr>Are few centimeters relevant? </vt:lpstr>
      <vt:lpstr>Ocean Observations in Support of Sea Level Attributions Studies</vt:lpstr>
      <vt:lpstr>The Florida Current Transport Time-series</vt:lpstr>
      <vt:lpstr>Florida Current Effect on Interannual Sea Level Changes</vt:lpstr>
      <vt:lpstr>Florida Current Effect on Synoptic Sea Level Changes</vt:lpstr>
      <vt:lpstr>Florida Current Effect on Synoptic Sea Level Changes</vt:lpstr>
      <vt:lpstr>What Caused the Extensive King Tide Flooding in 2015?</vt:lpstr>
      <vt:lpstr>PowerPoint Presentation</vt:lpstr>
      <vt:lpstr>PowerPoint Presentation</vt:lpstr>
      <vt:lpstr>Warming of the Florida Current during 2010-2015</vt:lpstr>
      <vt:lpstr>Large-scale Effects on Sunny Day Flooding in Miami </vt:lpstr>
      <vt:lpstr>Applications &amp; Plans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256</cp:revision>
  <cp:lastPrinted>2019-10-17T15:14:46Z</cp:lastPrinted>
  <dcterms:created xsi:type="dcterms:W3CDTF">2019-08-06T19:42:43Z</dcterms:created>
  <dcterms:modified xsi:type="dcterms:W3CDTF">2019-11-08T20:50:05Z</dcterms:modified>
</cp:coreProperties>
</file>