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94" r:id="rId2"/>
    <p:sldId id="300" r:id="rId3"/>
    <p:sldId id="326" r:id="rId4"/>
    <p:sldId id="327" r:id="rId5"/>
    <p:sldId id="304" r:id="rId6"/>
    <p:sldId id="305" r:id="rId7"/>
    <p:sldId id="312" r:id="rId8"/>
    <p:sldId id="307" r:id="rId9"/>
    <p:sldId id="319" r:id="rId10"/>
    <p:sldId id="320" r:id="rId11"/>
    <p:sldId id="306" r:id="rId12"/>
    <p:sldId id="308" r:id="rId13"/>
    <p:sldId id="283" r:id="rId14"/>
    <p:sldId id="299" r:id="rId15"/>
    <p:sldId id="310" r:id="rId16"/>
    <p:sldId id="322" r:id="rId17"/>
    <p:sldId id="256" r:id="rId18"/>
    <p:sldId id="313" r:id="rId19"/>
    <p:sldId id="328" r:id="rId20"/>
    <p:sldId id="329" r:id="rId21"/>
    <p:sldId id="325" r:id="rId22"/>
    <p:sldId id="290" r:id="rId23"/>
    <p:sldId id="323" r:id="rId24"/>
    <p:sldId id="330" r:id="rId25"/>
    <p:sldId id="321"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1D4690"/>
    <a:srgbClr val="4298D3"/>
    <a:srgbClr val="F2F5F7"/>
    <a:srgbClr val="DADDE0"/>
    <a:srgbClr val="ACACAC"/>
    <a:srgbClr val="666666"/>
    <a:srgbClr val="168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73"/>
    <p:restoredTop sz="86418"/>
  </p:normalViewPr>
  <p:slideViewPr>
    <p:cSldViewPr snapToObjects="1">
      <p:cViewPr varScale="1">
        <p:scale>
          <a:sx n="112" d="100"/>
          <a:sy n="112" d="100"/>
        </p:scale>
        <p:origin x="376" y="192"/>
      </p:cViewPr>
      <p:guideLst>
        <p:guide orient="horz" pos="2160"/>
        <p:guide pos="384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Users/erica.rule/Downloads/Data%20for%20PP%20for%20lab%20review%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erica.rule/Downloads/Data%20for%20PP%20for%20lab%20review%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erica.rule/Downloads/Data%20for%20PP%20for%20lab%20review%20(2).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erica.rule/Downloads/FY2014-2019%20Pubs--Fed-CIMAS-Both%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Funding!$A$2</c:f>
              <c:strCache>
                <c:ptCount val="1"/>
                <c:pt idx="0">
                  <c:v>Base Allocation</c:v>
                </c:pt>
              </c:strCache>
            </c:strRef>
          </c:tx>
          <c:invertIfNegative val="0"/>
          <c:cat>
            <c:strRef>
              <c:f>Funding!$B$1:$F$1</c:f>
              <c:strCache>
                <c:ptCount val="5"/>
                <c:pt idx="0">
                  <c:v>FY15</c:v>
                </c:pt>
                <c:pt idx="1">
                  <c:v>FY16</c:v>
                </c:pt>
                <c:pt idx="2">
                  <c:v>FY17</c:v>
                </c:pt>
                <c:pt idx="3">
                  <c:v>FY18</c:v>
                </c:pt>
                <c:pt idx="4">
                  <c:v>FY19</c:v>
                </c:pt>
              </c:strCache>
            </c:strRef>
          </c:cat>
          <c:val>
            <c:numRef>
              <c:f>Funding!$B$2:$F$2</c:f>
              <c:numCache>
                <c:formatCode>_("$"* #,##0_);_("$"* \(#,##0\);_("$"* "-"??_);_(@_)</c:formatCode>
                <c:ptCount val="5"/>
                <c:pt idx="0">
                  <c:v>15920785</c:v>
                </c:pt>
                <c:pt idx="1">
                  <c:v>15241497</c:v>
                </c:pt>
                <c:pt idx="2">
                  <c:v>15969899</c:v>
                </c:pt>
                <c:pt idx="3">
                  <c:v>15362201</c:v>
                </c:pt>
                <c:pt idx="4">
                  <c:v>15714697</c:v>
                </c:pt>
              </c:numCache>
            </c:numRef>
          </c:val>
          <c:extLst>
            <c:ext xmlns:c16="http://schemas.microsoft.com/office/drawing/2014/chart" uri="{C3380CC4-5D6E-409C-BE32-E72D297353CC}">
              <c16:uniqueId val="{00000000-3E40-7641-A466-9F6377F919FF}"/>
            </c:ext>
          </c:extLst>
        </c:ser>
        <c:ser>
          <c:idx val="1"/>
          <c:order val="1"/>
          <c:tx>
            <c:strRef>
              <c:f>Funding!$A$3</c:f>
              <c:strCache>
                <c:ptCount val="1"/>
                <c:pt idx="0">
                  <c:v>Other Federal</c:v>
                </c:pt>
              </c:strCache>
            </c:strRef>
          </c:tx>
          <c:spPr>
            <a:solidFill>
              <a:schemeClr val="accent4"/>
            </a:solidFill>
          </c:spPr>
          <c:invertIfNegative val="0"/>
          <c:cat>
            <c:strRef>
              <c:f>Funding!$B$1:$F$1</c:f>
              <c:strCache>
                <c:ptCount val="5"/>
                <c:pt idx="0">
                  <c:v>FY15</c:v>
                </c:pt>
                <c:pt idx="1">
                  <c:v>FY16</c:v>
                </c:pt>
                <c:pt idx="2">
                  <c:v>FY17</c:v>
                </c:pt>
                <c:pt idx="3">
                  <c:v>FY18</c:v>
                </c:pt>
                <c:pt idx="4">
                  <c:v>FY19</c:v>
                </c:pt>
              </c:strCache>
            </c:strRef>
          </c:cat>
          <c:val>
            <c:numRef>
              <c:f>Funding!$B$3:$F$3</c:f>
              <c:numCache>
                <c:formatCode>_("$"* #,##0_);_("$"* \(#,##0\);_("$"* "-"??_);_(@_)</c:formatCode>
                <c:ptCount val="5"/>
                <c:pt idx="0">
                  <c:v>13030670</c:v>
                </c:pt>
                <c:pt idx="1">
                  <c:v>13522468</c:v>
                </c:pt>
                <c:pt idx="2">
                  <c:v>12407739</c:v>
                </c:pt>
                <c:pt idx="3">
                  <c:v>17310388</c:v>
                </c:pt>
                <c:pt idx="4">
                  <c:v>14847267</c:v>
                </c:pt>
              </c:numCache>
            </c:numRef>
          </c:val>
          <c:extLst>
            <c:ext xmlns:c16="http://schemas.microsoft.com/office/drawing/2014/chart" uri="{C3380CC4-5D6E-409C-BE32-E72D297353CC}">
              <c16:uniqueId val="{00000001-3E40-7641-A466-9F6377F919FF}"/>
            </c:ext>
          </c:extLst>
        </c:ser>
        <c:ser>
          <c:idx val="2"/>
          <c:order val="2"/>
          <c:tx>
            <c:strRef>
              <c:f>Funding!$A$4</c:f>
              <c:strCache>
                <c:ptCount val="1"/>
                <c:pt idx="0">
                  <c:v>Reimbursable</c:v>
                </c:pt>
              </c:strCache>
            </c:strRef>
          </c:tx>
          <c:invertIfNegative val="0"/>
          <c:cat>
            <c:strRef>
              <c:f>Funding!$B$1:$F$1</c:f>
              <c:strCache>
                <c:ptCount val="5"/>
                <c:pt idx="0">
                  <c:v>FY15</c:v>
                </c:pt>
                <c:pt idx="1">
                  <c:v>FY16</c:v>
                </c:pt>
                <c:pt idx="2">
                  <c:v>FY17</c:v>
                </c:pt>
                <c:pt idx="3">
                  <c:v>FY18</c:v>
                </c:pt>
                <c:pt idx="4">
                  <c:v>FY19</c:v>
                </c:pt>
              </c:strCache>
            </c:strRef>
          </c:cat>
          <c:val>
            <c:numRef>
              <c:f>Funding!$B$4:$F$4</c:f>
              <c:numCache>
                <c:formatCode>_("$"* #,##0_);_("$"* \(#,##0\);_("$"* "-"??_);_(@_)</c:formatCode>
                <c:ptCount val="5"/>
                <c:pt idx="0">
                  <c:v>1694244</c:v>
                </c:pt>
                <c:pt idx="1">
                  <c:v>349396</c:v>
                </c:pt>
                <c:pt idx="2">
                  <c:v>366999</c:v>
                </c:pt>
                <c:pt idx="3">
                  <c:v>20000</c:v>
                </c:pt>
                <c:pt idx="4">
                  <c:v>141539</c:v>
                </c:pt>
              </c:numCache>
            </c:numRef>
          </c:val>
          <c:extLst>
            <c:ext xmlns:c16="http://schemas.microsoft.com/office/drawing/2014/chart" uri="{C3380CC4-5D6E-409C-BE32-E72D297353CC}">
              <c16:uniqueId val="{00000002-3E40-7641-A466-9F6377F919FF}"/>
            </c:ext>
          </c:extLst>
        </c:ser>
        <c:ser>
          <c:idx val="3"/>
          <c:order val="3"/>
          <c:tx>
            <c:strRef>
              <c:f>Funding!$A$5</c:f>
              <c:strCache>
                <c:ptCount val="1"/>
                <c:pt idx="0">
                  <c:v>Hurricane Supplemental</c:v>
                </c:pt>
              </c:strCache>
            </c:strRef>
          </c:tx>
          <c:spPr>
            <a:solidFill>
              <a:srgbClr val="7030A0"/>
            </a:solidFill>
          </c:spPr>
          <c:invertIfNegative val="0"/>
          <c:cat>
            <c:strRef>
              <c:f>Funding!$B$1:$F$1</c:f>
              <c:strCache>
                <c:ptCount val="5"/>
                <c:pt idx="0">
                  <c:v>FY15</c:v>
                </c:pt>
                <c:pt idx="1">
                  <c:v>FY16</c:v>
                </c:pt>
                <c:pt idx="2">
                  <c:v>FY17</c:v>
                </c:pt>
                <c:pt idx="3">
                  <c:v>FY18</c:v>
                </c:pt>
                <c:pt idx="4">
                  <c:v>FY19</c:v>
                </c:pt>
              </c:strCache>
            </c:strRef>
          </c:cat>
          <c:val>
            <c:numRef>
              <c:f>Funding!$B$5:$F$5</c:f>
              <c:numCache>
                <c:formatCode>_("$"* #,##0_);_("$"* \(#,##0\);_("$"* "-"??_);_(@_)</c:formatCode>
                <c:ptCount val="5"/>
                <c:pt idx="0">
                  <c:v>3200000</c:v>
                </c:pt>
                <c:pt idx="1">
                  <c:v>1345360</c:v>
                </c:pt>
                <c:pt idx="2">
                  <c:v>0</c:v>
                </c:pt>
                <c:pt idx="3">
                  <c:v>0</c:v>
                </c:pt>
                <c:pt idx="4">
                  <c:v>6672720</c:v>
                </c:pt>
              </c:numCache>
            </c:numRef>
          </c:val>
          <c:extLst>
            <c:ext xmlns:c16="http://schemas.microsoft.com/office/drawing/2014/chart" uri="{C3380CC4-5D6E-409C-BE32-E72D297353CC}">
              <c16:uniqueId val="{00000003-3E40-7641-A466-9F6377F919FF}"/>
            </c:ext>
          </c:extLst>
        </c:ser>
        <c:dLbls>
          <c:showLegendKey val="0"/>
          <c:showVal val="0"/>
          <c:showCatName val="0"/>
          <c:showSerName val="0"/>
          <c:showPercent val="0"/>
          <c:showBubbleSize val="0"/>
        </c:dLbls>
        <c:gapWidth val="150"/>
        <c:overlap val="100"/>
        <c:axId val="47159296"/>
        <c:axId val="258744320"/>
      </c:barChart>
      <c:catAx>
        <c:axId val="47159296"/>
        <c:scaling>
          <c:orientation val="minMax"/>
        </c:scaling>
        <c:delete val="0"/>
        <c:axPos val="b"/>
        <c:numFmt formatCode="General" sourceLinked="0"/>
        <c:majorTickMark val="out"/>
        <c:minorTickMark val="none"/>
        <c:tickLblPos val="nextTo"/>
        <c:crossAx val="258744320"/>
        <c:crosses val="autoZero"/>
        <c:auto val="1"/>
        <c:lblAlgn val="ctr"/>
        <c:lblOffset val="100"/>
        <c:noMultiLvlLbl val="0"/>
      </c:catAx>
      <c:valAx>
        <c:axId val="258744320"/>
        <c:scaling>
          <c:orientation val="minMax"/>
        </c:scaling>
        <c:delete val="0"/>
        <c:axPos val="l"/>
        <c:majorGridlines/>
        <c:numFmt formatCode="_(&quot;$&quot;* #,##0_);_(&quot;$&quot;* \(#,##0\);_(&quot;$&quot;* &quot;-&quot;??_);_(@_)" sourceLinked="1"/>
        <c:majorTickMark val="out"/>
        <c:minorTickMark val="none"/>
        <c:tickLblPos val="nextTo"/>
        <c:crossAx val="47159296"/>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for PP for lab review (2).xlsx]Age Dist!PivotTable1</c:name>
    <c:fmtId val="4"/>
  </c:pivotSource>
  <c:chart>
    <c:title>
      <c:tx>
        <c:rich>
          <a:bodyPr/>
          <a:lstStyle/>
          <a:p>
            <a:pPr>
              <a:defRPr/>
            </a:pPr>
            <a:r>
              <a:rPr lang="en-US" dirty="0"/>
              <a:t>FTE Age Distribution</a:t>
            </a:r>
          </a:p>
        </c:rich>
      </c:tx>
      <c:overlay val="0"/>
    </c:title>
    <c:autoTitleDeleted val="0"/>
    <c:pivotFmts>
      <c:pivotFmt>
        <c:idx val="0"/>
        <c:marker>
          <c:symbol val="none"/>
        </c:marker>
        <c:dLbl>
          <c:idx val="0"/>
          <c:delete val="1"/>
          <c:extLst>
            <c:ext xmlns:c15="http://schemas.microsoft.com/office/drawing/2012/chart" uri="{CE6537A1-D6FC-4f65-9D91-7224C49458BB}"/>
          </c:extLst>
        </c:dLbl>
      </c:pivotFmt>
      <c:pivotFmt>
        <c:idx val="1"/>
        <c:marker>
          <c:symbol val="none"/>
        </c:marker>
        <c:dLbl>
          <c:idx val="0"/>
          <c:delete val="1"/>
          <c:extLst>
            <c:ext xmlns:c15="http://schemas.microsoft.com/office/drawing/2012/chart" uri="{CE6537A1-D6FC-4f65-9D91-7224C49458BB}"/>
          </c:extLst>
        </c:dLbl>
      </c:pivotFmt>
      <c:pivotFmt>
        <c:idx val="2"/>
        <c:marker>
          <c:symbol val="none"/>
        </c:marker>
        <c:dLbl>
          <c:idx val="0"/>
          <c:delete val="1"/>
          <c:extLst>
            <c:ext xmlns:c15="http://schemas.microsoft.com/office/drawing/2012/chart" uri="{CE6537A1-D6FC-4f65-9D91-7224C49458BB}"/>
          </c:extLst>
        </c:dLbl>
      </c:pivotFmt>
    </c:pivotFmts>
    <c:plotArea>
      <c:layout/>
      <c:barChart>
        <c:barDir val="col"/>
        <c:grouping val="clustered"/>
        <c:varyColors val="0"/>
        <c:ser>
          <c:idx val="0"/>
          <c:order val="0"/>
          <c:tx>
            <c:strRef>
              <c:f>'Age Dist'!$B$3</c:f>
              <c:strCache>
                <c:ptCount val="1"/>
                <c:pt idx="0">
                  <c:v>Total</c:v>
                </c:pt>
              </c:strCache>
            </c:strRef>
          </c:tx>
          <c:invertIfNegative val="0"/>
          <c:cat>
            <c:strRef>
              <c:f>'Age Dist'!$A$4:$A$8</c:f>
              <c:strCache>
                <c:ptCount val="4"/>
                <c:pt idx="0">
                  <c:v>&lt;35</c:v>
                </c:pt>
                <c:pt idx="1">
                  <c:v>35-45</c:v>
                </c:pt>
                <c:pt idx="2">
                  <c:v>46-56</c:v>
                </c:pt>
                <c:pt idx="3">
                  <c:v>&gt;56</c:v>
                </c:pt>
              </c:strCache>
            </c:strRef>
          </c:cat>
          <c:val>
            <c:numRef>
              <c:f>'Age Dist'!$B$4:$B$8</c:f>
              <c:numCache>
                <c:formatCode>General</c:formatCode>
                <c:ptCount val="4"/>
                <c:pt idx="0">
                  <c:v>1</c:v>
                </c:pt>
                <c:pt idx="1">
                  <c:v>13</c:v>
                </c:pt>
                <c:pt idx="2">
                  <c:v>27</c:v>
                </c:pt>
                <c:pt idx="3">
                  <c:v>33</c:v>
                </c:pt>
              </c:numCache>
            </c:numRef>
          </c:val>
          <c:extLst>
            <c:ext xmlns:c16="http://schemas.microsoft.com/office/drawing/2014/chart" uri="{C3380CC4-5D6E-409C-BE32-E72D297353CC}">
              <c16:uniqueId val="{00000000-90D1-8C4A-BB4C-788DF83396B3}"/>
            </c:ext>
          </c:extLst>
        </c:ser>
        <c:dLbls>
          <c:showLegendKey val="0"/>
          <c:showVal val="0"/>
          <c:showCatName val="0"/>
          <c:showSerName val="0"/>
          <c:showPercent val="0"/>
          <c:showBubbleSize val="0"/>
        </c:dLbls>
        <c:gapWidth val="150"/>
        <c:axId val="175837696"/>
        <c:axId val="177480256"/>
      </c:barChart>
      <c:catAx>
        <c:axId val="175837696"/>
        <c:scaling>
          <c:orientation val="minMax"/>
        </c:scaling>
        <c:delete val="0"/>
        <c:axPos val="b"/>
        <c:numFmt formatCode="General" sourceLinked="0"/>
        <c:majorTickMark val="out"/>
        <c:minorTickMark val="none"/>
        <c:tickLblPos val="nextTo"/>
        <c:crossAx val="177480256"/>
        <c:crosses val="autoZero"/>
        <c:auto val="1"/>
        <c:lblAlgn val="ctr"/>
        <c:lblOffset val="100"/>
        <c:noMultiLvlLbl val="0"/>
      </c:catAx>
      <c:valAx>
        <c:axId val="177480256"/>
        <c:scaling>
          <c:orientation val="minMax"/>
        </c:scaling>
        <c:delete val="0"/>
        <c:axPos val="l"/>
        <c:majorGridlines/>
        <c:numFmt formatCode="General" sourceLinked="1"/>
        <c:majorTickMark val="out"/>
        <c:minorTickMark val="none"/>
        <c:tickLblPos val="nextTo"/>
        <c:crossAx val="175837696"/>
        <c:crosses val="autoZero"/>
        <c:crossBetween val="between"/>
      </c:valAx>
    </c:plotArea>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Staffing Distribution</a:t>
            </a:r>
          </a:p>
        </c:rich>
      </c:tx>
      <c:overlay val="0"/>
    </c:title>
    <c:autoTitleDeleted val="0"/>
    <c:plotArea>
      <c:layout/>
      <c:barChart>
        <c:barDir val="col"/>
        <c:grouping val="stacked"/>
        <c:varyColors val="0"/>
        <c:ser>
          <c:idx val="0"/>
          <c:order val="0"/>
          <c:tx>
            <c:strRef>
              <c:f>Staffing!$A$2</c:f>
              <c:strCache>
                <c:ptCount val="1"/>
                <c:pt idx="0">
                  <c:v>Federal FTEs</c:v>
                </c:pt>
              </c:strCache>
            </c:strRef>
          </c:tx>
          <c:invertIfNegative val="0"/>
          <c:cat>
            <c:strRef>
              <c:f>Staffing!$B$1:$F$1</c:f>
              <c:strCache>
                <c:ptCount val="5"/>
                <c:pt idx="0">
                  <c:v>FY15</c:v>
                </c:pt>
                <c:pt idx="1">
                  <c:v>FY16</c:v>
                </c:pt>
                <c:pt idx="2">
                  <c:v>FY17</c:v>
                </c:pt>
                <c:pt idx="3">
                  <c:v>FY18</c:v>
                </c:pt>
                <c:pt idx="4">
                  <c:v>FY19</c:v>
                </c:pt>
              </c:strCache>
            </c:strRef>
          </c:cat>
          <c:val>
            <c:numRef>
              <c:f>Staffing!$B$2:$F$2</c:f>
              <c:numCache>
                <c:formatCode>General</c:formatCode>
                <c:ptCount val="5"/>
                <c:pt idx="0">
                  <c:v>78</c:v>
                </c:pt>
                <c:pt idx="1">
                  <c:v>75</c:v>
                </c:pt>
                <c:pt idx="2">
                  <c:v>72</c:v>
                </c:pt>
                <c:pt idx="3">
                  <c:v>75</c:v>
                </c:pt>
                <c:pt idx="4">
                  <c:v>74</c:v>
                </c:pt>
              </c:numCache>
            </c:numRef>
          </c:val>
          <c:extLst>
            <c:ext xmlns:c16="http://schemas.microsoft.com/office/drawing/2014/chart" uri="{C3380CC4-5D6E-409C-BE32-E72D297353CC}">
              <c16:uniqueId val="{00000000-8B25-0B4D-930B-DD31FF0BEEE3}"/>
            </c:ext>
          </c:extLst>
        </c:ser>
        <c:ser>
          <c:idx val="1"/>
          <c:order val="1"/>
          <c:tx>
            <c:strRef>
              <c:f>Staffing!$A$3</c:f>
              <c:strCache>
                <c:ptCount val="1"/>
                <c:pt idx="0">
                  <c:v>Cooperative Institute</c:v>
                </c:pt>
              </c:strCache>
            </c:strRef>
          </c:tx>
          <c:invertIfNegative val="0"/>
          <c:cat>
            <c:strRef>
              <c:f>Staffing!$B$1:$F$1</c:f>
              <c:strCache>
                <c:ptCount val="5"/>
                <c:pt idx="0">
                  <c:v>FY15</c:v>
                </c:pt>
                <c:pt idx="1">
                  <c:v>FY16</c:v>
                </c:pt>
                <c:pt idx="2">
                  <c:v>FY17</c:v>
                </c:pt>
                <c:pt idx="3">
                  <c:v>FY18</c:v>
                </c:pt>
                <c:pt idx="4">
                  <c:v>FY19</c:v>
                </c:pt>
              </c:strCache>
            </c:strRef>
          </c:cat>
          <c:val>
            <c:numRef>
              <c:f>Staffing!$B$3:$F$3</c:f>
              <c:numCache>
                <c:formatCode>General</c:formatCode>
                <c:ptCount val="5"/>
                <c:pt idx="0">
                  <c:v>65</c:v>
                </c:pt>
                <c:pt idx="1">
                  <c:v>67</c:v>
                </c:pt>
                <c:pt idx="2">
                  <c:v>75</c:v>
                </c:pt>
                <c:pt idx="3">
                  <c:v>72</c:v>
                </c:pt>
                <c:pt idx="4">
                  <c:v>82</c:v>
                </c:pt>
              </c:numCache>
            </c:numRef>
          </c:val>
          <c:extLst>
            <c:ext xmlns:c16="http://schemas.microsoft.com/office/drawing/2014/chart" uri="{C3380CC4-5D6E-409C-BE32-E72D297353CC}">
              <c16:uniqueId val="{00000001-8B25-0B4D-930B-DD31FF0BEEE3}"/>
            </c:ext>
          </c:extLst>
        </c:ser>
        <c:ser>
          <c:idx val="2"/>
          <c:order val="2"/>
          <c:tx>
            <c:strRef>
              <c:f>Staffing!$A$4</c:f>
              <c:strCache>
                <c:ptCount val="1"/>
                <c:pt idx="0">
                  <c:v>Contract Positions</c:v>
                </c:pt>
              </c:strCache>
            </c:strRef>
          </c:tx>
          <c:invertIfNegative val="0"/>
          <c:cat>
            <c:strRef>
              <c:f>Staffing!$B$1:$F$1</c:f>
              <c:strCache>
                <c:ptCount val="5"/>
                <c:pt idx="0">
                  <c:v>FY15</c:v>
                </c:pt>
                <c:pt idx="1">
                  <c:v>FY16</c:v>
                </c:pt>
                <c:pt idx="2">
                  <c:v>FY17</c:v>
                </c:pt>
                <c:pt idx="3">
                  <c:v>FY18</c:v>
                </c:pt>
                <c:pt idx="4">
                  <c:v>FY19</c:v>
                </c:pt>
              </c:strCache>
            </c:strRef>
          </c:cat>
          <c:val>
            <c:numRef>
              <c:f>Staffing!$B$4:$F$4</c:f>
              <c:numCache>
                <c:formatCode>General</c:formatCode>
                <c:ptCount val="5"/>
                <c:pt idx="0">
                  <c:v>1</c:v>
                </c:pt>
                <c:pt idx="1">
                  <c:v>4</c:v>
                </c:pt>
                <c:pt idx="2">
                  <c:v>4</c:v>
                </c:pt>
                <c:pt idx="3">
                  <c:v>4</c:v>
                </c:pt>
                <c:pt idx="4">
                  <c:v>4</c:v>
                </c:pt>
              </c:numCache>
            </c:numRef>
          </c:val>
          <c:extLst>
            <c:ext xmlns:c16="http://schemas.microsoft.com/office/drawing/2014/chart" uri="{C3380CC4-5D6E-409C-BE32-E72D297353CC}">
              <c16:uniqueId val="{00000002-8B25-0B4D-930B-DD31FF0BEEE3}"/>
            </c:ext>
          </c:extLst>
        </c:ser>
        <c:dLbls>
          <c:showLegendKey val="0"/>
          <c:showVal val="0"/>
          <c:showCatName val="0"/>
          <c:showSerName val="0"/>
          <c:showPercent val="0"/>
          <c:showBubbleSize val="0"/>
        </c:dLbls>
        <c:gapWidth val="75"/>
        <c:overlap val="100"/>
        <c:axId val="4634112"/>
        <c:axId val="177481408"/>
      </c:barChart>
      <c:catAx>
        <c:axId val="4634112"/>
        <c:scaling>
          <c:orientation val="minMax"/>
        </c:scaling>
        <c:delete val="0"/>
        <c:axPos val="b"/>
        <c:numFmt formatCode="General" sourceLinked="0"/>
        <c:majorTickMark val="none"/>
        <c:minorTickMark val="none"/>
        <c:tickLblPos val="nextTo"/>
        <c:crossAx val="177481408"/>
        <c:crosses val="autoZero"/>
        <c:auto val="1"/>
        <c:lblAlgn val="ctr"/>
        <c:lblOffset val="100"/>
        <c:noMultiLvlLbl val="0"/>
      </c:catAx>
      <c:valAx>
        <c:axId val="177481408"/>
        <c:scaling>
          <c:orientation val="minMax"/>
        </c:scaling>
        <c:delete val="0"/>
        <c:axPos val="l"/>
        <c:majorGridlines/>
        <c:numFmt formatCode="General" sourceLinked="1"/>
        <c:majorTickMark val="none"/>
        <c:minorTickMark val="none"/>
        <c:tickLblPos val="nextTo"/>
        <c:spPr>
          <a:ln w="9525">
            <a:noFill/>
          </a:ln>
        </c:spPr>
        <c:crossAx val="4634112"/>
        <c:crosses val="autoZero"/>
        <c:crossBetween val="between"/>
      </c:valAx>
    </c:plotArea>
    <c:legend>
      <c:legendPos val="b"/>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sz="2800" b="0" dirty="0">
                <a:solidFill>
                  <a:srgbClr val="575757"/>
                </a:solidFill>
              </a:rPr>
              <a:t>AOML FY2014-2019</a:t>
            </a:r>
            <a:r>
              <a:rPr lang="en-US" sz="2800" b="0" baseline="0" dirty="0">
                <a:solidFill>
                  <a:srgbClr val="575757"/>
                </a:solidFill>
              </a:rPr>
              <a:t> </a:t>
            </a:r>
          </a:p>
          <a:p>
            <a:pPr>
              <a:defRPr b="0"/>
            </a:pPr>
            <a:r>
              <a:rPr lang="en-US" sz="2800" b="0" baseline="0" dirty="0">
                <a:solidFill>
                  <a:srgbClr val="575757"/>
                </a:solidFill>
              </a:rPr>
              <a:t>Peer-Reviewed Publications</a:t>
            </a:r>
            <a:endParaRPr lang="en-US" sz="2800" b="0" dirty="0">
              <a:solidFill>
                <a:srgbClr val="575757"/>
              </a:solidFill>
            </a:endParaRPr>
          </a:p>
        </c:rich>
      </c:tx>
      <c:layout>
        <c:manualLayout>
          <c:xMode val="edge"/>
          <c:yMode val="edge"/>
          <c:x val="0.26908317687694494"/>
          <c:y val="2.1073425134270226E-3"/>
        </c:manualLayout>
      </c:layout>
      <c:overlay val="0"/>
    </c:title>
    <c:autoTitleDeleted val="0"/>
    <c:plotArea>
      <c:layout/>
      <c:barChart>
        <c:barDir val="col"/>
        <c:grouping val="stacked"/>
        <c:varyColors val="0"/>
        <c:ser>
          <c:idx val="0"/>
          <c:order val="0"/>
          <c:tx>
            <c:v>Fed Only Authors</c:v>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6"/>
              <c:pt idx="0">
                <c:v>2014</c:v>
              </c:pt>
              <c:pt idx="1">
                <c:v>2015</c:v>
              </c:pt>
              <c:pt idx="2">
                <c:v>2016</c:v>
              </c:pt>
              <c:pt idx="3">
                <c:v>2017</c:v>
              </c:pt>
              <c:pt idx="4">
                <c:v>2018</c:v>
              </c:pt>
              <c:pt idx="5">
                <c:v>2019</c:v>
              </c:pt>
            </c:numLit>
          </c:cat>
          <c:val>
            <c:numRef>
              <c:f>Sheet1!$B$2:$B$7</c:f>
              <c:numCache>
                <c:formatCode>General</c:formatCode>
                <c:ptCount val="6"/>
                <c:pt idx="0">
                  <c:v>51</c:v>
                </c:pt>
                <c:pt idx="1">
                  <c:v>48</c:v>
                </c:pt>
                <c:pt idx="2">
                  <c:v>47</c:v>
                </c:pt>
                <c:pt idx="3">
                  <c:v>44</c:v>
                </c:pt>
                <c:pt idx="4">
                  <c:v>44</c:v>
                </c:pt>
                <c:pt idx="5">
                  <c:v>46</c:v>
                </c:pt>
              </c:numCache>
            </c:numRef>
          </c:val>
          <c:extLst>
            <c:ext xmlns:c16="http://schemas.microsoft.com/office/drawing/2014/chart" uri="{C3380CC4-5D6E-409C-BE32-E72D297353CC}">
              <c16:uniqueId val="{00000000-EB14-A94C-9D58-7EDFDD9A198B}"/>
            </c:ext>
          </c:extLst>
        </c:ser>
        <c:ser>
          <c:idx val="1"/>
          <c:order val="1"/>
          <c:tx>
            <c:v>CIMAS/Other Authors Only</c:v>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6"/>
              <c:pt idx="0">
                <c:v>2014</c:v>
              </c:pt>
              <c:pt idx="1">
                <c:v>2015</c:v>
              </c:pt>
              <c:pt idx="2">
                <c:v>2016</c:v>
              </c:pt>
              <c:pt idx="3">
                <c:v>2017</c:v>
              </c:pt>
              <c:pt idx="4">
                <c:v>2018</c:v>
              </c:pt>
              <c:pt idx="5">
                <c:v>2019</c:v>
              </c:pt>
            </c:numLit>
          </c:cat>
          <c:val>
            <c:numRef>
              <c:f>Sheet1!$C$2:$C$7</c:f>
              <c:numCache>
                <c:formatCode>General</c:formatCode>
                <c:ptCount val="6"/>
                <c:pt idx="0">
                  <c:v>26</c:v>
                </c:pt>
                <c:pt idx="1">
                  <c:v>20</c:v>
                </c:pt>
                <c:pt idx="2">
                  <c:v>28</c:v>
                </c:pt>
                <c:pt idx="3">
                  <c:v>35</c:v>
                </c:pt>
                <c:pt idx="4">
                  <c:v>36</c:v>
                </c:pt>
                <c:pt idx="5">
                  <c:v>35</c:v>
                </c:pt>
              </c:numCache>
            </c:numRef>
          </c:val>
          <c:extLst>
            <c:ext xmlns:c16="http://schemas.microsoft.com/office/drawing/2014/chart" uri="{C3380CC4-5D6E-409C-BE32-E72D297353CC}">
              <c16:uniqueId val="{00000001-EB14-A94C-9D58-7EDFDD9A198B}"/>
            </c:ext>
          </c:extLst>
        </c:ser>
        <c:ser>
          <c:idx val="2"/>
          <c:order val="2"/>
          <c:tx>
            <c:v>Both Fed &amp; CIMAS/Other Authors</c:v>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6"/>
              <c:pt idx="0">
                <c:v>2014</c:v>
              </c:pt>
              <c:pt idx="1">
                <c:v>2015</c:v>
              </c:pt>
              <c:pt idx="2">
                <c:v>2016</c:v>
              </c:pt>
              <c:pt idx="3">
                <c:v>2017</c:v>
              </c:pt>
              <c:pt idx="4">
                <c:v>2018</c:v>
              </c:pt>
              <c:pt idx="5">
                <c:v>2019</c:v>
              </c:pt>
            </c:numLit>
          </c:cat>
          <c:val>
            <c:numRef>
              <c:f>Sheet1!$D$2:$D$7</c:f>
              <c:numCache>
                <c:formatCode>General</c:formatCode>
                <c:ptCount val="6"/>
                <c:pt idx="0">
                  <c:v>35</c:v>
                </c:pt>
                <c:pt idx="1">
                  <c:v>41</c:v>
                </c:pt>
                <c:pt idx="2">
                  <c:v>30</c:v>
                </c:pt>
                <c:pt idx="3">
                  <c:v>39</c:v>
                </c:pt>
                <c:pt idx="4">
                  <c:v>39</c:v>
                </c:pt>
                <c:pt idx="5">
                  <c:v>47</c:v>
                </c:pt>
              </c:numCache>
            </c:numRef>
          </c:val>
          <c:extLst>
            <c:ext xmlns:c16="http://schemas.microsoft.com/office/drawing/2014/chart" uri="{C3380CC4-5D6E-409C-BE32-E72D297353CC}">
              <c16:uniqueId val="{00000002-EB14-A94C-9D58-7EDFDD9A198B}"/>
            </c:ext>
          </c:extLst>
        </c:ser>
        <c:dLbls>
          <c:showLegendKey val="0"/>
          <c:showVal val="0"/>
          <c:showCatName val="0"/>
          <c:showSerName val="0"/>
          <c:showPercent val="0"/>
          <c:showBubbleSize val="0"/>
        </c:dLbls>
        <c:gapWidth val="150"/>
        <c:overlap val="100"/>
        <c:axId val="147079168"/>
        <c:axId val="47863424"/>
      </c:barChart>
      <c:catAx>
        <c:axId val="147079168"/>
        <c:scaling>
          <c:orientation val="minMax"/>
        </c:scaling>
        <c:delete val="0"/>
        <c:axPos val="b"/>
        <c:numFmt formatCode="General" sourceLinked="1"/>
        <c:majorTickMark val="out"/>
        <c:minorTickMark val="none"/>
        <c:tickLblPos val="nextTo"/>
        <c:crossAx val="47863424"/>
        <c:crosses val="autoZero"/>
        <c:auto val="1"/>
        <c:lblAlgn val="ctr"/>
        <c:lblOffset val="100"/>
        <c:noMultiLvlLbl val="0"/>
      </c:catAx>
      <c:valAx>
        <c:axId val="47863424"/>
        <c:scaling>
          <c:orientation val="minMax"/>
        </c:scaling>
        <c:delete val="0"/>
        <c:axPos val="l"/>
        <c:majorGridlines/>
        <c:title>
          <c:tx>
            <c:rich>
              <a:bodyPr rot="-5400000" vert="horz"/>
              <a:lstStyle/>
              <a:p>
                <a:pPr>
                  <a:defRPr/>
                </a:pPr>
                <a:r>
                  <a:rPr lang="en-US" sz="1200"/>
                  <a:t>Number of Publications</a:t>
                </a:r>
              </a:p>
            </c:rich>
          </c:tx>
          <c:overlay val="0"/>
        </c:title>
        <c:numFmt formatCode="General" sourceLinked="1"/>
        <c:majorTickMark val="out"/>
        <c:minorTickMark val="none"/>
        <c:tickLblPos val="nextTo"/>
        <c:crossAx val="147079168"/>
        <c:crosses val="autoZero"/>
        <c:crossBetween val="between"/>
      </c:valAx>
    </c:plotArea>
    <c:legend>
      <c:legendPos val="b"/>
      <c:layout>
        <c:manualLayout>
          <c:xMode val="edge"/>
          <c:yMode val="edge"/>
          <c:x val="0.19255190664112684"/>
          <c:y val="0.19399001261205986"/>
          <c:w val="0.60799979727415188"/>
          <c:h val="4.1241941015150482E-2"/>
        </c:manualLayout>
      </c:layout>
      <c:overlay val="0"/>
      <c:txPr>
        <a:bodyPr/>
        <a:lstStyle/>
        <a:p>
          <a:pPr>
            <a:defRPr sz="1100" b="1"/>
          </a:pPr>
          <a:endParaRPr lang="en-US"/>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22159-2460-7B4F-8524-83BA247851A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AED23F2-7AB6-1846-890A-A39005F9B660}">
      <dgm:prSet/>
      <dgm:spPr>
        <a:solidFill>
          <a:schemeClr val="accent6"/>
        </a:solidFill>
      </dgm:spPr>
      <dgm:t>
        <a:bodyPr/>
        <a:lstStyle/>
        <a:p>
          <a:r>
            <a:rPr lang="en-US" dirty="0"/>
            <a:t>Quality</a:t>
          </a:r>
        </a:p>
      </dgm:t>
    </dgm:pt>
    <dgm:pt modelId="{A8E284FA-844F-DE4D-AC31-9A21CA1C16F8}" type="parTrans" cxnId="{9F60175A-161D-9E48-87CF-AC2404A0E72C}">
      <dgm:prSet/>
      <dgm:spPr/>
      <dgm:t>
        <a:bodyPr/>
        <a:lstStyle/>
        <a:p>
          <a:endParaRPr lang="en-US"/>
        </a:p>
      </dgm:t>
    </dgm:pt>
    <dgm:pt modelId="{433ACBEC-F083-0F4E-99D8-8EF872AF7C0C}" type="sibTrans" cxnId="{9F60175A-161D-9E48-87CF-AC2404A0E72C}">
      <dgm:prSet/>
      <dgm:spPr/>
      <dgm:t>
        <a:bodyPr/>
        <a:lstStyle/>
        <a:p>
          <a:endParaRPr lang="en-US"/>
        </a:p>
      </dgm:t>
    </dgm:pt>
    <dgm:pt modelId="{856FCDDA-E2B4-8144-8EB2-B60B58E8A6E2}">
      <dgm:prSet/>
      <dgm:spPr>
        <a:solidFill>
          <a:schemeClr val="accent6">
            <a:lumMod val="20000"/>
            <a:lumOff val="80000"/>
            <a:alpha val="90000"/>
          </a:schemeClr>
        </a:solidFill>
      </dgm:spPr>
      <dgm:t>
        <a:bodyPr/>
        <a:lstStyle/>
        <a:p>
          <a:r>
            <a:rPr lang="en-US" dirty="0"/>
            <a:t>Publications, citations (e.g., H-index), committees, awards</a:t>
          </a:r>
        </a:p>
      </dgm:t>
    </dgm:pt>
    <dgm:pt modelId="{75965680-985E-6148-9323-479940E51993}" type="parTrans" cxnId="{4E95A843-07A9-6F4D-AF00-7180D8B8F68F}">
      <dgm:prSet/>
      <dgm:spPr/>
      <dgm:t>
        <a:bodyPr/>
        <a:lstStyle/>
        <a:p>
          <a:endParaRPr lang="en-US"/>
        </a:p>
      </dgm:t>
    </dgm:pt>
    <dgm:pt modelId="{D99D8E56-50B0-474B-B989-E98DF8346B1C}" type="sibTrans" cxnId="{4E95A843-07A9-6F4D-AF00-7180D8B8F68F}">
      <dgm:prSet/>
      <dgm:spPr/>
      <dgm:t>
        <a:bodyPr/>
        <a:lstStyle/>
        <a:p>
          <a:endParaRPr lang="en-US"/>
        </a:p>
      </dgm:t>
    </dgm:pt>
    <dgm:pt modelId="{AAC576F3-F37E-3244-9BF4-BF201D3262E1}">
      <dgm:prSet/>
      <dgm:spPr>
        <a:solidFill>
          <a:schemeClr val="accent6"/>
        </a:solidFill>
      </dgm:spPr>
      <dgm:t>
        <a:bodyPr/>
        <a:lstStyle/>
        <a:p>
          <a:r>
            <a:rPr lang="en-US" dirty="0"/>
            <a:t>Relevance</a:t>
          </a:r>
        </a:p>
      </dgm:t>
    </dgm:pt>
    <dgm:pt modelId="{365880B7-AC8C-B84C-A116-29696D83D6A8}" type="parTrans" cxnId="{DA167AE3-2E4F-3345-83D7-17249CE553B0}">
      <dgm:prSet/>
      <dgm:spPr/>
      <dgm:t>
        <a:bodyPr/>
        <a:lstStyle/>
        <a:p>
          <a:endParaRPr lang="en-US"/>
        </a:p>
      </dgm:t>
    </dgm:pt>
    <dgm:pt modelId="{C6624B0E-E0C9-F44B-A0A1-08D220EBB561}" type="sibTrans" cxnId="{DA167AE3-2E4F-3345-83D7-17249CE553B0}">
      <dgm:prSet/>
      <dgm:spPr/>
      <dgm:t>
        <a:bodyPr/>
        <a:lstStyle/>
        <a:p>
          <a:endParaRPr lang="en-US"/>
        </a:p>
      </dgm:t>
    </dgm:pt>
    <dgm:pt modelId="{13251E6E-ABED-E447-875D-A67FD6F6B1F9}">
      <dgm:prSet/>
      <dgm:spPr>
        <a:solidFill>
          <a:schemeClr val="accent6">
            <a:lumMod val="20000"/>
            <a:lumOff val="80000"/>
            <a:alpha val="90000"/>
          </a:schemeClr>
        </a:solidFill>
      </dgm:spPr>
      <dgm:t>
        <a:bodyPr/>
        <a:lstStyle/>
        <a:p>
          <a:r>
            <a:rPr lang="en-US"/>
            <a:t>Transitions, co-authors with other partners, stakeholder engagement</a:t>
          </a:r>
          <a:endParaRPr lang="en-US" dirty="0"/>
        </a:p>
      </dgm:t>
    </dgm:pt>
    <dgm:pt modelId="{FF18034F-0551-5348-9E45-1A6F0892652B}" type="parTrans" cxnId="{4528C7F0-58DA-544F-B93B-251C59DB2FAB}">
      <dgm:prSet/>
      <dgm:spPr/>
      <dgm:t>
        <a:bodyPr/>
        <a:lstStyle/>
        <a:p>
          <a:endParaRPr lang="en-US"/>
        </a:p>
      </dgm:t>
    </dgm:pt>
    <dgm:pt modelId="{794ECCBB-73A0-1544-9C13-6CB5F5E1677E}" type="sibTrans" cxnId="{4528C7F0-58DA-544F-B93B-251C59DB2FAB}">
      <dgm:prSet/>
      <dgm:spPr/>
      <dgm:t>
        <a:bodyPr/>
        <a:lstStyle/>
        <a:p>
          <a:endParaRPr lang="en-US"/>
        </a:p>
      </dgm:t>
    </dgm:pt>
    <dgm:pt modelId="{BC2FBCC9-EFE0-FE44-80F2-45708963DE51}">
      <dgm:prSet/>
      <dgm:spPr>
        <a:solidFill>
          <a:schemeClr val="accent6"/>
        </a:solidFill>
      </dgm:spPr>
      <dgm:t>
        <a:bodyPr/>
        <a:lstStyle/>
        <a:p>
          <a:r>
            <a:rPr lang="en-US" dirty="0"/>
            <a:t>Performance</a:t>
          </a:r>
        </a:p>
      </dgm:t>
    </dgm:pt>
    <dgm:pt modelId="{3B502C15-9A53-4548-B1C0-BEA575C3B0BA}" type="parTrans" cxnId="{0C7946AC-517E-AA43-AEAF-F6A27E75AB7F}">
      <dgm:prSet/>
      <dgm:spPr/>
      <dgm:t>
        <a:bodyPr/>
        <a:lstStyle/>
        <a:p>
          <a:endParaRPr lang="en-US"/>
        </a:p>
      </dgm:t>
    </dgm:pt>
    <dgm:pt modelId="{8AAE8EF5-F9E4-E443-806E-17FFBB25EE8C}" type="sibTrans" cxnId="{0C7946AC-517E-AA43-AEAF-F6A27E75AB7F}">
      <dgm:prSet/>
      <dgm:spPr/>
      <dgm:t>
        <a:bodyPr/>
        <a:lstStyle/>
        <a:p>
          <a:endParaRPr lang="en-US"/>
        </a:p>
      </dgm:t>
    </dgm:pt>
    <dgm:pt modelId="{5274AF92-3F58-B443-A765-E83363B474B2}">
      <dgm:prSet/>
      <dgm:spPr>
        <a:solidFill>
          <a:schemeClr val="accent6">
            <a:lumMod val="20000"/>
            <a:lumOff val="80000"/>
            <a:alpha val="90000"/>
          </a:schemeClr>
        </a:solidFill>
      </dgm:spPr>
      <dgm:t>
        <a:bodyPr/>
        <a:lstStyle/>
        <a:p>
          <a:r>
            <a:rPr lang="en-US" dirty="0"/>
            <a:t>Alignment with priorities, resource management, employee engagement, outreach metrics</a:t>
          </a:r>
        </a:p>
      </dgm:t>
    </dgm:pt>
    <dgm:pt modelId="{B98C317B-D11B-5845-B775-C3B297EEF0A8}" type="parTrans" cxnId="{DE7BFF3B-0D5D-6E4D-BE1D-168D72F572AE}">
      <dgm:prSet/>
      <dgm:spPr/>
      <dgm:t>
        <a:bodyPr/>
        <a:lstStyle/>
        <a:p>
          <a:endParaRPr lang="en-US"/>
        </a:p>
      </dgm:t>
    </dgm:pt>
    <dgm:pt modelId="{4B0F72CD-C116-C14D-90FE-C9B9C8F19CAF}" type="sibTrans" cxnId="{DE7BFF3B-0D5D-6E4D-BE1D-168D72F572AE}">
      <dgm:prSet/>
      <dgm:spPr/>
      <dgm:t>
        <a:bodyPr/>
        <a:lstStyle/>
        <a:p>
          <a:endParaRPr lang="en-US"/>
        </a:p>
      </dgm:t>
    </dgm:pt>
    <dgm:pt modelId="{38C4FB4C-E88B-7041-84A7-379A24ADF1DE}">
      <dgm:prSet/>
      <dgm:spPr>
        <a:solidFill>
          <a:schemeClr val="accent6">
            <a:lumMod val="20000"/>
            <a:lumOff val="80000"/>
            <a:alpha val="90000"/>
          </a:schemeClr>
        </a:solidFill>
      </dgm:spPr>
      <dgm:t>
        <a:bodyPr/>
        <a:lstStyle/>
        <a:p>
          <a:endParaRPr lang="en-US" dirty="0"/>
        </a:p>
      </dgm:t>
    </dgm:pt>
    <dgm:pt modelId="{3E965904-5B2A-3047-BC6F-9E53211AEC39}" type="parTrans" cxnId="{FA25089E-E08C-0D41-B0FB-554BF85FD77F}">
      <dgm:prSet/>
      <dgm:spPr/>
      <dgm:t>
        <a:bodyPr/>
        <a:lstStyle/>
        <a:p>
          <a:endParaRPr lang="en-US"/>
        </a:p>
      </dgm:t>
    </dgm:pt>
    <dgm:pt modelId="{ED0D5741-1F00-8B41-B411-5FFCC1AEC5D0}" type="sibTrans" cxnId="{FA25089E-E08C-0D41-B0FB-554BF85FD77F}">
      <dgm:prSet/>
      <dgm:spPr/>
      <dgm:t>
        <a:bodyPr/>
        <a:lstStyle/>
        <a:p>
          <a:endParaRPr lang="en-US"/>
        </a:p>
      </dgm:t>
    </dgm:pt>
    <dgm:pt modelId="{2E9B938F-DC85-2648-8BFB-B2F5145C200F}" type="pres">
      <dgm:prSet presAssocID="{FC422159-2460-7B4F-8524-83BA247851A3}" presName="Name0" presStyleCnt="0">
        <dgm:presLayoutVars>
          <dgm:dir/>
          <dgm:animLvl val="lvl"/>
          <dgm:resizeHandles val="exact"/>
        </dgm:presLayoutVars>
      </dgm:prSet>
      <dgm:spPr/>
    </dgm:pt>
    <dgm:pt modelId="{2F07B4E2-E5CF-7C40-B3C3-1D93820F3BC2}" type="pres">
      <dgm:prSet presAssocID="{6AED23F2-7AB6-1846-890A-A39005F9B660}" presName="linNode" presStyleCnt="0"/>
      <dgm:spPr/>
    </dgm:pt>
    <dgm:pt modelId="{5B724CB5-8347-1F4E-B804-B59B5C6ACD20}" type="pres">
      <dgm:prSet presAssocID="{6AED23F2-7AB6-1846-890A-A39005F9B660}" presName="parentText" presStyleLbl="node1" presStyleIdx="0" presStyleCnt="3">
        <dgm:presLayoutVars>
          <dgm:chMax val="1"/>
          <dgm:bulletEnabled val="1"/>
        </dgm:presLayoutVars>
      </dgm:prSet>
      <dgm:spPr/>
    </dgm:pt>
    <dgm:pt modelId="{AF8CEFAE-A10F-6B46-893B-C8521AD8FA19}" type="pres">
      <dgm:prSet presAssocID="{6AED23F2-7AB6-1846-890A-A39005F9B660}" presName="descendantText" presStyleLbl="alignAccFollowNode1" presStyleIdx="0" presStyleCnt="3">
        <dgm:presLayoutVars>
          <dgm:bulletEnabled val="1"/>
        </dgm:presLayoutVars>
      </dgm:prSet>
      <dgm:spPr/>
    </dgm:pt>
    <dgm:pt modelId="{F1A3F681-883D-124B-9893-B17638129AB0}" type="pres">
      <dgm:prSet presAssocID="{433ACBEC-F083-0F4E-99D8-8EF872AF7C0C}" presName="sp" presStyleCnt="0"/>
      <dgm:spPr/>
    </dgm:pt>
    <dgm:pt modelId="{D4693C57-A678-9646-9F47-CFE012FD312F}" type="pres">
      <dgm:prSet presAssocID="{AAC576F3-F37E-3244-9BF4-BF201D3262E1}" presName="linNode" presStyleCnt="0"/>
      <dgm:spPr/>
    </dgm:pt>
    <dgm:pt modelId="{084C045B-3658-E64C-9785-9A66B0AFE48E}" type="pres">
      <dgm:prSet presAssocID="{AAC576F3-F37E-3244-9BF4-BF201D3262E1}" presName="parentText" presStyleLbl="node1" presStyleIdx="1" presStyleCnt="3">
        <dgm:presLayoutVars>
          <dgm:chMax val="1"/>
          <dgm:bulletEnabled val="1"/>
        </dgm:presLayoutVars>
      </dgm:prSet>
      <dgm:spPr/>
    </dgm:pt>
    <dgm:pt modelId="{3E620303-6119-A641-AFFC-3116464F4EB7}" type="pres">
      <dgm:prSet presAssocID="{AAC576F3-F37E-3244-9BF4-BF201D3262E1}" presName="descendantText" presStyleLbl="alignAccFollowNode1" presStyleIdx="1" presStyleCnt="3">
        <dgm:presLayoutVars>
          <dgm:bulletEnabled val="1"/>
        </dgm:presLayoutVars>
      </dgm:prSet>
      <dgm:spPr/>
    </dgm:pt>
    <dgm:pt modelId="{51851D28-A626-0B46-9046-55851FD38E38}" type="pres">
      <dgm:prSet presAssocID="{C6624B0E-E0C9-F44B-A0A1-08D220EBB561}" presName="sp" presStyleCnt="0"/>
      <dgm:spPr/>
    </dgm:pt>
    <dgm:pt modelId="{5AFAC2E1-CF49-594D-A4FD-0D5188849245}" type="pres">
      <dgm:prSet presAssocID="{BC2FBCC9-EFE0-FE44-80F2-45708963DE51}" presName="linNode" presStyleCnt="0"/>
      <dgm:spPr/>
    </dgm:pt>
    <dgm:pt modelId="{52C3EE02-FC5D-9645-8EBD-A046A663F8D1}" type="pres">
      <dgm:prSet presAssocID="{BC2FBCC9-EFE0-FE44-80F2-45708963DE51}" presName="parentText" presStyleLbl="node1" presStyleIdx="2" presStyleCnt="3">
        <dgm:presLayoutVars>
          <dgm:chMax val="1"/>
          <dgm:bulletEnabled val="1"/>
        </dgm:presLayoutVars>
      </dgm:prSet>
      <dgm:spPr/>
    </dgm:pt>
    <dgm:pt modelId="{5F9B5D65-E290-F04E-BAF0-01FEDF08C99D}" type="pres">
      <dgm:prSet presAssocID="{BC2FBCC9-EFE0-FE44-80F2-45708963DE51}" presName="descendantText" presStyleLbl="alignAccFollowNode1" presStyleIdx="2" presStyleCnt="3">
        <dgm:presLayoutVars>
          <dgm:bulletEnabled val="1"/>
        </dgm:presLayoutVars>
      </dgm:prSet>
      <dgm:spPr/>
    </dgm:pt>
  </dgm:ptLst>
  <dgm:cxnLst>
    <dgm:cxn modelId="{5268D717-C811-494D-A083-4E9A516EC197}" type="presOf" srcId="{BC2FBCC9-EFE0-FE44-80F2-45708963DE51}" destId="{52C3EE02-FC5D-9645-8EBD-A046A663F8D1}" srcOrd="0" destOrd="0" presId="urn:microsoft.com/office/officeart/2005/8/layout/vList5"/>
    <dgm:cxn modelId="{0D5A7039-EE8D-3344-A89B-C41CE7548199}" type="presOf" srcId="{5274AF92-3F58-B443-A765-E83363B474B2}" destId="{5F9B5D65-E290-F04E-BAF0-01FEDF08C99D}" srcOrd="0" destOrd="0" presId="urn:microsoft.com/office/officeart/2005/8/layout/vList5"/>
    <dgm:cxn modelId="{DE7BFF3B-0D5D-6E4D-BE1D-168D72F572AE}" srcId="{BC2FBCC9-EFE0-FE44-80F2-45708963DE51}" destId="{5274AF92-3F58-B443-A765-E83363B474B2}" srcOrd="0" destOrd="0" parTransId="{B98C317B-D11B-5845-B775-C3B297EEF0A8}" sibTransId="{4B0F72CD-C116-C14D-90FE-C9B9C8F19CAF}"/>
    <dgm:cxn modelId="{166BBF3E-610E-FC45-B43E-57085F5D1F6D}" type="presOf" srcId="{38C4FB4C-E88B-7041-84A7-379A24ADF1DE}" destId="{5F9B5D65-E290-F04E-BAF0-01FEDF08C99D}" srcOrd="0" destOrd="1" presId="urn:microsoft.com/office/officeart/2005/8/layout/vList5"/>
    <dgm:cxn modelId="{4E95A843-07A9-6F4D-AF00-7180D8B8F68F}" srcId="{6AED23F2-7AB6-1846-890A-A39005F9B660}" destId="{856FCDDA-E2B4-8144-8EB2-B60B58E8A6E2}" srcOrd="0" destOrd="0" parTransId="{75965680-985E-6148-9323-479940E51993}" sibTransId="{D99D8E56-50B0-474B-B989-E98DF8346B1C}"/>
    <dgm:cxn modelId="{9F60175A-161D-9E48-87CF-AC2404A0E72C}" srcId="{FC422159-2460-7B4F-8524-83BA247851A3}" destId="{6AED23F2-7AB6-1846-890A-A39005F9B660}" srcOrd="0" destOrd="0" parTransId="{A8E284FA-844F-DE4D-AC31-9A21CA1C16F8}" sibTransId="{433ACBEC-F083-0F4E-99D8-8EF872AF7C0C}"/>
    <dgm:cxn modelId="{913AD88C-6D0F-9D4D-A032-B966BF7B5118}" type="presOf" srcId="{13251E6E-ABED-E447-875D-A67FD6F6B1F9}" destId="{3E620303-6119-A641-AFFC-3116464F4EB7}" srcOrd="0" destOrd="0" presId="urn:microsoft.com/office/officeart/2005/8/layout/vList5"/>
    <dgm:cxn modelId="{FA25089E-E08C-0D41-B0FB-554BF85FD77F}" srcId="{BC2FBCC9-EFE0-FE44-80F2-45708963DE51}" destId="{38C4FB4C-E88B-7041-84A7-379A24ADF1DE}" srcOrd="1" destOrd="0" parTransId="{3E965904-5B2A-3047-BC6F-9E53211AEC39}" sibTransId="{ED0D5741-1F00-8B41-B411-5FFCC1AEC5D0}"/>
    <dgm:cxn modelId="{AF6AEDA1-FCEB-9742-81DE-1C26E9D11366}" type="presOf" srcId="{6AED23F2-7AB6-1846-890A-A39005F9B660}" destId="{5B724CB5-8347-1F4E-B804-B59B5C6ACD20}" srcOrd="0" destOrd="0" presId="urn:microsoft.com/office/officeart/2005/8/layout/vList5"/>
    <dgm:cxn modelId="{0C7946AC-517E-AA43-AEAF-F6A27E75AB7F}" srcId="{FC422159-2460-7B4F-8524-83BA247851A3}" destId="{BC2FBCC9-EFE0-FE44-80F2-45708963DE51}" srcOrd="2" destOrd="0" parTransId="{3B502C15-9A53-4548-B1C0-BEA575C3B0BA}" sibTransId="{8AAE8EF5-F9E4-E443-806E-17FFBB25EE8C}"/>
    <dgm:cxn modelId="{E476F4CD-AA75-9D43-9B09-2F8A8F4B8DE1}" type="presOf" srcId="{AAC576F3-F37E-3244-9BF4-BF201D3262E1}" destId="{084C045B-3658-E64C-9785-9A66B0AFE48E}" srcOrd="0" destOrd="0" presId="urn:microsoft.com/office/officeart/2005/8/layout/vList5"/>
    <dgm:cxn modelId="{DA167AE3-2E4F-3345-83D7-17249CE553B0}" srcId="{FC422159-2460-7B4F-8524-83BA247851A3}" destId="{AAC576F3-F37E-3244-9BF4-BF201D3262E1}" srcOrd="1" destOrd="0" parTransId="{365880B7-AC8C-B84C-A116-29696D83D6A8}" sibTransId="{C6624B0E-E0C9-F44B-A0A1-08D220EBB561}"/>
    <dgm:cxn modelId="{4528C7F0-58DA-544F-B93B-251C59DB2FAB}" srcId="{AAC576F3-F37E-3244-9BF4-BF201D3262E1}" destId="{13251E6E-ABED-E447-875D-A67FD6F6B1F9}" srcOrd="0" destOrd="0" parTransId="{FF18034F-0551-5348-9E45-1A6F0892652B}" sibTransId="{794ECCBB-73A0-1544-9C13-6CB5F5E1677E}"/>
    <dgm:cxn modelId="{695E40F5-0C2E-544D-AC68-6BBD49EEA82E}" type="presOf" srcId="{856FCDDA-E2B4-8144-8EB2-B60B58E8A6E2}" destId="{AF8CEFAE-A10F-6B46-893B-C8521AD8FA19}" srcOrd="0" destOrd="0" presId="urn:microsoft.com/office/officeart/2005/8/layout/vList5"/>
    <dgm:cxn modelId="{7574E5F8-CD19-B543-9F98-E85D87C73133}" type="presOf" srcId="{FC422159-2460-7B4F-8524-83BA247851A3}" destId="{2E9B938F-DC85-2648-8BFB-B2F5145C200F}" srcOrd="0" destOrd="0" presId="urn:microsoft.com/office/officeart/2005/8/layout/vList5"/>
    <dgm:cxn modelId="{F7C70E78-E322-814D-BD1F-C1C37A5D1CEE}" type="presParOf" srcId="{2E9B938F-DC85-2648-8BFB-B2F5145C200F}" destId="{2F07B4E2-E5CF-7C40-B3C3-1D93820F3BC2}" srcOrd="0" destOrd="0" presId="urn:microsoft.com/office/officeart/2005/8/layout/vList5"/>
    <dgm:cxn modelId="{EF2218CC-201F-BF40-A6F0-ED56DC3C5EBD}" type="presParOf" srcId="{2F07B4E2-E5CF-7C40-B3C3-1D93820F3BC2}" destId="{5B724CB5-8347-1F4E-B804-B59B5C6ACD20}" srcOrd="0" destOrd="0" presId="urn:microsoft.com/office/officeart/2005/8/layout/vList5"/>
    <dgm:cxn modelId="{32DD500B-6449-2449-ADE6-9C926BA4395D}" type="presParOf" srcId="{2F07B4E2-E5CF-7C40-B3C3-1D93820F3BC2}" destId="{AF8CEFAE-A10F-6B46-893B-C8521AD8FA19}" srcOrd="1" destOrd="0" presId="urn:microsoft.com/office/officeart/2005/8/layout/vList5"/>
    <dgm:cxn modelId="{95D626AE-D428-6E4F-A4DE-E5BFD39C46D5}" type="presParOf" srcId="{2E9B938F-DC85-2648-8BFB-B2F5145C200F}" destId="{F1A3F681-883D-124B-9893-B17638129AB0}" srcOrd="1" destOrd="0" presId="urn:microsoft.com/office/officeart/2005/8/layout/vList5"/>
    <dgm:cxn modelId="{781E7D58-3A60-584F-83C7-C4470F67D6B2}" type="presParOf" srcId="{2E9B938F-DC85-2648-8BFB-B2F5145C200F}" destId="{D4693C57-A678-9646-9F47-CFE012FD312F}" srcOrd="2" destOrd="0" presId="urn:microsoft.com/office/officeart/2005/8/layout/vList5"/>
    <dgm:cxn modelId="{4A617B73-2895-4149-915B-5BDCD1CB0F79}" type="presParOf" srcId="{D4693C57-A678-9646-9F47-CFE012FD312F}" destId="{084C045B-3658-E64C-9785-9A66B0AFE48E}" srcOrd="0" destOrd="0" presId="urn:microsoft.com/office/officeart/2005/8/layout/vList5"/>
    <dgm:cxn modelId="{E7F8E710-C091-C347-ADBF-DC8694256DC6}" type="presParOf" srcId="{D4693C57-A678-9646-9F47-CFE012FD312F}" destId="{3E620303-6119-A641-AFFC-3116464F4EB7}" srcOrd="1" destOrd="0" presId="urn:microsoft.com/office/officeart/2005/8/layout/vList5"/>
    <dgm:cxn modelId="{3D833CC8-0B4B-F645-BEB0-FC3539DED890}" type="presParOf" srcId="{2E9B938F-DC85-2648-8BFB-B2F5145C200F}" destId="{51851D28-A626-0B46-9046-55851FD38E38}" srcOrd="3" destOrd="0" presId="urn:microsoft.com/office/officeart/2005/8/layout/vList5"/>
    <dgm:cxn modelId="{22A7030F-72B7-7944-B94E-C33BC9229F1A}" type="presParOf" srcId="{2E9B938F-DC85-2648-8BFB-B2F5145C200F}" destId="{5AFAC2E1-CF49-594D-A4FD-0D5188849245}" srcOrd="4" destOrd="0" presId="urn:microsoft.com/office/officeart/2005/8/layout/vList5"/>
    <dgm:cxn modelId="{B52E2ED5-C679-D847-ADC3-DD134EEFED77}" type="presParOf" srcId="{5AFAC2E1-CF49-594D-A4FD-0D5188849245}" destId="{52C3EE02-FC5D-9645-8EBD-A046A663F8D1}" srcOrd="0" destOrd="0" presId="urn:microsoft.com/office/officeart/2005/8/layout/vList5"/>
    <dgm:cxn modelId="{37CBAA28-764C-9B41-9B8E-F91FE3025EE2}" type="presParOf" srcId="{5AFAC2E1-CF49-594D-A4FD-0D5188849245}" destId="{5F9B5D65-E290-F04E-BAF0-01FEDF08C99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152CAC-C2E9-6940-B44C-57A019B41FA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220B971-F614-8641-A0D5-A22E5A1D944F}">
      <dgm:prSet/>
      <dgm:spPr/>
      <dgm:t>
        <a:bodyPr/>
        <a:lstStyle/>
        <a:p>
          <a:r>
            <a:rPr lang="en-US"/>
            <a:t>AOML’s Diversity, Inclusion and YOU! (DIY)</a:t>
          </a:r>
        </a:p>
      </dgm:t>
    </dgm:pt>
    <dgm:pt modelId="{580F8102-2488-3141-B4EA-FE7BDEB64B3E}" type="parTrans" cxnId="{C91EA3BA-A183-1341-9C24-2BA9F9BDE811}">
      <dgm:prSet/>
      <dgm:spPr/>
      <dgm:t>
        <a:bodyPr/>
        <a:lstStyle/>
        <a:p>
          <a:endParaRPr lang="en-US"/>
        </a:p>
      </dgm:t>
    </dgm:pt>
    <dgm:pt modelId="{F8F911AD-29E5-FB49-A06B-84AECA141320}" type="sibTrans" cxnId="{C91EA3BA-A183-1341-9C24-2BA9F9BDE811}">
      <dgm:prSet/>
      <dgm:spPr/>
      <dgm:t>
        <a:bodyPr/>
        <a:lstStyle/>
        <a:p>
          <a:endParaRPr lang="en-US"/>
        </a:p>
      </dgm:t>
    </dgm:pt>
    <dgm:pt modelId="{47AE01BE-BAA0-9B4C-8F79-9010B539B948}">
      <dgm:prSet/>
      <dgm:spPr/>
      <dgm:t>
        <a:bodyPr/>
        <a:lstStyle/>
        <a:p>
          <a:r>
            <a:rPr lang="en-US" dirty="0"/>
            <a:t>Engagement with Minority Serving Institutions (e.g., NOAA Cooperative Science Centers)</a:t>
          </a:r>
        </a:p>
      </dgm:t>
    </dgm:pt>
    <dgm:pt modelId="{CBC7A544-69E2-514D-B716-CACBCFB31C84}" type="parTrans" cxnId="{215B8513-5DEE-A449-84FD-D0D96EDA2AE7}">
      <dgm:prSet/>
      <dgm:spPr/>
      <dgm:t>
        <a:bodyPr/>
        <a:lstStyle/>
        <a:p>
          <a:endParaRPr lang="en-US"/>
        </a:p>
      </dgm:t>
    </dgm:pt>
    <dgm:pt modelId="{83C6DFF0-F576-1B40-84FD-037B1AF0DDDA}" type="sibTrans" cxnId="{215B8513-5DEE-A449-84FD-D0D96EDA2AE7}">
      <dgm:prSet/>
      <dgm:spPr/>
      <dgm:t>
        <a:bodyPr/>
        <a:lstStyle/>
        <a:p>
          <a:endParaRPr lang="en-US"/>
        </a:p>
      </dgm:t>
    </dgm:pt>
    <dgm:pt modelId="{56479C4A-A130-7B49-8F50-B79EDC0CA259}">
      <dgm:prSet/>
      <dgm:spPr/>
      <dgm:t>
        <a:bodyPr/>
        <a:lstStyle/>
        <a:p>
          <a:r>
            <a:rPr lang="en-US" dirty="0"/>
            <a:t>Employee engagement in minority-serving and major scientific organizations</a:t>
          </a:r>
        </a:p>
      </dgm:t>
    </dgm:pt>
    <dgm:pt modelId="{565C44EC-DFB4-434E-B8D3-F5A860F46756}" type="parTrans" cxnId="{9255C8E1-D363-EE4B-B7AC-BECB0D024420}">
      <dgm:prSet/>
      <dgm:spPr/>
      <dgm:t>
        <a:bodyPr/>
        <a:lstStyle/>
        <a:p>
          <a:endParaRPr lang="en-US"/>
        </a:p>
      </dgm:t>
    </dgm:pt>
    <dgm:pt modelId="{9BD1F1A1-2D6B-0E4F-8BDD-839E6945C6FC}" type="sibTrans" cxnId="{9255C8E1-D363-EE4B-B7AC-BECB0D024420}">
      <dgm:prSet/>
      <dgm:spPr/>
      <dgm:t>
        <a:bodyPr/>
        <a:lstStyle/>
        <a:p>
          <a:endParaRPr lang="en-US"/>
        </a:p>
      </dgm:t>
    </dgm:pt>
    <dgm:pt modelId="{6BAD9078-DBD4-BB49-AA3B-64A0F9293354}">
      <dgm:prSet/>
      <dgm:spPr/>
      <dgm:t>
        <a:bodyPr/>
        <a:lstStyle/>
        <a:p>
          <a:endParaRPr lang="en-US"/>
        </a:p>
      </dgm:t>
    </dgm:pt>
    <dgm:pt modelId="{43829DC3-CC29-E24B-9331-BD18DCCBADF6}" type="parTrans" cxnId="{BA8D508D-6AA9-4D48-9676-C7C45CF4E0BA}">
      <dgm:prSet/>
      <dgm:spPr/>
      <dgm:t>
        <a:bodyPr/>
        <a:lstStyle/>
        <a:p>
          <a:endParaRPr lang="en-US"/>
        </a:p>
      </dgm:t>
    </dgm:pt>
    <dgm:pt modelId="{E7E57A83-E861-A344-85D9-78F616D7B3BA}" type="sibTrans" cxnId="{BA8D508D-6AA9-4D48-9676-C7C45CF4E0BA}">
      <dgm:prSet/>
      <dgm:spPr/>
      <dgm:t>
        <a:bodyPr/>
        <a:lstStyle/>
        <a:p>
          <a:endParaRPr lang="en-US"/>
        </a:p>
      </dgm:t>
    </dgm:pt>
    <dgm:pt modelId="{9122B3D2-1919-D24E-AD4A-9F19B5E2F137}">
      <dgm:prSet/>
      <dgm:spPr/>
      <dgm:t>
        <a:bodyPr/>
        <a:lstStyle/>
        <a:p>
          <a:r>
            <a:rPr lang="en-US" dirty="0"/>
            <a:t>Outreach to school groups, career fairs, and high school intern programs (</a:t>
          </a:r>
          <a:r>
            <a:rPr lang="en-US" dirty="0" err="1"/>
            <a:t>e.g</a:t>
          </a:r>
          <a:r>
            <a:rPr lang="en-US" dirty="0"/>
            <a:t>, NOAA Open House)</a:t>
          </a:r>
        </a:p>
      </dgm:t>
    </dgm:pt>
    <dgm:pt modelId="{7C9DF023-EA0C-8A4A-AE94-8314199AF848}" type="parTrans" cxnId="{57F72CAC-40A1-924F-9ADB-AC393D71F96A}">
      <dgm:prSet/>
      <dgm:spPr/>
      <dgm:t>
        <a:bodyPr/>
        <a:lstStyle/>
        <a:p>
          <a:endParaRPr lang="en-US"/>
        </a:p>
      </dgm:t>
    </dgm:pt>
    <dgm:pt modelId="{1E84509A-D4DD-1940-9747-AD9AE895B473}" type="sibTrans" cxnId="{57F72CAC-40A1-924F-9ADB-AC393D71F96A}">
      <dgm:prSet/>
      <dgm:spPr/>
      <dgm:t>
        <a:bodyPr/>
        <a:lstStyle/>
        <a:p>
          <a:endParaRPr lang="en-US"/>
        </a:p>
      </dgm:t>
    </dgm:pt>
    <dgm:pt modelId="{36CA0107-284C-7540-B805-23D86753E83A}" type="pres">
      <dgm:prSet presAssocID="{4D152CAC-C2E9-6940-B44C-57A019B41FA0}" presName="matrix" presStyleCnt="0">
        <dgm:presLayoutVars>
          <dgm:chMax val="1"/>
          <dgm:dir/>
          <dgm:resizeHandles val="exact"/>
        </dgm:presLayoutVars>
      </dgm:prSet>
      <dgm:spPr/>
    </dgm:pt>
    <dgm:pt modelId="{7373DF49-06E5-624E-B1FF-AA1C2EB1EE38}" type="pres">
      <dgm:prSet presAssocID="{4D152CAC-C2E9-6940-B44C-57A019B41FA0}" presName="diamond" presStyleLbl="bgShp" presStyleIdx="0" presStyleCnt="1"/>
      <dgm:spPr/>
    </dgm:pt>
    <dgm:pt modelId="{524C22CE-E864-ED40-8F50-156AE0D1C732}" type="pres">
      <dgm:prSet presAssocID="{4D152CAC-C2E9-6940-B44C-57A019B41FA0}" presName="quad1" presStyleLbl="node1" presStyleIdx="0" presStyleCnt="4">
        <dgm:presLayoutVars>
          <dgm:chMax val="0"/>
          <dgm:chPref val="0"/>
          <dgm:bulletEnabled val="1"/>
        </dgm:presLayoutVars>
      </dgm:prSet>
      <dgm:spPr/>
    </dgm:pt>
    <dgm:pt modelId="{3FA6E7FC-E8E0-B242-87C3-E4DBC135E994}" type="pres">
      <dgm:prSet presAssocID="{4D152CAC-C2E9-6940-B44C-57A019B41FA0}" presName="quad2" presStyleLbl="node1" presStyleIdx="1" presStyleCnt="4">
        <dgm:presLayoutVars>
          <dgm:chMax val="0"/>
          <dgm:chPref val="0"/>
          <dgm:bulletEnabled val="1"/>
        </dgm:presLayoutVars>
      </dgm:prSet>
      <dgm:spPr/>
    </dgm:pt>
    <dgm:pt modelId="{D7868AA4-DFC7-9648-9218-3CAD6D20D786}" type="pres">
      <dgm:prSet presAssocID="{4D152CAC-C2E9-6940-B44C-57A019B41FA0}" presName="quad3" presStyleLbl="node1" presStyleIdx="2" presStyleCnt="4">
        <dgm:presLayoutVars>
          <dgm:chMax val="0"/>
          <dgm:chPref val="0"/>
          <dgm:bulletEnabled val="1"/>
        </dgm:presLayoutVars>
      </dgm:prSet>
      <dgm:spPr/>
    </dgm:pt>
    <dgm:pt modelId="{C89A2490-BBC0-5E4A-96BC-A4394720502B}" type="pres">
      <dgm:prSet presAssocID="{4D152CAC-C2E9-6940-B44C-57A019B41FA0}" presName="quad4" presStyleLbl="node1" presStyleIdx="3" presStyleCnt="4">
        <dgm:presLayoutVars>
          <dgm:chMax val="0"/>
          <dgm:chPref val="0"/>
          <dgm:bulletEnabled val="1"/>
        </dgm:presLayoutVars>
      </dgm:prSet>
      <dgm:spPr/>
    </dgm:pt>
  </dgm:ptLst>
  <dgm:cxnLst>
    <dgm:cxn modelId="{215B8513-5DEE-A449-84FD-D0D96EDA2AE7}" srcId="{4D152CAC-C2E9-6940-B44C-57A019B41FA0}" destId="{47AE01BE-BAA0-9B4C-8F79-9010B539B948}" srcOrd="1" destOrd="0" parTransId="{CBC7A544-69E2-514D-B716-CACBCFB31C84}" sibTransId="{83C6DFF0-F576-1B40-84FD-037B1AF0DDDA}"/>
    <dgm:cxn modelId="{CEF82522-0481-A244-B6E1-A5422973174F}" type="presOf" srcId="{56479C4A-A130-7B49-8F50-B79EDC0CA259}" destId="{D7868AA4-DFC7-9648-9218-3CAD6D20D786}" srcOrd="0" destOrd="0" presId="urn:microsoft.com/office/officeart/2005/8/layout/matrix3"/>
    <dgm:cxn modelId="{A6ACC746-03CA-184D-AABA-3F60DFC393BF}" type="presOf" srcId="{47AE01BE-BAA0-9B4C-8F79-9010B539B948}" destId="{3FA6E7FC-E8E0-B242-87C3-E4DBC135E994}" srcOrd="0" destOrd="0" presId="urn:microsoft.com/office/officeart/2005/8/layout/matrix3"/>
    <dgm:cxn modelId="{F3EB815C-43E3-954C-9EB2-95AF63C41D38}" type="presOf" srcId="{9122B3D2-1919-D24E-AD4A-9F19B5E2F137}" destId="{C89A2490-BBC0-5E4A-96BC-A4394720502B}" srcOrd="0" destOrd="0" presId="urn:microsoft.com/office/officeart/2005/8/layout/matrix3"/>
    <dgm:cxn modelId="{D5874873-AE19-4E4D-9385-BEC3AE6399CB}" type="presOf" srcId="{4D152CAC-C2E9-6940-B44C-57A019B41FA0}" destId="{36CA0107-284C-7540-B805-23D86753E83A}" srcOrd="0" destOrd="0" presId="urn:microsoft.com/office/officeart/2005/8/layout/matrix3"/>
    <dgm:cxn modelId="{28378288-3471-ED4E-904F-E30F62EE92BE}" type="presOf" srcId="{6220B971-F614-8641-A0D5-A22E5A1D944F}" destId="{524C22CE-E864-ED40-8F50-156AE0D1C732}" srcOrd="0" destOrd="0" presId="urn:microsoft.com/office/officeart/2005/8/layout/matrix3"/>
    <dgm:cxn modelId="{BA8D508D-6AA9-4D48-9676-C7C45CF4E0BA}" srcId="{4D152CAC-C2E9-6940-B44C-57A019B41FA0}" destId="{6BAD9078-DBD4-BB49-AA3B-64A0F9293354}" srcOrd="4" destOrd="0" parTransId="{43829DC3-CC29-E24B-9331-BD18DCCBADF6}" sibTransId="{E7E57A83-E861-A344-85D9-78F616D7B3BA}"/>
    <dgm:cxn modelId="{57F72CAC-40A1-924F-9ADB-AC393D71F96A}" srcId="{4D152CAC-C2E9-6940-B44C-57A019B41FA0}" destId="{9122B3D2-1919-D24E-AD4A-9F19B5E2F137}" srcOrd="3" destOrd="0" parTransId="{7C9DF023-EA0C-8A4A-AE94-8314199AF848}" sibTransId="{1E84509A-D4DD-1940-9747-AD9AE895B473}"/>
    <dgm:cxn modelId="{C91EA3BA-A183-1341-9C24-2BA9F9BDE811}" srcId="{4D152CAC-C2E9-6940-B44C-57A019B41FA0}" destId="{6220B971-F614-8641-A0D5-A22E5A1D944F}" srcOrd="0" destOrd="0" parTransId="{580F8102-2488-3141-B4EA-FE7BDEB64B3E}" sibTransId="{F8F911AD-29E5-FB49-A06B-84AECA141320}"/>
    <dgm:cxn modelId="{9255C8E1-D363-EE4B-B7AC-BECB0D024420}" srcId="{4D152CAC-C2E9-6940-B44C-57A019B41FA0}" destId="{56479C4A-A130-7B49-8F50-B79EDC0CA259}" srcOrd="2" destOrd="0" parTransId="{565C44EC-DFB4-434E-B8D3-F5A860F46756}" sibTransId="{9BD1F1A1-2D6B-0E4F-8BDD-839E6945C6FC}"/>
    <dgm:cxn modelId="{07A478BC-A176-C446-BDF3-223A3FCA389B}" type="presParOf" srcId="{36CA0107-284C-7540-B805-23D86753E83A}" destId="{7373DF49-06E5-624E-B1FF-AA1C2EB1EE38}" srcOrd="0" destOrd="0" presId="urn:microsoft.com/office/officeart/2005/8/layout/matrix3"/>
    <dgm:cxn modelId="{F8CE0759-3ABC-4146-A051-D1A9F16EF648}" type="presParOf" srcId="{36CA0107-284C-7540-B805-23D86753E83A}" destId="{524C22CE-E864-ED40-8F50-156AE0D1C732}" srcOrd="1" destOrd="0" presId="urn:microsoft.com/office/officeart/2005/8/layout/matrix3"/>
    <dgm:cxn modelId="{57B95C45-89EB-A544-9004-3C01531C2330}" type="presParOf" srcId="{36CA0107-284C-7540-B805-23D86753E83A}" destId="{3FA6E7FC-E8E0-B242-87C3-E4DBC135E994}" srcOrd="2" destOrd="0" presId="urn:microsoft.com/office/officeart/2005/8/layout/matrix3"/>
    <dgm:cxn modelId="{5746C015-967A-7042-9BFB-498A00F4B973}" type="presParOf" srcId="{36CA0107-284C-7540-B805-23D86753E83A}" destId="{D7868AA4-DFC7-9648-9218-3CAD6D20D786}" srcOrd="3" destOrd="0" presId="urn:microsoft.com/office/officeart/2005/8/layout/matrix3"/>
    <dgm:cxn modelId="{23DD70A0-17E5-CF49-9C93-492E746638B1}" type="presParOf" srcId="{36CA0107-284C-7540-B805-23D86753E83A}" destId="{C89A2490-BBC0-5E4A-96BC-A4394720502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422159-2460-7B4F-8524-83BA247851A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AED23F2-7AB6-1846-890A-A39005F9B660}">
      <dgm:prSet/>
      <dgm:spPr/>
      <dgm:t>
        <a:bodyPr/>
        <a:lstStyle/>
        <a:p>
          <a:r>
            <a:rPr lang="en-US"/>
            <a:t>People</a:t>
          </a:r>
        </a:p>
      </dgm:t>
    </dgm:pt>
    <dgm:pt modelId="{A8E284FA-844F-DE4D-AC31-9A21CA1C16F8}" type="parTrans" cxnId="{9F60175A-161D-9E48-87CF-AC2404A0E72C}">
      <dgm:prSet/>
      <dgm:spPr/>
      <dgm:t>
        <a:bodyPr/>
        <a:lstStyle/>
        <a:p>
          <a:endParaRPr lang="en-US"/>
        </a:p>
      </dgm:t>
    </dgm:pt>
    <dgm:pt modelId="{433ACBEC-F083-0F4E-99D8-8EF872AF7C0C}" type="sibTrans" cxnId="{9F60175A-161D-9E48-87CF-AC2404A0E72C}">
      <dgm:prSet/>
      <dgm:spPr/>
      <dgm:t>
        <a:bodyPr/>
        <a:lstStyle/>
        <a:p>
          <a:endParaRPr lang="en-US"/>
        </a:p>
      </dgm:t>
    </dgm:pt>
    <dgm:pt modelId="{856FCDDA-E2B4-8144-8EB2-B60B58E8A6E2}">
      <dgm:prSet/>
      <dgm:spPr/>
      <dgm:t>
        <a:bodyPr/>
        <a:lstStyle/>
        <a:p>
          <a:r>
            <a:rPr lang="en-US" dirty="0"/>
            <a:t>Incorporate diversity and inclusion into lab culture; ensure fair, inclusive, and transparent decision making; focus on employee performance, training, and recognition</a:t>
          </a:r>
        </a:p>
      </dgm:t>
    </dgm:pt>
    <dgm:pt modelId="{75965680-985E-6148-9323-479940E51993}" type="parTrans" cxnId="{4E95A843-07A9-6F4D-AF00-7180D8B8F68F}">
      <dgm:prSet/>
      <dgm:spPr/>
      <dgm:t>
        <a:bodyPr/>
        <a:lstStyle/>
        <a:p>
          <a:endParaRPr lang="en-US"/>
        </a:p>
      </dgm:t>
    </dgm:pt>
    <dgm:pt modelId="{D99D8E56-50B0-474B-B989-E98DF8346B1C}" type="sibTrans" cxnId="{4E95A843-07A9-6F4D-AF00-7180D8B8F68F}">
      <dgm:prSet/>
      <dgm:spPr/>
      <dgm:t>
        <a:bodyPr/>
        <a:lstStyle/>
        <a:p>
          <a:endParaRPr lang="en-US"/>
        </a:p>
      </dgm:t>
    </dgm:pt>
    <dgm:pt modelId="{AAC576F3-F37E-3244-9BF4-BF201D3262E1}">
      <dgm:prSet/>
      <dgm:spPr/>
      <dgm:t>
        <a:bodyPr/>
        <a:lstStyle/>
        <a:p>
          <a:r>
            <a:rPr lang="en-US"/>
            <a:t>Science</a:t>
          </a:r>
        </a:p>
      </dgm:t>
    </dgm:pt>
    <dgm:pt modelId="{365880B7-AC8C-B84C-A116-29696D83D6A8}" type="parTrans" cxnId="{DA167AE3-2E4F-3345-83D7-17249CE553B0}">
      <dgm:prSet/>
      <dgm:spPr/>
      <dgm:t>
        <a:bodyPr/>
        <a:lstStyle/>
        <a:p>
          <a:endParaRPr lang="en-US"/>
        </a:p>
      </dgm:t>
    </dgm:pt>
    <dgm:pt modelId="{C6624B0E-E0C9-F44B-A0A1-08D220EBB561}" type="sibTrans" cxnId="{DA167AE3-2E4F-3345-83D7-17249CE553B0}">
      <dgm:prSet/>
      <dgm:spPr/>
      <dgm:t>
        <a:bodyPr/>
        <a:lstStyle/>
        <a:p>
          <a:endParaRPr lang="en-US"/>
        </a:p>
      </dgm:t>
    </dgm:pt>
    <dgm:pt modelId="{13251E6E-ABED-E447-875D-A67FD6F6B1F9}">
      <dgm:prSet/>
      <dgm:spPr/>
      <dgm:t>
        <a:bodyPr/>
        <a:lstStyle/>
        <a:p>
          <a:r>
            <a:rPr lang="en-US" dirty="0"/>
            <a:t>Provide facility that fosters outstanding research and innovation; improve collaborations to ensure research benefits NOAA’s operations through transitions; increase earth system research; incorporate social science into AOML research</a:t>
          </a:r>
        </a:p>
      </dgm:t>
    </dgm:pt>
    <dgm:pt modelId="{FF18034F-0551-5348-9E45-1A6F0892652B}" type="parTrans" cxnId="{4528C7F0-58DA-544F-B93B-251C59DB2FAB}">
      <dgm:prSet/>
      <dgm:spPr/>
      <dgm:t>
        <a:bodyPr/>
        <a:lstStyle/>
        <a:p>
          <a:endParaRPr lang="en-US"/>
        </a:p>
      </dgm:t>
    </dgm:pt>
    <dgm:pt modelId="{794ECCBB-73A0-1544-9C13-6CB5F5E1677E}" type="sibTrans" cxnId="{4528C7F0-58DA-544F-B93B-251C59DB2FAB}">
      <dgm:prSet/>
      <dgm:spPr/>
      <dgm:t>
        <a:bodyPr/>
        <a:lstStyle/>
        <a:p>
          <a:endParaRPr lang="en-US"/>
        </a:p>
      </dgm:t>
    </dgm:pt>
    <dgm:pt modelId="{BC2FBCC9-EFE0-FE44-80F2-45708963DE51}">
      <dgm:prSet/>
      <dgm:spPr/>
      <dgm:t>
        <a:bodyPr/>
        <a:lstStyle/>
        <a:p>
          <a:r>
            <a:rPr lang="en-US"/>
            <a:t>Communication</a:t>
          </a:r>
        </a:p>
      </dgm:t>
    </dgm:pt>
    <dgm:pt modelId="{3B502C15-9A53-4548-B1C0-BEA575C3B0BA}" type="parTrans" cxnId="{0C7946AC-517E-AA43-AEAF-F6A27E75AB7F}">
      <dgm:prSet/>
      <dgm:spPr/>
      <dgm:t>
        <a:bodyPr/>
        <a:lstStyle/>
        <a:p>
          <a:endParaRPr lang="en-US"/>
        </a:p>
      </dgm:t>
    </dgm:pt>
    <dgm:pt modelId="{8AAE8EF5-F9E4-E443-806E-17FFBB25EE8C}" type="sibTrans" cxnId="{0C7946AC-517E-AA43-AEAF-F6A27E75AB7F}">
      <dgm:prSet/>
      <dgm:spPr/>
      <dgm:t>
        <a:bodyPr/>
        <a:lstStyle/>
        <a:p>
          <a:endParaRPr lang="en-US"/>
        </a:p>
      </dgm:t>
    </dgm:pt>
    <dgm:pt modelId="{5274AF92-3F58-B443-A765-E83363B474B2}">
      <dgm:prSet/>
      <dgm:spPr/>
      <dgm:t>
        <a:bodyPr/>
        <a:lstStyle/>
        <a:p>
          <a:r>
            <a:rPr lang="en-US" dirty="0"/>
            <a:t>Increase communication of AOML’s research and benefits of such research to the public and key stakeholders.</a:t>
          </a:r>
        </a:p>
      </dgm:t>
    </dgm:pt>
    <dgm:pt modelId="{B98C317B-D11B-5845-B775-C3B297EEF0A8}" type="parTrans" cxnId="{DE7BFF3B-0D5D-6E4D-BE1D-168D72F572AE}">
      <dgm:prSet/>
      <dgm:spPr/>
      <dgm:t>
        <a:bodyPr/>
        <a:lstStyle/>
        <a:p>
          <a:endParaRPr lang="en-US"/>
        </a:p>
      </dgm:t>
    </dgm:pt>
    <dgm:pt modelId="{4B0F72CD-C116-C14D-90FE-C9B9C8F19CAF}" type="sibTrans" cxnId="{DE7BFF3B-0D5D-6E4D-BE1D-168D72F572AE}">
      <dgm:prSet/>
      <dgm:spPr/>
      <dgm:t>
        <a:bodyPr/>
        <a:lstStyle/>
        <a:p>
          <a:endParaRPr lang="en-US"/>
        </a:p>
      </dgm:t>
    </dgm:pt>
    <dgm:pt modelId="{2E9B938F-DC85-2648-8BFB-B2F5145C200F}" type="pres">
      <dgm:prSet presAssocID="{FC422159-2460-7B4F-8524-83BA247851A3}" presName="Name0" presStyleCnt="0">
        <dgm:presLayoutVars>
          <dgm:dir/>
          <dgm:animLvl val="lvl"/>
          <dgm:resizeHandles val="exact"/>
        </dgm:presLayoutVars>
      </dgm:prSet>
      <dgm:spPr/>
    </dgm:pt>
    <dgm:pt modelId="{2F07B4E2-E5CF-7C40-B3C3-1D93820F3BC2}" type="pres">
      <dgm:prSet presAssocID="{6AED23F2-7AB6-1846-890A-A39005F9B660}" presName="linNode" presStyleCnt="0"/>
      <dgm:spPr/>
    </dgm:pt>
    <dgm:pt modelId="{5B724CB5-8347-1F4E-B804-B59B5C6ACD20}" type="pres">
      <dgm:prSet presAssocID="{6AED23F2-7AB6-1846-890A-A39005F9B660}" presName="parentText" presStyleLbl="node1" presStyleIdx="0" presStyleCnt="3">
        <dgm:presLayoutVars>
          <dgm:chMax val="1"/>
          <dgm:bulletEnabled val="1"/>
        </dgm:presLayoutVars>
      </dgm:prSet>
      <dgm:spPr/>
    </dgm:pt>
    <dgm:pt modelId="{AF8CEFAE-A10F-6B46-893B-C8521AD8FA19}" type="pres">
      <dgm:prSet presAssocID="{6AED23F2-7AB6-1846-890A-A39005F9B660}" presName="descendantText" presStyleLbl="alignAccFollowNode1" presStyleIdx="0" presStyleCnt="3">
        <dgm:presLayoutVars>
          <dgm:bulletEnabled val="1"/>
        </dgm:presLayoutVars>
      </dgm:prSet>
      <dgm:spPr/>
    </dgm:pt>
    <dgm:pt modelId="{F1A3F681-883D-124B-9893-B17638129AB0}" type="pres">
      <dgm:prSet presAssocID="{433ACBEC-F083-0F4E-99D8-8EF872AF7C0C}" presName="sp" presStyleCnt="0"/>
      <dgm:spPr/>
    </dgm:pt>
    <dgm:pt modelId="{D4693C57-A678-9646-9F47-CFE012FD312F}" type="pres">
      <dgm:prSet presAssocID="{AAC576F3-F37E-3244-9BF4-BF201D3262E1}" presName="linNode" presStyleCnt="0"/>
      <dgm:spPr/>
    </dgm:pt>
    <dgm:pt modelId="{084C045B-3658-E64C-9785-9A66B0AFE48E}" type="pres">
      <dgm:prSet presAssocID="{AAC576F3-F37E-3244-9BF4-BF201D3262E1}" presName="parentText" presStyleLbl="node1" presStyleIdx="1" presStyleCnt="3">
        <dgm:presLayoutVars>
          <dgm:chMax val="1"/>
          <dgm:bulletEnabled val="1"/>
        </dgm:presLayoutVars>
      </dgm:prSet>
      <dgm:spPr/>
    </dgm:pt>
    <dgm:pt modelId="{3E620303-6119-A641-AFFC-3116464F4EB7}" type="pres">
      <dgm:prSet presAssocID="{AAC576F3-F37E-3244-9BF4-BF201D3262E1}" presName="descendantText" presStyleLbl="alignAccFollowNode1" presStyleIdx="1" presStyleCnt="3">
        <dgm:presLayoutVars>
          <dgm:bulletEnabled val="1"/>
        </dgm:presLayoutVars>
      </dgm:prSet>
      <dgm:spPr/>
    </dgm:pt>
    <dgm:pt modelId="{51851D28-A626-0B46-9046-55851FD38E38}" type="pres">
      <dgm:prSet presAssocID="{C6624B0E-E0C9-F44B-A0A1-08D220EBB561}" presName="sp" presStyleCnt="0"/>
      <dgm:spPr/>
    </dgm:pt>
    <dgm:pt modelId="{5AFAC2E1-CF49-594D-A4FD-0D5188849245}" type="pres">
      <dgm:prSet presAssocID="{BC2FBCC9-EFE0-FE44-80F2-45708963DE51}" presName="linNode" presStyleCnt="0"/>
      <dgm:spPr/>
    </dgm:pt>
    <dgm:pt modelId="{52C3EE02-FC5D-9645-8EBD-A046A663F8D1}" type="pres">
      <dgm:prSet presAssocID="{BC2FBCC9-EFE0-FE44-80F2-45708963DE51}" presName="parentText" presStyleLbl="node1" presStyleIdx="2" presStyleCnt="3">
        <dgm:presLayoutVars>
          <dgm:chMax val="1"/>
          <dgm:bulletEnabled val="1"/>
        </dgm:presLayoutVars>
      </dgm:prSet>
      <dgm:spPr/>
    </dgm:pt>
    <dgm:pt modelId="{5F9B5D65-E290-F04E-BAF0-01FEDF08C99D}" type="pres">
      <dgm:prSet presAssocID="{BC2FBCC9-EFE0-FE44-80F2-45708963DE51}" presName="descendantText" presStyleLbl="alignAccFollowNode1" presStyleIdx="2" presStyleCnt="3">
        <dgm:presLayoutVars>
          <dgm:bulletEnabled val="1"/>
        </dgm:presLayoutVars>
      </dgm:prSet>
      <dgm:spPr/>
    </dgm:pt>
  </dgm:ptLst>
  <dgm:cxnLst>
    <dgm:cxn modelId="{5268D717-C811-494D-A083-4E9A516EC197}" type="presOf" srcId="{BC2FBCC9-EFE0-FE44-80F2-45708963DE51}" destId="{52C3EE02-FC5D-9645-8EBD-A046A663F8D1}" srcOrd="0" destOrd="0" presId="urn:microsoft.com/office/officeart/2005/8/layout/vList5"/>
    <dgm:cxn modelId="{0D5A7039-EE8D-3344-A89B-C41CE7548199}" type="presOf" srcId="{5274AF92-3F58-B443-A765-E83363B474B2}" destId="{5F9B5D65-E290-F04E-BAF0-01FEDF08C99D}" srcOrd="0" destOrd="0" presId="urn:microsoft.com/office/officeart/2005/8/layout/vList5"/>
    <dgm:cxn modelId="{DE7BFF3B-0D5D-6E4D-BE1D-168D72F572AE}" srcId="{BC2FBCC9-EFE0-FE44-80F2-45708963DE51}" destId="{5274AF92-3F58-B443-A765-E83363B474B2}" srcOrd="0" destOrd="0" parTransId="{B98C317B-D11B-5845-B775-C3B297EEF0A8}" sibTransId="{4B0F72CD-C116-C14D-90FE-C9B9C8F19CAF}"/>
    <dgm:cxn modelId="{4E95A843-07A9-6F4D-AF00-7180D8B8F68F}" srcId="{6AED23F2-7AB6-1846-890A-A39005F9B660}" destId="{856FCDDA-E2B4-8144-8EB2-B60B58E8A6E2}" srcOrd="0" destOrd="0" parTransId="{75965680-985E-6148-9323-479940E51993}" sibTransId="{D99D8E56-50B0-474B-B989-E98DF8346B1C}"/>
    <dgm:cxn modelId="{9F60175A-161D-9E48-87CF-AC2404A0E72C}" srcId="{FC422159-2460-7B4F-8524-83BA247851A3}" destId="{6AED23F2-7AB6-1846-890A-A39005F9B660}" srcOrd="0" destOrd="0" parTransId="{A8E284FA-844F-DE4D-AC31-9A21CA1C16F8}" sibTransId="{433ACBEC-F083-0F4E-99D8-8EF872AF7C0C}"/>
    <dgm:cxn modelId="{913AD88C-6D0F-9D4D-A032-B966BF7B5118}" type="presOf" srcId="{13251E6E-ABED-E447-875D-A67FD6F6B1F9}" destId="{3E620303-6119-A641-AFFC-3116464F4EB7}" srcOrd="0" destOrd="0" presId="urn:microsoft.com/office/officeart/2005/8/layout/vList5"/>
    <dgm:cxn modelId="{AF6AEDA1-FCEB-9742-81DE-1C26E9D11366}" type="presOf" srcId="{6AED23F2-7AB6-1846-890A-A39005F9B660}" destId="{5B724CB5-8347-1F4E-B804-B59B5C6ACD20}" srcOrd="0" destOrd="0" presId="urn:microsoft.com/office/officeart/2005/8/layout/vList5"/>
    <dgm:cxn modelId="{0C7946AC-517E-AA43-AEAF-F6A27E75AB7F}" srcId="{FC422159-2460-7B4F-8524-83BA247851A3}" destId="{BC2FBCC9-EFE0-FE44-80F2-45708963DE51}" srcOrd="2" destOrd="0" parTransId="{3B502C15-9A53-4548-B1C0-BEA575C3B0BA}" sibTransId="{8AAE8EF5-F9E4-E443-806E-17FFBB25EE8C}"/>
    <dgm:cxn modelId="{E476F4CD-AA75-9D43-9B09-2F8A8F4B8DE1}" type="presOf" srcId="{AAC576F3-F37E-3244-9BF4-BF201D3262E1}" destId="{084C045B-3658-E64C-9785-9A66B0AFE48E}" srcOrd="0" destOrd="0" presId="urn:microsoft.com/office/officeart/2005/8/layout/vList5"/>
    <dgm:cxn modelId="{DA167AE3-2E4F-3345-83D7-17249CE553B0}" srcId="{FC422159-2460-7B4F-8524-83BA247851A3}" destId="{AAC576F3-F37E-3244-9BF4-BF201D3262E1}" srcOrd="1" destOrd="0" parTransId="{365880B7-AC8C-B84C-A116-29696D83D6A8}" sibTransId="{C6624B0E-E0C9-F44B-A0A1-08D220EBB561}"/>
    <dgm:cxn modelId="{4528C7F0-58DA-544F-B93B-251C59DB2FAB}" srcId="{AAC576F3-F37E-3244-9BF4-BF201D3262E1}" destId="{13251E6E-ABED-E447-875D-A67FD6F6B1F9}" srcOrd="0" destOrd="0" parTransId="{FF18034F-0551-5348-9E45-1A6F0892652B}" sibTransId="{794ECCBB-73A0-1544-9C13-6CB5F5E1677E}"/>
    <dgm:cxn modelId="{695E40F5-0C2E-544D-AC68-6BBD49EEA82E}" type="presOf" srcId="{856FCDDA-E2B4-8144-8EB2-B60B58E8A6E2}" destId="{AF8CEFAE-A10F-6B46-893B-C8521AD8FA19}" srcOrd="0" destOrd="0" presId="urn:microsoft.com/office/officeart/2005/8/layout/vList5"/>
    <dgm:cxn modelId="{7574E5F8-CD19-B543-9F98-E85D87C73133}" type="presOf" srcId="{FC422159-2460-7B4F-8524-83BA247851A3}" destId="{2E9B938F-DC85-2648-8BFB-B2F5145C200F}" srcOrd="0" destOrd="0" presId="urn:microsoft.com/office/officeart/2005/8/layout/vList5"/>
    <dgm:cxn modelId="{F7C70E78-E322-814D-BD1F-C1C37A5D1CEE}" type="presParOf" srcId="{2E9B938F-DC85-2648-8BFB-B2F5145C200F}" destId="{2F07B4E2-E5CF-7C40-B3C3-1D93820F3BC2}" srcOrd="0" destOrd="0" presId="urn:microsoft.com/office/officeart/2005/8/layout/vList5"/>
    <dgm:cxn modelId="{EF2218CC-201F-BF40-A6F0-ED56DC3C5EBD}" type="presParOf" srcId="{2F07B4E2-E5CF-7C40-B3C3-1D93820F3BC2}" destId="{5B724CB5-8347-1F4E-B804-B59B5C6ACD20}" srcOrd="0" destOrd="0" presId="urn:microsoft.com/office/officeart/2005/8/layout/vList5"/>
    <dgm:cxn modelId="{32DD500B-6449-2449-ADE6-9C926BA4395D}" type="presParOf" srcId="{2F07B4E2-E5CF-7C40-B3C3-1D93820F3BC2}" destId="{AF8CEFAE-A10F-6B46-893B-C8521AD8FA19}" srcOrd="1" destOrd="0" presId="urn:microsoft.com/office/officeart/2005/8/layout/vList5"/>
    <dgm:cxn modelId="{95D626AE-D428-6E4F-A4DE-E5BFD39C46D5}" type="presParOf" srcId="{2E9B938F-DC85-2648-8BFB-B2F5145C200F}" destId="{F1A3F681-883D-124B-9893-B17638129AB0}" srcOrd="1" destOrd="0" presId="urn:microsoft.com/office/officeart/2005/8/layout/vList5"/>
    <dgm:cxn modelId="{781E7D58-3A60-584F-83C7-C4470F67D6B2}" type="presParOf" srcId="{2E9B938F-DC85-2648-8BFB-B2F5145C200F}" destId="{D4693C57-A678-9646-9F47-CFE012FD312F}" srcOrd="2" destOrd="0" presId="urn:microsoft.com/office/officeart/2005/8/layout/vList5"/>
    <dgm:cxn modelId="{4A617B73-2895-4149-915B-5BDCD1CB0F79}" type="presParOf" srcId="{D4693C57-A678-9646-9F47-CFE012FD312F}" destId="{084C045B-3658-E64C-9785-9A66B0AFE48E}" srcOrd="0" destOrd="0" presId="urn:microsoft.com/office/officeart/2005/8/layout/vList5"/>
    <dgm:cxn modelId="{E7F8E710-C091-C347-ADBF-DC8694256DC6}" type="presParOf" srcId="{D4693C57-A678-9646-9F47-CFE012FD312F}" destId="{3E620303-6119-A641-AFFC-3116464F4EB7}" srcOrd="1" destOrd="0" presId="urn:microsoft.com/office/officeart/2005/8/layout/vList5"/>
    <dgm:cxn modelId="{3D833CC8-0B4B-F645-BEB0-FC3539DED890}" type="presParOf" srcId="{2E9B938F-DC85-2648-8BFB-B2F5145C200F}" destId="{51851D28-A626-0B46-9046-55851FD38E38}" srcOrd="3" destOrd="0" presId="urn:microsoft.com/office/officeart/2005/8/layout/vList5"/>
    <dgm:cxn modelId="{22A7030F-72B7-7944-B94E-C33BC9229F1A}" type="presParOf" srcId="{2E9B938F-DC85-2648-8BFB-B2F5145C200F}" destId="{5AFAC2E1-CF49-594D-A4FD-0D5188849245}" srcOrd="4" destOrd="0" presId="urn:microsoft.com/office/officeart/2005/8/layout/vList5"/>
    <dgm:cxn modelId="{B52E2ED5-C679-D847-ADC3-DD134EEFED77}" type="presParOf" srcId="{5AFAC2E1-CF49-594D-A4FD-0D5188849245}" destId="{52C3EE02-FC5D-9645-8EBD-A046A663F8D1}" srcOrd="0" destOrd="0" presId="urn:microsoft.com/office/officeart/2005/8/layout/vList5"/>
    <dgm:cxn modelId="{37CBAA28-764C-9B41-9B8E-F91FE3025EE2}" type="presParOf" srcId="{5AFAC2E1-CF49-594D-A4FD-0D5188849245}" destId="{5F9B5D65-E290-F04E-BAF0-01FEDF08C99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CEFAE-A10F-6B46-893B-C8521AD8FA19}">
      <dsp:nvSpPr>
        <dsp:cNvPr id="0" name=""/>
        <dsp:cNvSpPr/>
      </dsp:nvSpPr>
      <dsp:spPr>
        <a:xfrm rot="5400000">
          <a:off x="7015684" y="-2924536"/>
          <a:ext cx="962620" cy="705599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Publications, citations (e.g., H-index), committees, awards</a:t>
          </a:r>
        </a:p>
      </dsp:txBody>
      <dsp:txXfrm rot="-5400000">
        <a:off x="3968998" y="169141"/>
        <a:ext cx="7009003" cy="868638"/>
      </dsp:txXfrm>
    </dsp:sp>
    <dsp:sp modelId="{5B724CB5-8347-1F4E-B804-B59B5C6ACD20}">
      <dsp:nvSpPr>
        <dsp:cNvPr id="0" name=""/>
        <dsp:cNvSpPr/>
      </dsp:nvSpPr>
      <dsp:spPr>
        <a:xfrm>
          <a:off x="0" y="1823"/>
          <a:ext cx="3968997" cy="120327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Quality</a:t>
          </a:r>
        </a:p>
      </dsp:txBody>
      <dsp:txXfrm>
        <a:off x="58739" y="60562"/>
        <a:ext cx="3851519" cy="1085797"/>
      </dsp:txXfrm>
    </dsp:sp>
    <dsp:sp modelId="{3E620303-6119-A641-AFFC-3116464F4EB7}">
      <dsp:nvSpPr>
        <dsp:cNvPr id="0" name=""/>
        <dsp:cNvSpPr/>
      </dsp:nvSpPr>
      <dsp:spPr>
        <a:xfrm rot="5400000">
          <a:off x="7015684" y="-1661097"/>
          <a:ext cx="962620" cy="705599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Transitions, co-authors with other partners, stakeholder engagement</a:t>
          </a:r>
          <a:endParaRPr lang="en-US" sz="1900" kern="1200" dirty="0"/>
        </a:p>
      </dsp:txBody>
      <dsp:txXfrm rot="-5400000">
        <a:off x="3968998" y="1432580"/>
        <a:ext cx="7009003" cy="868638"/>
      </dsp:txXfrm>
    </dsp:sp>
    <dsp:sp modelId="{084C045B-3658-E64C-9785-9A66B0AFE48E}">
      <dsp:nvSpPr>
        <dsp:cNvPr id="0" name=""/>
        <dsp:cNvSpPr/>
      </dsp:nvSpPr>
      <dsp:spPr>
        <a:xfrm>
          <a:off x="0" y="1265262"/>
          <a:ext cx="3968997" cy="120327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Relevance</a:t>
          </a:r>
        </a:p>
      </dsp:txBody>
      <dsp:txXfrm>
        <a:off x="58739" y="1324001"/>
        <a:ext cx="3851519" cy="1085797"/>
      </dsp:txXfrm>
    </dsp:sp>
    <dsp:sp modelId="{5F9B5D65-E290-F04E-BAF0-01FEDF08C99D}">
      <dsp:nvSpPr>
        <dsp:cNvPr id="0" name=""/>
        <dsp:cNvSpPr/>
      </dsp:nvSpPr>
      <dsp:spPr>
        <a:xfrm rot="5400000">
          <a:off x="7015684" y="-397658"/>
          <a:ext cx="962620" cy="7055994"/>
        </a:xfrm>
        <a:prstGeom prst="round2Same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Alignment with priorities, resource management, employee engagement, outreach metrics</a:t>
          </a:r>
        </a:p>
        <a:p>
          <a:pPr marL="171450" lvl="1" indent="-171450" algn="l" defTabSz="844550">
            <a:lnSpc>
              <a:spcPct val="90000"/>
            </a:lnSpc>
            <a:spcBef>
              <a:spcPct val="0"/>
            </a:spcBef>
            <a:spcAft>
              <a:spcPct val="15000"/>
            </a:spcAft>
            <a:buChar char="•"/>
          </a:pPr>
          <a:endParaRPr lang="en-US" sz="1900" kern="1200" dirty="0"/>
        </a:p>
      </dsp:txBody>
      <dsp:txXfrm rot="-5400000">
        <a:off x="3968998" y="2696019"/>
        <a:ext cx="7009003" cy="868638"/>
      </dsp:txXfrm>
    </dsp:sp>
    <dsp:sp modelId="{52C3EE02-FC5D-9645-8EBD-A046A663F8D1}">
      <dsp:nvSpPr>
        <dsp:cNvPr id="0" name=""/>
        <dsp:cNvSpPr/>
      </dsp:nvSpPr>
      <dsp:spPr>
        <a:xfrm>
          <a:off x="0" y="2528701"/>
          <a:ext cx="3968997" cy="120327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Performance</a:t>
          </a:r>
        </a:p>
      </dsp:txBody>
      <dsp:txXfrm>
        <a:off x="58739" y="2587440"/>
        <a:ext cx="3851519" cy="1085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3DF49-06E5-624E-B1FF-AA1C2EB1EE38}">
      <dsp:nvSpPr>
        <dsp:cNvPr id="0" name=""/>
        <dsp:cNvSpPr/>
      </dsp:nvSpPr>
      <dsp:spPr>
        <a:xfrm>
          <a:off x="1059029" y="0"/>
          <a:ext cx="4495800" cy="44958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4C22CE-E864-ED40-8F50-156AE0D1C732}">
      <dsp:nvSpPr>
        <dsp:cNvPr id="0" name=""/>
        <dsp:cNvSpPr/>
      </dsp:nvSpPr>
      <dsp:spPr>
        <a:xfrm>
          <a:off x="1486130" y="427101"/>
          <a:ext cx="1753362" cy="1753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AOML’s Diversity, Inclusion and YOU! (DIY)</a:t>
          </a:r>
        </a:p>
      </dsp:txBody>
      <dsp:txXfrm>
        <a:off x="1571722" y="512693"/>
        <a:ext cx="1582178" cy="1582178"/>
      </dsp:txXfrm>
    </dsp:sp>
    <dsp:sp modelId="{3FA6E7FC-E8E0-B242-87C3-E4DBC135E994}">
      <dsp:nvSpPr>
        <dsp:cNvPr id="0" name=""/>
        <dsp:cNvSpPr/>
      </dsp:nvSpPr>
      <dsp:spPr>
        <a:xfrm>
          <a:off x="3374366" y="427101"/>
          <a:ext cx="1753362" cy="1753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Engagement with Minority Serving Institutions (e.g., NOAA Cooperative Science Centers)</a:t>
          </a:r>
        </a:p>
      </dsp:txBody>
      <dsp:txXfrm>
        <a:off x="3459958" y="512693"/>
        <a:ext cx="1582178" cy="1582178"/>
      </dsp:txXfrm>
    </dsp:sp>
    <dsp:sp modelId="{D7868AA4-DFC7-9648-9218-3CAD6D20D786}">
      <dsp:nvSpPr>
        <dsp:cNvPr id="0" name=""/>
        <dsp:cNvSpPr/>
      </dsp:nvSpPr>
      <dsp:spPr>
        <a:xfrm>
          <a:off x="1486130" y="2315337"/>
          <a:ext cx="1753362" cy="1753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Employee engagement in minority-serving and major scientific organizations</a:t>
          </a:r>
        </a:p>
      </dsp:txBody>
      <dsp:txXfrm>
        <a:off x="1571722" y="2400929"/>
        <a:ext cx="1582178" cy="1582178"/>
      </dsp:txXfrm>
    </dsp:sp>
    <dsp:sp modelId="{C89A2490-BBC0-5E4A-96BC-A4394720502B}">
      <dsp:nvSpPr>
        <dsp:cNvPr id="0" name=""/>
        <dsp:cNvSpPr/>
      </dsp:nvSpPr>
      <dsp:spPr>
        <a:xfrm>
          <a:off x="3374366" y="2315337"/>
          <a:ext cx="1753362" cy="1753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Outreach to school groups, career fairs, and high school intern programs (</a:t>
          </a:r>
          <a:r>
            <a:rPr lang="en-US" sz="1500" kern="1200" dirty="0" err="1"/>
            <a:t>e.g</a:t>
          </a:r>
          <a:r>
            <a:rPr lang="en-US" sz="1500" kern="1200" dirty="0"/>
            <a:t>, NOAA Open House)</a:t>
          </a:r>
        </a:p>
      </dsp:txBody>
      <dsp:txXfrm>
        <a:off x="3459958" y="2400929"/>
        <a:ext cx="1582178" cy="1582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CEFAE-A10F-6B46-893B-C8521AD8FA19}">
      <dsp:nvSpPr>
        <dsp:cNvPr id="0" name=""/>
        <dsp:cNvSpPr/>
      </dsp:nvSpPr>
      <dsp:spPr>
        <a:xfrm rot="5400000">
          <a:off x="7015684" y="-2924536"/>
          <a:ext cx="962620" cy="70559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Incorporate diversity and inclusion into lab culture; ensure fair, inclusive, and transparent decision making; focus on employee performance, training, and recognition</a:t>
          </a:r>
        </a:p>
      </dsp:txBody>
      <dsp:txXfrm rot="-5400000">
        <a:off x="3968998" y="169141"/>
        <a:ext cx="7009003" cy="868638"/>
      </dsp:txXfrm>
    </dsp:sp>
    <dsp:sp modelId="{5B724CB5-8347-1F4E-B804-B59B5C6ACD20}">
      <dsp:nvSpPr>
        <dsp:cNvPr id="0" name=""/>
        <dsp:cNvSpPr/>
      </dsp:nvSpPr>
      <dsp:spPr>
        <a:xfrm>
          <a:off x="0" y="1823"/>
          <a:ext cx="3968997" cy="1203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People</a:t>
          </a:r>
        </a:p>
      </dsp:txBody>
      <dsp:txXfrm>
        <a:off x="58739" y="60562"/>
        <a:ext cx="3851519" cy="1085797"/>
      </dsp:txXfrm>
    </dsp:sp>
    <dsp:sp modelId="{3E620303-6119-A641-AFFC-3116464F4EB7}">
      <dsp:nvSpPr>
        <dsp:cNvPr id="0" name=""/>
        <dsp:cNvSpPr/>
      </dsp:nvSpPr>
      <dsp:spPr>
        <a:xfrm rot="5400000">
          <a:off x="7015684" y="-1661097"/>
          <a:ext cx="962620" cy="70559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Provide facility that fosters outstanding research and innovation; improve collaborations to ensure research benefits NOAA’s operations through transitions; increase earth system research; incorporate social science into AOML research</a:t>
          </a:r>
        </a:p>
      </dsp:txBody>
      <dsp:txXfrm rot="-5400000">
        <a:off x="3968998" y="1432580"/>
        <a:ext cx="7009003" cy="868638"/>
      </dsp:txXfrm>
    </dsp:sp>
    <dsp:sp modelId="{084C045B-3658-E64C-9785-9A66B0AFE48E}">
      <dsp:nvSpPr>
        <dsp:cNvPr id="0" name=""/>
        <dsp:cNvSpPr/>
      </dsp:nvSpPr>
      <dsp:spPr>
        <a:xfrm>
          <a:off x="0" y="1265262"/>
          <a:ext cx="3968997" cy="1203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Science</a:t>
          </a:r>
        </a:p>
      </dsp:txBody>
      <dsp:txXfrm>
        <a:off x="58739" y="1324001"/>
        <a:ext cx="3851519" cy="1085797"/>
      </dsp:txXfrm>
    </dsp:sp>
    <dsp:sp modelId="{5F9B5D65-E290-F04E-BAF0-01FEDF08C99D}">
      <dsp:nvSpPr>
        <dsp:cNvPr id="0" name=""/>
        <dsp:cNvSpPr/>
      </dsp:nvSpPr>
      <dsp:spPr>
        <a:xfrm rot="5400000">
          <a:off x="7015684" y="-397658"/>
          <a:ext cx="962620" cy="70559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Increase communication of AOML’s research and benefits of such research to the public and key stakeholders.</a:t>
          </a:r>
        </a:p>
      </dsp:txBody>
      <dsp:txXfrm rot="-5400000">
        <a:off x="3968998" y="2696019"/>
        <a:ext cx="7009003" cy="868638"/>
      </dsp:txXfrm>
    </dsp:sp>
    <dsp:sp modelId="{52C3EE02-FC5D-9645-8EBD-A046A663F8D1}">
      <dsp:nvSpPr>
        <dsp:cNvPr id="0" name=""/>
        <dsp:cNvSpPr/>
      </dsp:nvSpPr>
      <dsp:spPr>
        <a:xfrm>
          <a:off x="0" y="2528701"/>
          <a:ext cx="3968997" cy="1203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Communication</a:t>
          </a:r>
        </a:p>
      </dsp:txBody>
      <dsp:txXfrm>
        <a:off x="58739" y="2587440"/>
        <a:ext cx="3851519" cy="10857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0.26899</cdr:x>
      <cdr:y>0.28612</cdr:y>
    </cdr:from>
    <cdr:to>
      <cdr:x>0.33106</cdr:x>
      <cdr:y>0.35215</cdr:y>
    </cdr:to>
    <cdr:sp macro="" textlink="">
      <cdr:nvSpPr>
        <cdr:cNvPr id="2" name="TextBox 5">
          <a:extLst xmlns:a="http://schemas.openxmlformats.org/drawingml/2006/main">
            <a:ext uri="{FF2B5EF4-FFF2-40B4-BE49-F238E27FC236}">
              <a16:creationId xmlns:a16="http://schemas.microsoft.com/office/drawing/2014/main" id="{A4FF1D35-5ACD-AF40-AD09-CFE2CA932F11}"/>
            </a:ext>
          </a:extLst>
        </cdr:cNvPr>
        <cdr:cNvSpPr txBox="1"/>
      </cdr:nvSpPr>
      <cdr:spPr>
        <a:xfrm xmlns:a="http://schemas.openxmlformats.org/drawingml/2006/main">
          <a:off x="2972205" y="1600200"/>
          <a:ext cx="6858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109</a:t>
          </a:r>
        </a:p>
      </cdr:txBody>
    </cdr:sp>
  </cdr:relSizeAnchor>
  <cdr:relSizeAnchor xmlns:cdr="http://schemas.openxmlformats.org/drawingml/2006/chartDrawing">
    <cdr:from>
      <cdr:x>0.42071</cdr:x>
      <cdr:y>0.30551</cdr:y>
    </cdr:from>
    <cdr:to>
      <cdr:x>0.48278</cdr:x>
      <cdr:y>0.37155</cdr:y>
    </cdr:to>
    <cdr:sp macro="" textlink="">
      <cdr:nvSpPr>
        <cdr:cNvPr id="3" name="TextBox 5">
          <a:extLst xmlns:a="http://schemas.openxmlformats.org/drawingml/2006/main">
            <a:ext uri="{FF2B5EF4-FFF2-40B4-BE49-F238E27FC236}">
              <a16:creationId xmlns:a16="http://schemas.microsoft.com/office/drawing/2014/main" id="{26E80757-15DD-464B-B371-D72A27AAFC46}"/>
            </a:ext>
          </a:extLst>
        </cdr:cNvPr>
        <cdr:cNvSpPr txBox="1"/>
      </cdr:nvSpPr>
      <cdr:spPr>
        <a:xfrm xmlns:a="http://schemas.openxmlformats.org/drawingml/2006/main">
          <a:off x="4648605" y="1708666"/>
          <a:ext cx="6858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105</a:t>
          </a:r>
        </a:p>
      </cdr:txBody>
    </cdr:sp>
  </cdr:relSizeAnchor>
  <cdr:relSizeAnchor xmlns:cdr="http://schemas.openxmlformats.org/drawingml/2006/chartDrawing">
    <cdr:from>
      <cdr:x>0.57933</cdr:x>
      <cdr:y>0.23947</cdr:y>
    </cdr:from>
    <cdr:to>
      <cdr:x>0.64139</cdr:x>
      <cdr:y>0.30551</cdr:y>
    </cdr:to>
    <cdr:sp macro="" textlink="">
      <cdr:nvSpPr>
        <cdr:cNvPr id="4" name="TextBox 5">
          <a:extLst xmlns:a="http://schemas.openxmlformats.org/drawingml/2006/main">
            <a:ext uri="{FF2B5EF4-FFF2-40B4-BE49-F238E27FC236}">
              <a16:creationId xmlns:a16="http://schemas.microsoft.com/office/drawing/2014/main" id="{8D663B4A-50D7-AD4B-A64B-B16197D51652}"/>
            </a:ext>
          </a:extLst>
        </cdr:cNvPr>
        <cdr:cNvSpPr txBox="1"/>
      </cdr:nvSpPr>
      <cdr:spPr>
        <a:xfrm xmlns:a="http://schemas.openxmlformats.org/drawingml/2006/main">
          <a:off x="6401205" y="1339334"/>
          <a:ext cx="6858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118</a:t>
          </a:r>
        </a:p>
      </cdr:txBody>
    </cdr:sp>
  </cdr:relSizeAnchor>
  <cdr:relSizeAnchor xmlns:cdr="http://schemas.openxmlformats.org/drawingml/2006/chartDrawing">
    <cdr:from>
      <cdr:x>0.73104</cdr:x>
      <cdr:y>0.23451</cdr:y>
    </cdr:from>
    <cdr:to>
      <cdr:x>0.79311</cdr:x>
      <cdr:y>0.30055</cdr:y>
    </cdr:to>
    <cdr:sp macro="" textlink="">
      <cdr:nvSpPr>
        <cdr:cNvPr id="5" name="TextBox 5">
          <a:extLst xmlns:a="http://schemas.openxmlformats.org/drawingml/2006/main">
            <a:ext uri="{FF2B5EF4-FFF2-40B4-BE49-F238E27FC236}">
              <a16:creationId xmlns:a16="http://schemas.microsoft.com/office/drawing/2014/main" id="{8D663B4A-50D7-AD4B-A64B-B16197D51652}"/>
            </a:ext>
          </a:extLst>
        </cdr:cNvPr>
        <cdr:cNvSpPr txBox="1"/>
      </cdr:nvSpPr>
      <cdr:spPr>
        <a:xfrm xmlns:a="http://schemas.openxmlformats.org/drawingml/2006/main">
          <a:off x="8077605" y="1311584"/>
          <a:ext cx="6858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119</a:t>
          </a:r>
        </a:p>
      </cdr:txBody>
    </cdr:sp>
  </cdr:relSizeAnchor>
  <cdr:relSizeAnchor xmlns:cdr="http://schemas.openxmlformats.org/drawingml/2006/chartDrawing">
    <cdr:from>
      <cdr:x>0.88276</cdr:x>
      <cdr:y>0.19074</cdr:y>
    </cdr:from>
    <cdr:to>
      <cdr:x>0.94483</cdr:x>
      <cdr:y>0.25678</cdr:y>
    </cdr:to>
    <cdr:sp macro="" textlink="">
      <cdr:nvSpPr>
        <cdr:cNvPr id="6" name="TextBox 5">
          <a:extLst xmlns:a="http://schemas.openxmlformats.org/drawingml/2006/main">
            <a:ext uri="{FF2B5EF4-FFF2-40B4-BE49-F238E27FC236}">
              <a16:creationId xmlns:a16="http://schemas.microsoft.com/office/drawing/2014/main" id="{8D663B4A-50D7-AD4B-A64B-B16197D51652}"/>
            </a:ext>
          </a:extLst>
        </cdr:cNvPr>
        <cdr:cNvSpPr txBox="1"/>
      </cdr:nvSpPr>
      <cdr:spPr>
        <a:xfrm xmlns:a="http://schemas.openxmlformats.org/drawingml/2006/main">
          <a:off x="9754005" y="1066800"/>
          <a:ext cx="6858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128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11/18/19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arth-syst-sci-data.net/8/605/2016/"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science.sciencemag.org/content/349/6253/1221.editor-summary" TargetMode="External"/><Relationship Id="rId5" Type="http://schemas.openxmlformats.org/officeDocument/2006/relationships/hyperlink" Target="https://www.nature.com/articles/nclimate2872" TargetMode="External"/><Relationship Id="rId4" Type="http://schemas.openxmlformats.org/officeDocument/2006/relationships/hyperlink" Target="https://www.nature.com/articles/nature2462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8</a:t>
            </a:fld>
            <a:endParaRPr lang="en-US"/>
          </a:p>
        </p:txBody>
      </p:sp>
    </p:spTree>
    <p:extLst>
      <p:ext uri="{BB962C8B-B14F-4D97-AF65-F5344CB8AC3E}">
        <p14:creationId xmlns:p14="http://schemas.microsoft.com/office/powerpoint/2010/main" val="334219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13</a:t>
            </a:fld>
            <a:endParaRPr lang="en-US"/>
          </a:p>
        </p:txBody>
      </p:sp>
    </p:spTree>
    <p:extLst>
      <p:ext uri="{BB962C8B-B14F-4D97-AF65-F5344CB8AC3E}">
        <p14:creationId xmlns:p14="http://schemas.microsoft.com/office/powerpoint/2010/main" val="107548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2014 - 2019</a:t>
            </a:r>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17</a:t>
            </a:fld>
            <a:endParaRPr lang="en-US"/>
          </a:p>
        </p:txBody>
      </p:sp>
    </p:spTree>
    <p:extLst>
      <p:ext uri="{BB962C8B-B14F-4D97-AF65-F5344CB8AC3E}">
        <p14:creationId xmlns:p14="http://schemas.microsoft.com/office/powerpoint/2010/main" val="195560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18</a:t>
            </a:fld>
            <a:endParaRPr lang="en-US"/>
          </a:p>
        </p:txBody>
      </p:sp>
    </p:spTree>
    <p:extLst>
      <p:ext uri="{BB962C8B-B14F-4D97-AF65-F5344CB8AC3E}">
        <p14:creationId xmlns:p14="http://schemas.microsoft.com/office/powerpoint/2010/main" val="187660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Global Carbon Budget 2016https://www.earth-syst-sci-data.net/8/605/2016/</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4"/>
              </a:rPr>
              <a:t>A communal catalogue reveals Earth's multiscale microbial diversity </a:t>
            </a:r>
          </a:p>
          <a:p>
            <a:r>
              <a:rPr lang="en-US" sz="1200" b="0" i="0" kern="1200" dirty="0">
                <a:solidFill>
                  <a:schemeClr val="tx1"/>
                </a:solidFill>
                <a:effectLst/>
                <a:latin typeface="+mn-lt"/>
                <a:ea typeface="+mn-ea"/>
                <a:cs typeface="+mn-cs"/>
                <a:hlinkClick r:id="rId4"/>
              </a:rPr>
              <a:t>https://www.nature.com/articles/nature24621</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5"/>
              </a:rPr>
              <a:t>Fifteen years of ocean observations with the global Argo array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5"/>
              </a:rPr>
              <a:t>https://www.nature.com/articles/nclimate2872</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6"/>
              </a:rPr>
              <a:t>The reinvigoration of the Southern Ocean carbon sink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6"/>
              </a:rPr>
              <a:t>https://science.sciencemag.org/content/349/6253/1221.editor-summary</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19</a:t>
            </a:fld>
            <a:endParaRPr lang="en-US"/>
          </a:p>
        </p:txBody>
      </p:sp>
    </p:spTree>
    <p:extLst>
      <p:ext uri="{BB962C8B-B14F-4D97-AF65-F5344CB8AC3E}">
        <p14:creationId xmlns:p14="http://schemas.microsoft.com/office/powerpoint/2010/main" val="221642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 for web performance by the Numbers: </a:t>
            </a:r>
          </a:p>
          <a:p>
            <a:endParaRPr lang="en-US" dirty="0"/>
          </a:p>
          <a:p>
            <a:r>
              <a:rPr lang="en-US" u="sng" dirty="0"/>
              <a:t>Reduction in Bounce Rate (a positive):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75757"/>
                </a:solidFill>
              </a:rPr>
              <a:t>A bounce rate is when a visitor comes to your site, makes no other action, and leaves indicating some dissatisfaction with the result. The lower the bounce rate, the more your visitors are happy with their click to your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75757"/>
                </a:solidFill>
              </a:rPr>
              <a:t>Our First Impression Success is far above average (20-40%). Further, our bounce rate for mobile is very promising, at 7.44% (compared to 86% this time last year)</a:t>
            </a:r>
            <a:endParaRPr lang="en-US" dirty="0"/>
          </a:p>
          <a:p>
            <a:endParaRPr lang="en-US" dirty="0"/>
          </a:p>
          <a:p>
            <a:r>
              <a:rPr lang="en-US" u="sng" dirty="0"/>
              <a:t>Increase in Click Through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75757"/>
                </a:solidFill>
              </a:rPr>
              <a:t>Our Content matches what people are searching for on Google (number is double the national average for our position in search (8.9 is our current average search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7575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575757"/>
                </a:solidFill>
              </a:rPr>
              <a:t>Referral Traffic: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75757"/>
                </a:solidFill>
              </a:rPr>
              <a:t>Of 400k visitors, 94k or 23% of our users were referred by another site (not google). </a:t>
            </a:r>
            <a:r>
              <a:rPr lang="en-US" b="1" dirty="0">
                <a:solidFill>
                  <a:srgbClr val="575757"/>
                </a:solidFill>
              </a:rPr>
              <a:t>This is a 350% Increase from the same time last year. </a:t>
            </a:r>
            <a:r>
              <a:rPr lang="en-US" dirty="0">
                <a:solidFill>
                  <a:srgbClr val="575757"/>
                </a:solidFill>
              </a:rPr>
              <a:t>Top referrers include twitter, </a:t>
            </a:r>
            <a:r>
              <a:rPr lang="en-US" dirty="0" err="1">
                <a:solidFill>
                  <a:srgbClr val="575757"/>
                </a:solidFill>
              </a:rPr>
              <a:t>facebook</a:t>
            </a:r>
            <a:r>
              <a:rPr lang="en-US" dirty="0">
                <a:solidFill>
                  <a:srgbClr val="575757"/>
                </a:solidFill>
              </a:rPr>
              <a:t>, national geographic, CNN, </a:t>
            </a:r>
            <a:r>
              <a:rPr lang="en-US" dirty="0" err="1">
                <a:solidFill>
                  <a:srgbClr val="575757"/>
                </a:solidFill>
              </a:rPr>
              <a:t>axios.com</a:t>
            </a:r>
            <a:r>
              <a:rPr lang="en-US" dirty="0">
                <a:solidFill>
                  <a:srgbClr val="575757"/>
                </a:solidFill>
              </a:rPr>
              <a:t>, reddit, </a:t>
            </a:r>
            <a:r>
              <a:rPr lang="en-US" dirty="0" err="1">
                <a:solidFill>
                  <a:srgbClr val="575757"/>
                </a:solidFill>
              </a:rPr>
              <a:t>weather.com</a:t>
            </a:r>
            <a:r>
              <a:rPr lang="en-US" dirty="0">
                <a:solidFill>
                  <a:srgbClr val="575757"/>
                </a:solidFill>
              </a:rPr>
              <a:t>, </a:t>
            </a:r>
            <a:r>
              <a:rPr lang="en-US" dirty="0" err="1">
                <a:solidFill>
                  <a:srgbClr val="575757"/>
                </a:solidFill>
              </a:rPr>
              <a:t>bbc.com</a:t>
            </a:r>
            <a:r>
              <a:rPr lang="en-US" dirty="0">
                <a:solidFill>
                  <a:srgbClr val="575757"/>
                </a:solidFill>
              </a:rPr>
              <a:t>, among others </a:t>
            </a: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23</a:t>
            </a:fld>
            <a:endParaRPr lang="en-US"/>
          </a:p>
        </p:txBody>
      </p:sp>
    </p:spTree>
    <p:extLst>
      <p:ext uri="{BB962C8B-B14F-4D97-AF65-F5344CB8AC3E}">
        <p14:creationId xmlns:p14="http://schemas.microsoft.com/office/powerpoint/2010/main" val="3382383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pic>
        <p:nvPicPr>
          <p:cNvPr id="8" name="Picture 7">
            <a:extLst>
              <a:ext uri="{FF2B5EF4-FFF2-40B4-BE49-F238E27FC236}">
                <a16:creationId xmlns:a16="http://schemas.microsoft.com/office/drawing/2014/main" id="{3D57BF2C-F26B-C546-B91D-C78130C850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499"/>
            <a:ext cx="2893690" cy="678180"/>
          </a:xfrm>
          <a:prstGeom prst="rect">
            <a:avLst/>
          </a:prstGeom>
        </p:spPr>
      </p:pic>
    </p:spTree>
    <p:extLst>
      <p:ext uri="{BB962C8B-B14F-4D97-AF65-F5344CB8AC3E}">
        <p14:creationId xmlns:p14="http://schemas.microsoft.com/office/powerpoint/2010/main" val="3495351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pic>
        <p:nvPicPr>
          <p:cNvPr id="7" name="Picture 6">
            <a:extLst>
              <a:ext uri="{FF2B5EF4-FFF2-40B4-BE49-F238E27FC236}">
                <a16:creationId xmlns:a16="http://schemas.microsoft.com/office/drawing/2014/main" id="{926CD9D9-CECB-5942-B416-A90BD6E573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499"/>
            <a:ext cx="2893690" cy="678180"/>
          </a:xfrm>
          <a:prstGeom prst="rect">
            <a:avLst/>
          </a:prstGeom>
        </p:spPr>
      </p:pic>
    </p:spTree>
    <p:extLst>
      <p:ext uri="{BB962C8B-B14F-4D97-AF65-F5344CB8AC3E}">
        <p14:creationId xmlns:p14="http://schemas.microsoft.com/office/powerpoint/2010/main" val="2235355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9935F2-4CE9-484A-8173-38611DB30D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499"/>
            <a:ext cx="2893690" cy="678180"/>
          </a:xfrm>
          <a:prstGeom prst="rect">
            <a:avLst/>
          </a:prstGeom>
        </p:spPr>
      </p:pic>
    </p:spTree>
    <p:extLst>
      <p:ext uri="{BB962C8B-B14F-4D97-AF65-F5344CB8AC3E}">
        <p14:creationId xmlns:p14="http://schemas.microsoft.com/office/powerpoint/2010/main" val="139628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ADD370-3E79-A948-81C0-4C141C01C3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499"/>
            <a:ext cx="2893690" cy="678180"/>
          </a:xfrm>
          <a:prstGeom prst="rect">
            <a:avLst/>
          </a:prstGeom>
        </p:spPr>
      </p:pic>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272F39F-028B-8645-A17A-1F7ACFF4A8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499"/>
            <a:ext cx="2893690" cy="678180"/>
          </a:xfrm>
          <a:prstGeom prst="rect">
            <a:avLst/>
          </a:prstGeom>
        </p:spPr>
      </p:pic>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FDE710-777A-344A-AAF1-32C3BF1D0F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499"/>
            <a:ext cx="2893690" cy="678180"/>
          </a:xfrm>
          <a:prstGeom prst="rect">
            <a:avLst/>
          </a:prstGeom>
        </p:spPr>
      </p:pic>
    </p:spTree>
    <p:extLst>
      <p:ext uri="{BB962C8B-B14F-4D97-AF65-F5344CB8AC3E}">
        <p14:creationId xmlns:p14="http://schemas.microsoft.com/office/powerpoint/2010/main" val="35731932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7BC6A6-FC29-4673-A2C8-43052775E748}"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0076-E3A8-45B9-BE99-4B76DD18F91B}" type="slidenum">
              <a:rPr lang="en-US" smtClean="0"/>
              <a:t>‹#›</a:t>
            </a:fld>
            <a:endParaRPr lang="en-US"/>
          </a:p>
        </p:txBody>
      </p:sp>
    </p:spTree>
    <p:extLst>
      <p:ext uri="{BB962C8B-B14F-4D97-AF65-F5344CB8AC3E}">
        <p14:creationId xmlns:p14="http://schemas.microsoft.com/office/powerpoint/2010/main" val="323442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DE3BB0D-0412-8E43-838A-60AAAFBF9B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499"/>
            <a:ext cx="2893690" cy="678180"/>
          </a:xfrm>
          <a:prstGeom prst="rect">
            <a:avLst/>
          </a:prstGeom>
        </p:spPr>
      </p:pic>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2775A5CF-DFF2-ED41-8EDA-C2F50538DC89}"/>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52407FD-82EB-1A40-8108-BB81858279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48200" y="203563"/>
            <a:ext cx="2895600" cy="678180"/>
          </a:xfrm>
          <a:prstGeom prst="rect">
            <a:avLst/>
          </a:prstGeom>
        </p:spPr>
      </p:pic>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AOML Overview - </a:t>
            </a:r>
            <a:r>
              <a:rPr lang="en-US" sz="1000" dirty="0" err="1">
                <a:solidFill>
                  <a:srgbClr val="666666"/>
                </a:solidFill>
                <a:latin typeface="Arial" panose="020B0604020202020204" pitchFamily="34" charset="0"/>
                <a:cs typeface="Arial" panose="020B0604020202020204" pitchFamily="34" charset="0"/>
              </a:rPr>
              <a:t>Cortinas</a:t>
            </a:r>
            <a:endParaRPr lang="en-US" sz="1000" dirty="0">
              <a:solidFill>
                <a:srgbClr val="66666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51" r:id="rId1"/>
    <p:sldLayoutId id="2147483671" r:id="rId2"/>
    <p:sldLayoutId id="2147483670" r:id="rId3"/>
    <p:sldLayoutId id="2147483658" r:id="rId4"/>
    <p:sldLayoutId id="2147483650" r:id="rId5"/>
    <p:sldLayoutId id="2147483660" r:id="rId6"/>
    <p:sldLayoutId id="2147483657" r:id="rId7"/>
    <p:sldLayoutId id="2147483656" r:id="rId8"/>
    <p:sldLayoutId id="2147483661" r:id="rId9"/>
    <p:sldLayoutId id="2147483662" r:id="rId10"/>
    <p:sldLayoutId id="2147483653" r:id="rId11"/>
    <p:sldLayoutId id="2147483654" r:id="rId12"/>
    <p:sldLayoutId id="2147483655" r:id="rId13"/>
    <p:sldLayoutId id="2147483663" r:id="rId14"/>
    <p:sldLayoutId id="2147483659" r:id="rId15"/>
    <p:sldLayoutId id="2147483664" r:id="rId16"/>
    <p:sldLayoutId id="2147483672" r:id="rId17"/>
    <p:sldLayoutId id="2147483669" r:id="rId18"/>
    <p:sldLayoutId id="2147483665" r:id="rId19"/>
    <p:sldLayoutId id="2147483666" r:id="rId20"/>
    <p:sldLayoutId id="2147483667" r:id="rId21"/>
    <p:sldLayoutId id="2147483673" r:id="rId2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5.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gif"/><Relationship Id="rId10" Type="http://schemas.openxmlformats.org/officeDocument/2006/relationships/image" Target="../media/image45.tiff"/><Relationship Id="rId4" Type="http://schemas.openxmlformats.org/officeDocument/2006/relationships/image" Target="../media/image39.emf"/><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9009A2-238A-394D-A9FB-6627E96FBE0C}"/>
              </a:ext>
            </a:extLst>
          </p:cNvPr>
          <p:cNvSpPr>
            <a:spLocks noGrp="1"/>
          </p:cNvSpPr>
          <p:nvPr>
            <p:ph type="title"/>
          </p:nvPr>
        </p:nvSpPr>
        <p:spPr/>
        <p:txBody>
          <a:bodyPr/>
          <a:lstStyle/>
          <a:p>
            <a:r>
              <a:rPr lang="en-US" dirty="0"/>
              <a:t>AOML Overview</a:t>
            </a:r>
          </a:p>
        </p:txBody>
      </p:sp>
      <p:sp>
        <p:nvSpPr>
          <p:cNvPr id="6" name="Text Placeholder 5">
            <a:extLst>
              <a:ext uri="{FF2B5EF4-FFF2-40B4-BE49-F238E27FC236}">
                <a16:creationId xmlns:a16="http://schemas.microsoft.com/office/drawing/2014/main" id="{0B4356FF-DAE2-5F45-9436-2553F93DE349}"/>
              </a:ext>
            </a:extLst>
          </p:cNvPr>
          <p:cNvSpPr>
            <a:spLocks noGrp="1"/>
          </p:cNvSpPr>
          <p:nvPr>
            <p:ph type="body" idx="1"/>
          </p:nvPr>
        </p:nvSpPr>
        <p:spPr/>
        <p:txBody>
          <a:bodyPr/>
          <a:lstStyle/>
          <a:p>
            <a:r>
              <a:rPr lang="en-US" dirty="0"/>
              <a:t>2019 AOML Review</a:t>
            </a:r>
          </a:p>
          <a:p>
            <a:r>
              <a:rPr lang="en-US" dirty="0"/>
              <a:t>John </a:t>
            </a:r>
            <a:r>
              <a:rPr lang="en-US" dirty="0" err="1"/>
              <a:t>Cortinas</a:t>
            </a:r>
            <a:r>
              <a:rPr lang="en-US" dirty="0"/>
              <a:t>, Ph.D., Director</a:t>
            </a:r>
          </a:p>
        </p:txBody>
      </p:sp>
      <p:sp>
        <p:nvSpPr>
          <p:cNvPr id="4" name="Slide Number Placeholder 3">
            <a:extLst>
              <a:ext uri="{FF2B5EF4-FFF2-40B4-BE49-F238E27FC236}">
                <a16:creationId xmlns:a16="http://schemas.microsoft.com/office/drawing/2014/main" id="{010DA26A-2251-4442-BD0B-A32EC6680219}"/>
              </a:ext>
            </a:extLst>
          </p:cNvPr>
          <p:cNvSpPr>
            <a:spLocks noGrp="1"/>
          </p:cNvSpPr>
          <p:nvPr>
            <p:ph type="sldNum" sz="quarter" idx="12"/>
          </p:nvPr>
        </p:nvSpPr>
        <p:spPr/>
        <p:txBody>
          <a:bodyPr/>
          <a:lstStyle/>
          <a:p>
            <a:fld id="{1CA897ED-F933-F140-B965-41326E641414}" type="slidenum">
              <a:rPr lang="en-US" smtClean="0"/>
              <a:t>1</a:t>
            </a:fld>
            <a:endParaRPr lang="en-US"/>
          </a:p>
        </p:txBody>
      </p:sp>
    </p:spTree>
    <p:extLst>
      <p:ext uri="{BB962C8B-B14F-4D97-AF65-F5344CB8AC3E}">
        <p14:creationId xmlns:p14="http://schemas.microsoft.com/office/powerpoint/2010/main" val="19730580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17038F-D612-7D47-B098-882926C469A8}"/>
              </a:ext>
            </a:extLst>
          </p:cNvPr>
          <p:cNvSpPr>
            <a:spLocks noGrp="1"/>
          </p:cNvSpPr>
          <p:nvPr>
            <p:ph type="sldNum" sz="quarter" idx="12"/>
          </p:nvPr>
        </p:nvSpPr>
        <p:spPr/>
        <p:txBody>
          <a:bodyPr/>
          <a:lstStyle/>
          <a:p>
            <a:fld id="{1CA897ED-F933-F140-B965-41326E641414}" type="slidenum">
              <a:rPr lang="en-US" smtClean="0"/>
              <a:t>10</a:t>
            </a:fld>
            <a:endParaRPr lang="en-US"/>
          </a:p>
        </p:txBody>
      </p:sp>
      <p:sp>
        <p:nvSpPr>
          <p:cNvPr id="4" name="Title 3">
            <a:extLst>
              <a:ext uri="{FF2B5EF4-FFF2-40B4-BE49-F238E27FC236}">
                <a16:creationId xmlns:a16="http://schemas.microsoft.com/office/drawing/2014/main" id="{4DFA62D5-297D-FB40-B56D-40117705E678}"/>
              </a:ext>
            </a:extLst>
          </p:cNvPr>
          <p:cNvSpPr>
            <a:spLocks noGrp="1"/>
          </p:cNvSpPr>
          <p:nvPr>
            <p:ph type="title"/>
          </p:nvPr>
        </p:nvSpPr>
        <p:spPr/>
        <p:txBody>
          <a:bodyPr/>
          <a:lstStyle/>
          <a:p>
            <a:r>
              <a:rPr lang="en-US" dirty="0"/>
              <a:t>Physical Oceanography Division</a:t>
            </a:r>
          </a:p>
        </p:txBody>
      </p:sp>
      <p:sp>
        <p:nvSpPr>
          <p:cNvPr id="5" name="Text Placeholder 4">
            <a:extLst>
              <a:ext uri="{FF2B5EF4-FFF2-40B4-BE49-F238E27FC236}">
                <a16:creationId xmlns:a16="http://schemas.microsoft.com/office/drawing/2014/main" id="{1F97BAAA-A680-BB46-9F61-C1225E0A3612}"/>
              </a:ext>
            </a:extLst>
          </p:cNvPr>
          <p:cNvSpPr>
            <a:spLocks noGrp="1"/>
          </p:cNvSpPr>
          <p:nvPr>
            <p:ph type="body" idx="13"/>
          </p:nvPr>
        </p:nvSpPr>
        <p:spPr/>
        <p:txBody>
          <a:bodyPr/>
          <a:lstStyle/>
          <a:p>
            <a:r>
              <a:rPr lang="en-US" dirty="0"/>
              <a:t>Science Themes</a:t>
            </a:r>
          </a:p>
        </p:txBody>
      </p:sp>
      <p:sp>
        <p:nvSpPr>
          <p:cNvPr id="7" name="Content Placeholder 1">
            <a:extLst>
              <a:ext uri="{FF2B5EF4-FFF2-40B4-BE49-F238E27FC236}">
                <a16:creationId xmlns:a16="http://schemas.microsoft.com/office/drawing/2014/main" id="{0E144A78-A9E5-654F-96DA-BDF36BC776B6}"/>
              </a:ext>
            </a:extLst>
          </p:cNvPr>
          <p:cNvSpPr txBox="1">
            <a:spLocks/>
          </p:cNvSpPr>
          <p:nvPr/>
        </p:nvSpPr>
        <p:spPr>
          <a:xfrm>
            <a:off x="5943600" y="1260871"/>
            <a:ext cx="5181600" cy="4641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800" dirty="0"/>
              <a:t>Observe variations in the ocean circulation and property transport from fine-scale mixing to long-term climate change and improve our understanding of the physical processes and mechanisms that control these variations.</a:t>
            </a:r>
          </a:p>
          <a:p>
            <a:r>
              <a:rPr lang="en-US" sz="1800" dirty="0"/>
              <a:t>Characterize, understand and predict the influence of the ocean on regional and global climate, extreme weather, sea level, and ecosystems to improve assessments, outlooks, forecasts, and resource management.</a:t>
            </a:r>
          </a:p>
          <a:p>
            <a:r>
              <a:rPr lang="en-US" sz="1800" dirty="0"/>
              <a:t>Evaluate how new and existing observations improve ocean modeling forecasts, outlooks, and assessments.</a:t>
            </a:r>
          </a:p>
          <a:p>
            <a:r>
              <a:rPr lang="en-US" sz="1800" b="1" dirty="0"/>
              <a:t>Emerging Activity</a:t>
            </a:r>
            <a:r>
              <a:rPr lang="en-US" sz="1800" dirty="0"/>
              <a:t>: Autonomous underwater vehicles, NWS marine weather mission, sargassum research, biogeochemical (BGC) Argo</a:t>
            </a:r>
          </a:p>
        </p:txBody>
      </p:sp>
      <p:pic>
        <p:nvPicPr>
          <p:cNvPr id="8" name="Picture 7">
            <a:extLst>
              <a:ext uri="{FF2B5EF4-FFF2-40B4-BE49-F238E27FC236}">
                <a16:creationId xmlns:a16="http://schemas.microsoft.com/office/drawing/2014/main" id="{CEA7C21A-96FD-F649-8EB6-7EBE48B007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603" y="4067385"/>
            <a:ext cx="4038600" cy="2333415"/>
          </a:xfrm>
          <a:prstGeom prst="rect">
            <a:avLst/>
          </a:prstGeom>
        </p:spPr>
      </p:pic>
    </p:spTree>
    <p:extLst>
      <p:ext uri="{BB962C8B-B14F-4D97-AF65-F5344CB8AC3E}">
        <p14:creationId xmlns:p14="http://schemas.microsoft.com/office/powerpoint/2010/main" val="206805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17038F-D612-7D47-B098-882926C469A8}"/>
              </a:ext>
            </a:extLst>
          </p:cNvPr>
          <p:cNvSpPr>
            <a:spLocks noGrp="1"/>
          </p:cNvSpPr>
          <p:nvPr>
            <p:ph type="sldNum" sz="quarter" idx="12"/>
          </p:nvPr>
        </p:nvSpPr>
        <p:spPr/>
        <p:txBody>
          <a:bodyPr/>
          <a:lstStyle/>
          <a:p>
            <a:fld id="{1CA897ED-F933-F140-B965-41326E641414}" type="slidenum">
              <a:rPr lang="en-US" smtClean="0"/>
              <a:t>11</a:t>
            </a:fld>
            <a:endParaRPr lang="en-US"/>
          </a:p>
        </p:txBody>
      </p:sp>
      <p:sp>
        <p:nvSpPr>
          <p:cNvPr id="4" name="Title 3">
            <a:extLst>
              <a:ext uri="{FF2B5EF4-FFF2-40B4-BE49-F238E27FC236}">
                <a16:creationId xmlns:a16="http://schemas.microsoft.com/office/drawing/2014/main" id="{4DFA62D5-297D-FB40-B56D-40117705E678}"/>
              </a:ext>
            </a:extLst>
          </p:cNvPr>
          <p:cNvSpPr>
            <a:spLocks noGrp="1"/>
          </p:cNvSpPr>
          <p:nvPr>
            <p:ph type="title"/>
          </p:nvPr>
        </p:nvSpPr>
        <p:spPr/>
        <p:txBody>
          <a:bodyPr>
            <a:normAutofit fontScale="90000"/>
          </a:bodyPr>
          <a:lstStyle/>
          <a:p>
            <a:r>
              <a:rPr lang="en-US" dirty="0"/>
              <a:t>Ocean Chemistry and Ecosystems Division</a:t>
            </a:r>
          </a:p>
        </p:txBody>
      </p:sp>
      <p:sp>
        <p:nvSpPr>
          <p:cNvPr id="5" name="Text Placeholder 4">
            <a:extLst>
              <a:ext uri="{FF2B5EF4-FFF2-40B4-BE49-F238E27FC236}">
                <a16:creationId xmlns:a16="http://schemas.microsoft.com/office/drawing/2014/main" id="{1F97BAAA-A680-BB46-9F61-C1225E0A3612}"/>
              </a:ext>
            </a:extLst>
          </p:cNvPr>
          <p:cNvSpPr>
            <a:spLocks noGrp="1"/>
          </p:cNvSpPr>
          <p:nvPr>
            <p:ph type="body" idx="13"/>
          </p:nvPr>
        </p:nvSpPr>
        <p:spPr/>
        <p:txBody>
          <a:bodyPr/>
          <a:lstStyle/>
          <a:p>
            <a:r>
              <a:rPr lang="en-US" dirty="0"/>
              <a:t>Science Themes</a:t>
            </a:r>
          </a:p>
        </p:txBody>
      </p:sp>
      <p:sp>
        <p:nvSpPr>
          <p:cNvPr id="7" name="Content Placeholder 1">
            <a:extLst>
              <a:ext uri="{FF2B5EF4-FFF2-40B4-BE49-F238E27FC236}">
                <a16:creationId xmlns:a16="http://schemas.microsoft.com/office/drawing/2014/main" id="{BDEA3919-02C0-9942-8C4C-8449C5561098}"/>
              </a:ext>
            </a:extLst>
          </p:cNvPr>
          <p:cNvSpPr txBox="1">
            <a:spLocks/>
          </p:cNvSpPr>
          <p:nvPr/>
        </p:nvSpPr>
        <p:spPr>
          <a:xfrm>
            <a:off x="5943600" y="1260871"/>
            <a:ext cx="5181600" cy="4641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fontAlgn="base"/>
            <a:r>
              <a:rPr lang="en-US" sz="1800" dirty="0"/>
              <a:t>Quantify the role of the oceans in sequestering carbon dioxide and the role and feedback of coastal oceans in the marine carbon cycle.</a:t>
            </a:r>
          </a:p>
          <a:p>
            <a:r>
              <a:rPr lang="en-US" sz="1800" dirty="0"/>
              <a:t>Characterize, understand and predict the impact of remote and local forcing pressures, including climate change, ocean acidification, and land-based sources of pollution, and their synergistic interactions, on critical marine ecosystems.</a:t>
            </a:r>
          </a:p>
          <a:p>
            <a:r>
              <a:rPr lang="en-US" sz="1800" dirty="0"/>
              <a:t>Apply data, models, and ecological assessments for resource management decision support.</a:t>
            </a:r>
          </a:p>
          <a:p>
            <a:r>
              <a:rPr lang="en-US" sz="1800" b="1" dirty="0"/>
              <a:t>Emerging Activities</a:t>
            </a:r>
            <a:r>
              <a:rPr lang="en-US" sz="1800" dirty="0"/>
              <a:t>: BGC Argo, ‘Omics</a:t>
            </a:r>
          </a:p>
        </p:txBody>
      </p:sp>
      <p:pic>
        <p:nvPicPr>
          <p:cNvPr id="8" name="Picture 7">
            <a:extLst>
              <a:ext uri="{FF2B5EF4-FFF2-40B4-BE49-F238E27FC236}">
                <a16:creationId xmlns:a16="http://schemas.microsoft.com/office/drawing/2014/main" id="{1801EE67-E1E3-4E4C-8935-93810FF937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4035423"/>
            <a:ext cx="3886200" cy="2347913"/>
          </a:xfrm>
          <a:prstGeom prst="rect">
            <a:avLst/>
          </a:prstGeom>
        </p:spPr>
      </p:pic>
    </p:spTree>
    <p:extLst>
      <p:ext uri="{BB962C8B-B14F-4D97-AF65-F5344CB8AC3E}">
        <p14:creationId xmlns:p14="http://schemas.microsoft.com/office/powerpoint/2010/main" val="867170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162F8-B010-7148-9D33-74B7598AE461}"/>
              </a:ext>
            </a:extLst>
          </p:cNvPr>
          <p:cNvSpPr>
            <a:spLocks noGrp="1"/>
          </p:cNvSpPr>
          <p:nvPr>
            <p:ph type="title"/>
          </p:nvPr>
        </p:nvSpPr>
        <p:spPr>
          <a:xfrm>
            <a:off x="838200" y="808327"/>
            <a:ext cx="10515600" cy="1706273"/>
          </a:xfrm>
        </p:spPr>
        <p:txBody>
          <a:bodyPr/>
          <a:lstStyle/>
          <a:p>
            <a:r>
              <a:rPr lang="en-US" dirty="0"/>
              <a:t>Cooperative Institutes</a:t>
            </a:r>
          </a:p>
        </p:txBody>
      </p:sp>
      <p:sp>
        <p:nvSpPr>
          <p:cNvPr id="4" name="Slide Number Placeholder 3">
            <a:extLst>
              <a:ext uri="{FF2B5EF4-FFF2-40B4-BE49-F238E27FC236}">
                <a16:creationId xmlns:a16="http://schemas.microsoft.com/office/drawing/2014/main" id="{D65839F9-0F9B-534A-A329-7A01A02EAAD9}"/>
              </a:ext>
            </a:extLst>
          </p:cNvPr>
          <p:cNvSpPr>
            <a:spLocks noGrp="1"/>
          </p:cNvSpPr>
          <p:nvPr>
            <p:ph type="sldNum" sz="quarter" idx="12"/>
          </p:nvPr>
        </p:nvSpPr>
        <p:spPr/>
        <p:txBody>
          <a:bodyPr/>
          <a:lstStyle/>
          <a:p>
            <a:fld id="{1CA897ED-F933-F140-B965-41326E641414}" type="slidenum">
              <a:rPr lang="en-US" smtClean="0"/>
              <a:t>12</a:t>
            </a:fld>
            <a:endParaRPr lang="en-US"/>
          </a:p>
        </p:txBody>
      </p:sp>
      <p:pic>
        <p:nvPicPr>
          <p:cNvPr id="3" name="Picture 2">
            <a:extLst>
              <a:ext uri="{FF2B5EF4-FFF2-40B4-BE49-F238E27FC236}">
                <a16:creationId xmlns:a16="http://schemas.microsoft.com/office/drawing/2014/main" id="{B3509ADE-7783-1445-9A05-0BFEF6EB9648}"/>
              </a:ext>
            </a:extLst>
          </p:cNvPr>
          <p:cNvPicPr>
            <a:picLocks noChangeAspect="1"/>
          </p:cNvPicPr>
          <p:nvPr/>
        </p:nvPicPr>
        <p:blipFill>
          <a:blip r:embed="rId2"/>
          <a:stretch>
            <a:fillRect/>
          </a:stretch>
        </p:blipFill>
        <p:spPr>
          <a:xfrm>
            <a:off x="1447800" y="3877725"/>
            <a:ext cx="7279893" cy="1465917"/>
          </a:xfrm>
          <a:prstGeom prst="rect">
            <a:avLst/>
          </a:prstGeom>
        </p:spPr>
      </p:pic>
      <p:sp>
        <p:nvSpPr>
          <p:cNvPr id="5" name="Rectangle 4">
            <a:extLst>
              <a:ext uri="{FF2B5EF4-FFF2-40B4-BE49-F238E27FC236}">
                <a16:creationId xmlns:a16="http://schemas.microsoft.com/office/drawing/2014/main" id="{8D91FFAF-AC67-F948-95C7-1522D3F6B1D8}"/>
              </a:ext>
            </a:extLst>
          </p:cNvPr>
          <p:cNvSpPr/>
          <p:nvPr/>
        </p:nvSpPr>
        <p:spPr>
          <a:xfrm>
            <a:off x="3058438" y="5065910"/>
            <a:ext cx="9372600" cy="1631216"/>
          </a:xfrm>
          <a:prstGeom prst="rect">
            <a:avLst/>
          </a:prstGeom>
        </p:spPr>
        <p:txBody>
          <a:bodyPr wrap="square">
            <a:spAutoFit/>
          </a:bodyPr>
          <a:lstStyle/>
          <a:p>
            <a:r>
              <a:rPr lang="en-US" sz="2800" dirty="0">
                <a:solidFill>
                  <a:srgbClr val="000000"/>
                </a:solidFill>
                <a:latin typeface="Arial" panose="020B0604020202020204" pitchFamily="34" charset="0"/>
              </a:rPr>
              <a:t>Research Themes</a:t>
            </a:r>
          </a:p>
          <a:p>
            <a:pPr fontAlgn="base">
              <a:buFont typeface="Arial" panose="020B0604020202020204" pitchFamily="34" charset="0"/>
              <a:buChar char="•"/>
            </a:pPr>
            <a:r>
              <a:rPr lang="en-US" dirty="0">
                <a:solidFill>
                  <a:srgbClr val="393C3E"/>
                </a:solidFill>
                <a:latin typeface="inherit"/>
              </a:rPr>
              <a:t> Ecosystem Management</a:t>
            </a:r>
          </a:p>
          <a:p>
            <a:pPr fontAlgn="base">
              <a:buFont typeface="Arial" panose="020B0604020202020204" pitchFamily="34" charset="0"/>
              <a:buChar char="•"/>
            </a:pPr>
            <a:r>
              <a:rPr lang="en-US" dirty="0">
                <a:solidFill>
                  <a:srgbClr val="393C3E"/>
                </a:solidFill>
                <a:latin typeface="inherit"/>
              </a:rPr>
              <a:t> Effective and Efficient Data Management Systems Supporting a Data-driven Economy</a:t>
            </a:r>
          </a:p>
          <a:p>
            <a:pPr fontAlgn="base">
              <a:buFont typeface="Arial" panose="020B0604020202020204" pitchFamily="34" charset="0"/>
              <a:buChar char="•"/>
            </a:pPr>
            <a:r>
              <a:rPr lang="en-US" dirty="0">
                <a:solidFill>
                  <a:srgbClr val="393C3E"/>
                </a:solidFill>
                <a:latin typeface="inherit"/>
              </a:rPr>
              <a:t> Climate Change and Climate Variability Effects on Regional Ecosystems</a:t>
            </a:r>
          </a:p>
          <a:p>
            <a:pPr fontAlgn="base">
              <a:buFont typeface="Arial" panose="020B0604020202020204" pitchFamily="34" charset="0"/>
              <a:buChar char="•"/>
            </a:pPr>
            <a:r>
              <a:rPr lang="en-US" dirty="0">
                <a:solidFill>
                  <a:srgbClr val="393C3E"/>
                </a:solidFill>
                <a:latin typeface="inherit"/>
              </a:rPr>
              <a:t> Coastal Hazards</a:t>
            </a:r>
          </a:p>
        </p:txBody>
      </p:sp>
      <p:sp>
        <p:nvSpPr>
          <p:cNvPr id="11" name="Rectangle 10">
            <a:extLst>
              <a:ext uri="{FF2B5EF4-FFF2-40B4-BE49-F238E27FC236}">
                <a16:creationId xmlns:a16="http://schemas.microsoft.com/office/drawing/2014/main" id="{0964D4A8-E5A0-5E42-A9F3-025072A10242}"/>
              </a:ext>
            </a:extLst>
          </p:cNvPr>
          <p:cNvSpPr/>
          <p:nvPr/>
        </p:nvSpPr>
        <p:spPr>
          <a:xfrm>
            <a:off x="7388681" y="1846400"/>
            <a:ext cx="5334000" cy="2031325"/>
          </a:xfrm>
          <a:prstGeom prst="rect">
            <a:avLst/>
          </a:prstGeom>
        </p:spPr>
        <p:txBody>
          <a:bodyPr wrap="square">
            <a:spAutoFit/>
          </a:bodyPr>
          <a:lstStyle/>
          <a:p>
            <a:pPr marL="285750" indent="-285750" fontAlgn="base">
              <a:buFont typeface="Arial" panose="020B0604020202020204" pitchFamily="34" charset="0"/>
              <a:buChar char="•"/>
            </a:pPr>
            <a:r>
              <a:rPr lang="en-US" dirty="0">
                <a:solidFill>
                  <a:srgbClr val="393C3E"/>
                </a:solidFill>
                <a:latin typeface="inherit"/>
              </a:rPr>
              <a:t>Climate Research &amp; Impacts</a:t>
            </a:r>
          </a:p>
          <a:p>
            <a:pPr marL="285750" indent="-285750" fontAlgn="base">
              <a:buFont typeface="Arial" panose="020B0604020202020204" pitchFamily="34" charset="0"/>
              <a:buChar char="•"/>
            </a:pPr>
            <a:r>
              <a:rPr lang="en-US" dirty="0">
                <a:solidFill>
                  <a:srgbClr val="393C3E"/>
                </a:solidFill>
                <a:latin typeface="inherit"/>
              </a:rPr>
              <a:t>Tropical Weather</a:t>
            </a:r>
          </a:p>
          <a:p>
            <a:pPr marL="285750" indent="-285750" fontAlgn="base">
              <a:buFont typeface="Arial" panose="020B0604020202020204" pitchFamily="34" charset="0"/>
              <a:buChar char="•"/>
            </a:pPr>
            <a:r>
              <a:rPr lang="en-US" dirty="0">
                <a:solidFill>
                  <a:srgbClr val="393C3E"/>
                </a:solidFill>
                <a:latin typeface="inherit"/>
              </a:rPr>
              <a:t>Sustained Ocean and Coastal Observation</a:t>
            </a:r>
          </a:p>
          <a:p>
            <a:pPr marL="285750" indent="-285750" fontAlgn="base">
              <a:buFont typeface="Arial" panose="020B0604020202020204" pitchFamily="34" charset="0"/>
              <a:buChar char="•"/>
            </a:pPr>
            <a:r>
              <a:rPr lang="en-US" dirty="0">
                <a:solidFill>
                  <a:srgbClr val="393C3E"/>
                </a:solidFill>
                <a:latin typeface="inherit"/>
              </a:rPr>
              <a:t>Ocean Modeling</a:t>
            </a:r>
          </a:p>
          <a:p>
            <a:pPr marL="285750" indent="-285750" fontAlgn="base">
              <a:buFont typeface="Arial" panose="020B0604020202020204" pitchFamily="34" charset="0"/>
              <a:buChar char="•"/>
            </a:pPr>
            <a:r>
              <a:rPr lang="en-US" dirty="0">
                <a:solidFill>
                  <a:srgbClr val="393C3E"/>
                </a:solidFill>
                <a:latin typeface="inherit"/>
              </a:rPr>
              <a:t>Ecosystem Modeling and Forecasting</a:t>
            </a:r>
          </a:p>
          <a:p>
            <a:pPr marL="285750" indent="-285750" fontAlgn="base">
              <a:buFont typeface="Arial" panose="020B0604020202020204" pitchFamily="34" charset="0"/>
              <a:buChar char="•"/>
            </a:pPr>
            <a:r>
              <a:rPr lang="en-US" dirty="0">
                <a:solidFill>
                  <a:srgbClr val="393C3E"/>
                </a:solidFill>
                <a:latin typeface="inherit"/>
              </a:rPr>
              <a:t>Ecosystem Management</a:t>
            </a:r>
          </a:p>
          <a:p>
            <a:pPr marL="285750" indent="-285750" fontAlgn="base">
              <a:buFont typeface="Arial" panose="020B0604020202020204" pitchFamily="34" charset="0"/>
              <a:buChar char="•"/>
            </a:pPr>
            <a:r>
              <a:rPr lang="en-US" dirty="0">
                <a:solidFill>
                  <a:srgbClr val="393C3E"/>
                </a:solidFill>
                <a:latin typeface="inherit"/>
              </a:rPr>
              <a:t>Protection and Restoration of Resources</a:t>
            </a:r>
          </a:p>
        </p:txBody>
      </p:sp>
      <p:pic>
        <p:nvPicPr>
          <p:cNvPr id="14" name="Picture 13">
            <a:extLst>
              <a:ext uri="{FF2B5EF4-FFF2-40B4-BE49-F238E27FC236}">
                <a16:creationId xmlns:a16="http://schemas.microsoft.com/office/drawing/2014/main" id="{B75C0811-3674-934C-B88B-DB334076D227}"/>
              </a:ext>
            </a:extLst>
          </p:cNvPr>
          <p:cNvPicPr>
            <a:picLocks noChangeAspect="1"/>
          </p:cNvPicPr>
          <p:nvPr/>
        </p:nvPicPr>
        <p:blipFill>
          <a:blip r:embed="rId3"/>
          <a:stretch>
            <a:fillRect/>
          </a:stretch>
        </p:blipFill>
        <p:spPr>
          <a:xfrm>
            <a:off x="838200" y="1872334"/>
            <a:ext cx="4621427" cy="1626058"/>
          </a:xfrm>
          <a:prstGeom prst="rect">
            <a:avLst/>
          </a:prstGeom>
        </p:spPr>
      </p:pic>
      <p:pic>
        <p:nvPicPr>
          <p:cNvPr id="13" name="Picture 12">
            <a:extLst>
              <a:ext uri="{FF2B5EF4-FFF2-40B4-BE49-F238E27FC236}">
                <a16:creationId xmlns:a16="http://schemas.microsoft.com/office/drawing/2014/main" id="{4B358F35-D174-A547-9A46-C396A40EB2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6424" y="2018284"/>
            <a:ext cx="1455143" cy="1480108"/>
          </a:xfrm>
          <a:prstGeom prst="rect">
            <a:avLst/>
          </a:prstGeom>
        </p:spPr>
      </p:pic>
    </p:spTree>
    <p:extLst>
      <p:ext uri="{BB962C8B-B14F-4D97-AF65-F5344CB8AC3E}">
        <p14:creationId xmlns:p14="http://schemas.microsoft.com/office/powerpoint/2010/main" val="27554021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BD8415-C17F-1943-95C7-E2DB13830C96}"/>
              </a:ext>
            </a:extLst>
          </p:cNvPr>
          <p:cNvSpPr>
            <a:spLocks noGrp="1"/>
          </p:cNvSpPr>
          <p:nvPr>
            <p:ph type="sldNum" sz="quarter" idx="12"/>
          </p:nvPr>
        </p:nvSpPr>
        <p:spPr/>
        <p:txBody>
          <a:bodyPr/>
          <a:lstStyle/>
          <a:p>
            <a:fld id="{1CA897ED-F933-F140-B965-41326E641414}" type="slidenum">
              <a:rPr lang="en-US" smtClean="0"/>
              <a:t>13</a:t>
            </a:fld>
            <a:endParaRPr lang="en-US"/>
          </a:p>
        </p:txBody>
      </p:sp>
      <p:sp>
        <p:nvSpPr>
          <p:cNvPr id="17" name="Title 3">
            <a:extLst>
              <a:ext uri="{FF2B5EF4-FFF2-40B4-BE49-F238E27FC236}">
                <a16:creationId xmlns:a16="http://schemas.microsoft.com/office/drawing/2014/main" id="{9E424785-02C1-4144-9E53-E543430B0584}"/>
              </a:ext>
            </a:extLst>
          </p:cNvPr>
          <p:cNvSpPr>
            <a:spLocks noGrp="1"/>
          </p:cNvSpPr>
          <p:nvPr>
            <p:ph type="title"/>
          </p:nvPr>
        </p:nvSpPr>
        <p:spPr>
          <a:xfrm>
            <a:off x="-76200" y="1117445"/>
            <a:ext cx="5334000" cy="771870"/>
          </a:xfrm>
        </p:spPr>
        <p:txBody>
          <a:bodyPr/>
          <a:lstStyle/>
          <a:p>
            <a:r>
              <a:rPr lang="en-US" dirty="0"/>
              <a:t>AOML Budget</a:t>
            </a:r>
          </a:p>
        </p:txBody>
      </p:sp>
      <p:sp>
        <p:nvSpPr>
          <p:cNvPr id="18" name="Rectangle 17">
            <a:extLst>
              <a:ext uri="{FF2B5EF4-FFF2-40B4-BE49-F238E27FC236}">
                <a16:creationId xmlns:a16="http://schemas.microsoft.com/office/drawing/2014/main" id="{F046F563-CD21-6449-A7EF-720BEC57DFC5}"/>
              </a:ext>
            </a:extLst>
          </p:cNvPr>
          <p:cNvSpPr/>
          <p:nvPr/>
        </p:nvSpPr>
        <p:spPr>
          <a:xfrm>
            <a:off x="4572000" y="1393361"/>
            <a:ext cx="6553200" cy="338554"/>
          </a:xfrm>
          <a:prstGeom prst="rect">
            <a:avLst/>
          </a:prstGeom>
        </p:spPr>
        <p:txBody>
          <a:bodyPr wrap="square">
            <a:spAutoFit/>
          </a:bodyPr>
          <a:lstStyle/>
          <a:p>
            <a:r>
              <a:rPr lang="en-US" sz="1600" dirty="0">
                <a:solidFill>
                  <a:srgbClr val="575757"/>
                </a:solidFill>
              </a:rPr>
              <a:t>Hurricane Supplemental funding varies year to year:  $0 to $6.7M </a:t>
            </a:r>
          </a:p>
        </p:txBody>
      </p:sp>
      <p:graphicFrame>
        <p:nvGraphicFramePr>
          <p:cNvPr id="7" name="Chart 6">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1455839606"/>
              </p:ext>
            </p:extLst>
          </p:nvPr>
        </p:nvGraphicFramePr>
        <p:xfrm>
          <a:off x="1642809" y="2148298"/>
          <a:ext cx="10207683" cy="3942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404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92CB89-8CC4-CD4E-9E7C-7A3110BB7536}"/>
              </a:ext>
            </a:extLst>
          </p:cNvPr>
          <p:cNvSpPr>
            <a:spLocks noGrp="1"/>
          </p:cNvSpPr>
          <p:nvPr>
            <p:ph type="sldNum" sz="quarter" idx="12"/>
          </p:nvPr>
        </p:nvSpPr>
        <p:spPr/>
        <p:txBody>
          <a:bodyPr/>
          <a:lstStyle/>
          <a:p>
            <a:fld id="{1CA897ED-F933-F140-B965-41326E641414}" type="slidenum">
              <a:rPr lang="en-US" smtClean="0"/>
              <a:pPr/>
              <a:t>14</a:t>
            </a:fld>
            <a:endParaRPr lang="en-US" dirty="0"/>
          </a:p>
        </p:txBody>
      </p:sp>
      <p:pic>
        <p:nvPicPr>
          <p:cNvPr id="5" name="Picture Placeholder 4">
            <a:extLst>
              <a:ext uri="{FF2B5EF4-FFF2-40B4-BE49-F238E27FC236}">
                <a16:creationId xmlns:a16="http://schemas.microsoft.com/office/drawing/2014/main" id="{51710E10-2B3F-0D4B-A84F-50256C6F86C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2462" y="25139"/>
            <a:ext cx="12027075" cy="6528061"/>
          </a:xfrm>
        </p:spPr>
      </p:pic>
    </p:spTree>
    <p:extLst>
      <p:ext uri="{BB962C8B-B14F-4D97-AF65-F5344CB8AC3E}">
        <p14:creationId xmlns:p14="http://schemas.microsoft.com/office/powerpoint/2010/main" val="4231817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BD8415-C17F-1943-95C7-E2DB13830C96}"/>
              </a:ext>
            </a:extLst>
          </p:cNvPr>
          <p:cNvSpPr>
            <a:spLocks noGrp="1"/>
          </p:cNvSpPr>
          <p:nvPr>
            <p:ph type="sldNum" sz="quarter" idx="12"/>
          </p:nvPr>
        </p:nvSpPr>
        <p:spPr/>
        <p:txBody>
          <a:bodyPr/>
          <a:lstStyle/>
          <a:p>
            <a:fld id="{1CA897ED-F933-F140-B965-41326E641414}" type="slidenum">
              <a:rPr lang="en-US" smtClean="0"/>
              <a:t>15</a:t>
            </a:fld>
            <a:endParaRPr lang="en-US"/>
          </a:p>
        </p:txBody>
      </p:sp>
      <p:sp>
        <p:nvSpPr>
          <p:cNvPr id="17" name="Title 3">
            <a:extLst>
              <a:ext uri="{FF2B5EF4-FFF2-40B4-BE49-F238E27FC236}">
                <a16:creationId xmlns:a16="http://schemas.microsoft.com/office/drawing/2014/main" id="{9E424785-02C1-4144-9E53-E543430B0584}"/>
              </a:ext>
            </a:extLst>
          </p:cNvPr>
          <p:cNvSpPr>
            <a:spLocks noGrp="1"/>
          </p:cNvSpPr>
          <p:nvPr>
            <p:ph type="title"/>
          </p:nvPr>
        </p:nvSpPr>
        <p:spPr>
          <a:xfrm>
            <a:off x="228600" y="1600200"/>
            <a:ext cx="4876800" cy="771870"/>
          </a:xfrm>
        </p:spPr>
        <p:txBody>
          <a:bodyPr/>
          <a:lstStyle/>
          <a:p>
            <a:r>
              <a:rPr lang="en-US" dirty="0"/>
              <a:t>AOML Resources</a:t>
            </a:r>
          </a:p>
        </p:txBody>
      </p:sp>
      <p:sp>
        <p:nvSpPr>
          <p:cNvPr id="18" name="Rectangle 17">
            <a:extLst>
              <a:ext uri="{FF2B5EF4-FFF2-40B4-BE49-F238E27FC236}">
                <a16:creationId xmlns:a16="http://schemas.microsoft.com/office/drawing/2014/main" id="{F046F563-CD21-6449-A7EF-720BEC57DFC5}"/>
              </a:ext>
            </a:extLst>
          </p:cNvPr>
          <p:cNvSpPr/>
          <p:nvPr/>
        </p:nvSpPr>
        <p:spPr>
          <a:xfrm>
            <a:off x="5465136" y="1066800"/>
            <a:ext cx="6550457" cy="2246769"/>
          </a:xfrm>
          <a:prstGeom prst="rect">
            <a:avLst/>
          </a:prstGeom>
        </p:spPr>
        <p:txBody>
          <a:bodyPr wrap="square">
            <a:spAutoFit/>
          </a:bodyPr>
          <a:lstStyle/>
          <a:p>
            <a:pPr algn="r"/>
            <a:r>
              <a:rPr lang="en-US" sz="2000" dirty="0">
                <a:solidFill>
                  <a:srgbClr val="575757"/>
                </a:solidFill>
              </a:rPr>
              <a:t>35% of federal workforce is retirement eligible</a:t>
            </a:r>
          </a:p>
          <a:p>
            <a:pPr algn="r"/>
            <a:r>
              <a:rPr lang="en-US" sz="2000" dirty="0">
                <a:solidFill>
                  <a:srgbClr val="575757"/>
                </a:solidFill>
              </a:rPr>
              <a:t>26% more are eligible in within 5 years</a:t>
            </a:r>
          </a:p>
          <a:p>
            <a:pPr algn="r"/>
            <a:endParaRPr lang="en-US" sz="2000" dirty="0">
              <a:solidFill>
                <a:schemeClr val="accent1"/>
              </a:solidFill>
            </a:endParaRPr>
          </a:p>
          <a:p>
            <a:pPr algn="r"/>
            <a:r>
              <a:rPr lang="en-US" sz="2000" dirty="0">
                <a:solidFill>
                  <a:schemeClr val="accent1"/>
                </a:solidFill>
              </a:rPr>
              <a:t>34%</a:t>
            </a:r>
            <a:r>
              <a:rPr lang="en-US" sz="2000" dirty="0">
                <a:solidFill>
                  <a:srgbClr val="575757"/>
                </a:solidFill>
              </a:rPr>
              <a:t> of federal employees </a:t>
            </a:r>
            <a:r>
              <a:rPr lang="en-US" sz="2000" dirty="0">
                <a:solidFill>
                  <a:schemeClr val="accent1"/>
                </a:solidFill>
              </a:rPr>
              <a:t>represent minorities </a:t>
            </a:r>
            <a:r>
              <a:rPr lang="en-US" sz="2000" dirty="0">
                <a:solidFill>
                  <a:srgbClr val="575757"/>
                </a:solidFill>
              </a:rPr>
              <a:t>in STEM</a:t>
            </a:r>
          </a:p>
          <a:p>
            <a:pPr algn="r"/>
            <a:r>
              <a:rPr lang="en-US" sz="2000" dirty="0">
                <a:solidFill>
                  <a:srgbClr val="575757"/>
                </a:solidFill>
              </a:rPr>
              <a:t>AOML’s federal workforce is </a:t>
            </a:r>
            <a:r>
              <a:rPr lang="en-US" sz="2000" dirty="0">
                <a:solidFill>
                  <a:schemeClr val="accent1"/>
                </a:solidFill>
              </a:rPr>
              <a:t>31% female</a:t>
            </a:r>
          </a:p>
          <a:p>
            <a:pPr algn="r"/>
            <a:endParaRPr lang="en-US" sz="2000" dirty="0"/>
          </a:p>
          <a:p>
            <a:pPr algn="r"/>
            <a:endParaRPr lang="en-US" sz="2000" dirty="0">
              <a:solidFill>
                <a:srgbClr val="575757"/>
              </a:solidFill>
            </a:endParaRPr>
          </a:p>
        </p:txBody>
      </p:sp>
      <p:graphicFrame>
        <p:nvGraphicFramePr>
          <p:cNvPr id="7" name="Chart 6">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975008557"/>
              </p:ext>
            </p:extLst>
          </p:nvPr>
        </p:nvGraphicFramePr>
        <p:xfrm>
          <a:off x="114300" y="2971800"/>
          <a:ext cx="5981700" cy="2956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722521258"/>
              </p:ext>
            </p:extLst>
          </p:nvPr>
        </p:nvGraphicFramePr>
        <p:xfrm>
          <a:off x="6183635" y="2971800"/>
          <a:ext cx="5867400" cy="3281304"/>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9F671EFD-88A0-0942-9027-84C807DB5C28}"/>
              </a:ext>
            </a:extLst>
          </p:cNvPr>
          <p:cNvSpPr/>
          <p:nvPr/>
        </p:nvSpPr>
        <p:spPr>
          <a:xfrm>
            <a:off x="4724400" y="3065348"/>
            <a:ext cx="1066800" cy="3048000"/>
          </a:xfrm>
          <a:prstGeom prst="ellipse">
            <a:avLst/>
          </a:prstGeom>
          <a:noFill/>
          <a:ln w="539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6551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1ECB-7E92-F84F-9EF2-0EB23596BF21}"/>
              </a:ext>
            </a:extLst>
          </p:cNvPr>
          <p:cNvSpPr>
            <a:spLocks noGrp="1"/>
          </p:cNvSpPr>
          <p:nvPr>
            <p:ph type="title"/>
          </p:nvPr>
        </p:nvSpPr>
        <p:spPr/>
        <p:txBody>
          <a:bodyPr/>
          <a:lstStyle/>
          <a:p>
            <a:r>
              <a:rPr lang="en-US" dirty="0"/>
              <a:t>Diversity and Inclusion</a:t>
            </a:r>
            <a:br>
              <a:rPr lang="en-US" dirty="0"/>
            </a:br>
            <a:endParaRPr lang="en-US" dirty="0"/>
          </a:p>
        </p:txBody>
      </p:sp>
      <p:graphicFrame>
        <p:nvGraphicFramePr>
          <p:cNvPr id="5" name="Content Placeholder 4">
            <a:extLst>
              <a:ext uri="{FF2B5EF4-FFF2-40B4-BE49-F238E27FC236}">
                <a16:creationId xmlns:a16="http://schemas.microsoft.com/office/drawing/2014/main" id="{AB346D97-C7B2-0C45-A2B4-CDAD45BE97C2}"/>
              </a:ext>
            </a:extLst>
          </p:cNvPr>
          <p:cNvGraphicFramePr>
            <a:graphicFrameLocks noGrp="1"/>
          </p:cNvGraphicFramePr>
          <p:nvPr>
            <p:ph idx="1"/>
            <p:extLst>
              <p:ext uri="{D42A27DB-BD31-4B8C-83A1-F6EECF244321}">
                <p14:modId xmlns:p14="http://schemas.microsoft.com/office/powerpoint/2010/main" val="3257245183"/>
              </p:ext>
            </p:extLst>
          </p:nvPr>
        </p:nvGraphicFramePr>
        <p:xfrm>
          <a:off x="304800" y="1981200"/>
          <a:ext cx="6613858"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BE507CB-AF28-624B-8A06-CBC49A850D74}"/>
              </a:ext>
            </a:extLst>
          </p:cNvPr>
          <p:cNvSpPr>
            <a:spLocks noGrp="1"/>
          </p:cNvSpPr>
          <p:nvPr>
            <p:ph type="sldNum" sz="quarter" idx="12"/>
          </p:nvPr>
        </p:nvSpPr>
        <p:spPr/>
        <p:txBody>
          <a:bodyPr/>
          <a:lstStyle/>
          <a:p>
            <a:fld id="{1CA897ED-F933-F140-B965-41326E641414}" type="slidenum">
              <a:rPr lang="en-US" smtClean="0"/>
              <a:t>16</a:t>
            </a:fld>
            <a:endParaRPr lang="en-US"/>
          </a:p>
        </p:txBody>
      </p:sp>
      <p:pic>
        <p:nvPicPr>
          <p:cNvPr id="6" name="Picture 5">
            <a:extLst>
              <a:ext uri="{FF2B5EF4-FFF2-40B4-BE49-F238E27FC236}">
                <a16:creationId xmlns:a16="http://schemas.microsoft.com/office/drawing/2014/main" id="{0979A0DB-9D68-9146-9927-CC630130B5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8658" y="2895600"/>
            <a:ext cx="4715933" cy="2652713"/>
          </a:xfrm>
          <a:prstGeom prst="rect">
            <a:avLst/>
          </a:prstGeom>
        </p:spPr>
      </p:pic>
      <p:sp>
        <p:nvSpPr>
          <p:cNvPr id="7" name="TextBox 6">
            <a:extLst>
              <a:ext uri="{FF2B5EF4-FFF2-40B4-BE49-F238E27FC236}">
                <a16:creationId xmlns:a16="http://schemas.microsoft.com/office/drawing/2014/main" id="{BD04F82B-5189-3A44-BBFF-5A42A98BBF8A}"/>
              </a:ext>
            </a:extLst>
          </p:cNvPr>
          <p:cNvSpPr txBox="1"/>
          <p:nvPr/>
        </p:nvSpPr>
        <p:spPr>
          <a:xfrm>
            <a:off x="8534401" y="5624513"/>
            <a:ext cx="3581400" cy="381000"/>
          </a:xfrm>
          <a:prstGeom prst="rect">
            <a:avLst/>
          </a:prstGeom>
          <a:noFill/>
        </p:spPr>
        <p:txBody>
          <a:bodyPr wrap="square" rtlCol="0">
            <a:spAutoFit/>
          </a:bodyPr>
          <a:lstStyle/>
          <a:p>
            <a:r>
              <a:rPr lang="en-US" dirty="0"/>
              <a:t>#</a:t>
            </a:r>
            <a:r>
              <a:rPr lang="en-US" dirty="0" err="1"/>
              <a:t>Women@AOML</a:t>
            </a:r>
            <a:endParaRPr lang="en-US" dirty="0"/>
          </a:p>
        </p:txBody>
      </p:sp>
    </p:spTree>
    <p:extLst>
      <p:ext uri="{BB962C8B-B14F-4D97-AF65-F5344CB8AC3E}">
        <p14:creationId xmlns:p14="http://schemas.microsoft.com/office/powerpoint/2010/main" val="933540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BE18D2-CCBC-6E4F-812B-66726DA1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8122" y="5001884"/>
            <a:ext cx="2753878" cy="1842261"/>
          </a:xfrm>
          <a:prstGeom prst="rect">
            <a:avLst/>
          </a:prstGeom>
        </p:spPr>
      </p:pic>
      <p:sp>
        <p:nvSpPr>
          <p:cNvPr id="10" name="Rounded Rectangle 9"/>
          <p:cNvSpPr/>
          <p:nvPr/>
        </p:nvSpPr>
        <p:spPr>
          <a:xfrm>
            <a:off x="3113521" y="5022561"/>
            <a:ext cx="6106679" cy="1802763"/>
          </a:xfrm>
          <a:prstGeom prst="roundRect">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n w="3175">
                <a:solidFill>
                  <a:schemeClr val="tx1"/>
                </a:solidFill>
              </a:ln>
            </a:endParaRPr>
          </a:p>
        </p:txBody>
      </p:sp>
      <p:sp>
        <p:nvSpPr>
          <p:cNvPr id="9" name="Rounded Rectangle 8"/>
          <p:cNvSpPr/>
          <p:nvPr/>
        </p:nvSpPr>
        <p:spPr>
          <a:xfrm>
            <a:off x="1066800" y="1682030"/>
            <a:ext cx="9753600" cy="3276600"/>
          </a:xfrm>
          <a:prstGeom prst="roundRect">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n w="3175">
                <a:solidFill>
                  <a:schemeClr val="tx1"/>
                </a:solidFill>
              </a:ln>
            </a:endParaRPr>
          </a:p>
        </p:txBody>
      </p:sp>
      <p:sp>
        <p:nvSpPr>
          <p:cNvPr id="4" name="Rectangle 3"/>
          <p:cNvSpPr/>
          <p:nvPr/>
        </p:nvSpPr>
        <p:spPr>
          <a:xfrm>
            <a:off x="1727332" y="1834431"/>
            <a:ext cx="4368669" cy="984885"/>
          </a:xfrm>
          <a:prstGeom prst="rect">
            <a:avLst/>
          </a:prstGeom>
        </p:spPr>
        <p:txBody>
          <a:bodyPr wrap="square">
            <a:spAutoFit/>
          </a:bodyPr>
          <a:lstStyle/>
          <a:p>
            <a:r>
              <a:rPr lang="en-US" sz="1600" b="1" dirty="0">
                <a:solidFill>
                  <a:schemeClr val="accent4"/>
                </a:solidFill>
              </a:rPr>
              <a:t>State/Local</a:t>
            </a:r>
            <a:endParaRPr lang="en-US" sz="1600" dirty="0">
              <a:solidFill>
                <a:schemeClr val="accent4"/>
              </a:solidFill>
            </a:endParaRPr>
          </a:p>
          <a:p>
            <a:pPr marL="285750" indent="-285750">
              <a:buFont typeface="Wingdings" panose="05000000000000000000" pitchFamily="2" charset="2"/>
              <a:buChar char="§"/>
            </a:pPr>
            <a:r>
              <a:rPr lang="en-US" sz="1400" dirty="0">
                <a:solidFill>
                  <a:schemeClr val="bg1"/>
                </a:solidFill>
              </a:rPr>
              <a:t>South Florida Federal Employee of the Year (10)</a:t>
            </a:r>
          </a:p>
          <a:p>
            <a:pPr marL="285750" indent="-285750">
              <a:buFont typeface="Wingdings" panose="05000000000000000000" pitchFamily="2" charset="2"/>
              <a:buChar char="§"/>
            </a:pPr>
            <a:r>
              <a:rPr lang="en-US" sz="1400" dirty="0">
                <a:solidFill>
                  <a:schemeClr val="bg1"/>
                </a:solidFill>
              </a:rPr>
              <a:t>Leadership Circle of CLEO</a:t>
            </a:r>
          </a:p>
          <a:p>
            <a:pPr marL="285750" indent="-285750">
              <a:buFont typeface="Wingdings" panose="05000000000000000000" pitchFamily="2" charset="2"/>
              <a:buChar char="§"/>
            </a:pPr>
            <a:r>
              <a:rPr lang="en-US" sz="1400" dirty="0">
                <a:solidFill>
                  <a:schemeClr val="bg1"/>
                </a:solidFill>
              </a:rPr>
              <a:t>Program Development Award</a:t>
            </a:r>
          </a:p>
        </p:txBody>
      </p:sp>
      <p:sp>
        <p:nvSpPr>
          <p:cNvPr id="5" name="Rectangle 4"/>
          <p:cNvSpPr/>
          <p:nvPr/>
        </p:nvSpPr>
        <p:spPr>
          <a:xfrm>
            <a:off x="6324599" y="1834431"/>
            <a:ext cx="4219575" cy="2923877"/>
          </a:xfrm>
          <a:prstGeom prst="rect">
            <a:avLst/>
          </a:prstGeom>
        </p:spPr>
        <p:txBody>
          <a:bodyPr wrap="square">
            <a:spAutoFit/>
          </a:bodyPr>
          <a:lstStyle/>
          <a:p>
            <a:r>
              <a:rPr lang="en-US" sz="1600" b="1" dirty="0">
                <a:solidFill>
                  <a:schemeClr val="accent4"/>
                </a:solidFill>
              </a:rPr>
              <a:t>DOC/NOAA/OAR</a:t>
            </a:r>
            <a:endParaRPr lang="en-US" sz="1600" dirty="0">
              <a:solidFill>
                <a:schemeClr val="accent4"/>
              </a:solidFill>
            </a:endParaRPr>
          </a:p>
          <a:p>
            <a:pPr marL="285750" indent="-285750">
              <a:buFont typeface="Wingdings" panose="05000000000000000000" pitchFamily="2" charset="2"/>
              <a:buChar char="§"/>
            </a:pPr>
            <a:r>
              <a:rPr lang="en-US" sz="1400" dirty="0">
                <a:solidFill>
                  <a:schemeClr val="bg1"/>
                </a:solidFill>
              </a:rPr>
              <a:t>DOC Gold Medalists (2)</a:t>
            </a:r>
          </a:p>
          <a:p>
            <a:pPr marL="285750" indent="-285750">
              <a:buFont typeface="Wingdings" panose="05000000000000000000" pitchFamily="2" charset="2"/>
              <a:buChar char="§"/>
            </a:pPr>
            <a:r>
              <a:rPr lang="en-US" sz="1400" dirty="0">
                <a:solidFill>
                  <a:schemeClr val="bg1"/>
                </a:solidFill>
              </a:rPr>
              <a:t>DOC Silver Medalists (6)</a:t>
            </a:r>
          </a:p>
          <a:p>
            <a:pPr marL="285750" indent="-285750">
              <a:buFont typeface="Wingdings" panose="05000000000000000000" pitchFamily="2" charset="2"/>
              <a:buChar char="§"/>
            </a:pPr>
            <a:r>
              <a:rPr lang="en-US" sz="1400" dirty="0">
                <a:solidFill>
                  <a:schemeClr val="bg1"/>
                </a:solidFill>
              </a:rPr>
              <a:t>DOC Bronze Medalists (4)</a:t>
            </a:r>
          </a:p>
          <a:p>
            <a:pPr marL="285750" indent="-285750">
              <a:buFont typeface="Wingdings" panose="05000000000000000000" pitchFamily="2" charset="2"/>
              <a:buChar char="§"/>
            </a:pPr>
            <a:r>
              <a:rPr lang="en-US" sz="1400" dirty="0">
                <a:solidFill>
                  <a:schemeClr val="bg1"/>
                </a:solidFill>
              </a:rPr>
              <a:t>NOAA Administrator’s Award (10)</a:t>
            </a:r>
          </a:p>
          <a:p>
            <a:pPr marL="285750" indent="-285750">
              <a:buFont typeface="Wingdings" panose="05000000000000000000" pitchFamily="2" charset="2"/>
              <a:buChar char="§"/>
            </a:pPr>
            <a:r>
              <a:rPr lang="en-US" sz="1400" dirty="0">
                <a:solidFill>
                  <a:schemeClr val="bg1"/>
                </a:solidFill>
              </a:rPr>
              <a:t>NOAA </a:t>
            </a:r>
            <a:r>
              <a:rPr lang="en-US" sz="1400" dirty="0" err="1">
                <a:solidFill>
                  <a:schemeClr val="bg1"/>
                </a:solidFill>
              </a:rPr>
              <a:t>Albritton</a:t>
            </a:r>
            <a:r>
              <a:rPr lang="en-US" sz="1400" dirty="0">
                <a:solidFill>
                  <a:schemeClr val="bg1"/>
                </a:solidFill>
              </a:rPr>
              <a:t> Communicator Award</a:t>
            </a:r>
          </a:p>
          <a:p>
            <a:pPr marL="285750" indent="-285750">
              <a:buFont typeface="Wingdings" panose="05000000000000000000" pitchFamily="2" charset="2"/>
              <a:buChar char="§"/>
            </a:pPr>
            <a:r>
              <a:rPr lang="en-US" sz="1400" dirty="0">
                <a:solidFill>
                  <a:schemeClr val="bg1"/>
                </a:solidFill>
              </a:rPr>
              <a:t>NOAA EEO Diversity </a:t>
            </a:r>
          </a:p>
          <a:p>
            <a:pPr marL="285750" indent="-285750">
              <a:buFont typeface="Wingdings" panose="05000000000000000000" pitchFamily="2" charset="2"/>
              <a:buChar char="§"/>
            </a:pPr>
            <a:r>
              <a:rPr lang="en-US" sz="1400" dirty="0">
                <a:solidFill>
                  <a:schemeClr val="bg1"/>
                </a:solidFill>
              </a:rPr>
              <a:t>NOAA Employee of the Month (3)</a:t>
            </a:r>
          </a:p>
          <a:p>
            <a:pPr marL="285750" indent="-285750">
              <a:buFont typeface="Wingdings" panose="05000000000000000000" pitchFamily="2" charset="2"/>
              <a:buChar char="§"/>
            </a:pPr>
            <a:r>
              <a:rPr lang="en-US" sz="1400" dirty="0">
                <a:solidFill>
                  <a:schemeClr val="bg1"/>
                </a:solidFill>
              </a:rPr>
              <a:t>NOAA Employee of the Year (2)</a:t>
            </a:r>
          </a:p>
          <a:p>
            <a:pPr marL="285750" indent="-285750">
              <a:buFont typeface="Wingdings" panose="05000000000000000000" pitchFamily="2" charset="2"/>
              <a:buChar char="§"/>
            </a:pPr>
            <a:r>
              <a:rPr lang="en-US" sz="1400" dirty="0">
                <a:solidFill>
                  <a:schemeClr val="bg1"/>
                </a:solidFill>
              </a:rPr>
              <a:t>NOAA Energy and Environmental Stewardship</a:t>
            </a:r>
          </a:p>
          <a:p>
            <a:pPr marL="285750" indent="-285750">
              <a:buFont typeface="Wingdings" panose="05000000000000000000" pitchFamily="2" charset="2"/>
              <a:buChar char="§"/>
            </a:pPr>
            <a:r>
              <a:rPr lang="en-US" sz="1400" dirty="0">
                <a:solidFill>
                  <a:schemeClr val="bg1"/>
                </a:solidFill>
              </a:rPr>
              <a:t>NOAA Order of Sherman’s Lagoon (2)</a:t>
            </a:r>
          </a:p>
          <a:p>
            <a:pPr marL="285750" indent="-285750">
              <a:buFont typeface="Wingdings" panose="05000000000000000000" pitchFamily="2" charset="2"/>
              <a:buChar char="§"/>
            </a:pPr>
            <a:r>
              <a:rPr lang="en-US" sz="1400" dirty="0">
                <a:solidFill>
                  <a:schemeClr val="bg1"/>
                </a:solidFill>
              </a:rPr>
              <a:t>NOAA Team Member of the Month (5)</a:t>
            </a:r>
          </a:p>
          <a:p>
            <a:pPr marL="285750" indent="-285750">
              <a:buFont typeface="Wingdings" panose="05000000000000000000" pitchFamily="2" charset="2"/>
              <a:buChar char="§"/>
            </a:pPr>
            <a:r>
              <a:rPr lang="en-US" sz="1400" dirty="0">
                <a:solidFill>
                  <a:schemeClr val="bg1"/>
                </a:solidFill>
              </a:rPr>
              <a:t>OAR Outstanding Scientific Paper Award (2)</a:t>
            </a:r>
          </a:p>
        </p:txBody>
      </p:sp>
      <p:sp>
        <p:nvSpPr>
          <p:cNvPr id="6" name="Rectangle 5"/>
          <p:cNvSpPr/>
          <p:nvPr/>
        </p:nvSpPr>
        <p:spPr>
          <a:xfrm>
            <a:off x="1752601" y="3127093"/>
            <a:ext cx="4114800" cy="1631216"/>
          </a:xfrm>
          <a:prstGeom prst="rect">
            <a:avLst/>
          </a:prstGeom>
        </p:spPr>
        <p:txBody>
          <a:bodyPr wrap="square">
            <a:spAutoFit/>
          </a:bodyPr>
          <a:lstStyle/>
          <a:p>
            <a:r>
              <a:rPr lang="en-US" sz="1600" b="1" dirty="0">
                <a:solidFill>
                  <a:schemeClr val="accent4"/>
                </a:solidFill>
              </a:rPr>
              <a:t>National</a:t>
            </a:r>
            <a:endParaRPr lang="en-US" sz="1600" dirty="0">
              <a:solidFill>
                <a:schemeClr val="accent4"/>
              </a:solidFill>
            </a:endParaRPr>
          </a:p>
          <a:p>
            <a:pPr marL="285750" indent="-285750">
              <a:buFont typeface="Wingdings" panose="05000000000000000000" pitchFamily="2" charset="2"/>
              <a:buChar char="§"/>
            </a:pPr>
            <a:r>
              <a:rPr lang="en-US" sz="1400" dirty="0">
                <a:solidFill>
                  <a:schemeClr val="bg1"/>
                </a:solidFill>
              </a:rPr>
              <a:t>AMS Banner I Miller Award</a:t>
            </a:r>
          </a:p>
          <a:p>
            <a:pPr marL="285750" indent="-285750">
              <a:buFont typeface="Wingdings" panose="05000000000000000000" pitchFamily="2" charset="2"/>
              <a:buChar char="§"/>
            </a:pPr>
            <a:r>
              <a:rPr lang="en-US" sz="1400" dirty="0">
                <a:solidFill>
                  <a:schemeClr val="bg1"/>
                </a:solidFill>
              </a:rPr>
              <a:t>AMS Special Award</a:t>
            </a:r>
          </a:p>
          <a:p>
            <a:pPr marL="285750" indent="-285750">
              <a:buFont typeface="Wingdings" panose="05000000000000000000" pitchFamily="2" charset="2"/>
              <a:buChar char="§"/>
            </a:pPr>
            <a:r>
              <a:rPr lang="en-US" sz="1400" dirty="0">
                <a:solidFill>
                  <a:schemeClr val="bg1"/>
                </a:solidFill>
              </a:rPr>
              <a:t>AMS Fellow</a:t>
            </a:r>
          </a:p>
          <a:p>
            <a:pPr marL="285750" indent="-285750">
              <a:buFont typeface="Wingdings" panose="05000000000000000000" pitchFamily="2" charset="2"/>
              <a:buChar char="§"/>
            </a:pPr>
            <a:r>
              <a:rPr lang="en-US" sz="1400" dirty="0">
                <a:solidFill>
                  <a:schemeClr val="bg1"/>
                </a:solidFill>
              </a:rPr>
              <a:t>Excellence in Partnering Award</a:t>
            </a:r>
          </a:p>
          <a:p>
            <a:pPr marL="285750" indent="-285750">
              <a:buFont typeface="Wingdings" panose="05000000000000000000" pitchFamily="2" charset="2"/>
              <a:buChar char="§"/>
            </a:pPr>
            <a:r>
              <a:rPr lang="en-US" sz="1400" dirty="0">
                <a:solidFill>
                  <a:schemeClr val="bg1"/>
                </a:solidFill>
              </a:rPr>
              <a:t>Laureate Award for Dual Defense Use Award</a:t>
            </a:r>
          </a:p>
          <a:p>
            <a:pPr marL="285750" indent="-285750">
              <a:buFont typeface="Wingdings" panose="05000000000000000000" pitchFamily="2" charset="2"/>
              <a:buChar char="§"/>
            </a:pPr>
            <a:r>
              <a:rPr lang="en-US" sz="1400" dirty="0">
                <a:solidFill>
                  <a:schemeClr val="bg1"/>
                </a:solidFill>
              </a:rPr>
              <a:t>Special Appreciation Award</a:t>
            </a:r>
          </a:p>
        </p:txBody>
      </p:sp>
      <p:sp>
        <p:nvSpPr>
          <p:cNvPr id="7" name="Rectangle 6"/>
          <p:cNvSpPr/>
          <p:nvPr/>
        </p:nvSpPr>
        <p:spPr>
          <a:xfrm>
            <a:off x="3276600" y="5086170"/>
            <a:ext cx="5943600" cy="1631216"/>
          </a:xfrm>
          <a:prstGeom prst="rect">
            <a:avLst/>
          </a:prstGeom>
        </p:spPr>
        <p:txBody>
          <a:bodyPr wrap="square">
            <a:spAutoFit/>
          </a:bodyPr>
          <a:lstStyle/>
          <a:p>
            <a:r>
              <a:rPr lang="en-US" sz="1600" b="1" dirty="0">
                <a:solidFill>
                  <a:schemeClr val="accent4"/>
                </a:solidFill>
              </a:rPr>
              <a:t>International</a:t>
            </a:r>
            <a:endParaRPr lang="en-US" sz="1600" dirty="0">
              <a:solidFill>
                <a:schemeClr val="accent4"/>
              </a:solidFill>
            </a:endParaRPr>
          </a:p>
          <a:p>
            <a:pPr marL="285750" indent="-285750">
              <a:buFont typeface="Wingdings" panose="05000000000000000000" pitchFamily="2" charset="2"/>
              <a:buChar char="§"/>
            </a:pPr>
            <a:r>
              <a:rPr lang="en-US" sz="1400" dirty="0">
                <a:solidFill>
                  <a:schemeClr val="bg1"/>
                </a:solidFill>
              </a:rPr>
              <a:t>The Denny Medal—Institute of Marine Engineering, Science, and Technology</a:t>
            </a:r>
          </a:p>
          <a:p>
            <a:pPr marL="285750" indent="-285750">
              <a:buFont typeface="Wingdings" panose="05000000000000000000" pitchFamily="2" charset="2"/>
              <a:buChar char="§"/>
            </a:pPr>
            <a:r>
              <a:rPr lang="en-US" sz="1400" dirty="0">
                <a:solidFill>
                  <a:schemeClr val="bg1"/>
                </a:solidFill>
              </a:rPr>
              <a:t>Outstanding Reviewer Award—IOP Publishing</a:t>
            </a:r>
          </a:p>
          <a:p>
            <a:pPr marL="285750" indent="-285750">
              <a:buFont typeface="Wingdings" panose="05000000000000000000" pitchFamily="2" charset="2"/>
              <a:buChar char="§"/>
            </a:pPr>
            <a:r>
              <a:rPr lang="en-US" sz="1400" dirty="0">
                <a:solidFill>
                  <a:schemeClr val="bg1"/>
                </a:solidFill>
              </a:rPr>
              <a:t>Sustainability Award—Netherland-America Foundation</a:t>
            </a:r>
          </a:p>
          <a:p>
            <a:pPr marL="285750" indent="-285750">
              <a:buFont typeface="Wingdings" panose="05000000000000000000" pitchFamily="2" charset="2"/>
              <a:buChar char="§"/>
            </a:pPr>
            <a:r>
              <a:rPr lang="en-US" sz="1400" dirty="0">
                <a:solidFill>
                  <a:schemeClr val="bg1"/>
                </a:solidFill>
              </a:rPr>
              <a:t>Early Career Scientist Award—International Union of Geodesy and Geophysics</a:t>
            </a:r>
          </a:p>
        </p:txBody>
      </p:sp>
      <p:pic>
        <p:nvPicPr>
          <p:cNvPr id="12" name="Picture 11">
            <a:extLst>
              <a:ext uri="{FF2B5EF4-FFF2-40B4-BE49-F238E27FC236}">
                <a16:creationId xmlns:a16="http://schemas.microsoft.com/office/drawing/2014/main" id="{91B79BC5-29A3-F945-A1AD-1A98F6AECD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012414"/>
            <a:ext cx="2895599" cy="1802667"/>
          </a:xfrm>
          <a:prstGeom prst="rect">
            <a:avLst/>
          </a:prstGeom>
        </p:spPr>
      </p:pic>
      <p:sp>
        <p:nvSpPr>
          <p:cNvPr id="15" name="Title 1">
            <a:extLst>
              <a:ext uri="{FF2B5EF4-FFF2-40B4-BE49-F238E27FC236}">
                <a16:creationId xmlns:a16="http://schemas.microsoft.com/office/drawing/2014/main" id="{B4F652B8-319A-1648-A41B-0FEA33A332A1}"/>
              </a:ext>
            </a:extLst>
          </p:cNvPr>
          <p:cNvSpPr txBox="1">
            <a:spLocks/>
          </p:cNvSpPr>
          <p:nvPr/>
        </p:nvSpPr>
        <p:spPr>
          <a:xfrm>
            <a:off x="838200" y="852599"/>
            <a:ext cx="10515600" cy="1325563"/>
          </a:xfrm>
        </p:spPr>
        <p:txBody>
          <a:bodyPr/>
          <a:lst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a:lstStyle>
          <a:p>
            <a:r>
              <a:rPr lang="en-US" dirty="0"/>
              <a:t>AOML Honors and Awards</a:t>
            </a:r>
          </a:p>
          <a:p>
            <a:r>
              <a:rPr lang="en-US" sz="2000" dirty="0"/>
              <a:t>2014 - 2019</a:t>
            </a:r>
          </a:p>
        </p:txBody>
      </p:sp>
    </p:spTree>
    <p:extLst>
      <p:ext uri="{BB962C8B-B14F-4D97-AF65-F5344CB8AC3E}">
        <p14:creationId xmlns:p14="http://schemas.microsoft.com/office/powerpoint/2010/main" val="94093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BD8415-C17F-1943-95C7-E2DB13830C96}"/>
              </a:ext>
            </a:extLst>
          </p:cNvPr>
          <p:cNvSpPr>
            <a:spLocks noGrp="1"/>
          </p:cNvSpPr>
          <p:nvPr>
            <p:ph type="sldNum" sz="quarter" idx="12"/>
          </p:nvPr>
        </p:nvSpPr>
        <p:spPr/>
        <p:txBody>
          <a:bodyPr/>
          <a:lstStyle/>
          <a:p>
            <a:fld id="{1CA897ED-F933-F140-B965-41326E641414}" type="slidenum">
              <a:rPr lang="en-US" smtClean="0"/>
              <a:t>18</a:t>
            </a:fld>
            <a:endParaRPr lang="en-US"/>
          </a:p>
        </p:txBody>
      </p:sp>
      <p:graphicFrame>
        <p:nvGraphicFramePr>
          <p:cNvPr id="5" name="Chart 4">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872586813"/>
              </p:ext>
            </p:extLst>
          </p:nvPr>
        </p:nvGraphicFramePr>
        <p:xfrm>
          <a:off x="685800" y="990600"/>
          <a:ext cx="11049405"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4FF1D35-5ACD-AF40-AD09-CFE2CA932F11}"/>
              </a:ext>
            </a:extLst>
          </p:cNvPr>
          <p:cNvSpPr txBox="1"/>
          <p:nvPr/>
        </p:nvSpPr>
        <p:spPr>
          <a:xfrm>
            <a:off x="1981200" y="2514600"/>
            <a:ext cx="685800" cy="369332"/>
          </a:xfrm>
          <a:prstGeom prst="rect">
            <a:avLst/>
          </a:prstGeom>
          <a:noFill/>
        </p:spPr>
        <p:txBody>
          <a:bodyPr wrap="square" rtlCol="0">
            <a:spAutoFit/>
          </a:bodyPr>
          <a:lstStyle/>
          <a:p>
            <a:r>
              <a:rPr lang="en-US" dirty="0"/>
              <a:t>112</a:t>
            </a:r>
          </a:p>
        </p:txBody>
      </p:sp>
    </p:spTree>
    <p:extLst>
      <p:ext uri="{BB962C8B-B14F-4D97-AF65-F5344CB8AC3E}">
        <p14:creationId xmlns:p14="http://schemas.microsoft.com/office/powerpoint/2010/main" val="573352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BD8415-C17F-1943-95C7-E2DB13830C96}"/>
              </a:ext>
            </a:extLst>
          </p:cNvPr>
          <p:cNvSpPr>
            <a:spLocks noGrp="1"/>
          </p:cNvSpPr>
          <p:nvPr>
            <p:ph type="sldNum" sz="quarter" idx="12"/>
          </p:nvPr>
        </p:nvSpPr>
        <p:spPr/>
        <p:txBody>
          <a:bodyPr/>
          <a:lstStyle/>
          <a:p>
            <a:fld id="{1CA897ED-F933-F140-B965-41326E641414}" type="slidenum">
              <a:rPr lang="en-US" smtClean="0"/>
              <a:t>19</a:t>
            </a:fld>
            <a:endParaRPr lang="en-US"/>
          </a:p>
        </p:txBody>
      </p:sp>
      <p:pic>
        <p:nvPicPr>
          <p:cNvPr id="8" name="Picture 7">
            <a:extLst>
              <a:ext uri="{FF2B5EF4-FFF2-40B4-BE49-F238E27FC236}">
                <a16:creationId xmlns:a16="http://schemas.microsoft.com/office/drawing/2014/main" id="{2EE2DD39-836A-B142-B916-DC26F5FFF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3879" y="1845936"/>
            <a:ext cx="3038317" cy="4031761"/>
          </a:xfrm>
          <a:prstGeom prst="rect">
            <a:avLst/>
          </a:prstGeom>
        </p:spPr>
      </p:pic>
      <p:sp>
        <p:nvSpPr>
          <p:cNvPr id="9" name="Title 3">
            <a:extLst>
              <a:ext uri="{FF2B5EF4-FFF2-40B4-BE49-F238E27FC236}">
                <a16:creationId xmlns:a16="http://schemas.microsoft.com/office/drawing/2014/main" id="{3D707A2D-AB51-5645-8458-E711A24006A3}"/>
              </a:ext>
            </a:extLst>
          </p:cNvPr>
          <p:cNvSpPr txBox="1">
            <a:spLocks/>
          </p:cNvSpPr>
          <p:nvPr/>
        </p:nvSpPr>
        <p:spPr>
          <a:xfrm>
            <a:off x="838200" y="1112837"/>
            <a:ext cx="10515600" cy="1325563"/>
          </a:xfrm>
          <a:prstGeom prst="rect">
            <a:avLst/>
          </a:prstGeom>
        </p:spPr>
        <p:txBody>
          <a:bodyPr/>
          <a:lst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a:lstStyle>
          <a:p>
            <a:r>
              <a:rPr lang="en-US" dirty="0">
                <a:solidFill>
                  <a:schemeClr val="tx2"/>
                </a:solidFill>
              </a:rPr>
              <a:t>Recent Most Cited Research</a:t>
            </a:r>
          </a:p>
        </p:txBody>
      </p:sp>
      <p:pic>
        <p:nvPicPr>
          <p:cNvPr id="10" name="Picture 9">
            <a:extLst>
              <a:ext uri="{FF2B5EF4-FFF2-40B4-BE49-F238E27FC236}">
                <a16:creationId xmlns:a16="http://schemas.microsoft.com/office/drawing/2014/main" id="{C55B9693-6C84-DE40-8232-4BBC7DEEF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26492"/>
            <a:ext cx="3176256" cy="4042508"/>
          </a:xfrm>
          <a:prstGeom prst="rect">
            <a:avLst/>
          </a:prstGeom>
        </p:spPr>
      </p:pic>
      <p:pic>
        <p:nvPicPr>
          <p:cNvPr id="11" name="Picture 10">
            <a:extLst>
              <a:ext uri="{FF2B5EF4-FFF2-40B4-BE49-F238E27FC236}">
                <a16:creationId xmlns:a16="http://schemas.microsoft.com/office/drawing/2014/main" id="{50A22CBC-6C89-074F-AD31-00BB3994AB1D}"/>
              </a:ext>
            </a:extLst>
          </p:cNvPr>
          <p:cNvPicPr>
            <a:picLocks noChangeAspect="1"/>
          </p:cNvPicPr>
          <p:nvPr/>
        </p:nvPicPr>
        <p:blipFill>
          <a:blip r:embed="rId5"/>
          <a:stretch>
            <a:fillRect/>
          </a:stretch>
        </p:blipFill>
        <p:spPr>
          <a:xfrm>
            <a:off x="152400" y="3221892"/>
            <a:ext cx="2197100" cy="2794000"/>
          </a:xfrm>
          <a:prstGeom prst="rect">
            <a:avLst/>
          </a:prstGeom>
        </p:spPr>
      </p:pic>
      <p:pic>
        <p:nvPicPr>
          <p:cNvPr id="12" name="Picture 11">
            <a:extLst>
              <a:ext uri="{FF2B5EF4-FFF2-40B4-BE49-F238E27FC236}">
                <a16:creationId xmlns:a16="http://schemas.microsoft.com/office/drawing/2014/main" id="{D6F014AF-2E22-7841-A5B4-827B3DFD2F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94135" y="1960137"/>
            <a:ext cx="2945246" cy="4059663"/>
          </a:xfrm>
          <a:prstGeom prst="rect">
            <a:avLst/>
          </a:prstGeom>
        </p:spPr>
      </p:pic>
      <p:pic>
        <p:nvPicPr>
          <p:cNvPr id="13" name="Picture 12">
            <a:extLst>
              <a:ext uri="{FF2B5EF4-FFF2-40B4-BE49-F238E27FC236}">
                <a16:creationId xmlns:a16="http://schemas.microsoft.com/office/drawing/2014/main" id="{D7AB329E-A4A5-D640-A391-AF2B7E8265A4}"/>
              </a:ext>
            </a:extLst>
          </p:cNvPr>
          <p:cNvPicPr>
            <a:picLocks noChangeAspect="1"/>
          </p:cNvPicPr>
          <p:nvPr/>
        </p:nvPicPr>
        <p:blipFill>
          <a:blip r:embed="rId7"/>
          <a:stretch>
            <a:fillRect/>
          </a:stretch>
        </p:blipFill>
        <p:spPr>
          <a:xfrm>
            <a:off x="3263900" y="3217983"/>
            <a:ext cx="2159016" cy="2797909"/>
          </a:xfrm>
          <a:prstGeom prst="rect">
            <a:avLst/>
          </a:prstGeom>
        </p:spPr>
      </p:pic>
      <p:pic>
        <p:nvPicPr>
          <p:cNvPr id="14" name="Picture 13">
            <a:extLst>
              <a:ext uri="{FF2B5EF4-FFF2-40B4-BE49-F238E27FC236}">
                <a16:creationId xmlns:a16="http://schemas.microsoft.com/office/drawing/2014/main" id="{D3B4B567-8572-3E44-9B03-3663EFDEFEF2}"/>
              </a:ext>
            </a:extLst>
          </p:cNvPr>
          <p:cNvPicPr>
            <a:picLocks noChangeAspect="1"/>
          </p:cNvPicPr>
          <p:nvPr/>
        </p:nvPicPr>
        <p:blipFill>
          <a:blip r:embed="rId8"/>
          <a:stretch>
            <a:fillRect/>
          </a:stretch>
        </p:blipFill>
        <p:spPr>
          <a:xfrm>
            <a:off x="6251160" y="3217983"/>
            <a:ext cx="2210289" cy="2829170"/>
          </a:xfrm>
          <a:prstGeom prst="rect">
            <a:avLst/>
          </a:prstGeom>
        </p:spPr>
      </p:pic>
      <p:pic>
        <p:nvPicPr>
          <p:cNvPr id="15" name="Picture 14">
            <a:extLst>
              <a:ext uri="{FF2B5EF4-FFF2-40B4-BE49-F238E27FC236}">
                <a16:creationId xmlns:a16="http://schemas.microsoft.com/office/drawing/2014/main" id="{69F293DC-B7FC-E247-B71E-E73691F3BD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8800" y="2144661"/>
            <a:ext cx="2718536" cy="3906400"/>
          </a:xfrm>
          <a:prstGeom prst="rect">
            <a:avLst/>
          </a:prstGeom>
        </p:spPr>
      </p:pic>
      <p:pic>
        <p:nvPicPr>
          <p:cNvPr id="16" name="Picture 15">
            <a:extLst>
              <a:ext uri="{FF2B5EF4-FFF2-40B4-BE49-F238E27FC236}">
                <a16:creationId xmlns:a16="http://schemas.microsoft.com/office/drawing/2014/main" id="{4AB096CE-FC97-E542-A7F0-880B33951A8E}"/>
              </a:ext>
            </a:extLst>
          </p:cNvPr>
          <p:cNvPicPr>
            <a:picLocks noChangeAspect="1"/>
          </p:cNvPicPr>
          <p:nvPr/>
        </p:nvPicPr>
        <p:blipFill>
          <a:blip r:embed="rId10"/>
          <a:stretch>
            <a:fillRect/>
          </a:stretch>
        </p:blipFill>
        <p:spPr>
          <a:xfrm>
            <a:off x="9421118" y="3259859"/>
            <a:ext cx="2040877" cy="2714156"/>
          </a:xfrm>
          <a:prstGeom prst="rect">
            <a:avLst/>
          </a:prstGeom>
        </p:spPr>
      </p:pic>
      <p:sp>
        <p:nvSpPr>
          <p:cNvPr id="5" name="TextBox 4">
            <a:extLst>
              <a:ext uri="{FF2B5EF4-FFF2-40B4-BE49-F238E27FC236}">
                <a16:creationId xmlns:a16="http://schemas.microsoft.com/office/drawing/2014/main" id="{1A5D39D7-16BB-F047-8B98-58694E02AD04}"/>
              </a:ext>
            </a:extLst>
          </p:cNvPr>
          <p:cNvSpPr txBox="1"/>
          <p:nvPr/>
        </p:nvSpPr>
        <p:spPr>
          <a:xfrm>
            <a:off x="3587409" y="6047153"/>
            <a:ext cx="1676400" cy="646331"/>
          </a:xfrm>
          <a:prstGeom prst="rect">
            <a:avLst/>
          </a:prstGeom>
          <a:noFill/>
        </p:spPr>
        <p:txBody>
          <a:bodyPr wrap="square" rtlCol="0">
            <a:spAutoFit/>
          </a:bodyPr>
          <a:lstStyle/>
          <a:p>
            <a:pPr algn="ctr"/>
            <a:r>
              <a:rPr lang="en-US" dirty="0">
                <a:solidFill>
                  <a:schemeClr val="accent1"/>
                </a:solidFill>
              </a:rPr>
              <a:t>496 citations</a:t>
            </a:r>
          </a:p>
          <a:p>
            <a:pPr algn="ctr"/>
            <a:r>
              <a:rPr lang="en-US" dirty="0">
                <a:solidFill>
                  <a:schemeClr val="accent1"/>
                </a:solidFill>
              </a:rPr>
              <a:t>(2016)</a:t>
            </a:r>
          </a:p>
        </p:txBody>
      </p:sp>
      <p:sp>
        <p:nvSpPr>
          <p:cNvPr id="18" name="TextBox 17">
            <a:extLst>
              <a:ext uri="{FF2B5EF4-FFF2-40B4-BE49-F238E27FC236}">
                <a16:creationId xmlns:a16="http://schemas.microsoft.com/office/drawing/2014/main" id="{CAD7D261-C750-414A-A9A6-F390F8953E60}"/>
              </a:ext>
            </a:extLst>
          </p:cNvPr>
          <p:cNvSpPr txBox="1"/>
          <p:nvPr/>
        </p:nvSpPr>
        <p:spPr>
          <a:xfrm>
            <a:off x="570667" y="6047153"/>
            <a:ext cx="1676400" cy="646331"/>
          </a:xfrm>
          <a:prstGeom prst="rect">
            <a:avLst/>
          </a:prstGeom>
          <a:noFill/>
        </p:spPr>
        <p:txBody>
          <a:bodyPr wrap="square" rtlCol="0">
            <a:spAutoFit/>
          </a:bodyPr>
          <a:lstStyle/>
          <a:p>
            <a:pPr algn="ctr"/>
            <a:r>
              <a:rPr lang="en-US" dirty="0">
                <a:solidFill>
                  <a:schemeClr val="accent1"/>
                </a:solidFill>
              </a:rPr>
              <a:t>149 citations</a:t>
            </a:r>
          </a:p>
          <a:p>
            <a:pPr algn="ctr"/>
            <a:r>
              <a:rPr lang="en-US" dirty="0">
                <a:solidFill>
                  <a:schemeClr val="accent1"/>
                </a:solidFill>
              </a:rPr>
              <a:t>(2015)</a:t>
            </a:r>
          </a:p>
        </p:txBody>
      </p:sp>
      <p:sp>
        <p:nvSpPr>
          <p:cNvPr id="19" name="TextBox 18">
            <a:extLst>
              <a:ext uri="{FF2B5EF4-FFF2-40B4-BE49-F238E27FC236}">
                <a16:creationId xmlns:a16="http://schemas.microsoft.com/office/drawing/2014/main" id="{38F14703-271F-9648-B0E5-50660FE2AC2F}"/>
              </a:ext>
            </a:extLst>
          </p:cNvPr>
          <p:cNvSpPr txBox="1"/>
          <p:nvPr/>
        </p:nvSpPr>
        <p:spPr>
          <a:xfrm>
            <a:off x="6574913" y="6067044"/>
            <a:ext cx="1676400" cy="646331"/>
          </a:xfrm>
          <a:prstGeom prst="rect">
            <a:avLst/>
          </a:prstGeom>
          <a:noFill/>
        </p:spPr>
        <p:txBody>
          <a:bodyPr wrap="square" rtlCol="0">
            <a:spAutoFit/>
          </a:bodyPr>
          <a:lstStyle/>
          <a:p>
            <a:pPr algn="ctr"/>
            <a:r>
              <a:rPr lang="en-US" dirty="0">
                <a:solidFill>
                  <a:schemeClr val="accent1"/>
                </a:solidFill>
              </a:rPr>
              <a:t>244 citations</a:t>
            </a:r>
          </a:p>
          <a:p>
            <a:pPr algn="ctr"/>
            <a:r>
              <a:rPr lang="en-US" dirty="0">
                <a:solidFill>
                  <a:schemeClr val="accent1"/>
                </a:solidFill>
              </a:rPr>
              <a:t>(2017)</a:t>
            </a:r>
          </a:p>
        </p:txBody>
      </p:sp>
      <p:sp>
        <p:nvSpPr>
          <p:cNvPr id="20" name="TextBox 19">
            <a:extLst>
              <a:ext uri="{FF2B5EF4-FFF2-40B4-BE49-F238E27FC236}">
                <a16:creationId xmlns:a16="http://schemas.microsoft.com/office/drawing/2014/main" id="{DB7031F9-FD59-4349-9AB9-A9EF93272EA0}"/>
              </a:ext>
            </a:extLst>
          </p:cNvPr>
          <p:cNvSpPr txBox="1"/>
          <p:nvPr/>
        </p:nvSpPr>
        <p:spPr>
          <a:xfrm>
            <a:off x="9677400" y="6067044"/>
            <a:ext cx="1676400" cy="646331"/>
          </a:xfrm>
          <a:prstGeom prst="rect">
            <a:avLst/>
          </a:prstGeom>
          <a:noFill/>
        </p:spPr>
        <p:txBody>
          <a:bodyPr wrap="square" rtlCol="0">
            <a:spAutoFit/>
          </a:bodyPr>
          <a:lstStyle/>
          <a:p>
            <a:pPr algn="ctr"/>
            <a:r>
              <a:rPr lang="en-US" dirty="0">
                <a:solidFill>
                  <a:schemeClr val="accent1"/>
                </a:solidFill>
              </a:rPr>
              <a:t>156 citations</a:t>
            </a:r>
          </a:p>
          <a:p>
            <a:pPr algn="ctr"/>
            <a:r>
              <a:rPr lang="en-US" dirty="0">
                <a:solidFill>
                  <a:schemeClr val="accent1"/>
                </a:solidFill>
              </a:rPr>
              <a:t>(2016)</a:t>
            </a:r>
          </a:p>
        </p:txBody>
      </p:sp>
    </p:spTree>
    <p:extLst>
      <p:ext uri="{BB962C8B-B14F-4D97-AF65-F5344CB8AC3E}">
        <p14:creationId xmlns:p14="http://schemas.microsoft.com/office/powerpoint/2010/main" val="3856198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841631" y="1305423"/>
            <a:ext cx="7924800" cy="675777"/>
          </a:xfrm>
        </p:spPr>
        <p:txBody>
          <a:bodyPr/>
          <a:lstStyle/>
          <a:p>
            <a:pPr algn="l"/>
            <a:r>
              <a:rPr lang="en-US" dirty="0"/>
              <a:t>2019 AOML Review Panel</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2</a:t>
            </a:fld>
            <a:endParaRPr lang="en-US"/>
          </a:p>
        </p:txBody>
      </p:sp>
      <p:pic>
        <p:nvPicPr>
          <p:cNvPr id="1026" name="Picture 2">
            <a:extLst>
              <a:ext uri="{FF2B5EF4-FFF2-40B4-BE49-F238E27FC236}">
                <a16:creationId xmlns:a16="http://schemas.microsoft.com/office/drawing/2014/main" id="{2B9B1773-C0E0-9F4B-8C7E-84F4C37113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98" y="2492629"/>
            <a:ext cx="808152" cy="939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B58EAE-1C43-5E4E-9572-563E1C858F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8481" y="5594084"/>
            <a:ext cx="846301" cy="9939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2A2E90C-932B-6648-8DE5-B04E6FA179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44929" y="4675667"/>
            <a:ext cx="796556" cy="787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7AFCB18-3925-304C-8BE4-71B64CD8228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9492" y="4558468"/>
            <a:ext cx="845290" cy="9056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B5F42E2-CF4D-274D-BBB6-AFA7F797E47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548888" y="3479981"/>
            <a:ext cx="771143" cy="9056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DA4F5B1-7D27-C04B-9CD2-2D0B04148CA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42816" y="3545611"/>
            <a:ext cx="852616" cy="9393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8A738EA-4EC0-DA47-A401-DB73C3900DF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578576" y="2523332"/>
            <a:ext cx="738065" cy="9056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7D6A12-3B33-6141-9DE3-E646AF744CFF}"/>
              </a:ext>
            </a:extLst>
          </p:cNvPr>
          <p:cNvSpPr/>
          <p:nvPr/>
        </p:nvSpPr>
        <p:spPr>
          <a:xfrm>
            <a:off x="1295432" y="2888233"/>
            <a:ext cx="4903971" cy="560346"/>
          </a:xfrm>
          <a:prstGeom prst="rect">
            <a:avLst/>
          </a:prstGeom>
        </p:spPr>
        <p:txBody>
          <a:bodyPr wrap="none">
            <a:spAutoFit/>
          </a:bodyPr>
          <a:lstStyle/>
          <a:p>
            <a:pPr fontAlgn="base">
              <a:lnSpc>
                <a:spcPct val="200000"/>
              </a:lnSpc>
            </a:pPr>
            <a:r>
              <a:rPr lang="en-US" dirty="0" err="1"/>
              <a:t>Arlindo</a:t>
            </a:r>
            <a:r>
              <a:rPr lang="en-US" dirty="0"/>
              <a:t> da Silva, Ph.D. - NASA (Review Chair)</a:t>
            </a:r>
          </a:p>
        </p:txBody>
      </p:sp>
      <p:sp>
        <p:nvSpPr>
          <p:cNvPr id="6" name="Rectangle 5">
            <a:extLst>
              <a:ext uri="{FF2B5EF4-FFF2-40B4-BE49-F238E27FC236}">
                <a16:creationId xmlns:a16="http://schemas.microsoft.com/office/drawing/2014/main" id="{D4F075E0-874F-0A40-9F61-83FD3C09313B}"/>
              </a:ext>
            </a:extLst>
          </p:cNvPr>
          <p:cNvSpPr/>
          <p:nvPr/>
        </p:nvSpPr>
        <p:spPr>
          <a:xfrm>
            <a:off x="1295432" y="3826695"/>
            <a:ext cx="3185487" cy="560346"/>
          </a:xfrm>
          <a:prstGeom prst="rect">
            <a:avLst/>
          </a:prstGeom>
        </p:spPr>
        <p:txBody>
          <a:bodyPr wrap="none">
            <a:spAutoFit/>
          </a:bodyPr>
          <a:lstStyle/>
          <a:p>
            <a:pPr fontAlgn="base">
              <a:lnSpc>
                <a:spcPct val="200000"/>
              </a:lnSpc>
            </a:pPr>
            <a:r>
              <a:rPr lang="en-US" dirty="0"/>
              <a:t>George Bryan, Ph.D. - NCAR</a:t>
            </a:r>
          </a:p>
        </p:txBody>
      </p:sp>
      <p:sp>
        <p:nvSpPr>
          <p:cNvPr id="7" name="Rectangle 6">
            <a:extLst>
              <a:ext uri="{FF2B5EF4-FFF2-40B4-BE49-F238E27FC236}">
                <a16:creationId xmlns:a16="http://schemas.microsoft.com/office/drawing/2014/main" id="{CD4264E0-825C-FE45-A0EC-1F95ABA3C597}"/>
              </a:ext>
            </a:extLst>
          </p:cNvPr>
          <p:cNvSpPr/>
          <p:nvPr/>
        </p:nvSpPr>
        <p:spPr>
          <a:xfrm>
            <a:off x="7316641" y="2883019"/>
            <a:ext cx="3630033" cy="560346"/>
          </a:xfrm>
          <a:prstGeom prst="rect">
            <a:avLst/>
          </a:prstGeom>
        </p:spPr>
        <p:txBody>
          <a:bodyPr wrap="none">
            <a:spAutoFit/>
          </a:bodyPr>
          <a:lstStyle/>
          <a:p>
            <a:pPr fontAlgn="base">
              <a:lnSpc>
                <a:spcPct val="200000"/>
              </a:lnSpc>
            </a:pPr>
            <a:r>
              <a:rPr lang="en-US" dirty="0"/>
              <a:t>Bill Lau, Ph.D. - Univ. of Maryland</a:t>
            </a:r>
          </a:p>
        </p:txBody>
      </p:sp>
      <p:sp>
        <p:nvSpPr>
          <p:cNvPr id="8" name="Rectangle 7">
            <a:extLst>
              <a:ext uri="{FF2B5EF4-FFF2-40B4-BE49-F238E27FC236}">
                <a16:creationId xmlns:a16="http://schemas.microsoft.com/office/drawing/2014/main" id="{C6B15B41-07C0-C646-B1C7-0079D8573AC9}"/>
              </a:ext>
            </a:extLst>
          </p:cNvPr>
          <p:cNvSpPr/>
          <p:nvPr/>
        </p:nvSpPr>
        <p:spPr>
          <a:xfrm>
            <a:off x="7320031" y="3774519"/>
            <a:ext cx="4758610" cy="560346"/>
          </a:xfrm>
          <a:prstGeom prst="rect">
            <a:avLst/>
          </a:prstGeom>
        </p:spPr>
        <p:txBody>
          <a:bodyPr wrap="none">
            <a:spAutoFit/>
          </a:bodyPr>
          <a:lstStyle/>
          <a:p>
            <a:pPr fontAlgn="base">
              <a:lnSpc>
                <a:spcPct val="200000"/>
              </a:lnSpc>
            </a:pPr>
            <a:r>
              <a:rPr lang="en-US" dirty="0"/>
              <a:t>Laura </a:t>
            </a:r>
            <a:r>
              <a:rPr lang="en-US" dirty="0" err="1"/>
              <a:t>Lorenzoni</a:t>
            </a:r>
            <a:r>
              <a:rPr lang="en-US" dirty="0"/>
              <a:t>, Ph.D. USF/on IPA to NASA</a:t>
            </a:r>
          </a:p>
        </p:txBody>
      </p:sp>
      <p:sp>
        <p:nvSpPr>
          <p:cNvPr id="9" name="Rectangle 8">
            <a:extLst>
              <a:ext uri="{FF2B5EF4-FFF2-40B4-BE49-F238E27FC236}">
                <a16:creationId xmlns:a16="http://schemas.microsoft.com/office/drawing/2014/main" id="{DF0AD399-2DF8-2A42-85F7-6B72B7C30D0E}"/>
              </a:ext>
            </a:extLst>
          </p:cNvPr>
          <p:cNvSpPr/>
          <p:nvPr/>
        </p:nvSpPr>
        <p:spPr>
          <a:xfrm>
            <a:off x="1295432" y="4889783"/>
            <a:ext cx="3425040" cy="560346"/>
          </a:xfrm>
          <a:prstGeom prst="rect">
            <a:avLst/>
          </a:prstGeom>
        </p:spPr>
        <p:txBody>
          <a:bodyPr wrap="none">
            <a:spAutoFit/>
          </a:bodyPr>
          <a:lstStyle/>
          <a:p>
            <a:pPr fontAlgn="base">
              <a:lnSpc>
                <a:spcPct val="200000"/>
              </a:lnSpc>
            </a:pPr>
            <a:r>
              <a:rPr lang="en-US" dirty="0"/>
              <a:t>Steve </a:t>
            </a:r>
            <a:r>
              <a:rPr lang="en-US" dirty="0" err="1"/>
              <a:t>Thur</a:t>
            </a:r>
            <a:r>
              <a:rPr lang="en-US" dirty="0"/>
              <a:t>, Ph.D. - NOAA/NOS</a:t>
            </a:r>
          </a:p>
        </p:txBody>
      </p:sp>
      <p:sp>
        <p:nvSpPr>
          <p:cNvPr id="10" name="Rectangle 9">
            <a:extLst>
              <a:ext uri="{FF2B5EF4-FFF2-40B4-BE49-F238E27FC236}">
                <a16:creationId xmlns:a16="http://schemas.microsoft.com/office/drawing/2014/main" id="{310718B0-F4AC-CE46-B4E4-35EDDB9C9970}"/>
              </a:ext>
            </a:extLst>
          </p:cNvPr>
          <p:cNvSpPr/>
          <p:nvPr/>
        </p:nvSpPr>
        <p:spPr>
          <a:xfrm>
            <a:off x="1246315" y="6023413"/>
            <a:ext cx="5002203" cy="560346"/>
          </a:xfrm>
          <a:prstGeom prst="rect">
            <a:avLst/>
          </a:prstGeom>
        </p:spPr>
        <p:txBody>
          <a:bodyPr wrap="none">
            <a:spAutoFit/>
          </a:bodyPr>
          <a:lstStyle/>
          <a:p>
            <a:pPr fontAlgn="base">
              <a:lnSpc>
                <a:spcPct val="200000"/>
              </a:lnSpc>
            </a:pPr>
            <a:r>
              <a:rPr lang="en-US" dirty="0"/>
              <a:t>Paul DiGiacomo, Ph.D. - NOAA/NESDIS/STAR</a:t>
            </a:r>
          </a:p>
        </p:txBody>
      </p:sp>
      <p:sp>
        <p:nvSpPr>
          <p:cNvPr id="13" name="Rectangle 12">
            <a:extLst>
              <a:ext uri="{FF2B5EF4-FFF2-40B4-BE49-F238E27FC236}">
                <a16:creationId xmlns:a16="http://schemas.microsoft.com/office/drawing/2014/main" id="{DC819583-44D5-3A4F-BC30-34885CD29EBE}"/>
              </a:ext>
            </a:extLst>
          </p:cNvPr>
          <p:cNvSpPr/>
          <p:nvPr/>
        </p:nvSpPr>
        <p:spPr>
          <a:xfrm>
            <a:off x="7377872" y="4903790"/>
            <a:ext cx="3416320" cy="560346"/>
          </a:xfrm>
          <a:prstGeom prst="rect">
            <a:avLst/>
          </a:prstGeom>
        </p:spPr>
        <p:txBody>
          <a:bodyPr wrap="none">
            <a:spAutoFit/>
          </a:bodyPr>
          <a:lstStyle/>
          <a:p>
            <a:pPr fontAlgn="base">
              <a:lnSpc>
                <a:spcPct val="200000"/>
              </a:lnSpc>
            </a:pPr>
            <a:r>
              <a:rPr lang="en-US" dirty="0"/>
              <a:t>Daniel Rudnick, Ph.D. - Scripps</a:t>
            </a:r>
          </a:p>
        </p:txBody>
      </p:sp>
    </p:spTree>
    <p:extLst>
      <p:ext uri="{BB962C8B-B14F-4D97-AF65-F5344CB8AC3E}">
        <p14:creationId xmlns:p14="http://schemas.microsoft.com/office/powerpoint/2010/main" val="3534864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07FB-5463-7B40-890F-7F39A5AC3F1E}"/>
              </a:ext>
            </a:extLst>
          </p:cNvPr>
          <p:cNvSpPr>
            <a:spLocks noGrp="1"/>
          </p:cNvSpPr>
          <p:nvPr>
            <p:ph type="title"/>
          </p:nvPr>
        </p:nvSpPr>
        <p:spPr/>
        <p:txBody>
          <a:bodyPr/>
          <a:lstStyle/>
          <a:p>
            <a:r>
              <a:rPr lang="en-US" dirty="0"/>
              <a:t>Fields of study citing AOML research</a:t>
            </a:r>
          </a:p>
        </p:txBody>
      </p:sp>
      <p:sp>
        <p:nvSpPr>
          <p:cNvPr id="4" name="Slide Number Placeholder 3">
            <a:extLst>
              <a:ext uri="{FF2B5EF4-FFF2-40B4-BE49-F238E27FC236}">
                <a16:creationId xmlns:a16="http://schemas.microsoft.com/office/drawing/2014/main" id="{C336A95D-5C06-DC4C-86F9-7710BBF32EE8}"/>
              </a:ext>
            </a:extLst>
          </p:cNvPr>
          <p:cNvSpPr>
            <a:spLocks noGrp="1"/>
          </p:cNvSpPr>
          <p:nvPr>
            <p:ph type="sldNum" sz="quarter" idx="12"/>
          </p:nvPr>
        </p:nvSpPr>
        <p:spPr/>
        <p:txBody>
          <a:bodyPr/>
          <a:lstStyle/>
          <a:p>
            <a:fld id="{1CA897ED-F933-F140-B965-41326E641414}" type="slidenum">
              <a:rPr lang="en-US" smtClean="0"/>
              <a:t>20</a:t>
            </a:fld>
            <a:endParaRPr lang="en-US"/>
          </a:p>
        </p:txBody>
      </p:sp>
      <p:pic>
        <p:nvPicPr>
          <p:cNvPr id="5" name="Picture 4">
            <a:extLst>
              <a:ext uri="{FF2B5EF4-FFF2-40B4-BE49-F238E27FC236}">
                <a16:creationId xmlns:a16="http://schemas.microsoft.com/office/drawing/2014/main" id="{324D71F1-2CBE-0543-9ADB-3E6F32F0908A}"/>
              </a:ext>
            </a:extLst>
          </p:cNvPr>
          <p:cNvPicPr/>
          <p:nvPr/>
        </p:nvPicPr>
        <p:blipFill>
          <a:blip r:embed="rId2">
            <a:extLst>
              <a:ext uri="{28A0092B-C50C-407E-A947-70E740481C1C}">
                <a14:useLocalDpi xmlns:a14="http://schemas.microsoft.com/office/drawing/2010/main"/>
              </a:ext>
            </a:extLst>
          </a:blip>
          <a:stretch>
            <a:fillRect/>
          </a:stretch>
        </p:blipFill>
        <p:spPr>
          <a:xfrm>
            <a:off x="1676400" y="1909762"/>
            <a:ext cx="9058846" cy="4491038"/>
          </a:xfrm>
          <a:prstGeom prst="rect">
            <a:avLst/>
          </a:prstGeom>
        </p:spPr>
      </p:pic>
    </p:spTree>
    <p:extLst>
      <p:ext uri="{BB962C8B-B14F-4D97-AF65-F5344CB8AC3E}">
        <p14:creationId xmlns:p14="http://schemas.microsoft.com/office/powerpoint/2010/main" val="200748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764C3F-94CD-0443-A5AE-DACCD616F06F}"/>
              </a:ext>
            </a:extLst>
          </p:cNvPr>
          <p:cNvSpPr>
            <a:spLocks noGrp="1"/>
          </p:cNvSpPr>
          <p:nvPr>
            <p:ph type="sldNum" sz="quarter" idx="12"/>
          </p:nvPr>
        </p:nvSpPr>
        <p:spPr/>
        <p:txBody>
          <a:bodyPr/>
          <a:lstStyle/>
          <a:p>
            <a:fld id="{1CA897ED-F933-F140-B965-41326E641414}" type="slidenum">
              <a:rPr lang="en-US" smtClean="0"/>
              <a:t>21</a:t>
            </a:fld>
            <a:endParaRPr lang="en-US"/>
          </a:p>
        </p:txBody>
      </p:sp>
      <p:sp>
        <p:nvSpPr>
          <p:cNvPr id="3" name="Title 2">
            <a:extLst>
              <a:ext uri="{FF2B5EF4-FFF2-40B4-BE49-F238E27FC236}">
                <a16:creationId xmlns:a16="http://schemas.microsoft.com/office/drawing/2014/main" id="{C31F0FAC-AC1F-5040-B17C-0B275F3E3B26}"/>
              </a:ext>
            </a:extLst>
          </p:cNvPr>
          <p:cNvSpPr>
            <a:spLocks noGrp="1"/>
          </p:cNvSpPr>
          <p:nvPr>
            <p:ph type="title"/>
          </p:nvPr>
        </p:nvSpPr>
        <p:spPr>
          <a:xfrm>
            <a:off x="839788" y="1600200"/>
            <a:ext cx="10285412" cy="771870"/>
          </a:xfrm>
        </p:spPr>
        <p:txBody>
          <a:bodyPr/>
          <a:lstStyle/>
          <a:p>
            <a:r>
              <a:rPr lang="en-US" dirty="0"/>
              <a:t>Transitions (40 in total in FY19)</a:t>
            </a:r>
          </a:p>
        </p:txBody>
      </p:sp>
      <p:sp>
        <p:nvSpPr>
          <p:cNvPr id="4" name="Text Placeholder 3">
            <a:extLst>
              <a:ext uri="{FF2B5EF4-FFF2-40B4-BE49-F238E27FC236}">
                <a16:creationId xmlns:a16="http://schemas.microsoft.com/office/drawing/2014/main" id="{3A714C55-5255-7647-AFBC-CB1E7FEA4C6B}"/>
              </a:ext>
            </a:extLst>
          </p:cNvPr>
          <p:cNvSpPr>
            <a:spLocks noGrp="1"/>
          </p:cNvSpPr>
          <p:nvPr>
            <p:ph type="body" sz="quarter" idx="14"/>
          </p:nvPr>
        </p:nvSpPr>
        <p:spPr/>
        <p:txBody>
          <a:bodyPr/>
          <a:lstStyle/>
          <a:p>
            <a:r>
              <a:rPr lang="en-US" dirty="0"/>
              <a:t>2</a:t>
            </a:r>
          </a:p>
        </p:txBody>
      </p:sp>
      <p:sp>
        <p:nvSpPr>
          <p:cNvPr id="5" name="Text Placeholder 4">
            <a:extLst>
              <a:ext uri="{FF2B5EF4-FFF2-40B4-BE49-F238E27FC236}">
                <a16:creationId xmlns:a16="http://schemas.microsoft.com/office/drawing/2014/main" id="{0C815DE5-EFE3-EE4F-A24D-0BDCB18BE072}"/>
              </a:ext>
            </a:extLst>
          </p:cNvPr>
          <p:cNvSpPr>
            <a:spLocks noGrp="1"/>
          </p:cNvSpPr>
          <p:nvPr>
            <p:ph type="body" sz="quarter" idx="15"/>
          </p:nvPr>
        </p:nvSpPr>
        <p:spPr/>
        <p:txBody>
          <a:bodyPr>
            <a:noAutofit/>
          </a:bodyPr>
          <a:lstStyle/>
          <a:p>
            <a:pPr>
              <a:lnSpc>
                <a:spcPct val="120000"/>
              </a:lnSpc>
            </a:pPr>
            <a:r>
              <a:rPr lang="en-US" sz="1600" dirty="0"/>
              <a:t>Total number of projects in early development</a:t>
            </a:r>
          </a:p>
        </p:txBody>
      </p:sp>
      <p:sp>
        <p:nvSpPr>
          <p:cNvPr id="6" name="Text Placeholder 5">
            <a:extLst>
              <a:ext uri="{FF2B5EF4-FFF2-40B4-BE49-F238E27FC236}">
                <a16:creationId xmlns:a16="http://schemas.microsoft.com/office/drawing/2014/main" id="{DDB2AB66-61CD-284D-927D-8EDB0639FB12}"/>
              </a:ext>
            </a:extLst>
          </p:cNvPr>
          <p:cNvSpPr>
            <a:spLocks noGrp="1"/>
          </p:cNvSpPr>
          <p:nvPr>
            <p:ph type="body" sz="quarter" idx="16"/>
          </p:nvPr>
        </p:nvSpPr>
        <p:spPr/>
        <p:txBody>
          <a:bodyPr/>
          <a:lstStyle/>
          <a:p>
            <a:r>
              <a:rPr lang="en-US" dirty="0"/>
              <a:t>6</a:t>
            </a:r>
          </a:p>
        </p:txBody>
      </p:sp>
      <p:sp>
        <p:nvSpPr>
          <p:cNvPr id="7" name="Text Placeholder 6">
            <a:extLst>
              <a:ext uri="{FF2B5EF4-FFF2-40B4-BE49-F238E27FC236}">
                <a16:creationId xmlns:a16="http://schemas.microsoft.com/office/drawing/2014/main" id="{7E52941C-42AB-1145-A703-CDECCFEF2810}"/>
              </a:ext>
            </a:extLst>
          </p:cNvPr>
          <p:cNvSpPr>
            <a:spLocks noGrp="1"/>
          </p:cNvSpPr>
          <p:nvPr>
            <p:ph type="body" sz="quarter" idx="17"/>
          </p:nvPr>
        </p:nvSpPr>
        <p:spPr>
          <a:xfrm>
            <a:off x="4495799" y="4610100"/>
            <a:ext cx="3200400" cy="1181100"/>
          </a:xfrm>
        </p:spPr>
        <p:txBody>
          <a:bodyPr>
            <a:normAutofit/>
          </a:bodyPr>
          <a:lstStyle/>
          <a:p>
            <a:pPr>
              <a:lnSpc>
                <a:spcPct val="110000"/>
              </a:lnSpc>
            </a:pPr>
            <a:r>
              <a:rPr lang="en-US" sz="1600" dirty="0"/>
              <a:t>Total number of projects in demonstration/validation </a:t>
            </a:r>
          </a:p>
        </p:txBody>
      </p:sp>
      <p:sp>
        <p:nvSpPr>
          <p:cNvPr id="8" name="Text Placeholder 7">
            <a:extLst>
              <a:ext uri="{FF2B5EF4-FFF2-40B4-BE49-F238E27FC236}">
                <a16:creationId xmlns:a16="http://schemas.microsoft.com/office/drawing/2014/main" id="{5AC7C593-D566-C148-8BC8-2FA7DF4E0018}"/>
              </a:ext>
            </a:extLst>
          </p:cNvPr>
          <p:cNvSpPr>
            <a:spLocks noGrp="1"/>
          </p:cNvSpPr>
          <p:nvPr>
            <p:ph type="body" sz="quarter" idx="18"/>
          </p:nvPr>
        </p:nvSpPr>
        <p:spPr/>
        <p:txBody>
          <a:bodyPr/>
          <a:lstStyle/>
          <a:p>
            <a:r>
              <a:rPr lang="en-US" dirty="0"/>
              <a:t>32</a:t>
            </a:r>
          </a:p>
        </p:txBody>
      </p:sp>
      <p:sp>
        <p:nvSpPr>
          <p:cNvPr id="9" name="Text Placeholder 8">
            <a:extLst>
              <a:ext uri="{FF2B5EF4-FFF2-40B4-BE49-F238E27FC236}">
                <a16:creationId xmlns:a16="http://schemas.microsoft.com/office/drawing/2014/main" id="{5F7ED3A5-BD7F-7948-8521-8BF165238044}"/>
              </a:ext>
            </a:extLst>
          </p:cNvPr>
          <p:cNvSpPr>
            <a:spLocks noGrp="1"/>
          </p:cNvSpPr>
          <p:nvPr>
            <p:ph type="body" sz="quarter" idx="19"/>
          </p:nvPr>
        </p:nvSpPr>
        <p:spPr>
          <a:xfrm>
            <a:off x="8915398" y="4610100"/>
            <a:ext cx="2719193" cy="1257300"/>
          </a:xfrm>
        </p:spPr>
        <p:txBody>
          <a:bodyPr>
            <a:normAutofit/>
          </a:bodyPr>
          <a:lstStyle/>
          <a:p>
            <a:r>
              <a:rPr lang="en-US" sz="1600" dirty="0"/>
              <a:t>Total number of projects transitioning to operations or application</a:t>
            </a:r>
          </a:p>
        </p:txBody>
      </p:sp>
      <p:sp>
        <p:nvSpPr>
          <p:cNvPr id="10" name="Text Placeholder 9">
            <a:extLst>
              <a:ext uri="{FF2B5EF4-FFF2-40B4-BE49-F238E27FC236}">
                <a16:creationId xmlns:a16="http://schemas.microsoft.com/office/drawing/2014/main" id="{E452C9D2-8C0F-ED45-B61D-3959BC322B78}"/>
              </a:ext>
            </a:extLst>
          </p:cNvPr>
          <p:cNvSpPr>
            <a:spLocks noGrp="1"/>
          </p:cNvSpPr>
          <p:nvPr>
            <p:ph type="body" sz="quarter" idx="20"/>
          </p:nvPr>
        </p:nvSpPr>
        <p:spPr/>
        <p:txBody>
          <a:bodyPr/>
          <a:lstStyle/>
          <a:p>
            <a:r>
              <a:rPr lang="en-US" dirty="0"/>
              <a:t>Readiness Level 1-3</a:t>
            </a:r>
          </a:p>
        </p:txBody>
      </p:sp>
      <p:sp>
        <p:nvSpPr>
          <p:cNvPr id="11" name="Text Placeholder 10">
            <a:extLst>
              <a:ext uri="{FF2B5EF4-FFF2-40B4-BE49-F238E27FC236}">
                <a16:creationId xmlns:a16="http://schemas.microsoft.com/office/drawing/2014/main" id="{27929CBF-1A5E-144E-8941-D86CCFCC0E72}"/>
              </a:ext>
            </a:extLst>
          </p:cNvPr>
          <p:cNvSpPr>
            <a:spLocks noGrp="1"/>
          </p:cNvSpPr>
          <p:nvPr>
            <p:ph type="body" sz="quarter" idx="21"/>
          </p:nvPr>
        </p:nvSpPr>
        <p:spPr/>
        <p:txBody>
          <a:bodyPr/>
          <a:lstStyle/>
          <a:p>
            <a:r>
              <a:rPr lang="en-US" dirty="0"/>
              <a:t>Readiness Level 4-6</a:t>
            </a:r>
          </a:p>
        </p:txBody>
      </p:sp>
      <p:sp>
        <p:nvSpPr>
          <p:cNvPr id="12" name="Text Placeholder 11">
            <a:extLst>
              <a:ext uri="{FF2B5EF4-FFF2-40B4-BE49-F238E27FC236}">
                <a16:creationId xmlns:a16="http://schemas.microsoft.com/office/drawing/2014/main" id="{E069E3D7-6EAE-6243-B121-745AF6DEC46A}"/>
              </a:ext>
            </a:extLst>
          </p:cNvPr>
          <p:cNvSpPr>
            <a:spLocks noGrp="1"/>
          </p:cNvSpPr>
          <p:nvPr>
            <p:ph type="body" sz="quarter" idx="22"/>
          </p:nvPr>
        </p:nvSpPr>
        <p:spPr/>
        <p:txBody>
          <a:bodyPr/>
          <a:lstStyle/>
          <a:p>
            <a:r>
              <a:rPr lang="en-US" dirty="0"/>
              <a:t>Readiness Level 7-9</a:t>
            </a:r>
          </a:p>
        </p:txBody>
      </p:sp>
      <p:sp>
        <p:nvSpPr>
          <p:cNvPr id="13" name="TextBox 12">
            <a:extLst>
              <a:ext uri="{FF2B5EF4-FFF2-40B4-BE49-F238E27FC236}">
                <a16:creationId xmlns:a16="http://schemas.microsoft.com/office/drawing/2014/main" id="{5C58116F-A28B-044E-B555-BFF0478F0BC1}"/>
              </a:ext>
            </a:extLst>
          </p:cNvPr>
          <p:cNvSpPr txBox="1"/>
          <p:nvPr/>
        </p:nvSpPr>
        <p:spPr>
          <a:xfrm>
            <a:off x="3277394" y="2250388"/>
            <a:ext cx="5410200" cy="369332"/>
          </a:xfrm>
          <a:prstGeom prst="rect">
            <a:avLst/>
          </a:prstGeom>
          <a:noFill/>
        </p:spPr>
        <p:txBody>
          <a:bodyPr wrap="square" rtlCol="0">
            <a:spAutoFit/>
          </a:bodyPr>
          <a:lstStyle/>
          <a:p>
            <a:pPr algn="ctr"/>
            <a:r>
              <a:rPr lang="en-US" dirty="0"/>
              <a:t>15 of these transitions were at readiness level 9</a:t>
            </a:r>
          </a:p>
        </p:txBody>
      </p:sp>
    </p:spTree>
    <p:extLst>
      <p:ext uri="{BB962C8B-B14F-4D97-AF65-F5344CB8AC3E}">
        <p14:creationId xmlns:p14="http://schemas.microsoft.com/office/powerpoint/2010/main" val="977316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4FD793-B5F6-CC43-9CD6-CEE9DE925021}"/>
              </a:ext>
            </a:extLst>
          </p:cNvPr>
          <p:cNvSpPr>
            <a:spLocks noGrp="1"/>
          </p:cNvSpPr>
          <p:nvPr>
            <p:ph type="sldNum" sz="quarter" idx="12"/>
          </p:nvPr>
        </p:nvSpPr>
        <p:spPr/>
        <p:txBody>
          <a:bodyPr/>
          <a:lstStyle/>
          <a:p>
            <a:fld id="{1CA897ED-F933-F140-B965-41326E641414}" type="slidenum">
              <a:rPr lang="en-US" smtClean="0"/>
              <a:t>22</a:t>
            </a:fld>
            <a:endParaRPr lang="en-US"/>
          </a:p>
        </p:txBody>
      </p:sp>
      <p:sp>
        <p:nvSpPr>
          <p:cNvPr id="3" name="Title 2">
            <a:extLst>
              <a:ext uri="{FF2B5EF4-FFF2-40B4-BE49-F238E27FC236}">
                <a16:creationId xmlns:a16="http://schemas.microsoft.com/office/drawing/2014/main" id="{C8A1275B-2B2C-BF4D-8C3A-D8EA59163C58}"/>
              </a:ext>
            </a:extLst>
          </p:cNvPr>
          <p:cNvSpPr>
            <a:spLocks noGrp="1"/>
          </p:cNvSpPr>
          <p:nvPr>
            <p:ph type="title"/>
          </p:nvPr>
        </p:nvSpPr>
        <p:spPr>
          <a:xfrm>
            <a:off x="839788" y="1818930"/>
            <a:ext cx="8151812" cy="771870"/>
          </a:xfrm>
        </p:spPr>
        <p:txBody>
          <a:bodyPr/>
          <a:lstStyle/>
          <a:p>
            <a:r>
              <a:rPr lang="en-US" dirty="0"/>
              <a:t>AOML Outreach by the Numbers</a:t>
            </a:r>
          </a:p>
        </p:txBody>
      </p:sp>
      <p:sp>
        <p:nvSpPr>
          <p:cNvPr id="4" name="Text Placeholder 3">
            <a:extLst>
              <a:ext uri="{FF2B5EF4-FFF2-40B4-BE49-F238E27FC236}">
                <a16:creationId xmlns:a16="http://schemas.microsoft.com/office/drawing/2014/main" id="{2982C31A-A0CE-2A4E-976A-D995B2007652}"/>
              </a:ext>
            </a:extLst>
          </p:cNvPr>
          <p:cNvSpPr>
            <a:spLocks noGrp="1"/>
          </p:cNvSpPr>
          <p:nvPr>
            <p:ph type="body" sz="quarter" idx="14"/>
          </p:nvPr>
        </p:nvSpPr>
        <p:spPr/>
        <p:txBody>
          <a:bodyPr>
            <a:normAutofit fontScale="92500"/>
          </a:bodyPr>
          <a:lstStyle/>
          <a:p>
            <a:r>
              <a:rPr lang="en-US" dirty="0"/>
              <a:t>129k</a:t>
            </a:r>
          </a:p>
        </p:txBody>
      </p:sp>
      <p:sp>
        <p:nvSpPr>
          <p:cNvPr id="5" name="Text Placeholder 4">
            <a:extLst>
              <a:ext uri="{FF2B5EF4-FFF2-40B4-BE49-F238E27FC236}">
                <a16:creationId xmlns:a16="http://schemas.microsoft.com/office/drawing/2014/main" id="{5A024611-FBB5-EC49-9879-C2CA78B6B3D0}"/>
              </a:ext>
            </a:extLst>
          </p:cNvPr>
          <p:cNvSpPr>
            <a:spLocks noGrp="1"/>
          </p:cNvSpPr>
          <p:nvPr>
            <p:ph type="body" sz="quarter" idx="15"/>
          </p:nvPr>
        </p:nvSpPr>
        <p:spPr>
          <a:xfrm>
            <a:off x="1258094" y="4572000"/>
            <a:ext cx="2362200" cy="771870"/>
          </a:xfrm>
        </p:spPr>
        <p:txBody>
          <a:bodyPr>
            <a:normAutofit fontScale="92500" lnSpcReduction="10000"/>
          </a:bodyPr>
          <a:lstStyle/>
          <a:p>
            <a:r>
              <a:rPr lang="en-US" dirty="0"/>
              <a:t>Students and public reached through  outreach since 2015</a:t>
            </a:r>
          </a:p>
        </p:txBody>
      </p:sp>
      <p:sp>
        <p:nvSpPr>
          <p:cNvPr id="6" name="Text Placeholder 5">
            <a:extLst>
              <a:ext uri="{FF2B5EF4-FFF2-40B4-BE49-F238E27FC236}">
                <a16:creationId xmlns:a16="http://schemas.microsoft.com/office/drawing/2014/main" id="{15E8819A-5B45-0541-9506-F39C1C12F9FC}"/>
              </a:ext>
            </a:extLst>
          </p:cNvPr>
          <p:cNvSpPr>
            <a:spLocks noGrp="1"/>
          </p:cNvSpPr>
          <p:nvPr>
            <p:ph type="body" sz="quarter" idx="16"/>
          </p:nvPr>
        </p:nvSpPr>
        <p:spPr>
          <a:xfrm>
            <a:off x="4833027" y="3619501"/>
            <a:ext cx="2514601" cy="1524000"/>
          </a:xfrm>
        </p:spPr>
        <p:txBody>
          <a:bodyPr>
            <a:normAutofit/>
          </a:bodyPr>
          <a:lstStyle/>
          <a:p>
            <a:r>
              <a:rPr lang="en-US" sz="4800" dirty="0"/>
              <a:t>8,734</a:t>
            </a:r>
          </a:p>
          <a:p>
            <a:r>
              <a:rPr lang="en-US" sz="2000" dirty="0">
                <a:solidFill>
                  <a:schemeClr val="tx1"/>
                </a:solidFill>
              </a:rPr>
              <a:t>Followers</a:t>
            </a:r>
          </a:p>
        </p:txBody>
      </p:sp>
      <p:sp>
        <p:nvSpPr>
          <p:cNvPr id="7" name="Text Placeholder 6">
            <a:extLst>
              <a:ext uri="{FF2B5EF4-FFF2-40B4-BE49-F238E27FC236}">
                <a16:creationId xmlns:a16="http://schemas.microsoft.com/office/drawing/2014/main" id="{CB9C93E8-3F6E-7648-8B17-E7C5E4B622FB}"/>
              </a:ext>
            </a:extLst>
          </p:cNvPr>
          <p:cNvSpPr>
            <a:spLocks noGrp="1"/>
          </p:cNvSpPr>
          <p:nvPr>
            <p:ph type="body" sz="quarter" idx="17"/>
          </p:nvPr>
        </p:nvSpPr>
        <p:spPr>
          <a:xfrm>
            <a:off x="4914900" y="4862394"/>
            <a:ext cx="2362200" cy="533400"/>
          </a:xfrm>
        </p:spPr>
        <p:txBody>
          <a:bodyPr>
            <a:normAutofit fontScale="77500" lnSpcReduction="20000"/>
          </a:bodyPr>
          <a:lstStyle/>
          <a:p>
            <a:r>
              <a:rPr lang="en-US" dirty="0"/>
              <a:t>Twitter and You Tube</a:t>
            </a:r>
          </a:p>
          <a:p>
            <a:r>
              <a:rPr lang="en-US" dirty="0"/>
              <a:t>@NOAA_AOML</a:t>
            </a:r>
          </a:p>
        </p:txBody>
      </p:sp>
      <p:sp>
        <p:nvSpPr>
          <p:cNvPr id="8" name="Text Placeholder 7">
            <a:extLst>
              <a:ext uri="{FF2B5EF4-FFF2-40B4-BE49-F238E27FC236}">
                <a16:creationId xmlns:a16="http://schemas.microsoft.com/office/drawing/2014/main" id="{54136200-536D-3A4A-9BA3-4D43EB8CEAE8}"/>
              </a:ext>
            </a:extLst>
          </p:cNvPr>
          <p:cNvSpPr>
            <a:spLocks noGrp="1"/>
          </p:cNvSpPr>
          <p:nvPr>
            <p:ph type="body" sz="quarter" idx="18"/>
          </p:nvPr>
        </p:nvSpPr>
        <p:spPr/>
        <p:txBody>
          <a:bodyPr/>
          <a:lstStyle/>
          <a:p>
            <a:r>
              <a:rPr lang="en-US" dirty="0"/>
              <a:t>115</a:t>
            </a:r>
          </a:p>
        </p:txBody>
      </p:sp>
      <p:sp>
        <p:nvSpPr>
          <p:cNvPr id="9" name="Text Placeholder 8">
            <a:extLst>
              <a:ext uri="{FF2B5EF4-FFF2-40B4-BE49-F238E27FC236}">
                <a16:creationId xmlns:a16="http://schemas.microsoft.com/office/drawing/2014/main" id="{306DAF98-54CA-0B4F-BA4B-DC407F96CCF7}"/>
              </a:ext>
            </a:extLst>
          </p:cNvPr>
          <p:cNvSpPr>
            <a:spLocks noGrp="1"/>
          </p:cNvSpPr>
          <p:nvPr>
            <p:ph type="body" sz="quarter" idx="19"/>
          </p:nvPr>
        </p:nvSpPr>
        <p:spPr>
          <a:xfrm>
            <a:off x="8915398" y="4610100"/>
            <a:ext cx="2514601" cy="733770"/>
          </a:xfrm>
        </p:spPr>
        <p:txBody>
          <a:bodyPr>
            <a:normAutofit fontScale="92500" lnSpcReduction="10000"/>
          </a:bodyPr>
          <a:lstStyle/>
          <a:p>
            <a:r>
              <a:rPr lang="en-US" dirty="0"/>
              <a:t>Post-docs, EPP, Hollings Scholars, and high school volunteers</a:t>
            </a:r>
          </a:p>
        </p:txBody>
      </p:sp>
      <p:sp>
        <p:nvSpPr>
          <p:cNvPr id="10" name="Text Placeholder 9">
            <a:extLst>
              <a:ext uri="{FF2B5EF4-FFF2-40B4-BE49-F238E27FC236}">
                <a16:creationId xmlns:a16="http://schemas.microsoft.com/office/drawing/2014/main" id="{95A3F656-DB87-094A-ADC1-F9722573D737}"/>
              </a:ext>
            </a:extLst>
          </p:cNvPr>
          <p:cNvSpPr>
            <a:spLocks noGrp="1"/>
          </p:cNvSpPr>
          <p:nvPr>
            <p:ph type="body" sz="quarter" idx="20"/>
          </p:nvPr>
        </p:nvSpPr>
        <p:spPr>
          <a:xfrm>
            <a:off x="820864" y="2933700"/>
            <a:ext cx="3236659" cy="304800"/>
          </a:xfrm>
        </p:spPr>
        <p:txBody>
          <a:bodyPr>
            <a:noAutofit/>
          </a:bodyPr>
          <a:lstStyle/>
          <a:p>
            <a:r>
              <a:rPr lang="en-US" sz="1600" dirty="0"/>
              <a:t>Life-long learners reached</a:t>
            </a:r>
          </a:p>
        </p:txBody>
      </p:sp>
      <p:sp>
        <p:nvSpPr>
          <p:cNvPr id="11" name="Text Placeholder 10">
            <a:extLst>
              <a:ext uri="{FF2B5EF4-FFF2-40B4-BE49-F238E27FC236}">
                <a16:creationId xmlns:a16="http://schemas.microsoft.com/office/drawing/2014/main" id="{A211954D-CCD0-4344-914F-7C2D3CBC4373}"/>
              </a:ext>
            </a:extLst>
          </p:cNvPr>
          <p:cNvSpPr>
            <a:spLocks noGrp="1"/>
          </p:cNvSpPr>
          <p:nvPr>
            <p:ph type="body" sz="quarter" idx="21"/>
          </p:nvPr>
        </p:nvSpPr>
        <p:spPr>
          <a:xfrm>
            <a:off x="4914900" y="2933700"/>
            <a:ext cx="2362200" cy="304800"/>
          </a:xfrm>
        </p:spPr>
        <p:txBody>
          <a:bodyPr>
            <a:noAutofit/>
          </a:bodyPr>
          <a:lstStyle/>
          <a:p>
            <a:r>
              <a:rPr lang="en-US" sz="1600" dirty="0"/>
              <a:t>Social Media</a:t>
            </a:r>
          </a:p>
        </p:txBody>
      </p:sp>
      <p:sp>
        <p:nvSpPr>
          <p:cNvPr id="12" name="Text Placeholder 11">
            <a:extLst>
              <a:ext uri="{FF2B5EF4-FFF2-40B4-BE49-F238E27FC236}">
                <a16:creationId xmlns:a16="http://schemas.microsoft.com/office/drawing/2014/main" id="{0B54EC66-32CD-5A41-A6EA-34F45300DCB5}"/>
              </a:ext>
            </a:extLst>
          </p:cNvPr>
          <p:cNvSpPr>
            <a:spLocks noGrp="1"/>
          </p:cNvSpPr>
          <p:nvPr>
            <p:ph type="body" sz="quarter" idx="22"/>
          </p:nvPr>
        </p:nvSpPr>
        <p:spPr>
          <a:xfrm>
            <a:off x="8648698" y="2933700"/>
            <a:ext cx="2895601" cy="304800"/>
          </a:xfrm>
        </p:spPr>
        <p:txBody>
          <a:bodyPr>
            <a:noAutofit/>
          </a:bodyPr>
          <a:lstStyle/>
          <a:p>
            <a:r>
              <a:rPr lang="en-US" sz="1600" dirty="0"/>
              <a:t>Student Interns 2015-2019</a:t>
            </a:r>
          </a:p>
        </p:txBody>
      </p:sp>
    </p:spTree>
    <p:extLst>
      <p:ext uri="{BB962C8B-B14F-4D97-AF65-F5344CB8AC3E}">
        <p14:creationId xmlns:p14="http://schemas.microsoft.com/office/powerpoint/2010/main" val="3579350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D092CD-9158-4D4F-A099-FD233466ED49}"/>
              </a:ext>
            </a:extLst>
          </p:cNvPr>
          <p:cNvSpPr>
            <a:spLocks noGrp="1"/>
          </p:cNvSpPr>
          <p:nvPr>
            <p:ph type="sldNum" sz="quarter" idx="12"/>
          </p:nvPr>
        </p:nvSpPr>
        <p:spPr/>
        <p:txBody>
          <a:bodyPr/>
          <a:lstStyle/>
          <a:p>
            <a:fld id="{1CA897ED-F933-F140-B965-41326E641414}" type="slidenum">
              <a:rPr lang="en-US" smtClean="0"/>
              <a:t>23</a:t>
            </a:fld>
            <a:endParaRPr lang="en-US"/>
          </a:p>
        </p:txBody>
      </p:sp>
      <p:pic>
        <p:nvPicPr>
          <p:cNvPr id="1029" name="Picture 5">
            <a:extLst>
              <a:ext uri="{FF2B5EF4-FFF2-40B4-BE49-F238E27FC236}">
                <a16:creationId xmlns:a16="http://schemas.microsoft.com/office/drawing/2014/main" id="{C741421F-D73D-B145-A501-7FDD458C77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514" y="911410"/>
            <a:ext cx="3270069" cy="437512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58006619-AE41-8D43-9A34-9DDA8D5D43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3652" y="5195235"/>
            <a:ext cx="921649" cy="84312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5">
            <a:extLst>
              <a:ext uri="{FF2B5EF4-FFF2-40B4-BE49-F238E27FC236}">
                <a16:creationId xmlns:a16="http://schemas.microsoft.com/office/drawing/2014/main" id="{3E2568D9-C5E1-E247-90BA-6C281775AFFD}"/>
              </a:ext>
            </a:extLst>
          </p:cNvPr>
          <p:cNvSpPr txBox="1">
            <a:spLocks/>
          </p:cNvSpPr>
          <p:nvPr/>
        </p:nvSpPr>
        <p:spPr>
          <a:xfrm>
            <a:off x="718251" y="4590844"/>
            <a:ext cx="2752456" cy="11049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6600" kern="1200">
                <a:solidFill>
                  <a:srgbClr val="4298D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7575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3X more mobile viewers</a:t>
            </a:r>
          </a:p>
        </p:txBody>
      </p:sp>
      <p:sp>
        <p:nvSpPr>
          <p:cNvPr id="19" name="Rectangle 18">
            <a:extLst>
              <a:ext uri="{FF2B5EF4-FFF2-40B4-BE49-F238E27FC236}">
                <a16:creationId xmlns:a16="http://schemas.microsoft.com/office/drawing/2014/main" id="{58D5BCC7-86FA-EB48-A48F-AB8FA0A4AD31}"/>
              </a:ext>
            </a:extLst>
          </p:cNvPr>
          <p:cNvSpPr/>
          <p:nvPr/>
        </p:nvSpPr>
        <p:spPr>
          <a:xfrm>
            <a:off x="734558" y="6216264"/>
            <a:ext cx="3001167" cy="923330"/>
          </a:xfrm>
          <a:prstGeom prst="rect">
            <a:avLst/>
          </a:prstGeom>
        </p:spPr>
        <p:txBody>
          <a:bodyPr wrap="square">
            <a:spAutoFit/>
          </a:bodyPr>
          <a:lstStyle/>
          <a:p>
            <a:r>
              <a:rPr lang="en-US" sz="1600" dirty="0">
                <a:solidFill>
                  <a:srgbClr val="000000"/>
                </a:solidFill>
                <a:latin typeface="Arial" panose="020B0604020202020204" pitchFamily="34" charset="0"/>
              </a:rPr>
              <a:t>Returning Users Stay Longer</a:t>
            </a:r>
            <a:endParaRPr lang="en-US" sz="1600" dirty="0"/>
          </a:p>
          <a:p>
            <a:br>
              <a:rPr lang="en-US" dirty="0"/>
            </a:br>
            <a:endParaRPr lang="en-US" dirty="0"/>
          </a:p>
        </p:txBody>
      </p:sp>
      <p:sp>
        <p:nvSpPr>
          <p:cNvPr id="25" name="Text Placeholder 5">
            <a:extLst>
              <a:ext uri="{FF2B5EF4-FFF2-40B4-BE49-F238E27FC236}">
                <a16:creationId xmlns:a16="http://schemas.microsoft.com/office/drawing/2014/main" id="{95F78B51-B985-4148-B2B2-117D271A404F}"/>
              </a:ext>
            </a:extLst>
          </p:cNvPr>
          <p:cNvSpPr txBox="1">
            <a:spLocks/>
          </p:cNvSpPr>
          <p:nvPr/>
        </p:nvSpPr>
        <p:spPr>
          <a:xfrm>
            <a:off x="837175" y="5917746"/>
            <a:ext cx="2514601" cy="11049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6600" kern="1200">
                <a:solidFill>
                  <a:srgbClr val="4298D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7575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6% bounce rate</a:t>
            </a:r>
          </a:p>
        </p:txBody>
      </p:sp>
      <p:sp>
        <p:nvSpPr>
          <p:cNvPr id="30" name="Rectangle 29">
            <a:extLst>
              <a:ext uri="{FF2B5EF4-FFF2-40B4-BE49-F238E27FC236}">
                <a16:creationId xmlns:a16="http://schemas.microsoft.com/office/drawing/2014/main" id="{D35CE771-9B92-B643-A63D-A37C9516831B}"/>
              </a:ext>
            </a:extLst>
          </p:cNvPr>
          <p:cNvSpPr/>
          <p:nvPr/>
        </p:nvSpPr>
        <p:spPr>
          <a:xfrm>
            <a:off x="593891" y="1148370"/>
            <a:ext cx="10226509" cy="400110"/>
          </a:xfrm>
          <a:prstGeom prst="rect">
            <a:avLst/>
          </a:prstGeom>
        </p:spPr>
        <p:txBody>
          <a:bodyPr wrap="square">
            <a:spAutoFit/>
          </a:bodyPr>
          <a:lstStyle/>
          <a:p>
            <a:r>
              <a:rPr lang="en-US" sz="2000" dirty="0">
                <a:solidFill>
                  <a:srgbClr val="000000"/>
                </a:solidFill>
                <a:latin typeface="Arial" panose="020B0604020202020204" pitchFamily="34" charset="0"/>
              </a:rPr>
              <a:t>Web performance since AOML launched a complete redesign of our website July 8, 2019</a:t>
            </a:r>
            <a:endParaRPr lang="en-US" sz="2000" dirty="0"/>
          </a:p>
        </p:txBody>
      </p:sp>
      <p:pic>
        <p:nvPicPr>
          <p:cNvPr id="7" name="Picture 6">
            <a:extLst>
              <a:ext uri="{FF2B5EF4-FFF2-40B4-BE49-F238E27FC236}">
                <a16:creationId xmlns:a16="http://schemas.microsoft.com/office/drawing/2014/main" id="{F5327EB0-D9B4-4044-ABDB-29C9C9CD2B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5048" y="1981200"/>
            <a:ext cx="1401000" cy="1850859"/>
          </a:xfrm>
          <a:prstGeom prst="rect">
            <a:avLst/>
          </a:prstGeom>
        </p:spPr>
      </p:pic>
      <p:sp>
        <p:nvSpPr>
          <p:cNvPr id="11" name="Text Placeholder 7">
            <a:extLst>
              <a:ext uri="{FF2B5EF4-FFF2-40B4-BE49-F238E27FC236}">
                <a16:creationId xmlns:a16="http://schemas.microsoft.com/office/drawing/2014/main" id="{05BEC77B-31E7-E544-98DC-17CC01D6EFB2}"/>
              </a:ext>
            </a:extLst>
          </p:cNvPr>
          <p:cNvSpPr txBox="1">
            <a:spLocks/>
          </p:cNvSpPr>
          <p:nvPr/>
        </p:nvSpPr>
        <p:spPr>
          <a:xfrm>
            <a:off x="8497866" y="4620232"/>
            <a:ext cx="3505201" cy="11049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6600" kern="1200">
                <a:solidFill>
                  <a:srgbClr val="4298D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7575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415k </a:t>
            </a:r>
          </a:p>
        </p:txBody>
      </p:sp>
      <p:sp>
        <p:nvSpPr>
          <p:cNvPr id="12" name="Text Placeholder 8">
            <a:extLst>
              <a:ext uri="{FF2B5EF4-FFF2-40B4-BE49-F238E27FC236}">
                <a16:creationId xmlns:a16="http://schemas.microsoft.com/office/drawing/2014/main" id="{88C31FF4-2EF5-6840-996D-90B1817AD528}"/>
              </a:ext>
            </a:extLst>
          </p:cNvPr>
          <p:cNvSpPr txBox="1">
            <a:spLocks/>
          </p:cNvSpPr>
          <p:nvPr/>
        </p:nvSpPr>
        <p:spPr>
          <a:xfrm>
            <a:off x="9062863" y="5529013"/>
            <a:ext cx="2741634" cy="641649"/>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Visits from around the globe to the new website</a:t>
            </a:r>
          </a:p>
        </p:txBody>
      </p:sp>
      <p:pic>
        <p:nvPicPr>
          <p:cNvPr id="10" name="Picture 9">
            <a:extLst>
              <a:ext uri="{FF2B5EF4-FFF2-40B4-BE49-F238E27FC236}">
                <a16:creationId xmlns:a16="http://schemas.microsoft.com/office/drawing/2014/main" id="{6C7A5A11-23DD-9446-AADE-3017984C61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77200" y="2017340"/>
            <a:ext cx="4042434" cy="2573503"/>
          </a:xfrm>
          <a:prstGeom prst="rect">
            <a:avLst/>
          </a:prstGeom>
        </p:spPr>
      </p:pic>
      <p:sp>
        <p:nvSpPr>
          <p:cNvPr id="26" name="Text Placeholder 7">
            <a:extLst>
              <a:ext uri="{FF2B5EF4-FFF2-40B4-BE49-F238E27FC236}">
                <a16:creationId xmlns:a16="http://schemas.microsoft.com/office/drawing/2014/main" id="{E7EAB0CC-E902-B845-B0A2-6A2089F05273}"/>
              </a:ext>
            </a:extLst>
          </p:cNvPr>
          <p:cNvSpPr txBox="1">
            <a:spLocks/>
          </p:cNvSpPr>
          <p:nvPr/>
        </p:nvSpPr>
        <p:spPr>
          <a:xfrm>
            <a:off x="4343399" y="3109576"/>
            <a:ext cx="3505201" cy="11049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6600" kern="1200">
                <a:solidFill>
                  <a:srgbClr val="4298D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7575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94k</a:t>
            </a:r>
          </a:p>
        </p:txBody>
      </p:sp>
      <p:sp>
        <p:nvSpPr>
          <p:cNvPr id="27" name="Text Placeholder 8">
            <a:extLst>
              <a:ext uri="{FF2B5EF4-FFF2-40B4-BE49-F238E27FC236}">
                <a16:creationId xmlns:a16="http://schemas.microsoft.com/office/drawing/2014/main" id="{91DF83D5-FA68-F44B-BBC8-CF66F035963F}"/>
              </a:ext>
            </a:extLst>
          </p:cNvPr>
          <p:cNvSpPr txBox="1">
            <a:spLocks/>
          </p:cNvSpPr>
          <p:nvPr/>
        </p:nvSpPr>
        <p:spPr>
          <a:xfrm>
            <a:off x="4914900" y="4110366"/>
            <a:ext cx="2362200" cy="3429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Referral Traffic</a:t>
            </a:r>
            <a:endParaRPr lang="en-US" dirty="0"/>
          </a:p>
        </p:txBody>
      </p:sp>
      <p:sp>
        <p:nvSpPr>
          <p:cNvPr id="28" name="Text Placeholder 11">
            <a:extLst>
              <a:ext uri="{FF2B5EF4-FFF2-40B4-BE49-F238E27FC236}">
                <a16:creationId xmlns:a16="http://schemas.microsoft.com/office/drawing/2014/main" id="{48703314-4459-6D43-B9E1-6513EB2C88CF}"/>
              </a:ext>
            </a:extLst>
          </p:cNvPr>
          <p:cNvSpPr txBox="1">
            <a:spLocks/>
          </p:cNvSpPr>
          <p:nvPr/>
        </p:nvSpPr>
        <p:spPr>
          <a:xfrm>
            <a:off x="4888805" y="2804776"/>
            <a:ext cx="2362200" cy="3048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rgbClr val="4298D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Users Referred by Another Site</a:t>
            </a:r>
          </a:p>
        </p:txBody>
      </p:sp>
      <p:sp>
        <p:nvSpPr>
          <p:cNvPr id="29" name="TextBox 28">
            <a:extLst>
              <a:ext uri="{FF2B5EF4-FFF2-40B4-BE49-F238E27FC236}">
                <a16:creationId xmlns:a16="http://schemas.microsoft.com/office/drawing/2014/main" id="{1A3E6272-9B58-F14D-9ED8-8AEC6C862CE5}"/>
              </a:ext>
            </a:extLst>
          </p:cNvPr>
          <p:cNvSpPr txBox="1"/>
          <p:nvPr/>
        </p:nvSpPr>
        <p:spPr>
          <a:xfrm>
            <a:off x="4469705" y="4608860"/>
            <a:ext cx="3252591" cy="646331"/>
          </a:xfrm>
          <a:prstGeom prst="rect">
            <a:avLst/>
          </a:prstGeom>
          <a:noFill/>
        </p:spPr>
        <p:txBody>
          <a:bodyPr wrap="square" rtlCol="0">
            <a:spAutoFit/>
          </a:bodyPr>
          <a:lstStyle/>
          <a:p>
            <a:pPr algn="ctr"/>
            <a:r>
              <a:rPr lang="en-US" dirty="0">
                <a:solidFill>
                  <a:srgbClr val="575757"/>
                </a:solidFill>
              </a:rPr>
              <a:t>Major Sites Value and Share Links to Our Content </a:t>
            </a:r>
          </a:p>
        </p:txBody>
      </p:sp>
    </p:spTree>
    <p:extLst>
      <p:ext uri="{BB962C8B-B14F-4D97-AF65-F5344CB8AC3E}">
        <p14:creationId xmlns:p14="http://schemas.microsoft.com/office/powerpoint/2010/main" val="3617698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15A8-4187-2242-BA16-5736E585A1AF}"/>
              </a:ext>
            </a:extLst>
          </p:cNvPr>
          <p:cNvSpPr>
            <a:spLocks noGrp="1"/>
          </p:cNvSpPr>
          <p:nvPr>
            <p:ph type="title"/>
          </p:nvPr>
        </p:nvSpPr>
        <p:spPr/>
        <p:txBody>
          <a:bodyPr/>
          <a:lstStyle/>
          <a:p>
            <a:r>
              <a:rPr lang="en-US" dirty="0"/>
              <a:t>New Director’s Priorities</a:t>
            </a:r>
          </a:p>
        </p:txBody>
      </p:sp>
      <p:graphicFrame>
        <p:nvGraphicFramePr>
          <p:cNvPr id="8" name="Content Placeholder 7">
            <a:extLst>
              <a:ext uri="{FF2B5EF4-FFF2-40B4-BE49-F238E27FC236}">
                <a16:creationId xmlns:a16="http://schemas.microsoft.com/office/drawing/2014/main" id="{89C2F182-1C97-2341-B308-9680016B34F0}"/>
              </a:ext>
            </a:extLst>
          </p:cNvPr>
          <p:cNvGraphicFramePr>
            <a:graphicFrameLocks noGrp="1"/>
          </p:cNvGraphicFramePr>
          <p:nvPr>
            <p:ph idx="1"/>
            <p:extLst>
              <p:ext uri="{D42A27DB-BD31-4B8C-83A1-F6EECF244321}">
                <p14:modId xmlns:p14="http://schemas.microsoft.com/office/powerpoint/2010/main" val="2054199639"/>
              </p:ext>
            </p:extLst>
          </p:nvPr>
        </p:nvGraphicFramePr>
        <p:xfrm>
          <a:off x="609600" y="2209800"/>
          <a:ext cx="11024992"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E3EA3CC-59DD-C643-A98B-D3A51FF5A5F8}"/>
              </a:ext>
            </a:extLst>
          </p:cNvPr>
          <p:cNvSpPr>
            <a:spLocks noGrp="1"/>
          </p:cNvSpPr>
          <p:nvPr>
            <p:ph type="sldNum" sz="quarter" idx="12"/>
          </p:nvPr>
        </p:nvSpPr>
        <p:spPr/>
        <p:txBody>
          <a:bodyPr/>
          <a:lstStyle/>
          <a:p>
            <a:fld id="{1CA897ED-F933-F140-B965-41326E641414}" type="slidenum">
              <a:rPr lang="en-US" smtClean="0"/>
              <a:t>24</a:t>
            </a:fld>
            <a:endParaRPr lang="en-US"/>
          </a:p>
        </p:txBody>
      </p:sp>
    </p:spTree>
    <p:extLst>
      <p:ext uri="{BB962C8B-B14F-4D97-AF65-F5344CB8AC3E}">
        <p14:creationId xmlns:p14="http://schemas.microsoft.com/office/powerpoint/2010/main" val="2168777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87A0-89C7-CC49-ADB1-9830C5034DB2}"/>
              </a:ext>
            </a:extLst>
          </p:cNvPr>
          <p:cNvSpPr>
            <a:spLocks noGrp="1"/>
          </p:cNvSpPr>
          <p:nvPr>
            <p:ph type="title"/>
          </p:nvPr>
        </p:nvSpPr>
        <p:spPr/>
        <p:txBody>
          <a:bodyPr/>
          <a:lstStyle/>
          <a:p>
            <a:r>
              <a:rPr lang="en-US" dirty="0"/>
              <a:t>Challenges</a:t>
            </a:r>
            <a:br>
              <a:rPr lang="en-US" dirty="0"/>
            </a:br>
            <a:endParaRPr lang="en-US" dirty="0"/>
          </a:p>
        </p:txBody>
      </p:sp>
      <p:sp>
        <p:nvSpPr>
          <p:cNvPr id="3" name="Content Placeholder 2">
            <a:extLst>
              <a:ext uri="{FF2B5EF4-FFF2-40B4-BE49-F238E27FC236}">
                <a16:creationId xmlns:a16="http://schemas.microsoft.com/office/drawing/2014/main" id="{2C720918-A151-4A4A-854C-FB0B81856EDE}"/>
              </a:ext>
            </a:extLst>
          </p:cNvPr>
          <p:cNvSpPr>
            <a:spLocks noGrp="1"/>
          </p:cNvSpPr>
          <p:nvPr>
            <p:ph idx="1"/>
          </p:nvPr>
        </p:nvSpPr>
        <p:spPr>
          <a:xfrm>
            <a:off x="609600" y="1981200"/>
            <a:ext cx="10515600" cy="3409075"/>
          </a:xfrm>
        </p:spPr>
        <p:txBody>
          <a:bodyPr/>
          <a:lstStyle/>
          <a:p>
            <a:pPr marL="0" indent="0">
              <a:buNone/>
            </a:pPr>
            <a:r>
              <a:rPr lang="en-US" dirty="0"/>
              <a:t>Aging facilities</a:t>
            </a:r>
          </a:p>
          <a:p>
            <a:pPr marL="0" indent="0">
              <a:buNone/>
            </a:pPr>
            <a:r>
              <a:rPr lang="en-US" dirty="0"/>
              <a:t>High number of retirement-eligible employees</a:t>
            </a:r>
          </a:p>
          <a:p>
            <a:pPr marL="0" indent="0">
              <a:buNone/>
            </a:pPr>
            <a:r>
              <a:rPr lang="en-US" dirty="0"/>
              <a:t>Flat budget</a:t>
            </a:r>
          </a:p>
          <a:p>
            <a:pPr marL="0" indent="0">
              <a:buNone/>
            </a:pPr>
            <a:r>
              <a:rPr lang="en-US" dirty="0"/>
              <a:t>Greater competition for scientific talent</a:t>
            </a:r>
          </a:p>
          <a:p>
            <a:pPr marL="0" indent="0">
              <a:buNone/>
            </a:pPr>
            <a:r>
              <a:rPr lang="en-US" dirty="0"/>
              <a:t>Evolving role of government scientists </a:t>
            </a:r>
          </a:p>
          <a:p>
            <a:pPr marL="0" indent="0">
              <a:buNone/>
            </a:pPr>
            <a:r>
              <a:rPr lang="en-US" dirty="0"/>
              <a:t>Sustaining flexibility and innovation</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32D49B0-DC6B-3047-AF11-34F0B8052B7B}"/>
              </a:ext>
            </a:extLst>
          </p:cNvPr>
          <p:cNvSpPr>
            <a:spLocks noGrp="1"/>
          </p:cNvSpPr>
          <p:nvPr>
            <p:ph type="sldNum" sz="quarter" idx="12"/>
          </p:nvPr>
        </p:nvSpPr>
        <p:spPr/>
        <p:txBody>
          <a:bodyPr/>
          <a:lstStyle/>
          <a:p>
            <a:fld id="{1CA897ED-F933-F140-B965-41326E641414}" type="slidenum">
              <a:rPr lang="en-US" smtClean="0"/>
              <a:t>25</a:t>
            </a:fld>
            <a:endParaRPr lang="en-US"/>
          </a:p>
        </p:txBody>
      </p:sp>
      <p:pic>
        <p:nvPicPr>
          <p:cNvPr id="6" name="Picture 5">
            <a:extLst>
              <a:ext uri="{FF2B5EF4-FFF2-40B4-BE49-F238E27FC236}">
                <a16:creationId xmlns:a16="http://schemas.microsoft.com/office/drawing/2014/main" id="{FBEDE908-F56B-CA45-A7D1-679B15351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1125" y="3048000"/>
            <a:ext cx="5157924" cy="2895600"/>
          </a:xfrm>
          <a:prstGeom prst="rect">
            <a:avLst/>
          </a:prstGeom>
        </p:spPr>
      </p:pic>
    </p:spTree>
    <p:extLst>
      <p:ext uri="{BB962C8B-B14F-4D97-AF65-F5344CB8AC3E}">
        <p14:creationId xmlns:p14="http://schemas.microsoft.com/office/powerpoint/2010/main" val="18652642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F6C8CA-7A5C-E842-B68E-1633EAF7CD3C}"/>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26</a:t>
            </a:fld>
            <a:endParaRPr lang="en-US"/>
          </a:p>
        </p:txBody>
      </p:sp>
    </p:spTree>
    <p:extLst>
      <p:ext uri="{BB962C8B-B14F-4D97-AF65-F5344CB8AC3E}">
        <p14:creationId xmlns:p14="http://schemas.microsoft.com/office/powerpoint/2010/main" val="412533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583C-A1F6-154C-901F-A3D019AFB7F6}"/>
              </a:ext>
            </a:extLst>
          </p:cNvPr>
          <p:cNvSpPr>
            <a:spLocks noGrp="1"/>
          </p:cNvSpPr>
          <p:nvPr>
            <p:ph type="title"/>
          </p:nvPr>
        </p:nvSpPr>
        <p:spPr/>
        <p:txBody>
          <a:bodyPr/>
          <a:lstStyle/>
          <a:p>
            <a:r>
              <a:rPr lang="en-US" dirty="0"/>
              <a:t>Review Criteria</a:t>
            </a:r>
          </a:p>
        </p:txBody>
      </p:sp>
      <p:sp>
        <p:nvSpPr>
          <p:cNvPr id="4" name="Slide Number Placeholder 3">
            <a:extLst>
              <a:ext uri="{FF2B5EF4-FFF2-40B4-BE49-F238E27FC236}">
                <a16:creationId xmlns:a16="http://schemas.microsoft.com/office/drawing/2014/main" id="{CBDA8C6C-2BBC-7841-9841-913714F7A5BF}"/>
              </a:ext>
            </a:extLst>
          </p:cNvPr>
          <p:cNvSpPr>
            <a:spLocks noGrp="1"/>
          </p:cNvSpPr>
          <p:nvPr>
            <p:ph type="sldNum" sz="quarter" idx="12"/>
          </p:nvPr>
        </p:nvSpPr>
        <p:spPr/>
        <p:txBody>
          <a:bodyPr/>
          <a:lstStyle/>
          <a:p>
            <a:fld id="{1CA897ED-F933-F140-B965-41326E641414}" type="slidenum">
              <a:rPr lang="en-US" smtClean="0"/>
              <a:t>3</a:t>
            </a:fld>
            <a:endParaRPr lang="en-US"/>
          </a:p>
        </p:txBody>
      </p:sp>
      <p:graphicFrame>
        <p:nvGraphicFramePr>
          <p:cNvPr id="5" name="Content Placeholder 7">
            <a:extLst>
              <a:ext uri="{FF2B5EF4-FFF2-40B4-BE49-F238E27FC236}">
                <a16:creationId xmlns:a16="http://schemas.microsoft.com/office/drawing/2014/main" id="{D3867985-55C9-2C46-BFCD-74E488BC328F}"/>
              </a:ext>
            </a:extLst>
          </p:cNvPr>
          <p:cNvGraphicFramePr>
            <a:graphicFrameLocks/>
          </p:cNvGraphicFramePr>
          <p:nvPr>
            <p:extLst>
              <p:ext uri="{D42A27DB-BD31-4B8C-83A1-F6EECF244321}">
                <p14:modId xmlns:p14="http://schemas.microsoft.com/office/powerpoint/2010/main" val="2140523626"/>
              </p:ext>
            </p:extLst>
          </p:nvPr>
        </p:nvGraphicFramePr>
        <p:xfrm>
          <a:off x="609600" y="1981200"/>
          <a:ext cx="11024992"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0769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F01C-80E0-AB42-8BF5-34B851DF0F70}"/>
              </a:ext>
            </a:extLst>
          </p:cNvPr>
          <p:cNvSpPr>
            <a:spLocks noGrp="1"/>
          </p:cNvSpPr>
          <p:nvPr>
            <p:ph type="title"/>
          </p:nvPr>
        </p:nvSpPr>
        <p:spPr/>
        <p:txBody>
          <a:bodyPr/>
          <a:lstStyle/>
          <a:p>
            <a:r>
              <a:rPr lang="en-US" dirty="0"/>
              <a:t>Reviewer Feedback Request</a:t>
            </a:r>
          </a:p>
        </p:txBody>
      </p:sp>
      <p:sp>
        <p:nvSpPr>
          <p:cNvPr id="3" name="Content Placeholder 2">
            <a:extLst>
              <a:ext uri="{FF2B5EF4-FFF2-40B4-BE49-F238E27FC236}">
                <a16:creationId xmlns:a16="http://schemas.microsoft.com/office/drawing/2014/main" id="{0A71272A-2289-0A41-8D85-40E74C8F62D6}"/>
              </a:ext>
            </a:extLst>
          </p:cNvPr>
          <p:cNvSpPr>
            <a:spLocks noGrp="1"/>
          </p:cNvSpPr>
          <p:nvPr>
            <p:ph idx="1"/>
          </p:nvPr>
        </p:nvSpPr>
        <p:spPr/>
        <p:txBody>
          <a:bodyPr/>
          <a:lstStyle/>
          <a:p>
            <a:r>
              <a:rPr lang="en-US" dirty="0"/>
              <a:t>Building collaborations</a:t>
            </a:r>
          </a:p>
          <a:p>
            <a:r>
              <a:rPr lang="en-US" dirty="0"/>
              <a:t>Quantifying the value of AOML’s research</a:t>
            </a:r>
          </a:p>
          <a:p>
            <a:r>
              <a:rPr lang="en-US" dirty="0"/>
              <a:t>Enhancing the communication of AOML research</a:t>
            </a:r>
          </a:p>
          <a:p>
            <a:r>
              <a:rPr lang="en-US" dirty="0"/>
              <a:t>Managing science to address NOAA’s needs</a:t>
            </a:r>
          </a:p>
          <a:p>
            <a:r>
              <a:rPr lang="en-US" dirty="0"/>
              <a:t>Retaining and building a diverse scientific workforce for the future</a:t>
            </a:r>
          </a:p>
          <a:p>
            <a:r>
              <a:rPr lang="en-US" dirty="0"/>
              <a:t>Identifying emerging research areas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5B08CD7-D704-A340-905D-09B3EF8142AD}"/>
              </a:ext>
            </a:extLst>
          </p:cNvPr>
          <p:cNvSpPr>
            <a:spLocks noGrp="1"/>
          </p:cNvSpPr>
          <p:nvPr>
            <p:ph type="sldNum" sz="quarter" idx="12"/>
          </p:nvPr>
        </p:nvSpPr>
        <p:spPr/>
        <p:txBody>
          <a:bodyPr/>
          <a:lstStyle/>
          <a:p>
            <a:fld id="{1CA897ED-F933-F140-B965-41326E641414}" type="slidenum">
              <a:rPr lang="en-US" smtClean="0"/>
              <a:t>4</a:t>
            </a:fld>
            <a:endParaRPr lang="en-US"/>
          </a:p>
        </p:txBody>
      </p:sp>
    </p:spTree>
    <p:extLst>
      <p:ext uri="{BB962C8B-B14F-4D97-AF65-F5344CB8AC3E}">
        <p14:creationId xmlns:p14="http://schemas.microsoft.com/office/powerpoint/2010/main" val="3384983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C1C3DC-F7DB-BA4A-807A-32EBCF082C05}"/>
              </a:ext>
            </a:extLst>
          </p:cNvPr>
          <p:cNvSpPr>
            <a:spLocks noGrp="1"/>
          </p:cNvSpPr>
          <p:nvPr>
            <p:ph idx="1"/>
          </p:nvPr>
        </p:nvSpPr>
        <p:spPr>
          <a:xfrm>
            <a:off x="8396092" y="3291483"/>
            <a:ext cx="3429000" cy="1447800"/>
          </a:xfrm>
        </p:spPr>
        <p:txBody>
          <a:bodyPr/>
          <a:lstStyle/>
          <a:p>
            <a:pPr marL="38100" indent="0">
              <a:buSzPts val="3000"/>
              <a:buNone/>
            </a:pPr>
            <a:r>
              <a:rPr lang="en-US" dirty="0">
                <a:solidFill>
                  <a:schemeClr val="accent1"/>
                </a:solidFill>
              </a:rPr>
              <a:t>Weather Act</a:t>
            </a:r>
          </a:p>
          <a:p>
            <a:pPr marL="38100" indent="0">
              <a:buSzPts val="3000"/>
              <a:buNone/>
            </a:pPr>
            <a:r>
              <a:rPr lang="en-US" sz="2800" dirty="0">
                <a:solidFill>
                  <a:schemeClr val="tx2"/>
                </a:solidFill>
              </a:rPr>
              <a:t>Reduce the impact of extreme weather and water events</a:t>
            </a:r>
          </a:p>
          <a:p>
            <a:pPr marL="38100" indent="0">
              <a:buSzPts val="3000"/>
              <a:buNone/>
            </a:pPr>
            <a:endParaRPr lang="en-US" dirty="0"/>
          </a:p>
        </p:txBody>
      </p:sp>
      <p:sp>
        <p:nvSpPr>
          <p:cNvPr id="3" name="Slide Number Placeholder 2">
            <a:extLst>
              <a:ext uri="{FF2B5EF4-FFF2-40B4-BE49-F238E27FC236}">
                <a16:creationId xmlns:a16="http://schemas.microsoft.com/office/drawing/2014/main" id="{B27FFFF4-AD90-A740-8C63-17D13AAF59EC}"/>
              </a:ext>
            </a:extLst>
          </p:cNvPr>
          <p:cNvSpPr>
            <a:spLocks noGrp="1"/>
          </p:cNvSpPr>
          <p:nvPr>
            <p:ph type="sldNum" sz="quarter" idx="12"/>
          </p:nvPr>
        </p:nvSpPr>
        <p:spPr/>
        <p:txBody>
          <a:bodyPr/>
          <a:lstStyle/>
          <a:p>
            <a:fld id="{1CA897ED-F933-F140-B965-41326E641414}" type="slidenum">
              <a:rPr lang="en-US" smtClean="0"/>
              <a:t>5</a:t>
            </a:fld>
            <a:endParaRPr lang="en-US"/>
          </a:p>
        </p:txBody>
      </p:sp>
      <p:sp>
        <p:nvSpPr>
          <p:cNvPr id="4" name="Title 3">
            <a:extLst>
              <a:ext uri="{FF2B5EF4-FFF2-40B4-BE49-F238E27FC236}">
                <a16:creationId xmlns:a16="http://schemas.microsoft.com/office/drawing/2014/main" id="{0C423560-CD85-F04E-82C3-4E1FE0F11F42}"/>
              </a:ext>
            </a:extLst>
          </p:cNvPr>
          <p:cNvSpPr>
            <a:spLocks noGrp="1"/>
          </p:cNvSpPr>
          <p:nvPr>
            <p:ph type="title"/>
          </p:nvPr>
        </p:nvSpPr>
        <p:spPr>
          <a:xfrm>
            <a:off x="457200" y="1066801"/>
            <a:ext cx="4419600" cy="1447800"/>
          </a:xfrm>
        </p:spPr>
        <p:txBody>
          <a:bodyPr/>
          <a:lstStyle/>
          <a:p>
            <a:r>
              <a:rPr lang="en-US" dirty="0"/>
              <a:t>NOAA Priorities</a:t>
            </a:r>
          </a:p>
        </p:txBody>
      </p:sp>
      <p:pic>
        <p:nvPicPr>
          <p:cNvPr id="6" name="Picture 5">
            <a:extLst>
              <a:ext uri="{FF2B5EF4-FFF2-40B4-BE49-F238E27FC236}">
                <a16:creationId xmlns:a16="http://schemas.microsoft.com/office/drawing/2014/main" id="{B881B1DA-A364-F040-BB1A-A4BAC8DD74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3326921"/>
            <a:ext cx="2133600" cy="2726267"/>
          </a:xfrm>
          <a:prstGeom prst="rect">
            <a:avLst/>
          </a:prstGeom>
        </p:spPr>
      </p:pic>
      <p:sp>
        <p:nvSpPr>
          <p:cNvPr id="7" name="TextBox 6">
            <a:extLst>
              <a:ext uri="{FF2B5EF4-FFF2-40B4-BE49-F238E27FC236}">
                <a16:creationId xmlns:a16="http://schemas.microsoft.com/office/drawing/2014/main" id="{9DDE687B-E6E6-504E-A5DE-DB35C5BE1FCB}"/>
              </a:ext>
            </a:extLst>
          </p:cNvPr>
          <p:cNvSpPr txBox="1"/>
          <p:nvPr/>
        </p:nvSpPr>
        <p:spPr>
          <a:xfrm>
            <a:off x="2514600" y="3200400"/>
            <a:ext cx="3733800" cy="3077766"/>
          </a:xfrm>
          <a:prstGeom prst="rect">
            <a:avLst/>
          </a:prstGeom>
          <a:noFill/>
        </p:spPr>
        <p:txBody>
          <a:bodyPr wrap="square" rtlCol="0">
            <a:spAutoFit/>
          </a:bodyPr>
          <a:lstStyle/>
          <a:p>
            <a:pPr marL="38100" indent="0">
              <a:buSzPts val="3000"/>
              <a:buNone/>
            </a:pPr>
            <a:r>
              <a:rPr lang="en-US" sz="2800" dirty="0">
                <a:solidFill>
                  <a:schemeClr val="accent1"/>
                </a:solidFill>
              </a:rPr>
              <a:t>Blue Economy</a:t>
            </a:r>
          </a:p>
          <a:p>
            <a:pPr marL="38100" indent="0">
              <a:buSzPts val="3000"/>
              <a:buNone/>
            </a:pPr>
            <a:endParaRPr lang="en-US" sz="800" dirty="0">
              <a:solidFill>
                <a:schemeClr val="accent1"/>
              </a:solidFill>
            </a:endParaRPr>
          </a:p>
          <a:p>
            <a:pPr marL="38100" indent="0">
              <a:buSzPts val="3000"/>
              <a:buNone/>
            </a:pPr>
            <a:r>
              <a:rPr lang="en-US" sz="2800" dirty="0"/>
              <a:t>Increase the sustainable economic contributions of our fishery and ocean resources</a:t>
            </a:r>
          </a:p>
          <a:p>
            <a:endParaRPr lang="en-US" dirty="0"/>
          </a:p>
        </p:txBody>
      </p:sp>
      <p:pic>
        <p:nvPicPr>
          <p:cNvPr id="9" name="Picture 8">
            <a:extLst>
              <a:ext uri="{FF2B5EF4-FFF2-40B4-BE49-F238E27FC236}">
                <a16:creationId xmlns:a16="http://schemas.microsoft.com/office/drawing/2014/main" id="{C42D906B-C313-4846-AEDB-280BE3AF9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4112" y="3326921"/>
            <a:ext cx="2021980" cy="2616679"/>
          </a:xfrm>
          <a:prstGeom prst="rect">
            <a:avLst/>
          </a:prstGeom>
        </p:spPr>
      </p:pic>
    </p:spTree>
    <p:extLst>
      <p:ext uri="{BB962C8B-B14F-4D97-AF65-F5344CB8AC3E}">
        <p14:creationId xmlns:p14="http://schemas.microsoft.com/office/powerpoint/2010/main" val="29715277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23560-CD85-F04E-82C3-4E1FE0F11F42}"/>
              </a:ext>
            </a:extLst>
          </p:cNvPr>
          <p:cNvSpPr>
            <a:spLocks noGrp="1"/>
          </p:cNvSpPr>
          <p:nvPr>
            <p:ph type="title"/>
          </p:nvPr>
        </p:nvSpPr>
        <p:spPr>
          <a:xfrm>
            <a:off x="934535" y="990600"/>
            <a:ext cx="10515600" cy="1325563"/>
          </a:xfrm>
        </p:spPr>
        <p:txBody>
          <a:bodyPr/>
          <a:lstStyle/>
          <a:p>
            <a:r>
              <a:rPr lang="en-US" dirty="0"/>
              <a:t>OAR Vison, Mission, and Goals</a:t>
            </a:r>
          </a:p>
        </p:txBody>
      </p:sp>
      <p:sp>
        <p:nvSpPr>
          <p:cNvPr id="3" name="Slide Number Placeholder 2">
            <a:extLst>
              <a:ext uri="{FF2B5EF4-FFF2-40B4-BE49-F238E27FC236}">
                <a16:creationId xmlns:a16="http://schemas.microsoft.com/office/drawing/2014/main" id="{B27FFFF4-AD90-A740-8C63-17D13AAF59EC}"/>
              </a:ext>
            </a:extLst>
          </p:cNvPr>
          <p:cNvSpPr>
            <a:spLocks noGrp="1"/>
          </p:cNvSpPr>
          <p:nvPr>
            <p:ph type="sldNum" sz="quarter" idx="12"/>
          </p:nvPr>
        </p:nvSpPr>
        <p:spPr/>
        <p:txBody>
          <a:bodyPr/>
          <a:lstStyle/>
          <a:p>
            <a:fld id="{1CA897ED-F933-F140-B965-41326E641414}" type="slidenum">
              <a:rPr lang="en-US" smtClean="0"/>
              <a:t>6</a:t>
            </a:fld>
            <a:endParaRPr lang="en-US"/>
          </a:p>
        </p:txBody>
      </p:sp>
      <p:sp>
        <p:nvSpPr>
          <p:cNvPr id="8" name="Rectangle 7">
            <a:extLst>
              <a:ext uri="{FF2B5EF4-FFF2-40B4-BE49-F238E27FC236}">
                <a16:creationId xmlns:a16="http://schemas.microsoft.com/office/drawing/2014/main" id="{FD8A05DA-2670-1A4C-A061-B22A805C8ABD}"/>
              </a:ext>
            </a:extLst>
          </p:cNvPr>
          <p:cNvSpPr/>
          <p:nvPr/>
        </p:nvSpPr>
        <p:spPr>
          <a:xfrm>
            <a:off x="711575" y="1828800"/>
            <a:ext cx="1473055" cy="104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buClrTx/>
              <a:defRPr/>
            </a:pPr>
            <a:r>
              <a:rPr lang="en-US" sz="1600" b="1" kern="1200" dirty="0">
                <a:solidFill>
                  <a:srgbClr val="0083BE"/>
                </a:solidFill>
                <a:latin typeface="Arial" panose="020B0604020202020204" pitchFamily="34" charset="0"/>
                <a:cs typeface="Arial" panose="020B0604020202020204" pitchFamily="34" charset="0"/>
              </a:rPr>
              <a:t>VISION:</a:t>
            </a:r>
          </a:p>
          <a:p>
            <a:pPr defTabSz="342900">
              <a:buClrTx/>
              <a:defRPr/>
            </a:pPr>
            <a:endParaRPr lang="en-US" sz="1600" b="1" i="1" kern="1200" dirty="0">
              <a:solidFill>
                <a:prstClr val="black"/>
              </a:solidFill>
              <a:latin typeface="Arial" panose="020B0604020202020204" pitchFamily="34" charset="0"/>
              <a:cs typeface="Arial" panose="020B0604020202020204" pitchFamily="34" charset="0"/>
            </a:endParaRPr>
          </a:p>
          <a:p>
            <a:pPr defTabSz="342900">
              <a:buClrTx/>
              <a:defRPr/>
            </a:pPr>
            <a:r>
              <a:rPr lang="en-US" sz="1600" b="1" kern="1200" dirty="0">
                <a:solidFill>
                  <a:srgbClr val="0083BE"/>
                </a:solidFill>
                <a:latin typeface="Arial" panose="020B0604020202020204" pitchFamily="34" charset="0"/>
                <a:cs typeface="Arial" panose="020B0604020202020204" pitchFamily="34" charset="0"/>
              </a:rPr>
              <a:t>MISSION:</a:t>
            </a:r>
            <a:endParaRPr lang="en-US" sz="1600" b="1" kern="1200"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B21EEA3-06F3-5445-A4BF-855C1A5FAB8E}"/>
              </a:ext>
            </a:extLst>
          </p:cNvPr>
          <p:cNvSpPr/>
          <p:nvPr/>
        </p:nvSpPr>
        <p:spPr>
          <a:xfrm>
            <a:off x="1826453" y="1994379"/>
            <a:ext cx="6490590" cy="2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buClrTx/>
              <a:defRPr/>
            </a:pPr>
            <a:r>
              <a:rPr lang="en-US" sz="1600" kern="1200" dirty="0">
                <a:solidFill>
                  <a:prstClr val="black"/>
                </a:solidFill>
                <a:latin typeface="Arial Nova Light" panose="020B0304020202020204" pitchFamily="34" charset="0"/>
              </a:rPr>
              <a:t>Deliver NOAA’s Future</a:t>
            </a:r>
          </a:p>
        </p:txBody>
      </p:sp>
      <p:sp>
        <p:nvSpPr>
          <p:cNvPr id="10" name="Rectangle 9">
            <a:extLst>
              <a:ext uri="{FF2B5EF4-FFF2-40B4-BE49-F238E27FC236}">
                <a16:creationId xmlns:a16="http://schemas.microsoft.com/office/drawing/2014/main" id="{11B9ABDA-8625-6A40-935A-DC917F5C6767}"/>
              </a:ext>
            </a:extLst>
          </p:cNvPr>
          <p:cNvSpPr/>
          <p:nvPr/>
        </p:nvSpPr>
        <p:spPr>
          <a:xfrm>
            <a:off x="1862504" y="2512271"/>
            <a:ext cx="8959931" cy="714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buClrTx/>
              <a:defRPr/>
            </a:pPr>
            <a:r>
              <a:rPr lang="en-US" sz="1600" kern="1200" dirty="0">
                <a:solidFill>
                  <a:prstClr val="black"/>
                </a:solidFill>
                <a:latin typeface="Arial Nova Light" panose="020B0304020202020204" pitchFamily="34" charset="0"/>
              </a:rPr>
              <a:t>Research, Develop, Transition – Conduct research to understand and predict the Earth system; develop technology to improve NOAA science, service, and stewardship; and transition the results so they are useful to society</a:t>
            </a:r>
          </a:p>
        </p:txBody>
      </p:sp>
      <p:sp>
        <p:nvSpPr>
          <p:cNvPr id="13" name="Rectangle 12">
            <a:extLst>
              <a:ext uri="{FF2B5EF4-FFF2-40B4-BE49-F238E27FC236}">
                <a16:creationId xmlns:a16="http://schemas.microsoft.com/office/drawing/2014/main" id="{EB321EE9-3528-934E-9BCB-FF2EB94E195D}"/>
              </a:ext>
            </a:extLst>
          </p:cNvPr>
          <p:cNvSpPr/>
          <p:nvPr/>
        </p:nvSpPr>
        <p:spPr>
          <a:xfrm>
            <a:off x="1959539" y="4318704"/>
            <a:ext cx="1892509" cy="2095445"/>
          </a:xfrm>
          <a:prstGeom prst="rect">
            <a:avLst/>
          </a:prstGeom>
        </p:spPr>
        <p:txBody>
          <a:bodyPr wrap="square">
            <a:spAutoFit/>
          </a:bodyPr>
          <a:lstStyle/>
          <a:p>
            <a:pPr defTabSz="514350">
              <a:spcAft>
                <a:spcPts val="450"/>
              </a:spcAft>
              <a:buClrTx/>
              <a:defRPr/>
            </a:pPr>
            <a:r>
              <a:rPr lang="en-US" sz="1400" b="1" kern="1200" dirty="0">
                <a:solidFill>
                  <a:srgbClr val="0083BE"/>
                </a:solidFill>
                <a:latin typeface="Arial" panose="020B0604020202020204" pitchFamily="34" charset="0"/>
                <a:ea typeface="+mn-ea"/>
                <a:cs typeface="Arial" panose="020B0604020202020204" pitchFamily="34" charset="0"/>
              </a:rPr>
              <a:t>Explore the Marine Environment</a:t>
            </a:r>
          </a:p>
          <a:p>
            <a:pPr defTabSz="342900">
              <a:buClrTx/>
              <a:defRPr/>
            </a:pPr>
            <a:r>
              <a:rPr lang="en-US" sz="1400" kern="1200" dirty="0">
                <a:solidFill>
                  <a:prstClr val="black"/>
                </a:solidFill>
                <a:latin typeface="Arial Nova Light" panose="020B0304020202020204" pitchFamily="34" charset="0"/>
                <a:ea typeface="+mn-ea"/>
                <a:cs typeface="+mn-cs"/>
              </a:rPr>
              <a:t>Define the characteristics of the ocean, coastal areas, and their resources for mission, management, and knowledge.</a:t>
            </a:r>
          </a:p>
        </p:txBody>
      </p:sp>
      <p:grpSp>
        <p:nvGrpSpPr>
          <p:cNvPr id="69" name="Group 68">
            <a:extLst>
              <a:ext uri="{FF2B5EF4-FFF2-40B4-BE49-F238E27FC236}">
                <a16:creationId xmlns:a16="http://schemas.microsoft.com/office/drawing/2014/main" id="{2136078C-F447-9643-ADBD-A422EA87975A}"/>
              </a:ext>
            </a:extLst>
          </p:cNvPr>
          <p:cNvGrpSpPr/>
          <p:nvPr/>
        </p:nvGrpSpPr>
        <p:grpSpPr>
          <a:xfrm>
            <a:off x="1784267" y="3357147"/>
            <a:ext cx="1533513" cy="1492212"/>
            <a:chOff x="1784267" y="3357147"/>
            <a:chExt cx="1533513" cy="1492212"/>
          </a:xfrm>
        </p:grpSpPr>
        <p:sp>
          <p:nvSpPr>
            <p:cNvPr id="12" name="Oval 11">
              <a:extLst>
                <a:ext uri="{FF2B5EF4-FFF2-40B4-BE49-F238E27FC236}">
                  <a16:creationId xmlns:a16="http://schemas.microsoft.com/office/drawing/2014/main" id="{9FF5590D-2590-6C43-9ECB-D00327C7A4B2}"/>
                </a:ext>
              </a:extLst>
            </p:cNvPr>
            <p:cNvSpPr/>
            <p:nvPr/>
          </p:nvSpPr>
          <p:spPr>
            <a:xfrm>
              <a:off x="2692049" y="3357147"/>
              <a:ext cx="625731" cy="625731"/>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Arial Nova Light" panose="020B0304020202020204" pitchFamily="34" charset="0"/>
              </a:endParaRPr>
            </a:p>
          </p:txBody>
        </p:sp>
        <p:cxnSp>
          <p:nvCxnSpPr>
            <p:cNvPr id="19" name="Straight Connector 18">
              <a:extLst>
                <a:ext uri="{FF2B5EF4-FFF2-40B4-BE49-F238E27FC236}">
                  <a16:creationId xmlns:a16="http://schemas.microsoft.com/office/drawing/2014/main" id="{54BB006A-3FC3-7E43-9E27-7B790F4E25A0}"/>
                </a:ext>
              </a:extLst>
            </p:cNvPr>
            <p:cNvCxnSpPr/>
            <p:nvPr/>
          </p:nvCxnSpPr>
          <p:spPr>
            <a:xfrm flipV="1">
              <a:off x="1848418" y="4145917"/>
              <a:ext cx="0" cy="625731"/>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DA2739-FD2C-2C47-8062-1A3950B6F86C}"/>
                </a:ext>
              </a:extLst>
            </p:cNvPr>
            <p:cNvCxnSpPr>
              <a:cxnSpLocks/>
            </p:cNvCxnSpPr>
            <p:nvPr/>
          </p:nvCxnSpPr>
          <p:spPr>
            <a:xfrm flipH="1" flipV="1">
              <a:off x="1839463" y="4145917"/>
              <a:ext cx="1176022" cy="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CA07D4-7EA3-0547-95C7-1A25B5BEC55C}"/>
                </a:ext>
              </a:extLst>
            </p:cNvPr>
            <p:cNvCxnSpPr>
              <a:cxnSpLocks/>
            </p:cNvCxnSpPr>
            <p:nvPr/>
          </p:nvCxnSpPr>
          <p:spPr>
            <a:xfrm flipV="1">
              <a:off x="3004439" y="3990934"/>
              <a:ext cx="5145" cy="162458"/>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1CF8C18-A949-FE49-B7B9-8F4DC08B4755}"/>
                </a:ext>
              </a:extLst>
            </p:cNvPr>
            <p:cNvSpPr/>
            <p:nvPr/>
          </p:nvSpPr>
          <p:spPr>
            <a:xfrm>
              <a:off x="1799634" y="4745071"/>
              <a:ext cx="104288" cy="104288"/>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Arial Nova Light" panose="020B0304020202020204" pitchFamily="34" charset="0"/>
              </a:endParaRPr>
            </a:p>
          </p:txBody>
        </p:sp>
        <p:grpSp>
          <p:nvGrpSpPr>
            <p:cNvPr id="15" name="Group 14">
              <a:extLst>
                <a:ext uri="{FF2B5EF4-FFF2-40B4-BE49-F238E27FC236}">
                  <a16:creationId xmlns:a16="http://schemas.microsoft.com/office/drawing/2014/main" id="{923A9F5A-D4A5-5C46-801D-B04E68918803}"/>
                </a:ext>
              </a:extLst>
            </p:cNvPr>
            <p:cNvGrpSpPr/>
            <p:nvPr/>
          </p:nvGrpSpPr>
          <p:grpSpPr>
            <a:xfrm>
              <a:off x="1784267" y="4087802"/>
              <a:ext cx="625731" cy="629364"/>
              <a:chOff x="6789656" y="3948157"/>
              <a:chExt cx="548640" cy="551825"/>
            </a:xfrm>
          </p:grpSpPr>
          <p:cxnSp>
            <p:nvCxnSpPr>
              <p:cNvPr id="17" name="Straight Connector 16">
                <a:extLst>
                  <a:ext uri="{FF2B5EF4-FFF2-40B4-BE49-F238E27FC236}">
                    <a16:creationId xmlns:a16="http://schemas.microsoft.com/office/drawing/2014/main" id="{94EEF1B7-439B-7944-B6BF-2C5530C18042}"/>
                  </a:ext>
                </a:extLst>
              </p:cNvPr>
              <p:cNvCxnSpPr/>
              <p:nvPr/>
            </p:nvCxnSpPr>
            <p:spPr>
              <a:xfrm flipV="1">
                <a:off x="6795567" y="3951342"/>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56EAC0-8AEB-9D4D-B864-9DBC5A204C9E}"/>
                  </a:ext>
                </a:extLst>
              </p:cNvPr>
              <p:cNvCxnSpPr>
                <a:cxnSpLocks/>
              </p:cNvCxnSpPr>
              <p:nvPr/>
            </p:nvCxnSpPr>
            <p:spPr>
              <a:xfrm rot="16200000" flipV="1">
                <a:off x="7063976" y="3673837"/>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9A9CCF67-F926-DF43-85A5-0919E910563E}"/>
                </a:ext>
              </a:extLst>
            </p:cNvPr>
            <p:cNvPicPr>
              <a:picLocks noChangeAspect="1"/>
            </p:cNvPicPr>
            <p:nvPr/>
          </p:nvPicPr>
          <p:blipFill>
            <a:blip r:embed="rId2" cstate="screen">
              <a:lum bright="70000" contrast="-70000"/>
              <a:extLst>
                <a:ext uri="{BEBA8EAE-BF5A-486C-A8C5-ECC9F3942E4B}">
                  <a14:imgProps xmlns:a14="http://schemas.microsoft.com/office/drawing/2010/main">
                    <a14:imgLayer r:embed="rId3">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2747078" y="3405931"/>
              <a:ext cx="529186" cy="529186"/>
            </a:xfrm>
            <a:prstGeom prst="rect">
              <a:avLst/>
            </a:prstGeom>
          </p:spPr>
        </p:pic>
      </p:grpSp>
      <p:sp>
        <p:nvSpPr>
          <p:cNvPr id="24" name="Rectangle 23">
            <a:extLst>
              <a:ext uri="{FF2B5EF4-FFF2-40B4-BE49-F238E27FC236}">
                <a16:creationId xmlns:a16="http://schemas.microsoft.com/office/drawing/2014/main" id="{93EE5DD0-2E79-8E4A-BB40-E874296AA0F2}"/>
              </a:ext>
            </a:extLst>
          </p:cNvPr>
          <p:cNvSpPr/>
          <p:nvPr/>
        </p:nvSpPr>
        <p:spPr>
          <a:xfrm>
            <a:off x="4381657" y="4315120"/>
            <a:ext cx="1888712" cy="2310889"/>
          </a:xfrm>
          <a:prstGeom prst="rect">
            <a:avLst/>
          </a:prstGeom>
        </p:spPr>
        <p:txBody>
          <a:bodyPr wrap="square">
            <a:spAutoFit/>
          </a:bodyPr>
          <a:lstStyle/>
          <a:p>
            <a:pPr defTabSz="342900">
              <a:spcAft>
                <a:spcPts val="450"/>
              </a:spcAft>
              <a:buClrTx/>
              <a:defRPr/>
            </a:pPr>
            <a:r>
              <a:rPr lang="en-US" sz="1400" b="1" kern="1200" dirty="0">
                <a:solidFill>
                  <a:srgbClr val="0083BE"/>
                </a:solidFill>
                <a:latin typeface="Arial" panose="020B0604020202020204" pitchFamily="34" charset="0"/>
                <a:ea typeface="+mn-ea"/>
                <a:cs typeface="Arial" panose="020B0604020202020204" pitchFamily="34" charset="0"/>
              </a:rPr>
              <a:t>Detect Changes in the Ocean &amp; Atmosphere</a:t>
            </a:r>
          </a:p>
          <a:p>
            <a:pPr defTabSz="342900">
              <a:buClrTx/>
              <a:defRPr/>
            </a:pPr>
            <a:r>
              <a:rPr lang="en-US" sz="1400" kern="1200" dirty="0">
                <a:solidFill>
                  <a:prstClr val="black"/>
                </a:solidFill>
                <a:latin typeface="Arial Nova Light" panose="020B0304020202020204" pitchFamily="34" charset="0"/>
                <a:ea typeface="+mn-ea"/>
                <a:cs typeface="+mn-cs"/>
              </a:rPr>
              <a:t>Produce long-term observation records for NOAA’s operational services; to identify changes in the Earth System and understand them. </a:t>
            </a:r>
          </a:p>
        </p:txBody>
      </p:sp>
      <p:grpSp>
        <p:nvGrpSpPr>
          <p:cNvPr id="63" name="Group 62">
            <a:extLst>
              <a:ext uri="{FF2B5EF4-FFF2-40B4-BE49-F238E27FC236}">
                <a16:creationId xmlns:a16="http://schemas.microsoft.com/office/drawing/2014/main" id="{38505A44-2711-6043-903D-3F897E5AD6B5}"/>
              </a:ext>
            </a:extLst>
          </p:cNvPr>
          <p:cNvGrpSpPr/>
          <p:nvPr/>
        </p:nvGrpSpPr>
        <p:grpSpPr>
          <a:xfrm>
            <a:off x="4213962" y="3356101"/>
            <a:ext cx="1539046" cy="1503517"/>
            <a:chOff x="3372673" y="3868079"/>
            <a:chExt cx="1004464" cy="981276"/>
          </a:xfrm>
        </p:grpSpPr>
        <p:sp>
          <p:nvSpPr>
            <p:cNvPr id="25" name="Oval 24">
              <a:extLst>
                <a:ext uri="{FF2B5EF4-FFF2-40B4-BE49-F238E27FC236}">
                  <a16:creationId xmlns:a16="http://schemas.microsoft.com/office/drawing/2014/main" id="{0A46765E-F831-5C4F-BEB4-A81CAAD11976}"/>
                </a:ext>
              </a:extLst>
            </p:cNvPr>
            <p:cNvSpPr/>
            <p:nvPr/>
          </p:nvSpPr>
          <p:spPr>
            <a:xfrm>
              <a:off x="3965657" y="3868079"/>
              <a:ext cx="411480" cy="411480"/>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Arial Nova Light" panose="020B0304020202020204" pitchFamily="34" charset="0"/>
              </a:endParaRPr>
            </a:p>
          </p:txBody>
        </p:sp>
        <p:grpSp>
          <p:nvGrpSpPr>
            <p:cNvPr id="26" name="Group 25">
              <a:extLst>
                <a:ext uri="{FF2B5EF4-FFF2-40B4-BE49-F238E27FC236}">
                  <a16:creationId xmlns:a16="http://schemas.microsoft.com/office/drawing/2014/main" id="{72D21AEA-372A-ED4F-915C-47CAAA5A424A}"/>
                </a:ext>
              </a:extLst>
            </p:cNvPr>
            <p:cNvGrpSpPr/>
            <p:nvPr/>
          </p:nvGrpSpPr>
          <p:grpSpPr>
            <a:xfrm>
              <a:off x="3381459" y="4270349"/>
              <a:ext cx="799543" cy="579006"/>
              <a:chOff x="210298" y="3843879"/>
              <a:chExt cx="1066057" cy="772008"/>
            </a:xfrm>
          </p:grpSpPr>
          <p:cxnSp>
            <p:nvCxnSpPr>
              <p:cNvPr id="31" name="Straight Connector 30">
                <a:extLst>
                  <a:ext uri="{FF2B5EF4-FFF2-40B4-BE49-F238E27FC236}">
                    <a16:creationId xmlns:a16="http://schemas.microsoft.com/office/drawing/2014/main" id="{C9EAC42F-01F0-B243-A74C-04332BF7DD37}"/>
                  </a:ext>
                </a:extLst>
              </p:cNvPr>
              <p:cNvCxnSpPr/>
              <p:nvPr/>
            </p:nvCxnSpPr>
            <p:spPr>
              <a:xfrm flipV="1">
                <a:off x="253072" y="3999110"/>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355346F-E5B5-DF4E-A793-F0F79E5A91CC}"/>
                  </a:ext>
                </a:extLst>
              </p:cNvPr>
              <p:cNvCxnSpPr>
                <a:cxnSpLocks/>
              </p:cNvCxnSpPr>
              <p:nvPr/>
            </p:nvCxnSpPr>
            <p:spPr>
              <a:xfrm flipH="1" flipV="1">
                <a:off x="245220" y="3999110"/>
                <a:ext cx="1031135" cy="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74D05F-3518-E049-9805-5EED4EBFD34E}"/>
                  </a:ext>
                </a:extLst>
              </p:cNvPr>
              <p:cNvCxnSpPr>
                <a:cxnSpLocks/>
              </p:cNvCxnSpPr>
              <p:nvPr/>
            </p:nvCxnSpPr>
            <p:spPr>
              <a:xfrm flipV="1">
                <a:off x="1269531" y="3843879"/>
                <a:ext cx="1652" cy="163382"/>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95077C6C-9456-5541-B3A0-335D81FCDDB9}"/>
                  </a:ext>
                </a:extLst>
              </p:cNvPr>
              <p:cNvSpPr/>
              <p:nvPr/>
            </p:nvSpPr>
            <p:spPr>
              <a:xfrm>
                <a:off x="210298" y="4524447"/>
                <a:ext cx="91440" cy="91440"/>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Arial Nova Light" panose="020B0304020202020204" pitchFamily="34" charset="0"/>
                </a:endParaRPr>
              </a:p>
            </p:txBody>
          </p:sp>
        </p:grpSp>
        <p:grpSp>
          <p:nvGrpSpPr>
            <p:cNvPr id="27" name="Group 26">
              <a:extLst>
                <a:ext uri="{FF2B5EF4-FFF2-40B4-BE49-F238E27FC236}">
                  <a16:creationId xmlns:a16="http://schemas.microsoft.com/office/drawing/2014/main" id="{11B458E7-F8FC-7F48-AA38-F1F952F64AAB}"/>
                </a:ext>
              </a:extLst>
            </p:cNvPr>
            <p:cNvGrpSpPr/>
            <p:nvPr/>
          </p:nvGrpSpPr>
          <p:grpSpPr>
            <a:xfrm>
              <a:off x="3372673" y="4348558"/>
              <a:ext cx="411480" cy="418987"/>
              <a:chOff x="6789656" y="3948157"/>
              <a:chExt cx="548640" cy="558649"/>
            </a:xfrm>
          </p:grpSpPr>
          <p:cxnSp>
            <p:nvCxnSpPr>
              <p:cNvPr id="29" name="Straight Connector 28">
                <a:extLst>
                  <a:ext uri="{FF2B5EF4-FFF2-40B4-BE49-F238E27FC236}">
                    <a16:creationId xmlns:a16="http://schemas.microsoft.com/office/drawing/2014/main" id="{4D9E4501-EB2B-1445-9CAF-4561FFA693F4}"/>
                  </a:ext>
                </a:extLst>
              </p:cNvPr>
              <p:cNvCxnSpPr/>
              <p:nvPr/>
            </p:nvCxnSpPr>
            <p:spPr>
              <a:xfrm flipV="1">
                <a:off x="6795567" y="3958166"/>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2B4BB25-2AD0-1E44-ADC5-9EC11EF6DF72}"/>
                  </a:ext>
                </a:extLst>
              </p:cNvPr>
              <p:cNvCxnSpPr>
                <a:cxnSpLocks/>
              </p:cNvCxnSpPr>
              <p:nvPr/>
            </p:nvCxnSpPr>
            <p:spPr>
              <a:xfrm rot="16200000" flipV="1">
                <a:off x="7063976" y="3673837"/>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6EBFAF9E-3322-0C4B-A321-073749FF55AB}"/>
                </a:ext>
              </a:extLst>
            </p:cNvPr>
            <p:cNvPicPr>
              <a:picLocks noChangeAspect="1"/>
            </p:cNvPicPr>
            <p:nvPr/>
          </p:nvPicPr>
          <p:blipFill>
            <a:blip r:embed="rId4" cstate="screen">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4014887" y="3919567"/>
              <a:ext cx="321512" cy="321512"/>
            </a:xfrm>
            <a:prstGeom prst="rect">
              <a:avLst/>
            </a:prstGeom>
          </p:spPr>
        </p:pic>
      </p:grpSp>
      <p:sp>
        <p:nvSpPr>
          <p:cNvPr id="46" name="Rectangle 45">
            <a:extLst>
              <a:ext uri="{FF2B5EF4-FFF2-40B4-BE49-F238E27FC236}">
                <a16:creationId xmlns:a16="http://schemas.microsoft.com/office/drawing/2014/main" id="{D7CBE2C8-E85E-1F4E-8890-E9CCDC3C2620}"/>
              </a:ext>
            </a:extLst>
          </p:cNvPr>
          <p:cNvSpPr/>
          <p:nvPr/>
        </p:nvSpPr>
        <p:spPr>
          <a:xfrm>
            <a:off x="9365863" y="4401788"/>
            <a:ext cx="1878698" cy="1880002"/>
          </a:xfrm>
          <a:prstGeom prst="rect">
            <a:avLst/>
          </a:prstGeom>
        </p:spPr>
        <p:txBody>
          <a:bodyPr wrap="square">
            <a:spAutoFit/>
          </a:bodyPr>
          <a:lstStyle/>
          <a:p>
            <a:pPr defTabSz="342900">
              <a:spcAft>
                <a:spcPts val="450"/>
              </a:spcAft>
              <a:buClrTx/>
              <a:defRPr/>
            </a:pPr>
            <a:r>
              <a:rPr lang="en-US" sz="1400" b="1" kern="1200" dirty="0">
                <a:solidFill>
                  <a:srgbClr val="0083BE"/>
                </a:solidFill>
                <a:latin typeface="Arial" panose="020B0604020202020204" pitchFamily="34" charset="0"/>
                <a:ea typeface="+mn-ea"/>
                <a:cs typeface="Arial" panose="020B0604020202020204" pitchFamily="34" charset="0"/>
              </a:rPr>
              <a:t>Drive Innovative Science</a:t>
            </a:r>
          </a:p>
          <a:p>
            <a:pPr defTabSz="342900">
              <a:spcAft>
                <a:spcPts val="450"/>
              </a:spcAft>
              <a:buClrTx/>
              <a:defRPr/>
            </a:pPr>
            <a:r>
              <a:rPr lang="en-US" sz="1400" kern="1200" dirty="0">
                <a:solidFill>
                  <a:prstClr val="black"/>
                </a:solidFill>
                <a:latin typeface="Arial Nova Light" panose="020B0304020202020204" pitchFamily="34" charset="0"/>
                <a:ea typeface="+mn-ea"/>
                <a:cs typeface="+mn-cs"/>
              </a:rPr>
              <a:t>Deliver innovative research to advance NOAA’s mission using the unique capabilities of NOAA’s research community. </a:t>
            </a:r>
          </a:p>
        </p:txBody>
      </p:sp>
      <p:grpSp>
        <p:nvGrpSpPr>
          <p:cNvPr id="61" name="Group 60">
            <a:extLst>
              <a:ext uri="{FF2B5EF4-FFF2-40B4-BE49-F238E27FC236}">
                <a16:creationId xmlns:a16="http://schemas.microsoft.com/office/drawing/2014/main" id="{EA225BAD-25A8-B141-BFB1-FB1C5D97A2E0}"/>
              </a:ext>
            </a:extLst>
          </p:cNvPr>
          <p:cNvGrpSpPr/>
          <p:nvPr/>
        </p:nvGrpSpPr>
        <p:grpSpPr>
          <a:xfrm>
            <a:off x="9069807" y="3356101"/>
            <a:ext cx="1643659" cy="1589805"/>
            <a:chOff x="8720648" y="3950336"/>
            <a:chExt cx="1016278" cy="982980"/>
          </a:xfrm>
        </p:grpSpPr>
        <p:sp>
          <p:nvSpPr>
            <p:cNvPr id="45" name="Oval 44">
              <a:extLst>
                <a:ext uri="{FF2B5EF4-FFF2-40B4-BE49-F238E27FC236}">
                  <a16:creationId xmlns:a16="http://schemas.microsoft.com/office/drawing/2014/main" id="{83AAB4EE-098F-A34B-B652-7BA87357B392}"/>
                </a:ext>
              </a:extLst>
            </p:cNvPr>
            <p:cNvSpPr/>
            <p:nvPr/>
          </p:nvSpPr>
          <p:spPr>
            <a:xfrm>
              <a:off x="9325446" y="3950336"/>
              <a:ext cx="411480" cy="411480"/>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Arial Nova Light" panose="020B0304020202020204" pitchFamily="34" charset="0"/>
              </a:endParaRPr>
            </a:p>
          </p:txBody>
        </p:sp>
        <p:grpSp>
          <p:nvGrpSpPr>
            <p:cNvPr id="47" name="Group 46">
              <a:extLst>
                <a:ext uri="{FF2B5EF4-FFF2-40B4-BE49-F238E27FC236}">
                  <a16:creationId xmlns:a16="http://schemas.microsoft.com/office/drawing/2014/main" id="{6267FFE6-9253-CB42-A13C-78B35691DC31}"/>
                </a:ext>
              </a:extLst>
            </p:cNvPr>
            <p:cNvGrpSpPr/>
            <p:nvPr/>
          </p:nvGrpSpPr>
          <p:grpSpPr>
            <a:xfrm>
              <a:off x="8728722" y="4349192"/>
              <a:ext cx="799543" cy="584124"/>
              <a:chOff x="210298" y="3837055"/>
              <a:chExt cx="1066057" cy="778832"/>
            </a:xfrm>
          </p:grpSpPr>
          <p:cxnSp>
            <p:nvCxnSpPr>
              <p:cNvPr id="52" name="Straight Connector 51">
                <a:extLst>
                  <a:ext uri="{FF2B5EF4-FFF2-40B4-BE49-F238E27FC236}">
                    <a16:creationId xmlns:a16="http://schemas.microsoft.com/office/drawing/2014/main" id="{392825EC-7A59-6748-9CDF-8CACD075BBC6}"/>
                  </a:ext>
                </a:extLst>
              </p:cNvPr>
              <p:cNvCxnSpPr/>
              <p:nvPr/>
            </p:nvCxnSpPr>
            <p:spPr>
              <a:xfrm flipV="1">
                <a:off x="253072" y="3999110"/>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DD26636-A8E7-7948-A09B-242AA464CE5D}"/>
                  </a:ext>
                </a:extLst>
              </p:cNvPr>
              <p:cNvCxnSpPr>
                <a:cxnSpLocks/>
              </p:cNvCxnSpPr>
              <p:nvPr/>
            </p:nvCxnSpPr>
            <p:spPr>
              <a:xfrm flipH="1" flipV="1">
                <a:off x="245220" y="3999110"/>
                <a:ext cx="1031135" cy="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1DAF1ED-1A73-EE4F-B6B2-A0CA3420A29E}"/>
                  </a:ext>
                </a:extLst>
              </p:cNvPr>
              <p:cNvCxnSpPr>
                <a:cxnSpLocks/>
              </p:cNvCxnSpPr>
              <p:nvPr/>
            </p:nvCxnSpPr>
            <p:spPr>
              <a:xfrm flipV="1">
                <a:off x="1269531" y="3837055"/>
                <a:ext cx="1652" cy="163382"/>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A2DBB8EF-CA52-3345-B1D1-A25956AF15FF}"/>
                  </a:ext>
                </a:extLst>
              </p:cNvPr>
              <p:cNvSpPr/>
              <p:nvPr/>
            </p:nvSpPr>
            <p:spPr>
              <a:xfrm>
                <a:off x="210298" y="4524447"/>
                <a:ext cx="91440" cy="91440"/>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Arial Nova Light" panose="020B0304020202020204" pitchFamily="34" charset="0"/>
                </a:endParaRPr>
              </a:p>
            </p:txBody>
          </p:sp>
        </p:grpSp>
        <p:grpSp>
          <p:nvGrpSpPr>
            <p:cNvPr id="48" name="Group 47">
              <a:extLst>
                <a:ext uri="{FF2B5EF4-FFF2-40B4-BE49-F238E27FC236}">
                  <a16:creationId xmlns:a16="http://schemas.microsoft.com/office/drawing/2014/main" id="{CC055709-50B1-7C4E-82EB-99A444C8E47E}"/>
                </a:ext>
              </a:extLst>
            </p:cNvPr>
            <p:cNvGrpSpPr/>
            <p:nvPr/>
          </p:nvGrpSpPr>
          <p:grpSpPr>
            <a:xfrm>
              <a:off x="8720648" y="4430815"/>
              <a:ext cx="411480" cy="418987"/>
              <a:chOff x="6789656" y="3948157"/>
              <a:chExt cx="548640" cy="558649"/>
            </a:xfrm>
          </p:grpSpPr>
          <p:cxnSp>
            <p:nvCxnSpPr>
              <p:cNvPr id="50" name="Straight Connector 49">
                <a:extLst>
                  <a:ext uri="{FF2B5EF4-FFF2-40B4-BE49-F238E27FC236}">
                    <a16:creationId xmlns:a16="http://schemas.microsoft.com/office/drawing/2014/main" id="{AA301D78-B025-9442-A7EF-A6CD1FA43C73}"/>
                  </a:ext>
                </a:extLst>
              </p:cNvPr>
              <p:cNvCxnSpPr/>
              <p:nvPr/>
            </p:nvCxnSpPr>
            <p:spPr>
              <a:xfrm flipV="1">
                <a:off x="6795567" y="3958166"/>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C6AC816-F9F3-1A4D-A2EA-5EC53834A82F}"/>
                  </a:ext>
                </a:extLst>
              </p:cNvPr>
              <p:cNvCxnSpPr>
                <a:cxnSpLocks/>
              </p:cNvCxnSpPr>
              <p:nvPr/>
            </p:nvCxnSpPr>
            <p:spPr>
              <a:xfrm rot="16200000" flipV="1">
                <a:off x="7063976" y="3673837"/>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grpSp>
        <p:pic>
          <p:nvPicPr>
            <p:cNvPr id="49" name="Picture 48" descr="A picture containing vector graphics&#10;&#10;Description automatically generated">
              <a:extLst>
                <a:ext uri="{FF2B5EF4-FFF2-40B4-BE49-F238E27FC236}">
                  <a16:creationId xmlns:a16="http://schemas.microsoft.com/office/drawing/2014/main" id="{026EAA7E-A1C8-4D4B-9243-DE6B02971E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7068" y="4041745"/>
              <a:ext cx="259032" cy="259032"/>
            </a:xfrm>
            <a:prstGeom prst="rect">
              <a:avLst/>
            </a:prstGeom>
          </p:spPr>
        </p:pic>
      </p:grpSp>
      <p:sp>
        <p:nvSpPr>
          <p:cNvPr id="56" name="Rectangle 55">
            <a:extLst>
              <a:ext uri="{FF2B5EF4-FFF2-40B4-BE49-F238E27FC236}">
                <a16:creationId xmlns:a16="http://schemas.microsoft.com/office/drawing/2014/main" id="{E9775734-CDE9-F04B-A9EE-F73D3E263128}"/>
              </a:ext>
            </a:extLst>
          </p:cNvPr>
          <p:cNvSpPr/>
          <p:nvPr/>
        </p:nvSpPr>
        <p:spPr>
          <a:xfrm>
            <a:off x="709297" y="3602342"/>
            <a:ext cx="1399553" cy="347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buClrTx/>
              <a:defRPr/>
            </a:pPr>
            <a:r>
              <a:rPr lang="en-US" sz="1600" b="1" kern="1200" dirty="0">
                <a:solidFill>
                  <a:srgbClr val="0083BE"/>
                </a:solidFill>
                <a:latin typeface="Arial" panose="020B0604020202020204" pitchFamily="34" charset="0"/>
                <a:cs typeface="Arial" panose="020B0604020202020204" pitchFamily="34" charset="0"/>
              </a:rPr>
              <a:t>GOALS:</a:t>
            </a:r>
            <a:endParaRPr lang="en-US" sz="1600" b="1" kern="1200" dirty="0">
              <a:solidFill>
                <a:prstClr val="black"/>
              </a:solidFill>
              <a:latin typeface="Arial" panose="020B0604020202020204" pitchFamily="34" charset="0"/>
              <a:cs typeface="Arial" panose="020B0604020202020204" pitchFamily="34" charset="0"/>
            </a:endParaRPr>
          </a:p>
        </p:txBody>
      </p:sp>
      <p:grpSp>
        <p:nvGrpSpPr>
          <p:cNvPr id="62" name="Group 61">
            <a:extLst>
              <a:ext uri="{FF2B5EF4-FFF2-40B4-BE49-F238E27FC236}">
                <a16:creationId xmlns:a16="http://schemas.microsoft.com/office/drawing/2014/main" id="{999A520A-C859-EC43-B453-D2775D06696C}"/>
              </a:ext>
            </a:extLst>
          </p:cNvPr>
          <p:cNvGrpSpPr/>
          <p:nvPr/>
        </p:nvGrpSpPr>
        <p:grpSpPr>
          <a:xfrm>
            <a:off x="6590147" y="3357262"/>
            <a:ext cx="1624063" cy="1588644"/>
            <a:chOff x="4957520" y="3868078"/>
            <a:chExt cx="1004896" cy="982980"/>
          </a:xfrm>
        </p:grpSpPr>
        <p:sp>
          <p:nvSpPr>
            <p:cNvPr id="35" name="Oval 34">
              <a:extLst>
                <a:ext uri="{FF2B5EF4-FFF2-40B4-BE49-F238E27FC236}">
                  <a16:creationId xmlns:a16="http://schemas.microsoft.com/office/drawing/2014/main" id="{13DCB619-3F3A-7B42-B9FC-F2DE6ED3A468}"/>
                </a:ext>
              </a:extLst>
            </p:cNvPr>
            <p:cNvSpPr/>
            <p:nvPr/>
          </p:nvSpPr>
          <p:spPr>
            <a:xfrm>
              <a:off x="5550936" y="3868078"/>
              <a:ext cx="411480" cy="411480"/>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Calibri" panose="020F0502020204030204"/>
              </a:endParaRPr>
            </a:p>
          </p:txBody>
        </p:sp>
        <p:grpSp>
          <p:nvGrpSpPr>
            <p:cNvPr id="36" name="Group 35">
              <a:extLst>
                <a:ext uri="{FF2B5EF4-FFF2-40B4-BE49-F238E27FC236}">
                  <a16:creationId xmlns:a16="http://schemas.microsoft.com/office/drawing/2014/main" id="{7004D368-D1FC-314E-9632-5A2730358154}"/>
                </a:ext>
              </a:extLst>
            </p:cNvPr>
            <p:cNvGrpSpPr/>
            <p:nvPr/>
          </p:nvGrpSpPr>
          <p:grpSpPr>
            <a:xfrm>
              <a:off x="4970712" y="4266934"/>
              <a:ext cx="799543" cy="584124"/>
              <a:chOff x="210298" y="3837055"/>
              <a:chExt cx="1066057" cy="778832"/>
            </a:xfrm>
          </p:grpSpPr>
          <p:cxnSp>
            <p:nvCxnSpPr>
              <p:cNvPr id="37" name="Straight Connector 36">
                <a:extLst>
                  <a:ext uri="{FF2B5EF4-FFF2-40B4-BE49-F238E27FC236}">
                    <a16:creationId xmlns:a16="http://schemas.microsoft.com/office/drawing/2014/main" id="{0883C1D8-2223-3841-A3D4-0AE9198A4B19}"/>
                  </a:ext>
                </a:extLst>
              </p:cNvPr>
              <p:cNvCxnSpPr/>
              <p:nvPr/>
            </p:nvCxnSpPr>
            <p:spPr>
              <a:xfrm flipV="1">
                <a:off x="253072" y="3999110"/>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70F70C9-7458-9444-9532-FF10AF604F43}"/>
                  </a:ext>
                </a:extLst>
              </p:cNvPr>
              <p:cNvCxnSpPr>
                <a:cxnSpLocks/>
              </p:cNvCxnSpPr>
              <p:nvPr/>
            </p:nvCxnSpPr>
            <p:spPr>
              <a:xfrm flipH="1" flipV="1">
                <a:off x="245220" y="3999110"/>
                <a:ext cx="1031135" cy="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575733D-278E-EE49-B0AA-2030EE12C94C}"/>
                  </a:ext>
                </a:extLst>
              </p:cNvPr>
              <p:cNvCxnSpPr>
                <a:cxnSpLocks/>
              </p:cNvCxnSpPr>
              <p:nvPr/>
            </p:nvCxnSpPr>
            <p:spPr>
              <a:xfrm flipV="1">
                <a:off x="1269531" y="3837055"/>
                <a:ext cx="1652" cy="163382"/>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0F00E673-A839-F340-8338-2A8990013C78}"/>
                  </a:ext>
                </a:extLst>
              </p:cNvPr>
              <p:cNvSpPr/>
              <p:nvPr/>
            </p:nvSpPr>
            <p:spPr>
              <a:xfrm>
                <a:off x="210298" y="4524447"/>
                <a:ext cx="91440" cy="91440"/>
              </a:xfrm>
              <a:prstGeom prst="ellipse">
                <a:avLst/>
              </a:prstGeom>
              <a:solidFill>
                <a:srgbClr val="0083BE"/>
              </a:solidFill>
              <a:ln w="19050">
                <a:solidFill>
                  <a:srgbClr val="008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013" kern="1200">
                  <a:solidFill>
                    <a:prstClr val="white"/>
                  </a:solidFill>
                  <a:latin typeface="Calibri" panose="020F0502020204030204"/>
                </a:endParaRPr>
              </a:p>
            </p:txBody>
          </p:sp>
        </p:grpSp>
        <p:grpSp>
          <p:nvGrpSpPr>
            <p:cNvPr id="41" name="Group 40">
              <a:extLst>
                <a:ext uri="{FF2B5EF4-FFF2-40B4-BE49-F238E27FC236}">
                  <a16:creationId xmlns:a16="http://schemas.microsoft.com/office/drawing/2014/main" id="{EF37580A-21DA-A447-8119-4BC9D30EB071}"/>
                </a:ext>
              </a:extLst>
            </p:cNvPr>
            <p:cNvGrpSpPr/>
            <p:nvPr/>
          </p:nvGrpSpPr>
          <p:grpSpPr>
            <a:xfrm>
              <a:off x="4957520" y="4348557"/>
              <a:ext cx="411480" cy="413869"/>
              <a:chOff x="6789656" y="3948157"/>
              <a:chExt cx="548640" cy="551825"/>
            </a:xfrm>
          </p:grpSpPr>
          <p:cxnSp>
            <p:nvCxnSpPr>
              <p:cNvPr id="42" name="Straight Connector 41">
                <a:extLst>
                  <a:ext uri="{FF2B5EF4-FFF2-40B4-BE49-F238E27FC236}">
                    <a16:creationId xmlns:a16="http://schemas.microsoft.com/office/drawing/2014/main" id="{83FCA020-11B0-D146-A15C-8D59461D0A50}"/>
                  </a:ext>
                </a:extLst>
              </p:cNvPr>
              <p:cNvCxnSpPr/>
              <p:nvPr/>
            </p:nvCxnSpPr>
            <p:spPr>
              <a:xfrm flipV="1">
                <a:off x="6795567" y="3951342"/>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8D65F9-1389-AE44-9F9E-265077A9E486}"/>
                  </a:ext>
                </a:extLst>
              </p:cNvPr>
              <p:cNvCxnSpPr>
                <a:cxnSpLocks/>
              </p:cNvCxnSpPr>
              <p:nvPr/>
            </p:nvCxnSpPr>
            <p:spPr>
              <a:xfrm rot="16200000" flipV="1">
                <a:off x="7063976" y="3673837"/>
                <a:ext cx="0" cy="548640"/>
              </a:xfrm>
              <a:prstGeom prst="line">
                <a:avLst/>
              </a:prstGeom>
              <a:ln w="19050">
                <a:solidFill>
                  <a:srgbClr val="0083BE"/>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AC082934-FD8E-0543-BD3C-39D8CEBFC261}"/>
                </a:ext>
              </a:extLst>
            </p:cNvPr>
            <p:cNvGrpSpPr/>
            <p:nvPr/>
          </p:nvGrpSpPr>
          <p:grpSpPr>
            <a:xfrm>
              <a:off x="5626588" y="3900967"/>
              <a:ext cx="260175" cy="384689"/>
              <a:chOff x="5526547" y="3351371"/>
              <a:chExt cx="346900" cy="512919"/>
            </a:xfrm>
          </p:grpSpPr>
          <p:pic>
            <p:nvPicPr>
              <p:cNvPr id="58" name="Picture 57">
                <a:extLst>
                  <a:ext uri="{FF2B5EF4-FFF2-40B4-BE49-F238E27FC236}">
                    <a16:creationId xmlns:a16="http://schemas.microsoft.com/office/drawing/2014/main" id="{9A509987-DE08-DD47-AF00-E15FB61D15C0}"/>
                  </a:ext>
                </a:extLst>
              </p:cNvPr>
              <p:cNvPicPr>
                <a:picLocks noChangeAspect="1"/>
              </p:cNvPicPr>
              <p:nvPr/>
            </p:nvPicPr>
            <p:blipFill rotWithShape="1">
              <a:blip r:embed="rId7" cstate="screen">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l="-10988" r="-6346"/>
              <a:stretch/>
            </p:blipFill>
            <p:spPr>
              <a:xfrm>
                <a:off x="5537245" y="3351371"/>
                <a:ext cx="335608" cy="200414"/>
              </a:xfrm>
              <a:prstGeom prst="rect">
                <a:avLst/>
              </a:prstGeom>
            </p:spPr>
          </p:pic>
          <p:pic>
            <p:nvPicPr>
              <p:cNvPr id="59" name="Picture 58">
                <a:extLst>
                  <a:ext uri="{FF2B5EF4-FFF2-40B4-BE49-F238E27FC236}">
                    <a16:creationId xmlns:a16="http://schemas.microsoft.com/office/drawing/2014/main" id="{CA43B82C-C1F2-3C40-BBA0-686B50AEE063}"/>
                  </a:ext>
                </a:extLst>
              </p:cNvPr>
              <p:cNvPicPr>
                <a:picLocks noChangeAspect="1"/>
              </p:cNvPicPr>
              <p:nvPr/>
            </p:nvPicPr>
            <p:blipFill>
              <a:blip r:embed="rId9" cstate="screen">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a:off x="5526547" y="3517390"/>
                <a:ext cx="346900" cy="346900"/>
              </a:xfrm>
              <a:prstGeom prst="rect">
                <a:avLst/>
              </a:prstGeom>
            </p:spPr>
          </p:pic>
        </p:grpSp>
      </p:grpSp>
      <p:sp>
        <p:nvSpPr>
          <p:cNvPr id="60" name="Rectangle 59">
            <a:extLst>
              <a:ext uri="{FF2B5EF4-FFF2-40B4-BE49-F238E27FC236}">
                <a16:creationId xmlns:a16="http://schemas.microsoft.com/office/drawing/2014/main" id="{EED73BD0-C7A0-934A-9CDE-B92B49937B13}"/>
              </a:ext>
            </a:extLst>
          </p:cNvPr>
          <p:cNvSpPr/>
          <p:nvPr/>
        </p:nvSpPr>
        <p:spPr>
          <a:xfrm>
            <a:off x="6831844" y="4388006"/>
            <a:ext cx="1882706" cy="2310889"/>
          </a:xfrm>
          <a:prstGeom prst="rect">
            <a:avLst/>
          </a:prstGeom>
        </p:spPr>
        <p:txBody>
          <a:bodyPr wrap="square">
            <a:spAutoFit/>
          </a:bodyPr>
          <a:lstStyle/>
          <a:p>
            <a:pPr defTabSz="342900">
              <a:spcAft>
                <a:spcPts val="450"/>
              </a:spcAft>
              <a:buClrTx/>
              <a:defRPr/>
            </a:pPr>
            <a:r>
              <a:rPr lang="en-US" sz="1400" b="1" kern="1200" dirty="0">
                <a:solidFill>
                  <a:srgbClr val="0083BE"/>
                </a:solidFill>
                <a:latin typeface="Arial" panose="020B0604020202020204" pitchFamily="34" charset="0"/>
                <a:ea typeface="+mn-ea"/>
                <a:cs typeface="Arial" panose="020B0604020202020204" pitchFamily="34" charset="0"/>
              </a:rPr>
              <a:t>Make Forecasts  Better</a:t>
            </a:r>
          </a:p>
          <a:p>
            <a:pPr defTabSz="342900">
              <a:spcAft>
                <a:spcPts val="450"/>
              </a:spcAft>
              <a:buClrTx/>
              <a:defRPr/>
            </a:pPr>
            <a:r>
              <a:rPr lang="en-US" sz="1400" kern="1200" dirty="0">
                <a:solidFill>
                  <a:prstClr val="black"/>
                </a:solidFill>
                <a:latin typeface="Arial Nova Light" panose="020B0304020202020204" pitchFamily="34" charset="0"/>
                <a:ea typeface="+mn-ea"/>
                <a:cs typeface="+mn-cs"/>
              </a:rPr>
              <a:t>Improve accuracy of weather, water, ocean, and climate forecasts and predictions to support a vibrant economy and save lives and property. </a:t>
            </a:r>
          </a:p>
        </p:txBody>
      </p:sp>
    </p:spTree>
    <p:extLst>
      <p:ext uri="{BB962C8B-B14F-4D97-AF65-F5344CB8AC3E}">
        <p14:creationId xmlns:p14="http://schemas.microsoft.com/office/powerpoint/2010/main" val="17183969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81CC-8BC6-C449-85F9-22A5ECBC7C11}"/>
              </a:ext>
            </a:extLst>
          </p:cNvPr>
          <p:cNvSpPr>
            <a:spLocks noGrp="1"/>
          </p:cNvSpPr>
          <p:nvPr>
            <p:ph type="title"/>
          </p:nvPr>
        </p:nvSpPr>
        <p:spPr>
          <a:xfrm>
            <a:off x="838200" y="1112837"/>
            <a:ext cx="6781800" cy="1325563"/>
          </a:xfrm>
        </p:spPr>
        <p:txBody>
          <a:bodyPr/>
          <a:lstStyle/>
          <a:p>
            <a:r>
              <a:rPr lang="en-US" dirty="0"/>
              <a:t>AOML Mission</a:t>
            </a:r>
          </a:p>
        </p:txBody>
      </p:sp>
      <p:sp>
        <p:nvSpPr>
          <p:cNvPr id="3" name="Content Placeholder 2">
            <a:extLst>
              <a:ext uri="{FF2B5EF4-FFF2-40B4-BE49-F238E27FC236}">
                <a16:creationId xmlns:a16="http://schemas.microsoft.com/office/drawing/2014/main" id="{FE73FE44-BAE6-584D-BCDD-676A4101B92E}"/>
              </a:ext>
            </a:extLst>
          </p:cNvPr>
          <p:cNvSpPr>
            <a:spLocks noGrp="1"/>
          </p:cNvSpPr>
          <p:nvPr>
            <p:ph idx="1"/>
          </p:nvPr>
        </p:nvSpPr>
        <p:spPr>
          <a:xfrm>
            <a:off x="381000" y="2209800"/>
            <a:ext cx="7112169" cy="3409075"/>
          </a:xfrm>
        </p:spPr>
        <p:txBody>
          <a:bodyPr/>
          <a:lstStyle/>
          <a:p>
            <a:pPr marL="0" indent="0">
              <a:buNone/>
            </a:pPr>
            <a:r>
              <a:rPr lang="en-US" sz="2000" dirty="0"/>
              <a:t>The Atlantic Oceanographic and Meteorological Laboratory conducts research to understand the physical, chemical, and biological characteristics and processes of the ocean and the atmosphere, both separately and as a coupled system. </a:t>
            </a:r>
          </a:p>
          <a:p>
            <a:pPr marL="0" indent="0">
              <a:buNone/>
            </a:pPr>
            <a:endParaRPr lang="en-US" sz="2000" dirty="0"/>
          </a:p>
          <a:p>
            <a:pPr marL="0" indent="0">
              <a:buNone/>
            </a:pPr>
            <a:r>
              <a:rPr lang="en-US" sz="2000" b="1" dirty="0"/>
              <a:t>The principal focus of these investigations is to conduct NOAA’s mission with knowledge that leads to more accurate forecasting of severe storms, better use and management of marine resources, better understanding of the factors affecting both climate and environmental quality, and improved ocean and weather services for the nation.</a:t>
            </a:r>
          </a:p>
          <a:p>
            <a:endParaRPr lang="en-US" sz="2000" dirty="0"/>
          </a:p>
        </p:txBody>
      </p:sp>
      <p:sp>
        <p:nvSpPr>
          <p:cNvPr id="4" name="Slide Number Placeholder 3">
            <a:extLst>
              <a:ext uri="{FF2B5EF4-FFF2-40B4-BE49-F238E27FC236}">
                <a16:creationId xmlns:a16="http://schemas.microsoft.com/office/drawing/2014/main" id="{D200C169-6653-7A4F-8531-FC5BDD1C228B}"/>
              </a:ext>
            </a:extLst>
          </p:cNvPr>
          <p:cNvSpPr>
            <a:spLocks noGrp="1"/>
          </p:cNvSpPr>
          <p:nvPr>
            <p:ph type="sldNum" sz="quarter" idx="12"/>
          </p:nvPr>
        </p:nvSpPr>
        <p:spPr/>
        <p:txBody>
          <a:bodyPr/>
          <a:lstStyle/>
          <a:p>
            <a:fld id="{1CA897ED-F933-F140-B965-41326E641414}" type="slidenum">
              <a:rPr lang="en-US" smtClean="0"/>
              <a:t>7</a:t>
            </a:fld>
            <a:endParaRPr lang="en-US"/>
          </a:p>
        </p:txBody>
      </p:sp>
      <p:pic>
        <p:nvPicPr>
          <p:cNvPr id="6" name="Picture 2" descr="http://www.bio.gc.ca/science/research-recherche/ocean/variability-variabilite/labrador/images/AMOC-shematic.jpg">
            <a:extLst>
              <a:ext uri="{FF2B5EF4-FFF2-40B4-BE49-F238E27FC236}">
                <a16:creationId xmlns:a16="http://schemas.microsoft.com/office/drawing/2014/main" id="{D1635258-15C8-4641-8F41-D970829ED79B}"/>
              </a:ext>
            </a:extLst>
          </p:cNvPr>
          <p:cNvPicPr>
            <a:picLocks noChangeAspect="1" noChangeArrowheads="1"/>
          </p:cNvPicPr>
          <p:nvPr/>
        </p:nvPicPr>
        <p:blipFill rotWithShape="1">
          <a:blip r:embed="rId2" cstate="screen">
            <a:alphaModFix amt="54000"/>
            <a:extLst>
              <a:ext uri="{28A0092B-C50C-407E-A947-70E740481C1C}">
                <a14:useLocalDpi xmlns:a14="http://schemas.microsoft.com/office/drawing/2010/main"/>
              </a:ext>
            </a:extLst>
          </a:blip>
          <a:srcRect/>
          <a:stretch/>
        </p:blipFill>
        <p:spPr bwMode="auto">
          <a:xfrm>
            <a:off x="7620000" y="975361"/>
            <a:ext cx="4395593" cy="56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138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10EB5E-6184-A849-BE4C-A232827C2F1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42693" y="1605708"/>
            <a:ext cx="3809276" cy="4558405"/>
          </a:xfrm>
        </p:spPr>
      </p:pic>
      <p:sp>
        <p:nvSpPr>
          <p:cNvPr id="2" name="Title 1">
            <a:extLst>
              <a:ext uri="{FF2B5EF4-FFF2-40B4-BE49-F238E27FC236}">
                <a16:creationId xmlns:a16="http://schemas.microsoft.com/office/drawing/2014/main" id="{DE473E5C-2762-CB46-992F-AB73AB3E4962}"/>
              </a:ext>
            </a:extLst>
          </p:cNvPr>
          <p:cNvSpPr>
            <a:spLocks noGrp="1"/>
          </p:cNvSpPr>
          <p:nvPr>
            <p:ph type="title"/>
          </p:nvPr>
        </p:nvSpPr>
        <p:spPr>
          <a:xfrm>
            <a:off x="914400" y="838200"/>
            <a:ext cx="7467600" cy="1325563"/>
          </a:xfrm>
        </p:spPr>
        <p:txBody>
          <a:bodyPr/>
          <a:lstStyle/>
          <a:p>
            <a:pPr algn="r"/>
            <a:r>
              <a:rPr lang="en-US" dirty="0"/>
              <a:t>AOML Organization</a:t>
            </a:r>
          </a:p>
        </p:txBody>
      </p:sp>
      <p:sp>
        <p:nvSpPr>
          <p:cNvPr id="4" name="Slide Number Placeholder 3">
            <a:extLst>
              <a:ext uri="{FF2B5EF4-FFF2-40B4-BE49-F238E27FC236}">
                <a16:creationId xmlns:a16="http://schemas.microsoft.com/office/drawing/2014/main" id="{DCEDF188-3BB0-0742-8542-43182B7C114E}"/>
              </a:ext>
            </a:extLst>
          </p:cNvPr>
          <p:cNvSpPr>
            <a:spLocks noGrp="1"/>
          </p:cNvSpPr>
          <p:nvPr>
            <p:ph type="sldNum" sz="quarter" idx="12"/>
          </p:nvPr>
        </p:nvSpPr>
        <p:spPr/>
        <p:txBody>
          <a:bodyPr/>
          <a:lstStyle/>
          <a:p>
            <a:fld id="{1CA897ED-F933-F140-B965-41326E641414}" type="slidenum">
              <a:rPr lang="en-US" smtClean="0"/>
              <a:t>8</a:t>
            </a:fld>
            <a:endParaRPr lang="en-US"/>
          </a:p>
        </p:txBody>
      </p:sp>
      <p:sp>
        <p:nvSpPr>
          <p:cNvPr id="3" name="Rectangle 2">
            <a:extLst>
              <a:ext uri="{FF2B5EF4-FFF2-40B4-BE49-F238E27FC236}">
                <a16:creationId xmlns:a16="http://schemas.microsoft.com/office/drawing/2014/main" id="{4EB4C448-553B-944A-B50C-0D631A41CD45}"/>
              </a:ext>
            </a:extLst>
          </p:cNvPr>
          <p:cNvSpPr/>
          <p:nvPr/>
        </p:nvSpPr>
        <p:spPr>
          <a:xfrm>
            <a:off x="2199369" y="2133444"/>
            <a:ext cx="1676400" cy="92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BFD440-D524-4C46-9638-A40EC4F170E2}"/>
              </a:ext>
            </a:extLst>
          </p:cNvPr>
          <p:cNvSpPr/>
          <p:nvPr/>
        </p:nvSpPr>
        <p:spPr>
          <a:xfrm>
            <a:off x="2275569" y="4348908"/>
            <a:ext cx="1676400" cy="92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03EA7CB-D048-3847-945A-B8DD5E1B35F7}"/>
              </a:ext>
            </a:extLst>
          </p:cNvPr>
          <p:cNvGrpSpPr/>
          <p:nvPr/>
        </p:nvGrpSpPr>
        <p:grpSpPr>
          <a:xfrm>
            <a:off x="5774356" y="1565477"/>
            <a:ext cx="5215287" cy="2529460"/>
            <a:chOff x="6044896" y="4554413"/>
            <a:chExt cx="4749577" cy="2303587"/>
          </a:xfrm>
        </p:grpSpPr>
        <p:pic>
          <p:nvPicPr>
            <p:cNvPr id="8" name="Picture 7">
              <a:extLst>
                <a:ext uri="{FF2B5EF4-FFF2-40B4-BE49-F238E27FC236}">
                  <a16:creationId xmlns:a16="http://schemas.microsoft.com/office/drawing/2014/main" id="{5F282CFC-FDF7-4B4D-B254-4BF73C3B96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44896" y="4554413"/>
              <a:ext cx="4749577" cy="2276049"/>
            </a:xfrm>
            <a:prstGeom prst="rect">
              <a:avLst/>
            </a:prstGeom>
          </p:spPr>
        </p:pic>
        <p:sp>
          <p:nvSpPr>
            <p:cNvPr id="13" name="Rectangle 12">
              <a:extLst>
                <a:ext uri="{FF2B5EF4-FFF2-40B4-BE49-F238E27FC236}">
                  <a16:creationId xmlns:a16="http://schemas.microsoft.com/office/drawing/2014/main" id="{8FD4C023-83DA-5544-950E-A75BDF50766E}"/>
                </a:ext>
              </a:extLst>
            </p:cNvPr>
            <p:cNvSpPr/>
            <p:nvPr/>
          </p:nvSpPr>
          <p:spPr>
            <a:xfrm>
              <a:off x="6044896" y="6481247"/>
              <a:ext cx="4749577" cy="376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C3E580A-6B54-A94E-9337-D8622A00ECF3}"/>
              </a:ext>
            </a:extLst>
          </p:cNvPr>
          <p:cNvSpPr txBox="1"/>
          <p:nvPr/>
        </p:nvSpPr>
        <p:spPr>
          <a:xfrm>
            <a:off x="2161269" y="2120879"/>
            <a:ext cx="1752600" cy="369332"/>
          </a:xfrm>
          <a:prstGeom prst="rect">
            <a:avLst/>
          </a:prstGeom>
          <a:noFill/>
        </p:spPr>
        <p:txBody>
          <a:bodyPr wrap="square" rtlCol="0">
            <a:spAutoFit/>
          </a:bodyPr>
          <a:lstStyle/>
          <a:p>
            <a:r>
              <a:rPr lang="en-US" dirty="0"/>
              <a:t>John </a:t>
            </a:r>
            <a:r>
              <a:rPr lang="en-US" dirty="0" err="1"/>
              <a:t>Cortinas</a:t>
            </a:r>
            <a:endParaRPr lang="en-US" dirty="0"/>
          </a:p>
        </p:txBody>
      </p:sp>
      <p:sp>
        <p:nvSpPr>
          <p:cNvPr id="17" name="TextBox 16">
            <a:extLst>
              <a:ext uri="{FF2B5EF4-FFF2-40B4-BE49-F238E27FC236}">
                <a16:creationId xmlns:a16="http://schemas.microsoft.com/office/drawing/2014/main" id="{23008C34-8D3D-DF44-9196-5FE92E3249DF}"/>
              </a:ext>
            </a:extLst>
          </p:cNvPr>
          <p:cNvSpPr txBox="1"/>
          <p:nvPr/>
        </p:nvSpPr>
        <p:spPr>
          <a:xfrm>
            <a:off x="2161269" y="4440308"/>
            <a:ext cx="1752600" cy="369332"/>
          </a:xfrm>
          <a:prstGeom prst="rect">
            <a:avLst/>
          </a:prstGeom>
          <a:noFill/>
        </p:spPr>
        <p:txBody>
          <a:bodyPr wrap="square" rtlCol="0">
            <a:spAutoFit/>
          </a:bodyPr>
          <a:lstStyle/>
          <a:p>
            <a:r>
              <a:rPr lang="en-US" dirty="0"/>
              <a:t>Molly </a:t>
            </a:r>
            <a:r>
              <a:rPr lang="en-US" dirty="0" err="1"/>
              <a:t>Baringer</a:t>
            </a:r>
            <a:endParaRPr lang="en-US" dirty="0"/>
          </a:p>
        </p:txBody>
      </p:sp>
      <p:pic>
        <p:nvPicPr>
          <p:cNvPr id="14" name="Picture 13">
            <a:extLst>
              <a:ext uri="{FF2B5EF4-FFF2-40B4-BE49-F238E27FC236}">
                <a16:creationId xmlns:a16="http://schemas.microsoft.com/office/drawing/2014/main" id="{51D37F42-62E3-2A4C-AA06-5C2D978899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10199" y="4197190"/>
            <a:ext cx="6118001" cy="2127410"/>
          </a:xfrm>
          <a:prstGeom prst="rect">
            <a:avLst/>
          </a:prstGeom>
        </p:spPr>
      </p:pic>
      <p:pic>
        <p:nvPicPr>
          <p:cNvPr id="19" name="Picture 18">
            <a:extLst>
              <a:ext uri="{FF2B5EF4-FFF2-40B4-BE49-F238E27FC236}">
                <a16:creationId xmlns:a16="http://schemas.microsoft.com/office/drawing/2014/main" id="{AFCA1F6E-2D62-E441-A8A6-F13175CCC4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03263" y="6150220"/>
            <a:ext cx="662658" cy="150604"/>
          </a:xfrm>
          <a:prstGeom prst="rect">
            <a:avLst/>
          </a:prstGeom>
        </p:spPr>
      </p:pic>
      <p:sp>
        <p:nvSpPr>
          <p:cNvPr id="20" name="TextBox 19">
            <a:extLst>
              <a:ext uri="{FF2B5EF4-FFF2-40B4-BE49-F238E27FC236}">
                <a16:creationId xmlns:a16="http://schemas.microsoft.com/office/drawing/2014/main" id="{1FCD85C8-5876-EB4D-AE27-B1AD65C7825A}"/>
              </a:ext>
            </a:extLst>
          </p:cNvPr>
          <p:cNvSpPr txBox="1"/>
          <p:nvPr/>
        </p:nvSpPr>
        <p:spPr>
          <a:xfrm>
            <a:off x="5828943" y="3671984"/>
            <a:ext cx="1638657" cy="261610"/>
          </a:xfrm>
          <a:prstGeom prst="rect">
            <a:avLst/>
          </a:prstGeom>
          <a:noFill/>
        </p:spPr>
        <p:txBody>
          <a:bodyPr wrap="square" rtlCol="0">
            <a:spAutoFit/>
          </a:bodyPr>
          <a:lstStyle/>
          <a:p>
            <a:r>
              <a:rPr lang="en-US" sz="1100" dirty="0"/>
              <a:t>Hurricane Research</a:t>
            </a:r>
          </a:p>
        </p:txBody>
      </p:sp>
      <p:sp>
        <p:nvSpPr>
          <p:cNvPr id="21" name="TextBox 20">
            <a:extLst>
              <a:ext uri="{FF2B5EF4-FFF2-40B4-BE49-F238E27FC236}">
                <a16:creationId xmlns:a16="http://schemas.microsoft.com/office/drawing/2014/main" id="{0DDB2E23-61ED-664F-B4EC-7BBFD6022733}"/>
              </a:ext>
            </a:extLst>
          </p:cNvPr>
          <p:cNvSpPr txBox="1"/>
          <p:nvPr/>
        </p:nvSpPr>
        <p:spPr>
          <a:xfrm>
            <a:off x="7620000" y="3643070"/>
            <a:ext cx="1858836" cy="430887"/>
          </a:xfrm>
          <a:prstGeom prst="rect">
            <a:avLst/>
          </a:prstGeom>
          <a:noFill/>
        </p:spPr>
        <p:txBody>
          <a:bodyPr wrap="square" rtlCol="0">
            <a:spAutoFit/>
          </a:bodyPr>
          <a:lstStyle/>
          <a:p>
            <a:r>
              <a:rPr lang="en-US" sz="1100" dirty="0"/>
              <a:t>Physical Oceanography Research</a:t>
            </a:r>
          </a:p>
        </p:txBody>
      </p:sp>
      <p:sp>
        <p:nvSpPr>
          <p:cNvPr id="22" name="TextBox 21">
            <a:extLst>
              <a:ext uri="{FF2B5EF4-FFF2-40B4-BE49-F238E27FC236}">
                <a16:creationId xmlns:a16="http://schemas.microsoft.com/office/drawing/2014/main" id="{7EADDA37-B487-F14A-BEE5-C08F44B8D7B0}"/>
              </a:ext>
            </a:extLst>
          </p:cNvPr>
          <p:cNvSpPr txBox="1"/>
          <p:nvPr/>
        </p:nvSpPr>
        <p:spPr>
          <a:xfrm>
            <a:off x="9465644" y="3653560"/>
            <a:ext cx="2421556" cy="430887"/>
          </a:xfrm>
          <a:prstGeom prst="rect">
            <a:avLst/>
          </a:prstGeom>
          <a:noFill/>
        </p:spPr>
        <p:txBody>
          <a:bodyPr wrap="square" rtlCol="0">
            <a:spAutoFit/>
          </a:bodyPr>
          <a:lstStyle/>
          <a:p>
            <a:r>
              <a:rPr lang="en-US" sz="1100" dirty="0"/>
              <a:t>Ocean Chemistry &amp; Ecosystems Research</a:t>
            </a:r>
          </a:p>
        </p:txBody>
      </p:sp>
      <p:cxnSp>
        <p:nvCxnSpPr>
          <p:cNvPr id="24" name="Straight Connector 23">
            <a:extLst>
              <a:ext uri="{FF2B5EF4-FFF2-40B4-BE49-F238E27FC236}">
                <a16:creationId xmlns:a16="http://schemas.microsoft.com/office/drawing/2014/main" id="{1CDBBFFE-971F-1E42-8CDD-5FD766DB4A54}"/>
              </a:ext>
            </a:extLst>
          </p:cNvPr>
          <p:cNvCxnSpPr/>
          <p:nvPr/>
        </p:nvCxnSpPr>
        <p:spPr>
          <a:xfrm>
            <a:off x="2161269" y="5268971"/>
            <a:ext cx="225833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C3EB5C-6893-4745-A0CD-FDF0ADC10F04}"/>
              </a:ext>
            </a:extLst>
          </p:cNvPr>
          <p:cNvCxnSpPr>
            <a:cxnSpLocks/>
          </p:cNvCxnSpPr>
          <p:nvPr/>
        </p:nvCxnSpPr>
        <p:spPr>
          <a:xfrm>
            <a:off x="4419600" y="2590800"/>
            <a:ext cx="0" cy="267817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FC4DE7F-0436-064A-874B-14D6B265F15F}"/>
              </a:ext>
            </a:extLst>
          </p:cNvPr>
          <p:cNvCxnSpPr>
            <a:cxnSpLocks/>
          </p:cNvCxnSpPr>
          <p:nvPr/>
        </p:nvCxnSpPr>
        <p:spPr>
          <a:xfrm flipH="1">
            <a:off x="4419600" y="5268971"/>
            <a:ext cx="11430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584874-7B80-3D4C-9660-B1963CB7B736}"/>
              </a:ext>
            </a:extLst>
          </p:cNvPr>
          <p:cNvCxnSpPr>
            <a:cxnSpLocks/>
          </p:cNvCxnSpPr>
          <p:nvPr/>
        </p:nvCxnSpPr>
        <p:spPr>
          <a:xfrm flipH="1">
            <a:off x="4419601" y="2590800"/>
            <a:ext cx="144779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1682DA4-E62B-C149-A472-41D055F0B854}"/>
              </a:ext>
            </a:extLst>
          </p:cNvPr>
          <p:cNvCxnSpPr>
            <a:cxnSpLocks/>
          </p:cNvCxnSpPr>
          <p:nvPr/>
        </p:nvCxnSpPr>
        <p:spPr>
          <a:xfrm flipH="1">
            <a:off x="7239001" y="2590800"/>
            <a:ext cx="45719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EBFFD0D-C3A6-1440-859A-0D3E18DCF4FF}"/>
              </a:ext>
            </a:extLst>
          </p:cNvPr>
          <p:cNvCxnSpPr>
            <a:cxnSpLocks/>
          </p:cNvCxnSpPr>
          <p:nvPr/>
        </p:nvCxnSpPr>
        <p:spPr>
          <a:xfrm flipH="1">
            <a:off x="9067800" y="2579716"/>
            <a:ext cx="45719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B017D5-591E-3845-B680-1235D5F2AE7E}"/>
              </a:ext>
            </a:extLst>
          </p:cNvPr>
          <p:cNvCxnSpPr>
            <a:cxnSpLocks/>
          </p:cNvCxnSpPr>
          <p:nvPr/>
        </p:nvCxnSpPr>
        <p:spPr>
          <a:xfrm flipH="1">
            <a:off x="6934200" y="5268971"/>
            <a:ext cx="15239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AE08555-28D8-094D-93CC-19066B8A9B36}"/>
              </a:ext>
            </a:extLst>
          </p:cNvPr>
          <p:cNvCxnSpPr>
            <a:cxnSpLocks/>
          </p:cNvCxnSpPr>
          <p:nvPr/>
        </p:nvCxnSpPr>
        <p:spPr>
          <a:xfrm flipH="1">
            <a:off x="8458200" y="5264902"/>
            <a:ext cx="15239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58BB32-44C5-A14E-90D3-0F9088FB084F}"/>
              </a:ext>
            </a:extLst>
          </p:cNvPr>
          <p:cNvCxnSpPr>
            <a:cxnSpLocks/>
          </p:cNvCxnSpPr>
          <p:nvPr/>
        </p:nvCxnSpPr>
        <p:spPr>
          <a:xfrm flipH="1">
            <a:off x="9906000" y="5234597"/>
            <a:ext cx="15239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144B58-9456-7541-8A45-6EE621F8D0DE}"/>
              </a:ext>
            </a:extLst>
          </p:cNvPr>
          <p:cNvCxnSpPr>
            <a:cxnSpLocks/>
          </p:cNvCxnSpPr>
          <p:nvPr/>
        </p:nvCxnSpPr>
        <p:spPr>
          <a:xfrm>
            <a:off x="1295400" y="3817501"/>
            <a:ext cx="0" cy="221099"/>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85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17038F-D612-7D47-B098-882926C469A8}"/>
              </a:ext>
            </a:extLst>
          </p:cNvPr>
          <p:cNvSpPr>
            <a:spLocks noGrp="1"/>
          </p:cNvSpPr>
          <p:nvPr>
            <p:ph type="sldNum" sz="quarter" idx="12"/>
          </p:nvPr>
        </p:nvSpPr>
        <p:spPr/>
        <p:txBody>
          <a:bodyPr/>
          <a:lstStyle/>
          <a:p>
            <a:fld id="{1CA897ED-F933-F140-B965-41326E641414}" type="slidenum">
              <a:rPr lang="en-US" smtClean="0"/>
              <a:t>9</a:t>
            </a:fld>
            <a:endParaRPr lang="en-US"/>
          </a:p>
        </p:txBody>
      </p:sp>
      <p:sp>
        <p:nvSpPr>
          <p:cNvPr id="4" name="Title 3">
            <a:extLst>
              <a:ext uri="{FF2B5EF4-FFF2-40B4-BE49-F238E27FC236}">
                <a16:creationId xmlns:a16="http://schemas.microsoft.com/office/drawing/2014/main" id="{4DFA62D5-297D-FB40-B56D-40117705E678}"/>
              </a:ext>
            </a:extLst>
          </p:cNvPr>
          <p:cNvSpPr>
            <a:spLocks noGrp="1"/>
          </p:cNvSpPr>
          <p:nvPr>
            <p:ph type="title"/>
          </p:nvPr>
        </p:nvSpPr>
        <p:spPr/>
        <p:txBody>
          <a:bodyPr/>
          <a:lstStyle/>
          <a:p>
            <a:r>
              <a:rPr lang="en-US" dirty="0"/>
              <a:t>Hurricane Research Division</a:t>
            </a:r>
          </a:p>
        </p:txBody>
      </p:sp>
      <p:sp>
        <p:nvSpPr>
          <p:cNvPr id="5" name="Text Placeholder 4">
            <a:extLst>
              <a:ext uri="{FF2B5EF4-FFF2-40B4-BE49-F238E27FC236}">
                <a16:creationId xmlns:a16="http://schemas.microsoft.com/office/drawing/2014/main" id="{1F97BAAA-A680-BB46-9F61-C1225E0A3612}"/>
              </a:ext>
            </a:extLst>
          </p:cNvPr>
          <p:cNvSpPr>
            <a:spLocks noGrp="1"/>
          </p:cNvSpPr>
          <p:nvPr>
            <p:ph type="body" idx="13"/>
          </p:nvPr>
        </p:nvSpPr>
        <p:spPr/>
        <p:txBody>
          <a:bodyPr/>
          <a:lstStyle/>
          <a:p>
            <a:r>
              <a:rPr lang="en-US" dirty="0"/>
              <a:t>Science Themes</a:t>
            </a:r>
          </a:p>
        </p:txBody>
      </p:sp>
      <p:sp>
        <p:nvSpPr>
          <p:cNvPr id="10" name="Content Placeholder 1">
            <a:extLst>
              <a:ext uri="{FF2B5EF4-FFF2-40B4-BE49-F238E27FC236}">
                <a16:creationId xmlns:a16="http://schemas.microsoft.com/office/drawing/2014/main" id="{2DB13C15-0281-4142-9F23-C16A5BB1837B}"/>
              </a:ext>
            </a:extLst>
          </p:cNvPr>
          <p:cNvSpPr txBox="1">
            <a:spLocks/>
          </p:cNvSpPr>
          <p:nvPr/>
        </p:nvSpPr>
        <p:spPr>
          <a:xfrm>
            <a:off x="5943600" y="1260871"/>
            <a:ext cx="5181600" cy="4641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fontAlgn="base"/>
            <a:r>
              <a:rPr lang="en-US" sz="1800" dirty="0"/>
              <a:t>Characterize, understand, and predict physical process important to the prediction of tropical cyclone track, intensity, and structure change and their impacts (rainfall, storm surge, flooding, damaging waves, winds, and severe weather) in support of AOML’s Hurricane Field Program.</a:t>
            </a:r>
          </a:p>
          <a:p>
            <a:r>
              <a:rPr lang="en-US" sz="1800" dirty="0"/>
              <a:t>Optimize the use of current and proposed observations to improve global and hurricane forecast guidance.</a:t>
            </a:r>
          </a:p>
          <a:p>
            <a:r>
              <a:rPr lang="en-US" sz="1800" dirty="0"/>
              <a:t>Advance hurricane forecast guidance by creating and verifying the next generation numerical models, and advancing data assimilation techniques in support of NOAA’s unified forecast system.</a:t>
            </a:r>
          </a:p>
          <a:p>
            <a:r>
              <a:rPr lang="en-US" sz="1800" b="1" dirty="0"/>
              <a:t>Emerging activities</a:t>
            </a:r>
            <a:r>
              <a:rPr lang="en-US" sz="1800" dirty="0"/>
              <a:t>:  NOAA Unified Forecast System (UFS), unmanned aerial systems</a:t>
            </a:r>
          </a:p>
        </p:txBody>
      </p:sp>
      <p:pic>
        <p:nvPicPr>
          <p:cNvPr id="12" name="Picture 11">
            <a:extLst>
              <a:ext uri="{FF2B5EF4-FFF2-40B4-BE49-F238E27FC236}">
                <a16:creationId xmlns:a16="http://schemas.microsoft.com/office/drawing/2014/main" id="{EC5175C2-EDDD-EF41-A1AF-2C3A50DBCA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4032758"/>
            <a:ext cx="4191000" cy="2355342"/>
          </a:xfrm>
          <a:prstGeom prst="rect">
            <a:avLst/>
          </a:prstGeom>
        </p:spPr>
      </p:pic>
    </p:spTree>
    <p:extLst>
      <p:ext uri="{BB962C8B-B14F-4D97-AF65-F5344CB8AC3E}">
        <p14:creationId xmlns:p14="http://schemas.microsoft.com/office/powerpoint/2010/main" val="3051501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13107</TotalTime>
  <Words>1723</Words>
  <Application>Microsoft Macintosh PowerPoint</Application>
  <PresentationFormat>Widescreen</PresentationFormat>
  <Paragraphs>258</Paragraphs>
  <Slides>26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Nova Light</vt:lpstr>
      <vt:lpstr>Calibri</vt:lpstr>
      <vt:lpstr>inherit</vt:lpstr>
      <vt:lpstr>Wingdings</vt:lpstr>
      <vt:lpstr>Office Theme</vt:lpstr>
      <vt:lpstr>AOML Overview</vt:lpstr>
      <vt:lpstr>2019 AOML Review Panel</vt:lpstr>
      <vt:lpstr>Review Criteria</vt:lpstr>
      <vt:lpstr>Reviewer Feedback Request</vt:lpstr>
      <vt:lpstr>NOAA Priorities</vt:lpstr>
      <vt:lpstr>OAR Vison, Mission, and Goals</vt:lpstr>
      <vt:lpstr>AOML Mission</vt:lpstr>
      <vt:lpstr>AOML Organization</vt:lpstr>
      <vt:lpstr>Hurricane Research Division</vt:lpstr>
      <vt:lpstr>Physical Oceanography Division</vt:lpstr>
      <vt:lpstr>Ocean Chemistry and Ecosystems Division</vt:lpstr>
      <vt:lpstr>Cooperative Institutes</vt:lpstr>
      <vt:lpstr>AOML Budget</vt:lpstr>
      <vt:lpstr>PowerPoint Presentation</vt:lpstr>
      <vt:lpstr>AOML Resources</vt:lpstr>
      <vt:lpstr>Diversity and Inclusion </vt:lpstr>
      <vt:lpstr>PowerPoint Presentation</vt:lpstr>
      <vt:lpstr>PowerPoint Presentation</vt:lpstr>
      <vt:lpstr>PowerPoint Presentation</vt:lpstr>
      <vt:lpstr>Fields of study citing AOML research</vt:lpstr>
      <vt:lpstr>Transitions (40 in total in FY19)</vt:lpstr>
      <vt:lpstr>AOML Outreach by the Numbers</vt:lpstr>
      <vt:lpstr>PowerPoint Presentation</vt:lpstr>
      <vt:lpstr>New Director’s Priorities</vt:lpstr>
      <vt:lpstr>Challenges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170</cp:revision>
  <dcterms:created xsi:type="dcterms:W3CDTF">2019-08-06T19:42:43Z</dcterms:created>
  <dcterms:modified xsi:type="dcterms:W3CDTF">2019-11-18T15:11:28Z</dcterms:modified>
</cp:coreProperties>
</file>