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4" r:id="rId2"/>
    <p:sldId id="300" r:id="rId3"/>
    <p:sldId id="286" r:id="rId4"/>
    <p:sldId id="305" r:id="rId5"/>
    <p:sldId id="303" r:id="rId6"/>
    <p:sldId id="314" r:id="rId7"/>
    <p:sldId id="306" r:id="rId8"/>
    <p:sldId id="291" r:id="rId9"/>
    <p:sldId id="307" r:id="rId10"/>
    <p:sldId id="308" r:id="rId11"/>
    <p:sldId id="309" r:id="rId12"/>
    <p:sldId id="310" r:id="rId13"/>
    <p:sldId id="311" r:id="rId14"/>
    <p:sldId id="313" r:id="rId15"/>
    <p:sldId id="312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7"/>
    <a:srgbClr val="4298D3"/>
    <a:srgbClr val="1D4690"/>
    <a:srgbClr val="F2F5F7"/>
    <a:srgbClr val="DADDE0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7"/>
    <p:restoredTop sz="84887"/>
  </p:normalViewPr>
  <p:slideViewPr>
    <p:cSldViewPr snapToObjects="1">
      <p:cViewPr varScale="1">
        <p:scale>
          <a:sx n="110" d="100"/>
          <a:sy n="110" d="100"/>
        </p:scale>
        <p:origin x="1712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137" d="100"/>
          <a:sy n="137" d="100"/>
        </p:scale>
        <p:origin x="37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5 - A/C containers</a:t>
            </a:r>
          </a:p>
          <a:p>
            <a:r>
              <a:rPr lang="en-US" dirty="0"/>
              <a:t>6 - Storage containers</a:t>
            </a:r>
          </a:p>
          <a:p>
            <a:r>
              <a:rPr lang="en-US" dirty="0"/>
              <a:t>1 - Occupiable trailer</a:t>
            </a:r>
          </a:p>
          <a:p>
            <a:r>
              <a:rPr lang="en-US" dirty="0"/>
              <a:t>2 - Mobile Labs (ships)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9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6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Failing Lab Systems</a:t>
            </a:r>
          </a:p>
          <a:p>
            <a:pPr lvl="1"/>
            <a:r>
              <a:rPr lang="en-US" sz="1600" dirty="0"/>
              <a:t>Fume hoods, clean power</a:t>
            </a:r>
          </a:p>
          <a:p>
            <a:endParaRPr lang="en-US" sz="1600" dirty="0"/>
          </a:p>
          <a:p>
            <a:r>
              <a:rPr lang="en-US" sz="1600" dirty="0"/>
              <a:t>Aging Labs</a:t>
            </a:r>
          </a:p>
          <a:p>
            <a:pPr lvl="1"/>
            <a:r>
              <a:rPr lang="en-US" sz="1600" dirty="0"/>
              <a:t>Utilities, work surfaces, sink basins, drainage, lighting</a:t>
            </a:r>
          </a:p>
          <a:p>
            <a:pPr lvl="1"/>
            <a:endParaRPr lang="en-US" sz="1600" dirty="0"/>
          </a:p>
          <a:p>
            <a:r>
              <a:rPr lang="en-US" sz="1600" dirty="0"/>
              <a:t>Lack of Storage</a:t>
            </a:r>
          </a:p>
          <a:p>
            <a:pPr lvl="1"/>
            <a:r>
              <a:rPr lang="en-US" sz="1600" dirty="0"/>
              <a:t>Lab space used for storage</a:t>
            </a:r>
          </a:p>
          <a:p>
            <a:pPr lvl="1"/>
            <a:r>
              <a:rPr lang="en-US" sz="1600" dirty="0"/>
              <a:t>Utilizing exterior A/C containers is inefficient and costly</a:t>
            </a:r>
          </a:p>
          <a:p>
            <a:endParaRPr lang="en-US" sz="1600" dirty="0"/>
          </a:p>
          <a:p>
            <a:r>
              <a:rPr lang="en-US" sz="1600" dirty="0"/>
              <a:t>Wall &amp; Ceiling Deterioration</a:t>
            </a:r>
          </a:p>
          <a:p>
            <a:pPr lvl="1"/>
            <a:r>
              <a:rPr lang="en-US" sz="1600" dirty="0"/>
              <a:t>Throughout the facility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60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3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7BF2C-F26B-C546-B91D-C78130C850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CD9D9-CECB-5942-B416-A90BD6E57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9935F2-4CE9-484A-8173-38611DB30D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DD370-3E79-A948-81C0-4C141C01C3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2F39F-028B-8645-A17A-1F7ACFF4A8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DE710-777A-344A-AAF1-32C3BF1D0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E3BB0D-0412-8E43-838A-60AAAFBF9B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407FD-82EB-1A40-8108-BB81858279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563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AOML Infrastructure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2600"/>
            <a:ext cx="5264150" cy="1557337"/>
          </a:xfrm>
        </p:spPr>
        <p:txBody>
          <a:bodyPr/>
          <a:lstStyle/>
          <a:p>
            <a:r>
              <a:rPr lang="en-US" dirty="0"/>
              <a:t>Physical Assets Supporting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603" y="3429000"/>
            <a:ext cx="5264150" cy="439737"/>
          </a:xfrm>
        </p:spPr>
        <p:txBody>
          <a:bodyPr/>
          <a:lstStyle/>
          <a:p>
            <a:r>
              <a:rPr lang="en-US" dirty="0"/>
              <a:t>AOML Infrastructure Overview</a:t>
            </a:r>
          </a:p>
          <a:p>
            <a:endParaRPr lang="en-US" dirty="0"/>
          </a:p>
          <a:p>
            <a:r>
              <a:rPr lang="en-US" dirty="0"/>
              <a:t>LCDR Andrew Colegrove, NOAA</a:t>
            </a:r>
          </a:p>
          <a:p>
            <a:r>
              <a:rPr lang="en-US" dirty="0"/>
              <a:t>AOML Associate Director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060"/>
            <a:ext cx="3733800" cy="771870"/>
          </a:xfrm>
        </p:spPr>
        <p:txBody>
          <a:bodyPr/>
          <a:lstStyle/>
          <a:p>
            <a:r>
              <a:rPr lang="en-US" dirty="0"/>
              <a:t>Data &amp; Comms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05000"/>
            <a:ext cx="4038600" cy="2590800"/>
          </a:xfrm>
        </p:spPr>
        <p:txBody>
          <a:bodyPr/>
          <a:lstStyle/>
          <a:p>
            <a:r>
              <a:rPr lang="en-US" sz="2400" dirty="0"/>
              <a:t>High Speed Data Needs</a:t>
            </a:r>
          </a:p>
          <a:p>
            <a:pPr lvl="1"/>
            <a:r>
              <a:rPr lang="en-US" dirty="0"/>
              <a:t>Facility re-cabling</a:t>
            </a:r>
          </a:p>
          <a:p>
            <a:pPr lvl="1"/>
            <a:r>
              <a:rPr lang="en-US" dirty="0"/>
              <a:t>High speed backbone</a:t>
            </a:r>
          </a:p>
          <a:p>
            <a:endParaRPr lang="en-US" sz="2400" dirty="0"/>
          </a:p>
          <a:p>
            <a:r>
              <a:rPr lang="en-US" sz="2400" dirty="0"/>
              <a:t>Data Center Damage</a:t>
            </a:r>
          </a:p>
          <a:p>
            <a:pPr lvl="1"/>
            <a:r>
              <a:rPr lang="en-US" dirty="0"/>
              <a:t>Poor facility placement</a:t>
            </a:r>
          </a:p>
          <a:p>
            <a:pPr lvl="1"/>
            <a:r>
              <a:rPr lang="en-US" dirty="0"/>
              <a:t>Faulty roll-up doors</a:t>
            </a:r>
          </a:p>
          <a:p>
            <a:pPr lvl="1"/>
            <a:endParaRPr lang="en-US" sz="2400" dirty="0"/>
          </a:p>
          <a:p>
            <a:r>
              <a:rPr lang="en-US" sz="2400" dirty="0"/>
              <a:t>UPS Clean Power</a:t>
            </a:r>
          </a:p>
          <a:p>
            <a:pPr lvl="1"/>
            <a:r>
              <a:rPr lang="en-US" dirty="0"/>
              <a:t>Provide clean power to data center &amp; labs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7E67F-545D-46B9-B9FD-DCFCA568DE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42527" y="1289273"/>
            <a:ext cx="2706000" cy="2343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26C6D5-497A-455C-956A-BC147612A5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845" y="3989297"/>
            <a:ext cx="4842638" cy="2510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7310EA-D8DC-4025-9209-0C280BD63C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40887" y="4069370"/>
            <a:ext cx="2510380" cy="234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6931EB-9D9F-4196-A6A2-BA1457163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845" y="1103692"/>
            <a:ext cx="4842638" cy="27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0935"/>
            <a:ext cx="4267200" cy="771870"/>
          </a:xfrm>
        </p:spPr>
        <p:txBody>
          <a:bodyPr/>
          <a:lstStyle/>
          <a:p>
            <a:r>
              <a:rPr lang="en-US" dirty="0"/>
              <a:t>Code Compliance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676870"/>
            <a:ext cx="4038600" cy="25908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Sprinkler System</a:t>
            </a:r>
          </a:p>
          <a:p>
            <a:pPr lvl="1"/>
            <a:r>
              <a:rPr lang="en-US" dirty="0"/>
              <a:t>Required for renovations</a:t>
            </a:r>
          </a:p>
          <a:p>
            <a:pPr lvl="1"/>
            <a:r>
              <a:rPr lang="en-US" dirty="0"/>
              <a:t>Needed for whole facility</a:t>
            </a:r>
          </a:p>
          <a:p>
            <a:endParaRPr lang="en-US" sz="2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B7F738-613F-433A-A2DA-C261A128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909" y="2252835"/>
            <a:ext cx="6837868" cy="343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0CE4D6-CF46-4021-BAC3-DE5E1C81D4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6305" y="4425138"/>
            <a:ext cx="2805950" cy="2432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B23C1-C9BC-4BEF-BC21-1CF13CFBD9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58599" y="4734787"/>
            <a:ext cx="2432858" cy="18246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4854"/>
            <a:ext cx="3733800" cy="771870"/>
          </a:xfrm>
        </p:spPr>
        <p:txBody>
          <a:bodyPr/>
          <a:lstStyle/>
          <a:p>
            <a:r>
              <a:rPr lang="en-US" dirty="0"/>
              <a:t>Modernization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894B0-700E-4577-A527-1E5744063E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7434" y="4729938"/>
            <a:ext cx="24384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53DD11-E774-4A8F-A969-9A95AAE997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9022" y="4425138"/>
            <a:ext cx="2843930" cy="2449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B1FFA3-6FB4-4922-A2ED-073D2F293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137370" y="4803370"/>
            <a:ext cx="2432860" cy="167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2A1D5E-EB15-4AA6-999A-0ABA0B9D7B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01150" y="5026284"/>
            <a:ext cx="2432860" cy="1230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63AA4B-76A3-8C44-992E-1ED3A3011B5A}"/>
              </a:ext>
            </a:extLst>
          </p:cNvPr>
          <p:cNvSpPr txBox="1"/>
          <p:nvPr/>
        </p:nvSpPr>
        <p:spPr>
          <a:xfrm>
            <a:off x="327160" y="2873730"/>
            <a:ext cx="266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98D3"/>
                </a:solidFill>
              </a:rPr>
              <a:t>Failing Lab Systems</a:t>
            </a:r>
          </a:p>
          <a:p>
            <a:r>
              <a:rPr lang="en-US" sz="1600" dirty="0">
                <a:solidFill>
                  <a:srgbClr val="575757"/>
                </a:solidFill>
              </a:rPr>
              <a:t>Fume hoods, clean power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F230F4-7020-F548-84DC-AA1A968B1542}"/>
              </a:ext>
            </a:extLst>
          </p:cNvPr>
          <p:cNvSpPr txBox="1"/>
          <p:nvPr/>
        </p:nvSpPr>
        <p:spPr>
          <a:xfrm>
            <a:off x="3092357" y="2861487"/>
            <a:ext cx="294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98D3"/>
                </a:solidFill>
              </a:rPr>
              <a:t>Aging Labs</a:t>
            </a:r>
          </a:p>
          <a:p>
            <a:r>
              <a:rPr lang="en-US" sz="1600" dirty="0">
                <a:solidFill>
                  <a:srgbClr val="575757"/>
                </a:solidFill>
              </a:rPr>
              <a:t>Utilities, work surfaces, sink basins, drainage, lighting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B9CAA2-AAC8-B445-8B90-8E7E08503411}"/>
              </a:ext>
            </a:extLst>
          </p:cNvPr>
          <p:cNvSpPr txBox="1"/>
          <p:nvPr/>
        </p:nvSpPr>
        <p:spPr>
          <a:xfrm>
            <a:off x="6096000" y="2873730"/>
            <a:ext cx="307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98D3"/>
                </a:solidFill>
              </a:rPr>
              <a:t>Lack of Storage</a:t>
            </a:r>
          </a:p>
          <a:p>
            <a:r>
              <a:rPr lang="en-US" sz="1600" dirty="0">
                <a:solidFill>
                  <a:srgbClr val="575757"/>
                </a:solidFill>
              </a:rPr>
              <a:t>Lab space used for storage</a:t>
            </a:r>
          </a:p>
          <a:p>
            <a:r>
              <a:rPr lang="en-US" sz="1600" dirty="0">
                <a:solidFill>
                  <a:srgbClr val="575757"/>
                </a:solidFill>
              </a:rPr>
              <a:t>Utilizing exterior A/C containers is inefficient and costly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FAFFFC-9FB1-1C4F-A69E-F8337A317CDB}"/>
              </a:ext>
            </a:extLst>
          </p:cNvPr>
          <p:cNvSpPr txBox="1"/>
          <p:nvPr/>
        </p:nvSpPr>
        <p:spPr>
          <a:xfrm>
            <a:off x="9302080" y="2873730"/>
            <a:ext cx="266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98D3"/>
                </a:solidFill>
              </a:rPr>
              <a:t>Wall &amp; Ceiling Deterioration </a:t>
            </a:r>
            <a:r>
              <a:rPr lang="en-US" sz="1600" dirty="0">
                <a:solidFill>
                  <a:srgbClr val="575757"/>
                </a:solidFill>
              </a:rPr>
              <a:t>Throughout the facility</a:t>
            </a:r>
          </a:p>
        </p:txBody>
      </p:sp>
    </p:spTree>
    <p:extLst>
      <p:ext uri="{BB962C8B-B14F-4D97-AF65-F5344CB8AC3E}">
        <p14:creationId xmlns:p14="http://schemas.microsoft.com/office/powerpoint/2010/main" val="40309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9C1163-68A3-F74E-8FCF-CC0AD5D8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1AA5FC-6753-0A4A-878B-54188D79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1605135"/>
            <a:ext cx="5715000" cy="771870"/>
          </a:xfrm>
        </p:spPr>
        <p:txBody>
          <a:bodyPr/>
          <a:lstStyle/>
          <a:p>
            <a:r>
              <a:rPr lang="en-US" dirty="0"/>
              <a:t>Preparing for the Future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F0BB5-D854-5147-B14E-EE053E402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364" y="2762412"/>
            <a:ext cx="3505200" cy="2819400"/>
          </a:xfrm>
        </p:spPr>
        <p:txBody>
          <a:bodyPr>
            <a:normAutofit/>
          </a:bodyPr>
          <a:lstStyle/>
          <a:p>
            <a:r>
              <a:rPr lang="en-US" u="sng" dirty="0"/>
              <a:t>Immediate Plan (FY20)</a:t>
            </a:r>
          </a:p>
          <a:p>
            <a:pPr marL="285750" indent="-285750">
              <a:buFontTx/>
              <a:buChar char="-"/>
            </a:pPr>
            <a:r>
              <a:rPr lang="en-US" dirty="0"/>
              <a:t>Critical Facility Needs</a:t>
            </a:r>
          </a:p>
          <a:p>
            <a:pPr marL="625475" lvl="1" indent="-285750">
              <a:buFontTx/>
              <a:buChar char="-"/>
              <a:tabLst>
                <a:tab pos="625475" algn="l"/>
              </a:tabLst>
            </a:pPr>
            <a:r>
              <a:rPr lang="en-US" sz="1500" dirty="0"/>
              <a:t>Keeping the weather outside</a:t>
            </a:r>
          </a:p>
          <a:p>
            <a:pPr marL="625475" lvl="1" indent="-285750">
              <a:buFontTx/>
              <a:buChar char="-"/>
              <a:tabLst>
                <a:tab pos="625475" algn="l"/>
              </a:tabLst>
            </a:pPr>
            <a:r>
              <a:rPr lang="en-US" sz="1500" dirty="0"/>
              <a:t>Hurricane Damage Repair &amp; Prevention</a:t>
            </a:r>
          </a:p>
          <a:p>
            <a:pPr marL="625475" lvl="1" indent="-285750">
              <a:buFontTx/>
              <a:buChar char="-"/>
              <a:tabLst>
                <a:tab pos="625475" algn="l"/>
              </a:tabLst>
            </a:pPr>
            <a:r>
              <a:rPr lang="en-US" sz="1500" dirty="0"/>
              <a:t>Main Roof Replacement</a:t>
            </a:r>
          </a:p>
          <a:p>
            <a:pPr marL="625475" lvl="1" indent="-285750">
              <a:buFontTx/>
              <a:buChar char="-"/>
              <a:tabLst>
                <a:tab pos="625475" algn="l"/>
              </a:tabLst>
            </a:pPr>
            <a:r>
              <a:rPr lang="en-US" sz="1500" dirty="0"/>
              <a:t>HVAC replacement</a:t>
            </a:r>
          </a:p>
          <a:p>
            <a:pPr marL="625475" lvl="1" indent="-285750">
              <a:buFontTx/>
              <a:buChar char="-"/>
              <a:tabLst>
                <a:tab pos="625475" algn="l"/>
              </a:tabLst>
            </a:pPr>
            <a:r>
              <a:rPr lang="en-US" sz="1500" dirty="0"/>
              <a:t>Fire Sprinkler System</a:t>
            </a:r>
          </a:p>
          <a:p>
            <a:pPr marL="625475" lvl="1" indent="-285750">
              <a:buFontTx/>
              <a:buChar char="-"/>
              <a:tabLst>
                <a:tab pos="625475" algn="l"/>
              </a:tabLst>
            </a:pPr>
            <a:r>
              <a:rPr lang="en-US" sz="1500" dirty="0"/>
              <a:t>E-Power Backup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19C25-5B72-9E41-96CE-AC8949E4D8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45002" y="2770397"/>
            <a:ext cx="3505200" cy="234653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Short-Term Plan (FY20 - FY22)</a:t>
            </a:r>
          </a:p>
          <a:p>
            <a:pPr marL="285750" indent="-285750">
              <a:buFontTx/>
              <a:buChar char="-"/>
            </a:pPr>
            <a:r>
              <a:rPr lang="en-US" dirty="0"/>
              <a:t>Updating Workspaces &amp; facility capabilities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Fume Hood Replacement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Wall &amp; ceiling resurfacing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Renovate office spaces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IT/Data re-cable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UPS Clean Power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VAV Climate Control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6925C-7E31-E54E-BAD1-433F4CA326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96441" y="2762411"/>
            <a:ext cx="3505200" cy="2346529"/>
          </a:xfrm>
        </p:spPr>
        <p:txBody>
          <a:bodyPr>
            <a:normAutofit/>
          </a:bodyPr>
          <a:lstStyle/>
          <a:p>
            <a:r>
              <a:rPr lang="en-US" u="sng" dirty="0"/>
              <a:t>Long-Term Plan (Beyond FY22)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Infrastructure Improvements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Warehouse rebuild or renovate for A/C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Renovate laboratory spaces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Conference &amp; meeting room renovations</a:t>
            </a:r>
          </a:p>
          <a:p>
            <a:pPr marL="625475" lvl="1" indent="-285750">
              <a:buFontTx/>
              <a:buChar char="-"/>
            </a:pPr>
            <a:r>
              <a:rPr lang="en-US" sz="1500" dirty="0"/>
              <a:t>Workshop renovations</a:t>
            </a:r>
          </a:p>
          <a:p>
            <a:pPr marL="684213" lvl="1" indent="-285750">
              <a:buFontTx/>
              <a:buChar char="-"/>
            </a:pPr>
            <a:endParaRPr lang="en-US" sz="1500" dirty="0"/>
          </a:p>
          <a:p>
            <a:pPr marL="568325" lvl="1" indent="-285750">
              <a:buFontTx/>
              <a:buChar char="-"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F536D5-B5F9-499A-AA90-A173EC99F3E7}"/>
              </a:ext>
            </a:extLst>
          </p:cNvPr>
          <p:cNvGrpSpPr/>
          <p:nvPr/>
        </p:nvGrpSpPr>
        <p:grpSpPr>
          <a:xfrm>
            <a:off x="381000" y="2673743"/>
            <a:ext cx="382489" cy="382489"/>
            <a:chOff x="6553198" y="2590804"/>
            <a:chExt cx="457200" cy="4572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05EB30-F817-4FB2-ABE7-DD884E7A9B7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6EF838-027B-4A2C-91D2-C80423C596BC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1BE8AF-9875-4536-BBF4-BFC67F6F1022}"/>
              </a:ext>
            </a:extLst>
          </p:cNvPr>
          <p:cNvGrpSpPr/>
          <p:nvPr/>
        </p:nvGrpSpPr>
        <p:grpSpPr>
          <a:xfrm>
            <a:off x="4249773" y="2675802"/>
            <a:ext cx="382489" cy="382489"/>
            <a:chOff x="6553198" y="2590804"/>
            <a:chExt cx="457200" cy="4572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7C47E3-1B62-4DF3-9DC6-F4880FE5313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6E3C1C-2276-4238-AA50-1A5CFE2A221E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A03760-BD00-461F-9706-859089C1A40C}"/>
              </a:ext>
            </a:extLst>
          </p:cNvPr>
          <p:cNvGrpSpPr/>
          <p:nvPr/>
        </p:nvGrpSpPr>
        <p:grpSpPr>
          <a:xfrm>
            <a:off x="8182077" y="2669612"/>
            <a:ext cx="382489" cy="382489"/>
            <a:chOff x="6553198" y="2590804"/>
            <a:chExt cx="457200" cy="4572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785531-9CCB-447C-B550-CBBDE38EB9CB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2968E0-B2DC-4C12-8C82-C75049547D40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6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B43B-8A06-43F5-ABC1-A9330E73D8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22872" y="2181641"/>
            <a:ext cx="2146624" cy="1609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CE774F-54CC-4E0E-8B0E-1F101076DC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52667" y="2181642"/>
            <a:ext cx="2146622" cy="16099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060"/>
            <a:ext cx="5867400" cy="771870"/>
          </a:xfrm>
        </p:spPr>
        <p:txBody>
          <a:bodyPr/>
          <a:lstStyle/>
          <a:p>
            <a:r>
              <a:rPr lang="en-US" dirty="0"/>
              <a:t>Accomplishments So Far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905000"/>
            <a:ext cx="4724400" cy="2590800"/>
          </a:xfrm>
        </p:spPr>
        <p:txBody>
          <a:bodyPr/>
          <a:lstStyle/>
          <a:p>
            <a:r>
              <a:rPr lang="en-US" sz="1850" dirty="0"/>
              <a:t>Admin Space Renovation</a:t>
            </a:r>
          </a:p>
          <a:p>
            <a:pPr lvl="1"/>
            <a:r>
              <a:rPr lang="en-US" sz="1850" dirty="0"/>
              <a:t>Updated meeting room</a:t>
            </a:r>
          </a:p>
          <a:p>
            <a:pPr lvl="1"/>
            <a:r>
              <a:rPr lang="en-US" sz="1850" dirty="0"/>
              <a:t>Large common administrative space</a:t>
            </a:r>
          </a:p>
          <a:p>
            <a:endParaRPr lang="en-US" sz="1850" dirty="0"/>
          </a:p>
          <a:p>
            <a:r>
              <a:rPr lang="en-US" sz="1850" dirty="0" err="1"/>
              <a:t>PhOD</a:t>
            </a:r>
            <a:r>
              <a:rPr lang="en-US" sz="1850" dirty="0"/>
              <a:t> Engineering Renovation</a:t>
            </a:r>
          </a:p>
          <a:p>
            <a:pPr lvl="1"/>
            <a:r>
              <a:rPr lang="en-US" sz="1850" dirty="0"/>
              <a:t>Significant functional improvement</a:t>
            </a:r>
          </a:p>
          <a:p>
            <a:pPr lvl="1"/>
            <a:r>
              <a:rPr lang="en-US" sz="1850" dirty="0"/>
              <a:t>New meeting space</a:t>
            </a:r>
          </a:p>
          <a:p>
            <a:pPr lvl="1"/>
            <a:r>
              <a:rPr lang="en-US" sz="1850" dirty="0"/>
              <a:t>Supports Glider engineering</a:t>
            </a:r>
          </a:p>
          <a:p>
            <a:endParaRPr lang="en-US" sz="1850" dirty="0"/>
          </a:p>
          <a:p>
            <a:r>
              <a:rPr lang="en-US" sz="1850" dirty="0"/>
              <a:t>Experimental Coral Lab at RSMAS</a:t>
            </a:r>
          </a:p>
          <a:p>
            <a:endParaRPr lang="en-US" sz="1850" dirty="0"/>
          </a:p>
          <a:p>
            <a:r>
              <a:rPr lang="en-US" sz="1850" dirty="0"/>
              <a:t>Exterior pathway lighting</a:t>
            </a:r>
          </a:p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F4521-7B76-4072-8D10-A5B174F733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62633" y="2181641"/>
            <a:ext cx="2146623" cy="1609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BA9D92-CF94-4273-8285-B62363D3E1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91517" y="2262727"/>
            <a:ext cx="2146623" cy="1447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C5555-70AE-46BA-A57B-D6EEE6B83A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934" y="4059936"/>
            <a:ext cx="2870795" cy="2153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51C32-DAEE-46F1-98B9-147B905933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729" y="4059937"/>
            <a:ext cx="3229645" cy="21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5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F5024A-D8F3-4899-823C-B7D077FA4B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89" y="1818930"/>
            <a:ext cx="2882118" cy="19214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87437D-5F2C-409E-BB3D-8C698202AC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818930"/>
            <a:ext cx="1926193" cy="19214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060"/>
            <a:ext cx="5867400" cy="771870"/>
          </a:xfrm>
        </p:spPr>
        <p:txBody>
          <a:bodyPr/>
          <a:lstStyle/>
          <a:p>
            <a:r>
              <a:rPr lang="en-US" dirty="0"/>
              <a:t>Powering the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0"/>
            <a:ext cx="6477000" cy="2590800"/>
          </a:xfrm>
        </p:spPr>
        <p:txBody>
          <a:bodyPr/>
          <a:lstStyle/>
          <a:p>
            <a:r>
              <a:rPr lang="en-US" sz="2400" dirty="0"/>
              <a:t>Need Direct Access to Ocean Water</a:t>
            </a:r>
          </a:p>
          <a:p>
            <a:pPr lvl="1"/>
            <a:r>
              <a:rPr lang="en-US" sz="2000" dirty="0"/>
              <a:t>Coral reef restoration</a:t>
            </a:r>
          </a:p>
          <a:p>
            <a:pPr lvl="1"/>
            <a:r>
              <a:rPr lang="en-US" sz="2000" dirty="0"/>
              <a:t>Local event response</a:t>
            </a:r>
          </a:p>
          <a:p>
            <a:pPr lvl="1"/>
            <a:r>
              <a:rPr lang="en-US" sz="2000" dirty="0"/>
              <a:t>SEFSC Partnership</a:t>
            </a:r>
            <a:endParaRPr lang="en-US" dirty="0"/>
          </a:p>
          <a:p>
            <a:endParaRPr lang="en-US" sz="1200" dirty="0"/>
          </a:p>
          <a:p>
            <a:r>
              <a:rPr lang="en-US" sz="2400" dirty="0"/>
              <a:t>Potential for High Performance Computing</a:t>
            </a:r>
          </a:p>
          <a:p>
            <a:pPr lvl="1"/>
            <a:r>
              <a:rPr lang="en-US" sz="2000" dirty="0"/>
              <a:t>Support AI research</a:t>
            </a:r>
          </a:p>
          <a:p>
            <a:pPr lvl="1"/>
            <a:r>
              <a:rPr lang="en-US" sz="2000" dirty="0"/>
              <a:t>Aligns with OCIO HPC Strategic Plan</a:t>
            </a:r>
          </a:p>
          <a:p>
            <a:pPr lvl="1"/>
            <a:r>
              <a:rPr lang="en-US" sz="2000" dirty="0"/>
              <a:t>Support HRD real-time data needs</a:t>
            </a:r>
          </a:p>
          <a:p>
            <a:endParaRPr lang="en-US" sz="1200" dirty="0"/>
          </a:p>
          <a:p>
            <a:r>
              <a:rPr lang="en-US" sz="2400" dirty="0"/>
              <a:t>Small Boat Improvements</a:t>
            </a:r>
          </a:p>
          <a:p>
            <a:pPr lvl="1"/>
            <a:r>
              <a:rPr lang="en-US" sz="2000" dirty="0"/>
              <a:t>Increase survey distance beyond 20nm</a:t>
            </a:r>
          </a:p>
          <a:p>
            <a:pPr lvl="1"/>
            <a:r>
              <a:rPr lang="en-US" sz="2000" dirty="0"/>
              <a:t>Increase scientific reach &amp; capability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AFA67C-1A26-4DF7-99AF-CE8EE6E88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701406"/>
            <a:ext cx="4761807" cy="26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30CF3C2-0B61-4F44-B9CE-7364F6286A20}"/>
              </a:ext>
            </a:extLst>
          </p:cNvPr>
          <p:cNvSpPr txBox="1">
            <a:spLocks/>
          </p:cNvSpPr>
          <p:nvPr/>
        </p:nvSpPr>
        <p:spPr>
          <a:xfrm>
            <a:off x="685800" y="2743200"/>
            <a:ext cx="5715000" cy="1500533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  <a:p>
            <a:endParaRPr lang="en-US" dirty="0"/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AOML Infrastructure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267199"/>
          </a:xfrm>
        </p:spPr>
        <p:txBody>
          <a:bodyPr/>
          <a:lstStyle/>
          <a:p>
            <a:r>
              <a:rPr lang="en-US" dirty="0"/>
              <a:t>Current Status</a:t>
            </a:r>
          </a:p>
          <a:p>
            <a:pPr lvl="1"/>
            <a:r>
              <a:rPr lang="en-US" dirty="0"/>
              <a:t>Main Building, Warehouse, Small Boats, Mobile Containers</a:t>
            </a:r>
          </a:p>
          <a:p>
            <a:endParaRPr lang="en-US" dirty="0"/>
          </a:p>
          <a:p>
            <a:r>
              <a:rPr lang="en-US" dirty="0"/>
              <a:t>Existing Issues</a:t>
            </a:r>
          </a:p>
          <a:p>
            <a:pPr lvl="1"/>
            <a:r>
              <a:rPr lang="en-US" dirty="0"/>
              <a:t>Aging facility, lack of modern technology</a:t>
            </a:r>
          </a:p>
          <a:p>
            <a:endParaRPr lang="en-US" dirty="0"/>
          </a:p>
          <a:p>
            <a:r>
              <a:rPr lang="en-US" dirty="0"/>
              <a:t>Preparing for the Future</a:t>
            </a:r>
          </a:p>
          <a:p>
            <a:pPr lvl="1"/>
            <a:r>
              <a:rPr lang="en-US" dirty="0"/>
              <a:t>Immediate (1 Year), Short Term (3 Year), Long Term (Beyond 3 Year)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5408F7-9EC4-48BA-B7CE-FA5CE81AE9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6828" y="1458034"/>
            <a:ext cx="3531573" cy="235438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060"/>
            <a:ext cx="3276600" cy="771870"/>
          </a:xfrm>
        </p:spPr>
        <p:txBody>
          <a:bodyPr/>
          <a:lstStyle/>
          <a:p>
            <a:r>
              <a:rPr lang="en-US" dirty="0"/>
              <a:t>Main Building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05000"/>
            <a:ext cx="4038600" cy="2590800"/>
          </a:xfrm>
        </p:spPr>
        <p:txBody>
          <a:bodyPr/>
          <a:lstStyle/>
          <a:p>
            <a:r>
              <a:rPr lang="en-US" dirty="0"/>
              <a:t>Commissioned in 1973</a:t>
            </a:r>
          </a:p>
          <a:p>
            <a:r>
              <a:rPr lang="en-US" dirty="0"/>
              <a:t>40 year life span</a:t>
            </a:r>
          </a:p>
          <a:p>
            <a:r>
              <a:rPr lang="en-US" dirty="0"/>
              <a:t>NOAA/OAR owned</a:t>
            </a:r>
          </a:p>
          <a:p>
            <a:r>
              <a:rPr lang="en-US" dirty="0"/>
              <a:t>57,000 usable </a:t>
            </a:r>
            <a:r>
              <a:rPr lang="en-US" dirty="0" err="1"/>
              <a:t>sqft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27,000 office (47%)</a:t>
            </a:r>
          </a:p>
          <a:p>
            <a:pPr lvl="1"/>
            <a:r>
              <a:rPr lang="en-US" dirty="0"/>
              <a:t>2,690 lab (6%)</a:t>
            </a:r>
          </a:p>
          <a:p>
            <a:r>
              <a:rPr lang="en-US" dirty="0"/>
              <a:t>Lab Spaces</a:t>
            </a:r>
          </a:p>
          <a:p>
            <a:pPr lvl="1"/>
            <a:r>
              <a:rPr lang="en-US" dirty="0"/>
              <a:t>Water Quality, Core, Inorganic Chem, Ammonia, Micro Biology, Chlorophyll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4BB887-A76A-481F-8C3A-3EF4F876C4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458034"/>
            <a:ext cx="3531573" cy="2354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35244-898D-4527-B1CF-DC8AFBA101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8373" y="3810000"/>
            <a:ext cx="3500476" cy="2062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625EDE-5EFB-43C9-9BA2-B9865DCB9D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3812416"/>
            <a:ext cx="3531573" cy="2068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7A3001-245F-4287-8957-9CCAA262611A}"/>
              </a:ext>
            </a:extLst>
          </p:cNvPr>
          <p:cNvSpPr txBox="1"/>
          <p:nvPr/>
        </p:nvSpPr>
        <p:spPr>
          <a:xfrm>
            <a:off x="4876800" y="34430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11236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7A95DC-42D7-4B16-A1FB-BE8202ACEE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340" y="3823991"/>
            <a:ext cx="3276600" cy="24574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060"/>
            <a:ext cx="3276600" cy="771870"/>
          </a:xfrm>
        </p:spPr>
        <p:txBody>
          <a:bodyPr/>
          <a:lstStyle/>
          <a:p>
            <a:r>
              <a:rPr lang="en-US" dirty="0"/>
              <a:t>Warehouse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r>
              <a:rPr lang="en-US" dirty="0"/>
              <a:t>Built 1989</a:t>
            </a:r>
          </a:p>
          <a:p>
            <a:r>
              <a:rPr lang="en-US" dirty="0"/>
              <a:t>30 year roof life span</a:t>
            </a:r>
          </a:p>
          <a:p>
            <a:r>
              <a:rPr lang="en-US" dirty="0"/>
              <a:t>10,000 sq. ft.</a:t>
            </a:r>
          </a:p>
          <a:p>
            <a:r>
              <a:rPr lang="en-US" dirty="0"/>
              <a:t>Multi-level shelving</a:t>
            </a:r>
          </a:p>
          <a:p>
            <a:r>
              <a:rPr lang="en-US" dirty="0"/>
              <a:t>Multiple storage bays</a:t>
            </a:r>
          </a:p>
          <a:p>
            <a:r>
              <a:rPr lang="en-US" dirty="0"/>
              <a:t>Not climate controlled</a:t>
            </a:r>
          </a:p>
          <a:p>
            <a:r>
              <a:rPr lang="en-US" dirty="0"/>
              <a:t>Approaching roof    end-of-life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749B1-C047-4C2D-9541-351BF65C7E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1" y="1371600"/>
            <a:ext cx="3269854" cy="24523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F87D3F-4A3A-4954-9070-C15808C75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79083" y="3426509"/>
            <a:ext cx="2457452" cy="3252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98871-2147-43AE-B8D0-6A17D30822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126" y="1371600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459152F-1022-4898-AF57-A3D39E6B93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4"/>
          <a:stretch/>
        </p:blipFill>
        <p:spPr>
          <a:xfrm rot="16200000">
            <a:off x="9216560" y="1560620"/>
            <a:ext cx="2154863" cy="1886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825DA0-30AC-4C25-97E7-3C35EFE2D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0" y="3581400"/>
            <a:ext cx="3683949" cy="2674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EF03D9-E471-4207-A89F-4A8F387ACA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6229" y="1439344"/>
            <a:ext cx="2114154" cy="21536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060"/>
            <a:ext cx="3276600" cy="771870"/>
          </a:xfrm>
        </p:spPr>
        <p:txBody>
          <a:bodyPr/>
          <a:lstStyle/>
          <a:p>
            <a:r>
              <a:rPr lang="en-US" dirty="0"/>
              <a:t>Small Boats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05000"/>
            <a:ext cx="4038600" cy="2590800"/>
          </a:xfrm>
        </p:spPr>
        <p:txBody>
          <a:bodyPr/>
          <a:lstStyle/>
          <a:p>
            <a:r>
              <a:rPr lang="en-US" dirty="0"/>
              <a:t>R/V </a:t>
            </a:r>
            <a:r>
              <a:rPr lang="en-US" i="1" dirty="0"/>
              <a:t>Cable</a:t>
            </a:r>
            <a:endParaRPr lang="en-US" dirty="0"/>
          </a:p>
          <a:p>
            <a:pPr lvl="1"/>
            <a:r>
              <a:rPr lang="en-US" dirty="0"/>
              <a:t>21’ Parker</a:t>
            </a:r>
          </a:p>
          <a:p>
            <a:pPr lvl="1"/>
            <a:r>
              <a:rPr lang="en-US" dirty="0"/>
              <a:t>Built: 1990</a:t>
            </a:r>
          </a:p>
          <a:p>
            <a:r>
              <a:rPr lang="en-US" dirty="0"/>
              <a:t>R/V </a:t>
            </a:r>
            <a:r>
              <a:rPr lang="en-US" i="1" dirty="0"/>
              <a:t>GBN1</a:t>
            </a:r>
            <a:endParaRPr lang="en-US" dirty="0"/>
          </a:p>
          <a:p>
            <a:pPr lvl="1"/>
            <a:r>
              <a:rPr lang="en-US" dirty="0"/>
              <a:t>25’ Dusky</a:t>
            </a:r>
          </a:p>
          <a:p>
            <a:pPr lvl="1"/>
            <a:r>
              <a:rPr lang="en-US" dirty="0"/>
              <a:t>Built: 2018</a:t>
            </a:r>
          </a:p>
          <a:p>
            <a:r>
              <a:rPr lang="en-US" dirty="0"/>
              <a:t>R/V </a:t>
            </a:r>
            <a:r>
              <a:rPr lang="en-US" i="1" dirty="0"/>
              <a:t>Whipray</a:t>
            </a:r>
            <a:endParaRPr lang="en-US" dirty="0"/>
          </a:p>
          <a:p>
            <a:pPr lvl="1"/>
            <a:r>
              <a:rPr lang="en-US" dirty="0"/>
              <a:t>22’ JB</a:t>
            </a:r>
          </a:p>
          <a:p>
            <a:pPr lvl="1"/>
            <a:r>
              <a:rPr lang="en-US" dirty="0"/>
              <a:t>Built: 2014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DD0237-21C9-4403-8BC1-C2E76848F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6228" y="3591125"/>
            <a:ext cx="3117571" cy="2665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1F11EE-496C-4E93-A520-78C6A39B0F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183" y="1424757"/>
            <a:ext cx="2891041" cy="216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060"/>
            <a:ext cx="3276600" cy="771870"/>
          </a:xfrm>
        </p:spPr>
        <p:txBody>
          <a:bodyPr/>
          <a:lstStyle/>
          <a:p>
            <a:r>
              <a:rPr lang="en-US" dirty="0"/>
              <a:t>Small Boats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05000"/>
            <a:ext cx="4038600" cy="2590800"/>
          </a:xfrm>
        </p:spPr>
        <p:txBody>
          <a:bodyPr/>
          <a:lstStyle/>
          <a:p>
            <a:r>
              <a:rPr lang="en-US" dirty="0"/>
              <a:t>R/V </a:t>
            </a:r>
            <a:r>
              <a:rPr lang="en-US" i="1" dirty="0"/>
              <a:t>Cable</a:t>
            </a:r>
            <a:endParaRPr lang="en-US" dirty="0"/>
          </a:p>
          <a:p>
            <a:pPr lvl="1"/>
            <a:r>
              <a:rPr lang="en-US" dirty="0"/>
              <a:t>21’ Parker</a:t>
            </a:r>
          </a:p>
          <a:p>
            <a:pPr lvl="1"/>
            <a:r>
              <a:rPr lang="en-US" dirty="0"/>
              <a:t>Built: 1990</a:t>
            </a:r>
          </a:p>
          <a:p>
            <a:r>
              <a:rPr lang="en-US" dirty="0"/>
              <a:t>R/V </a:t>
            </a:r>
            <a:r>
              <a:rPr lang="en-US" i="1" dirty="0"/>
              <a:t>GBN1</a:t>
            </a:r>
            <a:endParaRPr lang="en-US" dirty="0"/>
          </a:p>
          <a:p>
            <a:pPr lvl="1"/>
            <a:r>
              <a:rPr lang="en-US" dirty="0"/>
              <a:t>25’ Dusky</a:t>
            </a:r>
          </a:p>
          <a:p>
            <a:pPr lvl="1"/>
            <a:r>
              <a:rPr lang="en-US" dirty="0"/>
              <a:t>Built: 2018</a:t>
            </a:r>
          </a:p>
          <a:p>
            <a:r>
              <a:rPr lang="en-US" dirty="0"/>
              <a:t>R/V </a:t>
            </a:r>
            <a:r>
              <a:rPr lang="en-US" i="1" dirty="0"/>
              <a:t>Whipray</a:t>
            </a:r>
            <a:endParaRPr lang="en-US" dirty="0"/>
          </a:p>
          <a:p>
            <a:pPr lvl="1"/>
            <a:r>
              <a:rPr lang="en-US" dirty="0"/>
              <a:t>22’ JB</a:t>
            </a:r>
          </a:p>
          <a:p>
            <a:pPr lvl="1"/>
            <a:r>
              <a:rPr lang="en-US" dirty="0"/>
              <a:t>Built: 2014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E844DD-7029-4BDB-A0C6-1525B2CDD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221" y="1818930"/>
            <a:ext cx="7803601" cy="37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1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A27917-521D-4167-9AE3-0ED27D3092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4419599"/>
            <a:ext cx="4202791" cy="243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32993"/>
            <a:ext cx="4572000" cy="771870"/>
          </a:xfrm>
        </p:spPr>
        <p:txBody>
          <a:bodyPr/>
          <a:lstStyle/>
          <a:p>
            <a:r>
              <a:rPr lang="en-US" dirty="0"/>
              <a:t>Exterior Containers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2400" y="2177522"/>
            <a:ext cx="3862192" cy="182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Expanding needs</a:t>
            </a:r>
          </a:p>
          <a:p>
            <a:pPr lvl="1"/>
            <a:r>
              <a:rPr lang="en-US" dirty="0"/>
              <a:t>Cold sample storage</a:t>
            </a:r>
          </a:p>
          <a:p>
            <a:pPr lvl="1"/>
            <a:r>
              <a:rPr lang="en-US" dirty="0"/>
              <a:t>Gliders</a:t>
            </a:r>
          </a:p>
          <a:p>
            <a:pPr lvl="1"/>
            <a:r>
              <a:rPr lang="en-US" dirty="0"/>
              <a:t>Buoys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3D89C-97EB-4289-8528-E7B275DA8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19599"/>
            <a:ext cx="4114800" cy="243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A76DBE-F8E4-4C3F-9650-944545C76B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1304" y="4419598"/>
            <a:ext cx="4202792" cy="2438401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EE951B0-1AED-DB4F-8CEC-01D4D6F6FF04}"/>
              </a:ext>
            </a:extLst>
          </p:cNvPr>
          <p:cNvSpPr txBox="1">
            <a:spLocks/>
          </p:cNvSpPr>
          <p:nvPr/>
        </p:nvSpPr>
        <p:spPr>
          <a:xfrm>
            <a:off x="274753" y="2558522"/>
            <a:ext cx="1359197" cy="106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>
                <a:solidFill>
                  <a:srgbClr val="4298D3"/>
                </a:solidFill>
              </a:rPr>
              <a:t>5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76EA880-61E9-AA46-88D7-499962AD240A}"/>
              </a:ext>
            </a:extLst>
          </p:cNvPr>
          <p:cNvSpPr txBox="1">
            <a:spLocks/>
          </p:cNvSpPr>
          <p:nvPr/>
        </p:nvSpPr>
        <p:spPr>
          <a:xfrm>
            <a:off x="1921582" y="2558522"/>
            <a:ext cx="1276891" cy="1104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>
                <a:solidFill>
                  <a:srgbClr val="4298D3"/>
                </a:solidFill>
              </a:rPr>
              <a:t>6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A0543C1-E554-CD4D-9CB9-C9D81A2C3EED}"/>
              </a:ext>
            </a:extLst>
          </p:cNvPr>
          <p:cNvSpPr txBox="1">
            <a:spLocks/>
          </p:cNvSpPr>
          <p:nvPr/>
        </p:nvSpPr>
        <p:spPr>
          <a:xfrm>
            <a:off x="3734287" y="2558522"/>
            <a:ext cx="1241472" cy="1104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>
                <a:solidFill>
                  <a:srgbClr val="4298D3"/>
                </a:solidFill>
              </a:rPr>
              <a:t>1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9A15831-2690-D244-9D01-B3ED2CF99B5D}"/>
              </a:ext>
            </a:extLst>
          </p:cNvPr>
          <p:cNvSpPr txBox="1">
            <a:spLocks/>
          </p:cNvSpPr>
          <p:nvPr/>
        </p:nvSpPr>
        <p:spPr>
          <a:xfrm>
            <a:off x="155037" y="3456341"/>
            <a:ext cx="1598630" cy="30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A/C Containers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CF1321B-E9C0-E740-ABAC-829B5E046B7D}"/>
              </a:ext>
            </a:extLst>
          </p:cNvPr>
          <p:cNvSpPr txBox="1">
            <a:spLocks/>
          </p:cNvSpPr>
          <p:nvPr/>
        </p:nvSpPr>
        <p:spPr>
          <a:xfrm>
            <a:off x="1711915" y="3456341"/>
            <a:ext cx="1773824" cy="30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Storage Containers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FD9126B-0DBE-2440-B05D-F8D650E169AB}"/>
              </a:ext>
            </a:extLst>
          </p:cNvPr>
          <p:cNvSpPr txBox="1">
            <a:spLocks/>
          </p:cNvSpPr>
          <p:nvPr/>
        </p:nvSpPr>
        <p:spPr>
          <a:xfrm>
            <a:off x="3608282" y="3456341"/>
            <a:ext cx="1561440" cy="30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Occupiable trailer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51684192-6927-8448-9E90-E906B0057E35}"/>
              </a:ext>
            </a:extLst>
          </p:cNvPr>
          <p:cNvSpPr txBox="1">
            <a:spLocks/>
          </p:cNvSpPr>
          <p:nvPr/>
        </p:nvSpPr>
        <p:spPr>
          <a:xfrm>
            <a:off x="5432787" y="2558522"/>
            <a:ext cx="1241049" cy="1104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>
                <a:solidFill>
                  <a:srgbClr val="4298D3"/>
                </a:solidFill>
              </a:rPr>
              <a:t>2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FD96DC1-5BCF-AC4E-9E74-4B8D0BD9E9E2}"/>
              </a:ext>
            </a:extLst>
          </p:cNvPr>
          <p:cNvSpPr txBox="1">
            <a:spLocks/>
          </p:cNvSpPr>
          <p:nvPr/>
        </p:nvSpPr>
        <p:spPr>
          <a:xfrm>
            <a:off x="5432787" y="3456341"/>
            <a:ext cx="1241050" cy="30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Mobile Labs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41846D-AAF2-FD4C-965C-7CF7933A9ADD}"/>
              </a:ext>
            </a:extLst>
          </p:cNvPr>
          <p:cNvCxnSpPr>
            <a:cxnSpLocks/>
          </p:cNvCxnSpPr>
          <p:nvPr/>
        </p:nvCxnSpPr>
        <p:spPr>
          <a:xfrm>
            <a:off x="7467600" y="2177522"/>
            <a:ext cx="0" cy="1943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5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9C1163-68A3-F74E-8FCF-CC0AD5D8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1AA5FC-6753-0A4A-878B-54188D79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F0BB5-D854-5147-B14E-EE053E402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6000" y="2895600"/>
            <a:ext cx="35052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Utilities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Failing Roof Systems</a:t>
            </a:r>
          </a:p>
          <a:p>
            <a:pPr marL="285750" indent="-285750">
              <a:buFontTx/>
              <a:buChar char="-"/>
            </a:pPr>
            <a:r>
              <a:rPr lang="en-US" dirty="0"/>
              <a:t>HVAC</a:t>
            </a:r>
          </a:p>
          <a:p>
            <a:pPr marL="285750" indent="-285750">
              <a:buFontTx/>
              <a:buChar char="-"/>
            </a:pPr>
            <a:r>
              <a:rPr lang="en-US" dirty="0"/>
              <a:t>Water Pressure</a:t>
            </a:r>
          </a:p>
          <a:p>
            <a:pPr marL="285750" indent="-285750">
              <a:buFontTx/>
              <a:buChar char="-"/>
            </a:pPr>
            <a:r>
              <a:rPr lang="en-US" dirty="0"/>
              <a:t>Emergency Power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19C25-5B72-9E41-96CE-AC8949E4D8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/>
              <a:t>Data &amp; Comms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Speed Network Systems</a:t>
            </a:r>
          </a:p>
          <a:p>
            <a:pPr marL="285750" indent="-285750">
              <a:buFontTx/>
              <a:buChar char="-"/>
            </a:pPr>
            <a:r>
              <a:rPr lang="en-US" dirty="0"/>
              <a:t>Data Center Damage</a:t>
            </a:r>
          </a:p>
          <a:p>
            <a:pPr marL="285750" indent="-285750">
              <a:buFontTx/>
              <a:buChar char="-"/>
            </a:pPr>
            <a:r>
              <a:rPr lang="en-US" dirty="0"/>
              <a:t>UPS Clean Power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6925C-7E31-E54E-BAD1-433F4CA326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22611" y="2895600"/>
            <a:ext cx="3505200" cy="914400"/>
          </a:xfrm>
        </p:spPr>
        <p:txBody>
          <a:bodyPr>
            <a:normAutofit/>
          </a:bodyPr>
          <a:lstStyle/>
          <a:p>
            <a:r>
              <a:rPr lang="en-US" sz="1500" u="sng" dirty="0"/>
              <a:t>Code Compliance</a:t>
            </a:r>
          </a:p>
          <a:p>
            <a:pPr marL="285750" indent="-285750">
              <a:buFontTx/>
              <a:buChar char="-"/>
            </a:pPr>
            <a:r>
              <a:rPr lang="en-US" sz="1500" dirty="0"/>
              <a:t>Fire Sprinkler System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096386-6227-EC42-9E86-AF9D21ABD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22611" y="4343400"/>
            <a:ext cx="35052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Modernization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Aging Labs</a:t>
            </a:r>
          </a:p>
          <a:p>
            <a:pPr marL="285750" indent="-285750">
              <a:buFontTx/>
              <a:buChar char="-"/>
            </a:pPr>
            <a:r>
              <a:rPr lang="en-US" dirty="0"/>
              <a:t>Lack of Storage</a:t>
            </a:r>
          </a:p>
          <a:p>
            <a:pPr marL="285750" indent="-285750">
              <a:buFontTx/>
              <a:buChar char="-"/>
            </a:pPr>
            <a:r>
              <a:rPr lang="en-US" dirty="0"/>
              <a:t>Failing Lab Systems</a:t>
            </a:r>
          </a:p>
          <a:p>
            <a:pPr marL="285750" indent="-285750">
              <a:buFontTx/>
              <a:buChar char="-"/>
            </a:pPr>
            <a:r>
              <a:rPr lang="en-US" dirty="0"/>
              <a:t>Wall &amp; Ceiling Deterioration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B76164-9E11-4152-998C-5865D6C1F101}"/>
              </a:ext>
            </a:extLst>
          </p:cNvPr>
          <p:cNvGrpSpPr/>
          <p:nvPr/>
        </p:nvGrpSpPr>
        <p:grpSpPr>
          <a:xfrm>
            <a:off x="1903511" y="2812237"/>
            <a:ext cx="382489" cy="382489"/>
            <a:chOff x="6553198" y="2590804"/>
            <a:chExt cx="457200" cy="4572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26A4060-DA1B-471C-9BE3-6DBAA04F95F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5D3F99-5EF5-4E0C-97D3-8C1FE3886BE5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D0EC7B-2130-4F79-B347-4B81C8B976B1}"/>
              </a:ext>
            </a:extLst>
          </p:cNvPr>
          <p:cNvGrpSpPr/>
          <p:nvPr/>
        </p:nvGrpSpPr>
        <p:grpSpPr>
          <a:xfrm>
            <a:off x="1903511" y="4572000"/>
            <a:ext cx="382489" cy="382489"/>
            <a:chOff x="6553198" y="2590804"/>
            <a:chExt cx="457200" cy="4572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7FFBC2-8D91-4AC7-96E7-B34F8C497808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383087-B438-4401-B724-0DC1888CE300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02B2FF-D613-4EBA-A808-531C80622C67}"/>
              </a:ext>
            </a:extLst>
          </p:cNvPr>
          <p:cNvGrpSpPr/>
          <p:nvPr/>
        </p:nvGrpSpPr>
        <p:grpSpPr>
          <a:xfrm>
            <a:off x="6740122" y="2812237"/>
            <a:ext cx="382489" cy="382489"/>
            <a:chOff x="6553198" y="2590804"/>
            <a:chExt cx="457200" cy="4572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A02666-0FF5-4538-A124-6C02B27C10BB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20920-F468-4B32-A42C-5D8587510A8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0455A6-C780-46B4-8257-17E12AED61B6}"/>
              </a:ext>
            </a:extLst>
          </p:cNvPr>
          <p:cNvGrpSpPr/>
          <p:nvPr/>
        </p:nvGrpSpPr>
        <p:grpSpPr>
          <a:xfrm>
            <a:off x="6740121" y="4242251"/>
            <a:ext cx="382489" cy="382489"/>
            <a:chOff x="6553198" y="2590804"/>
            <a:chExt cx="457200" cy="4572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A5E2D37-26DC-4A2C-A0BF-CC75F462A681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AF149C-D8E2-4D34-8305-8BCC1CF73269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0C0447-BD07-493C-9668-6E394E3953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71272" y="1407431"/>
            <a:ext cx="3143250" cy="23574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897ED-F933-F140-B965-41326E6414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060"/>
            <a:ext cx="3276600" cy="771870"/>
          </a:xfrm>
        </p:spPr>
        <p:txBody>
          <a:bodyPr/>
          <a:lstStyle/>
          <a:p>
            <a:r>
              <a:rPr lang="en-US" dirty="0"/>
              <a:t>Utilities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05000"/>
            <a:ext cx="4038600" cy="2590800"/>
          </a:xfrm>
        </p:spPr>
        <p:txBody>
          <a:bodyPr/>
          <a:lstStyle/>
          <a:p>
            <a:r>
              <a:rPr lang="en-US" sz="1800" dirty="0"/>
              <a:t>Roof Systems</a:t>
            </a:r>
          </a:p>
          <a:p>
            <a:pPr lvl="1"/>
            <a:r>
              <a:rPr lang="en-US" sz="1800" dirty="0"/>
              <a:t>End of lifespan, failing at seams and penetrations</a:t>
            </a:r>
          </a:p>
          <a:p>
            <a:endParaRPr lang="en-US" sz="1800" dirty="0"/>
          </a:p>
          <a:p>
            <a:r>
              <a:rPr lang="en-US" sz="1800" dirty="0"/>
              <a:t>HVAC</a:t>
            </a:r>
          </a:p>
          <a:p>
            <a:pPr lvl="1"/>
            <a:r>
              <a:rPr lang="en-US" sz="1800" dirty="0"/>
              <a:t>Aged &amp; inefficient</a:t>
            </a:r>
          </a:p>
          <a:p>
            <a:pPr lvl="1"/>
            <a:r>
              <a:rPr lang="en-US" sz="1800" dirty="0"/>
              <a:t>Leaking condensation</a:t>
            </a:r>
          </a:p>
          <a:p>
            <a:endParaRPr lang="en-US" sz="1800" dirty="0"/>
          </a:p>
          <a:p>
            <a:r>
              <a:rPr lang="en-US" sz="1800" dirty="0"/>
              <a:t>Water Pressure</a:t>
            </a:r>
          </a:p>
          <a:p>
            <a:pPr lvl="1"/>
            <a:r>
              <a:rPr lang="en-US" sz="1800" dirty="0"/>
              <a:t>Failed Lift station pump</a:t>
            </a:r>
          </a:p>
          <a:p>
            <a:endParaRPr lang="en-US" sz="1800" dirty="0"/>
          </a:p>
          <a:p>
            <a:r>
              <a:rPr lang="en-US" sz="1800" dirty="0"/>
              <a:t>Emergency Power</a:t>
            </a:r>
          </a:p>
          <a:p>
            <a:pPr lvl="1"/>
            <a:r>
              <a:rPr lang="en-US" sz="1800" dirty="0"/>
              <a:t>No functional or sufficient source of back-up power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C31CAA-F677-49E7-B514-0024A15873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32480" y="3877193"/>
            <a:ext cx="2467786" cy="3028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CD025-8020-4A09-98DD-500BB15E3B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897" y="1014525"/>
            <a:ext cx="3028951" cy="3143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5353BD-D777-4470-B2FD-DFAEC2BAAA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17339" y="4221284"/>
            <a:ext cx="2467786" cy="2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6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7599</TotalTime>
  <Words>650</Words>
  <Application>Microsoft Macintosh PowerPoint</Application>
  <PresentationFormat>Widescreen</PresentationFormat>
  <Paragraphs>221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Physical Assets Supporting Science</vt:lpstr>
      <vt:lpstr>AOML Infrastructure Overview</vt:lpstr>
      <vt:lpstr>Main Building</vt:lpstr>
      <vt:lpstr>Warehouse</vt:lpstr>
      <vt:lpstr>Small Boats</vt:lpstr>
      <vt:lpstr>Small Boats</vt:lpstr>
      <vt:lpstr>Exterior Containers</vt:lpstr>
      <vt:lpstr>Existing Issues</vt:lpstr>
      <vt:lpstr>Utilities</vt:lpstr>
      <vt:lpstr>Data &amp; Comms</vt:lpstr>
      <vt:lpstr>Code Compliance</vt:lpstr>
      <vt:lpstr>Modernization</vt:lpstr>
      <vt:lpstr>Preparing for the Future</vt:lpstr>
      <vt:lpstr>Accomplishments So Far</vt:lpstr>
      <vt:lpstr>Powering the Science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105</cp:revision>
  <dcterms:created xsi:type="dcterms:W3CDTF">2019-08-06T19:42:43Z</dcterms:created>
  <dcterms:modified xsi:type="dcterms:W3CDTF">2019-11-20T16:15:22Z</dcterms:modified>
</cp:coreProperties>
</file>