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Li6EAZZ6saTvq/YMzXid66U2P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490603" y="4071937"/>
            <a:ext cx="52641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Photo">
  <p:cSld name="Title, Content and Pho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490603" y="4173536"/>
            <a:ext cx="4419600" cy="211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457200" y="1066801"/>
            <a:ext cx="4419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2"/>
          </p:nvPr>
        </p:nvSpPr>
        <p:spPr>
          <a:xfrm>
            <a:off x="490603" y="3581400"/>
            <a:ext cx="44196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7"/>
          <p:cNvSpPr>
            <a:spLocks noGrp="1"/>
          </p:cNvSpPr>
          <p:nvPr>
            <p:ph type="pic" idx="3"/>
          </p:nvPr>
        </p:nvSpPr>
        <p:spPr>
          <a:xfrm>
            <a:off x="6096000" y="1078282"/>
            <a:ext cx="6141930" cy="522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and Subtitle">
  <p:cSld name="Comparison and Sub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839788" y="2821303"/>
            <a:ext cx="51577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2"/>
          </p:nvPr>
        </p:nvSpPr>
        <p:spPr>
          <a:xfrm>
            <a:off x="839788" y="3420948"/>
            <a:ext cx="5157787" cy="276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3"/>
          </p:nvPr>
        </p:nvSpPr>
        <p:spPr>
          <a:xfrm>
            <a:off x="6172200" y="2821610"/>
            <a:ext cx="518318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4"/>
          </p:nvPr>
        </p:nvSpPr>
        <p:spPr>
          <a:xfrm>
            <a:off x="6172200" y="3429000"/>
            <a:ext cx="5183188" cy="276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457200" y="1818930"/>
            <a:ext cx="3198812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533400" y="1818930"/>
            <a:ext cx="3808412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tbl" idx="2"/>
          </p:nvPr>
        </p:nvSpPr>
        <p:spPr>
          <a:xfrm>
            <a:off x="1676400" y="2819400"/>
            <a:ext cx="8991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">
  <p:cSld name="Stats 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839788" y="1818930"/>
            <a:ext cx="3198812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448594" y="34290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8D3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4298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2"/>
          </p:nvPr>
        </p:nvSpPr>
        <p:spPr>
          <a:xfrm>
            <a:off x="1258094" y="4572000"/>
            <a:ext cx="236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0" name="Google Shape;100;p30"/>
          <p:cNvCxnSpPr/>
          <p:nvPr/>
        </p:nvCxnSpPr>
        <p:spPr>
          <a:xfrm>
            <a:off x="4191000" y="2819400"/>
            <a:ext cx="0" cy="270510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1" name="Google Shape;101;p30"/>
          <p:cNvCxnSpPr/>
          <p:nvPr/>
        </p:nvCxnSpPr>
        <p:spPr>
          <a:xfrm>
            <a:off x="8001000" y="2819400"/>
            <a:ext cx="0" cy="270510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2" name="Google Shape;102;p30"/>
          <p:cNvSpPr txBox="1">
            <a:spLocks noGrp="1"/>
          </p:cNvSpPr>
          <p:nvPr>
            <p:ph type="body" idx="3"/>
          </p:nvPr>
        </p:nvSpPr>
        <p:spPr>
          <a:xfrm>
            <a:off x="5105399" y="3429000"/>
            <a:ext cx="19812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8D3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4298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4"/>
          </p:nvPr>
        </p:nvSpPr>
        <p:spPr>
          <a:xfrm>
            <a:off x="4914900" y="4610100"/>
            <a:ext cx="236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5"/>
          </p:nvPr>
        </p:nvSpPr>
        <p:spPr>
          <a:xfrm>
            <a:off x="8382000" y="3429000"/>
            <a:ext cx="35052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8D3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4298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6"/>
          </p:nvPr>
        </p:nvSpPr>
        <p:spPr>
          <a:xfrm>
            <a:off x="8915399" y="4610100"/>
            <a:ext cx="236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7"/>
          </p:nvPr>
        </p:nvSpPr>
        <p:spPr>
          <a:xfrm>
            <a:off x="1259138" y="31242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8D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298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8"/>
          </p:nvPr>
        </p:nvSpPr>
        <p:spPr>
          <a:xfrm>
            <a:off x="4914900" y="31242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8D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298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9"/>
          </p:nvPr>
        </p:nvSpPr>
        <p:spPr>
          <a:xfrm>
            <a:off x="8915399" y="31242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8D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298D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Presentation Water">
  <p:cSld name="End Presentation Wa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490603" y="4071937"/>
            <a:ext cx="52641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Presentation Hurricane ">
  <p:cSld name="End Presentation Hurricane ">
    <p:bg>
      <p:bgPr>
        <a:blipFill>
          <a:blip r:embed="rId2">
            <a:alphaModFix amt="89000"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>
            <a:off x="490603" y="4071937"/>
            <a:ext cx="52641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ences">
  <p:cSld name="Reference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381000" y="1818930"/>
            <a:ext cx="3657600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2" name="Google Shape;122;p33"/>
          <p:cNvGrpSpPr/>
          <p:nvPr/>
        </p:nvGrpSpPr>
        <p:grpSpPr>
          <a:xfrm>
            <a:off x="3352800" y="3352800"/>
            <a:ext cx="5576776" cy="1724799"/>
            <a:chOff x="3200400" y="3533001"/>
            <a:chExt cx="5576776" cy="1724799"/>
          </a:xfrm>
        </p:grpSpPr>
        <p:sp>
          <p:nvSpPr>
            <p:cNvPr id="123" name="Google Shape;123;p33"/>
            <p:cNvSpPr/>
            <p:nvPr/>
          </p:nvSpPr>
          <p:spPr>
            <a:xfrm>
              <a:off x="3740888" y="3603552"/>
              <a:ext cx="38862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3"/>
            <p:cNvSpPr/>
            <p:nvPr/>
          </p:nvSpPr>
          <p:spPr>
            <a:xfrm>
              <a:off x="7627088" y="3603552"/>
              <a:ext cx="457200" cy="152400"/>
            </a:xfrm>
            <a:prstGeom prst="rect">
              <a:avLst/>
            </a:prstGeom>
            <a:solidFill>
              <a:srgbClr val="DADD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3"/>
            <p:cNvSpPr/>
            <p:nvPr/>
          </p:nvSpPr>
          <p:spPr>
            <a:xfrm>
              <a:off x="3740888" y="3995074"/>
              <a:ext cx="31242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3"/>
            <p:cNvSpPr/>
            <p:nvPr/>
          </p:nvSpPr>
          <p:spPr>
            <a:xfrm>
              <a:off x="6865088" y="3995074"/>
              <a:ext cx="1219200" cy="152400"/>
            </a:xfrm>
            <a:prstGeom prst="rect">
              <a:avLst/>
            </a:prstGeom>
            <a:solidFill>
              <a:srgbClr val="DADD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3"/>
            <p:cNvSpPr/>
            <p:nvPr/>
          </p:nvSpPr>
          <p:spPr>
            <a:xfrm>
              <a:off x="3740888" y="4368651"/>
              <a:ext cx="27432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3"/>
            <p:cNvSpPr/>
            <p:nvPr/>
          </p:nvSpPr>
          <p:spPr>
            <a:xfrm>
              <a:off x="6484088" y="4368651"/>
              <a:ext cx="1600200" cy="152400"/>
            </a:xfrm>
            <a:prstGeom prst="rect">
              <a:avLst/>
            </a:prstGeom>
            <a:solidFill>
              <a:srgbClr val="DADD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3"/>
            <p:cNvSpPr/>
            <p:nvPr/>
          </p:nvSpPr>
          <p:spPr>
            <a:xfrm>
              <a:off x="3740888" y="4729294"/>
              <a:ext cx="22860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3"/>
            <p:cNvSpPr/>
            <p:nvPr/>
          </p:nvSpPr>
          <p:spPr>
            <a:xfrm>
              <a:off x="6026888" y="4729294"/>
              <a:ext cx="2057400" cy="152400"/>
            </a:xfrm>
            <a:prstGeom prst="rect">
              <a:avLst/>
            </a:prstGeom>
            <a:solidFill>
              <a:srgbClr val="DADD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3"/>
            <p:cNvSpPr/>
            <p:nvPr/>
          </p:nvSpPr>
          <p:spPr>
            <a:xfrm>
              <a:off x="3740888" y="5057550"/>
              <a:ext cx="19050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3"/>
            <p:cNvSpPr/>
            <p:nvPr/>
          </p:nvSpPr>
          <p:spPr>
            <a:xfrm>
              <a:off x="5645888" y="5057550"/>
              <a:ext cx="2438400" cy="152400"/>
            </a:xfrm>
            <a:prstGeom prst="rect">
              <a:avLst/>
            </a:prstGeom>
            <a:solidFill>
              <a:srgbClr val="DADD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3"/>
            <p:cNvSpPr txBox="1"/>
            <p:nvPr/>
          </p:nvSpPr>
          <p:spPr>
            <a:xfrm>
              <a:off x="3207488" y="35330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Thing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3"/>
            <p:cNvSpPr txBox="1"/>
            <p:nvPr/>
          </p:nvSpPr>
          <p:spPr>
            <a:xfrm>
              <a:off x="3200400" y="39140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Thing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3"/>
            <p:cNvSpPr txBox="1"/>
            <p:nvPr/>
          </p:nvSpPr>
          <p:spPr>
            <a:xfrm>
              <a:off x="3207488" y="42950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Thing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3"/>
            <p:cNvSpPr txBox="1"/>
            <p:nvPr/>
          </p:nvSpPr>
          <p:spPr>
            <a:xfrm>
              <a:off x="3207488" y="4648200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Thing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3"/>
            <p:cNvSpPr txBox="1"/>
            <p:nvPr/>
          </p:nvSpPr>
          <p:spPr>
            <a:xfrm>
              <a:off x="3206750" y="49808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Thing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 txBox="1"/>
            <p:nvPr/>
          </p:nvSpPr>
          <p:spPr>
            <a:xfrm>
              <a:off x="8091376" y="35330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 txBox="1"/>
            <p:nvPr/>
          </p:nvSpPr>
          <p:spPr>
            <a:xfrm>
              <a:off x="8084288" y="39140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 txBox="1"/>
            <p:nvPr/>
          </p:nvSpPr>
          <p:spPr>
            <a:xfrm>
              <a:off x="8091376" y="42950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 txBox="1"/>
            <p:nvPr/>
          </p:nvSpPr>
          <p:spPr>
            <a:xfrm>
              <a:off x="8091376" y="4648200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 txBox="1"/>
            <p:nvPr/>
          </p:nvSpPr>
          <p:spPr>
            <a:xfrm>
              <a:off x="8090638" y="4980801"/>
              <a:ext cx="685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33"/>
          <p:cNvSpPr txBox="1"/>
          <p:nvPr/>
        </p:nvSpPr>
        <p:spPr>
          <a:xfrm>
            <a:off x="381000" y="2667000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Paragraph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3"/>
          <p:cNvSpPr txBox="1"/>
          <p:nvPr/>
        </p:nvSpPr>
        <p:spPr>
          <a:xfrm rot="1278943">
            <a:off x="1291312" y="2832582"/>
            <a:ext cx="95045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 Not for Editing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urricane Timeline">
  <p:cSld name="Hurricane Timeline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43400"/>
            <a:ext cx="11353800" cy="228602"/>
          </a:xfrm>
          <a:prstGeom prst="rect">
            <a:avLst/>
          </a:prstGeom>
          <a:noFill/>
          <a:ln>
            <a:noFill/>
          </a:ln>
          <a:effectLst>
            <a:outerShdw blurRad="292100" dist="63500" dir="2700000" sx="98000" sy="98000" algn="t" rotWithShape="0">
              <a:srgbClr val="000000">
                <a:alpha val="14509"/>
              </a:srgbClr>
            </a:outerShdw>
          </a:effectLst>
        </p:spPr>
      </p:pic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title"/>
          </p:nvPr>
        </p:nvSpPr>
        <p:spPr>
          <a:xfrm>
            <a:off x="457200" y="1818930"/>
            <a:ext cx="3198812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9" name="Google Shape;149;p34"/>
          <p:cNvGrpSpPr/>
          <p:nvPr/>
        </p:nvGrpSpPr>
        <p:grpSpPr>
          <a:xfrm rot="10800000">
            <a:off x="2656810" y="4343400"/>
            <a:ext cx="152400" cy="609600"/>
            <a:chOff x="762000" y="3197683"/>
            <a:chExt cx="152400" cy="609600"/>
          </a:xfrm>
        </p:grpSpPr>
        <p:sp>
          <p:nvSpPr>
            <p:cNvPr id="150" name="Google Shape;150;p34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" name="Google Shape;151;p34"/>
            <p:cNvCxnSpPr>
              <a:stCxn id="150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2" name="Google Shape;152;p34"/>
          <p:cNvSpPr txBox="1"/>
          <p:nvPr/>
        </p:nvSpPr>
        <p:spPr>
          <a:xfrm>
            <a:off x="2256759" y="3948135"/>
            <a:ext cx="952500" cy="31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50"/>
              <a:buFont typeface="Arial"/>
              <a:buNone/>
            </a:pPr>
            <a:r>
              <a:rPr lang="en-US" sz="185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34"/>
          <p:cNvGrpSpPr/>
          <p:nvPr/>
        </p:nvGrpSpPr>
        <p:grpSpPr>
          <a:xfrm rot="10800000">
            <a:off x="7321687" y="4335272"/>
            <a:ext cx="152400" cy="609600"/>
            <a:chOff x="762000" y="3197683"/>
            <a:chExt cx="152400" cy="609600"/>
          </a:xfrm>
        </p:grpSpPr>
        <p:sp>
          <p:nvSpPr>
            <p:cNvPr id="154" name="Google Shape;154;p34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5" name="Google Shape;155;p34"/>
            <p:cNvCxnSpPr>
              <a:stCxn id="154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6" name="Google Shape;156;p34"/>
          <p:cNvSpPr txBox="1"/>
          <p:nvPr/>
        </p:nvSpPr>
        <p:spPr>
          <a:xfrm>
            <a:off x="6921636" y="3940007"/>
            <a:ext cx="952500" cy="31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50"/>
              <a:buFont typeface="Arial"/>
              <a:buNone/>
            </a:pPr>
            <a:r>
              <a:rPr lang="en-US" sz="185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34"/>
          <p:cNvGrpSpPr/>
          <p:nvPr/>
        </p:nvGrpSpPr>
        <p:grpSpPr>
          <a:xfrm>
            <a:off x="8748186" y="2861885"/>
            <a:ext cx="2806429" cy="2109568"/>
            <a:chOff x="8748186" y="2861885"/>
            <a:chExt cx="2806429" cy="2109568"/>
          </a:xfrm>
        </p:grpSpPr>
        <p:grpSp>
          <p:nvGrpSpPr>
            <p:cNvPr id="158" name="Google Shape;158;p34"/>
            <p:cNvGrpSpPr/>
            <p:nvPr/>
          </p:nvGrpSpPr>
          <p:grpSpPr>
            <a:xfrm>
              <a:off x="9148236" y="3960102"/>
              <a:ext cx="152400" cy="609600"/>
              <a:chOff x="762000" y="3197683"/>
              <a:chExt cx="152400" cy="609600"/>
            </a:xfrm>
          </p:grpSpPr>
          <p:sp>
            <p:nvSpPr>
              <p:cNvPr id="159" name="Google Shape;159;p34"/>
              <p:cNvSpPr/>
              <p:nvPr/>
            </p:nvSpPr>
            <p:spPr>
              <a:xfrm>
                <a:off x="762000" y="3197683"/>
                <a:ext cx="152400" cy="152400"/>
              </a:xfrm>
              <a:prstGeom prst="ellipse">
                <a:avLst/>
              </a:prstGeom>
              <a:solidFill>
                <a:srgbClr val="1D469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0" name="Google Shape;160;p34"/>
              <p:cNvCxnSpPr>
                <a:stCxn id="159" idx="4"/>
              </p:cNvCxnSpPr>
              <p:nvPr/>
            </p:nvCxnSpPr>
            <p:spPr>
              <a:xfrm>
                <a:off x="838200" y="3350083"/>
                <a:ext cx="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D46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61" name="Google Shape;161;p34"/>
            <p:cNvSpPr txBox="1"/>
            <p:nvPr/>
          </p:nvSpPr>
          <p:spPr>
            <a:xfrm>
              <a:off x="8748186" y="4652039"/>
              <a:ext cx="952500" cy="31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850"/>
                <a:buFont typeface="Arial"/>
                <a:buNone/>
              </a:pPr>
              <a:r>
                <a:rPr lang="en-US" sz="185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Event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" name="Google Shape;162;p34"/>
            <p:cNvGrpSpPr/>
            <p:nvPr/>
          </p:nvGrpSpPr>
          <p:grpSpPr>
            <a:xfrm>
              <a:off x="9040015" y="2861885"/>
              <a:ext cx="2514600" cy="954107"/>
              <a:chOff x="5029200" y="1430179"/>
              <a:chExt cx="2514600" cy="954107"/>
            </a:xfrm>
          </p:grpSpPr>
          <p:sp>
            <p:nvSpPr>
              <p:cNvPr id="163" name="Google Shape;163;p34"/>
              <p:cNvSpPr txBox="1"/>
              <p:nvPr/>
            </p:nvSpPr>
            <p:spPr>
              <a:xfrm>
                <a:off x="5029200" y="1676400"/>
                <a:ext cx="2514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rgbClr val="575757"/>
                    </a:solidFill>
                    <a:latin typeface="Arial"/>
                    <a:ea typeface="Arial"/>
                    <a:cs typeface="Arial"/>
                    <a:sym typeface="Arial"/>
                  </a:rPr>
                  <a:t>Lorem ipsum dolor sit amet, consectetur adipiscing elit, sed do eiusmod tempor incididunt labore dolore magna aliqua dolor sit amet, consectetur adipiscing.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4"/>
              <p:cNvSpPr txBox="1"/>
              <p:nvPr/>
            </p:nvSpPr>
            <p:spPr>
              <a:xfrm>
                <a:off x="5029200" y="1430179"/>
                <a:ext cx="25146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>
                    <a:solidFill>
                      <a:srgbClr val="575757"/>
                    </a:solidFill>
                    <a:latin typeface="Arial"/>
                    <a:ea typeface="Arial"/>
                    <a:cs typeface="Arial"/>
                    <a:sym typeface="Arial"/>
                  </a:rPr>
                  <a:t>Explain Heading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" name="Google Shape;165;p34"/>
          <p:cNvGrpSpPr/>
          <p:nvPr/>
        </p:nvGrpSpPr>
        <p:grpSpPr>
          <a:xfrm>
            <a:off x="4375483" y="2861885"/>
            <a:ext cx="2806429" cy="2109568"/>
            <a:chOff x="8748186" y="2861885"/>
            <a:chExt cx="2806429" cy="2109568"/>
          </a:xfrm>
        </p:grpSpPr>
        <p:grpSp>
          <p:nvGrpSpPr>
            <p:cNvPr id="166" name="Google Shape;166;p34"/>
            <p:cNvGrpSpPr/>
            <p:nvPr/>
          </p:nvGrpSpPr>
          <p:grpSpPr>
            <a:xfrm>
              <a:off x="9148236" y="3960102"/>
              <a:ext cx="152400" cy="609600"/>
              <a:chOff x="762000" y="3197683"/>
              <a:chExt cx="152400" cy="609600"/>
            </a:xfrm>
          </p:grpSpPr>
          <p:sp>
            <p:nvSpPr>
              <p:cNvPr id="167" name="Google Shape;167;p34"/>
              <p:cNvSpPr/>
              <p:nvPr/>
            </p:nvSpPr>
            <p:spPr>
              <a:xfrm>
                <a:off x="762000" y="3197683"/>
                <a:ext cx="152400" cy="152400"/>
              </a:xfrm>
              <a:prstGeom prst="ellipse">
                <a:avLst/>
              </a:prstGeom>
              <a:solidFill>
                <a:srgbClr val="1D469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8" name="Google Shape;168;p34"/>
              <p:cNvCxnSpPr>
                <a:stCxn id="167" idx="4"/>
              </p:cNvCxnSpPr>
              <p:nvPr/>
            </p:nvCxnSpPr>
            <p:spPr>
              <a:xfrm>
                <a:off x="838200" y="3350083"/>
                <a:ext cx="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D46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69" name="Google Shape;169;p34"/>
            <p:cNvSpPr txBox="1"/>
            <p:nvPr/>
          </p:nvSpPr>
          <p:spPr>
            <a:xfrm>
              <a:off x="8748186" y="4652039"/>
              <a:ext cx="952500" cy="31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850"/>
                <a:buFont typeface="Arial"/>
                <a:buNone/>
              </a:pPr>
              <a:r>
                <a:rPr lang="en-US" sz="185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Event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" name="Google Shape;170;p34"/>
            <p:cNvGrpSpPr/>
            <p:nvPr/>
          </p:nvGrpSpPr>
          <p:grpSpPr>
            <a:xfrm>
              <a:off x="9040015" y="2861885"/>
              <a:ext cx="2514600" cy="954107"/>
              <a:chOff x="5029200" y="1430179"/>
              <a:chExt cx="2514600" cy="954107"/>
            </a:xfrm>
          </p:grpSpPr>
          <p:sp>
            <p:nvSpPr>
              <p:cNvPr id="171" name="Google Shape;171;p34"/>
              <p:cNvSpPr txBox="1"/>
              <p:nvPr/>
            </p:nvSpPr>
            <p:spPr>
              <a:xfrm>
                <a:off x="5029200" y="1676400"/>
                <a:ext cx="2514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rgbClr val="575757"/>
                    </a:solidFill>
                    <a:latin typeface="Arial"/>
                    <a:ea typeface="Arial"/>
                    <a:cs typeface="Arial"/>
                    <a:sym typeface="Arial"/>
                  </a:rPr>
                  <a:t>Lorem ipsum dolor sit amet, consectetur adipiscing elit, sed do eiusmod tempor incididunt labore dolore magna aliqua dolor sit amet, consectetur adipiscing.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4"/>
              <p:cNvSpPr txBox="1"/>
              <p:nvPr/>
            </p:nvSpPr>
            <p:spPr>
              <a:xfrm>
                <a:off x="5029200" y="1430179"/>
                <a:ext cx="25146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>
                    <a:solidFill>
                      <a:srgbClr val="575757"/>
                    </a:solidFill>
                    <a:latin typeface="Arial"/>
                    <a:ea typeface="Arial"/>
                    <a:cs typeface="Arial"/>
                    <a:sym typeface="Arial"/>
                  </a:rPr>
                  <a:t>Explain Heading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173;p34"/>
          <p:cNvGrpSpPr/>
          <p:nvPr/>
        </p:nvGrpSpPr>
        <p:grpSpPr>
          <a:xfrm>
            <a:off x="763339" y="3960102"/>
            <a:ext cx="152400" cy="609600"/>
            <a:chOff x="762000" y="3197683"/>
            <a:chExt cx="152400" cy="609600"/>
          </a:xfrm>
        </p:grpSpPr>
        <p:sp>
          <p:nvSpPr>
            <p:cNvPr id="174" name="Google Shape;174;p34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5" name="Google Shape;175;p34"/>
            <p:cNvCxnSpPr>
              <a:stCxn id="174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6" name="Google Shape;176;p34"/>
          <p:cNvSpPr txBox="1"/>
          <p:nvPr/>
        </p:nvSpPr>
        <p:spPr>
          <a:xfrm>
            <a:off x="363289" y="4652039"/>
            <a:ext cx="952500" cy="31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50"/>
              <a:buFont typeface="Arial"/>
              <a:buNone/>
            </a:pPr>
            <a:r>
              <a:rPr lang="en-US" sz="185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4"/>
          <p:cNvGrpSpPr/>
          <p:nvPr/>
        </p:nvGrpSpPr>
        <p:grpSpPr>
          <a:xfrm>
            <a:off x="655118" y="2861885"/>
            <a:ext cx="2514600" cy="954107"/>
            <a:chOff x="5029200" y="1430179"/>
            <a:chExt cx="2514600" cy="954107"/>
          </a:xfrm>
        </p:grpSpPr>
        <p:sp>
          <p:nvSpPr>
            <p:cNvPr id="178" name="Google Shape;178;p34"/>
            <p:cNvSpPr txBox="1"/>
            <p:nvPr/>
          </p:nvSpPr>
          <p:spPr>
            <a:xfrm>
              <a:off x="5029200" y="1676400"/>
              <a:ext cx="2514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labore dolore magna aliqua dolor sit amet, consectetur adipiscing.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4"/>
            <p:cNvSpPr txBox="1"/>
            <p:nvPr/>
          </p:nvSpPr>
          <p:spPr>
            <a:xfrm>
              <a:off x="5029200" y="1430179"/>
              <a:ext cx="2514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Explain Heading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34"/>
          <p:cNvGrpSpPr/>
          <p:nvPr/>
        </p:nvGrpSpPr>
        <p:grpSpPr>
          <a:xfrm>
            <a:off x="2656809" y="5107578"/>
            <a:ext cx="2514600" cy="954107"/>
            <a:chOff x="5029200" y="1430179"/>
            <a:chExt cx="2514600" cy="954107"/>
          </a:xfrm>
        </p:grpSpPr>
        <p:sp>
          <p:nvSpPr>
            <p:cNvPr id="181" name="Google Shape;181;p34"/>
            <p:cNvSpPr txBox="1"/>
            <p:nvPr/>
          </p:nvSpPr>
          <p:spPr>
            <a:xfrm>
              <a:off x="5029200" y="1676400"/>
              <a:ext cx="2514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labore dolore magna aliqua dolor sit amet, consectetur adipiscing.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4"/>
            <p:cNvSpPr txBox="1"/>
            <p:nvPr/>
          </p:nvSpPr>
          <p:spPr>
            <a:xfrm>
              <a:off x="5029200" y="1430179"/>
              <a:ext cx="2514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Explain Heading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34"/>
          <p:cNvGrpSpPr/>
          <p:nvPr/>
        </p:nvGrpSpPr>
        <p:grpSpPr>
          <a:xfrm>
            <a:off x="7321686" y="5090063"/>
            <a:ext cx="2514600" cy="954107"/>
            <a:chOff x="5029200" y="1430179"/>
            <a:chExt cx="2514600" cy="954107"/>
          </a:xfrm>
        </p:grpSpPr>
        <p:sp>
          <p:nvSpPr>
            <p:cNvPr id="184" name="Google Shape;184;p34"/>
            <p:cNvSpPr txBox="1"/>
            <p:nvPr/>
          </p:nvSpPr>
          <p:spPr>
            <a:xfrm>
              <a:off x="5029200" y="1676400"/>
              <a:ext cx="2514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labore dolore magna aliqua dolor sit amet, consectetur adipiscing.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4"/>
            <p:cNvSpPr txBox="1"/>
            <p:nvPr/>
          </p:nvSpPr>
          <p:spPr>
            <a:xfrm>
              <a:off x="5029200" y="1430179"/>
              <a:ext cx="2514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Explain Heading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34"/>
          <p:cNvSpPr txBox="1"/>
          <p:nvPr/>
        </p:nvSpPr>
        <p:spPr>
          <a:xfrm rot="1278943">
            <a:off x="1291312" y="2832582"/>
            <a:ext cx="95045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 Not for Editing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2590799"/>
            <a:ext cx="10515600" cy="340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ject Overview">
  <p:cSld name="Subject Overview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0"/>
          <p:cNvSpPr>
            <a:spLocks noGrp="1"/>
          </p:cNvSpPr>
          <p:nvPr>
            <p:ph type="pic" idx="2"/>
          </p:nvPr>
        </p:nvSpPr>
        <p:spPr>
          <a:xfrm>
            <a:off x="0" y="4953000"/>
            <a:ext cx="12192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57200" y="1818930"/>
            <a:ext cx="3198812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2209800" y="2895600"/>
            <a:ext cx="8534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381000" y="1818930"/>
            <a:ext cx="3657600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2286000" y="28956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4" name="Google Shape;34;p21"/>
          <p:cNvGrpSpPr/>
          <p:nvPr/>
        </p:nvGrpSpPr>
        <p:grpSpPr>
          <a:xfrm>
            <a:off x="1734858" y="4640891"/>
            <a:ext cx="382489" cy="382489"/>
            <a:chOff x="6553198" y="2590804"/>
            <a:chExt cx="457200" cy="457200"/>
          </a:xfrm>
        </p:grpSpPr>
        <p:sp>
          <p:nvSpPr>
            <p:cNvPr id="35" name="Google Shape;35;p21"/>
            <p:cNvSpPr/>
            <p:nvPr/>
          </p:nvSpPr>
          <p:spPr>
            <a:xfrm>
              <a:off x="6553198" y="2590804"/>
              <a:ext cx="457200" cy="457200"/>
            </a:xfrm>
            <a:prstGeom prst="ellipse">
              <a:avLst/>
            </a:prstGeom>
            <a:solidFill>
              <a:srgbClr val="4298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1"/>
            <p:cNvSpPr txBox="1"/>
            <p:nvPr/>
          </p:nvSpPr>
          <p:spPr>
            <a:xfrm>
              <a:off x="6591299" y="2653846"/>
              <a:ext cx="381000" cy="33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2286000" y="4640892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3"/>
          </p:nvPr>
        </p:nvSpPr>
        <p:spPr>
          <a:xfrm>
            <a:off x="7122611" y="28956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4"/>
          </p:nvPr>
        </p:nvSpPr>
        <p:spPr>
          <a:xfrm>
            <a:off x="7122611" y="4640892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0" name="Google Shape;40;p21"/>
          <p:cNvGrpSpPr/>
          <p:nvPr/>
        </p:nvGrpSpPr>
        <p:grpSpPr>
          <a:xfrm>
            <a:off x="1772210" y="2895599"/>
            <a:ext cx="382489" cy="382489"/>
            <a:chOff x="6553198" y="2590804"/>
            <a:chExt cx="457200" cy="457200"/>
          </a:xfrm>
        </p:grpSpPr>
        <p:sp>
          <p:nvSpPr>
            <p:cNvPr id="41" name="Google Shape;41;p21"/>
            <p:cNvSpPr/>
            <p:nvPr/>
          </p:nvSpPr>
          <p:spPr>
            <a:xfrm>
              <a:off x="6553198" y="2590804"/>
              <a:ext cx="457200" cy="457200"/>
            </a:xfrm>
            <a:prstGeom prst="ellipse">
              <a:avLst/>
            </a:prstGeom>
            <a:solidFill>
              <a:srgbClr val="4298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1"/>
            <p:cNvSpPr txBox="1"/>
            <p:nvPr/>
          </p:nvSpPr>
          <p:spPr>
            <a:xfrm>
              <a:off x="6591299" y="2653846"/>
              <a:ext cx="381000" cy="33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1"/>
          <p:cNvGrpSpPr/>
          <p:nvPr/>
        </p:nvGrpSpPr>
        <p:grpSpPr>
          <a:xfrm>
            <a:off x="6553200" y="4640885"/>
            <a:ext cx="382489" cy="382489"/>
            <a:chOff x="6553198" y="2590804"/>
            <a:chExt cx="457200" cy="457200"/>
          </a:xfrm>
        </p:grpSpPr>
        <p:sp>
          <p:nvSpPr>
            <p:cNvPr id="44" name="Google Shape;44;p21"/>
            <p:cNvSpPr/>
            <p:nvPr/>
          </p:nvSpPr>
          <p:spPr>
            <a:xfrm>
              <a:off x="6553198" y="2590804"/>
              <a:ext cx="457200" cy="457200"/>
            </a:xfrm>
            <a:prstGeom prst="ellipse">
              <a:avLst/>
            </a:prstGeom>
            <a:solidFill>
              <a:srgbClr val="4298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1"/>
            <p:cNvSpPr txBox="1"/>
            <p:nvPr/>
          </p:nvSpPr>
          <p:spPr>
            <a:xfrm>
              <a:off x="6591299" y="2653846"/>
              <a:ext cx="381000" cy="33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21"/>
          <p:cNvGrpSpPr/>
          <p:nvPr/>
        </p:nvGrpSpPr>
        <p:grpSpPr>
          <a:xfrm>
            <a:off x="6553199" y="2895599"/>
            <a:ext cx="382489" cy="382489"/>
            <a:chOff x="6553198" y="2590804"/>
            <a:chExt cx="457200" cy="457200"/>
          </a:xfrm>
        </p:grpSpPr>
        <p:sp>
          <p:nvSpPr>
            <p:cNvPr id="47" name="Google Shape;47;p21"/>
            <p:cNvSpPr/>
            <p:nvPr/>
          </p:nvSpPr>
          <p:spPr>
            <a:xfrm>
              <a:off x="6553198" y="2590804"/>
              <a:ext cx="457200" cy="457200"/>
            </a:xfrm>
            <a:prstGeom prst="ellipse">
              <a:avLst/>
            </a:prstGeom>
            <a:solidFill>
              <a:srgbClr val="4298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1"/>
            <p:cNvSpPr txBox="1"/>
            <p:nvPr/>
          </p:nvSpPr>
          <p:spPr>
            <a:xfrm>
              <a:off x="6591299" y="2653846"/>
              <a:ext cx="381000" cy="33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bg>
      <p:bgPr>
        <a:blipFill>
          <a:blip r:embed="rId2">
            <a:alphaModFix amt="89000"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490603" y="4071937"/>
            <a:ext cx="526415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hasis with Photo Background">
  <p:cSld name="Emphasis with Photo Backgroun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>
            <a:spLocks noGrp="1"/>
          </p:cNvSpPr>
          <p:nvPr>
            <p:ph type="pic" idx="2"/>
          </p:nvPr>
        </p:nvSpPr>
        <p:spPr>
          <a:xfrm>
            <a:off x="-11482" y="0"/>
            <a:ext cx="12203482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ile with Photo">
  <p:cSld name="Title Subtitile with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>
            <a:spLocks noGrp="1"/>
          </p:cNvSpPr>
          <p:nvPr>
            <p:ph type="pic" idx="2"/>
          </p:nvPr>
        </p:nvSpPr>
        <p:spPr>
          <a:xfrm>
            <a:off x="6096000" y="838200"/>
            <a:ext cx="6096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4419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490603" y="4071937"/>
            <a:ext cx="44196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with Content">
  <p:cSld name="Title Subtitle with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6096000" y="1066800"/>
            <a:ext cx="5259388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4419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2"/>
          </p:nvPr>
        </p:nvSpPr>
        <p:spPr>
          <a:xfrm>
            <a:off x="490603" y="4071937"/>
            <a:ext cx="44196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Photos">
  <p:cSld name="Title, Content and Pho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490603" y="4173536"/>
            <a:ext cx="4419600" cy="211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1066801"/>
            <a:ext cx="4419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490603" y="3581400"/>
            <a:ext cx="44196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6"/>
          <p:cNvSpPr>
            <a:spLocks noGrp="1"/>
          </p:cNvSpPr>
          <p:nvPr>
            <p:ph type="pic" idx="3"/>
          </p:nvPr>
        </p:nvSpPr>
        <p:spPr>
          <a:xfrm>
            <a:off x="6324600" y="1066800"/>
            <a:ext cx="2895600" cy="522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>
            <a:spLocks noGrp="1"/>
          </p:cNvSpPr>
          <p:nvPr>
            <p:ph type="pic" idx="4"/>
          </p:nvPr>
        </p:nvSpPr>
        <p:spPr>
          <a:xfrm>
            <a:off x="9342330" y="1078282"/>
            <a:ext cx="2895600" cy="522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sx="101000" sy="101000" algn="ctr" rotWithShape="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7"/>
          <p:cNvSpPr txBox="1"/>
          <p:nvPr/>
        </p:nvSpPr>
        <p:spPr>
          <a:xfrm>
            <a:off x="7581900" y="334027"/>
            <a:ext cx="1905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Laboratory Review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7"/>
          <p:cNvSpPr txBox="1"/>
          <p:nvPr/>
        </p:nvSpPr>
        <p:spPr>
          <a:xfrm>
            <a:off x="9753600" y="334027"/>
            <a:ext cx="1905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Lightning Presentation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35" y="80010"/>
            <a:ext cx="2895600" cy="6781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18" Type="http://schemas.openxmlformats.org/officeDocument/2006/relationships/image" Target="../media/image37.pn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doi.org/10.25921/yy5k-dw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 dirty="0"/>
              <a:t>Understanding Ocean Acidification on the regional scale in the Atlantic Ocean and Gulf of Mexico</a:t>
            </a:r>
            <a:endParaRPr dirty="0"/>
          </a:p>
        </p:txBody>
      </p:sp>
      <p:sp>
        <p:nvSpPr>
          <p:cNvPr id="192" name="Google Shape;192;p1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93" name="Google Shape;193;p1"/>
          <p:cNvSpPr txBox="1"/>
          <p:nvPr/>
        </p:nvSpPr>
        <p:spPr>
          <a:xfrm>
            <a:off x="457200" y="41910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Leticia Barbero, OCED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" descr="A close up of a logo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399" y="3751735"/>
            <a:ext cx="1228165" cy="12438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;p18">
            <a:extLst>
              <a:ext uri="{FF2B5EF4-FFF2-40B4-BE49-F238E27FC236}">
                <a16:creationId xmlns:a16="http://schemas.microsoft.com/office/drawing/2014/main" id="{8E897121-C4C9-DB45-A7AA-930ED904FC64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"/>
          <p:cNvSpPr txBox="1"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Working towards data synthesis of US coastal OA (collaboration with NCEI and PMEL)</a:t>
            </a:r>
            <a:br>
              <a:rPr lang="en-US"/>
            </a:br>
            <a:endParaRPr/>
          </a:p>
        </p:txBody>
      </p:sp>
      <p:sp>
        <p:nvSpPr>
          <p:cNvPr id="351" name="Google Shape;351;p10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52" name="Google Shape;352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075" y="2218075"/>
            <a:ext cx="7467373" cy="385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"/>
          <p:cNvSpPr/>
          <p:nvPr/>
        </p:nvSpPr>
        <p:spPr>
          <a:xfrm>
            <a:off x="2709100" y="2213975"/>
            <a:ext cx="490500" cy="41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 txBox="1"/>
          <p:nvPr/>
        </p:nvSpPr>
        <p:spPr>
          <a:xfrm>
            <a:off x="3548675" y="6202375"/>
            <a:ext cx="59943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 et al., 2019 (submitted)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;p18">
            <a:extLst>
              <a:ext uri="{FF2B5EF4-FFF2-40B4-BE49-F238E27FC236}">
                <a16:creationId xmlns:a16="http://schemas.microsoft.com/office/drawing/2014/main" id="{713C459E-630D-A84F-8DF9-B4F61FF9DD3E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/>
          </p:nvPr>
        </p:nvSpPr>
        <p:spPr>
          <a:xfrm>
            <a:off x="914400" y="1112837"/>
            <a:ext cx="10363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Outreach and communication</a:t>
            </a:r>
            <a:endParaRPr/>
          </a:p>
        </p:txBody>
      </p:sp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05000"/>
            <a:ext cx="7319682" cy="411840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 txBox="1"/>
          <p:nvPr/>
        </p:nvSpPr>
        <p:spPr>
          <a:xfrm>
            <a:off x="8428548" y="3287837"/>
            <a:ext cx="32060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2030 Agenda for Sustainable Development, adopted by all United Nations Member States in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0;p18">
            <a:extLst>
              <a:ext uri="{FF2B5EF4-FFF2-40B4-BE49-F238E27FC236}">
                <a16:creationId xmlns:a16="http://schemas.microsoft.com/office/drawing/2014/main" id="{8BD7AC46-8429-0A44-A823-7D95A6BEF8D6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"/>
          <p:cNvSpPr txBox="1">
            <a:spLocks noGrp="1"/>
          </p:cNvSpPr>
          <p:nvPr>
            <p:ph type="title"/>
          </p:nvPr>
        </p:nvSpPr>
        <p:spPr>
          <a:xfrm>
            <a:off x="914400" y="1112837"/>
            <a:ext cx="10363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Outreach and communication</a:t>
            </a:r>
            <a:endParaRPr/>
          </a:p>
        </p:txBody>
      </p:sp>
      <p:sp>
        <p:nvSpPr>
          <p:cNvPr id="368" name="Google Shape;368;p12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69" name="Google Shape;36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1650135"/>
            <a:ext cx="2921000" cy="250703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2"/>
          <p:cNvSpPr txBox="1"/>
          <p:nvPr/>
        </p:nvSpPr>
        <p:spPr>
          <a:xfrm>
            <a:off x="1505575" y="5918375"/>
            <a:ext cx="9457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Minimize and address the impacts of ocean acidification by 2030.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1745337"/>
            <a:ext cx="2438400" cy="249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2"/>
          <p:cNvSpPr txBox="1"/>
          <p:nvPr/>
        </p:nvSpPr>
        <p:spPr>
          <a:xfrm>
            <a:off x="1054203" y="4350543"/>
            <a:ext cx="9990031" cy="1567731"/>
          </a:xfrm>
          <a:prstGeom prst="rect">
            <a:avLst/>
          </a:prstGeom>
          <a:solidFill>
            <a:srgbClr val="3A91E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</a:rPr>
              <a:t>Target 14.3: Reduce ocean acidification</a:t>
            </a:r>
            <a:endParaRPr sz="22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</a:rPr>
              <a:t>UN definition: “Minimize and address the impacts of ocean acidification, including through enhanced scientific cooperation  at all levels.”</a:t>
            </a:r>
            <a:endParaRPr sz="2200" b="1" dirty="0">
              <a:solidFill>
                <a:schemeClr val="lt1"/>
              </a:solidFill>
            </a:endParaRPr>
          </a:p>
        </p:txBody>
      </p:sp>
      <p:sp>
        <p:nvSpPr>
          <p:cNvPr id="8" name="Google Shape;20;p18">
            <a:extLst>
              <a:ext uri="{FF2B5EF4-FFF2-40B4-BE49-F238E27FC236}">
                <a16:creationId xmlns:a16="http://schemas.microsoft.com/office/drawing/2014/main" id="{3FED333C-1815-064B-92FE-8D5D3C2395EF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 txBox="1">
            <a:spLocks noGrp="1"/>
          </p:cNvSpPr>
          <p:nvPr>
            <p:ph type="title"/>
          </p:nvPr>
        </p:nvSpPr>
        <p:spPr>
          <a:xfrm>
            <a:off x="914400" y="1112837"/>
            <a:ext cx="10363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Outreach and communication</a:t>
            </a:r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79" name="Google Shape;379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411" y="4076951"/>
            <a:ext cx="3685857" cy="24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584" y="1795806"/>
            <a:ext cx="3706487" cy="7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8" t="29775" r="16197" b="27139"/>
          <a:stretch/>
        </p:blipFill>
        <p:spPr>
          <a:xfrm>
            <a:off x="1055775" y="1784517"/>
            <a:ext cx="2317504" cy="97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924948"/>
            <a:ext cx="1745086" cy="77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78"/>
          <a:stretch/>
        </p:blipFill>
        <p:spPr>
          <a:xfrm>
            <a:off x="9105849" y="3009099"/>
            <a:ext cx="2719250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4394" y="2593489"/>
            <a:ext cx="168275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17678" y="1753199"/>
            <a:ext cx="2945521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868" y="4091693"/>
            <a:ext cx="3331303" cy="249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94" y="4076951"/>
            <a:ext cx="3386897" cy="254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1" t="21481" r="15541" b="24401"/>
          <a:stretch/>
        </p:blipFill>
        <p:spPr>
          <a:xfrm>
            <a:off x="4214988" y="2628681"/>
            <a:ext cx="2059697" cy="92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;p18">
            <a:extLst>
              <a:ext uri="{FF2B5EF4-FFF2-40B4-BE49-F238E27FC236}">
                <a16:creationId xmlns:a16="http://schemas.microsoft.com/office/drawing/2014/main" id="{CFBCDA95-1CED-044E-86E6-E4CCFBD01B68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94" name="Google Shape;394;p14"/>
          <p:cNvSpPr txBox="1">
            <a:spLocks noGrp="1"/>
          </p:cNvSpPr>
          <p:nvPr>
            <p:ph type="title"/>
          </p:nvPr>
        </p:nvSpPr>
        <p:spPr>
          <a:xfrm>
            <a:off x="381000" y="1016762"/>
            <a:ext cx="6096000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Coastal OA: what’s next</a:t>
            </a:r>
            <a:endParaRPr/>
          </a:p>
        </p:txBody>
      </p:sp>
      <p:sp>
        <p:nvSpPr>
          <p:cNvPr id="395" name="Google Shape;395;p14"/>
          <p:cNvSpPr txBox="1">
            <a:spLocks noGrp="1"/>
          </p:cNvSpPr>
          <p:nvPr>
            <p:ph type="body" idx="1"/>
          </p:nvPr>
        </p:nvSpPr>
        <p:spPr>
          <a:xfrm>
            <a:off x="2362200" y="4640892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Ongoing seasonal monitoring in Northeast: EcoMon cruises, NEFSC collaboration, HABs, ongoing coastal SOOP.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96" name="Google Shape;396;p14"/>
          <p:cNvSpPr txBox="1">
            <a:spLocks noGrp="1"/>
          </p:cNvSpPr>
          <p:nvPr>
            <p:ph type="body" idx="2"/>
          </p:nvPr>
        </p:nvSpPr>
        <p:spPr>
          <a:xfrm>
            <a:off x="2339622" y="28956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2021: GOMECC-4,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2022: ECOA-3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97" name="Google Shape;397;p14"/>
          <p:cNvSpPr txBox="1">
            <a:spLocks noGrp="1"/>
          </p:cNvSpPr>
          <p:nvPr>
            <p:ph type="body" idx="3"/>
          </p:nvPr>
        </p:nvSpPr>
        <p:spPr>
          <a:xfrm>
            <a:off x="7122611" y="28194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Extend modelling efforts to nowcast and forecast, expand area from GoM to East coast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398" name="Google Shape;398;p14"/>
          <p:cNvSpPr txBox="1">
            <a:spLocks noGrp="1"/>
          </p:cNvSpPr>
          <p:nvPr>
            <p:ph type="body" idx="4"/>
          </p:nvPr>
        </p:nvSpPr>
        <p:spPr>
          <a:xfrm>
            <a:off x="7122611" y="4640892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Expand portfolio of OA-related ecosystem monitoring through collaborations with partners and stakeholders.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8" name="Google Shape;20;p18">
            <a:extLst>
              <a:ext uri="{FF2B5EF4-FFF2-40B4-BE49-F238E27FC236}">
                <a16:creationId xmlns:a16="http://schemas.microsoft.com/office/drawing/2014/main" id="{28BAF88E-287F-5840-A613-BC9DE06F6428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04" name="Google Shape;404;p15"/>
          <p:cNvSpPr txBox="1">
            <a:spLocks noGrp="1"/>
          </p:cNvSpPr>
          <p:nvPr>
            <p:ph type="title"/>
          </p:nvPr>
        </p:nvSpPr>
        <p:spPr>
          <a:xfrm>
            <a:off x="1118992" y="1150308"/>
            <a:ext cx="10515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What NOAA strategic directives does our group address?</a:t>
            </a:r>
            <a:endParaRPr/>
          </a:p>
        </p:txBody>
      </p:sp>
      <p:sp>
        <p:nvSpPr>
          <p:cNvPr id="405" name="Google Shape;405;p15"/>
          <p:cNvSpPr txBox="1">
            <a:spLocks noGrp="1"/>
          </p:cNvSpPr>
          <p:nvPr>
            <p:ph type="body" idx="1"/>
          </p:nvPr>
        </p:nvSpPr>
        <p:spPr>
          <a:xfrm>
            <a:off x="2286000" y="28956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Climate adaptation and mitigation (SOOP, GO-SHIP, OA)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406" name="Google Shape;406;p15"/>
          <p:cNvSpPr txBox="1">
            <a:spLocks noGrp="1"/>
          </p:cNvSpPr>
          <p:nvPr>
            <p:ph type="body" idx="2"/>
          </p:nvPr>
        </p:nvSpPr>
        <p:spPr>
          <a:xfrm>
            <a:off x="2286000" y="4640892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Healthy Oceans (SOOP, GO-SHIP, OA)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407" name="Google Shape;407;p15"/>
          <p:cNvSpPr txBox="1">
            <a:spLocks noGrp="1"/>
          </p:cNvSpPr>
          <p:nvPr>
            <p:ph type="body" idx="3"/>
          </p:nvPr>
        </p:nvSpPr>
        <p:spPr>
          <a:xfrm>
            <a:off x="7122611" y="28956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Resilient coastal communities and economies (OA)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08" name="Google Shape;408;p15"/>
          <p:cNvSpPr/>
          <p:nvPr/>
        </p:nvSpPr>
        <p:spPr>
          <a:xfrm>
            <a:off x="6400800" y="4495800"/>
            <a:ext cx="721811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;p18">
            <a:extLst>
              <a:ext uri="{FF2B5EF4-FFF2-40B4-BE49-F238E27FC236}">
                <a16:creationId xmlns:a16="http://schemas.microsoft.com/office/drawing/2014/main" id="{AE7800BA-7DBB-8442-9E58-5AABCCF39691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2641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 txBox="1">
            <a:spLocks noGrp="1"/>
          </p:cNvSpPr>
          <p:nvPr>
            <p:ph type="title"/>
          </p:nvPr>
        </p:nvSpPr>
        <p:spPr>
          <a:xfrm>
            <a:off x="838200" y="1112838"/>
            <a:ext cx="10515600" cy="86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 dirty="0"/>
              <a:t>What is Ocean Acidification?</a:t>
            </a:r>
            <a:endParaRPr dirty="0"/>
          </a:p>
        </p:txBody>
      </p:sp>
      <p:pic>
        <p:nvPicPr>
          <p:cNvPr id="200" name="Google Shape;2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184" y="2428220"/>
            <a:ext cx="4977267" cy="37553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"/>
          <p:cNvGrpSpPr/>
          <p:nvPr/>
        </p:nvGrpSpPr>
        <p:grpSpPr>
          <a:xfrm>
            <a:off x="914400" y="1828800"/>
            <a:ext cx="11125200" cy="523200"/>
            <a:chOff x="304800" y="5072694"/>
            <a:chExt cx="11125200" cy="523200"/>
          </a:xfrm>
        </p:grpSpPr>
        <p:sp>
          <p:nvSpPr>
            <p:cNvPr id="202" name="Google Shape;202;p2"/>
            <p:cNvSpPr txBox="1"/>
            <p:nvPr/>
          </p:nvSpPr>
          <p:spPr>
            <a:xfrm>
              <a:off x="304800" y="5072694"/>
              <a:ext cx="11125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H</a:t>
              </a:r>
              <a:r>
                <a:rPr lang="en-US" sz="28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          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8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800" b="1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800" b="1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 H</a:t>
              </a:r>
              <a:r>
                <a:rPr lang="en-US" sz="2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  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800" b="1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 H</a:t>
              </a:r>
              <a:r>
                <a:rPr lang="en-US" sz="2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3" name="Google Shape;203;p2"/>
            <p:cNvCxnSpPr/>
            <p:nvPr/>
          </p:nvCxnSpPr>
          <p:spPr>
            <a:xfrm>
              <a:off x="2246178" y="5334000"/>
              <a:ext cx="866775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4" name="Google Shape;204;p2"/>
            <p:cNvCxnSpPr/>
            <p:nvPr/>
          </p:nvCxnSpPr>
          <p:spPr>
            <a:xfrm>
              <a:off x="4497822" y="5337243"/>
              <a:ext cx="866775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5" name="Google Shape;205;p2"/>
            <p:cNvCxnSpPr/>
            <p:nvPr/>
          </p:nvCxnSpPr>
          <p:spPr>
            <a:xfrm rot="10800000">
              <a:off x="7720234" y="5321030"/>
              <a:ext cx="837545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6" name="Google Shape;206;p2"/>
            <p:cNvCxnSpPr/>
            <p:nvPr/>
          </p:nvCxnSpPr>
          <p:spPr>
            <a:xfrm rot="10800000">
              <a:off x="4530318" y="5486400"/>
              <a:ext cx="57508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7" name="Google Shape;207;p2"/>
            <p:cNvCxnSpPr/>
            <p:nvPr/>
          </p:nvCxnSpPr>
          <p:spPr>
            <a:xfrm>
              <a:off x="7915402" y="5486400"/>
              <a:ext cx="585005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08" name="Google Shape;208;p2"/>
          <p:cNvSpPr txBox="1"/>
          <p:nvPr/>
        </p:nvSpPr>
        <p:spPr>
          <a:xfrm>
            <a:off x="7974917" y="3806344"/>
            <a:ext cx="30700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    &amp;     [CO</a:t>
            </a:r>
            <a:r>
              <a:rPr lang="en-US" sz="28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2800" b="1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7620000" y="1752600"/>
            <a:ext cx="709834" cy="688589"/>
          </a:xfrm>
          <a:prstGeom prst="ellipse">
            <a:avLst/>
          </a:prstGeom>
          <a:noFill/>
          <a:ln w="349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9362547" y="1676400"/>
            <a:ext cx="884924" cy="868680"/>
          </a:xfrm>
          <a:prstGeom prst="ellipse">
            <a:avLst/>
          </a:prstGeom>
          <a:noFill/>
          <a:ln w="349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2"/>
          <p:cNvCxnSpPr/>
          <p:nvPr/>
        </p:nvCxnSpPr>
        <p:spPr>
          <a:xfrm>
            <a:off x="7976681" y="2545080"/>
            <a:ext cx="279537" cy="10298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2"/>
          <p:cNvCxnSpPr/>
          <p:nvPr/>
        </p:nvCxnSpPr>
        <p:spPr>
          <a:xfrm>
            <a:off x="9965369" y="2634249"/>
            <a:ext cx="282102" cy="94070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2"/>
          <p:cNvCxnSpPr/>
          <p:nvPr/>
        </p:nvCxnSpPr>
        <p:spPr>
          <a:xfrm rot="10800000">
            <a:off x="7934459" y="3806345"/>
            <a:ext cx="0" cy="613255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2"/>
          <p:cNvCxnSpPr/>
          <p:nvPr/>
        </p:nvCxnSpPr>
        <p:spPr>
          <a:xfrm>
            <a:off x="9805009" y="3886201"/>
            <a:ext cx="0" cy="53339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p2"/>
          <p:cNvSpPr/>
          <p:nvPr/>
        </p:nvSpPr>
        <p:spPr>
          <a:xfrm>
            <a:off x="7391400" y="3647418"/>
            <a:ext cx="4191000" cy="913535"/>
          </a:xfrm>
          <a:prstGeom prst="rect">
            <a:avLst/>
          </a:prstGeom>
          <a:noFill/>
          <a:ln w="793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>
            <a:extLst>
              <a:ext uri="{FF2B5EF4-FFF2-40B4-BE49-F238E27FC236}">
                <a16:creationId xmlns:a16="http://schemas.microsoft.com/office/drawing/2014/main" id="{AC4C552F-DE22-ED40-88C9-BEE06B269EAB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838200" y="1112838"/>
            <a:ext cx="10515600" cy="86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What is Ocean Acidification?</a:t>
            </a: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914400" y="1828800"/>
            <a:ext cx="11125200" cy="523200"/>
            <a:chOff x="304800" y="5072694"/>
            <a:chExt cx="11125200" cy="523200"/>
          </a:xfrm>
        </p:grpSpPr>
        <p:sp>
          <p:nvSpPr>
            <p:cNvPr id="222" name="Google Shape;222;p3"/>
            <p:cNvSpPr txBox="1"/>
            <p:nvPr/>
          </p:nvSpPr>
          <p:spPr>
            <a:xfrm>
              <a:off x="304800" y="5072694"/>
              <a:ext cx="11125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H</a:t>
              </a:r>
              <a:r>
                <a:rPr lang="en-US" sz="28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          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8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800" b="1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800" b="1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 H</a:t>
              </a:r>
              <a:r>
                <a:rPr lang="en-US" sz="2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  CO</a:t>
              </a:r>
              <a:r>
                <a:rPr lang="en-US" sz="2800" b="1" i="0" u="none" strike="noStrike" cap="none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800" b="1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 H</a:t>
              </a:r>
              <a:r>
                <a:rPr lang="en-US" sz="2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" name="Google Shape;223;p3"/>
            <p:cNvCxnSpPr/>
            <p:nvPr/>
          </p:nvCxnSpPr>
          <p:spPr>
            <a:xfrm>
              <a:off x="2246178" y="5334000"/>
              <a:ext cx="866775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4" name="Google Shape;224;p3"/>
            <p:cNvCxnSpPr/>
            <p:nvPr/>
          </p:nvCxnSpPr>
          <p:spPr>
            <a:xfrm>
              <a:off x="4497822" y="5337243"/>
              <a:ext cx="866775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5" name="Google Shape;225;p3"/>
            <p:cNvCxnSpPr/>
            <p:nvPr/>
          </p:nvCxnSpPr>
          <p:spPr>
            <a:xfrm rot="10800000">
              <a:off x="7720234" y="5321030"/>
              <a:ext cx="837545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6" name="Google Shape;226;p3"/>
            <p:cNvCxnSpPr/>
            <p:nvPr/>
          </p:nvCxnSpPr>
          <p:spPr>
            <a:xfrm rot="10800000">
              <a:off x="4530318" y="5486400"/>
              <a:ext cx="57508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7" name="Google Shape;227;p3"/>
            <p:cNvCxnSpPr/>
            <p:nvPr/>
          </p:nvCxnSpPr>
          <p:spPr>
            <a:xfrm>
              <a:off x="7915402" y="5486400"/>
              <a:ext cx="585005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28" name="Google Shape;228;p3"/>
          <p:cNvSpPr txBox="1"/>
          <p:nvPr/>
        </p:nvSpPr>
        <p:spPr>
          <a:xfrm>
            <a:off x="7974917" y="3806344"/>
            <a:ext cx="30700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    &amp;     [CO</a:t>
            </a:r>
            <a:r>
              <a:rPr lang="en-US" sz="28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2800" b="1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7620000" y="1752600"/>
            <a:ext cx="709834" cy="688589"/>
          </a:xfrm>
          <a:prstGeom prst="ellipse">
            <a:avLst/>
          </a:prstGeom>
          <a:noFill/>
          <a:ln w="349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9362547" y="1676400"/>
            <a:ext cx="884924" cy="868680"/>
          </a:xfrm>
          <a:prstGeom prst="ellipse">
            <a:avLst/>
          </a:prstGeom>
          <a:noFill/>
          <a:ln w="349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3"/>
          <p:cNvCxnSpPr/>
          <p:nvPr/>
        </p:nvCxnSpPr>
        <p:spPr>
          <a:xfrm>
            <a:off x="7976681" y="2545080"/>
            <a:ext cx="279537" cy="10298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3"/>
          <p:cNvCxnSpPr/>
          <p:nvPr/>
        </p:nvCxnSpPr>
        <p:spPr>
          <a:xfrm>
            <a:off x="9965369" y="2634249"/>
            <a:ext cx="282102" cy="94070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3"/>
          <p:cNvCxnSpPr/>
          <p:nvPr/>
        </p:nvCxnSpPr>
        <p:spPr>
          <a:xfrm rot="10800000">
            <a:off x="7934459" y="3806345"/>
            <a:ext cx="0" cy="613255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3"/>
          <p:cNvCxnSpPr/>
          <p:nvPr/>
        </p:nvCxnSpPr>
        <p:spPr>
          <a:xfrm>
            <a:off x="9805009" y="3886201"/>
            <a:ext cx="0" cy="53339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3"/>
          <p:cNvSpPr/>
          <p:nvPr/>
        </p:nvSpPr>
        <p:spPr>
          <a:xfrm>
            <a:off x="7391400" y="3647418"/>
            <a:ext cx="4191000" cy="913535"/>
          </a:xfrm>
          <a:prstGeom prst="rect">
            <a:avLst/>
          </a:prstGeom>
          <a:noFill/>
          <a:ln w="793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" descr="Image result for stone crab noaa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978" y="2601345"/>
            <a:ext cx="1674460" cy="143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356" y="2601574"/>
            <a:ext cx="1659166" cy="143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225" y="4033463"/>
            <a:ext cx="1440969" cy="114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5819" y="2601575"/>
            <a:ext cx="1453297" cy="143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78" y="4035284"/>
            <a:ext cx="1659166" cy="114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421" y="4035284"/>
            <a:ext cx="1688692" cy="114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0;p18">
            <a:extLst>
              <a:ext uri="{FF2B5EF4-FFF2-40B4-BE49-F238E27FC236}">
                <a16:creationId xmlns:a16="http://schemas.microsoft.com/office/drawing/2014/main" id="{994818E0-EED6-0E4A-A0E9-DACBE613DE19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Why study Ocean Acidification?</a:t>
            </a:r>
            <a:endParaRPr/>
          </a:p>
        </p:txBody>
      </p:sp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800"/>
              <a:buNone/>
            </a:pPr>
            <a:r>
              <a:rPr lang="en-US" b="1" i="1"/>
              <a:t>FOARAM </a:t>
            </a:r>
            <a:r>
              <a:rPr lang="en-US" b="1"/>
              <a:t>ACT</a:t>
            </a:r>
            <a:r>
              <a:rPr lang="en-US"/>
              <a:t>: Federal Ocean Acidification Research and Monitoring Act of 2009 </a:t>
            </a:r>
            <a:endParaRPr/>
          </a:p>
        </p:txBody>
      </p:sp>
      <p:sp>
        <p:nvSpPr>
          <p:cNvPr id="248" name="Google Shape;248;p4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2774014"/>
            <a:ext cx="4876800" cy="329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75" y="5477150"/>
            <a:ext cx="1496850" cy="5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1150" y="4325600"/>
            <a:ext cx="2565011" cy="10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;p18">
            <a:extLst>
              <a:ext uri="{FF2B5EF4-FFF2-40B4-BE49-F238E27FC236}">
                <a16:creationId xmlns:a16="http://schemas.microsoft.com/office/drawing/2014/main" id="{87AA7A9A-1F5D-F947-B5AB-51E3609827BC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322112" y="904882"/>
            <a:ext cx="10955488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Coastal Ocean Acidification monitoring</a:t>
            </a:r>
            <a:endParaRPr/>
          </a:p>
        </p:txBody>
      </p:sp>
      <p:grpSp>
        <p:nvGrpSpPr>
          <p:cNvPr id="258" name="Google Shape;258;p5"/>
          <p:cNvGrpSpPr/>
          <p:nvPr/>
        </p:nvGrpSpPr>
        <p:grpSpPr>
          <a:xfrm rot="10800000">
            <a:off x="533400" y="4078600"/>
            <a:ext cx="152400" cy="609600"/>
            <a:chOff x="762000" y="3197683"/>
            <a:chExt cx="152400" cy="609600"/>
          </a:xfrm>
        </p:grpSpPr>
        <p:sp>
          <p:nvSpPr>
            <p:cNvPr id="259" name="Google Shape;259;p5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0" name="Google Shape;260;p5"/>
            <p:cNvCxnSpPr>
              <a:stCxn id="259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1" name="Google Shape;261;p5"/>
          <p:cNvSpPr txBox="1"/>
          <p:nvPr/>
        </p:nvSpPr>
        <p:spPr>
          <a:xfrm>
            <a:off x="2192268" y="2717280"/>
            <a:ext cx="1458389" cy="31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6666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GOMECC-2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5"/>
          <p:cNvGrpSpPr/>
          <p:nvPr/>
        </p:nvGrpSpPr>
        <p:grpSpPr>
          <a:xfrm rot="10800000">
            <a:off x="5416383" y="4034100"/>
            <a:ext cx="152400" cy="609600"/>
            <a:chOff x="762000" y="3197683"/>
            <a:chExt cx="152400" cy="609600"/>
          </a:xfrm>
        </p:grpSpPr>
        <p:sp>
          <p:nvSpPr>
            <p:cNvPr id="263" name="Google Shape;263;p5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4" name="Google Shape;264;p5"/>
            <p:cNvCxnSpPr>
              <a:stCxn id="263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5" name="Google Shape;265;p5"/>
          <p:cNvSpPr txBox="1"/>
          <p:nvPr/>
        </p:nvSpPr>
        <p:spPr>
          <a:xfrm>
            <a:off x="6870494" y="2844643"/>
            <a:ext cx="145838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6666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GOMECC-3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5"/>
          <p:cNvGrpSpPr/>
          <p:nvPr/>
        </p:nvGrpSpPr>
        <p:grpSpPr>
          <a:xfrm>
            <a:off x="4835412" y="3501759"/>
            <a:ext cx="2860173" cy="1618105"/>
            <a:chOff x="8607973" y="3779379"/>
            <a:chExt cx="2860173" cy="1618105"/>
          </a:xfrm>
        </p:grpSpPr>
        <p:grpSp>
          <p:nvGrpSpPr>
            <p:cNvPr id="267" name="Google Shape;267;p5"/>
            <p:cNvGrpSpPr/>
            <p:nvPr/>
          </p:nvGrpSpPr>
          <p:grpSpPr>
            <a:xfrm>
              <a:off x="11315746" y="3779379"/>
              <a:ext cx="152400" cy="609600"/>
              <a:chOff x="2929510" y="3016960"/>
              <a:chExt cx="152400" cy="609600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2929510" y="3016960"/>
                <a:ext cx="152400" cy="152400"/>
              </a:xfrm>
              <a:prstGeom prst="ellipse">
                <a:avLst/>
              </a:prstGeom>
              <a:solidFill>
                <a:srgbClr val="1D469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9" name="Google Shape;269;p5"/>
              <p:cNvCxnSpPr>
                <a:stCxn id="268" idx="4"/>
              </p:cNvCxnSpPr>
              <p:nvPr/>
            </p:nvCxnSpPr>
            <p:spPr>
              <a:xfrm>
                <a:off x="3005710" y="3169360"/>
                <a:ext cx="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D46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70" name="Google Shape;270;p5"/>
            <p:cNvSpPr txBox="1"/>
            <p:nvPr/>
          </p:nvSpPr>
          <p:spPr>
            <a:xfrm>
              <a:off x="8607973" y="5038498"/>
              <a:ext cx="1414031" cy="358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6666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75757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ECOA-1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5"/>
          <p:cNvGrpSpPr/>
          <p:nvPr/>
        </p:nvGrpSpPr>
        <p:grpSpPr>
          <a:xfrm>
            <a:off x="2792831" y="3430781"/>
            <a:ext cx="152400" cy="609600"/>
            <a:chOff x="762000" y="3197683"/>
            <a:chExt cx="152400" cy="609600"/>
          </a:xfrm>
        </p:grpSpPr>
        <p:sp>
          <p:nvSpPr>
            <p:cNvPr id="272" name="Google Shape;272;p5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3" name="Google Shape;273;p5"/>
            <p:cNvCxnSpPr>
              <a:stCxn id="272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4" name="Google Shape;274;p5"/>
          <p:cNvSpPr txBox="1"/>
          <p:nvPr/>
        </p:nvSpPr>
        <p:spPr>
          <a:xfrm>
            <a:off x="-84066" y="4728154"/>
            <a:ext cx="1539731" cy="44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6666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GOMECC-1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5"/>
          <p:cNvGrpSpPr/>
          <p:nvPr/>
        </p:nvGrpSpPr>
        <p:grpSpPr>
          <a:xfrm rot="10800000">
            <a:off x="9397196" y="3981013"/>
            <a:ext cx="152400" cy="609600"/>
            <a:chOff x="762000" y="3197683"/>
            <a:chExt cx="152400" cy="609600"/>
          </a:xfrm>
        </p:grpSpPr>
        <p:sp>
          <p:nvSpPr>
            <p:cNvPr id="276" name="Google Shape;276;p5"/>
            <p:cNvSpPr/>
            <p:nvPr/>
          </p:nvSpPr>
          <p:spPr>
            <a:xfrm>
              <a:off x="762000" y="3197683"/>
              <a:ext cx="152400" cy="152400"/>
            </a:xfrm>
            <a:prstGeom prst="ellipse">
              <a:avLst/>
            </a:prstGeom>
            <a:solidFill>
              <a:srgbClr val="1D469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7" name="Google Shape;277;p5"/>
            <p:cNvCxnSpPr>
              <a:stCxn id="276" idx="4"/>
            </p:cNvCxnSpPr>
            <p:nvPr/>
          </p:nvCxnSpPr>
          <p:spPr>
            <a:xfrm>
              <a:off x="838200" y="3350083"/>
              <a:ext cx="0" cy="457200"/>
            </a:xfrm>
            <a:prstGeom prst="straightConnector1">
              <a:avLst/>
            </a:prstGeom>
            <a:noFill/>
            <a:ln w="19050" cap="flat" cmpd="sng">
              <a:solidFill>
                <a:srgbClr val="1D46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8" name="Google Shape;278;p5"/>
          <p:cNvSpPr txBox="1"/>
          <p:nvPr/>
        </p:nvSpPr>
        <p:spPr>
          <a:xfrm>
            <a:off x="10408252" y="2859982"/>
            <a:ext cx="1607341" cy="55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6666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GOMECC-4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5"/>
          <p:cNvGrpSpPr/>
          <p:nvPr/>
        </p:nvGrpSpPr>
        <p:grpSpPr>
          <a:xfrm>
            <a:off x="8766380" y="3523363"/>
            <a:ext cx="2502600" cy="1563777"/>
            <a:chOff x="8771745" y="3944802"/>
            <a:chExt cx="2502600" cy="1563777"/>
          </a:xfrm>
        </p:grpSpPr>
        <p:grpSp>
          <p:nvGrpSpPr>
            <p:cNvPr id="280" name="Google Shape;280;p5"/>
            <p:cNvGrpSpPr/>
            <p:nvPr/>
          </p:nvGrpSpPr>
          <p:grpSpPr>
            <a:xfrm>
              <a:off x="11121945" y="3944802"/>
              <a:ext cx="152400" cy="609600"/>
              <a:chOff x="2735709" y="3182383"/>
              <a:chExt cx="152400" cy="609600"/>
            </a:xfrm>
          </p:grpSpPr>
          <p:sp>
            <p:nvSpPr>
              <p:cNvPr id="281" name="Google Shape;281;p5"/>
              <p:cNvSpPr/>
              <p:nvPr/>
            </p:nvSpPr>
            <p:spPr>
              <a:xfrm>
                <a:off x="2735709" y="3182383"/>
                <a:ext cx="152400" cy="152400"/>
              </a:xfrm>
              <a:prstGeom prst="ellipse">
                <a:avLst/>
              </a:prstGeom>
              <a:solidFill>
                <a:srgbClr val="1D469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2" name="Google Shape;282;p5"/>
              <p:cNvCxnSpPr>
                <a:stCxn id="281" idx="4"/>
              </p:cNvCxnSpPr>
              <p:nvPr/>
            </p:nvCxnSpPr>
            <p:spPr>
              <a:xfrm>
                <a:off x="2811909" y="3334783"/>
                <a:ext cx="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D46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83" name="Google Shape;283;p5"/>
            <p:cNvSpPr txBox="1"/>
            <p:nvPr/>
          </p:nvSpPr>
          <p:spPr>
            <a:xfrm>
              <a:off x="8771745" y="5149593"/>
              <a:ext cx="1414031" cy="358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757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6666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75757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ECOA-2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703" y="1817940"/>
            <a:ext cx="1930356" cy="19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050" y="4365437"/>
            <a:ext cx="2100076" cy="180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36" y="2421914"/>
            <a:ext cx="1434790" cy="151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021" y="4344452"/>
            <a:ext cx="1809730" cy="16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1924" y="2145501"/>
            <a:ext cx="2152170" cy="147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6791" y="5832699"/>
            <a:ext cx="988748" cy="3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/>
          <p:nvPr/>
        </p:nvSpPr>
        <p:spPr>
          <a:xfrm>
            <a:off x="95910" y="3981013"/>
            <a:ext cx="11734797" cy="1662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0;p18">
            <a:extLst>
              <a:ext uri="{FF2B5EF4-FFF2-40B4-BE49-F238E27FC236}">
                <a16:creationId xmlns:a16="http://schemas.microsoft.com/office/drawing/2014/main" id="{4C81090C-34D0-824D-9C75-DC5FB0CD736D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44" y="2002307"/>
            <a:ext cx="4211380" cy="361851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"/>
          <p:cNvSpPr txBox="1"/>
          <p:nvPr/>
        </p:nvSpPr>
        <p:spPr>
          <a:xfrm>
            <a:off x="5283456" y="1616167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"/>
          <p:cNvSpPr txBox="1"/>
          <p:nvPr/>
        </p:nvSpPr>
        <p:spPr>
          <a:xfrm>
            <a:off x="7470065" y="1616167"/>
            <a:ext cx="11977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10274980" y="1616167"/>
            <a:ext cx="14542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531740" y="982786"/>
            <a:ext cx="10593459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Coastal Ocean Acidification Partnerships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411" y="2327618"/>
            <a:ext cx="833567" cy="83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091" y="3276600"/>
            <a:ext cx="668594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780" y="4254612"/>
            <a:ext cx="427968" cy="51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940" y="2410096"/>
            <a:ext cx="878117" cy="75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9780" y="3764985"/>
            <a:ext cx="769446" cy="77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3215" y="3209256"/>
            <a:ext cx="2090841" cy="39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84" y="4545304"/>
            <a:ext cx="1399977" cy="53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56" b="26151"/>
          <a:stretch/>
        </p:blipFill>
        <p:spPr>
          <a:xfrm>
            <a:off x="7086847" y="3680927"/>
            <a:ext cx="1477145" cy="4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45013" y="2410096"/>
            <a:ext cx="833567" cy="119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0614" y="2459864"/>
            <a:ext cx="1162129" cy="57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285" y="3340658"/>
            <a:ext cx="867781" cy="89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587" y="3340658"/>
            <a:ext cx="688241" cy="89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892701" y="2505748"/>
            <a:ext cx="1021098" cy="5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587" y="2362817"/>
            <a:ext cx="867782" cy="89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827" y="3764985"/>
            <a:ext cx="1097459" cy="25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35020" y="4676340"/>
            <a:ext cx="2173840" cy="8540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0;p18">
            <a:extLst>
              <a:ext uri="{FF2B5EF4-FFF2-40B4-BE49-F238E27FC236}">
                <a16:creationId xmlns:a16="http://schemas.microsoft.com/office/drawing/2014/main" id="{A2C4E12B-D6D5-2E42-B125-3A9816D2A1EB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22" name="Google Shape;322;p7"/>
          <p:cNvSpPr txBox="1">
            <a:spLocks noGrp="1"/>
          </p:cNvSpPr>
          <p:nvPr>
            <p:ph type="title"/>
          </p:nvPr>
        </p:nvSpPr>
        <p:spPr>
          <a:xfrm>
            <a:off x="609600" y="1219200"/>
            <a:ext cx="7924800" cy="7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How do we make a difference?</a:t>
            </a:r>
            <a:endParaRPr/>
          </a:p>
        </p:txBody>
      </p:sp>
      <p:sp>
        <p:nvSpPr>
          <p:cNvPr id="323" name="Google Shape;323;p7"/>
          <p:cNvSpPr txBox="1">
            <a:spLocks noGrp="1"/>
          </p:cNvSpPr>
          <p:nvPr>
            <p:ph type="body" idx="1"/>
          </p:nvPr>
        </p:nvSpPr>
        <p:spPr>
          <a:xfrm>
            <a:off x="2286000" y="27432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Climate quality datasets of OA parameters in GoM and East coast submitted to NCEI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24" name="Google Shape;324;p7"/>
          <p:cNvSpPr txBox="1">
            <a:spLocks noGrp="1"/>
          </p:cNvSpPr>
          <p:nvPr>
            <p:ph type="body" idx="2"/>
          </p:nvPr>
        </p:nvSpPr>
        <p:spPr>
          <a:xfrm>
            <a:off x="7086600" y="2715897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Working towards data synthesis of US coastal OA (collaboration with NCEI and PMEL)</a:t>
            </a:r>
            <a:endParaRPr sz="2200"/>
          </a:p>
        </p:txBody>
      </p:sp>
      <p:sp>
        <p:nvSpPr>
          <p:cNvPr id="325" name="Google Shape;325;p7"/>
          <p:cNvSpPr txBox="1">
            <a:spLocks noGrp="1"/>
          </p:cNvSpPr>
          <p:nvPr>
            <p:ph type="body" idx="3"/>
          </p:nvPr>
        </p:nvSpPr>
        <p:spPr>
          <a:xfrm>
            <a:off x="2240513" y="4572000"/>
            <a:ext cx="350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200">
                <a:solidFill>
                  <a:schemeClr val="dk1"/>
                </a:solidFill>
              </a:rPr>
              <a:t>Model training and validation (e.g. OAPS, machine learning, ROMS, models)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</a:pPr>
            <a:endParaRPr sz="2200">
              <a:solidFill>
                <a:srgbClr val="A5A5A5"/>
              </a:solidFill>
            </a:endParaRPr>
          </a:p>
        </p:txBody>
      </p:sp>
      <p:sp>
        <p:nvSpPr>
          <p:cNvPr id="326" name="Google Shape;326;p7"/>
          <p:cNvSpPr txBox="1"/>
          <p:nvPr/>
        </p:nvSpPr>
        <p:spPr>
          <a:xfrm>
            <a:off x="7086599" y="4571999"/>
            <a:ext cx="3505199" cy="92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Outreach and communication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;p18">
            <a:extLst>
              <a:ext uri="{FF2B5EF4-FFF2-40B4-BE49-F238E27FC236}">
                <a16:creationId xmlns:a16="http://schemas.microsoft.com/office/drawing/2014/main" id="{C0B96B72-39A1-1C47-A5C5-B773472CB2FE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-381000" y="914400"/>
            <a:ext cx="5486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Climate quality datasets of ocean acidification in GoM and East coast submitted to NCEI</a:t>
            </a:r>
            <a:endParaRPr/>
          </a:p>
        </p:txBody>
      </p:sp>
      <p:sp>
        <p:nvSpPr>
          <p:cNvPr id="332" name="Google Shape;332;p8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33" name="Google Shape;33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23"/>
          <a:stretch/>
        </p:blipFill>
        <p:spPr>
          <a:xfrm>
            <a:off x="250500" y="4217018"/>
            <a:ext cx="5045400" cy="705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433325" y="4876800"/>
            <a:ext cx="454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https://doi.org/10.25921/yy5k-dw60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46"/>
          <a:stretch/>
        </p:blipFill>
        <p:spPr>
          <a:xfrm>
            <a:off x="5295900" y="994675"/>
            <a:ext cx="6338699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8559" y="2494950"/>
            <a:ext cx="3648675" cy="40829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;p18">
            <a:extLst>
              <a:ext uri="{FF2B5EF4-FFF2-40B4-BE49-F238E27FC236}">
                <a16:creationId xmlns:a16="http://schemas.microsoft.com/office/drawing/2014/main" id="{A30336C9-A5A4-554A-B17B-808A3EB4CBE3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"/>
          <p:cNvSpPr txBox="1">
            <a:spLocks noGrp="1"/>
          </p:cNvSpPr>
          <p:nvPr>
            <p:ph type="title"/>
          </p:nvPr>
        </p:nvSpPr>
        <p:spPr>
          <a:xfrm>
            <a:off x="762000" y="2103437"/>
            <a:ext cx="44056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Font typeface="Arial"/>
              <a:buNone/>
            </a:pPr>
            <a:r>
              <a:rPr lang="en-US"/>
              <a:t>Model training and validation (e.g. OAPS, machine learning, ROMS, models)</a:t>
            </a:r>
            <a:br>
              <a:rPr lang="en-US"/>
            </a:br>
            <a:endParaRPr/>
          </a:p>
        </p:txBody>
      </p:sp>
      <p:sp>
        <p:nvSpPr>
          <p:cNvPr id="342" name="Google Shape;342;p9"/>
          <p:cNvSpPr txBox="1">
            <a:spLocks noGrp="1"/>
          </p:cNvSpPr>
          <p:nvPr>
            <p:ph type="sldNum" idx="12"/>
          </p:nvPr>
        </p:nvSpPr>
        <p:spPr>
          <a:xfrm>
            <a:off x="11634592" y="274574"/>
            <a:ext cx="381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44" name="Google Shape;344;p9"/>
          <p:cNvSpPr txBox="1"/>
          <p:nvPr/>
        </p:nvSpPr>
        <p:spPr>
          <a:xfrm>
            <a:off x="6197700" y="6045550"/>
            <a:ext cx="59943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Gomez et al., 2019 (</a:t>
            </a:r>
            <a:r>
              <a:rPr lang="en-US" sz="2000" dirty="0"/>
              <a:t>in review)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631EE-9817-8D4C-BED8-66A050A2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71" y="858280"/>
            <a:ext cx="3337593" cy="5310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0D5B6-7793-A446-9D64-55494A351A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967" y="851556"/>
            <a:ext cx="2188086" cy="5309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92D8F4-E18A-1142-9CDA-7B2876FF88A8}"/>
              </a:ext>
            </a:extLst>
          </p:cNvPr>
          <p:cNvSpPr/>
          <p:nvPr/>
        </p:nvSpPr>
        <p:spPr>
          <a:xfrm>
            <a:off x="8390965" y="5392271"/>
            <a:ext cx="457200" cy="38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0;p18">
            <a:extLst>
              <a:ext uri="{FF2B5EF4-FFF2-40B4-BE49-F238E27FC236}">
                <a16:creationId xmlns:a16="http://schemas.microsoft.com/office/drawing/2014/main" id="{2FCE927B-5F69-1740-A88E-A674A5DCFA05}"/>
              </a:ext>
            </a:extLst>
          </p:cNvPr>
          <p:cNvSpPr/>
          <p:nvPr/>
        </p:nvSpPr>
        <p:spPr>
          <a:xfrm>
            <a:off x="1" y="6477000"/>
            <a:ext cx="381000" cy="76200"/>
          </a:xfrm>
          <a:prstGeom prst="rect">
            <a:avLst/>
          </a:prstGeom>
          <a:solidFill>
            <a:srgbClr val="4298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415</Words>
  <Application>Microsoft Macintosh PowerPoint</Application>
  <PresentationFormat>Widescreen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Understanding Ocean Acidification on the regional scale in the Atlantic Ocean and Gulf of Mexico</vt:lpstr>
      <vt:lpstr>What is Ocean Acidification?</vt:lpstr>
      <vt:lpstr>What is Ocean Acidification?</vt:lpstr>
      <vt:lpstr>Why study Ocean Acidification?</vt:lpstr>
      <vt:lpstr>Coastal Ocean Acidification monitoring</vt:lpstr>
      <vt:lpstr>PowerPoint Presentation</vt:lpstr>
      <vt:lpstr>How do we make a difference?</vt:lpstr>
      <vt:lpstr>Climate quality datasets of ocean acidification in GoM and East coast submitted to NCEI</vt:lpstr>
      <vt:lpstr>Model training and validation (e.g. OAPS, machine learning, ROMS, models) </vt:lpstr>
      <vt:lpstr>Working towards data synthesis of US coastal OA (collaboration with NCEI and PMEL) </vt:lpstr>
      <vt:lpstr>Outreach and communication</vt:lpstr>
      <vt:lpstr>Outreach and communication</vt:lpstr>
      <vt:lpstr>Outreach and communication</vt:lpstr>
      <vt:lpstr>Coastal OA: what’s next</vt:lpstr>
      <vt:lpstr>What NOAA strategic directives does our group address?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Ocean Acidification on the regional scale in the Atlantic Ocean and Gulf of Mexico</dc:title>
  <dc:creator>Microsoft Office User</dc:creator>
  <cp:lastModifiedBy>Microsoft Office User</cp:lastModifiedBy>
  <cp:revision>4</cp:revision>
  <dcterms:created xsi:type="dcterms:W3CDTF">2019-08-06T19:42:43Z</dcterms:created>
  <dcterms:modified xsi:type="dcterms:W3CDTF">2019-11-12T13:28:02Z</dcterms:modified>
</cp:coreProperties>
</file>