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8" r:id="rId3"/>
    <p:sldId id="289" r:id="rId4"/>
    <p:sldId id="290"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302" r:id="rId38"/>
    <p:sldId id="294" r:id="rId39"/>
    <p:sldId id="295" r:id="rId40"/>
    <p:sldId id="296" r:id="rId41"/>
    <p:sldId id="297" r:id="rId42"/>
    <p:sldId id="298" r:id="rId43"/>
    <p:sldId id="299" r:id="rId44"/>
    <p:sldId id="300" r:id="rId45"/>
    <p:sldId id="301" r:id="rId46"/>
    <p:sldId id="293" r:id="rId47"/>
    <p:sldId id="292"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p:normalViewPr>
  <p:slideViewPr>
    <p:cSldViewPr>
      <p:cViewPr>
        <p:scale>
          <a:sx n="90" d="100"/>
          <a:sy n="90" d="100"/>
        </p:scale>
        <p:origin x="-786" y="-8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C38E3C-AC5E-4A43-8B63-9EB125CBC231}" type="datetimeFigureOut">
              <a:rPr lang="en-US"/>
              <a:pPr>
                <a:defRPr/>
              </a:pPr>
              <a:t>7/16/2010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956145-A74C-4FF2-8E18-0CC9AAC488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3B02B2-42F0-4C0E-BD8C-12BC99358E42}" type="datetimeFigureOut">
              <a:rPr lang="en-US"/>
              <a:pPr>
                <a:defRPr/>
              </a:pPr>
              <a:t>7/16/2010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8D551E-5309-493B-A87D-16D0A5CF7F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1478F5-8EEB-434B-885A-AE07A93B89BE}" type="datetimeFigureOut">
              <a:rPr lang="en-US"/>
              <a:pPr>
                <a:defRPr/>
              </a:pPr>
              <a:t>7/16/2010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D9B0E5-5B03-4897-9D4B-B4FE58913C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EDA2F2-A1F1-4A52-9727-8E685AB32364}" type="datetimeFigureOut">
              <a:rPr lang="en-US"/>
              <a:pPr>
                <a:defRPr/>
              </a:pPr>
              <a:t>7/16/2010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8426EC-DAB3-421E-B15A-F48B6AB1B8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C62BEF-0F8B-4095-97F2-909417468FE7}" type="datetimeFigureOut">
              <a:rPr lang="en-US"/>
              <a:pPr>
                <a:defRPr/>
              </a:pPr>
              <a:t>7/16/2010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14F61C-152A-4CC2-B2D0-AAAEB9F81A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CE3AA7-7298-4420-9E55-C7ACD2C8A3DA}" type="datetimeFigureOut">
              <a:rPr lang="en-US"/>
              <a:pPr>
                <a:defRPr/>
              </a:pPr>
              <a:t>7/16/2010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D3C5E-BCB7-4039-9E70-72F002D565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C88996-E382-4199-9797-F2C4067BE12F}" type="datetimeFigureOut">
              <a:rPr lang="en-US"/>
              <a:pPr>
                <a:defRPr/>
              </a:pPr>
              <a:t>7/16/2010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407B67-7E39-4197-914D-646596A0A0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69CF52-C0E7-48B5-AF54-000896D9CECB}" type="datetimeFigureOut">
              <a:rPr lang="en-US"/>
              <a:pPr>
                <a:defRPr/>
              </a:pPr>
              <a:t>7/16/2010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0B8451-2512-4ABD-9AD1-DC6B86C244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8B60F7-DB77-4CAD-BD66-44D7C7F8187D}" type="datetimeFigureOut">
              <a:rPr lang="en-US"/>
              <a:pPr>
                <a:defRPr/>
              </a:pPr>
              <a:t>7/16/2010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A63EFE-26F1-4B4A-A3B3-4CEAF27036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DA662D-B263-4FA7-851C-8F7A5A526C53}" type="datetimeFigureOut">
              <a:rPr lang="en-US"/>
              <a:pPr>
                <a:defRPr/>
              </a:pPr>
              <a:t>7/16/2010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45893-4412-4C46-B85D-0B3622B820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16926-F5BE-4DBF-BD84-C6FB8ED33496}" type="datetimeFigureOut">
              <a:rPr lang="en-US"/>
              <a:pPr>
                <a:defRPr/>
              </a:pPr>
              <a:t>7/16/2010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FC5EE-8B18-4224-9B36-C85A2DF6C2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5A37906-A849-4BDD-BF84-6E185E8AC493}" type="datetimeFigureOut">
              <a:rPr lang="en-US"/>
              <a:pPr>
                <a:defRPr/>
              </a:pPr>
              <a:t>7/16/2010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EC47B0F-623D-4F8B-A60A-9BD8409E2D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295400" y="2514600"/>
            <a:ext cx="4806950" cy="3113088"/>
          </a:xfrm>
          <a:prstGeom prst="rect">
            <a:avLst/>
          </a:prstGeom>
          <a:noFill/>
          <a:ln w="9525">
            <a:noFill/>
            <a:miter lim="800000"/>
            <a:headEnd/>
            <a:tailEnd/>
          </a:ln>
          <a:effectLst/>
        </p:spPr>
        <p:txBody>
          <a:bodyPr wrap="none" anchor="ctr">
            <a:spAutoFit/>
          </a:bodyPr>
          <a:lstStyle/>
          <a:p>
            <a:r>
              <a:rPr lang="en-US" b="1">
                <a:solidFill>
                  <a:schemeClr val="bg1"/>
                </a:solidFill>
              </a:rPr>
              <a:t>1. Overview of system and flights (Rogers)</a:t>
            </a:r>
            <a:br>
              <a:rPr lang="en-US" b="1">
                <a:solidFill>
                  <a:schemeClr val="bg1"/>
                </a:solidFill>
              </a:rPr>
            </a:br>
            <a:r>
              <a:rPr lang="en-US" b="1">
                <a:solidFill>
                  <a:schemeClr val="bg1"/>
                </a:solidFill>
              </a:rPr>
              <a:t>2. Mission summaries</a:t>
            </a:r>
            <a:br>
              <a:rPr lang="en-US" b="1">
                <a:solidFill>
                  <a:schemeClr val="bg1"/>
                </a:solidFill>
              </a:rPr>
            </a:br>
            <a:r>
              <a:rPr lang="en-US" b="1">
                <a:solidFill>
                  <a:schemeClr val="bg1"/>
                </a:solidFill>
              </a:rPr>
              <a:t>     a) 100706H1 (Black)</a:t>
            </a:r>
            <a:br>
              <a:rPr lang="en-US" b="1">
                <a:solidFill>
                  <a:schemeClr val="bg1"/>
                </a:solidFill>
              </a:rPr>
            </a:br>
            <a:r>
              <a:rPr lang="en-US" b="1">
                <a:solidFill>
                  <a:schemeClr val="bg1"/>
                </a:solidFill>
              </a:rPr>
              <a:t>     b) 100706N (Dunion)</a:t>
            </a:r>
            <a:br>
              <a:rPr lang="en-US" b="1">
                <a:solidFill>
                  <a:schemeClr val="bg1"/>
                </a:solidFill>
              </a:rPr>
            </a:br>
            <a:r>
              <a:rPr lang="en-US" b="1">
                <a:solidFill>
                  <a:schemeClr val="bg1"/>
                </a:solidFill>
              </a:rPr>
              <a:t>     c) 100707H1 (Aberson)</a:t>
            </a:r>
            <a:br>
              <a:rPr lang="en-US" b="1">
                <a:solidFill>
                  <a:schemeClr val="bg1"/>
                </a:solidFill>
              </a:rPr>
            </a:br>
            <a:r>
              <a:rPr lang="en-US" b="1">
                <a:solidFill>
                  <a:schemeClr val="bg1"/>
                </a:solidFill>
              </a:rPr>
              <a:t>     d) 100707H2 (Black)</a:t>
            </a:r>
            <a:br>
              <a:rPr lang="en-US" b="1">
                <a:solidFill>
                  <a:schemeClr val="bg1"/>
                </a:solidFill>
              </a:rPr>
            </a:br>
            <a:r>
              <a:rPr lang="en-US" b="1">
                <a:solidFill>
                  <a:schemeClr val="bg1"/>
                </a:solidFill>
              </a:rPr>
              <a:t>     e) 100707N (Dunion)</a:t>
            </a:r>
            <a:br>
              <a:rPr lang="en-US" b="1">
                <a:solidFill>
                  <a:schemeClr val="bg1"/>
                </a:solidFill>
              </a:rPr>
            </a:br>
            <a:r>
              <a:rPr lang="en-US" b="1">
                <a:solidFill>
                  <a:schemeClr val="bg1"/>
                </a:solidFill>
              </a:rPr>
              <a:t>3. Logisitics</a:t>
            </a:r>
            <a:br>
              <a:rPr lang="en-US" b="1">
                <a:solidFill>
                  <a:schemeClr val="bg1"/>
                </a:solidFill>
              </a:rPr>
            </a:br>
            <a:r>
              <a:rPr lang="en-US" b="1">
                <a:solidFill>
                  <a:schemeClr val="bg1"/>
                </a:solidFill>
              </a:rPr>
              <a:t>     a) meeting with AOC (Rogers)</a:t>
            </a:r>
            <a:br>
              <a:rPr lang="en-US" b="1">
                <a:solidFill>
                  <a:schemeClr val="bg1"/>
                </a:solidFill>
              </a:rPr>
            </a:br>
            <a:r>
              <a:rPr lang="en-US" b="1">
                <a:solidFill>
                  <a:schemeClr val="bg1"/>
                </a:solidFill>
              </a:rPr>
              <a:t>     b) MGOC (Friedman)</a:t>
            </a:r>
            <a:br>
              <a:rPr lang="en-US" b="1">
                <a:solidFill>
                  <a:schemeClr val="bg1"/>
                </a:solidFill>
              </a:rPr>
            </a:br>
            <a:r>
              <a:rPr lang="en-US" b="1">
                <a:solidFill>
                  <a:schemeClr val="bg1"/>
                </a:solidFill>
              </a:rPr>
              <a:t>     c) administrative/travel (Calderon) </a:t>
            </a:r>
          </a:p>
        </p:txBody>
      </p:sp>
      <p:sp>
        <p:nvSpPr>
          <p:cNvPr id="57349" name="Text Box 5"/>
          <p:cNvSpPr txBox="1">
            <a:spLocks noChangeArrowheads="1"/>
          </p:cNvSpPr>
          <p:nvPr/>
        </p:nvSpPr>
        <p:spPr bwMode="auto">
          <a:xfrm>
            <a:off x="1371600" y="1905000"/>
            <a:ext cx="1301750" cy="457200"/>
          </a:xfrm>
          <a:prstGeom prst="rect">
            <a:avLst/>
          </a:prstGeom>
          <a:noFill/>
          <a:ln w="9525">
            <a:noFill/>
            <a:miter lim="800000"/>
            <a:headEnd/>
            <a:tailEnd/>
          </a:ln>
          <a:effectLst/>
        </p:spPr>
        <p:txBody>
          <a:bodyPr wrap="none">
            <a:spAutoFit/>
          </a:bodyPr>
          <a:lstStyle/>
          <a:p>
            <a:r>
              <a:rPr lang="en-US" sz="2400" b="1" u="sng">
                <a:solidFill>
                  <a:schemeClr val="bg1"/>
                </a:solidFill>
              </a:rPr>
              <a:t>Agenda</a:t>
            </a:r>
          </a:p>
        </p:txBody>
      </p:sp>
      <p:sp>
        <p:nvSpPr>
          <p:cNvPr id="57350" name="Text Box 6"/>
          <p:cNvSpPr txBox="1">
            <a:spLocks noChangeArrowheads="1"/>
          </p:cNvSpPr>
          <p:nvPr/>
        </p:nvSpPr>
        <p:spPr bwMode="auto">
          <a:xfrm>
            <a:off x="2130425" y="473075"/>
            <a:ext cx="4498975" cy="822325"/>
          </a:xfrm>
          <a:prstGeom prst="rect">
            <a:avLst/>
          </a:prstGeom>
          <a:noFill/>
          <a:ln w="9525">
            <a:noFill/>
            <a:miter lim="800000"/>
            <a:headEnd/>
            <a:tailEnd/>
          </a:ln>
          <a:effectLst/>
        </p:spPr>
        <p:txBody>
          <a:bodyPr wrap="none">
            <a:spAutoFit/>
          </a:bodyPr>
          <a:lstStyle/>
          <a:p>
            <a:pPr algn="ctr"/>
            <a:r>
              <a:rPr lang="en-US" sz="2400" b="1">
                <a:solidFill>
                  <a:srgbClr val="FFFF00"/>
                </a:solidFill>
              </a:rPr>
              <a:t>Genesis flights into AL96/TD2</a:t>
            </a:r>
          </a:p>
          <a:p>
            <a:pPr algn="ctr"/>
            <a:r>
              <a:rPr lang="en-US" sz="2400" b="1">
                <a:solidFill>
                  <a:srgbClr val="FFFF00"/>
                </a:solidFill>
              </a:rPr>
              <a:t>Debrief July 16,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893763" y="-366713"/>
            <a:ext cx="7358062" cy="2322513"/>
          </a:xfrm>
          <a:ln/>
        </p:spPr>
        <p:txBody>
          <a:bodyPr rIns="35717" anchor="b"/>
          <a:lstStyle/>
          <a:p>
            <a:r>
              <a:rPr lang="en-US" smtClean="0">
                <a:solidFill>
                  <a:schemeClr val="bg1"/>
                </a:solidFill>
              </a:rPr>
              <a:t>100707H1</a:t>
            </a:r>
            <a:br>
              <a:rPr lang="en-US" smtClean="0">
                <a:solidFill>
                  <a:schemeClr val="bg1"/>
                </a:solidFill>
              </a:rPr>
            </a:br>
            <a:r>
              <a:rPr lang="en-US" smtClean="0">
                <a:solidFill>
                  <a:schemeClr val="bg1"/>
                </a:solidFill>
              </a:rPr>
              <a:t>AL96</a:t>
            </a:r>
          </a:p>
        </p:txBody>
      </p:sp>
      <p:sp>
        <p:nvSpPr>
          <p:cNvPr id="26627" name="Rectangle 3"/>
          <p:cNvSpPr>
            <a:spLocks noGrp="1"/>
          </p:cNvSpPr>
          <p:nvPr>
            <p:ph type="body" idx="1"/>
          </p:nvPr>
        </p:nvSpPr>
        <p:spPr>
          <a:xfrm>
            <a:off x="893763" y="2017713"/>
            <a:ext cx="7358062" cy="795337"/>
          </a:xfrm>
          <a:ln/>
        </p:spPr>
        <p:txBody>
          <a:bodyPr rIns="35717"/>
          <a:lstStyle/>
          <a:p>
            <a:r>
              <a:rPr lang="en-US" smtClean="0">
                <a:solidFill>
                  <a:schemeClr val="bg1"/>
                </a:solidFill>
              </a:rPr>
              <a:t>Aberson, Sellwood, Zhang</a:t>
            </a:r>
          </a:p>
        </p:txBody>
      </p:sp>
      <p:pic>
        <p:nvPicPr>
          <p:cNvPr id="26628" name="Picture 4"/>
          <p:cNvPicPr>
            <a:picLocks noChangeAspect="1" noChangeArrowheads="1"/>
          </p:cNvPicPr>
          <p:nvPr/>
        </p:nvPicPr>
        <p:blipFill>
          <a:blip r:embed="rId2" cstate="print"/>
          <a:srcRect/>
          <a:stretch>
            <a:fillRect/>
          </a:stretch>
        </p:blipFill>
        <p:spPr bwMode="auto">
          <a:xfrm>
            <a:off x="1598613" y="2732088"/>
            <a:ext cx="5938837" cy="40370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446213" y="9525"/>
            <a:ext cx="6253162" cy="68389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2" cstate="print"/>
          <a:srcRect/>
          <a:stretch>
            <a:fillRect/>
          </a:stretch>
        </p:blipFill>
        <p:spPr bwMode="auto">
          <a:xfrm>
            <a:off x="2057400" y="990600"/>
            <a:ext cx="4976813" cy="4051300"/>
          </a:xfrm>
          <a:prstGeom prst="rect">
            <a:avLst/>
          </a:prstGeom>
          <a:noFill/>
          <a:ln w="9525">
            <a:noFill/>
            <a:miter lim="800000"/>
            <a:headEnd/>
            <a:tailEnd/>
          </a:ln>
          <a:effectLst/>
        </p:spPr>
      </p:pic>
      <p:sp>
        <p:nvSpPr>
          <p:cNvPr id="54279" name="Rectangle 7"/>
          <p:cNvSpPr>
            <a:spLocks noChangeArrowheads="1"/>
          </p:cNvSpPr>
          <p:nvPr/>
        </p:nvSpPr>
        <p:spPr bwMode="auto">
          <a:xfrm>
            <a:off x="457200" y="5305425"/>
            <a:ext cx="8686800" cy="1552575"/>
          </a:xfrm>
          <a:prstGeom prst="rect">
            <a:avLst/>
          </a:prstGeom>
          <a:noFill/>
          <a:ln w="9525">
            <a:noFill/>
            <a:miter lim="800000"/>
            <a:headEnd/>
            <a:tailEnd/>
          </a:ln>
          <a:effectLst/>
        </p:spPr>
        <p:txBody>
          <a:bodyPr anchor="ctr">
            <a:spAutoFit/>
          </a:bodyPr>
          <a:lstStyle/>
          <a:p>
            <a:r>
              <a:rPr lang="en-US" sz="1200" b="1">
                <a:solidFill>
                  <a:schemeClr val="bg1"/>
                </a:solidFill>
              </a:rPr>
              <a:t>2. A BROAD AREA OF LOW PRESSURE OVER THE NORTHWESTERN CARIBBEAN SEA AND THE YUCATAN PENINSULA CONTINUES TO PRODUCE WIDESPREAD CLOUDINESS AND DISORGANIZED THUNDERSTORMS. UPPER-LEVEL WINDS ARE FORECAST TO BECOME MORE CONDUCIVE FOR DEVELOPMENT...AND A TROPICAL DEPRESSION COULD STILL FORM OVER THE NEXT COUPLE OF DAYS AS THIS SYSTEM MOVES NORTHWESTWARD AT 10 TO 15 MPH. THERE IS A MEDIUM CHANCE...30 PERCENT...OF THIS SYSTEM BECOMING A TROPICAL CYCLONE DURING THE NEXT 48 HOURS. REGARDLESS OF DEVELOPMENT...LOCALLY HEAVY RAINFALL AND GUSTY WINDS ARE POSSIBLE OVER THE YUCATAN PENINSULA AND WESTERN CUBA OVER THE NEXT DAY OR SO. </a:t>
            </a:r>
          </a:p>
        </p:txBody>
      </p:sp>
      <p:sp>
        <p:nvSpPr>
          <p:cNvPr id="54281" name="Text Box 9"/>
          <p:cNvSpPr txBox="1">
            <a:spLocks noChangeArrowheads="1"/>
          </p:cNvSpPr>
          <p:nvPr/>
        </p:nvSpPr>
        <p:spPr bwMode="auto">
          <a:xfrm>
            <a:off x="3429000" y="392113"/>
            <a:ext cx="2132013" cy="396875"/>
          </a:xfrm>
          <a:prstGeom prst="rect">
            <a:avLst/>
          </a:prstGeom>
          <a:noFill/>
          <a:ln w="9525">
            <a:noFill/>
            <a:miter lim="800000"/>
            <a:headEnd/>
            <a:tailEnd/>
          </a:ln>
          <a:effectLst/>
        </p:spPr>
        <p:txBody>
          <a:bodyPr wrap="none">
            <a:spAutoFit/>
          </a:bodyPr>
          <a:lstStyle/>
          <a:p>
            <a:r>
              <a:rPr lang="en-US" sz="2000" b="1">
                <a:solidFill>
                  <a:srgbClr val="FFFF00"/>
                </a:solidFill>
              </a:rPr>
              <a:t>0001 UTC July 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000125" y="750888"/>
            <a:ext cx="7143750" cy="53578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srcRect/>
          <a:stretch>
            <a:fillRect/>
          </a:stretch>
        </p:blipFill>
        <p:spPr bwMode="auto">
          <a:xfrm>
            <a:off x="1981200" y="887413"/>
            <a:ext cx="5181600" cy="4217987"/>
          </a:xfrm>
          <a:prstGeom prst="rect">
            <a:avLst/>
          </a:prstGeom>
          <a:noFill/>
          <a:ln w="9525">
            <a:noFill/>
            <a:miter lim="800000"/>
            <a:headEnd/>
            <a:tailEnd/>
          </a:ln>
          <a:effectLst/>
        </p:spPr>
      </p:pic>
      <p:sp>
        <p:nvSpPr>
          <p:cNvPr id="55301" name="Rectangle 5"/>
          <p:cNvSpPr>
            <a:spLocks noChangeArrowheads="1"/>
          </p:cNvSpPr>
          <p:nvPr/>
        </p:nvSpPr>
        <p:spPr bwMode="auto">
          <a:xfrm>
            <a:off x="457200" y="5229225"/>
            <a:ext cx="8686800" cy="1552575"/>
          </a:xfrm>
          <a:prstGeom prst="rect">
            <a:avLst/>
          </a:prstGeom>
          <a:noFill/>
          <a:ln w="9525">
            <a:noFill/>
            <a:miter lim="800000"/>
            <a:headEnd/>
            <a:tailEnd/>
          </a:ln>
          <a:effectLst/>
        </p:spPr>
        <p:txBody>
          <a:bodyPr anchor="ctr">
            <a:spAutoFit/>
          </a:bodyPr>
          <a:lstStyle/>
          <a:p>
            <a:r>
              <a:rPr lang="en-US" sz="1200" b="1">
                <a:solidFill>
                  <a:schemeClr val="bg1"/>
                </a:solidFill>
              </a:rPr>
              <a:t>1. SHOWERS AND THUNDERSTORMS CONTINUE IN ASSOCIATION WITH A BROAD LOW PRESSURE SYSTEM CENTERED OVER THE NORTHWESTERN YUCATAN PENINSULA OF MEXICO NEAR MERIDA. THE LOW IS BEING INVESTIGATED THIS EVENING BY TWO NOAA AIRCRAFT CONDUCTING A RESEARCH MISSION AROUND THE SYSTEM. DATA FROM THIS MISSION INDICATES ENVIRONMENTAL CONDITIONS REMAIN CONDUCIVE FOR SOME DEVELOPMENT OF THIS DISTURBANCE DURING THE NEXT COUPLE OF DAYS AS IT MOVES WEST-NORTHWESTWARD AT 10 TO 15 MPH. THERE IS A MEDIUM CHANCE...40 PERCENT...OF THIS SYSTEM BECOMING A TROPICAL CYCLONE DURING THE NEXT 48 HOURS. HEAVY RAINFALL AND GUSTY WINDS ARE POSSIBLE OVER PORTIONS OF THE YUCATAN PENINSULA DURING THE NEXT DAY OR SO. </a:t>
            </a:r>
          </a:p>
        </p:txBody>
      </p:sp>
      <p:sp>
        <p:nvSpPr>
          <p:cNvPr id="55302" name="Text Box 6"/>
          <p:cNvSpPr txBox="1">
            <a:spLocks noChangeArrowheads="1"/>
          </p:cNvSpPr>
          <p:nvPr/>
        </p:nvSpPr>
        <p:spPr bwMode="auto">
          <a:xfrm>
            <a:off x="3429000" y="392113"/>
            <a:ext cx="2132013" cy="396875"/>
          </a:xfrm>
          <a:prstGeom prst="rect">
            <a:avLst/>
          </a:prstGeom>
          <a:noFill/>
          <a:ln w="9525">
            <a:noFill/>
            <a:miter lim="800000"/>
            <a:headEnd/>
            <a:tailEnd/>
          </a:ln>
          <a:effectLst/>
        </p:spPr>
        <p:txBody>
          <a:bodyPr wrap="none">
            <a:spAutoFit/>
          </a:bodyPr>
          <a:lstStyle/>
          <a:p>
            <a:r>
              <a:rPr lang="en-US" sz="2000" b="1">
                <a:solidFill>
                  <a:srgbClr val="FFFF00"/>
                </a:solidFill>
              </a:rPr>
              <a:t>2357 UTC July 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0"/>
            <a:ext cx="6429375" cy="6848475"/>
          </a:xfrm>
          <a:prstGeom prst="rect">
            <a:avLst/>
          </a:prstGeom>
          <a:noFill/>
          <a:ln w="12700">
            <a:noFill/>
            <a:miter lim="800000"/>
            <a:headEnd/>
            <a:tailEnd/>
          </a:ln>
        </p:spPr>
      </p:pic>
      <p:sp>
        <p:nvSpPr>
          <p:cNvPr id="47107" name="Rectangle 3"/>
          <p:cNvSpPr>
            <a:spLocks/>
          </p:cNvSpPr>
          <p:nvPr/>
        </p:nvSpPr>
        <p:spPr bwMode="auto">
          <a:xfrm>
            <a:off x="6510338" y="763588"/>
            <a:ext cx="2651125" cy="5321300"/>
          </a:xfrm>
          <a:prstGeom prst="rect">
            <a:avLst/>
          </a:prstGeom>
          <a:noFill/>
          <a:ln w="12700">
            <a:noFill/>
            <a:miter lim="800000"/>
            <a:headEnd/>
            <a:tailEnd/>
          </a:ln>
        </p:spPr>
        <p:txBody>
          <a:bodyPr lIns="0" tIns="0" rIns="0" bIns="0" anchor="ctr"/>
          <a:lstStyle/>
          <a:p>
            <a:pPr defTabSz="642938"/>
            <a:r>
              <a:rPr lang="en-US" sz="3000">
                <a:solidFill>
                  <a:schemeClr val="bg1"/>
                </a:solidFill>
                <a:latin typeface="Gill Sans" charset="0"/>
                <a:sym typeface="Gill Sans" charset="0"/>
              </a:rPr>
              <a:t>Increase in convective coverage.  Rapid development of high-dBZ cells toward end of mission throughout area seen about 1 h before they were seen on IR satellite images.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p:cNvSpPr>
          <p:nvPr/>
        </p:nvSpPr>
        <p:spPr bwMode="auto">
          <a:xfrm>
            <a:off x="322263" y="1419225"/>
            <a:ext cx="8501062" cy="4010025"/>
          </a:xfrm>
          <a:prstGeom prst="rect">
            <a:avLst/>
          </a:prstGeom>
          <a:noFill/>
          <a:ln w="12700">
            <a:noFill/>
            <a:miter lim="800000"/>
            <a:headEnd/>
            <a:tailEnd/>
          </a:ln>
        </p:spPr>
        <p:txBody>
          <a:bodyPr lIns="0" tIns="0" rIns="0" bIns="0" anchor="ctr"/>
          <a:lstStyle/>
          <a:p>
            <a:pPr defTabSz="642938"/>
            <a:r>
              <a:rPr lang="en-US" sz="3000">
                <a:solidFill>
                  <a:schemeClr val="bg1"/>
                </a:solidFill>
                <a:latin typeface="Gill Sans" charset="0"/>
                <a:sym typeface="Gill Sans" charset="0"/>
              </a:rPr>
              <a:t>Composite code needs work to be fully automated.</a:t>
            </a:r>
          </a:p>
          <a:p>
            <a:pPr defTabSz="642938"/>
            <a:endParaRPr lang="en-US" sz="3000">
              <a:solidFill>
                <a:schemeClr val="bg1"/>
              </a:solidFill>
              <a:latin typeface="Gill Sans" charset="0"/>
              <a:sym typeface="Gill Sans" charset="0"/>
            </a:endParaRPr>
          </a:p>
          <a:p>
            <a:pPr defTabSz="642938"/>
            <a:r>
              <a:rPr lang="en-US" sz="3000">
                <a:solidFill>
                  <a:schemeClr val="bg1"/>
                </a:solidFill>
                <a:latin typeface="Gill Sans" charset="0"/>
                <a:sym typeface="Gill Sans" charset="0"/>
              </a:rPr>
              <a:t>The code crashed on the aircraft but not on my own Mac using identical data.</a:t>
            </a:r>
          </a:p>
          <a:p>
            <a:pPr defTabSz="642938"/>
            <a:endParaRPr lang="en-US" sz="3000">
              <a:solidFill>
                <a:schemeClr val="bg1"/>
              </a:solidFill>
              <a:latin typeface="Gill Sans" charset="0"/>
              <a:sym typeface="Gill Sans" charset="0"/>
            </a:endParaRPr>
          </a:p>
          <a:p>
            <a:pPr defTabSz="642938"/>
            <a:r>
              <a:rPr lang="en-US" sz="3000">
                <a:solidFill>
                  <a:schemeClr val="bg1"/>
                </a:solidFill>
                <a:latin typeface="Gill Sans" charset="0"/>
                <a:sym typeface="Gill Sans" charset="0"/>
              </a:rPr>
              <a:t>Composite software will probably have difficulty when there is not a center to follow.</a:t>
            </a:r>
          </a:p>
          <a:p>
            <a:pPr defTabSz="642938"/>
            <a:endParaRPr lang="en-US" sz="3000">
              <a:solidFill>
                <a:schemeClr val="bg1"/>
              </a:solidFill>
              <a:latin typeface="Gill Sans" charset="0"/>
              <a:sym typeface="Gill Sans" charset="0"/>
            </a:endParaRPr>
          </a:p>
          <a:p>
            <a:pPr defTabSz="642938"/>
            <a:r>
              <a:rPr lang="en-US" sz="3000">
                <a:solidFill>
                  <a:schemeClr val="bg1"/>
                </a:solidFill>
                <a:latin typeface="Gill Sans" charset="0"/>
                <a:sym typeface="Gill Sans" charset="0"/>
              </a:rPr>
              <a:t>Dropwindsondes and radar worked well.</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idx="4294967295"/>
          </p:nvPr>
        </p:nvSpPr>
        <p:spPr>
          <a:xfrm>
            <a:off x="500063" y="-160338"/>
            <a:ext cx="8197850" cy="1249363"/>
          </a:xfrm>
        </p:spPr>
        <p:txBody>
          <a:bodyPr lIns="35717" tIns="35717" rIns="35717" bIns="35717"/>
          <a:lstStyle/>
          <a:p>
            <a:r>
              <a:rPr lang="en-US" sz="2400" b="1" smtClean="0">
                <a:solidFill>
                  <a:srgbClr val="FFFF00"/>
                </a:solidFill>
                <a:latin typeface="Optima" charset="0"/>
                <a:sym typeface="Optima" charset="0"/>
              </a:rPr>
              <a:t>AL96/TD2 Genesis: 100707H2 Square Spiral Mission</a:t>
            </a:r>
            <a:endParaRPr lang="en-US" sz="2400" b="1" smtClean="0">
              <a:solidFill>
                <a:srgbClr val="FFFF00"/>
              </a:solidFill>
              <a:latin typeface="Optima" charset="0"/>
              <a:ea typeface="ヒラギノ角ゴ ProN W6" charset="-128"/>
              <a:sym typeface="Optima" charset="0"/>
            </a:endParaRPr>
          </a:p>
        </p:txBody>
      </p:sp>
      <p:sp>
        <p:nvSpPr>
          <p:cNvPr id="49155" name="Rectangle 2"/>
          <p:cNvSpPr>
            <a:spLocks noGrp="1" noChangeArrowheads="1"/>
          </p:cNvSpPr>
          <p:nvPr>
            <p:ph type="body" idx="4294967295"/>
          </p:nvPr>
        </p:nvSpPr>
        <p:spPr>
          <a:xfrm>
            <a:off x="874713" y="642938"/>
            <a:ext cx="7358062" cy="5197475"/>
          </a:xfrm>
        </p:spPr>
        <p:txBody>
          <a:bodyPr lIns="35717" tIns="35717" rIns="35717" bIns="35717"/>
          <a:lstStyle/>
          <a:p>
            <a:pPr marL="985838" indent="-668338" algn="ctr">
              <a:buFont typeface="Arial" charset="0"/>
              <a:buBlip>
                <a:blip r:embed="rId2"/>
              </a:buBlip>
            </a:pPr>
            <a:r>
              <a:rPr lang="en-US" sz="1700" b="1" smtClean="0">
                <a:solidFill>
                  <a:srgbClr val="FF0000"/>
                </a:solidFill>
                <a:latin typeface="Optima" charset="0"/>
                <a:sym typeface="Optima" charset="0"/>
              </a:rPr>
              <a:t>Science issues</a:t>
            </a:r>
            <a:r>
              <a:rPr lang="en-US" sz="1700" b="1" smtClean="0">
                <a:solidFill>
                  <a:schemeClr val="bg1"/>
                </a:solidFill>
                <a:latin typeface="Optima" charset="0"/>
                <a:sym typeface="Optima" charset="0"/>
              </a:rPr>
              <a:t>:</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Poorly organized and possible multiple centers</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Convection scattered but mainly on south side of possible center</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Try and do a convective burst module </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Two main areas of convection: south and east side</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Large areas of stratiform encountered during flight</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Weak and broad circulation center at 12 kft flt alt </a:t>
            </a:r>
            <a:endParaRPr lang="en-US" sz="1700" b="1" smtClean="0">
              <a:solidFill>
                <a:schemeClr val="bg1"/>
              </a:solidFill>
              <a:latin typeface="Optima" charset="0"/>
              <a:ea typeface="ヒラギノ角ゴ ProN W6" charset="-128"/>
              <a:sym typeface="Optima" charset="0"/>
            </a:endParaRPr>
          </a:p>
          <a:p>
            <a:pPr marL="985838" indent="-668338" algn="ctr">
              <a:buFont typeface="Arial" charset="0"/>
              <a:buBlip>
                <a:blip r:embed="rId2"/>
              </a:buBlip>
            </a:pPr>
            <a:r>
              <a:rPr lang="en-US" sz="1700" b="1" smtClean="0">
                <a:solidFill>
                  <a:srgbClr val="FF0000"/>
                </a:solidFill>
                <a:latin typeface="Optima" charset="0"/>
                <a:sym typeface="Optima" charset="0"/>
              </a:rPr>
              <a:t>Mission Issues</a:t>
            </a:r>
            <a:endParaRPr lang="en-US" sz="1700" b="1" smtClean="0">
              <a:solidFill>
                <a:srgbClr val="FF0000"/>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Sondes and software worked well</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Tried two quasi- convective burst modules - Pilots and Nav. were concerned about fuel</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Concentrating on LPS duties and using web, x-chat was better than also doing sondes</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John Gamache processed sondes- thank you!</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HRD WS tape drive not working- got sonde data via ftp on flash drive- works fine</a:t>
            </a:r>
            <a:endParaRPr lang="en-US" sz="1700" b="1" smtClean="0">
              <a:solidFill>
                <a:schemeClr val="bg1"/>
              </a:solidFill>
              <a:latin typeface="Optima" charset="0"/>
              <a:ea typeface="ヒラギノ角ゴ ProN W6" charset="-128"/>
              <a:sym typeface="Optima"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2" cstate="print"/>
          <a:srcRect/>
          <a:stretch>
            <a:fillRect/>
          </a:stretch>
        </p:blipFill>
        <p:spPr bwMode="auto">
          <a:xfrm>
            <a:off x="758825" y="0"/>
            <a:ext cx="6858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2" cstate="print"/>
          <a:srcRect/>
          <a:stretch>
            <a:fillRect/>
          </a:stretch>
        </p:blipFill>
        <p:spPr bwMode="auto">
          <a:xfrm>
            <a:off x="455613" y="276225"/>
            <a:ext cx="7947025" cy="63055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2" cstate="print"/>
          <a:srcRect/>
          <a:stretch>
            <a:fillRect/>
          </a:stretch>
        </p:blipFill>
        <p:spPr bwMode="auto">
          <a:xfrm>
            <a:off x="1000125" y="571500"/>
            <a:ext cx="7143750" cy="5715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2" cstate="print"/>
          <a:srcRect/>
          <a:stretch>
            <a:fillRect/>
          </a:stretch>
        </p:blipFill>
        <p:spPr bwMode="auto">
          <a:xfrm>
            <a:off x="1000125" y="571500"/>
            <a:ext cx="7143750" cy="5715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590800"/>
            <a:ext cx="5723042" cy="461665"/>
          </a:xfrm>
          <a:prstGeom prst="rect">
            <a:avLst/>
          </a:prstGeom>
          <a:noFill/>
        </p:spPr>
        <p:txBody>
          <a:bodyPr wrap="none" rtlCol="0">
            <a:spAutoFit/>
          </a:bodyPr>
          <a:lstStyle/>
          <a:p>
            <a:r>
              <a:rPr lang="en-US" sz="2400" b="1" dirty="0" smtClean="0">
                <a:solidFill>
                  <a:srgbClr val="FFFF00"/>
                </a:solidFill>
              </a:rPr>
              <a:t>Unified radar analysis for three flights</a:t>
            </a:r>
            <a:endParaRPr lang="en-US" sz="2400" b="1" dirty="0">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100707H1_1200_1.0km.jpg                                        000B8828Macintosh HD                   7C262D93:"/>
          <p:cNvPicPr>
            <a:picLocks noChangeAspect="1" noChangeArrowheads="1"/>
          </p:cNvPicPr>
          <p:nvPr/>
        </p:nvPicPr>
        <p:blipFill>
          <a:blip r:embed="rId2" cstate="print"/>
          <a:srcRect/>
          <a:stretch>
            <a:fillRect/>
          </a:stretch>
        </p:blipFill>
        <p:spPr bwMode="auto">
          <a:xfrm>
            <a:off x="4724400" y="0"/>
            <a:ext cx="3546475" cy="3500438"/>
          </a:xfrm>
          <a:prstGeom prst="rect">
            <a:avLst/>
          </a:prstGeom>
          <a:noFill/>
        </p:spPr>
      </p:pic>
      <p:pic>
        <p:nvPicPr>
          <p:cNvPr id="2054" name="Picture 6" descr="100707H2_2400_1.0km.jpg                                        000B8828Macintosh HD                   7C262D93:"/>
          <p:cNvPicPr>
            <a:picLocks noChangeAspect="1" noChangeArrowheads="1"/>
          </p:cNvPicPr>
          <p:nvPr/>
        </p:nvPicPr>
        <p:blipFill>
          <a:blip r:embed="rId3" cstate="print"/>
          <a:srcRect/>
          <a:stretch>
            <a:fillRect/>
          </a:stretch>
        </p:blipFill>
        <p:spPr bwMode="auto">
          <a:xfrm>
            <a:off x="982663" y="3357563"/>
            <a:ext cx="3546475" cy="3500437"/>
          </a:xfrm>
          <a:prstGeom prst="rect">
            <a:avLst/>
          </a:prstGeom>
          <a:noFill/>
        </p:spPr>
      </p:pic>
      <p:pic>
        <p:nvPicPr>
          <p:cNvPr id="2052" name="Picture 4" descr="100706H1_2335_1.0km.jpg                                        000B8828Macintosh HD                   7C262D93:"/>
          <p:cNvPicPr>
            <a:picLocks noChangeAspect="1" noChangeArrowheads="1"/>
          </p:cNvPicPr>
          <p:nvPr/>
        </p:nvPicPr>
        <p:blipFill>
          <a:blip r:embed="rId4" cstate="print"/>
          <a:srcRect/>
          <a:stretch>
            <a:fillRect/>
          </a:stretch>
        </p:blipFill>
        <p:spPr bwMode="auto">
          <a:xfrm>
            <a:off x="992188" y="0"/>
            <a:ext cx="3546475" cy="3500438"/>
          </a:xfrm>
          <a:prstGeom prst="rect">
            <a:avLst/>
          </a:prstGeom>
          <a:noFill/>
        </p:spPr>
      </p:pic>
      <p:sp>
        <p:nvSpPr>
          <p:cNvPr id="2055" name="Text Box 7"/>
          <p:cNvSpPr txBox="1">
            <a:spLocks noChangeArrowheads="1"/>
          </p:cNvSpPr>
          <p:nvPr/>
        </p:nvSpPr>
        <p:spPr bwMode="auto">
          <a:xfrm>
            <a:off x="5470525" y="4175125"/>
            <a:ext cx="877163" cy="369332"/>
          </a:xfrm>
          <a:prstGeom prst="rect">
            <a:avLst/>
          </a:prstGeom>
          <a:noFill/>
          <a:ln w="9525">
            <a:noFill/>
            <a:miter lim="800000"/>
            <a:headEnd/>
            <a:tailEnd/>
          </a:ln>
          <a:effectLst/>
        </p:spPr>
        <p:txBody>
          <a:bodyPr wrap="none">
            <a:spAutoFit/>
          </a:bodyPr>
          <a:lstStyle/>
          <a:p>
            <a:r>
              <a:rPr lang="en-US">
                <a:solidFill>
                  <a:schemeClr val="bg1"/>
                </a:solidFill>
              </a:rPr>
              <a:t>1.0 km</a:t>
            </a:r>
          </a:p>
        </p:txBody>
      </p:sp>
      <p:sp>
        <p:nvSpPr>
          <p:cNvPr id="2056" name="Text Box 8"/>
          <p:cNvSpPr txBox="1">
            <a:spLocks noChangeArrowheads="1"/>
          </p:cNvSpPr>
          <p:nvPr/>
        </p:nvSpPr>
        <p:spPr bwMode="auto">
          <a:xfrm>
            <a:off x="1371600" y="2787650"/>
            <a:ext cx="1041400" cy="336550"/>
          </a:xfrm>
          <a:prstGeom prst="rect">
            <a:avLst/>
          </a:prstGeom>
          <a:noFill/>
          <a:ln w="9525">
            <a:noFill/>
            <a:miter lim="800000"/>
            <a:headEnd/>
            <a:tailEnd/>
          </a:ln>
          <a:effectLst/>
        </p:spPr>
        <p:txBody>
          <a:bodyPr wrap="none">
            <a:spAutoFit/>
          </a:bodyPr>
          <a:lstStyle/>
          <a:p>
            <a:r>
              <a:rPr lang="en-US" sz="1600"/>
              <a:t>100706H2</a:t>
            </a:r>
          </a:p>
        </p:txBody>
      </p:sp>
      <p:sp>
        <p:nvSpPr>
          <p:cNvPr id="2058" name="Text Box 10"/>
          <p:cNvSpPr txBox="1">
            <a:spLocks noChangeArrowheads="1"/>
          </p:cNvSpPr>
          <p:nvPr/>
        </p:nvSpPr>
        <p:spPr bwMode="auto">
          <a:xfrm>
            <a:off x="5181600" y="2819400"/>
            <a:ext cx="1041400" cy="336550"/>
          </a:xfrm>
          <a:prstGeom prst="rect">
            <a:avLst/>
          </a:prstGeom>
          <a:noFill/>
          <a:ln w="9525">
            <a:noFill/>
            <a:miter lim="800000"/>
            <a:headEnd/>
            <a:tailEnd/>
          </a:ln>
          <a:effectLst/>
        </p:spPr>
        <p:txBody>
          <a:bodyPr wrap="none">
            <a:spAutoFit/>
          </a:bodyPr>
          <a:lstStyle/>
          <a:p>
            <a:r>
              <a:rPr lang="en-US" sz="1600"/>
              <a:t>100707H1</a:t>
            </a:r>
          </a:p>
        </p:txBody>
      </p:sp>
      <p:sp>
        <p:nvSpPr>
          <p:cNvPr id="2059" name="Text Box 11"/>
          <p:cNvSpPr txBox="1">
            <a:spLocks noChangeArrowheads="1"/>
          </p:cNvSpPr>
          <p:nvPr/>
        </p:nvSpPr>
        <p:spPr bwMode="auto">
          <a:xfrm>
            <a:off x="1244600" y="6140450"/>
            <a:ext cx="1041400" cy="336550"/>
          </a:xfrm>
          <a:prstGeom prst="rect">
            <a:avLst/>
          </a:prstGeom>
          <a:noFill/>
          <a:ln w="9525">
            <a:noFill/>
            <a:miter lim="800000"/>
            <a:headEnd/>
            <a:tailEnd/>
          </a:ln>
          <a:effectLst/>
        </p:spPr>
        <p:txBody>
          <a:bodyPr wrap="none">
            <a:spAutoFit/>
          </a:bodyPr>
          <a:lstStyle/>
          <a:p>
            <a:r>
              <a:rPr lang="en-US" sz="1600"/>
              <a:t>100707H2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100707H1_1200_2.0km.jpg                                        000B8828Macintosh HD                   7C262D93:"/>
          <p:cNvPicPr>
            <a:picLocks noChangeAspect="1" noChangeArrowheads="1"/>
          </p:cNvPicPr>
          <p:nvPr/>
        </p:nvPicPr>
        <p:blipFill>
          <a:blip r:embed="rId2" cstate="print"/>
          <a:srcRect/>
          <a:stretch>
            <a:fillRect/>
          </a:stretch>
        </p:blipFill>
        <p:spPr bwMode="auto">
          <a:xfrm>
            <a:off x="4724400" y="0"/>
            <a:ext cx="3546475" cy="3500438"/>
          </a:xfrm>
          <a:prstGeom prst="rect">
            <a:avLst/>
          </a:prstGeom>
          <a:noFill/>
        </p:spPr>
      </p:pic>
      <p:pic>
        <p:nvPicPr>
          <p:cNvPr id="3078" name="Picture 6" descr="100707H2_2400_2.0km.jpg                                        000B8828Macintosh HD                   7C262D93:"/>
          <p:cNvPicPr>
            <a:picLocks noChangeAspect="1" noChangeArrowheads="1"/>
          </p:cNvPicPr>
          <p:nvPr/>
        </p:nvPicPr>
        <p:blipFill>
          <a:blip r:embed="rId3" cstate="print"/>
          <a:srcRect/>
          <a:stretch>
            <a:fillRect/>
          </a:stretch>
        </p:blipFill>
        <p:spPr bwMode="auto">
          <a:xfrm>
            <a:off x="982663" y="3362325"/>
            <a:ext cx="3546475" cy="3500438"/>
          </a:xfrm>
          <a:prstGeom prst="rect">
            <a:avLst/>
          </a:prstGeom>
          <a:noFill/>
        </p:spPr>
      </p:pic>
      <p:sp>
        <p:nvSpPr>
          <p:cNvPr id="3079" name="Text Box 7"/>
          <p:cNvSpPr txBox="1">
            <a:spLocks noChangeArrowheads="1"/>
          </p:cNvSpPr>
          <p:nvPr/>
        </p:nvSpPr>
        <p:spPr bwMode="auto">
          <a:xfrm>
            <a:off x="5470525" y="4175125"/>
            <a:ext cx="877163" cy="369332"/>
          </a:xfrm>
          <a:prstGeom prst="rect">
            <a:avLst/>
          </a:prstGeom>
          <a:noFill/>
          <a:ln w="9525">
            <a:noFill/>
            <a:miter lim="800000"/>
            <a:headEnd/>
            <a:tailEnd/>
          </a:ln>
          <a:effectLst/>
        </p:spPr>
        <p:txBody>
          <a:bodyPr wrap="none">
            <a:spAutoFit/>
          </a:bodyPr>
          <a:lstStyle/>
          <a:p>
            <a:r>
              <a:rPr lang="en-US" dirty="0">
                <a:solidFill>
                  <a:schemeClr val="bg1"/>
                </a:solidFill>
              </a:rPr>
              <a:t>2.0 km</a:t>
            </a:r>
          </a:p>
        </p:txBody>
      </p:sp>
      <p:pic>
        <p:nvPicPr>
          <p:cNvPr id="3076" name="Picture 4" descr="100706H1_2335_2.0km.jpg                                        000B8828Macintosh HD                   7C262D93:"/>
          <p:cNvPicPr>
            <a:picLocks noChangeAspect="1" noChangeArrowheads="1"/>
          </p:cNvPicPr>
          <p:nvPr/>
        </p:nvPicPr>
        <p:blipFill>
          <a:blip r:embed="rId4" cstate="print"/>
          <a:srcRect/>
          <a:stretch>
            <a:fillRect/>
          </a:stretch>
        </p:blipFill>
        <p:spPr bwMode="auto">
          <a:xfrm>
            <a:off x="982663" y="0"/>
            <a:ext cx="3546475" cy="350043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ChangeAspect="1" noChangeArrowheads="1"/>
          </p:cNvPicPr>
          <p:nvPr/>
        </p:nvPicPr>
        <p:blipFill>
          <a:blip r:embed="rId2" cstate="print"/>
          <a:srcRect/>
          <a:stretch>
            <a:fillRect/>
          </a:stretch>
        </p:blipFill>
        <p:spPr bwMode="auto">
          <a:xfrm>
            <a:off x="2286000" y="600075"/>
            <a:ext cx="4572000" cy="3722688"/>
          </a:xfrm>
          <a:prstGeom prst="rect">
            <a:avLst/>
          </a:prstGeom>
          <a:noFill/>
          <a:ln w="9525">
            <a:noFill/>
            <a:miter lim="800000"/>
            <a:headEnd/>
            <a:tailEnd/>
          </a:ln>
          <a:effectLst/>
        </p:spPr>
      </p:pic>
      <p:sp>
        <p:nvSpPr>
          <p:cNvPr id="56325" name="Rectangle 5"/>
          <p:cNvSpPr>
            <a:spLocks noChangeArrowheads="1"/>
          </p:cNvSpPr>
          <p:nvPr/>
        </p:nvSpPr>
        <p:spPr bwMode="auto">
          <a:xfrm>
            <a:off x="533400" y="4392613"/>
            <a:ext cx="8610600" cy="2465387"/>
          </a:xfrm>
          <a:prstGeom prst="rect">
            <a:avLst/>
          </a:prstGeom>
          <a:noFill/>
          <a:ln w="9525">
            <a:noFill/>
            <a:miter lim="800000"/>
            <a:headEnd/>
            <a:tailEnd/>
          </a:ln>
          <a:effectLst/>
        </p:spPr>
        <p:txBody>
          <a:bodyPr anchor="ctr">
            <a:spAutoFit/>
          </a:bodyPr>
          <a:lstStyle/>
          <a:p>
            <a:r>
              <a:rPr lang="en-US" sz="1200" b="1">
                <a:solidFill>
                  <a:schemeClr val="bg1"/>
                </a:solidFill>
              </a:rPr>
              <a:t>1. A LARGE LOW PRESSURE SYSTEM LOCATED ABOUT 290 MILES SOUTHEAST OF THE TEXAS/MEXICO BORDER IS MOVING WEST-NORTHWESTWARD AT 10 TO 15 MPH. THIS SYSTEM HAS BECOME MUCH BETTER ORGANIZED THIS AFTERNOON AND EVENING...AND THUNDERSTORM ACTIVITY HAS BECOME MORE CONCENTRATED NEAR THE CENTER. TWO NOAA RECONNAISSANCE AIRCRAFT ARE CURRENTLY CONDUCTING A RESEARCH MISSION IN AND AROUND THE DISTURBANCE...AND INFORMATION RECEIVED SO FAR SUGGESTS THAT A TROPICAL DEPRESSION MAY BE FORMING. ENVIRONMENTAL CONDITIONS ARE CONDUCIVE FOR FURTHER DEVELOPMENT AND IF ADDITIONAL ORGANIZATION CONTINUES...THEN FORECAST ADVISORIES WILL BE INITIATED LATER TONIGHT OR THURSDAY MORNING...WHICH WOULD REQUIRE THAT TROPICAL STORM WATCHES OR WARNINGS BE ISSUED FOR PORTIONS OF THE COASTAL REGIONS OF CENTRAL AND LOWER TEXAS AND NORTHEASTERN MEXICO. THERE IS A HIGH CHANCE...80 PERCENT...OF THIS SYSTEM BECOMING A TROPICAL CYCLONE. THIS DISTURBANCE IS FORECAST TO BRING LOCALLY HEAVY RAINS AND GUSTY WINDS TO PORTIONS OF EASTERN AND SOUTHERN TEXAS AND NORTHEASTERN MEXICO OVER THE NEXT FEW DAYS. </a:t>
            </a:r>
          </a:p>
        </p:txBody>
      </p:sp>
      <p:sp>
        <p:nvSpPr>
          <p:cNvPr id="56326" name="Text Box 6"/>
          <p:cNvSpPr txBox="1">
            <a:spLocks noChangeArrowheads="1"/>
          </p:cNvSpPr>
          <p:nvPr/>
        </p:nvSpPr>
        <p:spPr bwMode="auto">
          <a:xfrm>
            <a:off x="3506788" y="76200"/>
            <a:ext cx="2132012" cy="396875"/>
          </a:xfrm>
          <a:prstGeom prst="rect">
            <a:avLst/>
          </a:prstGeom>
          <a:noFill/>
          <a:ln w="9525">
            <a:noFill/>
            <a:miter lim="800000"/>
            <a:headEnd/>
            <a:tailEnd/>
          </a:ln>
          <a:effectLst/>
        </p:spPr>
        <p:txBody>
          <a:bodyPr wrap="none">
            <a:spAutoFit/>
          </a:bodyPr>
          <a:lstStyle/>
          <a:p>
            <a:r>
              <a:rPr lang="en-US" sz="2000" b="1">
                <a:solidFill>
                  <a:srgbClr val="FFFF00"/>
                </a:solidFill>
              </a:rPr>
              <a:t>2353 UTC July 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100706H1_2335_3.0km.jpg                                        000B8828Macintosh HD                   7C262D93:"/>
          <p:cNvPicPr>
            <a:picLocks noChangeAspect="1" noChangeArrowheads="1"/>
          </p:cNvPicPr>
          <p:nvPr/>
        </p:nvPicPr>
        <p:blipFill>
          <a:blip r:embed="rId2" cstate="print"/>
          <a:srcRect/>
          <a:stretch>
            <a:fillRect/>
          </a:stretch>
        </p:blipFill>
        <p:spPr bwMode="auto">
          <a:xfrm>
            <a:off x="982663" y="0"/>
            <a:ext cx="3546475" cy="3500438"/>
          </a:xfrm>
          <a:prstGeom prst="rect">
            <a:avLst/>
          </a:prstGeom>
          <a:noFill/>
        </p:spPr>
      </p:pic>
      <p:pic>
        <p:nvPicPr>
          <p:cNvPr id="4102" name="Picture 6" descr="100707H1_1200_3.0km.jpg                                        000B8828Macintosh HD                   7C262D93:"/>
          <p:cNvPicPr>
            <a:picLocks noChangeAspect="1" noChangeArrowheads="1"/>
          </p:cNvPicPr>
          <p:nvPr/>
        </p:nvPicPr>
        <p:blipFill>
          <a:blip r:embed="rId3" cstate="print"/>
          <a:srcRect/>
          <a:stretch>
            <a:fillRect/>
          </a:stretch>
        </p:blipFill>
        <p:spPr bwMode="auto">
          <a:xfrm>
            <a:off x="4724400" y="0"/>
            <a:ext cx="3546475" cy="3500438"/>
          </a:xfrm>
          <a:prstGeom prst="rect">
            <a:avLst/>
          </a:prstGeom>
          <a:noFill/>
        </p:spPr>
      </p:pic>
      <p:sp>
        <p:nvSpPr>
          <p:cNvPr id="4104" name="Text Box 8"/>
          <p:cNvSpPr txBox="1">
            <a:spLocks noChangeArrowheads="1"/>
          </p:cNvSpPr>
          <p:nvPr/>
        </p:nvSpPr>
        <p:spPr bwMode="auto">
          <a:xfrm>
            <a:off x="5470525" y="4175125"/>
            <a:ext cx="877163" cy="369332"/>
          </a:xfrm>
          <a:prstGeom prst="rect">
            <a:avLst/>
          </a:prstGeom>
          <a:noFill/>
          <a:ln w="9525">
            <a:noFill/>
            <a:miter lim="800000"/>
            <a:headEnd/>
            <a:tailEnd/>
          </a:ln>
          <a:effectLst/>
        </p:spPr>
        <p:txBody>
          <a:bodyPr wrap="none">
            <a:spAutoFit/>
          </a:bodyPr>
          <a:lstStyle/>
          <a:p>
            <a:r>
              <a:rPr lang="en-US" dirty="0">
                <a:solidFill>
                  <a:schemeClr val="bg1"/>
                </a:solidFill>
              </a:rPr>
              <a:t>3.0 km</a:t>
            </a:r>
          </a:p>
        </p:txBody>
      </p:sp>
      <p:pic>
        <p:nvPicPr>
          <p:cNvPr id="4105" name="Picture 9" descr="100707H2_2400_3.0km.jpg                                        000B8828Macintosh HD                   7C262D93:"/>
          <p:cNvPicPr>
            <a:picLocks noChangeAspect="1" noChangeArrowheads="1"/>
          </p:cNvPicPr>
          <p:nvPr/>
        </p:nvPicPr>
        <p:blipFill>
          <a:blip r:embed="rId4" cstate="print"/>
          <a:srcRect/>
          <a:stretch>
            <a:fillRect/>
          </a:stretch>
        </p:blipFill>
        <p:spPr bwMode="auto">
          <a:xfrm>
            <a:off x="982663" y="3357563"/>
            <a:ext cx="3546475" cy="350043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100706H1_2335_4.0km.jpg                                        000B8828Macintosh HD                   7C262D93:"/>
          <p:cNvPicPr>
            <a:picLocks noChangeAspect="1" noChangeArrowheads="1"/>
          </p:cNvPicPr>
          <p:nvPr/>
        </p:nvPicPr>
        <p:blipFill>
          <a:blip r:embed="rId2" cstate="print"/>
          <a:srcRect/>
          <a:stretch>
            <a:fillRect/>
          </a:stretch>
        </p:blipFill>
        <p:spPr bwMode="auto">
          <a:xfrm>
            <a:off x="990600" y="0"/>
            <a:ext cx="3546475" cy="3500438"/>
          </a:xfrm>
          <a:prstGeom prst="rect">
            <a:avLst/>
          </a:prstGeom>
          <a:noFill/>
        </p:spPr>
      </p:pic>
      <p:pic>
        <p:nvPicPr>
          <p:cNvPr id="5125" name="Picture 5" descr="100707H1_1200_4.0km.jpg                                        000B8828Macintosh HD                   7C262D93:"/>
          <p:cNvPicPr>
            <a:picLocks noChangeAspect="1" noChangeArrowheads="1"/>
          </p:cNvPicPr>
          <p:nvPr/>
        </p:nvPicPr>
        <p:blipFill>
          <a:blip r:embed="rId3" cstate="print"/>
          <a:srcRect/>
          <a:stretch>
            <a:fillRect/>
          </a:stretch>
        </p:blipFill>
        <p:spPr bwMode="auto">
          <a:xfrm>
            <a:off x="4725988" y="0"/>
            <a:ext cx="3546475" cy="3500438"/>
          </a:xfrm>
          <a:prstGeom prst="rect">
            <a:avLst/>
          </a:prstGeom>
          <a:noFill/>
        </p:spPr>
      </p:pic>
      <p:pic>
        <p:nvPicPr>
          <p:cNvPr id="5126" name="Picture 6" descr="100707H2_2400_4.0km.jpg                                        000B8828Macintosh HD                   7C262D93:"/>
          <p:cNvPicPr>
            <a:picLocks noChangeAspect="1" noChangeArrowheads="1"/>
          </p:cNvPicPr>
          <p:nvPr/>
        </p:nvPicPr>
        <p:blipFill>
          <a:blip r:embed="rId4" cstate="print"/>
          <a:srcRect/>
          <a:stretch>
            <a:fillRect/>
          </a:stretch>
        </p:blipFill>
        <p:spPr bwMode="auto">
          <a:xfrm>
            <a:off x="990600" y="3357563"/>
            <a:ext cx="3546475" cy="3500437"/>
          </a:xfrm>
          <a:prstGeom prst="rect">
            <a:avLst/>
          </a:prstGeom>
          <a:noFill/>
        </p:spPr>
      </p:pic>
      <p:sp>
        <p:nvSpPr>
          <p:cNvPr id="5127" name="Text Box 7"/>
          <p:cNvSpPr txBox="1">
            <a:spLocks noChangeArrowheads="1"/>
          </p:cNvSpPr>
          <p:nvPr/>
        </p:nvSpPr>
        <p:spPr bwMode="auto">
          <a:xfrm>
            <a:off x="5470525" y="4175125"/>
            <a:ext cx="877163" cy="369332"/>
          </a:xfrm>
          <a:prstGeom prst="rect">
            <a:avLst/>
          </a:prstGeom>
          <a:noFill/>
          <a:ln w="9525">
            <a:noFill/>
            <a:miter lim="800000"/>
            <a:headEnd/>
            <a:tailEnd/>
          </a:ln>
          <a:effectLst/>
        </p:spPr>
        <p:txBody>
          <a:bodyPr wrap="none">
            <a:spAutoFit/>
          </a:bodyPr>
          <a:lstStyle/>
          <a:p>
            <a:r>
              <a:rPr lang="en-US" dirty="0">
                <a:solidFill>
                  <a:schemeClr val="bg1"/>
                </a:solidFill>
              </a:rPr>
              <a:t>4.0 km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0706H1_2335_6.0km.jpg                                        000B8828Macintosh HD                   7C262D93:"/>
          <p:cNvPicPr>
            <a:picLocks noChangeAspect="1" noChangeArrowheads="1"/>
          </p:cNvPicPr>
          <p:nvPr/>
        </p:nvPicPr>
        <p:blipFill>
          <a:blip r:embed="rId2" cstate="print"/>
          <a:srcRect/>
          <a:stretch>
            <a:fillRect/>
          </a:stretch>
        </p:blipFill>
        <p:spPr bwMode="auto">
          <a:xfrm>
            <a:off x="990600" y="0"/>
            <a:ext cx="3546475" cy="3500438"/>
          </a:xfrm>
          <a:prstGeom prst="rect">
            <a:avLst/>
          </a:prstGeom>
          <a:noFill/>
        </p:spPr>
      </p:pic>
      <p:pic>
        <p:nvPicPr>
          <p:cNvPr id="6147" name="Picture 3" descr="100707H1_1200_6.0km.jpg                                        000B8828Macintosh HD                   7C262D93:"/>
          <p:cNvPicPr>
            <a:picLocks noChangeAspect="1" noChangeArrowheads="1"/>
          </p:cNvPicPr>
          <p:nvPr/>
        </p:nvPicPr>
        <p:blipFill>
          <a:blip r:embed="rId3" cstate="print"/>
          <a:srcRect/>
          <a:stretch>
            <a:fillRect/>
          </a:stretch>
        </p:blipFill>
        <p:spPr bwMode="auto">
          <a:xfrm>
            <a:off x="4724400" y="0"/>
            <a:ext cx="3546475" cy="3500438"/>
          </a:xfrm>
          <a:prstGeom prst="rect">
            <a:avLst/>
          </a:prstGeom>
          <a:noFill/>
        </p:spPr>
      </p:pic>
      <p:pic>
        <p:nvPicPr>
          <p:cNvPr id="6148" name="Picture 4" descr="100707H2_2400_6.0km.jpg                                        000B8828Macintosh HD                   7C262D93:"/>
          <p:cNvPicPr>
            <a:picLocks noChangeAspect="1" noChangeArrowheads="1"/>
          </p:cNvPicPr>
          <p:nvPr/>
        </p:nvPicPr>
        <p:blipFill>
          <a:blip r:embed="rId4" cstate="print"/>
          <a:srcRect/>
          <a:stretch>
            <a:fillRect/>
          </a:stretch>
        </p:blipFill>
        <p:spPr bwMode="auto">
          <a:xfrm>
            <a:off x="990600" y="3357563"/>
            <a:ext cx="3546475" cy="3500437"/>
          </a:xfrm>
          <a:prstGeom prst="rect">
            <a:avLst/>
          </a:prstGeom>
          <a:noFill/>
        </p:spPr>
      </p:pic>
      <p:sp>
        <p:nvSpPr>
          <p:cNvPr id="6149" name="Text Box 5"/>
          <p:cNvSpPr txBox="1">
            <a:spLocks noChangeArrowheads="1"/>
          </p:cNvSpPr>
          <p:nvPr/>
        </p:nvSpPr>
        <p:spPr bwMode="auto">
          <a:xfrm>
            <a:off x="5470525" y="4175125"/>
            <a:ext cx="877163" cy="369332"/>
          </a:xfrm>
          <a:prstGeom prst="rect">
            <a:avLst/>
          </a:prstGeom>
          <a:noFill/>
          <a:ln w="9525">
            <a:noFill/>
            <a:miter lim="800000"/>
            <a:headEnd/>
            <a:tailEnd/>
          </a:ln>
          <a:effectLst/>
        </p:spPr>
        <p:txBody>
          <a:bodyPr wrap="none">
            <a:spAutoFit/>
          </a:bodyPr>
          <a:lstStyle/>
          <a:p>
            <a:r>
              <a:rPr lang="en-US">
                <a:solidFill>
                  <a:schemeClr val="bg1"/>
                </a:solidFill>
              </a:rPr>
              <a:t>6.0 km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0706H1_2335_8.0km.jpg                                        000B8828Macintosh HD                   7C262D93:"/>
          <p:cNvPicPr>
            <a:picLocks noChangeAspect="1" noChangeArrowheads="1"/>
          </p:cNvPicPr>
          <p:nvPr/>
        </p:nvPicPr>
        <p:blipFill>
          <a:blip r:embed="rId2" cstate="print"/>
          <a:srcRect/>
          <a:stretch>
            <a:fillRect/>
          </a:stretch>
        </p:blipFill>
        <p:spPr bwMode="auto">
          <a:xfrm>
            <a:off x="990600" y="0"/>
            <a:ext cx="3546475" cy="3500438"/>
          </a:xfrm>
          <a:prstGeom prst="rect">
            <a:avLst/>
          </a:prstGeom>
          <a:noFill/>
        </p:spPr>
      </p:pic>
      <p:pic>
        <p:nvPicPr>
          <p:cNvPr id="7171" name="Picture 3" descr="100707H1_1200_8.0km.jpg                                        000B8828Macintosh HD                   7C262D93:"/>
          <p:cNvPicPr>
            <a:picLocks noChangeAspect="1" noChangeArrowheads="1"/>
          </p:cNvPicPr>
          <p:nvPr/>
        </p:nvPicPr>
        <p:blipFill>
          <a:blip r:embed="rId3" cstate="print"/>
          <a:srcRect/>
          <a:stretch>
            <a:fillRect/>
          </a:stretch>
        </p:blipFill>
        <p:spPr bwMode="auto">
          <a:xfrm>
            <a:off x="4730750" y="4763"/>
            <a:ext cx="3546475" cy="3500437"/>
          </a:xfrm>
          <a:prstGeom prst="rect">
            <a:avLst/>
          </a:prstGeom>
          <a:noFill/>
        </p:spPr>
      </p:pic>
      <p:pic>
        <p:nvPicPr>
          <p:cNvPr id="7172" name="Picture 4" descr="100707H2_2400_8.0km.jpg                                        000B8828Macintosh HD                   7C262D93:"/>
          <p:cNvPicPr>
            <a:picLocks noChangeAspect="1" noChangeArrowheads="1"/>
          </p:cNvPicPr>
          <p:nvPr/>
        </p:nvPicPr>
        <p:blipFill>
          <a:blip r:embed="rId4" cstate="print"/>
          <a:srcRect/>
          <a:stretch>
            <a:fillRect/>
          </a:stretch>
        </p:blipFill>
        <p:spPr bwMode="auto">
          <a:xfrm>
            <a:off x="990600" y="3357563"/>
            <a:ext cx="3546475" cy="3500437"/>
          </a:xfrm>
          <a:prstGeom prst="rect">
            <a:avLst/>
          </a:prstGeom>
          <a:noFill/>
        </p:spPr>
      </p:pic>
      <p:sp>
        <p:nvSpPr>
          <p:cNvPr id="7173" name="Text Box 5"/>
          <p:cNvSpPr txBox="1">
            <a:spLocks noChangeArrowheads="1"/>
          </p:cNvSpPr>
          <p:nvPr/>
        </p:nvSpPr>
        <p:spPr bwMode="auto">
          <a:xfrm>
            <a:off x="5470525" y="4175125"/>
            <a:ext cx="877163" cy="369332"/>
          </a:xfrm>
          <a:prstGeom prst="rect">
            <a:avLst/>
          </a:prstGeom>
          <a:noFill/>
          <a:ln w="9525">
            <a:noFill/>
            <a:miter lim="800000"/>
            <a:headEnd/>
            <a:tailEnd/>
          </a:ln>
          <a:effectLst/>
        </p:spPr>
        <p:txBody>
          <a:bodyPr wrap="none">
            <a:spAutoFit/>
          </a:bodyPr>
          <a:lstStyle/>
          <a:p>
            <a:r>
              <a:rPr lang="en-US">
                <a:solidFill>
                  <a:schemeClr val="bg1"/>
                </a:solidFill>
              </a:rPr>
              <a:t>8.0 km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0706H1_2335_10.0km.jpg                                       000B8828Macintosh HD                   7C262D93:"/>
          <p:cNvPicPr>
            <a:picLocks noChangeAspect="1" noChangeArrowheads="1"/>
          </p:cNvPicPr>
          <p:nvPr/>
        </p:nvPicPr>
        <p:blipFill>
          <a:blip r:embed="rId2" cstate="print"/>
          <a:srcRect/>
          <a:stretch>
            <a:fillRect/>
          </a:stretch>
        </p:blipFill>
        <p:spPr bwMode="auto">
          <a:xfrm>
            <a:off x="990600" y="0"/>
            <a:ext cx="3546475" cy="3500438"/>
          </a:xfrm>
          <a:prstGeom prst="rect">
            <a:avLst/>
          </a:prstGeom>
          <a:noFill/>
        </p:spPr>
      </p:pic>
      <p:pic>
        <p:nvPicPr>
          <p:cNvPr id="8195" name="Picture 3" descr="100707H1_1200_10.0km.jpg                                       000B8828Macintosh HD                   7C262D93:"/>
          <p:cNvPicPr>
            <a:picLocks noChangeAspect="1" noChangeArrowheads="1"/>
          </p:cNvPicPr>
          <p:nvPr/>
        </p:nvPicPr>
        <p:blipFill>
          <a:blip r:embed="rId3" cstate="print"/>
          <a:srcRect/>
          <a:stretch>
            <a:fillRect/>
          </a:stretch>
        </p:blipFill>
        <p:spPr bwMode="auto">
          <a:xfrm>
            <a:off x="4724400" y="0"/>
            <a:ext cx="3546475" cy="3500438"/>
          </a:xfrm>
          <a:prstGeom prst="rect">
            <a:avLst/>
          </a:prstGeom>
          <a:noFill/>
        </p:spPr>
      </p:pic>
      <p:pic>
        <p:nvPicPr>
          <p:cNvPr id="8197" name="Picture 5" descr="100707H2_2400_10.0km.jpg                                       000B8828Macintosh HD                   7C262D93:"/>
          <p:cNvPicPr>
            <a:picLocks noChangeAspect="1" noChangeArrowheads="1"/>
          </p:cNvPicPr>
          <p:nvPr/>
        </p:nvPicPr>
        <p:blipFill>
          <a:blip r:embed="rId4" cstate="print"/>
          <a:srcRect/>
          <a:stretch>
            <a:fillRect/>
          </a:stretch>
        </p:blipFill>
        <p:spPr bwMode="auto">
          <a:xfrm>
            <a:off x="990600" y="3357563"/>
            <a:ext cx="3546475" cy="3500437"/>
          </a:xfrm>
          <a:prstGeom prst="rect">
            <a:avLst/>
          </a:prstGeom>
          <a:noFill/>
        </p:spPr>
      </p:pic>
      <p:sp>
        <p:nvSpPr>
          <p:cNvPr id="8198" name="Text Box 6"/>
          <p:cNvSpPr txBox="1">
            <a:spLocks noChangeArrowheads="1"/>
          </p:cNvSpPr>
          <p:nvPr/>
        </p:nvSpPr>
        <p:spPr bwMode="auto">
          <a:xfrm>
            <a:off x="5470525" y="4175125"/>
            <a:ext cx="1005403" cy="369332"/>
          </a:xfrm>
          <a:prstGeom prst="rect">
            <a:avLst/>
          </a:prstGeom>
          <a:noFill/>
          <a:ln w="9525">
            <a:noFill/>
            <a:miter lim="800000"/>
            <a:headEnd/>
            <a:tailEnd/>
          </a:ln>
          <a:effectLst/>
        </p:spPr>
        <p:txBody>
          <a:bodyPr wrap="none">
            <a:spAutoFit/>
          </a:bodyPr>
          <a:lstStyle/>
          <a:p>
            <a:r>
              <a:rPr lang="en-US" dirty="0">
                <a:solidFill>
                  <a:schemeClr val="bg1"/>
                </a:solidFill>
              </a:rPr>
              <a:t>10.0 km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0706H1_2335_12.0km.jpg                                       000B8828Macintosh HD                   7C262D93:"/>
          <p:cNvPicPr>
            <a:picLocks noChangeAspect="1" noChangeArrowheads="1"/>
          </p:cNvPicPr>
          <p:nvPr/>
        </p:nvPicPr>
        <p:blipFill>
          <a:blip r:embed="rId2" cstate="print"/>
          <a:srcRect/>
          <a:stretch>
            <a:fillRect/>
          </a:stretch>
        </p:blipFill>
        <p:spPr bwMode="auto">
          <a:xfrm>
            <a:off x="990600" y="0"/>
            <a:ext cx="3546475" cy="3500438"/>
          </a:xfrm>
          <a:prstGeom prst="rect">
            <a:avLst/>
          </a:prstGeom>
          <a:noFill/>
        </p:spPr>
      </p:pic>
      <p:pic>
        <p:nvPicPr>
          <p:cNvPr id="9219" name="Picture 3" descr="100707H1_1200_12.0km.jpg                                       000B8828Macintosh HD                   7C262D93:"/>
          <p:cNvPicPr>
            <a:picLocks noChangeAspect="1" noChangeArrowheads="1"/>
          </p:cNvPicPr>
          <p:nvPr/>
        </p:nvPicPr>
        <p:blipFill>
          <a:blip r:embed="rId3" cstate="print"/>
          <a:srcRect/>
          <a:stretch>
            <a:fillRect/>
          </a:stretch>
        </p:blipFill>
        <p:spPr bwMode="auto">
          <a:xfrm>
            <a:off x="4724400" y="0"/>
            <a:ext cx="3546475" cy="3500438"/>
          </a:xfrm>
          <a:prstGeom prst="rect">
            <a:avLst/>
          </a:prstGeom>
          <a:noFill/>
        </p:spPr>
      </p:pic>
      <p:pic>
        <p:nvPicPr>
          <p:cNvPr id="9220" name="Picture 4" descr="100707H2_2400_12.0km.jpg                                       000B8828Macintosh HD                   7C262D93:"/>
          <p:cNvPicPr>
            <a:picLocks noChangeAspect="1" noChangeArrowheads="1"/>
          </p:cNvPicPr>
          <p:nvPr/>
        </p:nvPicPr>
        <p:blipFill>
          <a:blip r:embed="rId4" cstate="print"/>
          <a:srcRect/>
          <a:stretch>
            <a:fillRect/>
          </a:stretch>
        </p:blipFill>
        <p:spPr bwMode="auto">
          <a:xfrm>
            <a:off x="990600" y="3357563"/>
            <a:ext cx="3546475" cy="3500437"/>
          </a:xfrm>
          <a:prstGeom prst="rect">
            <a:avLst/>
          </a:prstGeom>
          <a:noFill/>
        </p:spPr>
      </p:pic>
      <p:sp>
        <p:nvSpPr>
          <p:cNvPr id="9221" name="Text Box 5"/>
          <p:cNvSpPr txBox="1">
            <a:spLocks noChangeArrowheads="1"/>
          </p:cNvSpPr>
          <p:nvPr/>
        </p:nvSpPr>
        <p:spPr bwMode="auto">
          <a:xfrm>
            <a:off x="5470525" y="4175125"/>
            <a:ext cx="1005403" cy="369332"/>
          </a:xfrm>
          <a:prstGeom prst="rect">
            <a:avLst/>
          </a:prstGeom>
          <a:noFill/>
          <a:ln w="9525">
            <a:noFill/>
            <a:miter lim="800000"/>
            <a:headEnd/>
            <a:tailEnd/>
          </a:ln>
          <a:effectLst/>
        </p:spPr>
        <p:txBody>
          <a:bodyPr wrap="none">
            <a:spAutoFit/>
          </a:bodyPr>
          <a:lstStyle/>
          <a:p>
            <a:r>
              <a:rPr lang="en-US" dirty="0">
                <a:solidFill>
                  <a:schemeClr val="bg1"/>
                </a:solidFill>
              </a:rPr>
              <a:t>12.0 km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cstate="print"/>
          <a:srcRect l="2344" t="19792" r="3125" b="3645"/>
          <a:stretch>
            <a:fillRect/>
          </a:stretch>
        </p:blipFill>
        <p:spPr bwMode="auto">
          <a:xfrm>
            <a:off x="1219200" y="1350963"/>
            <a:ext cx="6934200" cy="4211637"/>
          </a:xfrm>
          <a:prstGeom prst="rect">
            <a:avLst/>
          </a:prstGeom>
          <a:noFill/>
          <a:ln w="9525">
            <a:noFill/>
            <a:miter lim="800000"/>
            <a:headEnd/>
            <a:tailEnd/>
          </a:ln>
          <a:effectLst/>
        </p:spPr>
      </p:pic>
      <p:sp>
        <p:nvSpPr>
          <p:cNvPr id="59397" name="Text Box 5"/>
          <p:cNvSpPr txBox="1">
            <a:spLocks noChangeArrowheads="1"/>
          </p:cNvSpPr>
          <p:nvPr/>
        </p:nvSpPr>
        <p:spPr bwMode="auto">
          <a:xfrm>
            <a:off x="2649538" y="612775"/>
            <a:ext cx="3903662" cy="457200"/>
          </a:xfrm>
          <a:prstGeom prst="rect">
            <a:avLst/>
          </a:prstGeom>
          <a:noFill/>
          <a:ln w="9525">
            <a:noFill/>
            <a:miter lim="800000"/>
            <a:headEnd/>
            <a:tailEnd/>
          </a:ln>
          <a:effectLst/>
        </p:spPr>
        <p:txBody>
          <a:bodyPr wrap="none">
            <a:spAutoFit/>
          </a:bodyPr>
          <a:lstStyle/>
          <a:p>
            <a:r>
              <a:rPr lang="en-US" sz="2400" b="1">
                <a:solidFill>
                  <a:srgbClr val="FFFF00"/>
                </a:solidFill>
              </a:rPr>
              <a:t>HFP blog posting – July 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828800" y="685800"/>
            <a:ext cx="5526088" cy="519113"/>
          </a:xfrm>
          <a:prstGeom prst="rect">
            <a:avLst/>
          </a:prstGeom>
          <a:noFill/>
          <a:ln w="9525">
            <a:noFill/>
            <a:miter lim="800000"/>
            <a:headEnd/>
            <a:tailEnd/>
          </a:ln>
          <a:effectLst/>
        </p:spPr>
        <p:txBody>
          <a:bodyPr wrap="none">
            <a:spAutoFit/>
          </a:bodyPr>
          <a:lstStyle/>
          <a:p>
            <a:r>
              <a:rPr lang="en-US" sz="2800" b="1">
                <a:solidFill>
                  <a:srgbClr val="FFFF00"/>
                </a:solidFill>
              </a:rPr>
              <a:t>Meeting with AOC July 13, 2010</a:t>
            </a:r>
          </a:p>
        </p:txBody>
      </p:sp>
      <p:sp>
        <p:nvSpPr>
          <p:cNvPr id="58373" name="Text Box 5"/>
          <p:cNvSpPr txBox="1">
            <a:spLocks noChangeArrowheads="1"/>
          </p:cNvSpPr>
          <p:nvPr/>
        </p:nvSpPr>
        <p:spPr bwMode="auto">
          <a:xfrm>
            <a:off x="228600" y="1676400"/>
            <a:ext cx="8686800" cy="4832092"/>
          </a:xfrm>
          <a:prstGeom prst="rect">
            <a:avLst/>
          </a:prstGeom>
          <a:noFill/>
          <a:ln w="9525">
            <a:noFill/>
            <a:miter lim="800000"/>
            <a:headEnd/>
            <a:tailEnd/>
          </a:ln>
          <a:effectLst/>
        </p:spPr>
        <p:txBody>
          <a:bodyPr wrap="square">
            <a:spAutoFit/>
          </a:bodyPr>
          <a:lstStyle/>
          <a:p>
            <a:r>
              <a:rPr lang="en-US" sz="2400" b="1" dirty="0">
                <a:solidFill>
                  <a:schemeClr val="bg1"/>
                </a:solidFill>
              </a:rPr>
              <a:t>Major issues</a:t>
            </a:r>
          </a:p>
          <a:p>
            <a:endParaRPr lang="en-US" sz="2400" b="1" dirty="0">
              <a:solidFill>
                <a:schemeClr val="bg1"/>
              </a:solidFill>
            </a:endParaRPr>
          </a:p>
          <a:p>
            <a:pPr>
              <a:buFontTx/>
              <a:buChar char="•"/>
            </a:pPr>
            <a:r>
              <a:rPr lang="en-US" sz="2400" b="1" dirty="0">
                <a:solidFill>
                  <a:schemeClr val="bg1"/>
                </a:solidFill>
              </a:rPr>
              <a:t> Possible impact of Deepwater Horizon missions on </a:t>
            </a:r>
            <a:r>
              <a:rPr lang="en-US" sz="2400" b="1" dirty="0" smtClean="0">
                <a:solidFill>
                  <a:schemeClr val="bg1"/>
                </a:solidFill>
              </a:rPr>
              <a:t>HFP</a:t>
            </a:r>
          </a:p>
          <a:p>
            <a:pPr>
              <a:buFontTx/>
              <a:buChar char="•"/>
            </a:pPr>
            <a:endParaRPr lang="en-US" sz="2400" b="1" dirty="0" smtClean="0">
              <a:solidFill>
                <a:schemeClr val="bg1"/>
              </a:solidFill>
            </a:endParaRPr>
          </a:p>
          <a:p>
            <a:pPr>
              <a:buFontTx/>
              <a:buChar char="•"/>
            </a:pPr>
            <a:r>
              <a:rPr lang="en-US" sz="2400" b="1" dirty="0" smtClean="0">
                <a:solidFill>
                  <a:schemeClr val="bg1"/>
                </a:solidFill>
              </a:rPr>
              <a:t> Possible deployment to Barbados</a:t>
            </a:r>
          </a:p>
          <a:p>
            <a:pPr>
              <a:buFontTx/>
              <a:buChar char="•"/>
            </a:pPr>
            <a:endParaRPr lang="en-US" sz="2400" b="1" dirty="0">
              <a:solidFill>
                <a:schemeClr val="bg1"/>
              </a:solidFill>
            </a:endParaRPr>
          </a:p>
          <a:p>
            <a:pPr>
              <a:buFontTx/>
              <a:buChar char="•"/>
            </a:pPr>
            <a:r>
              <a:rPr lang="en-US" sz="2400" b="1" dirty="0">
                <a:solidFill>
                  <a:schemeClr val="bg1"/>
                </a:solidFill>
              </a:rPr>
              <a:t> Flight </a:t>
            </a:r>
            <a:r>
              <a:rPr lang="en-US" sz="2400" b="1" dirty="0" smtClean="0">
                <a:solidFill>
                  <a:schemeClr val="bg1"/>
                </a:solidFill>
              </a:rPr>
              <a:t>tracks</a:t>
            </a:r>
          </a:p>
          <a:p>
            <a:pPr lvl="1">
              <a:buFontTx/>
              <a:buChar char="•"/>
            </a:pPr>
            <a:r>
              <a:rPr lang="en-US" sz="1400" b="1" dirty="0" smtClean="0">
                <a:solidFill>
                  <a:schemeClr val="bg1"/>
                </a:solidFill>
              </a:rPr>
              <a:t> </a:t>
            </a:r>
            <a:r>
              <a:rPr lang="en-US" sz="1400" b="1" dirty="0" smtClean="0">
                <a:solidFill>
                  <a:schemeClr val="bg1"/>
                </a:solidFill>
              </a:rPr>
              <a:t>all </a:t>
            </a:r>
            <a:r>
              <a:rPr lang="en-US" sz="1400" b="1" dirty="0" smtClean="0">
                <a:solidFill>
                  <a:schemeClr val="bg1"/>
                </a:solidFill>
              </a:rPr>
              <a:t>flight plans for both the P-3s and G-IV should be in our hands at least by 1400 on the day preceding the flight for initial filing with the </a:t>
            </a:r>
            <a:r>
              <a:rPr lang="en-US" sz="1400" b="1" dirty="0" smtClean="0">
                <a:solidFill>
                  <a:schemeClr val="bg1"/>
                </a:solidFill>
              </a:rPr>
              <a:t>FAA</a:t>
            </a:r>
          </a:p>
          <a:p>
            <a:pPr lvl="1">
              <a:buFontTx/>
              <a:buChar char="•"/>
            </a:pPr>
            <a:r>
              <a:rPr lang="en-US" sz="1400" b="1" dirty="0" smtClean="0">
                <a:solidFill>
                  <a:schemeClr val="bg1"/>
                </a:solidFill>
              </a:rPr>
              <a:t> </a:t>
            </a:r>
            <a:r>
              <a:rPr lang="en-US" sz="1400" b="1" dirty="0" smtClean="0">
                <a:solidFill>
                  <a:schemeClr val="bg1"/>
                </a:solidFill>
              </a:rPr>
              <a:t>a</a:t>
            </a:r>
            <a:r>
              <a:rPr lang="en-US" sz="1400" b="1" dirty="0" smtClean="0">
                <a:solidFill>
                  <a:schemeClr val="bg1"/>
                </a:solidFill>
              </a:rPr>
              <a:t>ny </a:t>
            </a:r>
            <a:r>
              <a:rPr lang="en-US" sz="1400" b="1" dirty="0" smtClean="0">
                <a:solidFill>
                  <a:schemeClr val="bg1"/>
                </a:solidFill>
              </a:rPr>
              <a:t>changes should be provided NLT than 1000L on the day of for the 1600L flight and 1400L on the day prior for the 0400L next day </a:t>
            </a:r>
            <a:r>
              <a:rPr lang="en-US" sz="1400" b="1" dirty="0" smtClean="0">
                <a:solidFill>
                  <a:schemeClr val="bg1"/>
                </a:solidFill>
              </a:rPr>
              <a:t>mission</a:t>
            </a:r>
          </a:p>
          <a:p>
            <a:pPr lvl="1">
              <a:buFontTx/>
              <a:buChar char="•"/>
            </a:pPr>
            <a:r>
              <a:rPr lang="en-US" sz="1400" b="1" dirty="0" smtClean="0">
                <a:solidFill>
                  <a:schemeClr val="bg1"/>
                </a:solidFill>
              </a:rPr>
              <a:t> </a:t>
            </a:r>
            <a:r>
              <a:rPr lang="en-US" sz="1400" b="1" dirty="0" smtClean="0">
                <a:solidFill>
                  <a:schemeClr val="bg1"/>
                </a:solidFill>
              </a:rPr>
              <a:t>the 1400 deadline will serve as first and final for the 0400 next day </a:t>
            </a:r>
            <a:r>
              <a:rPr lang="en-US" sz="1400" b="1" dirty="0" smtClean="0">
                <a:solidFill>
                  <a:schemeClr val="bg1"/>
                </a:solidFill>
              </a:rPr>
              <a:t>mission</a:t>
            </a:r>
          </a:p>
          <a:p>
            <a:pPr lvl="1">
              <a:buFontTx/>
              <a:buChar char="•"/>
            </a:pPr>
            <a:r>
              <a:rPr lang="en-US" sz="1400" b="1" dirty="0" smtClean="0">
                <a:solidFill>
                  <a:schemeClr val="bg1"/>
                </a:solidFill>
              </a:rPr>
              <a:t> </a:t>
            </a:r>
            <a:r>
              <a:rPr lang="en-US" sz="1400" b="1" dirty="0" smtClean="0">
                <a:solidFill>
                  <a:schemeClr val="bg1"/>
                </a:solidFill>
              </a:rPr>
              <a:t>changes may be required at the last minute, but these will have to be worked out between the pilots and the affected </a:t>
            </a:r>
            <a:r>
              <a:rPr lang="en-US" sz="1400" b="1" dirty="0" smtClean="0">
                <a:solidFill>
                  <a:schemeClr val="bg1"/>
                </a:solidFill>
              </a:rPr>
              <a:t>Centers</a:t>
            </a:r>
          </a:p>
          <a:p>
            <a:pPr lvl="1">
              <a:buFontTx/>
              <a:buChar char="•"/>
            </a:pPr>
            <a:r>
              <a:rPr lang="en-US" sz="1400" b="1" dirty="0" smtClean="0">
                <a:solidFill>
                  <a:schemeClr val="bg1"/>
                </a:solidFill>
              </a:rPr>
              <a:t> </a:t>
            </a:r>
            <a:r>
              <a:rPr lang="en-US" sz="1400" b="1" dirty="0" smtClean="0">
                <a:solidFill>
                  <a:schemeClr val="bg1"/>
                </a:solidFill>
              </a:rPr>
              <a:t>required:  Graphic of the track; text list of the turn points with positions in degrees and minutes; and third, text list of the drop </a:t>
            </a:r>
            <a:r>
              <a:rPr lang="en-US" sz="1400" b="1" dirty="0" smtClean="0">
                <a:solidFill>
                  <a:schemeClr val="bg1"/>
                </a:solidFill>
              </a:rPr>
              <a:t>points</a:t>
            </a:r>
          </a:p>
          <a:p>
            <a:pPr lvl="1">
              <a:buFontTx/>
              <a:buChar char="•"/>
            </a:pPr>
            <a:r>
              <a:rPr lang="en-US" sz="1400" b="1" dirty="0" smtClean="0">
                <a:solidFill>
                  <a:schemeClr val="bg1"/>
                </a:solidFill>
              </a:rPr>
              <a:t> </a:t>
            </a:r>
            <a:r>
              <a:rPr lang="en-US" sz="1400" b="1" dirty="0" smtClean="0">
                <a:solidFill>
                  <a:schemeClr val="bg1"/>
                </a:solidFill>
              </a:rPr>
              <a:t>t</a:t>
            </a:r>
            <a:r>
              <a:rPr lang="en-US" sz="1400" b="1" dirty="0" smtClean="0">
                <a:solidFill>
                  <a:schemeClr val="bg1"/>
                </a:solidFill>
              </a:rPr>
              <a:t>he </a:t>
            </a:r>
            <a:r>
              <a:rPr lang="en-US" sz="1400" b="1" dirty="0" smtClean="0">
                <a:solidFill>
                  <a:schemeClr val="bg1"/>
                </a:solidFill>
              </a:rPr>
              <a:t>first two items will be sent to the ARTCC Centers for the P-3s and all three for the G-IV</a:t>
            </a:r>
            <a:endParaRPr lang="en-US" sz="14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0" y="2133600"/>
            <a:ext cx="9144000" cy="137160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13313" name="Picture 1"/>
          <p:cNvPicPr>
            <a:picLocks noChangeAspect="1" noChangeArrowheads="1"/>
          </p:cNvPicPr>
          <p:nvPr/>
        </p:nvPicPr>
        <p:blipFill>
          <a:blip r:embed="rId2" cstate="print"/>
          <a:srcRect/>
          <a:stretch>
            <a:fillRect/>
          </a:stretch>
        </p:blipFill>
        <p:spPr bwMode="auto">
          <a:xfrm>
            <a:off x="76200" y="2209800"/>
            <a:ext cx="8915400" cy="1214438"/>
          </a:xfrm>
          <a:prstGeom prst="rect">
            <a:avLst/>
          </a:prstGeom>
          <a:noFill/>
          <a:ln w="9525">
            <a:noFill/>
            <a:miter lim="800000"/>
            <a:headEnd/>
            <a:tailEnd/>
          </a:ln>
        </p:spPr>
      </p:pic>
      <p:sp>
        <p:nvSpPr>
          <p:cNvPr id="13314" name="TextBox 6"/>
          <p:cNvSpPr txBox="1">
            <a:spLocks noChangeArrowheads="1"/>
          </p:cNvSpPr>
          <p:nvPr/>
        </p:nvSpPr>
        <p:spPr bwMode="auto">
          <a:xfrm>
            <a:off x="1828800" y="1219200"/>
            <a:ext cx="5562600" cy="579438"/>
          </a:xfrm>
          <a:prstGeom prst="rect">
            <a:avLst/>
          </a:prstGeom>
          <a:noFill/>
          <a:ln w="9525">
            <a:noFill/>
            <a:miter lim="800000"/>
            <a:headEnd/>
            <a:tailEnd/>
          </a:ln>
        </p:spPr>
        <p:txBody>
          <a:bodyPr wrap="none">
            <a:spAutoFit/>
          </a:bodyPr>
          <a:lstStyle/>
          <a:p>
            <a:r>
              <a:rPr lang="en-US" sz="3200" b="1">
                <a:solidFill>
                  <a:srgbClr val="FFFF00"/>
                </a:solidFill>
                <a:latin typeface="Calibri" pitchFamily="34" charset="0"/>
              </a:rPr>
              <a:t>Summary information on flights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554038" y="-107950"/>
            <a:ext cx="7697787" cy="1250950"/>
          </a:xfrm>
        </p:spPr>
        <p:txBody>
          <a:bodyPr lIns="35717" tIns="35717" rIns="35717" bIns="35717"/>
          <a:lstStyle/>
          <a:p>
            <a:r>
              <a:rPr lang="en-US" sz="2400" b="1" smtClean="0">
                <a:solidFill>
                  <a:srgbClr val="FFFF00"/>
                </a:solidFill>
                <a:latin typeface="Optima" charset="0"/>
                <a:sym typeface="Optima" charset="0"/>
              </a:rPr>
              <a:t>AL96 Genesis: 100706H1 Yucatan Coast Mission</a:t>
            </a:r>
            <a:endParaRPr lang="en-US" sz="2400" b="1" smtClean="0">
              <a:solidFill>
                <a:srgbClr val="FFFF00"/>
              </a:solidFill>
              <a:latin typeface="Optima" charset="0"/>
              <a:ea typeface="ヒラギノ角ゴ ProN W6" charset="-128"/>
              <a:sym typeface="Optima" charset="0"/>
            </a:endParaRPr>
          </a:p>
        </p:txBody>
      </p:sp>
      <p:sp>
        <p:nvSpPr>
          <p:cNvPr id="22531" name="Rectangle 2"/>
          <p:cNvSpPr>
            <a:spLocks noGrp="1" noChangeArrowheads="1"/>
          </p:cNvSpPr>
          <p:nvPr>
            <p:ph type="body" idx="4294967295"/>
          </p:nvPr>
        </p:nvSpPr>
        <p:spPr>
          <a:xfrm>
            <a:off x="893763" y="900113"/>
            <a:ext cx="7358062" cy="5500687"/>
          </a:xfrm>
        </p:spPr>
        <p:txBody>
          <a:bodyPr lIns="35717" tIns="35717" rIns="35717" bIns="35717"/>
          <a:lstStyle/>
          <a:p>
            <a:pPr marL="985838" indent="-668338" algn="ctr">
              <a:buFont typeface="Arial" charset="0"/>
              <a:buBlip>
                <a:blip r:embed="rId2"/>
              </a:buBlip>
            </a:pPr>
            <a:r>
              <a:rPr lang="en-US" sz="1700" b="1" smtClean="0">
                <a:solidFill>
                  <a:schemeClr val="bg1"/>
                </a:solidFill>
                <a:latin typeface="Optima" charset="0"/>
                <a:sym typeface="Optima" charset="0"/>
              </a:rPr>
              <a:t>Science issues:</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Wave axis over Yucatan</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Convection over or on east Yucatan coast</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Decided that a coastal survey pattern around Yucatan worthwhile </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Similar to Pre-Gert mission in 2005</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Convection active on both east and west coast during flight</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No closed circulation detected by sondes or Doppler - strong wave</a:t>
            </a:r>
            <a:endParaRPr lang="en-US" sz="1700" b="1" smtClean="0">
              <a:solidFill>
                <a:schemeClr val="bg1"/>
              </a:solidFill>
              <a:latin typeface="Optima" charset="0"/>
              <a:ea typeface="ヒラギノ角ゴ ProN W6" charset="-128"/>
              <a:sym typeface="Optima" charset="0"/>
            </a:endParaRPr>
          </a:p>
          <a:p>
            <a:pPr marL="985838" indent="-668338" algn="ctr">
              <a:buFont typeface="Arial" charset="0"/>
              <a:buBlip>
                <a:blip r:embed="rId2"/>
              </a:buBlip>
            </a:pPr>
            <a:r>
              <a:rPr lang="en-US" sz="1700" b="1" smtClean="0">
                <a:solidFill>
                  <a:schemeClr val="bg1"/>
                </a:solidFill>
                <a:latin typeface="Optima" charset="0"/>
                <a:sym typeface="Optima" charset="0"/>
              </a:rPr>
              <a:t>Mission Issues</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Some problems with sonde communications to HRD WS</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Editsonde incorrectly encoded TEMP DROP messages for some sondes</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Editsonde crashed on some sondes- TEMP DROP was created but not PDS file</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All these problems “magically” disappeared by next flight</a:t>
            </a:r>
            <a:endParaRPr lang="en-US" sz="1700" b="1" smtClean="0">
              <a:solidFill>
                <a:schemeClr val="bg1"/>
              </a:solidFill>
              <a:latin typeface="Optima" charset="0"/>
              <a:ea typeface="ヒラギノ角ゴ ProN W6" charset="-128"/>
              <a:sym typeface="Optima" charset="0"/>
            </a:endParaRPr>
          </a:p>
          <a:p>
            <a:pPr marL="985838" indent="-668338">
              <a:buFont typeface="Arial" charset="0"/>
              <a:buBlip>
                <a:blip r:embed="rId2"/>
              </a:buBlip>
            </a:pPr>
            <a:r>
              <a:rPr lang="en-US" sz="1700" b="1" smtClean="0">
                <a:solidFill>
                  <a:schemeClr val="bg1"/>
                </a:solidFill>
                <a:latin typeface="Optima" charset="0"/>
                <a:sym typeface="Optima" charset="0"/>
              </a:rPr>
              <a:t>Will investigate to check communications, sonde files, software</a:t>
            </a:r>
            <a:endParaRPr lang="en-US" sz="1700" b="1" smtClean="0">
              <a:solidFill>
                <a:schemeClr val="bg1"/>
              </a:solidFill>
              <a:latin typeface="Optima" charset="0"/>
              <a:ea typeface="ヒラギノ角ゴ ProN W6" charset="-128"/>
              <a:sym typeface="Optima"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2" cstate="print"/>
          <a:srcRect/>
          <a:stretch>
            <a:fillRect/>
          </a:stretch>
        </p:blipFill>
        <p:spPr bwMode="auto">
          <a:xfrm>
            <a:off x="1179513" y="0"/>
            <a:ext cx="6786562" cy="6786563"/>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2" cstate="print"/>
          <a:srcRect/>
          <a:stretch>
            <a:fillRect/>
          </a:stretch>
        </p:blipFill>
        <p:spPr bwMode="auto">
          <a:xfrm>
            <a:off x="946150" y="393700"/>
            <a:ext cx="6992938" cy="62325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cstate="print"/>
          <a:srcRect/>
          <a:stretch>
            <a:fillRect/>
          </a:stretch>
        </p:blipFill>
        <p:spPr bwMode="auto">
          <a:xfrm>
            <a:off x="196850" y="393700"/>
            <a:ext cx="8404225" cy="6303963"/>
          </a:xfrm>
          <a:prstGeom prst="rect">
            <a:avLst/>
          </a:prstGeom>
          <a:noFill/>
          <a:ln w="12700">
            <a:noFill/>
            <a:miter lim="800000"/>
            <a:headEnd/>
            <a:tailEnd/>
          </a:ln>
        </p:spPr>
      </p:pic>
      <p:sp>
        <p:nvSpPr>
          <p:cNvPr id="25603" name="Rectangle 2"/>
          <p:cNvSpPr>
            <a:spLocks/>
          </p:cNvSpPr>
          <p:nvPr/>
        </p:nvSpPr>
        <p:spPr bwMode="auto">
          <a:xfrm>
            <a:off x="560388" y="5680075"/>
            <a:ext cx="7804150" cy="338138"/>
          </a:xfrm>
          <a:prstGeom prst="rect">
            <a:avLst/>
          </a:prstGeom>
          <a:noFill/>
          <a:ln w="12700">
            <a:noFill/>
            <a:miter lim="800000"/>
            <a:headEnd/>
            <a:tailEnd/>
          </a:ln>
        </p:spPr>
        <p:txBody>
          <a:bodyPr lIns="0" tIns="0" rIns="0" bIns="0" anchor="ctr"/>
          <a:lstStyle/>
          <a:p>
            <a:pPr algn="ctr" defTabSz="642938"/>
            <a:r>
              <a:rPr lang="en-US" sz="1700">
                <a:latin typeface="Didot" charset="0"/>
                <a:ea typeface="ヒラギノ明朝 ProN W3" charset="-128"/>
                <a:sym typeface="Didot" charset="0"/>
              </a:rPr>
              <a:t>Note: Sondes on east side are missing from this plot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966</Words>
  <Application>Microsoft Office PowerPoint</Application>
  <PresentationFormat>On-screen Show (4:3)</PresentationFormat>
  <Paragraphs>77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AL96 Genesis: 100706H1 Yucatan Coast Mission</vt:lpstr>
      <vt:lpstr>Slide 7</vt:lpstr>
      <vt:lpstr>Slide 8</vt:lpstr>
      <vt:lpstr>Slide 9</vt:lpstr>
      <vt:lpstr>100707H1 AL96</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AL96/TD2 Genesis: 100707H2 Square Spiral Mission</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dc:creator>
  <cp:lastModifiedBy>Robert.Rogers</cp:lastModifiedBy>
  <cp:revision>3</cp:revision>
  <dcterms:created xsi:type="dcterms:W3CDTF">2010-07-16T02:24:51Z</dcterms:created>
  <dcterms:modified xsi:type="dcterms:W3CDTF">2010-07-16T13:10:00Z</dcterms:modified>
</cp:coreProperties>
</file>