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9" r:id="rId3"/>
    <p:sldId id="281" r:id="rId4"/>
    <p:sldId id="305" r:id="rId5"/>
    <p:sldId id="307" r:id="rId6"/>
    <p:sldId id="308" r:id="rId7"/>
    <p:sldId id="301" r:id="rId8"/>
    <p:sldId id="300" r:id="rId9"/>
    <p:sldId id="312" r:id="rId10"/>
    <p:sldId id="303" r:id="rId11"/>
    <p:sldId id="306" r:id="rId12"/>
    <p:sldId id="304" r:id="rId13"/>
    <p:sldId id="310" r:id="rId14"/>
    <p:sldId id="311" r:id="rId15"/>
    <p:sldId id="299" r:id="rId16"/>
    <p:sldId id="298" r:id="rId17"/>
    <p:sldId id="313" r:id="rId18"/>
    <p:sldId id="314"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66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7" d="100"/>
          <a:sy n="57" d="100"/>
        </p:scale>
        <p:origin x="-1524"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467E7-649E-4C6A-905A-9BB4CDBA86F7}" type="datetimeFigureOut">
              <a:rPr lang="en-US" smtClean="0"/>
              <a:pPr/>
              <a:t>5/12/2010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C37CB-E2E8-4A25-BFA6-E95315D51D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35B18D-08B7-4285-A1BF-030CE89BF1C2}" type="slidenum">
              <a:rPr lang="en-ZA"/>
              <a:pPr/>
              <a:t>15</a:t>
            </a:fld>
            <a:endParaRPr lang="en-ZA"/>
          </a:p>
        </p:txBody>
      </p:sp>
      <p:sp>
        <p:nvSpPr>
          <p:cNvPr id="1228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05674" y="4085270"/>
            <a:ext cx="5641073" cy="3870756"/>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1C6AAC-B47E-484A-A221-F18B49251AEA}" type="slidenum">
              <a:rPr lang="en-ZA"/>
              <a:pPr/>
              <a:t>16</a:t>
            </a:fld>
            <a:endParaRPr lang="en-ZA"/>
          </a:p>
        </p:txBody>
      </p:sp>
      <p:sp>
        <p:nvSpPr>
          <p:cNvPr id="19457" name="Rectangle 1"/>
          <p:cNvSpPr txBox="1">
            <a:spLocks noGrp="1" noRot="1" noChangeAspect="1" noChangeArrowheads="1"/>
          </p:cNvSpPr>
          <p:nvPr>
            <p:ph type="sldImg"/>
          </p:nvPr>
        </p:nvSpPr>
        <p:spPr bwMode="auto">
          <a:xfrm>
            <a:off x="1143000" y="263525"/>
            <a:ext cx="4570413" cy="3427413"/>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489652" y="3817807"/>
            <a:ext cx="5976627" cy="5233871"/>
          </a:xfrm>
          <a:prstGeom prst="rect">
            <a:avLst/>
          </a:prstGeom>
          <a:noFill/>
          <a:ln>
            <a:round/>
            <a:headEnd/>
            <a:tailEnd/>
          </a:ln>
        </p:spPr>
        <p:txBody>
          <a:bodyPr lIns="0" tIns="0" rIns="0" bIns="0">
            <a:normAutofit lnSpcReduction="10000"/>
          </a:bodyPr>
          <a:lstStyle/>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In setting up a regional ocean modelling system for Southern Africa we will adopt a downscaling strategy, which means we will downscale from a global model to a high resolution regional model to a very high resolution limited areas model using a series of nested models.</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However, we do not intend to run our own global model - we don't have the resources to do so operationally.</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The plan is to obtain lateral boundary conditions from operational groups that run global models, for example </a:t>
            </a:r>
            <a:r>
              <a:rPr lang="en-ZA" sz="900" dirty="0" err="1">
                <a:latin typeface="Arial" charset="0"/>
                <a:ea typeface="DejaVu Sans" charset="0"/>
                <a:cs typeface="DejaVu Sans" charset="0"/>
              </a:rPr>
              <a:t>MyOcean</a:t>
            </a:r>
            <a:r>
              <a:rPr lang="en-ZA" sz="900" dirty="0">
                <a:latin typeface="Arial" charset="0"/>
                <a:ea typeface="DejaVu Sans" charset="0"/>
                <a:cs typeface="DejaVu Sans" charset="0"/>
              </a:rPr>
              <a:t> or the HYCOM Consortium.</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err="1">
                <a:latin typeface="Arial" charset="0"/>
                <a:ea typeface="DejaVu Sans" charset="0"/>
                <a:cs typeface="DejaVu Sans" charset="0"/>
              </a:rPr>
              <a:t>MyOcean</a:t>
            </a:r>
            <a:r>
              <a:rPr lang="en-ZA" sz="900" dirty="0">
                <a:latin typeface="Arial" charset="0"/>
                <a:ea typeface="DejaVu Sans" charset="0"/>
                <a:cs typeface="DejaVu Sans" charset="0"/>
              </a:rPr>
              <a:t> is a large European project that presently runs a 1/4 degree (25 km) global model, on a weekly basis producing 14 day assimilated forecasts and </a:t>
            </a:r>
            <a:r>
              <a:rPr lang="en-ZA" sz="900" dirty="0" err="1">
                <a:latin typeface="Arial" charset="0"/>
                <a:ea typeface="DejaVu Sans" charset="0"/>
                <a:cs typeface="DejaVu Sans" charset="0"/>
              </a:rPr>
              <a:t>hindcasts</a:t>
            </a:r>
            <a:r>
              <a:rPr lang="en-ZA" sz="900" dirty="0">
                <a:latin typeface="Arial" charset="0"/>
                <a:ea typeface="DejaVu Sans" charset="0"/>
                <a:cs typeface="DejaVu Sans" charset="0"/>
              </a:rPr>
              <a:t>. With plans to move to a 1/12th of a degree global model.</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The HYCOM Consortium runs a 1/12th of a degree (9 km) global model, daily producing assimilated 5 day forecasts and </a:t>
            </a:r>
            <a:r>
              <a:rPr lang="en-ZA" sz="900" dirty="0" err="1">
                <a:latin typeface="Arial" charset="0"/>
                <a:ea typeface="DejaVu Sans" charset="0"/>
                <a:cs typeface="DejaVu Sans" charset="0"/>
              </a:rPr>
              <a:t>hindcasts</a:t>
            </a:r>
            <a:r>
              <a:rPr lang="en-ZA" sz="900" dirty="0">
                <a:latin typeface="Arial" charset="0"/>
                <a:ea typeface="DejaVu Sans" charset="0"/>
                <a:cs typeface="DejaVu Sans" charset="0"/>
              </a:rPr>
              <a:t> for the U.S. Navy.</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WP-1: Assess the global forecast products for use as lateral boundary conditions for the regional model of Southern Africa.</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This assessment is two-fold:</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1. </a:t>
            </a:r>
            <a:r>
              <a:rPr lang="en-ZA" sz="900" dirty="0" err="1">
                <a:latin typeface="Arial" charset="0"/>
                <a:ea typeface="DejaVu Sans" charset="0"/>
                <a:cs typeface="DejaVu Sans" charset="0"/>
              </a:rPr>
              <a:t>Vaidate</a:t>
            </a:r>
            <a:r>
              <a:rPr lang="en-ZA" sz="900" dirty="0">
                <a:latin typeface="Arial" charset="0"/>
                <a:ea typeface="DejaVu Sans" charset="0"/>
                <a:cs typeface="DejaVu Sans" charset="0"/>
              </a:rPr>
              <a:t> the global models ability to simulate the regional ocean dynamics</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2. Assess the reliability and </a:t>
            </a:r>
            <a:r>
              <a:rPr lang="en-ZA" sz="900" dirty="0" err="1">
                <a:latin typeface="Arial" charset="0"/>
                <a:ea typeface="DejaVu Sans" charset="0"/>
                <a:cs typeface="DejaVu Sans" charset="0"/>
              </a:rPr>
              <a:t>timeous</a:t>
            </a:r>
            <a:r>
              <a:rPr lang="en-ZA" sz="900" dirty="0">
                <a:latin typeface="Arial" charset="0"/>
                <a:ea typeface="DejaVu Sans" charset="0"/>
                <a:cs typeface="DejaVu Sans" charset="0"/>
              </a:rPr>
              <a:t> availability of the data, and the efficiency of the data transfers - the cyber-infrastructure.</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WP-2: Implement a eddy-resolving regional model of Southern Africa.</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Use the Regional Ocean Modelling System</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1/12th of a degree (9 km) horizontal resolution</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Based on the </a:t>
            </a:r>
            <a:r>
              <a:rPr lang="en-ZA" sz="900" dirty="0" err="1">
                <a:latin typeface="Arial" charset="0"/>
                <a:ea typeface="DejaVu Sans" charset="0"/>
                <a:cs typeface="DejaVu Sans" charset="0"/>
              </a:rPr>
              <a:t>SAfE</a:t>
            </a:r>
            <a:r>
              <a:rPr lang="en-ZA" sz="900" dirty="0">
                <a:latin typeface="Arial" charset="0"/>
                <a:ea typeface="DejaVu Sans" charset="0"/>
                <a:cs typeface="DejaVu Sans" charset="0"/>
              </a:rPr>
              <a:t> configuration designed by Dr </a:t>
            </a:r>
            <a:r>
              <a:rPr lang="en-ZA" sz="900" dirty="0" err="1">
                <a:latin typeface="Arial" charset="0"/>
                <a:ea typeface="DejaVu Sans" charset="0"/>
                <a:cs typeface="DejaVu Sans" charset="0"/>
              </a:rPr>
              <a:t>Pierrick</a:t>
            </a:r>
            <a:r>
              <a:rPr lang="en-ZA" sz="900" dirty="0">
                <a:latin typeface="Arial" charset="0"/>
                <a:ea typeface="DejaVu Sans" charset="0"/>
                <a:cs typeface="DejaVu Sans" charset="0"/>
              </a:rPr>
              <a:t> </a:t>
            </a:r>
            <a:r>
              <a:rPr lang="en-ZA" sz="900" dirty="0" err="1">
                <a:latin typeface="Arial" charset="0"/>
                <a:ea typeface="DejaVu Sans" charset="0"/>
                <a:cs typeface="DejaVu Sans" charset="0"/>
              </a:rPr>
              <a:t>Penven</a:t>
            </a:r>
            <a:endParaRPr lang="en-ZA" sz="900"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Geographical boundaries mimic Arne </a:t>
            </a:r>
            <a:r>
              <a:rPr lang="en-ZA" sz="900" dirty="0" err="1">
                <a:latin typeface="Arial" charset="0"/>
                <a:ea typeface="DejaVu Sans" charset="0"/>
                <a:cs typeface="DejaVu Sans" charset="0"/>
              </a:rPr>
              <a:t>Biastoch's</a:t>
            </a:r>
            <a:r>
              <a:rPr lang="en-ZA" sz="900" dirty="0">
                <a:latin typeface="Arial" charset="0"/>
                <a:ea typeface="DejaVu Sans" charset="0"/>
                <a:cs typeface="DejaVu Sans" charset="0"/>
              </a:rPr>
              <a:t> NEMO model to enable potential inter-model comparisons.</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Scope for including other regional models, e.g. HYCOM, for </a:t>
            </a:r>
            <a:r>
              <a:rPr lang="en-ZA" sz="900" dirty="0" err="1">
                <a:latin typeface="Arial" charset="0"/>
                <a:ea typeface="DejaVu Sans" charset="0"/>
                <a:cs typeface="DejaVu Sans" charset="0"/>
              </a:rPr>
              <a:t>multimodel</a:t>
            </a:r>
            <a:r>
              <a:rPr lang="en-ZA" sz="900" dirty="0">
                <a:latin typeface="Arial" charset="0"/>
                <a:ea typeface="DejaVu Sans" charset="0"/>
                <a:cs typeface="DejaVu Sans" charset="0"/>
              </a:rPr>
              <a:t> studies and </a:t>
            </a:r>
            <a:r>
              <a:rPr lang="en-ZA" sz="900" dirty="0" err="1">
                <a:latin typeface="Arial" charset="0"/>
                <a:ea typeface="DejaVu Sans" charset="0"/>
                <a:cs typeface="DejaVu Sans" charset="0"/>
              </a:rPr>
              <a:t>multimodel</a:t>
            </a:r>
            <a:r>
              <a:rPr lang="en-ZA" sz="900" dirty="0">
                <a:latin typeface="Arial" charset="0"/>
                <a:ea typeface="DejaVu Sans" charset="0"/>
                <a:cs typeface="DejaVu Sans" charset="0"/>
              </a:rPr>
              <a:t> forecasts.</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WP-3: Limited areas model of the </a:t>
            </a:r>
            <a:r>
              <a:rPr lang="en-ZA" sz="900" dirty="0" err="1">
                <a:latin typeface="Arial" charset="0"/>
                <a:ea typeface="DejaVu Sans" charset="0"/>
                <a:cs typeface="DejaVu Sans" charset="0"/>
              </a:rPr>
              <a:t>Benguela</a:t>
            </a:r>
            <a:r>
              <a:rPr lang="en-ZA" sz="900" dirty="0">
                <a:latin typeface="Arial" charset="0"/>
                <a:ea typeface="DejaVu Sans" charset="0"/>
                <a:cs typeface="DejaVu Sans" charset="0"/>
              </a:rPr>
              <a:t> - pilot operational experiment</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Nest 1/36th of a degree (3 km) resolution limited areas model of the </a:t>
            </a:r>
            <a:r>
              <a:rPr lang="en-ZA" sz="900" dirty="0" err="1">
                <a:latin typeface="Arial" charset="0"/>
                <a:ea typeface="DejaVu Sans" charset="0"/>
                <a:cs typeface="DejaVu Sans" charset="0"/>
              </a:rPr>
              <a:t>Benguela</a:t>
            </a:r>
            <a:r>
              <a:rPr lang="en-ZA" sz="900" dirty="0">
                <a:latin typeface="Arial" charset="0"/>
                <a:ea typeface="DejaVu Sans" charset="0"/>
                <a:cs typeface="DejaVu Sans" charset="0"/>
              </a:rPr>
              <a:t> region in the regional model.</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The </a:t>
            </a:r>
            <a:r>
              <a:rPr lang="en-ZA" sz="900" dirty="0" err="1">
                <a:latin typeface="Arial" charset="0"/>
                <a:ea typeface="DejaVu Sans" charset="0"/>
                <a:cs typeface="DejaVu Sans" charset="0"/>
              </a:rPr>
              <a:t>Benguela</a:t>
            </a:r>
            <a:r>
              <a:rPr lang="en-ZA" sz="900" dirty="0">
                <a:latin typeface="Arial" charset="0"/>
                <a:ea typeface="DejaVu Sans" charset="0"/>
                <a:cs typeface="DejaVu Sans" charset="0"/>
              </a:rPr>
              <a:t> is a key area for fisheries and is therefore regularly monitored. It is also a region that is subject to the seasonal </a:t>
            </a:r>
            <a:r>
              <a:rPr lang="en-ZA" sz="900" dirty="0" err="1">
                <a:latin typeface="Arial" charset="0"/>
                <a:ea typeface="DejaVu Sans" charset="0"/>
                <a:cs typeface="DejaVu Sans" charset="0"/>
              </a:rPr>
              <a:t>occurance</a:t>
            </a:r>
            <a:r>
              <a:rPr lang="en-ZA" sz="900" dirty="0">
                <a:latin typeface="Arial" charset="0"/>
                <a:ea typeface="DejaVu Sans" charset="0"/>
                <a:cs typeface="DejaVu Sans" charset="0"/>
              </a:rPr>
              <a:t> of harmful algal blooms, providing a good testing for a pilot operational experiment.</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r>
              <a:rPr lang="en-ZA" sz="900" dirty="0">
                <a:latin typeface="Arial" charset="0"/>
                <a:ea typeface="DejaVu Sans" charset="0"/>
                <a:cs typeface="DejaVu Sans" charset="0"/>
              </a:rPr>
              <a:t>The aim is to make the nesting approach and grid generation for the limited areas model as generic as possible so that it is easily ported to other regions of interest within the regional model.</a:t>
            </a:r>
          </a:p>
          <a:p>
            <a:pPr>
              <a:lnSpc>
                <a:spcPct val="104000"/>
              </a:lnSpc>
              <a:spcBef>
                <a:spcPct val="0"/>
              </a:spcBef>
              <a:tabLst>
                <a:tab pos="634643" algn="l"/>
                <a:tab pos="1269286" algn="l"/>
                <a:tab pos="1903929" algn="l"/>
                <a:tab pos="2538573" algn="l"/>
                <a:tab pos="3173216" algn="l"/>
                <a:tab pos="3807859" algn="l"/>
                <a:tab pos="4442502" algn="l"/>
                <a:tab pos="5077145" algn="l"/>
                <a:tab pos="5711788" algn="l"/>
              </a:tabLst>
            </a:pPr>
            <a:endParaRPr lang="en-ZA" dirty="0">
              <a:latin typeface="Arial" charset="0"/>
              <a:ea typeface="DejaVu Sans" charset="0"/>
              <a:cs typeface="DejaVu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E9C26E-E623-43A3-BB16-BB1E03C891C4}" type="slidenum">
              <a:rPr lang="en-ZA"/>
              <a:pPr/>
              <a:t>17</a:t>
            </a:fld>
            <a:endParaRPr lang="en-ZA"/>
          </a:p>
        </p:txBody>
      </p:sp>
      <p:sp>
        <p:nvSpPr>
          <p:cNvPr id="20481"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p:spPr>
      </p:sp>
      <p:sp>
        <p:nvSpPr>
          <p:cNvPr id="20482" name="Text Box 2"/>
          <p:cNvSpPr txBox="1">
            <a:spLocks noGrp="1" noChangeArrowheads="1"/>
          </p:cNvSpPr>
          <p:nvPr>
            <p:ph type="body" idx="1"/>
          </p:nvPr>
        </p:nvSpPr>
        <p:spPr bwMode="auto">
          <a:xfrm>
            <a:off x="705674" y="4085271"/>
            <a:ext cx="5641073" cy="3793368"/>
          </a:xfrm>
          <a:prstGeom prst="rect">
            <a:avLst/>
          </a:prstGeom>
          <a:noFill/>
          <a:ln>
            <a:round/>
            <a:headEnd/>
            <a:tailEnd/>
          </a:ln>
        </p:spPr>
        <p:txBody>
          <a:bodyPr lIns="0" tIns="0" rIns="0" bIns="0"/>
          <a:lstStyle/>
          <a:p>
            <a:pPr>
              <a:lnSpc>
                <a:spcPct val="104000"/>
              </a:lnSpc>
              <a:spcBef>
                <a:spcPct val="0"/>
              </a:spcBef>
              <a:tabLst>
                <a:tab pos="634643" algn="l"/>
                <a:tab pos="1269286" algn="l"/>
                <a:tab pos="1903929" algn="l"/>
                <a:tab pos="2538573" algn="l"/>
                <a:tab pos="3173216" algn="l"/>
                <a:tab pos="3807859" algn="l"/>
                <a:tab pos="4442502" algn="l"/>
                <a:tab pos="5077145" algn="l"/>
              </a:tabLst>
            </a:pPr>
            <a:r>
              <a:rPr lang="en-ZA" sz="1800" dirty="0">
                <a:latin typeface="Arial" charset="0"/>
                <a:ea typeface="DejaVu Sans" charset="0"/>
                <a:cs typeface="DejaVu Sans" charset="0"/>
              </a:rPr>
              <a:t>This includes data assimilation, which will improve the skill of the forecasts. This is the long-term goal and will require very close </a:t>
            </a:r>
            <a:r>
              <a:rPr lang="en-ZA" sz="1800" dirty="0" err="1">
                <a:latin typeface="Arial" charset="0"/>
                <a:ea typeface="DejaVu Sans" charset="0"/>
                <a:cs typeface="DejaVu Sans" charset="0"/>
              </a:rPr>
              <a:t>collabotration</a:t>
            </a:r>
            <a:r>
              <a:rPr lang="en-ZA" sz="1800" dirty="0">
                <a:latin typeface="Arial" charset="0"/>
                <a:ea typeface="DejaVu Sans" charset="0"/>
                <a:cs typeface="DejaVu Sans" charset="0"/>
              </a:rPr>
              <a:t> with in situ and remote sensing pillars of </a:t>
            </a:r>
            <a:r>
              <a:rPr lang="en-ZA" sz="1800" dirty="0" err="1">
                <a:latin typeface="Arial" charset="0"/>
                <a:ea typeface="DejaVu Sans" charset="0"/>
                <a:cs typeface="DejaVu Sans" charset="0"/>
              </a:rPr>
              <a:t>OceanSAfrica</a:t>
            </a:r>
            <a:endParaRPr lang="en-ZA" sz="1800" dirty="0">
              <a:latin typeface="Arial" charset="0"/>
              <a:ea typeface="DejaVu Sans"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B8601A-02D6-43A0-970D-CD00A084A9F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33D43C-561D-4DE5-AB41-60330EF032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AA12A3-146A-4683-A3A9-469CC723BF6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DCBF138-052F-4AEA-A9E9-35CC27AEFA1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254B422-19D8-4541-8B15-B1974E5AE65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C9F6EE0-1EA1-4648-AA6E-656C064AAE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C9B69-4F10-4E54-A730-21E03006E8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34704A-74E8-4C52-AD91-227CE077052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D72222-FB8E-4184-9225-9AB4C9CDC0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FF55E4-114E-4F40-807E-B17EE6B29CB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00DA9B8-537A-44DD-B1CF-2F1954E5AB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907B8D-B141-43B7-90B2-4FECB04431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DC828E-70E7-443F-A146-648D6BE96E8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BA8374-07DE-4748-B24D-21C415B473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AD5B70-3EF8-419F-85D6-7ED688730B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H146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2057" name="Group 9"/>
          <p:cNvGrpSpPr>
            <a:grpSpLocks/>
          </p:cNvGrpSpPr>
          <p:nvPr/>
        </p:nvGrpSpPr>
        <p:grpSpPr bwMode="auto">
          <a:xfrm>
            <a:off x="1403350" y="500042"/>
            <a:ext cx="6408741" cy="647700"/>
            <a:chOff x="793" y="164"/>
            <a:chExt cx="4037" cy="408"/>
          </a:xfrm>
        </p:grpSpPr>
        <p:sp>
          <p:nvSpPr>
            <p:cNvPr id="2054" name="Rectangle 6"/>
            <p:cNvSpPr>
              <a:spLocks noChangeArrowheads="1"/>
            </p:cNvSpPr>
            <p:nvPr/>
          </p:nvSpPr>
          <p:spPr bwMode="auto">
            <a:xfrm>
              <a:off x="793" y="164"/>
              <a:ext cx="4037" cy="408"/>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2052" name="Rectangle 4"/>
            <p:cNvSpPr>
              <a:spLocks noChangeArrowheads="1"/>
            </p:cNvSpPr>
            <p:nvPr/>
          </p:nvSpPr>
          <p:spPr bwMode="auto">
            <a:xfrm>
              <a:off x="793" y="210"/>
              <a:ext cx="3276" cy="291"/>
            </a:xfrm>
            <a:prstGeom prst="rect">
              <a:avLst/>
            </a:prstGeom>
            <a:noFill/>
            <a:ln w="9525">
              <a:noFill/>
              <a:miter lim="800000"/>
              <a:headEnd/>
              <a:tailEnd/>
            </a:ln>
            <a:effectLst/>
          </p:spPr>
          <p:txBody>
            <a:bodyPr wrap="none">
              <a:spAutoFit/>
            </a:bodyPr>
            <a:lstStyle/>
            <a:p>
              <a:r>
                <a:rPr lang="en-GB" b="1" dirty="0" smtClean="0"/>
                <a:t>	South Africa - infrastructure</a:t>
              </a:r>
              <a:endParaRPr lang="en-US" b="1" dirty="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lipArt Placeholder 4" descr="STX_DEA_PSRV_smooth_3 (2).jpg"/>
          <p:cNvPicPr>
            <a:picLocks noGrp="1" noChangeAspect="1"/>
          </p:cNvPicPr>
          <p:nvPr>
            <p:ph type="clipArt" sz="half" idx="2"/>
          </p:nvPr>
        </p:nvPicPr>
        <p:blipFill>
          <a:blip r:embed="rId2" cstate="print"/>
          <a:srcRect l="9547" t="9891" r="13819" b="7686"/>
          <a:stretch>
            <a:fillRect/>
          </a:stretch>
        </p:blipFill>
        <p:spPr>
          <a:xfrm>
            <a:off x="4500562" y="2143116"/>
            <a:ext cx="4357718" cy="3571900"/>
          </a:xfrm>
        </p:spPr>
      </p:pic>
      <p:sp>
        <p:nvSpPr>
          <p:cNvPr id="2" name="Title 1"/>
          <p:cNvSpPr>
            <a:spLocks noGrp="1"/>
          </p:cNvSpPr>
          <p:nvPr>
            <p:ph type="title"/>
          </p:nvPr>
        </p:nvSpPr>
        <p:spPr/>
        <p:txBody>
          <a:bodyPr/>
          <a:lstStyle/>
          <a:p>
            <a:r>
              <a:rPr lang="en-US" dirty="0" smtClean="0"/>
              <a:t>New Polar Vessel delivery date April 2012</a:t>
            </a:r>
            <a:endParaRPr lang="en-US" dirty="0"/>
          </a:p>
        </p:txBody>
      </p:sp>
      <p:sp>
        <p:nvSpPr>
          <p:cNvPr id="3" name="Text Placeholder 2"/>
          <p:cNvSpPr>
            <a:spLocks noGrp="1"/>
          </p:cNvSpPr>
          <p:nvPr>
            <p:ph type="body" sz="half" idx="1"/>
          </p:nvPr>
        </p:nvSpPr>
        <p:spPr>
          <a:xfrm>
            <a:off x="-32" y="1600200"/>
            <a:ext cx="4714908" cy="4525963"/>
          </a:xfrm>
          <a:solidFill>
            <a:schemeClr val="bg1"/>
          </a:solidFill>
        </p:spPr>
        <p:txBody>
          <a:bodyPr/>
          <a:lstStyle/>
          <a:p>
            <a:r>
              <a:rPr lang="en-US" sz="2400" dirty="0" smtClean="0"/>
              <a:t>Emphasis on </a:t>
            </a:r>
            <a:r>
              <a:rPr lang="en-US" sz="2400" b="1" dirty="0" smtClean="0">
                <a:solidFill>
                  <a:srgbClr val="009900"/>
                </a:solidFill>
              </a:rPr>
              <a:t>multi-</a:t>
            </a:r>
            <a:r>
              <a:rPr lang="en-US" sz="2400" dirty="0" smtClean="0"/>
              <a:t>national, disciplinary and institutional approach to science.</a:t>
            </a:r>
          </a:p>
          <a:p>
            <a:r>
              <a:rPr lang="en-US" sz="2400" dirty="0" smtClean="0"/>
              <a:t>Dedicated sea time will be provided ~180 days.</a:t>
            </a:r>
          </a:p>
          <a:p>
            <a:r>
              <a:rPr lang="en-US" sz="2400" dirty="0" smtClean="0"/>
              <a:t>Logistic lines will be completed – faster!</a:t>
            </a:r>
          </a:p>
          <a:p>
            <a:r>
              <a:rPr lang="en-US" sz="2400" dirty="0" smtClean="0"/>
              <a:t>Applications to “hire” the vessel will be encouraged.</a:t>
            </a:r>
          </a:p>
          <a:p>
            <a:r>
              <a:rPr lang="en-US" sz="2400" dirty="0" smtClean="0"/>
              <a:t>R50 million to be ploughed into improving oceanographic facilities, R&amp;D, autonomous equipment i.e. gliders  </a:t>
            </a:r>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 Polar supply &amp; Research Vessel (2).jpg"/>
          <p:cNvPicPr>
            <a:picLocks noGrp="1" noChangeAspect="1"/>
          </p:cNvPicPr>
          <p:nvPr>
            <p:ph idx="1"/>
          </p:nvPr>
        </p:nvPicPr>
        <p:blipFill>
          <a:blip r:embed="rId2" cstate="print"/>
          <a:stretch>
            <a:fillRect/>
          </a:stretch>
        </p:blipFill>
        <p:spPr>
          <a:xfrm>
            <a:off x="-32" y="642918"/>
            <a:ext cx="9126566" cy="4563283"/>
          </a:xfrm>
        </p:spPr>
      </p:pic>
      <p:sp>
        <p:nvSpPr>
          <p:cNvPr id="6" name="TextBox 5"/>
          <p:cNvSpPr txBox="1"/>
          <p:nvPr/>
        </p:nvSpPr>
        <p:spPr>
          <a:xfrm>
            <a:off x="571472" y="5286388"/>
            <a:ext cx="5080237" cy="830997"/>
          </a:xfrm>
          <a:prstGeom prst="rect">
            <a:avLst/>
          </a:prstGeom>
          <a:noFill/>
        </p:spPr>
        <p:txBody>
          <a:bodyPr wrap="none" rtlCol="0">
            <a:spAutoFit/>
          </a:bodyPr>
          <a:lstStyle/>
          <a:p>
            <a:r>
              <a:rPr lang="en-US" dirty="0" smtClean="0"/>
              <a:t>repeat of BONUS 2008</a:t>
            </a:r>
          </a:p>
          <a:p>
            <a:r>
              <a:rPr lang="en-US" dirty="0" smtClean="0"/>
              <a:t>SAMOC/</a:t>
            </a:r>
            <a:r>
              <a:rPr lang="en-US" dirty="0" err="1" smtClean="0"/>
              <a:t>GoodHope</a:t>
            </a:r>
            <a:r>
              <a:rPr lang="en-US" dirty="0" smtClean="0"/>
              <a:t> cruise 2013?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pe-town"/>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642918"/>
            <a:ext cx="7772400" cy="1470025"/>
          </a:xfrm>
        </p:spPr>
        <p:txBody>
          <a:bodyPr/>
          <a:lstStyle/>
          <a:p>
            <a:r>
              <a:rPr lang="en-US" b="1" dirty="0" smtClean="0">
                <a:solidFill>
                  <a:schemeClr val="bg1"/>
                </a:solidFill>
              </a:rPr>
              <a:t>New South African National Antarctic Facility planned 2014</a:t>
            </a:r>
            <a:endParaRPr lang="en-US" b="1" dirty="0">
              <a:solidFill>
                <a:schemeClr val="bg1"/>
              </a:solidFill>
            </a:endParaRPr>
          </a:p>
        </p:txBody>
      </p:sp>
      <p:sp>
        <p:nvSpPr>
          <p:cNvPr id="3" name="Subtitle 2"/>
          <p:cNvSpPr>
            <a:spLocks noGrp="1"/>
          </p:cNvSpPr>
          <p:nvPr>
            <p:ph type="subTitle" idx="1"/>
          </p:nvPr>
        </p:nvSpPr>
        <p:spPr>
          <a:xfrm>
            <a:off x="214282" y="3819540"/>
            <a:ext cx="9215502" cy="1752600"/>
          </a:xfrm>
        </p:spPr>
        <p:txBody>
          <a:bodyPr/>
          <a:lstStyle/>
          <a:p>
            <a:pPr algn="l">
              <a:buFont typeface="Arial" pitchFamily="34" charset="0"/>
              <a:buChar char="•"/>
            </a:pPr>
            <a:r>
              <a:rPr lang="en-US" sz="2800" b="1" dirty="0" smtClean="0">
                <a:solidFill>
                  <a:srgbClr val="C00000"/>
                </a:solidFill>
              </a:rPr>
              <a:t>Funded by Dept. Science and Technology.</a:t>
            </a:r>
          </a:p>
          <a:p>
            <a:pPr algn="l">
              <a:buFont typeface="Arial" pitchFamily="34" charset="0"/>
              <a:buChar char="•"/>
            </a:pPr>
            <a:r>
              <a:rPr lang="en-US" sz="2800" b="1" dirty="0" smtClean="0">
                <a:solidFill>
                  <a:srgbClr val="C00000"/>
                </a:solidFill>
              </a:rPr>
              <a:t>In April 2009 the South African Southern Ocean Community (SASOC) formed – covers all disciplines</a:t>
            </a:r>
          </a:p>
          <a:p>
            <a:pPr algn="l">
              <a:buFont typeface="Arial" pitchFamily="34" charset="0"/>
              <a:buChar char="•"/>
            </a:pPr>
            <a:r>
              <a:rPr lang="en-US" sz="2800" b="1" dirty="0" smtClean="0">
                <a:solidFill>
                  <a:srgbClr val="C00000"/>
                </a:solidFill>
              </a:rPr>
              <a:t>New Facility </a:t>
            </a:r>
            <a:r>
              <a:rPr lang="en-US" sz="2800" b="1" dirty="0" err="1" smtClean="0">
                <a:solidFill>
                  <a:srgbClr val="C00000"/>
                </a:solidFill>
              </a:rPr>
              <a:t>modelled</a:t>
            </a:r>
            <a:r>
              <a:rPr lang="en-US" sz="2800" b="1" dirty="0" smtClean="0">
                <a:solidFill>
                  <a:srgbClr val="C00000"/>
                </a:solidFill>
              </a:rPr>
              <a:t> on “a mini BAS or AWI”.  </a:t>
            </a:r>
          </a:p>
          <a:p>
            <a:pPr algn="l">
              <a:buFont typeface="Arial" pitchFamily="34" charset="0"/>
              <a:buChar char="•"/>
            </a:pPr>
            <a:r>
              <a:rPr lang="en-US" sz="2800" b="1" dirty="0" smtClean="0">
                <a:solidFill>
                  <a:srgbClr val="C00000"/>
                </a:solidFill>
              </a:rPr>
              <a:t>Links research, logistics, students, technical support…. </a:t>
            </a:r>
            <a:r>
              <a:rPr lang="en-US" sz="2800" b="1" dirty="0" smtClean="0">
                <a:solidFill>
                  <a:srgbClr val="002060"/>
                </a:solidFill>
              </a:rPr>
              <a:t>“one stop shop”…</a:t>
            </a:r>
            <a:r>
              <a:rPr lang="en-US" sz="2800" b="1" dirty="0" smtClean="0">
                <a:solidFill>
                  <a:srgbClr val="009900"/>
                </a:solidFill>
              </a:rPr>
              <a:t>link into SAEON.</a:t>
            </a:r>
            <a:endParaRPr lang="en-US" sz="2800" b="1" dirty="0">
              <a:solidFill>
                <a:srgbClr val="0099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0" name="Picture 2" descr="SA relief map"/>
          <p:cNvPicPr>
            <a:picLocks noGrp="1" noChangeAspect="1" noChangeArrowheads="1"/>
          </p:cNvPicPr>
          <p:nvPr>
            <p:ph sz="half" idx="2"/>
          </p:nvPr>
        </p:nvPicPr>
        <p:blipFill>
          <a:blip r:embed="rId2" cstate="print"/>
          <a:srcRect/>
          <a:stretch>
            <a:fillRect/>
          </a:stretch>
        </p:blipFill>
        <p:spPr>
          <a:xfrm>
            <a:off x="0" y="0"/>
            <a:ext cx="9144000" cy="6858000"/>
          </a:xfrm>
          <a:noFill/>
          <a:ln/>
        </p:spPr>
      </p:pic>
      <p:sp>
        <p:nvSpPr>
          <p:cNvPr id="974851" name="Rectangle 3"/>
          <p:cNvSpPr>
            <a:spLocks noGrp="1" noRot="1" noChangeArrowheads="1"/>
          </p:cNvSpPr>
          <p:nvPr>
            <p:ph type="title"/>
          </p:nvPr>
        </p:nvSpPr>
        <p:spPr>
          <a:xfrm>
            <a:off x="2339975" y="0"/>
            <a:ext cx="4086225" cy="908050"/>
          </a:xfrm>
        </p:spPr>
        <p:txBody>
          <a:bodyPr/>
          <a:lstStyle/>
          <a:p>
            <a:r>
              <a:rPr lang="en-US" sz="4000" b="1">
                <a:solidFill>
                  <a:srgbClr val="FFFF00"/>
                </a:solidFill>
              </a:rPr>
              <a:t>SAEON NODES</a:t>
            </a:r>
          </a:p>
        </p:txBody>
      </p:sp>
      <p:sp>
        <p:nvSpPr>
          <p:cNvPr id="974852" name="Line 4"/>
          <p:cNvSpPr>
            <a:spLocks noChangeShapeType="1"/>
          </p:cNvSpPr>
          <p:nvPr/>
        </p:nvSpPr>
        <p:spPr bwMode="auto">
          <a:xfrm flipH="1">
            <a:off x="6732588" y="2565400"/>
            <a:ext cx="214312" cy="503238"/>
          </a:xfrm>
          <a:prstGeom prst="line">
            <a:avLst/>
          </a:prstGeom>
          <a:noFill/>
          <a:ln w="57150">
            <a:solidFill>
              <a:srgbClr val="CC0000"/>
            </a:solidFill>
            <a:round/>
            <a:headEnd/>
            <a:tailEnd type="triangle" w="med" len="med"/>
          </a:ln>
          <a:effectLst/>
        </p:spPr>
        <p:txBody>
          <a:bodyPr/>
          <a:lstStyle/>
          <a:p>
            <a:endParaRPr lang="en-US"/>
          </a:p>
        </p:txBody>
      </p:sp>
      <p:sp>
        <p:nvSpPr>
          <p:cNvPr id="974853" name="Line 5"/>
          <p:cNvSpPr>
            <a:spLocks noChangeShapeType="1"/>
          </p:cNvSpPr>
          <p:nvPr/>
        </p:nvSpPr>
        <p:spPr bwMode="auto">
          <a:xfrm>
            <a:off x="1835150" y="4365625"/>
            <a:ext cx="2736850" cy="0"/>
          </a:xfrm>
          <a:prstGeom prst="line">
            <a:avLst/>
          </a:prstGeom>
          <a:noFill/>
          <a:ln w="57150">
            <a:solidFill>
              <a:srgbClr val="CC0000"/>
            </a:solidFill>
            <a:round/>
            <a:headEnd/>
            <a:tailEnd type="triangle" w="med" len="med"/>
          </a:ln>
          <a:effectLst/>
        </p:spPr>
        <p:txBody>
          <a:bodyPr/>
          <a:lstStyle/>
          <a:p>
            <a:endParaRPr lang="en-US"/>
          </a:p>
        </p:txBody>
      </p:sp>
      <p:sp>
        <p:nvSpPr>
          <p:cNvPr id="974854" name="Line 6"/>
          <p:cNvSpPr>
            <a:spLocks noChangeShapeType="1"/>
          </p:cNvSpPr>
          <p:nvPr/>
        </p:nvSpPr>
        <p:spPr bwMode="auto">
          <a:xfrm flipH="1" flipV="1">
            <a:off x="5795963" y="3500438"/>
            <a:ext cx="1512887" cy="73025"/>
          </a:xfrm>
          <a:prstGeom prst="line">
            <a:avLst/>
          </a:prstGeom>
          <a:noFill/>
          <a:ln w="57150">
            <a:solidFill>
              <a:srgbClr val="CC0000"/>
            </a:solidFill>
            <a:round/>
            <a:headEnd/>
            <a:tailEnd type="triangle" w="med" len="med"/>
          </a:ln>
          <a:effectLst/>
        </p:spPr>
        <p:txBody>
          <a:bodyPr/>
          <a:lstStyle/>
          <a:p>
            <a:endParaRPr lang="en-US"/>
          </a:p>
        </p:txBody>
      </p:sp>
      <p:sp>
        <p:nvSpPr>
          <p:cNvPr id="974855" name="Line 7"/>
          <p:cNvSpPr>
            <a:spLocks noChangeShapeType="1"/>
          </p:cNvSpPr>
          <p:nvPr/>
        </p:nvSpPr>
        <p:spPr bwMode="auto">
          <a:xfrm flipH="1" flipV="1">
            <a:off x="6659563" y="4581525"/>
            <a:ext cx="865187" cy="71438"/>
          </a:xfrm>
          <a:prstGeom prst="line">
            <a:avLst/>
          </a:prstGeom>
          <a:noFill/>
          <a:ln w="57150">
            <a:solidFill>
              <a:srgbClr val="CC0000"/>
            </a:solidFill>
            <a:round/>
            <a:headEnd/>
            <a:tailEnd type="triangle" w="med" len="med"/>
          </a:ln>
          <a:effectLst/>
        </p:spPr>
        <p:txBody>
          <a:bodyPr/>
          <a:lstStyle/>
          <a:p>
            <a:endParaRPr lang="en-US"/>
          </a:p>
        </p:txBody>
      </p:sp>
      <p:sp>
        <p:nvSpPr>
          <p:cNvPr id="974856" name="Line 8"/>
          <p:cNvSpPr>
            <a:spLocks noChangeShapeType="1"/>
          </p:cNvSpPr>
          <p:nvPr/>
        </p:nvSpPr>
        <p:spPr bwMode="auto">
          <a:xfrm flipH="1" flipV="1">
            <a:off x="5508625" y="5949950"/>
            <a:ext cx="1223963" cy="142875"/>
          </a:xfrm>
          <a:prstGeom prst="line">
            <a:avLst/>
          </a:prstGeom>
          <a:noFill/>
          <a:ln w="57150">
            <a:solidFill>
              <a:srgbClr val="CC0000"/>
            </a:solidFill>
            <a:round/>
            <a:headEnd/>
            <a:tailEnd type="triangle" w="med" len="med"/>
          </a:ln>
          <a:effectLst/>
        </p:spPr>
        <p:txBody>
          <a:bodyPr/>
          <a:lstStyle/>
          <a:p>
            <a:endParaRPr lang="en-US"/>
          </a:p>
        </p:txBody>
      </p:sp>
      <p:sp>
        <p:nvSpPr>
          <p:cNvPr id="974857" name="Line 9"/>
          <p:cNvSpPr>
            <a:spLocks noChangeShapeType="1"/>
          </p:cNvSpPr>
          <p:nvPr/>
        </p:nvSpPr>
        <p:spPr bwMode="auto">
          <a:xfrm flipH="1" flipV="1">
            <a:off x="2627313" y="6165850"/>
            <a:ext cx="1081087" cy="287338"/>
          </a:xfrm>
          <a:prstGeom prst="line">
            <a:avLst/>
          </a:prstGeom>
          <a:noFill/>
          <a:ln w="57150">
            <a:solidFill>
              <a:srgbClr val="CC0000"/>
            </a:solidFill>
            <a:round/>
            <a:headEnd/>
            <a:tailEnd type="triangle" w="med" len="med"/>
          </a:ln>
          <a:effectLst/>
        </p:spPr>
        <p:txBody>
          <a:bodyPr/>
          <a:lstStyle/>
          <a:p>
            <a:endParaRPr lang="en-US"/>
          </a:p>
        </p:txBody>
      </p:sp>
      <p:sp>
        <p:nvSpPr>
          <p:cNvPr id="974858" name="Line 10"/>
          <p:cNvSpPr>
            <a:spLocks noChangeShapeType="1"/>
          </p:cNvSpPr>
          <p:nvPr/>
        </p:nvSpPr>
        <p:spPr bwMode="auto">
          <a:xfrm>
            <a:off x="2051050" y="5734050"/>
            <a:ext cx="576263" cy="360363"/>
          </a:xfrm>
          <a:prstGeom prst="line">
            <a:avLst/>
          </a:prstGeom>
          <a:noFill/>
          <a:ln w="57150">
            <a:solidFill>
              <a:srgbClr val="CC0000"/>
            </a:solidFill>
            <a:round/>
            <a:headEnd/>
            <a:tailEnd type="triangle" w="med" len="med"/>
          </a:ln>
          <a:effectLst/>
        </p:spPr>
        <p:txBody>
          <a:bodyPr/>
          <a:lstStyle/>
          <a:p>
            <a:endParaRPr lang="en-US"/>
          </a:p>
        </p:txBody>
      </p:sp>
      <p:sp>
        <p:nvSpPr>
          <p:cNvPr id="974859" name="Oval 11"/>
          <p:cNvSpPr>
            <a:spLocks noChangeArrowheads="1"/>
          </p:cNvSpPr>
          <p:nvPr/>
        </p:nvSpPr>
        <p:spPr bwMode="auto">
          <a:xfrm>
            <a:off x="107950" y="5229225"/>
            <a:ext cx="2016125" cy="1081088"/>
          </a:xfrm>
          <a:prstGeom prst="ellipse">
            <a:avLst/>
          </a:prstGeom>
          <a:solidFill>
            <a:srgbClr val="0000FF"/>
          </a:solidFill>
          <a:ln w="9525" algn="ctr">
            <a:solidFill>
              <a:schemeClr val="tx1"/>
            </a:solidFill>
            <a:round/>
            <a:headEnd/>
            <a:tailEnd/>
          </a:ln>
          <a:effectLst/>
        </p:spPr>
        <p:txBody>
          <a:bodyPr wrap="none" anchor="ctr"/>
          <a:lstStyle/>
          <a:p>
            <a:endParaRPr lang="en-US"/>
          </a:p>
        </p:txBody>
      </p:sp>
      <p:sp>
        <p:nvSpPr>
          <p:cNvPr id="974860" name="Oval 12"/>
          <p:cNvSpPr>
            <a:spLocks noChangeArrowheads="1"/>
          </p:cNvSpPr>
          <p:nvPr/>
        </p:nvSpPr>
        <p:spPr bwMode="auto">
          <a:xfrm>
            <a:off x="6659563" y="5849938"/>
            <a:ext cx="2089150" cy="1008062"/>
          </a:xfrm>
          <a:prstGeom prst="ellipse">
            <a:avLst/>
          </a:prstGeom>
          <a:solidFill>
            <a:srgbClr val="00FFFF"/>
          </a:solidFill>
          <a:ln w="9525" algn="ctr">
            <a:solidFill>
              <a:schemeClr val="tx1"/>
            </a:solidFill>
            <a:round/>
            <a:headEnd/>
            <a:tailEnd/>
          </a:ln>
          <a:effectLst/>
        </p:spPr>
        <p:txBody>
          <a:bodyPr wrap="none" anchor="ctr"/>
          <a:lstStyle/>
          <a:p>
            <a:endParaRPr lang="en-US"/>
          </a:p>
        </p:txBody>
      </p:sp>
      <p:sp>
        <p:nvSpPr>
          <p:cNvPr id="974861" name="Oval 13"/>
          <p:cNvSpPr>
            <a:spLocks noChangeArrowheads="1"/>
          </p:cNvSpPr>
          <p:nvPr/>
        </p:nvSpPr>
        <p:spPr bwMode="auto">
          <a:xfrm>
            <a:off x="6659563" y="1700213"/>
            <a:ext cx="2089150" cy="1008062"/>
          </a:xfrm>
          <a:prstGeom prst="ellipse">
            <a:avLst/>
          </a:prstGeom>
          <a:solidFill>
            <a:srgbClr val="CCCC00">
              <a:alpha val="78000"/>
            </a:srgbClr>
          </a:solidFill>
          <a:ln w="9525" algn="ctr">
            <a:solidFill>
              <a:schemeClr val="tx1"/>
            </a:solidFill>
            <a:round/>
            <a:headEnd/>
            <a:tailEnd/>
          </a:ln>
          <a:effectLst/>
        </p:spPr>
        <p:txBody>
          <a:bodyPr wrap="none" anchor="ctr"/>
          <a:lstStyle/>
          <a:p>
            <a:endParaRPr lang="en-US"/>
          </a:p>
        </p:txBody>
      </p:sp>
      <p:sp>
        <p:nvSpPr>
          <p:cNvPr id="974862" name="Oval 14"/>
          <p:cNvSpPr>
            <a:spLocks noChangeArrowheads="1"/>
          </p:cNvSpPr>
          <p:nvPr/>
        </p:nvSpPr>
        <p:spPr bwMode="auto">
          <a:xfrm>
            <a:off x="3635375" y="5849938"/>
            <a:ext cx="2089150" cy="1008062"/>
          </a:xfrm>
          <a:prstGeom prst="ellipse">
            <a:avLst/>
          </a:prstGeom>
          <a:solidFill>
            <a:srgbClr val="FF9933">
              <a:alpha val="70000"/>
            </a:srgbClr>
          </a:solidFill>
          <a:ln w="9525" algn="ctr">
            <a:solidFill>
              <a:schemeClr val="tx1"/>
            </a:solidFill>
            <a:round/>
            <a:headEnd/>
            <a:tailEnd/>
          </a:ln>
          <a:effectLst/>
        </p:spPr>
        <p:txBody>
          <a:bodyPr wrap="none" anchor="ctr"/>
          <a:lstStyle/>
          <a:p>
            <a:endParaRPr lang="en-US"/>
          </a:p>
        </p:txBody>
      </p:sp>
      <p:sp>
        <p:nvSpPr>
          <p:cNvPr id="974863" name="Text Box 15"/>
          <p:cNvSpPr txBox="1">
            <a:spLocks noChangeArrowheads="1"/>
          </p:cNvSpPr>
          <p:nvPr/>
        </p:nvSpPr>
        <p:spPr bwMode="auto">
          <a:xfrm>
            <a:off x="3779838" y="6021388"/>
            <a:ext cx="1728787" cy="517525"/>
          </a:xfrm>
          <a:prstGeom prst="rect">
            <a:avLst/>
          </a:prstGeom>
          <a:noFill/>
          <a:ln w="9525" algn="ctr">
            <a:noFill/>
            <a:miter lim="800000"/>
            <a:headEnd/>
            <a:tailEnd/>
          </a:ln>
          <a:effectLst/>
        </p:spPr>
        <p:txBody>
          <a:bodyPr>
            <a:spAutoFit/>
          </a:bodyPr>
          <a:lstStyle/>
          <a:p>
            <a:pPr>
              <a:spcBef>
                <a:spcPct val="20000"/>
              </a:spcBef>
            </a:pPr>
            <a:r>
              <a:rPr lang="en-ZA" sz="1400">
                <a:effectLst/>
              </a:rPr>
              <a:t>Fynbos - SANBI, Kirstenbosch</a:t>
            </a:r>
          </a:p>
        </p:txBody>
      </p:sp>
      <p:sp>
        <p:nvSpPr>
          <p:cNvPr id="974864" name="Text Box 16"/>
          <p:cNvSpPr txBox="1">
            <a:spLocks noChangeArrowheads="1"/>
          </p:cNvSpPr>
          <p:nvPr/>
        </p:nvSpPr>
        <p:spPr bwMode="auto">
          <a:xfrm>
            <a:off x="6804025" y="5994400"/>
            <a:ext cx="2087563" cy="730250"/>
          </a:xfrm>
          <a:prstGeom prst="rect">
            <a:avLst/>
          </a:prstGeom>
          <a:noFill/>
          <a:ln w="9525" algn="ctr">
            <a:noFill/>
            <a:miter lim="800000"/>
            <a:headEnd/>
            <a:tailEnd/>
          </a:ln>
          <a:effectLst/>
        </p:spPr>
        <p:txBody>
          <a:bodyPr>
            <a:spAutoFit/>
          </a:bodyPr>
          <a:lstStyle/>
          <a:p>
            <a:pPr>
              <a:spcBef>
                <a:spcPct val="20000"/>
              </a:spcBef>
            </a:pPr>
            <a:r>
              <a:rPr lang="en-ZA" sz="1400">
                <a:effectLst/>
              </a:rPr>
              <a:t>Elwandle, Coastal-Inshore - SAIAB, Grahamstown</a:t>
            </a:r>
          </a:p>
        </p:txBody>
      </p:sp>
      <p:sp>
        <p:nvSpPr>
          <p:cNvPr id="974865" name="Text Box 17"/>
          <p:cNvSpPr txBox="1">
            <a:spLocks noChangeArrowheads="1"/>
          </p:cNvSpPr>
          <p:nvPr/>
        </p:nvSpPr>
        <p:spPr bwMode="auto">
          <a:xfrm>
            <a:off x="323850" y="5445125"/>
            <a:ext cx="1800225" cy="730250"/>
          </a:xfrm>
          <a:prstGeom prst="rect">
            <a:avLst/>
          </a:prstGeom>
          <a:noFill/>
          <a:ln w="9525" algn="ctr">
            <a:noFill/>
            <a:miter lim="800000"/>
            <a:headEnd/>
            <a:tailEnd/>
          </a:ln>
          <a:effectLst/>
        </p:spPr>
        <p:txBody>
          <a:bodyPr>
            <a:spAutoFit/>
          </a:bodyPr>
          <a:lstStyle/>
          <a:p>
            <a:pPr eaLnBrk="0" hangingPunct="0"/>
            <a:r>
              <a:rPr lang="en-US" sz="1400" dirty="0" err="1">
                <a:effectLst/>
              </a:rPr>
              <a:t>Egagasini</a:t>
            </a:r>
            <a:r>
              <a:rPr lang="en-US" sz="1400" dirty="0">
                <a:effectLst/>
              </a:rPr>
              <a:t>, Marine-Offshore – MCM,</a:t>
            </a:r>
          </a:p>
          <a:p>
            <a:pPr eaLnBrk="0" hangingPunct="0"/>
            <a:r>
              <a:rPr lang="en-US" sz="1400" dirty="0">
                <a:effectLst/>
              </a:rPr>
              <a:t>Cape Town </a:t>
            </a:r>
          </a:p>
        </p:txBody>
      </p:sp>
      <p:sp>
        <p:nvSpPr>
          <p:cNvPr id="974866" name="Text Box 18"/>
          <p:cNvSpPr txBox="1">
            <a:spLocks noChangeArrowheads="1"/>
          </p:cNvSpPr>
          <p:nvPr/>
        </p:nvSpPr>
        <p:spPr bwMode="auto">
          <a:xfrm>
            <a:off x="6516688" y="1844675"/>
            <a:ext cx="2305050" cy="730250"/>
          </a:xfrm>
          <a:prstGeom prst="rect">
            <a:avLst/>
          </a:prstGeom>
          <a:noFill/>
          <a:ln w="9525" algn="ctr">
            <a:noFill/>
            <a:miter lim="800000"/>
            <a:headEnd/>
            <a:tailEnd/>
          </a:ln>
          <a:effectLst/>
        </p:spPr>
        <p:txBody>
          <a:bodyPr>
            <a:spAutoFit/>
          </a:bodyPr>
          <a:lstStyle/>
          <a:p>
            <a:pPr algn="ctr" eaLnBrk="0" hangingPunct="0">
              <a:spcBef>
                <a:spcPct val="50000"/>
              </a:spcBef>
            </a:pPr>
            <a:r>
              <a:rPr lang="en-US" sz="1400">
                <a:effectLst/>
              </a:rPr>
              <a:t>Ndlovu, Lowveld Savanna - SANParks, Phalaborwa</a:t>
            </a:r>
            <a:endParaRPr lang="en-ZA" sz="1400">
              <a:effectLst/>
            </a:endParaRPr>
          </a:p>
        </p:txBody>
      </p:sp>
      <p:sp>
        <p:nvSpPr>
          <p:cNvPr id="974867" name="Oval 19"/>
          <p:cNvSpPr>
            <a:spLocks noChangeArrowheads="1"/>
          </p:cNvSpPr>
          <p:nvPr/>
        </p:nvSpPr>
        <p:spPr bwMode="auto">
          <a:xfrm>
            <a:off x="6661150" y="4652963"/>
            <a:ext cx="2447925" cy="1079500"/>
          </a:xfrm>
          <a:prstGeom prst="ellipse">
            <a:avLst/>
          </a:prstGeom>
          <a:solidFill>
            <a:srgbClr val="00FF00">
              <a:alpha val="78000"/>
            </a:srgbClr>
          </a:solidFill>
          <a:ln w="9525" algn="ctr">
            <a:solidFill>
              <a:schemeClr val="tx1"/>
            </a:solidFill>
            <a:round/>
            <a:headEnd/>
            <a:tailEnd/>
          </a:ln>
          <a:effectLst/>
        </p:spPr>
        <p:txBody>
          <a:bodyPr wrap="none" anchor="ctr"/>
          <a:lstStyle/>
          <a:p>
            <a:endParaRPr lang="en-US"/>
          </a:p>
        </p:txBody>
      </p:sp>
      <p:sp>
        <p:nvSpPr>
          <p:cNvPr id="974868" name="Text Box 20"/>
          <p:cNvSpPr txBox="1">
            <a:spLocks noChangeArrowheads="1"/>
          </p:cNvSpPr>
          <p:nvPr/>
        </p:nvSpPr>
        <p:spPr bwMode="auto">
          <a:xfrm>
            <a:off x="6877050" y="4724400"/>
            <a:ext cx="2266950" cy="942975"/>
          </a:xfrm>
          <a:prstGeom prst="rect">
            <a:avLst/>
          </a:prstGeom>
          <a:noFill/>
          <a:ln w="9525" algn="ctr">
            <a:noFill/>
            <a:miter lim="800000"/>
            <a:headEnd/>
            <a:tailEnd/>
          </a:ln>
          <a:effectLst/>
        </p:spPr>
        <p:txBody>
          <a:bodyPr>
            <a:spAutoFit/>
          </a:bodyPr>
          <a:lstStyle/>
          <a:p>
            <a:pPr eaLnBrk="0" hangingPunct="0"/>
            <a:r>
              <a:rPr lang="en-US" sz="1400">
                <a:effectLst/>
              </a:rPr>
              <a:t>Grasslands / </a:t>
            </a:r>
          </a:p>
          <a:p>
            <a:pPr eaLnBrk="0" hangingPunct="0"/>
            <a:r>
              <a:rPr lang="en-US" sz="1400">
                <a:effectLst/>
              </a:rPr>
              <a:t>Forests/Wetlands – Ezemvelo KZN Wildlife, Pietermaritzburg</a:t>
            </a:r>
            <a:endParaRPr lang="en-ZA" sz="1400">
              <a:effectLst/>
            </a:endParaRPr>
          </a:p>
        </p:txBody>
      </p:sp>
      <p:sp>
        <p:nvSpPr>
          <p:cNvPr id="974869" name="Oval 21"/>
          <p:cNvSpPr>
            <a:spLocks noChangeArrowheads="1"/>
          </p:cNvSpPr>
          <p:nvPr/>
        </p:nvSpPr>
        <p:spPr bwMode="auto">
          <a:xfrm>
            <a:off x="0" y="4005263"/>
            <a:ext cx="2089150" cy="1008062"/>
          </a:xfrm>
          <a:prstGeom prst="ellipse">
            <a:avLst/>
          </a:prstGeom>
          <a:solidFill>
            <a:srgbClr val="FFFF00">
              <a:alpha val="78000"/>
            </a:srgbClr>
          </a:solidFill>
          <a:ln w="9525" algn="ctr">
            <a:solidFill>
              <a:schemeClr val="tx1"/>
            </a:solidFill>
            <a:round/>
            <a:headEnd/>
            <a:tailEnd/>
          </a:ln>
          <a:effectLst/>
        </p:spPr>
        <p:txBody>
          <a:bodyPr wrap="none" anchor="ctr"/>
          <a:lstStyle/>
          <a:p>
            <a:endParaRPr lang="en-US"/>
          </a:p>
        </p:txBody>
      </p:sp>
      <p:sp>
        <p:nvSpPr>
          <p:cNvPr id="974870" name="Text Box 22"/>
          <p:cNvSpPr txBox="1">
            <a:spLocks noChangeArrowheads="1"/>
          </p:cNvSpPr>
          <p:nvPr/>
        </p:nvSpPr>
        <p:spPr bwMode="auto">
          <a:xfrm>
            <a:off x="395288" y="4149725"/>
            <a:ext cx="1368425" cy="730250"/>
          </a:xfrm>
          <a:prstGeom prst="rect">
            <a:avLst/>
          </a:prstGeom>
          <a:noFill/>
          <a:ln w="9525" algn="ctr">
            <a:noFill/>
            <a:miter lim="800000"/>
            <a:headEnd/>
            <a:tailEnd/>
          </a:ln>
          <a:effectLst/>
        </p:spPr>
        <p:txBody>
          <a:bodyPr>
            <a:spAutoFit/>
          </a:bodyPr>
          <a:lstStyle/>
          <a:p>
            <a:pPr eaLnBrk="0" hangingPunct="0"/>
            <a:r>
              <a:rPr lang="en-US" sz="1400">
                <a:effectLst/>
              </a:rPr>
              <a:t> </a:t>
            </a:r>
            <a:r>
              <a:rPr lang="en-ZA" sz="1400">
                <a:effectLst/>
              </a:rPr>
              <a:t>Arid Lands – SANParks, Kimberly</a:t>
            </a:r>
          </a:p>
        </p:txBody>
      </p:sp>
      <p:sp>
        <p:nvSpPr>
          <p:cNvPr id="974871" name="Oval 23"/>
          <p:cNvSpPr>
            <a:spLocks noChangeArrowheads="1"/>
          </p:cNvSpPr>
          <p:nvPr/>
        </p:nvSpPr>
        <p:spPr bwMode="auto">
          <a:xfrm>
            <a:off x="7235825" y="3213100"/>
            <a:ext cx="1584325" cy="64928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74872" name="Text Box 24"/>
          <p:cNvSpPr txBox="1">
            <a:spLocks noChangeArrowheads="1"/>
          </p:cNvSpPr>
          <p:nvPr/>
        </p:nvSpPr>
        <p:spPr bwMode="auto">
          <a:xfrm>
            <a:off x="7308850" y="3429000"/>
            <a:ext cx="1692275" cy="304800"/>
          </a:xfrm>
          <a:prstGeom prst="rect">
            <a:avLst/>
          </a:prstGeom>
          <a:noFill/>
          <a:ln w="9525" algn="ctr">
            <a:noFill/>
            <a:miter lim="800000"/>
            <a:headEnd/>
            <a:tailEnd/>
          </a:ln>
          <a:effectLst/>
        </p:spPr>
        <p:txBody>
          <a:bodyPr>
            <a:spAutoFit/>
          </a:bodyPr>
          <a:lstStyle/>
          <a:p>
            <a:pPr eaLnBrk="0" hangingPunct="0">
              <a:spcBef>
                <a:spcPct val="50000"/>
              </a:spcBef>
            </a:pPr>
            <a:r>
              <a:rPr lang="en-US" sz="1400">
                <a:effectLst/>
              </a:rPr>
              <a:t>National Office</a:t>
            </a:r>
          </a:p>
        </p:txBody>
      </p:sp>
      <p:pic>
        <p:nvPicPr>
          <p:cNvPr id="974873" name="Picture 25" descr="SAEON logo final"/>
          <p:cNvPicPr>
            <a:picLocks noChangeAspect="1" noChangeArrowheads="1"/>
          </p:cNvPicPr>
          <p:nvPr/>
        </p:nvPicPr>
        <p:blipFill>
          <a:blip r:embed="rId3" cstate="print"/>
          <a:srcRect/>
          <a:stretch>
            <a:fillRect/>
          </a:stretch>
        </p:blipFill>
        <p:spPr bwMode="auto">
          <a:xfrm>
            <a:off x="0" y="0"/>
            <a:ext cx="1022350" cy="7572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rrowheads="1"/>
          </p:cNvSpPr>
          <p:nvPr>
            <p:ph type="title"/>
          </p:nvPr>
        </p:nvSpPr>
        <p:spPr>
          <a:xfrm>
            <a:off x="0" y="-142900"/>
            <a:ext cx="8858280" cy="1143000"/>
          </a:xfrm>
        </p:spPr>
        <p:txBody>
          <a:bodyPr/>
          <a:lstStyle/>
          <a:p>
            <a:r>
              <a:rPr lang="en-US" sz="3200" b="1" dirty="0">
                <a:solidFill>
                  <a:srgbClr val="C00000"/>
                </a:solidFill>
              </a:rPr>
              <a:t>Four Core </a:t>
            </a:r>
            <a:r>
              <a:rPr lang="en-US" sz="3200" b="1" dirty="0" smtClean="0">
                <a:solidFill>
                  <a:srgbClr val="C00000"/>
                </a:solidFill>
              </a:rPr>
              <a:t>Tasks of the offshore node</a:t>
            </a:r>
            <a:endParaRPr lang="en-US" sz="3200" b="1" dirty="0">
              <a:solidFill>
                <a:srgbClr val="C00000"/>
              </a:solidFill>
            </a:endParaRPr>
          </a:p>
        </p:txBody>
      </p:sp>
      <p:sp>
        <p:nvSpPr>
          <p:cNvPr id="475140" name="Text Box 4"/>
          <p:cNvSpPr txBox="1">
            <a:spLocks noChangeArrowheads="1"/>
          </p:cNvSpPr>
          <p:nvPr/>
        </p:nvSpPr>
        <p:spPr bwMode="auto">
          <a:xfrm>
            <a:off x="144493" y="928670"/>
            <a:ext cx="8856663" cy="3046988"/>
          </a:xfrm>
          <a:prstGeom prst="rect">
            <a:avLst/>
          </a:prstGeom>
          <a:solidFill>
            <a:schemeClr val="tx2">
              <a:alpha val="49001"/>
            </a:schemeClr>
          </a:solidFill>
          <a:ln w="9525" algn="ctr">
            <a:noFill/>
            <a:miter lim="800000"/>
            <a:headEnd/>
            <a:tailEnd/>
          </a:ln>
          <a:effectLst/>
        </p:spPr>
        <p:txBody>
          <a:bodyPr>
            <a:spAutoFit/>
          </a:bodyPr>
          <a:lstStyle/>
          <a:p>
            <a:pPr>
              <a:buFontTx/>
              <a:buChar char="•"/>
            </a:pPr>
            <a:r>
              <a:rPr lang="en-US" sz="2400" b="1" dirty="0">
                <a:solidFill>
                  <a:schemeClr val="bg1"/>
                </a:solidFill>
              </a:rPr>
              <a:t>Data collection (monitoring – </a:t>
            </a:r>
            <a:r>
              <a:rPr lang="en-US" sz="2400" b="1" dirty="0" err="1">
                <a:solidFill>
                  <a:schemeClr val="bg1"/>
                </a:solidFill>
              </a:rPr>
              <a:t>abiotic</a:t>
            </a:r>
            <a:r>
              <a:rPr lang="en-US" sz="2400" b="1" dirty="0">
                <a:solidFill>
                  <a:schemeClr val="bg1"/>
                </a:solidFill>
              </a:rPr>
              <a:t>, biotic and human)</a:t>
            </a:r>
          </a:p>
          <a:p>
            <a:endParaRPr lang="en-US" sz="2400" b="1" dirty="0">
              <a:solidFill>
                <a:schemeClr val="bg1"/>
              </a:solidFill>
            </a:endParaRPr>
          </a:p>
          <a:p>
            <a:pPr>
              <a:buFontTx/>
              <a:buChar char="•"/>
            </a:pPr>
            <a:r>
              <a:rPr lang="en-US" sz="2400" b="1" dirty="0">
                <a:solidFill>
                  <a:schemeClr val="bg1"/>
                </a:solidFill>
              </a:rPr>
              <a:t>Data management (archiving and dissemination of data)</a:t>
            </a:r>
          </a:p>
          <a:p>
            <a:endParaRPr lang="en-US" sz="2400" b="1" dirty="0">
              <a:solidFill>
                <a:schemeClr val="bg1"/>
              </a:solidFill>
            </a:endParaRPr>
          </a:p>
          <a:p>
            <a:pPr>
              <a:buFontTx/>
              <a:buChar char="•"/>
            </a:pPr>
            <a:r>
              <a:rPr lang="en-US" sz="2400" b="1" dirty="0">
                <a:solidFill>
                  <a:schemeClr val="bg1"/>
                </a:solidFill>
              </a:rPr>
              <a:t>Analysis, research and reporting (including mapping, modeling and synthetic products)</a:t>
            </a:r>
          </a:p>
          <a:p>
            <a:pPr>
              <a:buFontTx/>
              <a:buChar char="•"/>
            </a:pPr>
            <a:endParaRPr lang="en-US" sz="2400" b="1" dirty="0">
              <a:solidFill>
                <a:schemeClr val="bg1"/>
              </a:solidFill>
            </a:endParaRPr>
          </a:p>
          <a:p>
            <a:pPr>
              <a:buFontTx/>
              <a:buChar char="•"/>
            </a:pPr>
            <a:r>
              <a:rPr lang="en-US" sz="2400" b="1" dirty="0">
                <a:solidFill>
                  <a:schemeClr val="bg1"/>
                </a:solidFill>
              </a:rPr>
              <a:t>Education </a:t>
            </a:r>
            <a:r>
              <a:rPr lang="en-US" sz="2400" b="1" dirty="0" smtClean="0">
                <a:solidFill>
                  <a:schemeClr val="bg1"/>
                </a:solidFill>
              </a:rPr>
              <a:t>Outreach/capacity building</a:t>
            </a:r>
            <a:endParaRPr lang="en-US" sz="2400" b="1" dirty="0">
              <a:solidFill>
                <a:schemeClr val="bg1"/>
              </a:solidFill>
            </a:endParaRPr>
          </a:p>
        </p:txBody>
      </p:sp>
      <p:pic>
        <p:nvPicPr>
          <p:cNvPr id="4" name="Picture 4" descr="DSC_0400"/>
          <p:cNvPicPr>
            <a:picLocks noGrp="1" noChangeAspect="1" noChangeArrowheads="1"/>
          </p:cNvPicPr>
          <p:nvPr>
            <p:ph sz="quarter" idx="4294967295"/>
          </p:nvPr>
        </p:nvPicPr>
        <p:blipFill>
          <a:blip r:embed="rId2" cstate="print"/>
          <a:srcRect/>
          <a:stretch>
            <a:fillRect/>
          </a:stretch>
        </p:blipFill>
        <p:spPr>
          <a:xfrm>
            <a:off x="4214810" y="3951042"/>
            <a:ext cx="4929190" cy="2906958"/>
          </a:xfrm>
          <a:prstGeom prst="rect">
            <a:avLst/>
          </a:prstGeom>
          <a:noFill/>
          <a:ln/>
        </p:spPr>
      </p:pic>
      <p:pic>
        <p:nvPicPr>
          <p:cNvPr id="5" name="Picture 5"/>
          <p:cNvPicPr>
            <a:picLocks noChangeAspect="1" noChangeArrowheads="1"/>
          </p:cNvPicPr>
          <p:nvPr/>
        </p:nvPicPr>
        <p:blipFill>
          <a:blip r:embed="rId3" cstate="print"/>
          <a:srcRect/>
          <a:stretch>
            <a:fillRect/>
          </a:stretch>
        </p:blipFill>
        <p:spPr bwMode="auto">
          <a:xfrm>
            <a:off x="214282" y="3929066"/>
            <a:ext cx="4008444" cy="2928934"/>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l="2701" t="2338" r="2733" b="4013"/>
          <a:stretch>
            <a:fillRect/>
          </a:stretch>
        </p:blipFill>
        <p:spPr bwMode="auto">
          <a:xfrm>
            <a:off x="6753600" y="4388141"/>
            <a:ext cx="2196000" cy="2366168"/>
          </a:xfrm>
          <a:prstGeom prst="rect">
            <a:avLst/>
          </a:prstGeom>
          <a:noFill/>
          <a:ln w="9525">
            <a:noFill/>
            <a:round/>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272160" y="1536642"/>
            <a:ext cx="1277280" cy="2992634"/>
          </a:xfrm>
          <a:prstGeom prst="rect">
            <a:avLst/>
          </a:prstGeom>
          <a:noFill/>
          <a:ln w="9525">
            <a:noFill/>
            <a:round/>
            <a:headEnd/>
            <a:tailEnd/>
          </a:ln>
          <a:effectLst/>
        </p:spPr>
      </p:pic>
      <p:pic>
        <p:nvPicPr>
          <p:cNvPr id="3075" name="Picture 3"/>
          <p:cNvPicPr>
            <a:picLocks noChangeAspect="1" noChangeArrowheads="1"/>
          </p:cNvPicPr>
          <p:nvPr/>
        </p:nvPicPr>
        <p:blipFill>
          <a:blip r:embed="rId5" cstate="print"/>
          <a:srcRect l="5084" t="6769" r="10168"/>
          <a:stretch>
            <a:fillRect/>
          </a:stretch>
        </p:blipFill>
        <p:spPr bwMode="auto">
          <a:xfrm>
            <a:off x="1800000" y="1549603"/>
            <a:ext cx="2390400" cy="3875447"/>
          </a:xfrm>
          <a:prstGeom prst="rect">
            <a:avLst/>
          </a:prstGeom>
          <a:noFill/>
          <a:ln w="9525">
            <a:noFill/>
            <a:round/>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7081920" y="1561124"/>
            <a:ext cx="1866240" cy="2412254"/>
          </a:xfrm>
          <a:prstGeom prst="rect">
            <a:avLst/>
          </a:prstGeom>
          <a:noFill/>
          <a:ln w="9525">
            <a:noFill/>
            <a:round/>
            <a:headEnd/>
            <a:tailEnd/>
          </a:ln>
          <a:effectLst/>
        </p:spPr>
      </p:pic>
      <p:pic>
        <p:nvPicPr>
          <p:cNvPr id="3077" name="Picture 5"/>
          <p:cNvPicPr>
            <a:picLocks noChangeAspect="1" noChangeArrowheads="1"/>
          </p:cNvPicPr>
          <p:nvPr/>
        </p:nvPicPr>
        <p:blipFill>
          <a:blip r:embed="rId7" cstate="print"/>
          <a:srcRect/>
          <a:stretch>
            <a:fillRect/>
          </a:stretch>
        </p:blipFill>
        <p:spPr bwMode="auto">
          <a:xfrm>
            <a:off x="4387680" y="4545117"/>
            <a:ext cx="2280960" cy="2189030"/>
          </a:xfrm>
          <a:prstGeom prst="rect">
            <a:avLst/>
          </a:prstGeom>
          <a:noFill/>
          <a:ln w="9525">
            <a:noFill/>
            <a:round/>
            <a:headEnd/>
            <a:tailEnd/>
          </a:ln>
          <a:effectLst/>
        </p:spPr>
      </p:pic>
      <p:pic>
        <p:nvPicPr>
          <p:cNvPr id="3078" name="Picture 6"/>
          <p:cNvPicPr>
            <a:picLocks noChangeAspect="1" noChangeArrowheads="1"/>
          </p:cNvPicPr>
          <p:nvPr/>
        </p:nvPicPr>
        <p:blipFill>
          <a:blip r:embed="rId8" cstate="print"/>
          <a:srcRect l="2318" t="4977" r="4947" b="4977"/>
          <a:stretch>
            <a:fillRect/>
          </a:stretch>
        </p:blipFill>
        <p:spPr bwMode="auto">
          <a:xfrm>
            <a:off x="272161" y="4867711"/>
            <a:ext cx="4006080" cy="1866436"/>
          </a:xfrm>
          <a:prstGeom prst="rect">
            <a:avLst/>
          </a:prstGeom>
          <a:noFill/>
          <a:ln w="9525">
            <a:noFill/>
            <a:round/>
            <a:headEnd/>
            <a:tailEnd/>
          </a:ln>
          <a:effectLst/>
        </p:spPr>
      </p:pic>
      <p:pic>
        <p:nvPicPr>
          <p:cNvPr id="3079" name="Picture 7"/>
          <p:cNvPicPr>
            <a:picLocks noChangeAspect="1" noChangeArrowheads="1"/>
          </p:cNvPicPr>
          <p:nvPr/>
        </p:nvPicPr>
        <p:blipFill>
          <a:blip r:embed="rId9" cstate="print"/>
          <a:srcRect t="5083"/>
          <a:stretch>
            <a:fillRect/>
          </a:stretch>
        </p:blipFill>
        <p:spPr bwMode="auto">
          <a:xfrm>
            <a:off x="4491360" y="1564005"/>
            <a:ext cx="2298240" cy="2554828"/>
          </a:xfrm>
          <a:prstGeom prst="rect">
            <a:avLst/>
          </a:prstGeom>
          <a:noFill/>
          <a:ln w="9525">
            <a:noFill/>
            <a:round/>
            <a:headEnd/>
            <a:tailEnd/>
          </a:ln>
          <a:effectLst/>
        </p:spPr>
      </p:pic>
      <p:sp>
        <p:nvSpPr>
          <p:cNvPr id="3080" name="Rectangle 8"/>
          <p:cNvSpPr>
            <a:spLocks noChangeArrowheads="1"/>
          </p:cNvSpPr>
          <p:nvPr/>
        </p:nvSpPr>
        <p:spPr bwMode="auto">
          <a:xfrm>
            <a:off x="272161" y="2903345"/>
            <a:ext cx="8676000" cy="2073818"/>
          </a:xfrm>
          <a:prstGeom prst="rect">
            <a:avLst/>
          </a:prstGeom>
          <a:solidFill>
            <a:srgbClr val="666666">
              <a:alpha val="89999"/>
            </a:srgbClr>
          </a:solidFill>
          <a:ln w="36720">
            <a:solidFill>
              <a:srgbClr val="FFD320"/>
            </a:solidFill>
            <a:round/>
            <a:headEnd/>
            <a:tailEnd/>
          </a:ln>
          <a:effectLst/>
        </p:spPr>
        <p:txBody>
          <a:bodyPr wrap="none" lIns="82945" tIns="41473" rIns="82945" bIns="41473" anchor="ctr"/>
          <a:lstStyle/>
          <a:p>
            <a:endParaRPr lang="en-US"/>
          </a:p>
        </p:txBody>
      </p:sp>
      <p:sp>
        <p:nvSpPr>
          <p:cNvPr id="3081" name="Text Box 9"/>
          <p:cNvSpPr txBox="1">
            <a:spLocks noChangeArrowheads="1"/>
          </p:cNvSpPr>
          <p:nvPr/>
        </p:nvSpPr>
        <p:spPr bwMode="auto">
          <a:xfrm>
            <a:off x="316800" y="3234580"/>
            <a:ext cx="8501760" cy="1718101"/>
          </a:xfrm>
          <a:prstGeom prst="rect">
            <a:avLst/>
          </a:prstGeom>
          <a:noFill/>
          <a:ln w="9525">
            <a:noFill/>
            <a:round/>
            <a:headEnd/>
            <a:tailEnd/>
          </a:ln>
          <a:effectLst/>
        </p:spPr>
        <p:txBody>
          <a:bodyPr lIns="81639" tIns="40820" rIns="81639" bIns="40820"/>
          <a:lstStyle/>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ZA" sz="2500" i="1" dirty="0">
                <a:solidFill>
                  <a:srgbClr val="FFD320"/>
                </a:solidFill>
                <a:ea typeface="DejaVu Sans" charset="0"/>
                <a:cs typeface="DejaVu Sans" charset="0"/>
              </a:rPr>
              <a:t>Through a combination of modelling and observations we will deliver regular and systematic information on the state of the ocean that is of known quality and accuracy on open ocean to shelf-scales.</a:t>
            </a:r>
          </a:p>
        </p:txBody>
      </p:sp>
      <p:sp>
        <p:nvSpPr>
          <p:cNvPr id="3082" name="Text Box 10"/>
          <p:cNvSpPr txBox="1">
            <a:spLocks noChangeArrowheads="1"/>
          </p:cNvSpPr>
          <p:nvPr/>
        </p:nvSpPr>
        <p:spPr bwMode="auto">
          <a:xfrm>
            <a:off x="479521" y="2827017"/>
            <a:ext cx="1725120" cy="610624"/>
          </a:xfrm>
          <a:prstGeom prst="rect">
            <a:avLst/>
          </a:prstGeom>
          <a:noFill/>
          <a:ln w="9525">
            <a:noFill/>
            <a:round/>
            <a:headEnd/>
            <a:tailEnd/>
          </a:ln>
          <a:effectLst/>
        </p:spPr>
        <p:txBody>
          <a:bodyPr lIns="81639" tIns="40820" rIns="81639" bIns="40820"/>
          <a:lstStyle/>
          <a:p>
            <a:pPr>
              <a:tabLst>
                <a:tab pos="656650" algn="l"/>
                <a:tab pos="1313299" algn="l"/>
              </a:tabLst>
            </a:pPr>
            <a:r>
              <a:rPr lang="en-ZA" sz="2200" b="1" dirty="0">
                <a:solidFill>
                  <a:srgbClr val="FFD320"/>
                </a:solidFill>
                <a:ea typeface="DejaVu Sans" charset="0"/>
                <a:cs typeface="DejaVu Sans" charset="0"/>
              </a:rPr>
              <a:t>Vision</a:t>
            </a:r>
            <a:r>
              <a:rPr lang="en-ZA" sz="2700" b="1" dirty="0">
                <a:solidFill>
                  <a:srgbClr val="FFD320"/>
                </a:solidFill>
                <a:ea typeface="DejaVu Sans" charset="0"/>
                <a:cs typeface="DejaVu Sans" charset="0"/>
              </a:rPr>
              <a:t>:</a:t>
            </a:r>
          </a:p>
        </p:txBody>
      </p:sp>
      <p:grpSp>
        <p:nvGrpSpPr>
          <p:cNvPr id="2" name="Group 11"/>
          <p:cNvGrpSpPr>
            <a:grpSpLocks/>
          </p:cNvGrpSpPr>
          <p:nvPr/>
        </p:nvGrpSpPr>
        <p:grpSpPr bwMode="auto">
          <a:xfrm>
            <a:off x="256320" y="228985"/>
            <a:ext cx="7899840" cy="1206847"/>
            <a:chOff x="178" y="159"/>
            <a:chExt cx="5486" cy="838"/>
          </a:xfrm>
        </p:grpSpPr>
        <p:sp>
          <p:nvSpPr>
            <p:cNvPr id="3084" name="Text Box 12"/>
            <p:cNvSpPr txBox="1">
              <a:spLocks noChangeArrowheads="1"/>
            </p:cNvSpPr>
            <p:nvPr/>
          </p:nvSpPr>
          <p:spPr bwMode="auto">
            <a:xfrm>
              <a:off x="178" y="544"/>
              <a:ext cx="5487" cy="453"/>
            </a:xfrm>
            <a:prstGeom prst="rect">
              <a:avLst/>
            </a:prstGeom>
            <a:noFill/>
            <a:ln w="9525">
              <a:noFill/>
              <a:round/>
              <a:headEnd/>
              <a:tailEnd/>
            </a:ln>
            <a:effectLst/>
          </p:spPr>
          <p:txBody>
            <a:bodyPr wrap="none" lIns="90000" tIns="45000" rIns="90000" bIns="4500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ZA" sz="3600" dirty="0">
                  <a:solidFill>
                    <a:srgbClr val="FFD320"/>
                  </a:solidFill>
                  <a:ea typeface="DejaVu Sans" charset="0"/>
                  <a:cs typeface="DejaVu Sans" charset="0"/>
                </a:rPr>
                <a:t>an operational oceanography initiative</a:t>
              </a:r>
            </a:p>
          </p:txBody>
        </p:sp>
        <p:sp>
          <p:nvSpPr>
            <p:cNvPr id="3085" name="Text Box 13"/>
            <p:cNvSpPr txBox="1">
              <a:spLocks noChangeArrowheads="1"/>
            </p:cNvSpPr>
            <p:nvPr/>
          </p:nvSpPr>
          <p:spPr bwMode="auto">
            <a:xfrm>
              <a:off x="187" y="159"/>
              <a:ext cx="2170" cy="453"/>
            </a:xfrm>
            <a:prstGeom prst="rect">
              <a:avLst/>
            </a:prstGeom>
            <a:noFill/>
            <a:ln w="9525">
              <a:noFill/>
              <a:round/>
              <a:headEnd/>
              <a:tailEnd/>
            </a:ln>
            <a:effectLst/>
          </p:spPr>
          <p:txBody>
            <a:bodyPr wrap="none" lIns="90000" tIns="45000" rIns="90000" bIns="45000"/>
            <a:lstStyle/>
            <a:p>
              <a:pPr>
                <a:tabLst>
                  <a:tab pos="656650" algn="l"/>
                  <a:tab pos="1313299" algn="l"/>
                  <a:tab pos="1969949" algn="l"/>
                  <a:tab pos="2626599" algn="l"/>
                </a:tabLst>
              </a:pPr>
              <a:r>
                <a:rPr lang="en-ZA" sz="3600" dirty="0" err="1">
                  <a:solidFill>
                    <a:srgbClr val="FFD320"/>
                  </a:solidFill>
                  <a:ea typeface="DejaVu Sans" charset="0"/>
                  <a:cs typeface="DejaVu Sans" charset="0"/>
                </a:rPr>
                <a:t>OceanSAfrica</a:t>
              </a:r>
              <a:r>
                <a:rPr lang="en-ZA" sz="3600" dirty="0">
                  <a:solidFill>
                    <a:srgbClr val="FFD320"/>
                  </a:solidFill>
                  <a:ea typeface="DejaVu Sans" charset="0"/>
                  <a:cs typeface="DejaVu Sans" charset="0"/>
                </a:rPr>
                <a:t>:</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85720" y="928670"/>
            <a:ext cx="8228160" cy="449759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ZA" sz="2200" dirty="0">
                <a:solidFill>
                  <a:srgbClr val="FFD320"/>
                </a:solidFill>
              </a:rPr>
              <a:t>Global model </a:t>
            </a:r>
            <a:br>
              <a:rPr lang="en-ZA" sz="2200" dirty="0">
                <a:solidFill>
                  <a:srgbClr val="FFD320"/>
                </a:solidFill>
              </a:rPr>
            </a:br>
            <a:r>
              <a:rPr lang="en-ZA" sz="2200" dirty="0">
                <a:solidFill>
                  <a:srgbClr val="FFD320"/>
                </a:solidFill>
              </a:rPr>
              <a:t>	</a:t>
            </a:r>
            <a:r>
              <a:rPr lang="en-ZA" sz="2200" dirty="0" smtClean="0">
                <a:solidFill>
                  <a:srgbClr val="FFD320"/>
                </a:solidFill>
                <a:ea typeface="OpenSymbol" charset="2"/>
                <a:cs typeface="OpenSymbol" charset="2"/>
              </a:rPr>
              <a:t>Regional </a:t>
            </a:r>
            <a:r>
              <a:rPr lang="en-ZA" sz="2200" dirty="0">
                <a:solidFill>
                  <a:srgbClr val="FFD320"/>
                </a:solidFill>
                <a:ea typeface="OpenSymbol" charset="2"/>
                <a:cs typeface="OpenSymbol" charset="2"/>
              </a:rPr>
              <a:t>model – </a:t>
            </a:r>
            <a:r>
              <a:rPr lang="en-ZA" sz="2200" dirty="0" err="1">
                <a:solidFill>
                  <a:srgbClr val="FFD320"/>
                </a:solidFill>
                <a:ea typeface="OpenSymbol" charset="2"/>
                <a:cs typeface="OpenSymbol" charset="2"/>
              </a:rPr>
              <a:t>mesoscale</a:t>
            </a:r>
            <a:r>
              <a:rPr lang="en-ZA" sz="2200" dirty="0">
                <a:solidFill>
                  <a:srgbClr val="FFD320"/>
                </a:solidFill>
                <a:ea typeface="OpenSymbol" charset="2"/>
                <a:cs typeface="OpenSymbol" charset="2"/>
              </a:rPr>
              <a:t> eddy </a:t>
            </a:r>
            <a:r>
              <a:rPr lang="en-ZA" sz="2200">
                <a:solidFill>
                  <a:srgbClr val="FFD320"/>
                </a:solidFill>
                <a:ea typeface="OpenSymbol" charset="2"/>
                <a:cs typeface="OpenSymbol" charset="2"/>
              </a:rPr>
              <a:t>resolving </a:t>
            </a:r>
            <a:r>
              <a:rPr lang="en-ZA" sz="2200" dirty="0">
                <a:solidFill>
                  <a:srgbClr val="FFD320"/>
                </a:solidFill>
                <a:ea typeface="OpenSymbol" charset="2"/>
                <a:cs typeface="OpenSymbol" charset="2"/>
              </a:rPr>
              <a:t/>
            </a:r>
            <a:br>
              <a:rPr lang="en-ZA" sz="2200" dirty="0">
                <a:solidFill>
                  <a:srgbClr val="FFD320"/>
                </a:solidFill>
                <a:ea typeface="OpenSymbol" charset="2"/>
                <a:cs typeface="OpenSymbol" charset="2"/>
              </a:rPr>
            </a:br>
            <a:r>
              <a:rPr lang="en-ZA" sz="2200" dirty="0">
                <a:solidFill>
                  <a:srgbClr val="FFD320"/>
                </a:solidFill>
                <a:ea typeface="OpenSymbol" charset="2"/>
                <a:cs typeface="OpenSymbol" charset="2"/>
              </a:rPr>
              <a:t>		</a:t>
            </a:r>
            <a:r>
              <a:rPr lang="en-ZA" sz="2200" dirty="0">
                <a:solidFill>
                  <a:srgbClr val="FFD320"/>
                </a:solidFill>
                <a:latin typeface="StarSymbol" charset="0"/>
                <a:ea typeface="StarSymbol" charset="0"/>
                <a:cs typeface="StarSymbol" charset="0"/>
              </a:rPr>
              <a:t>→ </a:t>
            </a:r>
            <a:r>
              <a:rPr lang="en-ZA" sz="2200" dirty="0">
                <a:solidFill>
                  <a:srgbClr val="FFD320"/>
                </a:solidFill>
                <a:ea typeface="StarSymbol" charset="0"/>
                <a:cs typeface="StarSymbol" charset="0"/>
              </a:rPr>
              <a:t>Limited areas model – very high </a:t>
            </a:r>
            <a:r>
              <a:rPr lang="en-ZA" sz="2200">
                <a:solidFill>
                  <a:srgbClr val="FFD320"/>
                </a:solidFill>
                <a:ea typeface="StarSymbol" charset="0"/>
                <a:cs typeface="StarSymbol" charset="0"/>
              </a:rPr>
              <a:t>resolution </a:t>
            </a:r>
            <a:endParaRPr lang="en-ZA" sz="2200" dirty="0">
              <a:solidFill>
                <a:srgbClr val="FFD320"/>
              </a:solidFill>
              <a:ea typeface="StarSymbol" charset="0"/>
              <a:cs typeface="StarSymbol" charset="0"/>
            </a:endParaRPr>
          </a:p>
        </p:txBody>
      </p:sp>
      <p:pic>
        <p:nvPicPr>
          <p:cNvPr id="10243" name="Picture 3"/>
          <p:cNvPicPr>
            <a:picLocks noChangeAspect="1" noChangeArrowheads="1"/>
          </p:cNvPicPr>
          <p:nvPr/>
        </p:nvPicPr>
        <p:blipFill>
          <a:blip r:embed="rId3" cstate="print"/>
          <a:srcRect/>
          <a:stretch>
            <a:fillRect/>
          </a:stretch>
        </p:blipFill>
        <p:spPr bwMode="auto">
          <a:xfrm>
            <a:off x="221908" y="2571744"/>
            <a:ext cx="8564934" cy="385233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t="10081" b="5040"/>
          <a:stretch>
            <a:fillRect/>
          </a:stretch>
        </p:blipFill>
        <p:spPr bwMode="auto">
          <a:xfrm>
            <a:off x="0" y="1749784"/>
            <a:ext cx="9142560" cy="4869151"/>
          </a:xfrm>
          <a:prstGeom prst="rect">
            <a:avLst/>
          </a:prstGeom>
          <a:noFill/>
          <a:ln w="9525">
            <a:noFill/>
            <a:round/>
            <a:headEnd/>
            <a:tailEnd/>
          </a:ln>
          <a:effectLst/>
        </p:spPr>
      </p:pic>
      <p:sp>
        <p:nvSpPr>
          <p:cNvPr id="11266" name="Text Box 2"/>
          <p:cNvSpPr txBox="1">
            <a:spLocks noChangeArrowheads="1"/>
          </p:cNvSpPr>
          <p:nvPr/>
        </p:nvSpPr>
        <p:spPr bwMode="auto">
          <a:xfrm>
            <a:off x="4736160" y="1428736"/>
            <a:ext cx="4407840" cy="5357850"/>
          </a:xfrm>
          <a:prstGeom prst="rect">
            <a:avLst/>
          </a:prstGeom>
          <a:solidFill>
            <a:srgbClr val="666666">
              <a:alpha val="70000"/>
            </a:srgbClr>
          </a:solidFill>
          <a:ln w="36720">
            <a:solidFill>
              <a:srgbClr val="FFD320"/>
            </a:solidFill>
            <a:round/>
            <a:headEnd/>
            <a:tailEnd/>
          </a:ln>
          <a:effectLst/>
        </p:spPr>
        <p:txBody>
          <a:bodyPr lIns="98293" tIns="57474" rIns="98293" bIns="57474"/>
          <a:lstStyle/>
          <a:p>
            <a:pPr>
              <a:tabLst>
                <a:tab pos="656650" algn="l"/>
                <a:tab pos="1313299" algn="l"/>
                <a:tab pos="1969949" algn="l"/>
                <a:tab pos="2626599" algn="l"/>
                <a:tab pos="3283248" algn="l"/>
                <a:tab pos="3939898" algn="l"/>
              </a:tabLst>
            </a:pPr>
            <a:r>
              <a:rPr lang="en-ZA" u="sng" dirty="0">
                <a:solidFill>
                  <a:srgbClr val="FFD320"/>
                </a:solidFill>
                <a:ea typeface="DejaVu Sans" charset="0"/>
                <a:cs typeface="DejaVu Sans" charset="0"/>
              </a:rPr>
              <a:t>Model:</a:t>
            </a:r>
          </a:p>
          <a:p>
            <a:pPr>
              <a:tabLst>
                <a:tab pos="656650" algn="l"/>
                <a:tab pos="1313299" algn="l"/>
                <a:tab pos="1969949" algn="l"/>
                <a:tab pos="2626599" algn="l"/>
                <a:tab pos="3283248" algn="l"/>
                <a:tab pos="3939898" algn="l"/>
              </a:tabLst>
            </a:pPr>
            <a:r>
              <a:rPr lang="en-ZA" dirty="0">
                <a:solidFill>
                  <a:srgbClr val="FFD320"/>
                </a:solidFill>
                <a:ea typeface="DejaVu Sans" charset="0"/>
                <a:cs typeface="DejaVu Sans" charset="0"/>
              </a:rPr>
              <a:t>MOM v.4p0d, 7 day forecast, forcing: 6-hourly</a:t>
            </a:r>
          </a:p>
          <a:p>
            <a:pPr>
              <a:tabLst>
                <a:tab pos="656650" algn="l"/>
                <a:tab pos="1313299" algn="l"/>
                <a:tab pos="1969949" algn="l"/>
                <a:tab pos="2626599" algn="l"/>
                <a:tab pos="3283248" algn="l"/>
                <a:tab pos="3939898" algn="l"/>
              </a:tabLst>
            </a:pPr>
            <a:r>
              <a:rPr lang="en-ZA" dirty="0">
                <a:solidFill>
                  <a:srgbClr val="FFD320"/>
                </a:solidFill>
                <a:ea typeface="DejaVu Sans" charset="0"/>
                <a:cs typeface="DejaVu Sans" charset="0"/>
              </a:rPr>
              <a:t>Global Assimilation and Prediction System (GASP)</a:t>
            </a:r>
          </a:p>
          <a:p>
            <a:pPr>
              <a:tabLst>
                <a:tab pos="656650" algn="l"/>
                <a:tab pos="1313299" algn="l"/>
                <a:tab pos="1969949" algn="l"/>
                <a:tab pos="2626599" algn="l"/>
                <a:tab pos="3283248" algn="l"/>
                <a:tab pos="3939898" algn="l"/>
              </a:tabLst>
            </a:pPr>
            <a:r>
              <a:rPr lang="en-ZA" u="sng" dirty="0">
                <a:solidFill>
                  <a:srgbClr val="FFD320"/>
                </a:solidFill>
                <a:ea typeface="DejaVu Sans" charset="0"/>
                <a:cs typeface="DejaVu Sans" charset="0"/>
              </a:rPr>
              <a:t>Observations:</a:t>
            </a:r>
          </a:p>
          <a:p>
            <a:pPr>
              <a:tabLst>
                <a:tab pos="656650" algn="l"/>
                <a:tab pos="1313299" algn="l"/>
                <a:tab pos="1969949" algn="l"/>
                <a:tab pos="2626599" algn="l"/>
                <a:tab pos="3283248" algn="l"/>
                <a:tab pos="3939898" algn="l"/>
              </a:tabLst>
            </a:pPr>
            <a:r>
              <a:rPr lang="en-ZA" dirty="0">
                <a:solidFill>
                  <a:srgbClr val="FFD320"/>
                </a:solidFill>
                <a:ea typeface="DejaVu Sans" charset="0"/>
                <a:cs typeface="DejaVu Sans" charset="0"/>
              </a:rPr>
              <a:t>Argo floats, XBTs, </a:t>
            </a:r>
            <a:r>
              <a:rPr lang="en-ZA" dirty="0" err="1" smtClean="0">
                <a:solidFill>
                  <a:srgbClr val="FFD320"/>
                </a:solidFill>
                <a:ea typeface="DejaVu Sans" charset="0"/>
                <a:cs typeface="DejaVu Sans" charset="0"/>
              </a:rPr>
              <a:t>CTDs,TAO</a:t>
            </a:r>
            <a:r>
              <a:rPr lang="en-ZA" dirty="0" smtClean="0">
                <a:solidFill>
                  <a:srgbClr val="FFD320"/>
                </a:solidFill>
                <a:ea typeface="DejaVu Sans" charset="0"/>
                <a:cs typeface="DejaVu Sans" charset="0"/>
              </a:rPr>
              <a:t>/Triton </a:t>
            </a:r>
            <a:r>
              <a:rPr lang="en-ZA" dirty="0">
                <a:solidFill>
                  <a:srgbClr val="FFD320"/>
                </a:solidFill>
                <a:ea typeface="DejaVu Sans" charset="0"/>
                <a:cs typeface="DejaVu Sans" charset="0"/>
              </a:rPr>
              <a:t>Array, Satellite</a:t>
            </a:r>
          </a:p>
          <a:p>
            <a:pPr>
              <a:tabLst>
                <a:tab pos="656650" algn="l"/>
                <a:tab pos="1313299" algn="l"/>
                <a:tab pos="1969949" algn="l"/>
                <a:tab pos="2626599" algn="l"/>
                <a:tab pos="3283248" algn="l"/>
                <a:tab pos="3939898" algn="l"/>
              </a:tabLst>
            </a:pPr>
            <a:r>
              <a:rPr lang="en-ZA" u="sng" dirty="0">
                <a:solidFill>
                  <a:srgbClr val="FFD320"/>
                </a:solidFill>
                <a:ea typeface="DejaVu Sans" charset="0"/>
                <a:cs typeface="DejaVu Sans" charset="0"/>
              </a:rPr>
              <a:t>Assimilation:</a:t>
            </a:r>
          </a:p>
          <a:p>
            <a:pPr>
              <a:tabLst>
                <a:tab pos="656650" algn="l"/>
                <a:tab pos="1313299" algn="l"/>
                <a:tab pos="1969949" algn="l"/>
                <a:tab pos="2626599" algn="l"/>
                <a:tab pos="3283248" algn="l"/>
                <a:tab pos="3939898" algn="l"/>
              </a:tabLst>
            </a:pPr>
            <a:r>
              <a:rPr lang="en-ZA" dirty="0">
                <a:solidFill>
                  <a:srgbClr val="FFD320"/>
                </a:solidFill>
                <a:ea typeface="DejaVu Sans" charset="0"/>
                <a:cs typeface="DejaVu Sans" charset="0"/>
              </a:rPr>
              <a:t>BODAS (</a:t>
            </a:r>
            <a:r>
              <a:rPr lang="en-ZA" dirty="0" err="1">
                <a:solidFill>
                  <a:srgbClr val="FFD320"/>
                </a:solidFill>
                <a:ea typeface="DejaVu Sans" charset="0"/>
                <a:cs typeface="DejaVu Sans" charset="0"/>
              </a:rPr>
              <a:t>Bluelink</a:t>
            </a:r>
            <a:r>
              <a:rPr lang="en-ZA" dirty="0">
                <a:solidFill>
                  <a:srgbClr val="FFD320"/>
                </a:solidFill>
                <a:ea typeface="DejaVu Sans" charset="0"/>
                <a:cs typeface="DejaVu Sans" charset="0"/>
              </a:rPr>
              <a:t> Ocean Data Assimilation System)-ensemble optimal interpolation</a:t>
            </a:r>
          </a:p>
        </p:txBody>
      </p:sp>
      <p:sp>
        <p:nvSpPr>
          <p:cNvPr id="11267" name="Text Box 3"/>
          <p:cNvSpPr txBox="1">
            <a:spLocks noChangeArrowheads="1"/>
          </p:cNvSpPr>
          <p:nvPr/>
        </p:nvSpPr>
        <p:spPr bwMode="auto">
          <a:xfrm>
            <a:off x="195840" y="195861"/>
            <a:ext cx="8979840" cy="1257252"/>
          </a:xfrm>
          <a:prstGeom prst="rect">
            <a:avLst/>
          </a:prstGeom>
          <a:noFill/>
          <a:ln w="36720">
            <a:noFill/>
            <a:round/>
            <a:headEnd/>
            <a:tailEnd/>
          </a:ln>
          <a:effectLst/>
        </p:spPr>
        <p:txBody>
          <a:bodyPr lIns="98293" tIns="57474" rIns="98293" bIns="57474"/>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ZA" sz="3600" u="sng" dirty="0">
                <a:solidFill>
                  <a:srgbClr val="FFD320"/>
                </a:solidFill>
                <a:ea typeface="DejaVu Sans" charset="0"/>
                <a:cs typeface="DejaVu Sans" charset="0"/>
              </a:rPr>
              <a:t>Phase II:</a:t>
            </a:r>
            <a:r>
              <a:rPr lang="en-ZA" sz="3600" dirty="0">
                <a:solidFill>
                  <a:srgbClr val="FFD320"/>
                </a:solidFill>
                <a:ea typeface="DejaVu Sans" charset="0"/>
                <a:cs typeface="DejaVu Sans" charset="0"/>
              </a:rPr>
              <a:t> long-term vision</a:t>
            </a:r>
            <a:r>
              <a:rPr lang="en-ZA" sz="3600" dirty="0" smtClean="0">
                <a:solidFill>
                  <a:srgbClr val="FFD320"/>
                </a:solidFill>
                <a:ea typeface="DejaVu Sans" charset="0"/>
                <a:cs typeface="DejaVu Sans" charset="0"/>
              </a:rPr>
              <a:t>,</a:t>
            </a:r>
            <a:endParaRPr lang="en-ZA" sz="3600" dirty="0">
              <a:solidFill>
                <a:srgbClr val="FFD320"/>
              </a:solidFill>
              <a:ea typeface="DejaVu Sans" charset="0"/>
              <a:cs typeface="DejaVu San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63575" y="285750"/>
            <a:ext cx="7551738" cy="6418263"/>
          </a:xfrm>
          <a:prstGeom prst="rect">
            <a:avLst/>
          </a:prstGeom>
          <a:noFill/>
          <a:ln w="12700">
            <a:noFill/>
            <a:miter lim="800000"/>
            <a:headEnd/>
            <a:tailEnd/>
          </a:ln>
        </p:spPr>
      </p:pic>
      <p:sp>
        <p:nvSpPr>
          <p:cNvPr id="2" name="Title 1"/>
          <p:cNvSpPr>
            <a:spLocks noGrp="1"/>
          </p:cNvSpPr>
          <p:nvPr>
            <p:ph type="ctrTitle"/>
          </p:nvPr>
        </p:nvSpPr>
        <p:spPr>
          <a:xfrm>
            <a:off x="3086144" y="-214338"/>
            <a:ext cx="7772400" cy="1470025"/>
          </a:xfrm>
        </p:spPr>
        <p:txBody>
          <a:bodyPr/>
          <a:lstStyle/>
          <a:p>
            <a:r>
              <a:rPr lang="en-US" dirty="0" smtClean="0">
                <a:solidFill>
                  <a:srgbClr val="FF0000"/>
                </a:solidFill>
              </a:rPr>
              <a:t>Thank you!</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228600"/>
            <a:ext cx="7239000" cy="5770563"/>
            <a:chOff x="576" y="144"/>
            <a:chExt cx="4560" cy="3635"/>
          </a:xfrm>
        </p:grpSpPr>
        <p:sp>
          <p:nvSpPr>
            <p:cNvPr id="393219" name="Rectangle 3"/>
            <p:cNvSpPr>
              <a:spLocks noChangeArrowheads="1"/>
            </p:cNvSpPr>
            <p:nvPr/>
          </p:nvSpPr>
          <p:spPr bwMode="auto">
            <a:xfrm>
              <a:off x="864" y="144"/>
              <a:ext cx="4272" cy="480"/>
            </a:xfrm>
            <a:prstGeom prst="rect">
              <a:avLst/>
            </a:prstGeom>
            <a:solidFill>
              <a:schemeClr val="bg1"/>
            </a:solidFill>
            <a:ln w="9525">
              <a:noFill/>
              <a:miter lim="800000"/>
              <a:headEnd/>
              <a:tailEnd/>
            </a:ln>
            <a:effectLst/>
          </p:spPr>
          <p:txBody>
            <a:bodyPr wrap="none" anchor="ctr"/>
            <a:lstStyle/>
            <a:p>
              <a:pPr algn="ctr"/>
              <a:r>
                <a:rPr lang="en-US" sz="2800" b="1" dirty="0" smtClean="0">
                  <a:latin typeface="Arial" charset="0"/>
                </a:rPr>
                <a:t>Current opportunities</a:t>
              </a:r>
              <a:endParaRPr lang="en-GB" sz="2800" b="1" dirty="0">
                <a:latin typeface="Arial" charset="0"/>
              </a:endParaRPr>
            </a:p>
          </p:txBody>
        </p:sp>
        <p:pic>
          <p:nvPicPr>
            <p:cNvPr id="393220" name="Picture 4" descr="cruise"/>
            <p:cNvPicPr>
              <a:picLocks noChangeAspect="1" noChangeArrowheads="1"/>
            </p:cNvPicPr>
            <p:nvPr/>
          </p:nvPicPr>
          <p:blipFill>
            <a:blip r:embed="rId2" cstate="print"/>
            <a:srcRect/>
            <a:stretch>
              <a:fillRect/>
            </a:stretch>
          </p:blipFill>
          <p:spPr bwMode="auto">
            <a:xfrm>
              <a:off x="576" y="624"/>
              <a:ext cx="4469" cy="3155"/>
            </a:xfrm>
            <a:prstGeom prst="rect">
              <a:avLst/>
            </a:prstGeom>
            <a:noFill/>
          </p:spPr>
        </p:pic>
        <p:sp>
          <p:nvSpPr>
            <p:cNvPr id="393221" name="Line 5"/>
            <p:cNvSpPr>
              <a:spLocks noChangeShapeType="1"/>
            </p:cNvSpPr>
            <p:nvPr/>
          </p:nvSpPr>
          <p:spPr bwMode="auto">
            <a:xfrm flipH="1">
              <a:off x="2592" y="1152"/>
              <a:ext cx="1008" cy="240"/>
            </a:xfrm>
            <a:prstGeom prst="line">
              <a:avLst/>
            </a:prstGeom>
            <a:noFill/>
            <a:ln w="50800">
              <a:solidFill>
                <a:srgbClr val="FF0000"/>
              </a:solidFill>
              <a:prstDash val="dash"/>
              <a:round/>
              <a:headEnd/>
              <a:tailEnd/>
            </a:ln>
            <a:effectLst/>
          </p:spPr>
          <p:txBody>
            <a:bodyPr/>
            <a:lstStyle/>
            <a:p>
              <a:endParaRPr lang="en-US"/>
            </a:p>
          </p:txBody>
        </p:sp>
        <p:sp>
          <p:nvSpPr>
            <p:cNvPr id="393222" name="Line 6"/>
            <p:cNvSpPr>
              <a:spLocks noChangeShapeType="1"/>
            </p:cNvSpPr>
            <p:nvPr/>
          </p:nvSpPr>
          <p:spPr bwMode="auto">
            <a:xfrm>
              <a:off x="3600" y="1152"/>
              <a:ext cx="624" cy="720"/>
            </a:xfrm>
            <a:prstGeom prst="line">
              <a:avLst/>
            </a:prstGeom>
            <a:noFill/>
            <a:ln w="50800">
              <a:solidFill>
                <a:srgbClr val="FF0000"/>
              </a:solidFill>
              <a:prstDash val="dash"/>
              <a:round/>
              <a:headEnd/>
              <a:tailEnd/>
            </a:ln>
            <a:effectLst/>
          </p:spPr>
          <p:txBody>
            <a:bodyPr/>
            <a:lstStyle/>
            <a:p>
              <a:endParaRPr lang="en-US"/>
            </a:p>
          </p:txBody>
        </p:sp>
        <p:sp>
          <p:nvSpPr>
            <p:cNvPr id="393223" name="Text Box 7"/>
            <p:cNvSpPr txBox="1">
              <a:spLocks noChangeArrowheads="1"/>
            </p:cNvSpPr>
            <p:nvPr/>
          </p:nvSpPr>
          <p:spPr bwMode="auto">
            <a:xfrm>
              <a:off x="1632" y="1344"/>
              <a:ext cx="921" cy="330"/>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a:solidFill>
                    <a:schemeClr val="tx1"/>
                  </a:solidFill>
                  <a:latin typeface="Arial" charset="0"/>
                </a:rPr>
                <a:t>Gough Island</a:t>
              </a:r>
            </a:p>
            <a:p>
              <a:pPr algn="ctr"/>
              <a:r>
                <a:rPr lang="en-US" sz="1400" dirty="0" smtClean="0">
                  <a:solidFill>
                    <a:schemeClr val="tx1"/>
                  </a:solidFill>
                  <a:latin typeface="Arial" charset="0"/>
                </a:rPr>
                <a:t>September</a:t>
              </a:r>
              <a:endParaRPr lang="en-GB" sz="1400" dirty="0">
                <a:solidFill>
                  <a:schemeClr val="tx1"/>
                </a:solidFill>
                <a:latin typeface="Arial" charset="0"/>
              </a:endParaRPr>
            </a:p>
          </p:txBody>
        </p:sp>
        <p:sp>
          <p:nvSpPr>
            <p:cNvPr id="393224" name="Text Box 8"/>
            <p:cNvSpPr txBox="1">
              <a:spLocks noChangeArrowheads="1"/>
            </p:cNvSpPr>
            <p:nvPr/>
          </p:nvSpPr>
          <p:spPr bwMode="auto">
            <a:xfrm>
              <a:off x="3744" y="1824"/>
              <a:ext cx="1296" cy="332"/>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a:solidFill>
                    <a:schemeClr val="tx1"/>
                  </a:solidFill>
                  <a:latin typeface="Arial" charset="0"/>
                </a:rPr>
                <a:t>Prince Edward Island </a:t>
              </a:r>
              <a:r>
                <a:rPr lang="en-US" sz="1400" dirty="0" smtClean="0">
                  <a:solidFill>
                    <a:schemeClr val="tx1"/>
                  </a:solidFill>
                  <a:latin typeface="Arial" charset="0"/>
                </a:rPr>
                <a:t>April</a:t>
              </a:r>
              <a:endParaRPr lang="en-GB" sz="1400" dirty="0">
                <a:solidFill>
                  <a:schemeClr val="tx1"/>
                </a:solidFill>
                <a:latin typeface="Arial" charset="0"/>
              </a:endParaRPr>
            </a:p>
          </p:txBody>
        </p:sp>
        <p:sp>
          <p:nvSpPr>
            <p:cNvPr id="393225" name="Text Box 9"/>
            <p:cNvSpPr txBox="1">
              <a:spLocks noChangeArrowheads="1"/>
            </p:cNvSpPr>
            <p:nvPr/>
          </p:nvSpPr>
          <p:spPr bwMode="auto">
            <a:xfrm>
              <a:off x="1806" y="3240"/>
              <a:ext cx="1209" cy="330"/>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err="1" smtClean="0">
                  <a:solidFill>
                    <a:schemeClr val="tx1"/>
                  </a:solidFill>
                  <a:latin typeface="Arial" charset="0"/>
                </a:rPr>
                <a:t>GoodHope</a:t>
              </a:r>
              <a:r>
                <a:rPr lang="en-US" sz="1400" dirty="0" smtClean="0">
                  <a:solidFill>
                    <a:schemeClr val="tx1"/>
                  </a:solidFill>
                  <a:latin typeface="Arial" charset="0"/>
                </a:rPr>
                <a:t>/AX25 </a:t>
              </a:r>
              <a:endParaRPr lang="en-US" sz="1400" dirty="0">
                <a:solidFill>
                  <a:schemeClr val="tx1"/>
                </a:solidFill>
                <a:latin typeface="Arial" charset="0"/>
              </a:endParaRPr>
            </a:p>
            <a:p>
              <a:pPr algn="ctr"/>
              <a:r>
                <a:rPr lang="en-US" sz="1400" dirty="0">
                  <a:solidFill>
                    <a:schemeClr val="tx1"/>
                  </a:solidFill>
                  <a:latin typeface="Arial" charset="0"/>
                </a:rPr>
                <a:t>December – </a:t>
              </a:r>
              <a:r>
                <a:rPr lang="en-US" sz="1400" dirty="0" smtClean="0"/>
                <a:t>February</a:t>
              </a:r>
              <a:endParaRPr lang="en-GB" sz="1400" dirty="0">
                <a:solidFill>
                  <a:schemeClr val="tx1"/>
                </a:solidFill>
                <a:latin typeface="Arial" charset="0"/>
              </a:endParaRPr>
            </a:p>
          </p:txBody>
        </p:sp>
        <p:sp>
          <p:nvSpPr>
            <p:cNvPr id="393228" name="Line 12"/>
            <p:cNvSpPr>
              <a:spLocks noChangeShapeType="1"/>
            </p:cNvSpPr>
            <p:nvPr/>
          </p:nvSpPr>
          <p:spPr bwMode="auto">
            <a:xfrm flipH="1">
              <a:off x="3024" y="1152"/>
              <a:ext cx="576" cy="960"/>
            </a:xfrm>
            <a:prstGeom prst="line">
              <a:avLst/>
            </a:prstGeom>
            <a:noFill/>
            <a:ln w="50800">
              <a:solidFill>
                <a:srgbClr val="FF0000"/>
              </a:solidFill>
              <a:prstDash val="dash"/>
              <a:round/>
              <a:headEnd/>
              <a:tailEnd/>
            </a:ln>
            <a:effectLst/>
          </p:spPr>
          <p:txBody>
            <a:bodyPr/>
            <a:lstStyle/>
            <a:p>
              <a:endParaRPr lang="en-US"/>
            </a:p>
          </p:txBody>
        </p:sp>
        <p:sp>
          <p:nvSpPr>
            <p:cNvPr id="393229" name="Line 13"/>
            <p:cNvSpPr>
              <a:spLocks noChangeShapeType="1"/>
            </p:cNvSpPr>
            <p:nvPr/>
          </p:nvSpPr>
          <p:spPr bwMode="auto">
            <a:xfrm>
              <a:off x="3024" y="2112"/>
              <a:ext cx="0" cy="1008"/>
            </a:xfrm>
            <a:prstGeom prst="line">
              <a:avLst/>
            </a:prstGeom>
            <a:noFill/>
            <a:ln w="50800">
              <a:solidFill>
                <a:srgbClr val="FF0000"/>
              </a:solidFill>
              <a:prstDash val="dash"/>
              <a:round/>
              <a:headEnd/>
              <a:tailEnd/>
            </a:ln>
            <a:effectLst/>
          </p:spPr>
          <p:txBody>
            <a:bodyPr/>
            <a:lstStyle/>
            <a:p>
              <a:endParaRPr lang="en-US"/>
            </a:p>
          </p:txBody>
        </p:sp>
        <p:sp>
          <p:nvSpPr>
            <p:cNvPr id="393230" name="Oval 14"/>
            <p:cNvSpPr>
              <a:spLocks noChangeArrowheads="1"/>
            </p:cNvSpPr>
            <p:nvPr/>
          </p:nvSpPr>
          <p:spPr bwMode="auto">
            <a:xfrm>
              <a:off x="3408" y="1008"/>
              <a:ext cx="336" cy="336"/>
            </a:xfrm>
            <a:prstGeom prst="ellipse">
              <a:avLst/>
            </a:prstGeom>
            <a:noFill/>
            <a:ln w="38100">
              <a:solidFill>
                <a:srgbClr val="FFCC00"/>
              </a:solidFill>
              <a:round/>
              <a:headEnd/>
              <a:tailEnd/>
            </a:ln>
            <a:effectLst/>
          </p:spPr>
          <p:txBody>
            <a:bodyPr wrap="none" anchor="ctr"/>
            <a:lstStyle/>
            <a:p>
              <a:endParaRPr lang="en-US"/>
            </a:p>
          </p:txBody>
        </p:sp>
      </p:grpSp>
      <p:pic>
        <p:nvPicPr>
          <p:cNvPr id="15" name="Picture 3" descr="A:\agul1.jpg"/>
          <p:cNvPicPr>
            <a:picLocks noChangeAspect="1" noChangeArrowheads="1"/>
          </p:cNvPicPr>
          <p:nvPr/>
        </p:nvPicPr>
        <p:blipFill>
          <a:blip r:embed="rId3" cstate="print"/>
          <a:srcRect/>
          <a:stretch>
            <a:fillRect/>
          </a:stretch>
        </p:blipFill>
        <p:spPr bwMode="auto">
          <a:xfrm>
            <a:off x="5238755" y="3929066"/>
            <a:ext cx="3905245" cy="292893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00592" y="522119"/>
            <a:ext cx="2857117" cy="513355"/>
          </a:xfrm>
          <a:prstGeom prst="rect">
            <a:avLst/>
          </a:prstGeom>
          <a:noFill/>
          <a:ln w="9525">
            <a:noFill/>
            <a:miter lim="800000"/>
            <a:headEnd/>
            <a:tailEnd/>
          </a:ln>
          <a:effectLst/>
        </p:spPr>
        <p:txBody>
          <a:bodyPr>
            <a:spAutoFit/>
          </a:bodyPr>
          <a:lstStyle/>
          <a:p>
            <a:pPr algn="ctr">
              <a:spcBef>
                <a:spcPct val="50000"/>
              </a:spcBef>
            </a:pPr>
            <a:r>
              <a:rPr lang="en-US" dirty="0" smtClean="0">
                <a:solidFill>
                  <a:schemeClr val="bg1"/>
                </a:solidFill>
              </a:rPr>
              <a:t>As a ‘chokepoint’</a:t>
            </a:r>
            <a:endParaRPr lang="en-US" dirty="0">
              <a:solidFill>
                <a:schemeClr val="bg1"/>
              </a:solidFill>
            </a:endParaRPr>
          </a:p>
        </p:txBody>
      </p:sp>
      <p:pic>
        <p:nvPicPr>
          <p:cNvPr id="30728" name="Picture 8" descr="Untitled-1"/>
          <p:cNvPicPr>
            <a:picLocks noGrp="1" noChangeAspect="1" noChangeArrowheads="1"/>
          </p:cNvPicPr>
          <p:nvPr>
            <p:ph idx="4294967295"/>
          </p:nvPr>
        </p:nvPicPr>
        <p:blipFill>
          <a:blip r:embed="rId2" cstate="print"/>
          <a:srcRect/>
          <a:stretch>
            <a:fillRect/>
          </a:stretch>
        </p:blipFill>
        <p:spPr bwMode="auto">
          <a:xfrm>
            <a:off x="3712951" y="1654058"/>
            <a:ext cx="5145329" cy="5203942"/>
          </a:xfrm>
          <a:prstGeom prst="rect">
            <a:avLst/>
          </a:prstGeom>
          <a:noFill/>
          <a:ln>
            <a:miter lim="800000"/>
            <a:headEnd/>
            <a:tailEnd/>
          </a:ln>
        </p:spPr>
      </p:pic>
      <p:sp>
        <p:nvSpPr>
          <p:cNvPr id="30729" name="Line 9"/>
          <p:cNvSpPr>
            <a:spLocks noChangeShapeType="1"/>
          </p:cNvSpPr>
          <p:nvPr/>
        </p:nvSpPr>
        <p:spPr bwMode="auto">
          <a:xfrm>
            <a:off x="5448464" y="2672605"/>
            <a:ext cx="315056" cy="326570"/>
          </a:xfrm>
          <a:prstGeom prst="line">
            <a:avLst/>
          </a:prstGeom>
          <a:noFill/>
          <a:ln w="63500" cap="rnd">
            <a:solidFill>
              <a:srgbClr val="FFFF00"/>
            </a:solidFill>
            <a:prstDash val="sysDot"/>
            <a:round/>
            <a:headEnd/>
            <a:tailEnd/>
          </a:ln>
          <a:effectLst/>
        </p:spPr>
        <p:txBody>
          <a:bodyPr/>
          <a:lstStyle/>
          <a:p>
            <a:endParaRPr lang="en-US"/>
          </a:p>
        </p:txBody>
      </p:sp>
      <p:sp>
        <p:nvSpPr>
          <p:cNvPr id="30730" name="Line 10"/>
          <p:cNvSpPr>
            <a:spLocks noChangeShapeType="1"/>
          </p:cNvSpPr>
          <p:nvPr/>
        </p:nvSpPr>
        <p:spPr bwMode="auto">
          <a:xfrm flipH="1">
            <a:off x="6132588" y="5622329"/>
            <a:ext cx="208838" cy="820839"/>
          </a:xfrm>
          <a:prstGeom prst="line">
            <a:avLst/>
          </a:prstGeom>
          <a:noFill/>
          <a:ln w="63500" cap="rnd">
            <a:solidFill>
              <a:srgbClr val="FFFF00"/>
            </a:solidFill>
            <a:prstDash val="sysDot"/>
            <a:round/>
            <a:headEnd/>
            <a:tailEnd/>
          </a:ln>
          <a:effectLst/>
        </p:spPr>
        <p:txBody>
          <a:bodyPr/>
          <a:lstStyle/>
          <a:p>
            <a:endParaRPr lang="en-US"/>
          </a:p>
        </p:txBody>
      </p:sp>
      <p:sp>
        <p:nvSpPr>
          <p:cNvPr id="30731" name="Line 11"/>
          <p:cNvSpPr>
            <a:spLocks noChangeShapeType="1"/>
          </p:cNvSpPr>
          <p:nvPr/>
        </p:nvSpPr>
        <p:spPr bwMode="auto">
          <a:xfrm flipH="1" flipV="1">
            <a:off x="8183158" y="2835008"/>
            <a:ext cx="104419" cy="109445"/>
          </a:xfrm>
          <a:prstGeom prst="line">
            <a:avLst/>
          </a:prstGeom>
          <a:noFill/>
          <a:ln w="38100">
            <a:solidFill>
              <a:srgbClr val="FFFF00"/>
            </a:solidFill>
            <a:round/>
            <a:headEnd/>
            <a:tailEnd/>
          </a:ln>
          <a:effectLst/>
        </p:spPr>
        <p:txBody>
          <a:bodyPr/>
          <a:lstStyle/>
          <a:p>
            <a:endParaRPr lang="en-US"/>
          </a:p>
        </p:txBody>
      </p:sp>
      <p:sp>
        <p:nvSpPr>
          <p:cNvPr id="30732" name="Line 12"/>
          <p:cNvSpPr>
            <a:spLocks noChangeShapeType="1"/>
          </p:cNvSpPr>
          <p:nvPr/>
        </p:nvSpPr>
        <p:spPr bwMode="auto">
          <a:xfrm flipH="1">
            <a:off x="7761881" y="2835008"/>
            <a:ext cx="421276" cy="109445"/>
          </a:xfrm>
          <a:prstGeom prst="line">
            <a:avLst/>
          </a:prstGeom>
          <a:noFill/>
          <a:ln w="38100">
            <a:solidFill>
              <a:srgbClr val="FFFF00"/>
            </a:solidFill>
            <a:round/>
            <a:headEnd/>
            <a:tailEnd/>
          </a:ln>
          <a:effectLst/>
        </p:spPr>
        <p:txBody>
          <a:bodyPr/>
          <a:lstStyle/>
          <a:p>
            <a:endParaRPr lang="en-US"/>
          </a:p>
        </p:txBody>
      </p:sp>
      <p:sp>
        <p:nvSpPr>
          <p:cNvPr id="30733" name="Line 13"/>
          <p:cNvSpPr>
            <a:spLocks noChangeShapeType="1"/>
          </p:cNvSpPr>
          <p:nvPr/>
        </p:nvSpPr>
        <p:spPr bwMode="auto">
          <a:xfrm flipH="1">
            <a:off x="7183978" y="2944453"/>
            <a:ext cx="577904" cy="600183"/>
          </a:xfrm>
          <a:prstGeom prst="line">
            <a:avLst/>
          </a:prstGeom>
          <a:noFill/>
          <a:ln w="38100">
            <a:solidFill>
              <a:srgbClr val="FFFF00"/>
            </a:solidFill>
            <a:round/>
            <a:headEnd/>
            <a:tailEnd/>
          </a:ln>
          <a:effectLst/>
        </p:spPr>
        <p:txBody>
          <a:bodyPr/>
          <a:lstStyle/>
          <a:p>
            <a:endParaRPr lang="en-US"/>
          </a:p>
        </p:txBody>
      </p:sp>
      <p:sp>
        <p:nvSpPr>
          <p:cNvPr id="30734" name="AutoShape 14"/>
          <p:cNvSpPr>
            <a:spLocks noChangeArrowheads="1"/>
          </p:cNvSpPr>
          <p:nvPr/>
        </p:nvSpPr>
        <p:spPr bwMode="auto">
          <a:xfrm rot="18820067">
            <a:off x="5069531" y="2948579"/>
            <a:ext cx="547226" cy="2106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noFill/>
            <a:miter lim="800000"/>
            <a:headEnd/>
            <a:tailEnd/>
          </a:ln>
          <a:effectLst/>
        </p:spPr>
        <p:txBody>
          <a:bodyPr wrap="none" anchor="ctr"/>
          <a:lstStyle/>
          <a:p>
            <a:endParaRPr lang="en-US"/>
          </a:p>
        </p:txBody>
      </p:sp>
      <p:sp>
        <p:nvSpPr>
          <p:cNvPr id="30735" name="AutoShape 15"/>
          <p:cNvSpPr>
            <a:spLocks noChangeArrowheads="1"/>
          </p:cNvSpPr>
          <p:nvPr/>
        </p:nvSpPr>
        <p:spPr bwMode="auto">
          <a:xfrm rot="10800000">
            <a:off x="6289215" y="5948899"/>
            <a:ext cx="527496" cy="2188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noFill/>
            <a:miter lim="800000"/>
            <a:headEnd/>
            <a:tailEnd/>
          </a:ln>
          <a:effectLst/>
        </p:spPr>
        <p:txBody>
          <a:bodyPr wrap="none" anchor="ctr"/>
          <a:lstStyle/>
          <a:p>
            <a:endParaRPr lang="en-US"/>
          </a:p>
        </p:txBody>
      </p:sp>
      <p:sp>
        <p:nvSpPr>
          <p:cNvPr id="30736" name="Line 16"/>
          <p:cNvSpPr>
            <a:spLocks noChangeShapeType="1"/>
          </p:cNvSpPr>
          <p:nvPr/>
        </p:nvSpPr>
        <p:spPr bwMode="auto">
          <a:xfrm flipH="1">
            <a:off x="5428660" y="5338125"/>
            <a:ext cx="489688" cy="739637"/>
          </a:xfrm>
          <a:prstGeom prst="line">
            <a:avLst/>
          </a:prstGeom>
          <a:noFill/>
          <a:ln w="63500" cap="rnd">
            <a:solidFill>
              <a:srgbClr val="FFFF00"/>
            </a:solidFill>
            <a:prstDash val="sysDot"/>
            <a:round/>
            <a:headEnd/>
            <a:tailEnd/>
          </a:ln>
          <a:effectLst/>
        </p:spPr>
        <p:txBody>
          <a:bodyPr/>
          <a:lstStyle/>
          <a:p>
            <a:endParaRPr lang="en-US"/>
          </a:p>
        </p:txBody>
      </p:sp>
      <p:pic>
        <p:nvPicPr>
          <p:cNvPr id="30737" name="Picture 17" descr="ist2_2147083_choke"/>
          <p:cNvPicPr>
            <a:picLocks noChangeAspect="1" noChangeArrowheads="1"/>
          </p:cNvPicPr>
          <p:nvPr/>
        </p:nvPicPr>
        <p:blipFill>
          <a:blip r:embed="rId3" cstate="print"/>
          <a:srcRect/>
          <a:stretch>
            <a:fillRect/>
          </a:stretch>
        </p:blipFill>
        <p:spPr bwMode="auto">
          <a:xfrm>
            <a:off x="220254" y="149628"/>
            <a:ext cx="1523099" cy="1493422"/>
          </a:xfrm>
          <a:prstGeom prst="rect">
            <a:avLst/>
          </a:prstGeom>
          <a:noFill/>
        </p:spPr>
      </p:pic>
      <p:sp>
        <p:nvSpPr>
          <p:cNvPr id="30725" name="Rectangle 5"/>
          <p:cNvSpPr>
            <a:spLocks noChangeArrowheads="1"/>
          </p:cNvSpPr>
          <p:nvPr/>
        </p:nvSpPr>
        <p:spPr bwMode="auto">
          <a:xfrm>
            <a:off x="214282" y="149628"/>
            <a:ext cx="5220946" cy="1493422"/>
          </a:xfrm>
          <a:prstGeom prst="rect">
            <a:avLst/>
          </a:prstGeom>
          <a:noFill/>
          <a:ln w="31750">
            <a:solidFill>
              <a:srgbClr val="969696"/>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8" name="Picture 8" descr="Untitled-1"/>
          <p:cNvPicPr>
            <a:picLocks noGrp="1" noChangeAspect="1" noChangeArrowheads="1"/>
          </p:cNvPicPr>
          <p:nvPr>
            <p:ph idx="4294967295"/>
          </p:nvPr>
        </p:nvPicPr>
        <p:blipFill>
          <a:blip r:embed="rId2" cstate="print"/>
          <a:srcRect/>
          <a:stretch>
            <a:fillRect/>
          </a:stretch>
        </p:blipFill>
        <p:spPr bwMode="auto">
          <a:xfrm>
            <a:off x="3712951" y="1654058"/>
            <a:ext cx="5145329" cy="5203942"/>
          </a:xfrm>
          <a:prstGeom prst="rect">
            <a:avLst/>
          </a:prstGeom>
          <a:noFill/>
          <a:ln>
            <a:miter lim="800000"/>
            <a:headEnd/>
            <a:tailEnd/>
          </a:ln>
        </p:spPr>
      </p:pic>
      <p:sp>
        <p:nvSpPr>
          <p:cNvPr id="30729" name="Line 9"/>
          <p:cNvSpPr>
            <a:spLocks noChangeShapeType="1"/>
          </p:cNvSpPr>
          <p:nvPr/>
        </p:nvSpPr>
        <p:spPr bwMode="auto">
          <a:xfrm>
            <a:off x="5448464" y="2672605"/>
            <a:ext cx="315056" cy="326570"/>
          </a:xfrm>
          <a:prstGeom prst="line">
            <a:avLst/>
          </a:prstGeom>
          <a:noFill/>
          <a:ln w="63500" cap="rnd">
            <a:solidFill>
              <a:srgbClr val="FFFF00"/>
            </a:solidFill>
            <a:prstDash val="sysDot"/>
            <a:round/>
            <a:headEnd/>
            <a:tailEnd/>
          </a:ln>
          <a:effectLst/>
        </p:spPr>
        <p:txBody>
          <a:bodyPr/>
          <a:lstStyle/>
          <a:p>
            <a:endParaRPr lang="en-US"/>
          </a:p>
        </p:txBody>
      </p:sp>
      <p:sp>
        <p:nvSpPr>
          <p:cNvPr id="30730" name="Line 10"/>
          <p:cNvSpPr>
            <a:spLocks noChangeShapeType="1"/>
          </p:cNvSpPr>
          <p:nvPr/>
        </p:nvSpPr>
        <p:spPr bwMode="auto">
          <a:xfrm flipH="1">
            <a:off x="6132588" y="5622329"/>
            <a:ext cx="208838" cy="820839"/>
          </a:xfrm>
          <a:prstGeom prst="line">
            <a:avLst/>
          </a:prstGeom>
          <a:noFill/>
          <a:ln w="63500" cap="rnd">
            <a:solidFill>
              <a:srgbClr val="FFFF00"/>
            </a:solidFill>
            <a:prstDash val="sysDot"/>
            <a:round/>
            <a:headEnd/>
            <a:tailEnd/>
          </a:ln>
          <a:effectLst/>
        </p:spPr>
        <p:txBody>
          <a:bodyPr/>
          <a:lstStyle/>
          <a:p>
            <a:endParaRPr lang="en-US"/>
          </a:p>
        </p:txBody>
      </p:sp>
      <p:sp>
        <p:nvSpPr>
          <p:cNvPr id="30731" name="Line 11"/>
          <p:cNvSpPr>
            <a:spLocks noChangeShapeType="1"/>
          </p:cNvSpPr>
          <p:nvPr/>
        </p:nvSpPr>
        <p:spPr bwMode="auto">
          <a:xfrm flipH="1" flipV="1">
            <a:off x="8183158" y="2835008"/>
            <a:ext cx="104419" cy="109445"/>
          </a:xfrm>
          <a:prstGeom prst="line">
            <a:avLst/>
          </a:prstGeom>
          <a:noFill/>
          <a:ln w="38100">
            <a:solidFill>
              <a:srgbClr val="FFFF00"/>
            </a:solidFill>
            <a:round/>
            <a:headEnd/>
            <a:tailEnd/>
          </a:ln>
          <a:effectLst/>
        </p:spPr>
        <p:txBody>
          <a:bodyPr/>
          <a:lstStyle/>
          <a:p>
            <a:endParaRPr lang="en-US"/>
          </a:p>
        </p:txBody>
      </p:sp>
      <p:sp>
        <p:nvSpPr>
          <p:cNvPr id="30732" name="Line 12"/>
          <p:cNvSpPr>
            <a:spLocks noChangeShapeType="1"/>
          </p:cNvSpPr>
          <p:nvPr/>
        </p:nvSpPr>
        <p:spPr bwMode="auto">
          <a:xfrm flipH="1">
            <a:off x="7761881" y="2835008"/>
            <a:ext cx="421276" cy="109445"/>
          </a:xfrm>
          <a:prstGeom prst="line">
            <a:avLst/>
          </a:prstGeom>
          <a:noFill/>
          <a:ln w="38100">
            <a:solidFill>
              <a:srgbClr val="FFFF00"/>
            </a:solidFill>
            <a:round/>
            <a:headEnd/>
            <a:tailEnd/>
          </a:ln>
          <a:effectLst/>
        </p:spPr>
        <p:txBody>
          <a:bodyPr/>
          <a:lstStyle/>
          <a:p>
            <a:endParaRPr lang="en-US"/>
          </a:p>
        </p:txBody>
      </p:sp>
      <p:sp>
        <p:nvSpPr>
          <p:cNvPr id="30733" name="Line 13"/>
          <p:cNvSpPr>
            <a:spLocks noChangeShapeType="1"/>
          </p:cNvSpPr>
          <p:nvPr/>
        </p:nvSpPr>
        <p:spPr bwMode="auto">
          <a:xfrm flipH="1">
            <a:off x="7183978" y="2944453"/>
            <a:ext cx="577904" cy="600183"/>
          </a:xfrm>
          <a:prstGeom prst="line">
            <a:avLst/>
          </a:prstGeom>
          <a:noFill/>
          <a:ln w="38100">
            <a:solidFill>
              <a:srgbClr val="FFFF00"/>
            </a:solidFill>
            <a:round/>
            <a:headEnd/>
            <a:tailEnd/>
          </a:ln>
          <a:effectLst/>
        </p:spPr>
        <p:txBody>
          <a:bodyPr/>
          <a:lstStyle/>
          <a:p>
            <a:endParaRPr lang="en-US"/>
          </a:p>
        </p:txBody>
      </p:sp>
      <p:sp>
        <p:nvSpPr>
          <p:cNvPr id="30734" name="AutoShape 14"/>
          <p:cNvSpPr>
            <a:spLocks noChangeArrowheads="1"/>
          </p:cNvSpPr>
          <p:nvPr/>
        </p:nvSpPr>
        <p:spPr bwMode="auto">
          <a:xfrm rot="18820067">
            <a:off x="5069531" y="2948579"/>
            <a:ext cx="547226" cy="2106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noFill/>
            <a:miter lim="800000"/>
            <a:headEnd/>
            <a:tailEnd/>
          </a:ln>
          <a:effectLst/>
        </p:spPr>
        <p:txBody>
          <a:bodyPr wrap="none" anchor="ctr"/>
          <a:lstStyle/>
          <a:p>
            <a:endParaRPr lang="en-US"/>
          </a:p>
        </p:txBody>
      </p:sp>
      <p:sp>
        <p:nvSpPr>
          <p:cNvPr id="30735" name="AutoShape 15"/>
          <p:cNvSpPr>
            <a:spLocks noChangeArrowheads="1"/>
          </p:cNvSpPr>
          <p:nvPr/>
        </p:nvSpPr>
        <p:spPr bwMode="auto">
          <a:xfrm rot="10800000">
            <a:off x="6289215" y="5948899"/>
            <a:ext cx="527496" cy="2188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noFill/>
            <a:miter lim="800000"/>
            <a:headEnd/>
            <a:tailEnd/>
          </a:ln>
          <a:effectLst/>
        </p:spPr>
        <p:txBody>
          <a:bodyPr wrap="none" anchor="ctr"/>
          <a:lstStyle/>
          <a:p>
            <a:endParaRPr lang="en-US"/>
          </a:p>
        </p:txBody>
      </p:sp>
      <p:sp>
        <p:nvSpPr>
          <p:cNvPr id="30736" name="Line 16"/>
          <p:cNvSpPr>
            <a:spLocks noChangeShapeType="1"/>
          </p:cNvSpPr>
          <p:nvPr/>
        </p:nvSpPr>
        <p:spPr bwMode="auto">
          <a:xfrm flipH="1">
            <a:off x="5428660" y="5338125"/>
            <a:ext cx="489688" cy="739637"/>
          </a:xfrm>
          <a:prstGeom prst="line">
            <a:avLst/>
          </a:prstGeom>
          <a:noFill/>
          <a:ln w="63500" cap="rnd">
            <a:solidFill>
              <a:srgbClr val="FFFF00"/>
            </a:solidFill>
            <a:prstDash val="sysDot"/>
            <a:round/>
            <a:headEnd/>
            <a:tailEnd/>
          </a:ln>
          <a:effectLst/>
        </p:spPr>
        <p:txBody>
          <a:bodyPr/>
          <a:lstStyle/>
          <a:p>
            <a:endParaRPr lang="en-US"/>
          </a:p>
        </p:txBody>
      </p:sp>
      <p:sp>
        <p:nvSpPr>
          <p:cNvPr id="19" name="TextBox 18"/>
          <p:cNvSpPr txBox="1"/>
          <p:nvPr/>
        </p:nvSpPr>
        <p:spPr>
          <a:xfrm>
            <a:off x="0" y="117693"/>
            <a:ext cx="3347391" cy="6247864"/>
          </a:xfrm>
          <a:prstGeom prst="rect">
            <a:avLst/>
          </a:prstGeom>
          <a:noFill/>
        </p:spPr>
        <p:txBody>
          <a:bodyPr wrap="none" rtlCol="0">
            <a:spAutoFit/>
          </a:bodyPr>
          <a:lstStyle/>
          <a:p>
            <a:r>
              <a:rPr lang="en-US" sz="2000" dirty="0" err="1" smtClean="0">
                <a:solidFill>
                  <a:schemeClr val="bg1"/>
                </a:solidFill>
              </a:rPr>
              <a:t>GoodHope</a:t>
            </a:r>
            <a:r>
              <a:rPr lang="en-US" sz="2000" dirty="0" smtClean="0">
                <a:solidFill>
                  <a:schemeClr val="bg1"/>
                </a:solidFill>
              </a:rPr>
              <a:t> since 2004.</a:t>
            </a:r>
          </a:p>
          <a:p>
            <a:endParaRPr lang="en-US" sz="2000" dirty="0" smtClean="0">
              <a:solidFill>
                <a:schemeClr val="bg1"/>
              </a:solidFill>
            </a:endParaRPr>
          </a:p>
          <a:p>
            <a:r>
              <a:rPr lang="en-US" sz="2000" dirty="0" smtClean="0">
                <a:solidFill>
                  <a:schemeClr val="bg1"/>
                </a:solidFill>
              </a:rPr>
              <a:t>XBT, ARGO yearly - #16.</a:t>
            </a:r>
          </a:p>
          <a:p>
            <a:endParaRPr lang="en-US" sz="2000" dirty="0" smtClean="0">
              <a:solidFill>
                <a:schemeClr val="bg1"/>
              </a:solidFill>
            </a:endParaRPr>
          </a:p>
          <a:p>
            <a:r>
              <a:rPr lang="en-US" sz="2000" dirty="0" smtClean="0">
                <a:solidFill>
                  <a:schemeClr val="bg1"/>
                </a:solidFill>
              </a:rPr>
              <a:t>Restricted to Dec/Feb.</a:t>
            </a:r>
          </a:p>
          <a:p>
            <a:endParaRPr lang="en-US" sz="2000" dirty="0">
              <a:solidFill>
                <a:schemeClr val="bg1"/>
              </a:solidFill>
            </a:endParaRPr>
          </a:p>
          <a:p>
            <a:r>
              <a:rPr lang="en-US" sz="2000" dirty="0" smtClean="0">
                <a:solidFill>
                  <a:schemeClr val="bg1"/>
                </a:solidFill>
              </a:rPr>
              <a:t>Since 2009, full underway</a:t>
            </a:r>
          </a:p>
          <a:p>
            <a:r>
              <a:rPr lang="en-US" sz="2000" dirty="0" err="1">
                <a:solidFill>
                  <a:schemeClr val="bg1"/>
                </a:solidFill>
              </a:rPr>
              <a:t>p</a:t>
            </a:r>
            <a:r>
              <a:rPr lang="en-US" sz="2000" dirty="0" err="1" smtClean="0">
                <a:solidFill>
                  <a:schemeClr val="bg1"/>
                </a:solidFill>
              </a:rPr>
              <a:t>rogramme</a:t>
            </a:r>
            <a:r>
              <a:rPr lang="en-US" sz="2000" dirty="0" smtClean="0">
                <a:solidFill>
                  <a:schemeClr val="bg1"/>
                </a:solidFill>
              </a:rPr>
              <a:t> XBT, XCTD, </a:t>
            </a:r>
          </a:p>
          <a:p>
            <a:r>
              <a:rPr lang="en-US" sz="2000" dirty="0" smtClean="0">
                <a:solidFill>
                  <a:schemeClr val="bg1"/>
                </a:solidFill>
              </a:rPr>
              <a:t>Nutrients, CO</a:t>
            </a:r>
            <a:r>
              <a:rPr lang="en-US" sz="2000" baseline="-25000" dirty="0" smtClean="0">
                <a:solidFill>
                  <a:schemeClr val="bg1"/>
                </a:solidFill>
              </a:rPr>
              <a:t>2</a:t>
            </a:r>
            <a:r>
              <a:rPr lang="en-US" sz="2000" dirty="0" smtClean="0">
                <a:solidFill>
                  <a:schemeClr val="bg1"/>
                </a:solidFill>
              </a:rPr>
              <a:t>, </a:t>
            </a:r>
            <a:r>
              <a:rPr lang="en-US" sz="2000" dirty="0" err="1">
                <a:solidFill>
                  <a:schemeClr val="bg1"/>
                </a:solidFill>
              </a:rPr>
              <a:t>C</a:t>
            </a:r>
            <a:r>
              <a:rPr lang="en-US" sz="2000" dirty="0" err="1" smtClean="0">
                <a:solidFill>
                  <a:schemeClr val="bg1"/>
                </a:solidFill>
              </a:rPr>
              <a:t>hl</a:t>
            </a:r>
            <a:r>
              <a:rPr lang="en-US" sz="2000" dirty="0" smtClean="0">
                <a:solidFill>
                  <a:schemeClr val="bg1"/>
                </a:solidFill>
              </a:rPr>
              <a:t>-a.</a:t>
            </a:r>
          </a:p>
          <a:p>
            <a:r>
              <a:rPr lang="en-US" sz="2000" dirty="0" smtClean="0">
                <a:solidFill>
                  <a:schemeClr val="bg1"/>
                </a:solidFill>
              </a:rPr>
              <a:t> </a:t>
            </a:r>
          </a:p>
          <a:p>
            <a:r>
              <a:rPr lang="en-US" sz="2000" dirty="0" smtClean="0">
                <a:solidFill>
                  <a:schemeClr val="bg1"/>
                </a:solidFill>
              </a:rPr>
              <a:t>New suite of equipment </a:t>
            </a:r>
          </a:p>
          <a:p>
            <a:r>
              <a:rPr lang="en-US" sz="2000" dirty="0" smtClean="0">
                <a:solidFill>
                  <a:schemeClr val="bg1"/>
                </a:solidFill>
              </a:rPr>
              <a:t>onboard $1 million. </a:t>
            </a:r>
          </a:p>
          <a:p>
            <a:endParaRPr lang="en-US" sz="2000" dirty="0">
              <a:solidFill>
                <a:schemeClr val="bg1"/>
              </a:solidFill>
            </a:endParaRPr>
          </a:p>
          <a:p>
            <a:r>
              <a:rPr lang="en-US" sz="2000" dirty="0" smtClean="0">
                <a:solidFill>
                  <a:schemeClr val="bg1"/>
                </a:solidFill>
              </a:rPr>
              <a:t>Plans for further funding.</a:t>
            </a:r>
          </a:p>
          <a:p>
            <a:endParaRPr lang="en-US" sz="2000" dirty="0" smtClean="0">
              <a:solidFill>
                <a:schemeClr val="bg1"/>
              </a:solidFill>
            </a:endParaRPr>
          </a:p>
          <a:p>
            <a:r>
              <a:rPr lang="en-US" sz="2000" dirty="0" smtClean="0">
                <a:solidFill>
                  <a:schemeClr val="bg1"/>
                </a:solidFill>
              </a:rPr>
              <a:t>Results starting to look at </a:t>
            </a:r>
          </a:p>
          <a:p>
            <a:r>
              <a:rPr lang="en-US" sz="2000" dirty="0" smtClean="0">
                <a:solidFill>
                  <a:schemeClr val="bg1"/>
                </a:solidFill>
              </a:rPr>
              <a:t>Variability, heat etc</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Increase in Seal tagging as </a:t>
            </a:r>
          </a:p>
          <a:p>
            <a:r>
              <a:rPr lang="en-US" sz="2000" dirty="0" smtClean="0">
                <a:solidFill>
                  <a:schemeClr val="bg1"/>
                </a:solidFill>
              </a:rPr>
              <a:t>part of MEOP/</a:t>
            </a:r>
            <a:r>
              <a:rPr lang="en-US" sz="2000" dirty="0" err="1" smtClean="0">
                <a:solidFill>
                  <a:schemeClr val="bg1"/>
                </a:solidFill>
              </a:rPr>
              <a:t>Seaos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agulhasring"/>
          <p:cNvPicPr>
            <a:picLocks noChangeAspect="1" noChangeArrowheads="1"/>
          </p:cNvPicPr>
          <p:nvPr/>
        </p:nvPicPr>
        <p:blipFill>
          <a:blip r:embed="rId2" cstate="print"/>
          <a:srcRect/>
          <a:stretch>
            <a:fillRect/>
          </a:stretch>
        </p:blipFill>
        <p:spPr bwMode="auto">
          <a:xfrm>
            <a:off x="3357554" y="1231915"/>
            <a:ext cx="5689600" cy="4268787"/>
          </a:xfrm>
          <a:prstGeom prst="rect">
            <a:avLst/>
          </a:prstGeom>
          <a:noFill/>
        </p:spPr>
      </p:pic>
      <p:pic>
        <p:nvPicPr>
          <p:cNvPr id="31755" name="Picture 11" descr="fig1"/>
          <p:cNvPicPr>
            <a:picLocks noChangeAspect="1" noChangeArrowheads="1"/>
          </p:cNvPicPr>
          <p:nvPr/>
        </p:nvPicPr>
        <p:blipFill>
          <a:blip r:embed="rId3" cstate="print"/>
          <a:srcRect/>
          <a:stretch>
            <a:fillRect/>
          </a:stretch>
        </p:blipFill>
        <p:spPr bwMode="auto">
          <a:xfrm>
            <a:off x="214282" y="214290"/>
            <a:ext cx="3168650" cy="3730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xbt_section_final"/>
          <p:cNvPicPr>
            <a:picLocks noChangeAspect="1" noChangeArrowheads="1"/>
          </p:cNvPicPr>
          <p:nvPr/>
        </p:nvPicPr>
        <p:blipFill>
          <a:blip r:embed="rId2" cstate="print"/>
          <a:srcRect/>
          <a:stretch>
            <a:fillRect/>
          </a:stretch>
        </p:blipFill>
        <p:spPr bwMode="auto">
          <a:xfrm>
            <a:off x="0" y="-24"/>
            <a:ext cx="5903913" cy="4429125"/>
          </a:xfrm>
          <a:prstGeom prst="rect">
            <a:avLst/>
          </a:prstGeom>
          <a:noFill/>
        </p:spPr>
      </p:pic>
      <p:sp>
        <p:nvSpPr>
          <p:cNvPr id="5" name="Oval 4"/>
          <p:cNvSpPr/>
          <p:nvPr/>
        </p:nvSpPr>
        <p:spPr>
          <a:xfrm>
            <a:off x="2928926" y="-500090"/>
            <a:ext cx="1143008" cy="51435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6"/>
          <p:cNvPicPr>
            <a:picLocks noChangeAspect="1" noChangeArrowheads="1"/>
          </p:cNvPicPr>
          <p:nvPr/>
        </p:nvPicPr>
        <p:blipFill>
          <a:blip r:embed="rId3" cstate="print"/>
          <a:srcRect/>
          <a:stretch>
            <a:fillRect/>
          </a:stretch>
        </p:blipFill>
        <p:spPr bwMode="auto">
          <a:xfrm>
            <a:off x="4385408" y="2928934"/>
            <a:ext cx="4758592" cy="3657656"/>
          </a:xfrm>
          <a:prstGeom prst="rect">
            <a:avLst/>
          </a:prstGeom>
          <a:noFill/>
          <a:ln w="9525">
            <a:noFill/>
            <a:miter lim="800000"/>
            <a:headEnd/>
            <a:tailEnd/>
          </a:ln>
        </p:spPr>
      </p:pic>
      <p:sp>
        <p:nvSpPr>
          <p:cNvPr id="7" name="TextBox 6"/>
          <p:cNvSpPr txBox="1"/>
          <p:nvPr/>
        </p:nvSpPr>
        <p:spPr>
          <a:xfrm>
            <a:off x="714348" y="5143512"/>
            <a:ext cx="3626314" cy="461665"/>
          </a:xfrm>
          <a:prstGeom prst="rect">
            <a:avLst/>
          </a:prstGeom>
          <a:noFill/>
        </p:spPr>
        <p:txBody>
          <a:bodyPr wrap="none" rtlCol="0">
            <a:spAutoFit/>
          </a:bodyPr>
          <a:lstStyle/>
          <a:p>
            <a:r>
              <a:rPr lang="en-US" dirty="0" smtClean="0"/>
              <a:t>BONUS </a:t>
            </a:r>
            <a:r>
              <a:rPr lang="en-US" dirty="0" err="1" smtClean="0"/>
              <a:t>GoodHope</a:t>
            </a:r>
            <a:r>
              <a:rPr lang="en-US" dirty="0" smtClean="0"/>
              <a:t> 2008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655" t="23684" r="4425" b="10526"/>
          <a:stretch>
            <a:fillRect/>
          </a:stretch>
        </p:blipFill>
        <p:spPr bwMode="auto">
          <a:xfrm>
            <a:off x="214282" y="1285860"/>
            <a:ext cx="8715436"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714349" y="372491"/>
            <a:ext cx="4591420" cy="830997"/>
          </a:xfrm>
          <a:prstGeom prst="rect">
            <a:avLst/>
          </a:prstGeom>
          <a:noFill/>
          <a:ln w="9525">
            <a:noFill/>
            <a:miter lim="800000"/>
            <a:headEnd/>
            <a:tailEnd/>
          </a:ln>
          <a:effectLst/>
        </p:spPr>
        <p:txBody>
          <a:bodyPr wrap="square">
            <a:spAutoFit/>
          </a:bodyPr>
          <a:lstStyle/>
          <a:p>
            <a:pPr algn="ctr">
              <a:spcBef>
                <a:spcPct val="50000"/>
              </a:spcBef>
            </a:pPr>
            <a:r>
              <a:rPr lang="en-US" dirty="0" smtClean="0">
                <a:solidFill>
                  <a:schemeClr val="bg1"/>
                </a:solidFill>
              </a:rPr>
              <a:t>Transects across Agulhas Rings and Agulhas retroflection</a:t>
            </a:r>
            <a:endParaRPr lang="en-US" dirty="0">
              <a:solidFill>
                <a:schemeClr val="bg1"/>
              </a:solidFill>
            </a:endParaRPr>
          </a:p>
        </p:txBody>
      </p:sp>
      <p:sp>
        <p:nvSpPr>
          <p:cNvPr id="30725" name="Rectangle 5"/>
          <p:cNvSpPr>
            <a:spLocks noChangeArrowheads="1"/>
          </p:cNvSpPr>
          <p:nvPr/>
        </p:nvSpPr>
        <p:spPr bwMode="auto">
          <a:xfrm>
            <a:off x="468313" y="0"/>
            <a:ext cx="5220946" cy="1493422"/>
          </a:xfrm>
          <a:prstGeom prst="rect">
            <a:avLst/>
          </a:prstGeom>
          <a:noFill/>
          <a:ln w="31750">
            <a:solidFill>
              <a:srgbClr val="969696"/>
            </a:solidFill>
            <a:miter lim="800000"/>
            <a:headEnd/>
            <a:tailEnd/>
          </a:ln>
          <a:effectLst/>
        </p:spPr>
        <p:txBody>
          <a:bodyPr wrap="none" anchor="ctr"/>
          <a:lstStyle/>
          <a:p>
            <a:endParaRPr lang="en-US"/>
          </a:p>
        </p:txBody>
      </p:sp>
      <p:pic>
        <p:nvPicPr>
          <p:cNvPr id="15" name="Picture 3"/>
          <p:cNvPicPr>
            <a:picLocks noChangeAspect="1" noChangeArrowheads="1"/>
          </p:cNvPicPr>
          <p:nvPr/>
        </p:nvPicPr>
        <p:blipFill>
          <a:blip r:embed="rId2" cstate="print"/>
          <a:srcRect l="3935" r="5518"/>
          <a:stretch>
            <a:fillRect/>
          </a:stretch>
        </p:blipFill>
        <p:spPr>
          <a:xfrm>
            <a:off x="2643206" y="1928802"/>
            <a:ext cx="6357950" cy="4236426"/>
          </a:xfrm>
          <a:prstGeom prst="rect">
            <a:avLst/>
          </a:prstGeom>
        </p:spPr>
      </p:pic>
      <p:cxnSp>
        <p:nvCxnSpPr>
          <p:cNvPr id="17" name="Straight Connector 16"/>
          <p:cNvCxnSpPr/>
          <p:nvPr/>
        </p:nvCxnSpPr>
        <p:spPr>
          <a:xfrm rot="10800000" flipV="1">
            <a:off x="2357422" y="4143380"/>
            <a:ext cx="1714512" cy="71438"/>
          </a:xfrm>
          <a:prstGeom prst="line">
            <a:avLst/>
          </a:prstGeom>
          <a:ln w="57150">
            <a:solidFill>
              <a:schemeClr val="bg1"/>
            </a:solidFill>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a:off x="4071934" y="4143380"/>
            <a:ext cx="2786082" cy="2357454"/>
          </a:xfrm>
          <a:prstGeom prst="line">
            <a:avLst/>
          </a:prstGeom>
          <a:ln w="57150">
            <a:solidFill>
              <a:schemeClr val="bg1"/>
            </a:solidFill>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71406" y="2143116"/>
            <a:ext cx="2634054" cy="3416320"/>
          </a:xfrm>
          <a:prstGeom prst="rect">
            <a:avLst/>
          </a:prstGeom>
          <a:noFill/>
        </p:spPr>
        <p:txBody>
          <a:bodyPr wrap="none" rtlCol="0">
            <a:spAutoFit/>
          </a:bodyPr>
          <a:lstStyle/>
          <a:p>
            <a:r>
              <a:rPr lang="en-US" dirty="0" smtClean="0">
                <a:solidFill>
                  <a:schemeClr val="bg1"/>
                </a:solidFill>
              </a:rPr>
              <a:t>Annual Transects</a:t>
            </a:r>
          </a:p>
          <a:p>
            <a:r>
              <a:rPr lang="en-US" dirty="0" smtClean="0">
                <a:solidFill>
                  <a:srgbClr val="FFFF00"/>
                </a:solidFill>
              </a:rPr>
              <a:t>Gough Island</a:t>
            </a:r>
          </a:p>
          <a:p>
            <a:r>
              <a:rPr lang="en-US" dirty="0" smtClean="0">
                <a:solidFill>
                  <a:srgbClr val="FFFF00"/>
                </a:solidFill>
              </a:rPr>
              <a:t>Marion Island</a:t>
            </a:r>
          </a:p>
          <a:p>
            <a:endParaRPr lang="en-US" dirty="0" smtClean="0">
              <a:solidFill>
                <a:schemeClr val="bg1"/>
              </a:solidFill>
            </a:endParaRPr>
          </a:p>
          <a:p>
            <a:r>
              <a:rPr lang="en-US" dirty="0" smtClean="0">
                <a:solidFill>
                  <a:schemeClr val="bg1"/>
                </a:solidFill>
              </a:rPr>
              <a:t>Part of Carbon </a:t>
            </a:r>
          </a:p>
          <a:p>
            <a:r>
              <a:rPr lang="en-US" dirty="0" smtClean="0">
                <a:solidFill>
                  <a:schemeClr val="bg1"/>
                </a:solidFill>
              </a:rPr>
              <a:t>Observatory</a:t>
            </a:r>
          </a:p>
          <a:p>
            <a:endParaRPr lang="en-US" dirty="0" smtClean="0">
              <a:solidFill>
                <a:schemeClr val="bg1"/>
              </a:solidFill>
            </a:endParaRPr>
          </a:p>
          <a:p>
            <a:r>
              <a:rPr lang="en-US" dirty="0" smtClean="0">
                <a:solidFill>
                  <a:schemeClr val="bg1"/>
                </a:solidFill>
              </a:rPr>
              <a:t>Dedicated cruises</a:t>
            </a:r>
            <a:endParaRPr lang="en-US" dirty="0">
              <a:solidFill>
                <a:schemeClr val="bg1"/>
              </a:solidFill>
            </a:endParaRPr>
          </a:p>
          <a:p>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228600"/>
            <a:ext cx="7239000" cy="5770563"/>
            <a:chOff x="576" y="144"/>
            <a:chExt cx="4560" cy="3635"/>
          </a:xfrm>
        </p:grpSpPr>
        <p:sp>
          <p:nvSpPr>
            <p:cNvPr id="393219" name="Rectangle 3"/>
            <p:cNvSpPr>
              <a:spLocks noChangeArrowheads="1"/>
            </p:cNvSpPr>
            <p:nvPr/>
          </p:nvSpPr>
          <p:spPr bwMode="auto">
            <a:xfrm>
              <a:off x="864" y="144"/>
              <a:ext cx="4272" cy="480"/>
            </a:xfrm>
            <a:prstGeom prst="rect">
              <a:avLst/>
            </a:prstGeom>
            <a:solidFill>
              <a:schemeClr val="bg1"/>
            </a:solidFill>
            <a:ln w="9525">
              <a:noFill/>
              <a:miter lim="800000"/>
              <a:headEnd/>
              <a:tailEnd/>
            </a:ln>
            <a:effectLst/>
          </p:spPr>
          <p:txBody>
            <a:bodyPr wrap="none" anchor="ctr"/>
            <a:lstStyle/>
            <a:p>
              <a:pPr algn="ctr"/>
              <a:endParaRPr lang="en-GB" sz="2800" b="1" dirty="0">
                <a:latin typeface="Arial" charset="0"/>
              </a:endParaRPr>
            </a:p>
          </p:txBody>
        </p:sp>
        <p:pic>
          <p:nvPicPr>
            <p:cNvPr id="393220" name="Picture 4" descr="cruise"/>
            <p:cNvPicPr>
              <a:picLocks noChangeAspect="1" noChangeArrowheads="1"/>
            </p:cNvPicPr>
            <p:nvPr/>
          </p:nvPicPr>
          <p:blipFill>
            <a:blip r:embed="rId2" cstate="print"/>
            <a:srcRect/>
            <a:stretch>
              <a:fillRect/>
            </a:stretch>
          </p:blipFill>
          <p:spPr bwMode="auto">
            <a:xfrm>
              <a:off x="576" y="624"/>
              <a:ext cx="4469" cy="3155"/>
            </a:xfrm>
            <a:prstGeom prst="rect">
              <a:avLst/>
            </a:prstGeom>
            <a:noFill/>
          </p:spPr>
        </p:pic>
        <p:sp>
          <p:nvSpPr>
            <p:cNvPr id="393221" name="Line 5"/>
            <p:cNvSpPr>
              <a:spLocks noChangeShapeType="1"/>
            </p:cNvSpPr>
            <p:nvPr/>
          </p:nvSpPr>
          <p:spPr bwMode="auto">
            <a:xfrm flipH="1">
              <a:off x="2592" y="1152"/>
              <a:ext cx="1008" cy="240"/>
            </a:xfrm>
            <a:prstGeom prst="line">
              <a:avLst/>
            </a:prstGeom>
            <a:noFill/>
            <a:ln w="50800">
              <a:solidFill>
                <a:srgbClr val="FF0000"/>
              </a:solidFill>
              <a:prstDash val="dash"/>
              <a:round/>
              <a:headEnd/>
              <a:tailEnd/>
            </a:ln>
            <a:effectLst/>
          </p:spPr>
          <p:txBody>
            <a:bodyPr/>
            <a:lstStyle/>
            <a:p>
              <a:endParaRPr lang="en-US"/>
            </a:p>
          </p:txBody>
        </p:sp>
        <p:sp>
          <p:nvSpPr>
            <p:cNvPr id="393222" name="Line 6"/>
            <p:cNvSpPr>
              <a:spLocks noChangeShapeType="1"/>
            </p:cNvSpPr>
            <p:nvPr/>
          </p:nvSpPr>
          <p:spPr bwMode="auto">
            <a:xfrm>
              <a:off x="3600" y="1152"/>
              <a:ext cx="624" cy="720"/>
            </a:xfrm>
            <a:prstGeom prst="line">
              <a:avLst/>
            </a:prstGeom>
            <a:noFill/>
            <a:ln w="50800">
              <a:solidFill>
                <a:srgbClr val="FF0000"/>
              </a:solidFill>
              <a:prstDash val="dash"/>
              <a:round/>
              <a:headEnd/>
              <a:tailEnd/>
            </a:ln>
            <a:effectLst/>
          </p:spPr>
          <p:txBody>
            <a:bodyPr/>
            <a:lstStyle/>
            <a:p>
              <a:endParaRPr lang="en-US"/>
            </a:p>
          </p:txBody>
        </p:sp>
        <p:sp>
          <p:nvSpPr>
            <p:cNvPr id="393223" name="Text Box 7"/>
            <p:cNvSpPr txBox="1">
              <a:spLocks noChangeArrowheads="1"/>
            </p:cNvSpPr>
            <p:nvPr/>
          </p:nvSpPr>
          <p:spPr bwMode="auto">
            <a:xfrm>
              <a:off x="1632" y="1344"/>
              <a:ext cx="921" cy="330"/>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a:solidFill>
                    <a:schemeClr val="tx1"/>
                  </a:solidFill>
                  <a:latin typeface="Arial" charset="0"/>
                </a:rPr>
                <a:t>Gough Island</a:t>
              </a:r>
            </a:p>
            <a:p>
              <a:pPr algn="ctr"/>
              <a:r>
                <a:rPr lang="en-US" sz="1400" dirty="0" smtClean="0">
                  <a:solidFill>
                    <a:schemeClr val="tx1"/>
                  </a:solidFill>
                  <a:latin typeface="Arial" charset="0"/>
                </a:rPr>
                <a:t>September</a:t>
              </a:r>
              <a:endParaRPr lang="en-GB" sz="1400" dirty="0">
                <a:solidFill>
                  <a:schemeClr val="tx1"/>
                </a:solidFill>
                <a:latin typeface="Arial" charset="0"/>
              </a:endParaRPr>
            </a:p>
          </p:txBody>
        </p:sp>
        <p:sp>
          <p:nvSpPr>
            <p:cNvPr id="393224" name="Text Box 8"/>
            <p:cNvSpPr txBox="1">
              <a:spLocks noChangeArrowheads="1"/>
            </p:cNvSpPr>
            <p:nvPr/>
          </p:nvSpPr>
          <p:spPr bwMode="auto">
            <a:xfrm>
              <a:off x="3744" y="1824"/>
              <a:ext cx="1296" cy="332"/>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a:solidFill>
                    <a:schemeClr val="tx1"/>
                  </a:solidFill>
                  <a:latin typeface="Arial" charset="0"/>
                </a:rPr>
                <a:t>Prince Edward Island </a:t>
              </a:r>
              <a:r>
                <a:rPr lang="en-US" sz="1400" dirty="0" smtClean="0">
                  <a:solidFill>
                    <a:schemeClr val="tx1"/>
                  </a:solidFill>
                  <a:latin typeface="Arial" charset="0"/>
                </a:rPr>
                <a:t>April</a:t>
              </a:r>
              <a:endParaRPr lang="en-GB" sz="1400" dirty="0">
                <a:solidFill>
                  <a:schemeClr val="tx1"/>
                </a:solidFill>
                <a:latin typeface="Arial" charset="0"/>
              </a:endParaRPr>
            </a:p>
          </p:txBody>
        </p:sp>
        <p:sp>
          <p:nvSpPr>
            <p:cNvPr id="393225" name="Text Box 9"/>
            <p:cNvSpPr txBox="1">
              <a:spLocks noChangeArrowheads="1"/>
            </p:cNvSpPr>
            <p:nvPr/>
          </p:nvSpPr>
          <p:spPr bwMode="auto">
            <a:xfrm>
              <a:off x="1806" y="3240"/>
              <a:ext cx="1209" cy="330"/>
            </a:xfrm>
            <a:prstGeom prst="rect">
              <a:avLst/>
            </a:prstGeom>
            <a:solidFill>
              <a:schemeClr val="bg1"/>
            </a:solidFill>
            <a:ln w="9525">
              <a:solidFill>
                <a:schemeClr val="tx1"/>
              </a:solidFill>
              <a:miter lim="800000"/>
              <a:headEnd/>
              <a:tailEnd/>
            </a:ln>
            <a:effectLst/>
          </p:spPr>
          <p:txBody>
            <a:bodyPr>
              <a:spAutoFit/>
            </a:bodyPr>
            <a:lstStyle/>
            <a:p>
              <a:pPr algn="ctr"/>
              <a:r>
                <a:rPr lang="en-US" sz="1400" dirty="0" err="1" smtClean="0">
                  <a:solidFill>
                    <a:schemeClr val="tx1"/>
                  </a:solidFill>
                  <a:latin typeface="Arial" charset="0"/>
                </a:rPr>
                <a:t>GoodHope</a:t>
              </a:r>
              <a:r>
                <a:rPr lang="en-US" sz="1400" dirty="0" smtClean="0">
                  <a:solidFill>
                    <a:schemeClr val="tx1"/>
                  </a:solidFill>
                  <a:latin typeface="Arial" charset="0"/>
                </a:rPr>
                <a:t>/AX25 </a:t>
              </a:r>
              <a:endParaRPr lang="en-US" sz="1400" dirty="0">
                <a:solidFill>
                  <a:schemeClr val="tx1"/>
                </a:solidFill>
                <a:latin typeface="Arial" charset="0"/>
              </a:endParaRPr>
            </a:p>
            <a:p>
              <a:pPr algn="ctr"/>
              <a:r>
                <a:rPr lang="en-US" sz="1400" dirty="0">
                  <a:solidFill>
                    <a:schemeClr val="tx1"/>
                  </a:solidFill>
                  <a:latin typeface="Arial" charset="0"/>
                </a:rPr>
                <a:t>December – </a:t>
              </a:r>
              <a:r>
                <a:rPr lang="en-US" sz="1400" dirty="0" smtClean="0"/>
                <a:t>February</a:t>
              </a:r>
              <a:endParaRPr lang="en-GB" sz="1400" dirty="0">
                <a:solidFill>
                  <a:schemeClr val="tx1"/>
                </a:solidFill>
                <a:latin typeface="Arial" charset="0"/>
              </a:endParaRPr>
            </a:p>
          </p:txBody>
        </p:sp>
        <p:sp>
          <p:nvSpPr>
            <p:cNvPr id="393228" name="Line 12"/>
            <p:cNvSpPr>
              <a:spLocks noChangeShapeType="1"/>
            </p:cNvSpPr>
            <p:nvPr/>
          </p:nvSpPr>
          <p:spPr bwMode="auto">
            <a:xfrm flipH="1">
              <a:off x="3024" y="1152"/>
              <a:ext cx="576" cy="960"/>
            </a:xfrm>
            <a:prstGeom prst="line">
              <a:avLst/>
            </a:prstGeom>
            <a:noFill/>
            <a:ln w="50800">
              <a:solidFill>
                <a:srgbClr val="FF0000"/>
              </a:solidFill>
              <a:prstDash val="dash"/>
              <a:round/>
              <a:headEnd/>
              <a:tailEnd/>
            </a:ln>
            <a:effectLst/>
          </p:spPr>
          <p:txBody>
            <a:bodyPr/>
            <a:lstStyle/>
            <a:p>
              <a:endParaRPr lang="en-US"/>
            </a:p>
          </p:txBody>
        </p:sp>
        <p:sp>
          <p:nvSpPr>
            <p:cNvPr id="393229" name="Line 13"/>
            <p:cNvSpPr>
              <a:spLocks noChangeShapeType="1"/>
            </p:cNvSpPr>
            <p:nvPr/>
          </p:nvSpPr>
          <p:spPr bwMode="auto">
            <a:xfrm>
              <a:off x="3024" y="2112"/>
              <a:ext cx="0" cy="1008"/>
            </a:xfrm>
            <a:prstGeom prst="line">
              <a:avLst/>
            </a:prstGeom>
            <a:noFill/>
            <a:ln w="50800">
              <a:solidFill>
                <a:srgbClr val="FF0000"/>
              </a:solidFill>
              <a:prstDash val="dash"/>
              <a:round/>
              <a:headEnd/>
              <a:tailEnd/>
            </a:ln>
            <a:effectLst/>
          </p:spPr>
          <p:txBody>
            <a:bodyPr/>
            <a:lstStyle/>
            <a:p>
              <a:endParaRPr lang="en-US"/>
            </a:p>
          </p:txBody>
        </p:sp>
        <p:sp>
          <p:nvSpPr>
            <p:cNvPr id="393230" name="Oval 14"/>
            <p:cNvSpPr>
              <a:spLocks noChangeArrowheads="1"/>
            </p:cNvSpPr>
            <p:nvPr/>
          </p:nvSpPr>
          <p:spPr bwMode="auto">
            <a:xfrm>
              <a:off x="3408" y="1008"/>
              <a:ext cx="336" cy="336"/>
            </a:xfrm>
            <a:prstGeom prst="ellipse">
              <a:avLst/>
            </a:prstGeom>
            <a:noFill/>
            <a:ln w="38100">
              <a:solidFill>
                <a:srgbClr val="FFCC00"/>
              </a:solidFill>
              <a:round/>
              <a:headEnd/>
              <a:tailEnd/>
            </a:ln>
            <a:effectLst/>
          </p:spPr>
          <p:txBody>
            <a:bodyPr wrap="none" anchor="ctr"/>
            <a:lstStyle/>
            <a:p>
              <a:endParaRPr lang="en-US"/>
            </a:p>
          </p:txBody>
        </p:sp>
      </p:grpSp>
      <p:pic>
        <p:nvPicPr>
          <p:cNvPr id="15" name="Picture 3" descr="A:\agul1.jpg"/>
          <p:cNvPicPr>
            <a:picLocks noChangeAspect="1" noChangeArrowheads="1"/>
          </p:cNvPicPr>
          <p:nvPr/>
        </p:nvPicPr>
        <p:blipFill>
          <a:blip r:embed="rId3" cstate="print"/>
          <a:srcRect/>
          <a:stretch>
            <a:fillRect/>
          </a:stretch>
        </p:blipFill>
        <p:spPr bwMode="auto">
          <a:xfrm>
            <a:off x="5238755" y="3929066"/>
            <a:ext cx="3905245" cy="2928934"/>
          </a:xfrm>
          <a:prstGeom prst="rect">
            <a:avLst/>
          </a:prstGeom>
          <a:noFill/>
        </p:spPr>
      </p:pic>
      <p:sp>
        <p:nvSpPr>
          <p:cNvPr id="14" name="TextBox 13"/>
          <p:cNvSpPr txBox="1"/>
          <p:nvPr/>
        </p:nvSpPr>
        <p:spPr>
          <a:xfrm>
            <a:off x="642910" y="1096392"/>
            <a:ext cx="8227069" cy="3046988"/>
          </a:xfrm>
          <a:prstGeom prst="rect">
            <a:avLst/>
          </a:prstGeom>
          <a:solidFill>
            <a:schemeClr val="bg1"/>
          </a:solidFill>
        </p:spPr>
        <p:txBody>
          <a:bodyPr wrap="square" rtlCol="0">
            <a:spAutoFit/>
          </a:bodyPr>
          <a:lstStyle/>
          <a:p>
            <a:pPr>
              <a:buFont typeface="Arial" pitchFamily="34" charset="0"/>
              <a:buChar char="•"/>
            </a:pPr>
            <a:r>
              <a:rPr lang="en-US" dirty="0" smtClean="0">
                <a:solidFill>
                  <a:srgbClr val="C00000"/>
                </a:solidFill>
              </a:rPr>
              <a:t>Old vessel &gt;30 years old</a:t>
            </a:r>
          </a:p>
          <a:p>
            <a:pPr>
              <a:buFont typeface="Arial" pitchFamily="34" charset="0"/>
              <a:buChar char="•"/>
            </a:pPr>
            <a:r>
              <a:rPr lang="en-US" dirty="0" smtClean="0">
                <a:solidFill>
                  <a:srgbClr val="C00000"/>
                </a:solidFill>
              </a:rPr>
              <a:t>Lack of temperature controlled facilities</a:t>
            </a:r>
          </a:p>
          <a:p>
            <a:pPr>
              <a:buFont typeface="Arial" pitchFamily="34" charset="0"/>
              <a:buChar char="•"/>
            </a:pPr>
            <a:r>
              <a:rPr lang="en-US" dirty="0" smtClean="0">
                <a:solidFill>
                  <a:srgbClr val="C00000"/>
                </a:solidFill>
              </a:rPr>
              <a:t>Restricted to relief voyages and same season studies</a:t>
            </a:r>
          </a:p>
          <a:p>
            <a:pPr>
              <a:buFont typeface="Arial" pitchFamily="34" charset="0"/>
              <a:buChar char="•"/>
            </a:pPr>
            <a:r>
              <a:rPr lang="en-US" dirty="0" smtClean="0">
                <a:solidFill>
                  <a:srgbClr val="C00000"/>
                </a:solidFill>
              </a:rPr>
              <a:t>Poor mooring facilities/support</a:t>
            </a:r>
          </a:p>
          <a:p>
            <a:pPr>
              <a:buFont typeface="Arial" pitchFamily="34" charset="0"/>
              <a:buChar char="•"/>
            </a:pPr>
            <a:r>
              <a:rPr lang="en-US" dirty="0" smtClean="0">
                <a:solidFill>
                  <a:srgbClr val="C00000"/>
                </a:solidFill>
              </a:rPr>
              <a:t>Limited expertise</a:t>
            </a:r>
          </a:p>
          <a:p>
            <a:pPr>
              <a:buFont typeface="Arial" pitchFamily="34" charset="0"/>
              <a:buChar char="•"/>
            </a:pPr>
            <a:r>
              <a:rPr lang="en-US" dirty="0" smtClean="0">
                <a:solidFill>
                  <a:srgbClr val="C00000"/>
                </a:solidFill>
              </a:rPr>
              <a:t>Limited technical support</a:t>
            </a:r>
          </a:p>
          <a:p>
            <a:pPr>
              <a:buFont typeface="Arial" pitchFamily="34" charset="0"/>
              <a:buChar char="•"/>
            </a:pPr>
            <a:r>
              <a:rPr lang="en-US" dirty="0" smtClean="0">
                <a:solidFill>
                  <a:srgbClr val="C00000"/>
                </a:solidFill>
              </a:rPr>
              <a:t>CTD depth restricted (&lt;3500 m) by spooling problems</a:t>
            </a:r>
          </a:p>
          <a:p>
            <a:endParaRPr lang="en-US" dirty="0">
              <a:solidFill>
                <a:srgbClr val="C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925</Words>
  <Application>Microsoft Office PowerPoint</Application>
  <PresentationFormat>On-screen Show (4:3)</PresentationFormat>
  <Paragraphs>126</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Slide 6</vt:lpstr>
      <vt:lpstr>Slide 7</vt:lpstr>
      <vt:lpstr>Slide 8</vt:lpstr>
      <vt:lpstr>Slide 9</vt:lpstr>
      <vt:lpstr>New Polar Vessel delivery date April 2012</vt:lpstr>
      <vt:lpstr>Slide 11</vt:lpstr>
      <vt:lpstr>New South African National Antarctic Facility planned 2014</vt:lpstr>
      <vt:lpstr>SAEON NODES</vt:lpstr>
      <vt:lpstr>Four Core Tasks of the offshore node</vt:lpstr>
      <vt:lpstr>Slide 15</vt:lpstr>
      <vt:lpstr>Slide 16</vt:lpstr>
      <vt:lpstr>Slide 17</vt:lpstr>
      <vt:lpstr>Thank you!</vt:lpstr>
    </vt:vector>
  </TitlesOfParts>
  <Company>University of Cape Town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 Swart</dc:creator>
  <cp:lastModifiedBy>user1</cp:lastModifiedBy>
  <cp:revision>84</cp:revision>
  <dcterms:created xsi:type="dcterms:W3CDTF">2008-05-11T11:50:52Z</dcterms:created>
  <dcterms:modified xsi:type="dcterms:W3CDTF">2010-05-12T12:10:17Z</dcterms:modified>
</cp:coreProperties>
</file>