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80" r:id="rId2"/>
    <p:sldId id="289" r:id="rId3"/>
    <p:sldId id="256" r:id="rId4"/>
    <p:sldId id="265" r:id="rId5"/>
    <p:sldId id="295" r:id="rId6"/>
    <p:sldId id="296" r:id="rId7"/>
    <p:sldId id="291" r:id="rId8"/>
    <p:sldId id="287" r:id="rId9"/>
    <p:sldId id="261" r:id="rId10"/>
    <p:sldId id="262" r:id="rId11"/>
    <p:sldId id="285" r:id="rId12"/>
    <p:sldId id="282" r:id="rId13"/>
    <p:sldId id="281" r:id="rId14"/>
    <p:sldId id="283" r:id="rId15"/>
    <p:sldId id="284" r:id="rId16"/>
    <p:sldId id="292" r:id="rId17"/>
    <p:sldId id="268" r:id="rId18"/>
    <p:sldId id="288" r:id="rId19"/>
    <p:sldId id="277" r:id="rId20"/>
    <p:sldId id="294" r:id="rId21"/>
    <p:sldId id="278" r:id="rId22"/>
    <p:sldId id="293" r:id="rId23"/>
    <p:sldId id="267" r:id="rId24"/>
    <p:sldId id="279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75" d="100"/>
          <a:sy n="75" d="100"/>
        </p:scale>
        <p:origin x="-1848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3148C-4048-F54C-9777-28E5738A43F3}" type="datetimeFigureOut">
              <a:rPr lang="en-US" smtClean="0"/>
              <a:pPr/>
              <a:t>5/12/10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212E6-44DA-5945-9124-7B4040406A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5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Institute of Oceanography</a:t>
            </a:r>
            <a:br>
              <a:rPr lang="en-US" dirty="0" smtClean="0"/>
            </a:br>
            <a:r>
              <a:rPr lang="en-US" dirty="0" smtClean="0"/>
              <a:t>Federal University of Rio Grande (FURG)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Director Carlos Garcia</a:t>
            </a:r>
          </a:p>
          <a:p>
            <a:r>
              <a:rPr lang="en-US" dirty="0" smtClean="0"/>
              <a:t>Vice-Director José H. </a:t>
            </a:r>
            <a:r>
              <a:rPr lang="en-US" dirty="0" err="1" smtClean="0"/>
              <a:t>Muelbert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1413" y="6237288"/>
            <a:ext cx="3476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3-D Visual Analysis of Bottom 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5" descr="geral_ct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619250"/>
            <a:ext cx="900112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Courses in Oceanography or Marine Sciences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Undergraduate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Undergraduation</a:t>
            </a:r>
            <a:r>
              <a:rPr lang="en-US" dirty="0" smtClean="0"/>
              <a:t> in Oceanography or Marine Sciences</a:t>
            </a:r>
            <a:br>
              <a:rPr lang="en-US" dirty="0" smtClean="0"/>
            </a:br>
            <a:r>
              <a:rPr lang="en-US" dirty="0" smtClean="0"/>
              <a:t> – 1</a:t>
            </a:r>
            <a:r>
              <a:rPr lang="en-US" baseline="30000" dirty="0" smtClean="0"/>
              <a:t>st</a:t>
            </a:r>
            <a:r>
              <a:rPr lang="en-US" dirty="0" smtClean="0"/>
              <a:t>  Cycle -</a:t>
            </a:r>
            <a:endParaRPr lang="en-US" dirty="0"/>
          </a:p>
        </p:txBody>
      </p:sp>
      <p:grpSp>
        <p:nvGrpSpPr>
          <p:cNvPr id="2" name="Group 4"/>
          <p:cNvGrpSpPr/>
          <p:nvPr/>
        </p:nvGrpSpPr>
        <p:grpSpPr>
          <a:xfrm>
            <a:off x="327027" y="1600200"/>
            <a:ext cx="5903913" cy="4903788"/>
            <a:chOff x="-973138" y="-106363"/>
            <a:chExt cx="5903913" cy="4903788"/>
          </a:xfrm>
        </p:grpSpPr>
        <p:pic>
          <p:nvPicPr>
            <p:cNvPr id="6" name="Picture 2" descr="mapa_brasil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973138" y="-106363"/>
              <a:ext cx="5003801" cy="4903788"/>
            </a:xfrm>
            <a:prstGeom prst="rect">
              <a:avLst/>
            </a:prstGeom>
            <a:noFill/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763713" y="4365625"/>
              <a:ext cx="2087562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FURG (1971)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2339975" y="3860800"/>
              <a:ext cx="2087563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UNIVALI (1992)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843213" y="3357563"/>
              <a:ext cx="2087562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UERJ (1977)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650039" y="1897927"/>
            <a:ext cx="22653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Few Universities offer Undergrad courses in Oceanography or Marine Sciences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Undergraduation</a:t>
            </a:r>
            <a:r>
              <a:rPr lang="en-US" dirty="0" smtClean="0"/>
              <a:t> in Oceanography or Marine Sciences</a:t>
            </a:r>
            <a:br>
              <a:rPr lang="en-US" dirty="0" smtClean="0"/>
            </a:br>
            <a:r>
              <a:rPr lang="en-US" dirty="0" smtClean="0"/>
              <a:t> – 2</a:t>
            </a:r>
            <a:r>
              <a:rPr lang="en-US" baseline="30000" dirty="0" smtClean="0"/>
              <a:t>nd</a:t>
            </a:r>
            <a:r>
              <a:rPr lang="en-US" dirty="0" smtClean="0"/>
              <a:t> Cycle -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4644" y="1597822"/>
            <a:ext cx="7993063" cy="4903788"/>
            <a:chOff x="-973138" y="-106363"/>
            <a:chExt cx="7993063" cy="4903788"/>
          </a:xfrm>
        </p:grpSpPr>
        <p:pic>
          <p:nvPicPr>
            <p:cNvPr id="11" name="Picture 2" descr="mapa_brasil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973138" y="-106363"/>
              <a:ext cx="5003801" cy="4903788"/>
            </a:xfrm>
            <a:prstGeom prst="rect">
              <a:avLst/>
            </a:prstGeom>
            <a:noFill/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124075" y="3644900"/>
              <a:ext cx="2087563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UFPR (2004)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059113" y="2997200"/>
              <a:ext cx="2087562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UFES (2000)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771775" y="3357563"/>
              <a:ext cx="2376488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UNIMONTE (1998)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4643438" y="3357563"/>
              <a:ext cx="2376487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USP (2002)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3348038" y="1916113"/>
              <a:ext cx="2087562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UFBA (2004)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3348038" y="2205038"/>
              <a:ext cx="2087562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FAMEC (2006)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268538" y="404813"/>
              <a:ext cx="2087562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UFPA (2000)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650039" y="1897927"/>
            <a:ext cx="2265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LDB gives freedom to Universities to create undergrad courses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Undergraduation</a:t>
            </a:r>
            <a:r>
              <a:rPr lang="en-US" dirty="0" smtClean="0"/>
              <a:t> in Oceanography or Marine Sciences</a:t>
            </a:r>
            <a:br>
              <a:rPr lang="en-US" dirty="0" smtClean="0"/>
            </a:br>
            <a:r>
              <a:rPr lang="en-US" dirty="0" smtClean="0"/>
              <a:t> – </a:t>
            </a:r>
            <a:r>
              <a:rPr lang="en-US" dirty="0" err="1" smtClean="0"/>
              <a:t>3</a:t>
            </a:r>
            <a:r>
              <a:rPr lang="en-US" baseline="30000" dirty="0" err="1" smtClean="0"/>
              <a:t>nd</a:t>
            </a:r>
            <a:r>
              <a:rPr lang="en-US" dirty="0" smtClean="0"/>
              <a:t> Cycle -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2738" y="1634332"/>
            <a:ext cx="6840538" cy="4903788"/>
            <a:chOff x="-973138" y="-106363"/>
            <a:chExt cx="6840538" cy="4903788"/>
          </a:xfrm>
        </p:grpSpPr>
        <p:pic>
          <p:nvPicPr>
            <p:cNvPr id="6" name="Picture 7" descr="mapa_brasil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973138" y="-106363"/>
              <a:ext cx="5003801" cy="4903788"/>
            </a:xfrm>
            <a:prstGeom prst="rect">
              <a:avLst/>
            </a:prstGeom>
            <a:noFill/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124075" y="3824288"/>
              <a:ext cx="2087563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UFSC (2008)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2628900" y="3429000"/>
              <a:ext cx="2087563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UNIFESP (2012)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3419475" y="1916113"/>
              <a:ext cx="2087563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UFS (2010)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635375" y="1663700"/>
              <a:ext cx="2087563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UFAL (2012)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3779838" y="1412875"/>
              <a:ext cx="2087562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UFPE (2009)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2555875" y="511175"/>
              <a:ext cx="2087563" cy="325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UFMA (2009)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3276600" y="836613"/>
              <a:ext cx="2087563" cy="325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sz="1800" b="1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UFC (2008)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50039" y="1897926"/>
            <a:ext cx="2265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REUNI – A National Program of Expansion of Federal Universities and Technical Colleges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ópia de Sta Izabel 24-06-07 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9155113" cy="6858000"/>
          </a:xfrm>
          <a:prstGeom prst="rect">
            <a:avLst/>
          </a:prstGeom>
          <a:noFill/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 flipH="1" flipV="1">
            <a:off x="3924300" y="1268413"/>
            <a:ext cx="3527425" cy="3170237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45025" y="5673388"/>
            <a:ext cx="3671889" cy="831766"/>
          </a:xfrm>
          <a:prstGeom prst="rect">
            <a:avLst/>
          </a:prstGeom>
          <a:solidFill>
            <a:srgbClr val="FFFFCC"/>
          </a:solidFill>
          <a:ln w="2857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b="1" dirty="0" smtClean="0">
                <a:latin typeface="Arial" charset="0"/>
              </a:rPr>
              <a:t>Law </a:t>
            </a:r>
            <a:r>
              <a:rPr lang="pt-BR" sz="2000" b="1" dirty="0">
                <a:latin typeface="Arial" charset="0"/>
                <a:sym typeface="Monotype Sorts" charset="2"/>
              </a:rPr>
              <a:t>n° 11.760 </a:t>
            </a:r>
            <a:r>
              <a:rPr lang="pt-BR" b="1" dirty="0" smtClean="0">
                <a:sym typeface="Wingdings" charset="2"/>
              </a:rPr>
              <a:t></a:t>
            </a:r>
            <a:r>
              <a:rPr lang="pt-BR" b="1" dirty="0" smtClean="0">
                <a:sym typeface="Monotype Sorts" charset="2"/>
              </a:rPr>
              <a:t> Profession of Oceanographer is recognized in Brazil =&gt; </a:t>
            </a:r>
            <a:r>
              <a:rPr lang="pt-BR" b="1" dirty="0" smtClean="0">
                <a:solidFill>
                  <a:schemeClr val="accent2"/>
                </a:solidFill>
                <a:sym typeface="Monotype Sorts" charset="2"/>
              </a:rPr>
              <a:t>NEW CYCLE ? </a:t>
            </a:r>
            <a:endParaRPr lang="pt-BR" sz="2000" b="1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8" name="Picture 7" descr="mapa_brasil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73138" y="-106363"/>
            <a:ext cx="5003801" cy="4903788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66950" y="3290888"/>
            <a:ext cx="3603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lnSpc>
                <a:spcPct val="120000"/>
              </a:lnSpc>
              <a:spcBef>
                <a:spcPct val="100000"/>
              </a:spcBef>
            </a:pPr>
            <a:r>
              <a:rPr lang="pt-BR" sz="1200">
                <a:solidFill>
                  <a:srgbClr val="00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03575" y="836613"/>
            <a:ext cx="3603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lnSpc>
                <a:spcPct val="120000"/>
              </a:lnSpc>
              <a:spcBef>
                <a:spcPct val="100000"/>
              </a:spcBef>
            </a:pPr>
            <a:r>
              <a:rPr lang="pt-BR" sz="1200">
                <a:solidFill>
                  <a:srgbClr val="00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51050" y="3789363"/>
            <a:ext cx="3603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lnSpc>
                <a:spcPct val="120000"/>
              </a:lnSpc>
              <a:spcBef>
                <a:spcPct val="100000"/>
              </a:spcBef>
            </a:pPr>
            <a:r>
              <a:rPr lang="pt-BR" sz="1200">
                <a:solidFill>
                  <a:srgbClr val="00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92500" y="1785938"/>
            <a:ext cx="215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00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635375" y="1641475"/>
            <a:ext cx="215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00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627313" y="777875"/>
            <a:ext cx="215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00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124075" y="627063"/>
            <a:ext cx="215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203575" y="1989138"/>
            <a:ext cx="3603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lnSpc>
                <a:spcPct val="120000"/>
              </a:lnSpc>
              <a:spcBef>
                <a:spcPct val="100000"/>
              </a:spcBef>
            </a:pPr>
            <a:r>
              <a:rPr lang="pt-BR" sz="1200">
                <a:solidFill>
                  <a:srgbClr val="FF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348038" y="1981200"/>
            <a:ext cx="215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059113" y="2932113"/>
            <a:ext cx="215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268538" y="3357563"/>
            <a:ext cx="360362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lnSpc>
                <a:spcPct val="120000"/>
              </a:lnSpc>
              <a:spcBef>
                <a:spcPct val="100000"/>
              </a:spcBef>
            </a:pPr>
            <a:r>
              <a:rPr lang="pt-BR" sz="1200">
                <a:solidFill>
                  <a:srgbClr val="FF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2339975" y="3357563"/>
            <a:ext cx="43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771775" y="3206750"/>
            <a:ext cx="215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33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124075" y="3565525"/>
            <a:ext cx="287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051050" y="3795713"/>
            <a:ext cx="288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33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692275" y="4298950"/>
            <a:ext cx="287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FF33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081463" y="132100"/>
            <a:ext cx="4679950" cy="1200328"/>
          </a:xfrm>
          <a:prstGeom prst="rect">
            <a:avLst/>
          </a:prstGeom>
          <a:solidFill>
            <a:srgbClr val="FFFF99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 dirty="0" err="1" smtClean="0">
                <a:solidFill>
                  <a:srgbClr val="003366"/>
                </a:solidFill>
                <a:latin typeface="+mj-lt"/>
                <a:sym typeface="Monotype Sorts" charset="2"/>
              </a:rPr>
              <a:t>Undergrad</a:t>
            </a:r>
            <a:r>
              <a:rPr lang="pt-BR" sz="2400" b="1" dirty="0" smtClean="0">
                <a:solidFill>
                  <a:srgbClr val="003366"/>
                </a:solidFill>
                <a:latin typeface="+mj-lt"/>
                <a:sym typeface="Monotype Sorts" charset="2"/>
              </a:rPr>
              <a:t> </a:t>
            </a:r>
            <a:r>
              <a:rPr lang="pt-BR" sz="2400" b="1" dirty="0" err="1" smtClean="0">
                <a:solidFill>
                  <a:srgbClr val="003366"/>
                </a:solidFill>
                <a:latin typeface="+mj-lt"/>
                <a:sym typeface="Monotype Sorts" charset="2"/>
              </a:rPr>
              <a:t>Courses</a:t>
            </a:r>
            <a:r>
              <a:rPr lang="pt-BR" sz="2400" b="1" dirty="0" smtClean="0">
                <a:solidFill>
                  <a:srgbClr val="003366"/>
                </a:solidFill>
                <a:latin typeface="+mj-lt"/>
                <a:sym typeface="Monotype Sorts" charset="2"/>
              </a:rPr>
              <a:t> in </a:t>
            </a:r>
            <a:r>
              <a:rPr lang="pt-BR" sz="2400" b="1" dirty="0" err="1" smtClean="0">
                <a:solidFill>
                  <a:srgbClr val="003366"/>
                </a:solidFill>
                <a:latin typeface="+mj-lt"/>
                <a:sym typeface="Monotype Sorts" charset="2"/>
              </a:rPr>
              <a:t>Oceanography</a:t>
            </a:r>
            <a:r>
              <a:rPr lang="pt-BR" sz="2400" b="1" dirty="0" smtClean="0">
                <a:solidFill>
                  <a:srgbClr val="003366"/>
                </a:solidFill>
                <a:latin typeface="+mj-lt"/>
                <a:sym typeface="Monotype Sorts" charset="2"/>
              </a:rPr>
              <a:t> </a:t>
            </a:r>
            <a:r>
              <a:rPr lang="pt-BR" sz="2400" b="1" dirty="0" err="1" smtClean="0">
                <a:solidFill>
                  <a:srgbClr val="003366"/>
                </a:solidFill>
                <a:latin typeface="+mj-lt"/>
                <a:sym typeface="Monotype Sorts" charset="2"/>
              </a:rPr>
              <a:t>or</a:t>
            </a:r>
            <a:r>
              <a:rPr lang="pt-BR" sz="2400" b="1" dirty="0" smtClean="0">
                <a:solidFill>
                  <a:srgbClr val="003366"/>
                </a:solidFill>
                <a:latin typeface="+mj-lt"/>
                <a:sym typeface="Monotype Sorts" charset="2"/>
              </a:rPr>
              <a:t> Marine </a:t>
            </a:r>
            <a:r>
              <a:rPr lang="pt-BR" sz="2400" b="1" dirty="0" err="1" smtClean="0">
                <a:solidFill>
                  <a:srgbClr val="003366"/>
                </a:solidFill>
                <a:latin typeface="+mj-lt"/>
                <a:sym typeface="Monotype Sorts" charset="2"/>
              </a:rPr>
              <a:t>Sciences</a:t>
            </a:r>
            <a:endParaRPr lang="pt-BR" sz="2400" b="1" dirty="0" smtClean="0">
              <a:solidFill>
                <a:srgbClr val="003366"/>
              </a:solidFill>
              <a:latin typeface="+mj-lt"/>
              <a:sym typeface="Monotype Sorts" charset="2"/>
            </a:endParaRPr>
          </a:p>
          <a:p>
            <a:pPr algn="ctr"/>
            <a:r>
              <a:rPr lang="pt-BR" sz="2400" b="1" dirty="0" smtClean="0">
                <a:solidFill>
                  <a:srgbClr val="003366"/>
                </a:solidFill>
                <a:latin typeface="+mj-lt"/>
                <a:sym typeface="Monotype Sorts" charset="2"/>
              </a:rPr>
              <a:t>in </a:t>
            </a:r>
            <a:r>
              <a:rPr lang="pt-BR" sz="2400" b="1" dirty="0" err="1" smtClean="0">
                <a:solidFill>
                  <a:srgbClr val="003366"/>
                </a:solidFill>
                <a:latin typeface="+mj-lt"/>
                <a:sym typeface="Monotype Sorts" charset="2"/>
              </a:rPr>
              <a:t>Brazil</a:t>
            </a:r>
            <a:endParaRPr lang="pt-BR" sz="2400" dirty="0">
              <a:solidFill>
                <a:schemeClr val="accent2"/>
              </a:solidFill>
              <a:latin typeface="+mj-lt"/>
              <a:sym typeface="Monotype Sorts" charset="2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403350" y="4832350"/>
            <a:ext cx="3673475" cy="325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pt-BR" sz="18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UFRGS; IP; UFRJ; UFF; UENF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645025" y="4508500"/>
            <a:ext cx="3382963" cy="325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pt-BR" sz="18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UESC; UFRPE; UFPB; UFRN; 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 flipV="1">
            <a:off x="2051050" y="4365625"/>
            <a:ext cx="73025" cy="4318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 flipV="1">
            <a:off x="2484438" y="3644900"/>
            <a:ext cx="142875" cy="115252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 flipV="1">
            <a:off x="2987675" y="3500438"/>
            <a:ext cx="215900" cy="1296987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 flipV="1">
            <a:off x="3059113" y="3500438"/>
            <a:ext cx="863600" cy="1296987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H="1" flipV="1">
            <a:off x="3132138" y="3357563"/>
            <a:ext cx="1368425" cy="1439862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3492500" y="2708275"/>
            <a:ext cx="1584325" cy="172878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H="1" flipV="1">
            <a:off x="3995738" y="1771650"/>
            <a:ext cx="1871662" cy="266541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H="1" flipV="1">
            <a:off x="3995738" y="1484313"/>
            <a:ext cx="2735262" cy="2954337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3778250" y="1484313"/>
            <a:ext cx="215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solidFill>
                  <a:srgbClr val="00FF00"/>
                </a:solidFill>
                <a:latin typeface="Arial" charset="0"/>
                <a:sym typeface="Wingdings" charset="2"/>
              </a:rPr>
              <a:t>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413" y="6237288"/>
            <a:ext cx="3476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7523163" y="6597650"/>
            <a:ext cx="15128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58813" lvl="1" indent="-479425" algn="just" eaLnBrk="1" hangingPunct="1">
              <a:lnSpc>
                <a:spcPct val="90000"/>
              </a:lnSpc>
              <a:spcBef>
                <a:spcPct val="10000"/>
              </a:spcBef>
            </a:pPr>
            <a:r>
              <a:rPr lang="pt-BR" sz="800" i="1">
                <a:solidFill>
                  <a:srgbClr val="FFFF00"/>
                </a:solidFill>
                <a:latin typeface="Tahoma" charset="0"/>
                <a:ea typeface="ＭＳ Ｐゴシック" charset="-128"/>
              </a:rPr>
              <a:t>Foto João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Brazilian Research Vessels for Marine Sciences in Open Ocean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Available for Research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Brazilian Ships Available for Open Ocean Studies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631" y="1501385"/>
            <a:ext cx="3609688" cy="2698833"/>
          </a:xfrm>
          <a:prstGeom prst="rect">
            <a:avLst/>
          </a:prstGeom>
        </p:spPr>
      </p:pic>
      <p:pic>
        <p:nvPicPr>
          <p:cNvPr id="11" name="Picture 4" descr="Resize of DSC008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094" y="3693054"/>
            <a:ext cx="3940538" cy="295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631" y="4114799"/>
            <a:ext cx="3609689" cy="2533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93" y="1501385"/>
            <a:ext cx="3940538" cy="2613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3693054"/>
            <a:ext cx="90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Antares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85822" y="3693054"/>
            <a:ext cx="158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Cruzeiro</a:t>
            </a:r>
            <a:r>
              <a:rPr lang="en-US" dirty="0" smtClean="0"/>
              <a:t> do </a:t>
            </a:r>
            <a:r>
              <a:rPr lang="en-US" dirty="0" err="1" smtClean="0"/>
              <a:t>Sul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00400" y="6278582"/>
            <a:ext cx="119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Ary</a:t>
            </a:r>
            <a:r>
              <a:rPr lang="en-US" dirty="0" smtClean="0"/>
              <a:t> </a:t>
            </a:r>
            <a:r>
              <a:rPr lang="en-US" dirty="0" err="1" smtClean="0"/>
              <a:t>Rongel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12559" y="6278582"/>
            <a:ext cx="166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Maximiano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ry_Ronge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6019800" y="381000"/>
            <a:ext cx="2911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RV “ARY RONGEL”</a:t>
            </a:r>
          </a:p>
          <a:p>
            <a:r>
              <a:rPr lang="en-US" sz="2400" dirty="0"/>
              <a:t>Brazilian Navy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" y="0"/>
            <a:ext cx="90519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3600" smtClean="0">
                <a:solidFill>
                  <a:schemeClr val="accent2"/>
                </a:solidFill>
              </a:rPr>
              <a:t/>
            </a:r>
            <a:br>
              <a:rPr lang="en-US" sz="3600" smtClean="0">
                <a:solidFill>
                  <a:schemeClr val="accent2"/>
                </a:solidFill>
              </a:rPr>
            </a:br>
            <a:r>
              <a:rPr lang="en-US" sz="3600" smtClean="0">
                <a:solidFill>
                  <a:schemeClr val="accent2"/>
                </a:solidFill>
              </a:rPr>
              <a:t/>
            </a:r>
            <a:br>
              <a:rPr lang="en-US" sz="3600" smtClean="0">
                <a:solidFill>
                  <a:schemeClr val="accent2"/>
                </a:solidFill>
              </a:rPr>
            </a:br>
            <a:r>
              <a:rPr lang="en-US" sz="3200" smtClean="0">
                <a:solidFill>
                  <a:schemeClr val="accent2"/>
                </a:solidFill>
              </a:rPr>
              <a:t>S</a:t>
            </a:r>
            <a:r>
              <a:rPr lang="en-US" sz="3200" smtClean="0">
                <a:solidFill>
                  <a:schemeClr val="tx1"/>
                </a:solidFill>
              </a:rPr>
              <a:t>outhern </a:t>
            </a:r>
            <a:r>
              <a:rPr lang="en-US" sz="3200" smtClean="0">
                <a:solidFill>
                  <a:schemeClr val="accent2"/>
                </a:solidFill>
              </a:rPr>
              <a:t>O</a:t>
            </a:r>
            <a:r>
              <a:rPr lang="en-US" sz="3200" smtClean="0">
                <a:solidFill>
                  <a:srgbClr val="000000"/>
                </a:solidFill>
              </a:rPr>
              <a:t>cean</a:t>
            </a:r>
            <a:r>
              <a:rPr lang="en-US" sz="3200" smtClean="0">
                <a:solidFill>
                  <a:schemeClr val="accent2"/>
                </a:solidFill>
              </a:rPr>
              <a:t> S</a:t>
            </a:r>
            <a:r>
              <a:rPr lang="en-US" sz="3200" smtClean="0">
                <a:solidFill>
                  <a:srgbClr val="000000"/>
                </a:solidFill>
              </a:rPr>
              <a:t>tudies for Understanding Global</a:t>
            </a:r>
            <a:r>
              <a:rPr lang="en-US" sz="3200" smtClean="0">
                <a:solidFill>
                  <a:schemeClr val="accent2"/>
                </a:solidFill>
              </a:rPr>
              <a:t>-CLIMATE </a:t>
            </a:r>
            <a:r>
              <a:rPr lang="en-US" sz="3200" smtClean="0">
                <a:solidFill>
                  <a:schemeClr val="tx1"/>
                </a:solidFill>
              </a:rPr>
              <a:t>Issues </a:t>
            </a:r>
            <a:br>
              <a:rPr lang="en-US" sz="3200" smtClean="0">
                <a:solidFill>
                  <a:schemeClr val="tx1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/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/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 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2000" smtClean="0">
                <a:solidFill>
                  <a:srgbClr val="000000"/>
                </a:solidFill>
              </a:rPr>
              <a:t/>
            </a:r>
            <a:br>
              <a:rPr lang="en-US" sz="2000" smtClean="0">
                <a:solidFill>
                  <a:srgbClr val="000000"/>
                </a:solidFill>
              </a:rPr>
            </a:br>
            <a:r>
              <a:rPr lang="en-US" sz="2000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0" y="60960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www.goal.furg.br</a:t>
            </a:r>
          </a:p>
        </p:txBody>
      </p:sp>
      <p:pic>
        <p:nvPicPr>
          <p:cNvPr id="1536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4384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67000" y="4114800"/>
            <a:ext cx="35464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Carlos Garcia &amp; Mauricio Mata</a:t>
            </a:r>
          </a:p>
          <a:p>
            <a:pPr algn="ctr"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Institute of Oceanography</a:t>
            </a:r>
          </a:p>
          <a:p>
            <a:pPr algn="ctr"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Federal University of Rio Grande</a:t>
            </a: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0" y="54864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Brazilian contribution to the International Polar Year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GLOBO CH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18979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85900" y="3581400"/>
            <a:ext cx="381000" cy="685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52801" y="0"/>
            <a:ext cx="5791200" cy="6858000"/>
            <a:chOff x="5257800" y="0"/>
            <a:chExt cx="4322763" cy="4627563"/>
          </a:xfrm>
        </p:grpSpPr>
        <p:pic>
          <p:nvPicPr>
            <p:cNvPr id="6" name="Picture 20" descr="Imagem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800" y="0"/>
              <a:ext cx="4322763" cy="4627563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7010400" y="1752600"/>
              <a:ext cx="3048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Estuár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214071"/>
            <a:ext cx="2667000" cy="364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PATagonia</a:t>
            </a:r>
            <a:r>
              <a:rPr lang="en-US" dirty="0" smtClean="0"/>
              <a:t> Experiment</a:t>
            </a:r>
            <a:br>
              <a:rPr lang="en-US" dirty="0" smtClean="0"/>
            </a:br>
            <a:r>
              <a:rPr lang="en-US" dirty="0" smtClean="0"/>
              <a:t>(PATEX)</a:t>
            </a:r>
            <a:endParaRPr lang="en-US" dirty="0"/>
          </a:p>
        </p:txBody>
      </p:sp>
      <p:pic>
        <p:nvPicPr>
          <p:cNvPr id="4" name="Picture 3" descr="allPATEX_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3647094" cy="5181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1" y="1417638"/>
            <a:ext cx="3276599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Objectives: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Investigate the environmental factors that control the occurrence phytoplankton blooms</a:t>
            </a:r>
          </a:p>
          <a:p>
            <a:pPr>
              <a:buFont typeface="Arial"/>
              <a:buChar char="•"/>
            </a:pPr>
            <a:r>
              <a:rPr lang="en-US" dirty="0" smtClean="0"/>
              <a:t> to determine the main nutrient levels</a:t>
            </a:r>
          </a:p>
          <a:p>
            <a:pPr>
              <a:buFont typeface="Arial"/>
              <a:buChar char="•"/>
            </a:pPr>
            <a:r>
              <a:rPr lang="en-US" dirty="0" smtClean="0"/>
              <a:t> to characterize the phytoplankton assemblage and primary production rates, and ratios associated with the bloom waters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to determine their bio-optical characteristics</a:t>
            </a:r>
          </a:p>
          <a:p>
            <a:pPr>
              <a:buFont typeface="Arial"/>
              <a:buChar char="•"/>
            </a:pPr>
            <a:r>
              <a:rPr lang="en-US" dirty="0" smtClean="0"/>
              <a:t> to quantify the CO</a:t>
            </a:r>
            <a:r>
              <a:rPr lang="en-US" baseline="-25000" dirty="0" smtClean="0"/>
              <a:t>2</a:t>
            </a:r>
            <a:r>
              <a:rPr lang="en-US" dirty="0" smtClean="0"/>
              <a:t> fluxes, and atmospheric aerosols and DMS concentration in the studied area.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7" name="Picture 2" descr="MAPAGERAL_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6738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657600" y="32004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38600" y="29718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24400" y="25908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9600" y="2438400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838200" y="22860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Moorings</a:t>
            </a:r>
          </a:p>
        </p:txBody>
      </p: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2819400" y="457200"/>
            <a:ext cx="370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Locations of CTD stations </a:t>
            </a:r>
          </a:p>
        </p:txBody>
      </p:sp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533400" y="6019800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SOS 1 – Feb 2008 </a:t>
            </a:r>
          </a:p>
          <a:p>
            <a:r>
              <a:rPr lang="en-US" dirty="0"/>
              <a:t>SOS 2 – Feb </a:t>
            </a:r>
            <a:r>
              <a:rPr lang="en-US" dirty="0" smtClean="0"/>
              <a:t>2009</a:t>
            </a:r>
          </a:p>
        </p:txBody>
      </p:sp>
      <p:sp>
        <p:nvSpPr>
          <p:cNvPr id="16395" name="TextBox 12"/>
          <p:cNvSpPr txBox="1">
            <a:spLocks noChangeArrowheads="1"/>
          </p:cNvSpPr>
          <p:nvPr/>
        </p:nvSpPr>
        <p:spPr bwMode="auto">
          <a:xfrm>
            <a:off x="2482056" y="6433622"/>
            <a:ext cx="341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Moorings deployed in Feb 2009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1905000"/>
            <a:ext cx="4191000" cy="4358116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effectLst>
            <a:glow rad="101600">
              <a:schemeClr val="accent5">
                <a:alpha val="28000"/>
              </a:schemeClr>
            </a:glo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MEASUREMENTS DURING IPY</a:t>
            </a: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CTD/Rosette (24 bottles – 5 liters) system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2C, 2T, D, O2, fluorescence, c660, PAR</a:t>
            </a:r>
          </a:p>
          <a:p>
            <a:pPr lvl="1">
              <a:lnSpc>
                <a:spcPct val="80000"/>
              </a:lnSpc>
              <a:buFont typeface="Arial"/>
              <a:buChar char="•"/>
              <a:defRPr/>
            </a:pPr>
            <a:endParaRPr lang="en-US" sz="1400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Seawater sampled for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Chlorophyll-a (</a:t>
            </a:r>
            <a:r>
              <a:rPr lang="en-US" sz="1200" dirty="0" err="1">
                <a:latin typeface="Arial" charset="0"/>
              </a:rPr>
              <a:t>fluorometry</a:t>
            </a:r>
            <a:r>
              <a:rPr lang="en-US" sz="1200" dirty="0">
                <a:latin typeface="Arial" charset="0"/>
              </a:rPr>
              <a:t> and HPLC techniques)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Phytoplankton counting and identification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Nutrients (auto-analyzer)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Spectral absorption of phytoplankton, CDOM and detritus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POC &amp; DOC (Antonio </a:t>
            </a:r>
            <a:r>
              <a:rPr lang="en-US" sz="1200" dirty="0" err="1">
                <a:latin typeface="Arial" charset="0"/>
              </a:rPr>
              <a:t>Mannino</a:t>
            </a:r>
            <a:r>
              <a:rPr lang="en-US" sz="1200" dirty="0">
                <a:latin typeface="Arial" charset="0"/>
              </a:rPr>
              <a:t>, NASA)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Primary production (C</a:t>
            </a:r>
            <a:r>
              <a:rPr lang="en-US" sz="1200" baseline="30000" dirty="0">
                <a:latin typeface="Arial" charset="0"/>
              </a:rPr>
              <a:t>14</a:t>
            </a:r>
            <a:r>
              <a:rPr lang="en-US" sz="1200" dirty="0">
                <a:latin typeface="Arial" charset="0"/>
              </a:rPr>
              <a:t> technique)</a:t>
            </a:r>
          </a:p>
          <a:p>
            <a:pPr lvl="1">
              <a:lnSpc>
                <a:spcPct val="80000"/>
              </a:lnSpc>
              <a:buFont typeface="Arial"/>
              <a:buChar char="•"/>
              <a:defRPr/>
            </a:pPr>
            <a:endParaRPr lang="en-US" sz="1400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Optical measurements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Multispectral surface reflectance - </a:t>
            </a:r>
            <a:r>
              <a:rPr lang="en-US" sz="1200" dirty="0" err="1">
                <a:latin typeface="Arial" charset="0"/>
              </a:rPr>
              <a:t>SeaWiFS</a:t>
            </a:r>
            <a:r>
              <a:rPr lang="en-US" sz="1200" dirty="0">
                <a:latin typeface="Arial" charset="0"/>
              </a:rPr>
              <a:t> bands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 err="1">
                <a:latin typeface="Arial" charset="0"/>
              </a:rPr>
              <a:t>Hyperspectral</a:t>
            </a:r>
            <a:r>
              <a:rPr lang="en-US" sz="1200" dirty="0">
                <a:latin typeface="Arial" charset="0"/>
              </a:rPr>
              <a:t> radiometric profiles (</a:t>
            </a:r>
            <a:r>
              <a:rPr lang="en-US" sz="1200" dirty="0" err="1">
                <a:latin typeface="Arial" charset="0"/>
              </a:rPr>
              <a:t>Satlantic</a:t>
            </a:r>
            <a:r>
              <a:rPr lang="en-US" sz="1200" dirty="0">
                <a:latin typeface="Arial" charset="0"/>
              </a:rPr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Absorption and attenuation of seawater (ac-9)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Backscattering of seawater</a:t>
            </a:r>
          </a:p>
          <a:p>
            <a:pPr lvl="1">
              <a:lnSpc>
                <a:spcPct val="80000"/>
              </a:lnSpc>
              <a:defRPr/>
            </a:pPr>
            <a:endParaRPr lang="en-US" sz="1400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Underway measurements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SSS, SST, air-sea pCO2 (CO2 flux), aerosol, DMS</a:t>
            </a:r>
          </a:p>
          <a:p>
            <a:pPr marL="342900" lvl="1" indent="-342900">
              <a:lnSpc>
                <a:spcPct val="80000"/>
              </a:lnSpc>
              <a:defRPr/>
            </a:pPr>
            <a:endParaRPr lang="en-US" sz="1600" dirty="0">
              <a:solidFill>
                <a:schemeClr val="accent2"/>
              </a:solidFill>
              <a:latin typeface="Arial" charset="0"/>
            </a:endParaRPr>
          </a:p>
          <a:p>
            <a:pPr marL="342900" lvl="1" indent="-342900">
              <a:lnSpc>
                <a:spcPct val="80000"/>
              </a:lnSpc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Deployment of 3 moorings in the BS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 ACDP (RDI) + CT (</a:t>
            </a:r>
            <a:r>
              <a:rPr lang="en-US" sz="1200" dirty="0" err="1">
                <a:latin typeface="Arial" charset="0"/>
              </a:rPr>
              <a:t>SeaBird</a:t>
            </a:r>
            <a:r>
              <a:rPr lang="en-US" sz="1200" dirty="0">
                <a:latin typeface="Arial" charset="0"/>
              </a:rPr>
              <a:t>) +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 Current meter (</a:t>
            </a:r>
            <a:r>
              <a:rPr lang="en-US" sz="1200" dirty="0" err="1">
                <a:latin typeface="Arial" charset="0"/>
              </a:rPr>
              <a:t>Aanderaa</a:t>
            </a:r>
            <a:r>
              <a:rPr lang="en-US" sz="1200" dirty="0">
                <a:latin typeface="Arial" charset="0"/>
              </a:rPr>
              <a:t>)+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sz="1200" dirty="0">
                <a:latin typeface="Arial" charset="0"/>
              </a:rPr>
              <a:t> double acoustic releases (Benthos).  </a:t>
            </a:r>
          </a:p>
          <a:p>
            <a:pPr>
              <a:defRPr/>
            </a:pPr>
            <a:endParaRPr lang="en-US" sz="1100" dirty="0"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9688" y="6433622"/>
            <a:ext cx="179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SOS 3 – Feb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00200" y="171450"/>
            <a:ext cx="6518275" cy="6858000"/>
            <a:chOff x="1600200" y="171450"/>
            <a:chExt cx="6518275" cy="6858000"/>
          </a:xfrm>
        </p:grpSpPr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1600200" y="171450"/>
              <a:ext cx="6518275" cy="6858000"/>
              <a:chOff x="1600200" y="171450"/>
              <a:chExt cx="6518979" cy="6858000"/>
            </a:xfrm>
          </p:grpSpPr>
          <p:pic>
            <p:nvPicPr>
              <p:cNvPr id="4" name="Picture 6" descr="GLOBO CHL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00200" y="171450"/>
                <a:ext cx="6518979" cy="6858000"/>
              </a:xfrm>
              <a:prstGeom prst="ellipse">
                <a:avLst/>
              </a:prstGeom>
              <a:noFill/>
            </p:spPr>
          </p:pic>
          <p:sp>
            <p:nvSpPr>
              <p:cNvPr id="12" name="Oval 11"/>
              <p:cNvSpPr/>
              <p:nvPr/>
            </p:nvSpPr>
            <p:spPr>
              <a:xfrm rot="4906776" flipH="1">
                <a:off x="2907701" y="4606118"/>
                <a:ext cx="992187" cy="266729"/>
              </a:xfrm>
              <a:prstGeom prst="ellipse">
                <a:avLst/>
              </a:prstGeom>
              <a:noFill/>
              <a:ln w="19050" cmpd="sng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734030" y="5410200"/>
                <a:ext cx="533458" cy="533400"/>
              </a:xfrm>
              <a:prstGeom prst="ellipse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16200000" flipH="1">
                <a:off x="4965269" y="2273928"/>
                <a:ext cx="1588" cy="307373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810239" y="3130550"/>
                <a:ext cx="2692691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48" name="TextBox 30"/>
              <p:cNvSpPr txBox="1">
                <a:spLocks noChangeArrowheads="1"/>
              </p:cNvSpPr>
              <p:nvPr/>
            </p:nvSpPr>
            <p:spPr bwMode="auto">
              <a:xfrm>
                <a:off x="4419600" y="5297269"/>
                <a:ext cx="164983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Calibri" charset="0"/>
                  </a:rPr>
                  <a:t>SOS-CLIMATE</a:t>
                </a:r>
              </a:p>
              <a:p>
                <a:pPr algn="ctr"/>
                <a:r>
                  <a:rPr lang="en-US" sz="1200">
                    <a:latin typeface="Calibri" charset="0"/>
                  </a:rPr>
                  <a:t>Ano Polar Internacional</a:t>
                </a:r>
              </a:p>
              <a:p>
                <a:pPr algn="ctr"/>
                <a:r>
                  <a:rPr lang="en-US" sz="1200">
                    <a:latin typeface="Calibri" charset="0"/>
                  </a:rPr>
                  <a:t>INCT - Criosfera</a:t>
                </a:r>
              </a:p>
            </p:txBody>
          </p:sp>
          <p:sp>
            <p:nvSpPr>
              <p:cNvPr id="14349" name="TextBox 31"/>
              <p:cNvSpPr txBox="1">
                <a:spLocks noChangeArrowheads="1"/>
              </p:cNvSpPr>
              <p:nvPr/>
            </p:nvSpPr>
            <p:spPr bwMode="auto">
              <a:xfrm>
                <a:off x="1746778" y="5331767"/>
                <a:ext cx="163901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800000"/>
                    </a:solidFill>
                    <a:latin typeface="Calibri" charset="0"/>
                  </a:rPr>
                  <a:t>PATEX</a:t>
                </a:r>
              </a:p>
              <a:p>
                <a:pPr algn="ctr"/>
                <a:r>
                  <a:rPr lang="en-US" sz="1200">
                    <a:solidFill>
                      <a:srgbClr val="800000"/>
                    </a:solidFill>
                    <a:latin typeface="Calibri" charset="0"/>
                  </a:rPr>
                  <a:t>Ano Polar Internacional</a:t>
                </a:r>
              </a:p>
            </p:txBody>
          </p:sp>
          <p:sp>
            <p:nvSpPr>
              <p:cNvPr id="14350" name="TextBox 32"/>
              <p:cNvSpPr txBox="1">
                <a:spLocks noChangeArrowheads="1"/>
              </p:cNvSpPr>
              <p:nvPr/>
            </p:nvSpPr>
            <p:spPr bwMode="auto">
              <a:xfrm>
                <a:off x="4038600" y="3272135"/>
                <a:ext cx="181331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FF0000"/>
                    </a:solidFill>
                    <a:latin typeface="Calibri" charset="0"/>
                  </a:rPr>
                  <a:t>I Comissão Trans-Atlântico</a:t>
                </a:r>
              </a:p>
              <a:p>
                <a:pPr algn="ctr"/>
                <a:r>
                  <a:rPr lang="en-US" sz="1200">
                    <a:solidFill>
                      <a:srgbClr val="FF0000"/>
                    </a:solidFill>
                    <a:latin typeface="Calibri" charset="0"/>
                  </a:rPr>
                  <a:t>Brasil- Africa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rot="10800000" flipV="1">
                <a:off x="4267488" y="5481638"/>
                <a:ext cx="533458" cy="1381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2667115" y="4875213"/>
                <a:ext cx="609666" cy="422275"/>
              </a:xfrm>
              <a:prstGeom prst="straightConnector1">
                <a:avLst/>
              </a:prstGeom>
              <a:ln>
                <a:solidFill>
                  <a:srgbClr val="8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flipV="1">
              <a:off x="3386138" y="4114800"/>
              <a:ext cx="3116262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86138" y="3848100"/>
              <a:ext cx="311626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42" name="TextBox 32"/>
            <p:cNvSpPr txBox="1">
              <a:spLocks noChangeArrowheads="1"/>
            </p:cNvSpPr>
            <p:nvPr/>
          </p:nvSpPr>
          <p:spPr bwMode="auto">
            <a:xfrm>
              <a:off x="3894039" y="3883967"/>
              <a:ext cx="186461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latin typeface="Calibri" charset="0"/>
                </a:rPr>
                <a:t>II </a:t>
              </a:r>
              <a:r>
                <a:rPr lang="en-US" sz="1200" dirty="0" err="1">
                  <a:latin typeface="Calibri" charset="0"/>
                </a:rPr>
                <a:t>Comissão</a:t>
              </a:r>
              <a:r>
                <a:rPr lang="en-US" sz="1200" dirty="0">
                  <a:latin typeface="Calibri" charset="0"/>
                </a:rPr>
                <a:t> Trans-</a:t>
              </a:r>
              <a:r>
                <a:rPr lang="en-US" sz="1200" dirty="0" err="1">
                  <a:latin typeface="Calibri" charset="0"/>
                </a:rPr>
                <a:t>Atlântico</a:t>
              </a:r>
              <a:endParaRPr lang="en-US" sz="1200" dirty="0">
                <a:latin typeface="Calibri" charset="0"/>
              </a:endParaRPr>
            </a:p>
            <a:p>
              <a:pPr algn="ctr"/>
              <a:r>
                <a:rPr lang="en-US" sz="1200" dirty="0" err="1">
                  <a:latin typeface="Calibri" charset="0"/>
                </a:rPr>
                <a:t>Brasil</a:t>
              </a:r>
              <a:r>
                <a:rPr lang="en-US" sz="1200" dirty="0">
                  <a:latin typeface="Calibri" charset="0"/>
                </a:rPr>
                <a:t>- Africa</a:t>
              </a:r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/>
              <a:t>Sampled Regions in </a:t>
            </a:r>
            <a:r>
              <a:rPr lang="en-US" dirty="0" smtClean="0"/>
              <a:t>Recent 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01-2 Nav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920" y="-114145"/>
            <a:ext cx="9245920" cy="693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9615" y="381000"/>
            <a:ext cx="35043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Polar RV “</a:t>
            </a:r>
            <a:r>
              <a:rPr lang="en-US" sz="2400" dirty="0" err="1" smtClean="0"/>
              <a:t>Alte</a:t>
            </a:r>
            <a:r>
              <a:rPr lang="en-US" sz="2400" dirty="0" smtClean="0"/>
              <a:t> </a:t>
            </a:r>
            <a:r>
              <a:rPr lang="en-US" sz="2400" dirty="0" err="1" smtClean="0"/>
              <a:t>Maximiano</a:t>
            </a:r>
            <a:r>
              <a:rPr lang="en-US" sz="2400" dirty="0" smtClean="0"/>
              <a:t>”</a:t>
            </a:r>
            <a:endParaRPr lang="en-US" sz="2400" dirty="0"/>
          </a:p>
          <a:p>
            <a:r>
              <a:rPr lang="en-US" sz="2400" dirty="0"/>
              <a:t>Brazilian Navy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FUTURE</a:t>
            </a:r>
            <a:r>
              <a:rPr lang="en-US" dirty="0" smtClean="0"/>
              <a:t> Brazilian Ships for Open Ocean Studies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Terms of Reference for a new  Research Announcement of Opportunity (RAO) </a:t>
            </a:r>
            <a:r>
              <a:rPr lang="en-US" dirty="0" smtClean="0">
                <a:solidFill>
                  <a:srgbClr val="FF0000"/>
                </a:solidFill>
              </a:rPr>
              <a:t>for acquiring research vessel to be placed at Universities in Brazil </a:t>
            </a:r>
            <a:r>
              <a:rPr lang="en-US" dirty="0" smtClean="0"/>
              <a:t>has been approved by Ministry of Science and Technology (MCT) in March 2010.</a:t>
            </a:r>
          </a:p>
          <a:p>
            <a:endParaRPr lang="en-US" dirty="0" smtClean="0"/>
          </a:p>
          <a:p>
            <a:r>
              <a:rPr lang="en-US" dirty="0" smtClean="0"/>
              <a:t>Two research vessels ( ~ 50 meters long) </a:t>
            </a:r>
            <a:r>
              <a:rPr lang="en-US" dirty="0" smtClean="0"/>
              <a:t>are expected </a:t>
            </a:r>
            <a:r>
              <a:rPr lang="en-US" dirty="0" smtClean="0"/>
              <a:t>to</a:t>
            </a:r>
            <a:r>
              <a:rPr lang="en-US" dirty="0" smtClean="0"/>
              <a:t> be acquired </a:t>
            </a:r>
            <a:r>
              <a:rPr lang="en-US" dirty="0" smtClean="0"/>
              <a:t>and placed at two Brazilian Universities.</a:t>
            </a:r>
          </a:p>
          <a:p>
            <a:endParaRPr lang="en-US" dirty="0" smtClean="0"/>
          </a:p>
          <a:p>
            <a:r>
              <a:rPr lang="en-US" dirty="0" smtClean="0"/>
              <a:t>FINEP is about to</a:t>
            </a:r>
            <a:r>
              <a:rPr lang="en-US" dirty="0" smtClean="0"/>
              <a:t> release </a:t>
            </a:r>
            <a:r>
              <a:rPr lang="en-US" dirty="0" smtClean="0"/>
              <a:t>the RAO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Perspectives for Observational Oceanography in Open </a:t>
            </a:r>
            <a:r>
              <a:rPr lang="en-US" dirty="0" smtClean="0"/>
              <a:t>Oceans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The number </a:t>
            </a:r>
            <a:r>
              <a:rPr lang="en-US" dirty="0" smtClean="0"/>
              <a:t>of Brazilian universities working</a:t>
            </a:r>
            <a:r>
              <a:rPr lang="en-US" dirty="0" smtClean="0"/>
              <a:t> in </a:t>
            </a:r>
            <a:r>
              <a:rPr lang="en-US" dirty="0" smtClean="0"/>
              <a:t>Marine Science has substantially </a:t>
            </a:r>
            <a:r>
              <a:rPr lang="en-US" dirty="0" smtClean="0"/>
              <a:t>increased.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Funding levels for Marine Science research </a:t>
            </a:r>
            <a:r>
              <a:rPr lang="en-US" dirty="0" smtClean="0"/>
              <a:t>have </a:t>
            </a:r>
            <a:r>
              <a:rPr lang="en-US" dirty="0" smtClean="0"/>
              <a:t>increased in recent years</a:t>
            </a:r>
          </a:p>
          <a:p>
            <a:pPr lvl="1"/>
            <a:r>
              <a:rPr lang="en-US" dirty="0" smtClean="0"/>
              <a:t>Brazilian Antarctic Program (ex. US$</a:t>
            </a:r>
            <a:r>
              <a:rPr lang="en-US" dirty="0" smtClean="0"/>
              <a:t> 5M </a:t>
            </a:r>
            <a:r>
              <a:rPr lang="en-US" dirty="0" smtClean="0"/>
              <a:t>in 2007, US$</a:t>
            </a:r>
            <a:r>
              <a:rPr lang="en-US" dirty="0" smtClean="0"/>
              <a:t> </a:t>
            </a:r>
            <a:r>
              <a:rPr lang="en-US" dirty="0" smtClean="0"/>
              <a:t>8</a:t>
            </a:r>
            <a:r>
              <a:rPr lang="en-US" dirty="0" smtClean="0"/>
              <a:t>M </a:t>
            </a:r>
            <a:r>
              <a:rPr lang="en-US" dirty="0" smtClean="0"/>
              <a:t>in 2009)</a:t>
            </a:r>
          </a:p>
          <a:p>
            <a:pPr lvl="1"/>
            <a:r>
              <a:rPr lang="en-US" dirty="0" smtClean="0"/>
              <a:t>National Institutes of Science and Technology (INCT) – support several research activities in oceanography and marine science –  ~ US$</a:t>
            </a:r>
            <a:r>
              <a:rPr lang="en-US" dirty="0" smtClean="0"/>
              <a:t> </a:t>
            </a:r>
            <a:r>
              <a:rPr lang="en-US" dirty="0" smtClean="0"/>
              <a:t>7</a:t>
            </a:r>
            <a:r>
              <a:rPr lang="en-US" dirty="0" smtClean="0"/>
              <a:t>M</a:t>
            </a:r>
            <a:endParaRPr lang="en-US" dirty="0" smtClean="0"/>
          </a:p>
          <a:p>
            <a:pPr lvl="1"/>
            <a:r>
              <a:rPr lang="en-US" dirty="0" smtClean="0"/>
              <a:t>Special Program in Marine Science launched in 2009 by CAPES – 26 projects ( ~ US$ 15M) – in </a:t>
            </a:r>
            <a:r>
              <a:rPr lang="en-US" dirty="0" err="1" smtClean="0"/>
              <a:t>MSc</a:t>
            </a:r>
            <a:r>
              <a:rPr lang="en-US" dirty="0" smtClean="0"/>
              <a:t>, PhD and </a:t>
            </a:r>
            <a:r>
              <a:rPr lang="en-US" dirty="0" err="1" smtClean="0"/>
              <a:t>Postdoc</a:t>
            </a:r>
            <a:r>
              <a:rPr lang="en-US" dirty="0" smtClean="0"/>
              <a:t> </a:t>
            </a:r>
            <a:r>
              <a:rPr lang="en-US" dirty="0" smtClean="0"/>
              <a:t>scholarships</a:t>
            </a:r>
          </a:p>
          <a:p>
            <a:pPr lvl="1"/>
            <a:r>
              <a:rPr lang="en-US" dirty="0" smtClean="0"/>
              <a:t>Climate and Carbon  in the South Atlantic Ocean (~ US$ 6M)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							</a:t>
            </a:r>
          </a:p>
          <a:p>
            <a:r>
              <a:rPr lang="en-US" dirty="0" smtClean="0"/>
              <a:t>New research vessels owned by Brazilian Navy ( R.V. </a:t>
            </a:r>
            <a:r>
              <a:rPr lang="en-US" dirty="0" err="1" smtClean="0"/>
              <a:t>Cruzeiro</a:t>
            </a:r>
            <a:r>
              <a:rPr lang="en-US" dirty="0" smtClean="0"/>
              <a:t> do </a:t>
            </a:r>
            <a:r>
              <a:rPr lang="en-US" dirty="0" err="1" smtClean="0"/>
              <a:t>Sul</a:t>
            </a:r>
            <a:r>
              <a:rPr lang="en-US" dirty="0" smtClean="0"/>
              <a:t> and R.V</a:t>
            </a:r>
            <a:r>
              <a:rPr lang="en-US" dirty="0" smtClean="0"/>
              <a:t>.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Maximiano</a:t>
            </a:r>
            <a:r>
              <a:rPr lang="en-US" dirty="0" smtClean="0"/>
              <a:t> </a:t>
            </a:r>
            <a:r>
              <a:rPr lang="en-US" dirty="0" smtClean="0"/>
              <a:t>).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Real possibility of two new Research Vessels in the near future, most certainly at IO-USP and IO-</a:t>
            </a:r>
            <a:r>
              <a:rPr lang="en-US" dirty="0" smtClean="0"/>
              <a:t>FURG, for coastal and oceanic research.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6126163"/>
            <a:ext cx="400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EXCELLENT PERSPECTIVES IN MY VIEW!!!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Aéras - 04-04-08 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5300" y="96837"/>
            <a:ext cx="10296526" cy="6913563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-304800" y="2054224"/>
            <a:ext cx="7769388" cy="4561504"/>
            <a:chOff x="-304800" y="2054224"/>
            <a:chExt cx="7769388" cy="4561504"/>
          </a:xfrm>
        </p:grpSpPr>
        <p:pic>
          <p:nvPicPr>
            <p:cNvPr id="6" name="Picture 14" descr="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04800" y="3600450"/>
              <a:ext cx="4551922" cy="3015277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-228600" y="2054224"/>
              <a:ext cx="7162798" cy="15462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611696" y="2762835"/>
              <a:ext cx="4409102" cy="32966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rapezoid 17"/>
            <p:cNvSpPr/>
            <p:nvPr/>
          </p:nvSpPr>
          <p:spPr>
            <a:xfrm>
              <a:off x="6857998" y="2054224"/>
              <a:ext cx="606587" cy="152401"/>
            </a:xfrm>
            <a:prstGeom prst="trapezoid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304800" y="3600450"/>
              <a:ext cx="4551922" cy="30152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-495300" y="4940"/>
            <a:ext cx="10296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Institute of Oceanography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Federal University of Rio Grande (FURG)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Institute of Oceanography</a:t>
            </a:r>
            <a:br>
              <a:rPr lang="en-US" dirty="0" smtClean="0"/>
            </a:br>
            <a:r>
              <a:rPr lang="en-US" dirty="0" smtClean="0"/>
              <a:t>(IO-FURG)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Oceanography</a:t>
            </a:r>
          </a:p>
          <a:p>
            <a:r>
              <a:rPr lang="en-US" dirty="0" smtClean="0"/>
              <a:t>Chemical Oceanography</a:t>
            </a:r>
          </a:p>
          <a:p>
            <a:r>
              <a:rPr lang="en-US" dirty="0" smtClean="0"/>
              <a:t>Geological Oceanography</a:t>
            </a:r>
          </a:p>
          <a:p>
            <a:r>
              <a:rPr lang="en-US" dirty="0" smtClean="0"/>
              <a:t>Biological Oceanography</a:t>
            </a:r>
          </a:p>
          <a:p>
            <a:r>
              <a:rPr lang="en-US" dirty="0" smtClean="0"/>
              <a:t>Living Marine Resources</a:t>
            </a:r>
          </a:p>
          <a:p>
            <a:r>
              <a:rPr lang="en-US" dirty="0" smtClean="0"/>
              <a:t>Coastal Management</a:t>
            </a:r>
          </a:p>
          <a:p>
            <a:r>
              <a:rPr lang="en-US" dirty="0" smtClean="0"/>
              <a:t>Aquaculture</a:t>
            </a:r>
          </a:p>
          <a:p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7924800"/>
            <a:ext cx="22288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71600" y="5802997"/>
            <a:ext cx="1861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~ 60 lecturers </a:t>
            </a:r>
          </a:p>
          <a:p>
            <a:r>
              <a:rPr lang="en-US" sz="2000" dirty="0" smtClean="0">
                <a:latin typeface="+mj-lt"/>
              </a:rPr>
              <a:t>~ 25 technicians  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Oceanography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353" dirty="0" err="1" smtClean="0"/>
              <a:t>Osmar</a:t>
            </a:r>
            <a:r>
              <a:rPr lang="en-US" sz="2353" dirty="0" smtClean="0"/>
              <a:t> </a:t>
            </a:r>
            <a:r>
              <a:rPr lang="en-US" sz="2353" dirty="0" smtClean="0"/>
              <a:t>O. </a:t>
            </a:r>
            <a:r>
              <a:rPr lang="en-US" sz="2353" dirty="0" err="1" smtClean="0"/>
              <a:t>Moller</a:t>
            </a:r>
            <a:r>
              <a:rPr lang="en-US" sz="2353" dirty="0" smtClean="0"/>
              <a:t> Jr. – Coastal and Estuarine Physical </a:t>
            </a:r>
            <a:r>
              <a:rPr lang="en-US" sz="2353" dirty="0" smtClean="0"/>
              <a:t>Oceanography</a:t>
            </a:r>
          </a:p>
          <a:p>
            <a:endParaRPr lang="en-US" sz="2353" dirty="0" smtClean="0"/>
          </a:p>
          <a:p>
            <a:r>
              <a:rPr lang="en-US" sz="2353" dirty="0" smtClean="0"/>
              <a:t>Carlos A. E. Garcia – Remote Sensing &amp;</a:t>
            </a:r>
            <a:r>
              <a:rPr lang="en-US" sz="2353" dirty="0" smtClean="0"/>
              <a:t> Physical Oceanography</a:t>
            </a:r>
          </a:p>
          <a:p>
            <a:endParaRPr lang="en-US" sz="2353" dirty="0" smtClean="0"/>
          </a:p>
          <a:p>
            <a:r>
              <a:rPr lang="en-US" sz="2353" dirty="0" smtClean="0"/>
              <a:t>Mauricio M. Mata</a:t>
            </a:r>
            <a:r>
              <a:rPr lang="en-US" sz="2353" dirty="0" smtClean="0"/>
              <a:t> – </a:t>
            </a:r>
            <a:r>
              <a:rPr lang="en-US" sz="2353" dirty="0" err="1" smtClean="0"/>
              <a:t>Meso</a:t>
            </a:r>
            <a:r>
              <a:rPr lang="en-US" sz="2353" dirty="0" smtClean="0"/>
              <a:t> and Large Scale </a:t>
            </a:r>
            <a:r>
              <a:rPr lang="en-US" sz="2353" dirty="0" smtClean="0"/>
              <a:t>Physical </a:t>
            </a:r>
            <a:r>
              <a:rPr lang="en-US" sz="2353" dirty="0" smtClean="0"/>
              <a:t>Oceanography</a:t>
            </a:r>
          </a:p>
          <a:p>
            <a:pPr>
              <a:buNone/>
            </a:pPr>
            <a:r>
              <a:rPr lang="en-US" sz="2353" dirty="0" smtClean="0"/>
              <a:t> </a:t>
            </a:r>
            <a:endParaRPr lang="en-US" sz="2353" dirty="0" smtClean="0"/>
          </a:p>
          <a:p>
            <a:r>
              <a:rPr lang="en-US" sz="2353" dirty="0" smtClean="0"/>
              <a:t>Ivan D.  </a:t>
            </a:r>
            <a:r>
              <a:rPr lang="en-US" sz="2353" dirty="0" err="1" smtClean="0"/>
              <a:t>Soares</a:t>
            </a:r>
            <a:r>
              <a:rPr lang="en-US" sz="2353" dirty="0" smtClean="0"/>
              <a:t> – Modeling of Coastal </a:t>
            </a:r>
            <a:r>
              <a:rPr lang="en-US" sz="2353" dirty="0" smtClean="0"/>
              <a:t>Circulation</a:t>
            </a:r>
          </a:p>
          <a:p>
            <a:endParaRPr lang="en-US" sz="2353" dirty="0" smtClean="0"/>
          </a:p>
          <a:p>
            <a:r>
              <a:rPr lang="en-US" sz="2353" dirty="0" smtClean="0"/>
              <a:t>Elisa </a:t>
            </a:r>
            <a:r>
              <a:rPr lang="en-US" sz="2353" dirty="0" err="1" smtClean="0"/>
              <a:t>Fernandes</a:t>
            </a:r>
            <a:r>
              <a:rPr lang="en-US" sz="2353" dirty="0" smtClean="0"/>
              <a:t> – Modeling of Estuarine </a:t>
            </a:r>
            <a:r>
              <a:rPr lang="en-US" sz="2353" dirty="0" smtClean="0"/>
              <a:t>Circulation</a:t>
            </a:r>
          </a:p>
          <a:p>
            <a:endParaRPr lang="en-US" sz="2353" dirty="0" smtClean="0"/>
          </a:p>
          <a:p>
            <a:r>
              <a:rPr lang="en-US" sz="2353" dirty="0" smtClean="0"/>
              <a:t>José L.</a:t>
            </a:r>
            <a:r>
              <a:rPr lang="en-US" sz="2353" dirty="0" smtClean="0"/>
              <a:t> L. </a:t>
            </a:r>
            <a:r>
              <a:rPr lang="en-US" sz="2353" dirty="0" smtClean="0"/>
              <a:t>de </a:t>
            </a:r>
            <a:r>
              <a:rPr lang="en-US" sz="2353" dirty="0" err="1" smtClean="0"/>
              <a:t>Azevedo</a:t>
            </a:r>
            <a:r>
              <a:rPr lang="en-US" sz="2353" dirty="0" smtClean="0"/>
              <a:t> – Analytical and Numerical Modeling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Undergrad and Graduate Courses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7000" dirty="0" smtClean="0"/>
              <a:t>2 </a:t>
            </a:r>
            <a:r>
              <a:rPr lang="en-US" sz="7000" dirty="0" smtClean="0"/>
              <a:t>undergraduate courses:</a:t>
            </a:r>
            <a:r>
              <a:rPr lang="en-US" sz="7000" dirty="0" smtClean="0"/>
              <a:t> </a:t>
            </a:r>
          </a:p>
          <a:p>
            <a:pPr lvl="1"/>
            <a:r>
              <a:rPr lang="en-US" sz="4500" dirty="0" smtClean="0"/>
              <a:t>Oceanography</a:t>
            </a:r>
            <a:endParaRPr lang="en-US" sz="4500" dirty="0" smtClean="0"/>
          </a:p>
          <a:p>
            <a:pPr lvl="1"/>
            <a:r>
              <a:rPr lang="en-US" sz="4500" dirty="0" smtClean="0"/>
              <a:t>Environment </a:t>
            </a:r>
            <a:r>
              <a:rPr lang="en-US" sz="4500" dirty="0" smtClean="0"/>
              <a:t>Management</a:t>
            </a:r>
          </a:p>
          <a:p>
            <a:pPr lvl="1"/>
            <a:endParaRPr lang="en-US" sz="4500" dirty="0" smtClean="0"/>
          </a:p>
          <a:p>
            <a:r>
              <a:rPr lang="en-US" sz="7000" dirty="0" smtClean="0"/>
              <a:t>4 graduate courses</a:t>
            </a:r>
            <a:endParaRPr lang="en-US" sz="7000" dirty="0" smtClean="0"/>
          </a:p>
          <a:p>
            <a:pPr lvl="1"/>
            <a:r>
              <a:rPr lang="en-US" sz="4500" dirty="0" smtClean="0"/>
              <a:t>Biological Oceanography</a:t>
            </a:r>
          </a:p>
          <a:p>
            <a:pPr lvl="1"/>
            <a:r>
              <a:rPr lang="en-US" sz="4500" dirty="0" smtClean="0"/>
              <a:t>Physical, Chemical and Geological </a:t>
            </a:r>
            <a:r>
              <a:rPr lang="en-US" sz="4500" dirty="0" smtClean="0"/>
              <a:t>Oceanography</a:t>
            </a:r>
          </a:p>
          <a:p>
            <a:pPr lvl="1"/>
            <a:r>
              <a:rPr lang="en-US" sz="4500" dirty="0" smtClean="0"/>
              <a:t>Aquaculture</a:t>
            </a:r>
          </a:p>
          <a:p>
            <a:pPr lvl="1"/>
            <a:r>
              <a:rPr lang="en-US" sz="4500" dirty="0" smtClean="0"/>
              <a:t>Coastal </a:t>
            </a:r>
            <a:r>
              <a:rPr lang="en-US" sz="4500" dirty="0" smtClean="0"/>
              <a:t>Management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dirty="0" smtClean="0"/>
              <a:t> 					</a:t>
            </a:r>
            <a:r>
              <a:rPr lang="en-US" sz="4211" dirty="0" smtClean="0"/>
              <a:t>~ 20 post-doc assistants	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xfrm>
            <a:off x="5435600" y="5991225"/>
            <a:ext cx="3251200" cy="792162"/>
          </a:xfrm>
        </p:spPr>
        <p:txBody>
          <a:bodyPr>
            <a:normAutofit lnSpcReduction="10000"/>
          </a:bodyPr>
          <a:lstStyle/>
          <a:p>
            <a:pPr algn="ctr">
              <a:buFont typeface="Wingdings 2" charset="2"/>
              <a:buNone/>
            </a:pPr>
            <a:r>
              <a:rPr lang="pt-BR" sz="2200" dirty="0" smtClean="0"/>
              <a:t>“</a:t>
            </a:r>
            <a:r>
              <a:rPr lang="pt-BR" sz="2200" dirty="0"/>
              <a:t>Atlântico Sul</a:t>
            </a:r>
            <a:r>
              <a:rPr lang="pt-BR" sz="2200" dirty="0" smtClean="0"/>
              <a:t>”</a:t>
            </a:r>
          </a:p>
          <a:p>
            <a:pPr algn="ctr">
              <a:buFont typeface="Wingdings 2" charset="2"/>
              <a:buNone/>
            </a:pPr>
            <a:r>
              <a:rPr lang="pt-BR" sz="2200" dirty="0" smtClean="0"/>
              <a:t>(35 m)</a:t>
            </a:r>
            <a:endParaRPr lang="pt-BR" sz="2200" dirty="0"/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1295400" y="5257800"/>
            <a:ext cx="1178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2"/>
              <a:buNone/>
            </a:pPr>
            <a:r>
              <a:rPr lang="pt-BR" sz="2400" dirty="0" smtClean="0"/>
              <a:t> </a:t>
            </a:r>
            <a:r>
              <a:rPr lang="pt-BR" sz="2400" dirty="0"/>
              <a:t>“</a:t>
            </a:r>
            <a:r>
              <a:rPr lang="pt-BR" sz="2400" dirty="0" err="1"/>
              <a:t>Larus</a:t>
            </a:r>
            <a:r>
              <a:rPr lang="pt-BR" sz="2400" dirty="0"/>
              <a:t>”</a:t>
            </a:r>
          </a:p>
        </p:txBody>
      </p:sp>
      <p:pic>
        <p:nvPicPr>
          <p:cNvPr id="102409" name="Picture 9" descr="lar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4392612" cy="3294062"/>
          </a:xfrm>
          <a:prstGeom prst="rect">
            <a:avLst/>
          </a:prstGeom>
          <a:noFill/>
        </p:spPr>
      </p:pic>
      <p:pic>
        <p:nvPicPr>
          <p:cNvPr id="102410" name="Picture 10" descr="Navi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492375"/>
            <a:ext cx="4340225" cy="349885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Vessels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" name="Picture 20" descr="Image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4322763" cy="4627563"/>
          </a:xfrm>
          <a:prstGeom prst="rect">
            <a:avLst/>
          </a:prstGeom>
          <a:noFill/>
        </p:spPr>
      </p:pic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2700338" y="170021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1908175" y="2636838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3203575" y="234791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1476375" y="31416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076825" y="981075"/>
            <a:ext cx="3887788" cy="27511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defTabSz="449263">
              <a:spcBef>
                <a:spcPct val="50000"/>
              </a:spcBef>
            </a:pPr>
            <a:r>
              <a:rPr lang="en-US" sz="1400" b="1">
                <a:ea typeface="Arial" charset="0"/>
                <a:cs typeface="Arial" charset="0"/>
              </a:rPr>
              <a:t>  Sontek ADP moored at Parcel do Carpinteiro </a:t>
            </a:r>
          </a:p>
          <a:p>
            <a:pPr defTabSz="449263">
              <a:spcBef>
                <a:spcPct val="50000"/>
              </a:spcBef>
            </a:pPr>
            <a:r>
              <a:rPr lang="en-US" sz="1400" b="1">
                <a:ea typeface="Arial" charset="0"/>
                <a:cs typeface="Arial" charset="0"/>
              </a:rPr>
              <a:t> From 2011: three coastal moorings – FINEP founded project – Extreme Events – 34</a:t>
            </a:r>
            <a:r>
              <a:rPr lang="en-US" sz="1400" b="1" baseline="30000">
                <a:ea typeface="Arial" charset="0"/>
                <a:cs typeface="Arial" charset="0"/>
              </a:rPr>
              <a:t>o</a:t>
            </a:r>
            <a:r>
              <a:rPr lang="en-US" sz="1400" b="1">
                <a:ea typeface="Arial" charset="0"/>
                <a:cs typeface="Arial" charset="0"/>
              </a:rPr>
              <a:t> S, 32</a:t>
            </a:r>
            <a:r>
              <a:rPr lang="en-US" sz="1400" b="1" baseline="30000">
                <a:ea typeface="Arial" charset="0"/>
                <a:cs typeface="Arial" charset="0"/>
              </a:rPr>
              <a:t>o</a:t>
            </a:r>
            <a:r>
              <a:rPr lang="en-US" sz="1400" b="1">
                <a:ea typeface="Arial" charset="0"/>
                <a:cs typeface="Arial" charset="0"/>
              </a:rPr>
              <a:t> S, 29</a:t>
            </a:r>
            <a:r>
              <a:rPr lang="en-US" sz="1400" b="1" baseline="30000">
                <a:ea typeface="Arial" charset="0"/>
                <a:cs typeface="Arial" charset="0"/>
              </a:rPr>
              <a:t>o</a:t>
            </a:r>
            <a:r>
              <a:rPr lang="en-US" sz="1400" b="1">
                <a:ea typeface="Arial" charset="0"/>
                <a:cs typeface="Arial" charset="0"/>
              </a:rPr>
              <a:t> S</a:t>
            </a:r>
          </a:p>
          <a:p>
            <a:pPr defTabSz="449263">
              <a:spcBef>
                <a:spcPct val="50000"/>
              </a:spcBef>
            </a:pPr>
            <a:r>
              <a:rPr lang="en-US" sz="1400" b="1">
                <a:ea typeface="Arial" charset="0"/>
                <a:cs typeface="Arial" charset="0"/>
              </a:rPr>
              <a:t>Surface buoys</a:t>
            </a:r>
          </a:p>
          <a:p>
            <a:pPr defTabSz="449263">
              <a:spcBef>
                <a:spcPct val="50000"/>
              </a:spcBef>
            </a:pPr>
            <a:r>
              <a:rPr lang="en-US" sz="1400" b="1">
                <a:ea typeface="Arial" charset="0"/>
                <a:cs typeface="Arial" charset="0"/>
              </a:rPr>
              <a:t>ADCP with pressure sensors and directional wave measurements</a:t>
            </a:r>
          </a:p>
          <a:p>
            <a:pPr defTabSz="449263">
              <a:spcBef>
                <a:spcPct val="50000"/>
              </a:spcBef>
            </a:pPr>
            <a:r>
              <a:rPr lang="en-US" sz="1400" b="1">
                <a:ea typeface="Arial" charset="0"/>
                <a:cs typeface="Arial" charset="0"/>
              </a:rPr>
              <a:t> 2 CTs/moooring</a:t>
            </a:r>
          </a:p>
          <a:p>
            <a:pPr defTabSz="449263">
              <a:spcBef>
                <a:spcPct val="50000"/>
              </a:spcBef>
            </a:pPr>
            <a:r>
              <a:rPr lang="en-US" sz="1400" b="1">
                <a:ea typeface="Arial" charset="0"/>
                <a:cs typeface="Arial" charset="0"/>
              </a:rPr>
              <a:t>Cruises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457200" y="188913"/>
            <a:ext cx="82296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pt-BR" sz="2400">
                <a:solidFill>
                  <a:schemeClr val="tx2"/>
                </a:solidFill>
                <a:latin typeface="BankGothic Md BT" pitchFamily="34" charset="0"/>
              </a:rPr>
              <a:t>Moorings in the coastal zone</a:t>
            </a:r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5076825" y="1089025"/>
            <a:ext cx="107950" cy="10795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65" name="Picture 21" descr="Image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700588"/>
            <a:ext cx="2876550" cy="2157412"/>
          </a:xfrm>
          <a:prstGeom prst="rect">
            <a:avLst/>
          </a:prstGeom>
          <a:noFill/>
        </p:spPr>
      </p:pic>
      <p:pic>
        <p:nvPicPr>
          <p:cNvPr id="6166" name="Picture 22" descr="Imagem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365625"/>
            <a:ext cx="2517775" cy="21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Only</a:t>
            </a:r>
            <a:r>
              <a:rPr lang="en-US" dirty="0" smtClean="0"/>
              <a:t> </a:t>
            </a:r>
            <a:r>
              <a:rPr lang="en-US" dirty="0" err="1" smtClean="0"/>
              <a:t>Hydroacoustic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Cruises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600200"/>
            <a:ext cx="3638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R.V. </a:t>
            </a:r>
            <a:r>
              <a:rPr lang="en-US" sz="4000" dirty="0" err="1" smtClean="0">
                <a:solidFill>
                  <a:schemeClr val="bg1"/>
                </a:solidFill>
              </a:rPr>
              <a:t>Atlântico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Sul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Imagem 3" descr="todos_Cruzeiros_TECPESQ_editado_resiz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2438" y="0"/>
            <a:ext cx="4881562" cy="690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mg_atl_su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599" y="1600200"/>
            <a:ext cx="5050001" cy="3448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1086</Words>
  <Application>Microsoft Macintosh PowerPoint</Application>
  <PresentationFormat>On-screen Show (4:3)</PresentationFormat>
  <Paragraphs>188</Paragraphs>
  <Slides>25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Institute of Oceanography Federal University of Rio Grande (FURG)</vt:lpstr>
      <vt:lpstr>Slide 2</vt:lpstr>
      <vt:lpstr>Slide 3</vt:lpstr>
      <vt:lpstr>Institute of Oceanography (IO-FURG)</vt:lpstr>
      <vt:lpstr>Physical Oceanography </vt:lpstr>
      <vt:lpstr>Undergrad and Graduate Courses  </vt:lpstr>
      <vt:lpstr>Research Vessels</vt:lpstr>
      <vt:lpstr>Slide 8</vt:lpstr>
      <vt:lpstr>Only Hydroacoustic Cruises </vt:lpstr>
      <vt:lpstr>3-D Visual Analysis of Bottom Structure </vt:lpstr>
      <vt:lpstr>Evolution of Courses in Oceanography or Marine Sciences</vt:lpstr>
      <vt:lpstr>Undergraduation in Oceanography or Marine Sciences  – 1st  Cycle -</vt:lpstr>
      <vt:lpstr>Undergraduation in Oceanography or Marine Sciences  – 2nd Cycle -</vt:lpstr>
      <vt:lpstr>Undergraduation in Oceanography or Marine Sciences  – 3nd Cycle -</vt:lpstr>
      <vt:lpstr>Slide 15</vt:lpstr>
      <vt:lpstr>Brazilian Research Vessels for Marine Sciences in Open Ocean</vt:lpstr>
      <vt:lpstr>Brazilian Ships Available for Open Ocean Studies</vt:lpstr>
      <vt:lpstr>Slide 18</vt:lpstr>
      <vt:lpstr>  Southern Ocean Studies for Understanding Global-CLIMATE Issues         </vt:lpstr>
      <vt:lpstr>PATagonia Experiment (PATEX)</vt:lpstr>
      <vt:lpstr>Slide 21</vt:lpstr>
      <vt:lpstr>Sampled Regions in Recent Years</vt:lpstr>
      <vt:lpstr>Slide 23</vt:lpstr>
      <vt:lpstr>FUTURE Brazilian Ships for Open Ocean Studies</vt:lpstr>
      <vt:lpstr>Perspectives for Observational Oceanography in Open Oceans</vt:lpstr>
    </vt:vector>
  </TitlesOfParts>
  <Company>Rio Grande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Carlos  Garcia</dc:creator>
  <cp:lastModifiedBy>Carlos  Garcia</cp:lastModifiedBy>
  <cp:revision>68</cp:revision>
  <dcterms:created xsi:type="dcterms:W3CDTF">2010-05-12T05:48:37Z</dcterms:created>
  <dcterms:modified xsi:type="dcterms:W3CDTF">2010-05-12T12:13:32Z</dcterms:modified>
</cp:coreProperties>
</file>