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6"/>
  </p:notesMasterIdLst>
  <p:sldIdLst>
    <p:sldId id="257" r:id="rId2"/>
    <p:sldId id="258" r:id="rId3"/>
    <p:sldId id="317" r:id="rId4"/>
    <p:sldId id="409" r:id="rId5"/>
    <p:sldId id="355" r:id="rId6"/>
    <p:sldId id="416" r:id="rId7"/>
    <p:sldId id="423" r:id="rId8"/>
    <p:sldId id="422" r:id="rId9"/>
    <p:sldId id="417" r:id="rId10"/>
    <p:sldId id="421" r:id="rId11"/>
    <p:sldId id="418" r:id="rId12"/>
    <p:sldId id="343" r:id="rId13"/>
    <p:sldId id="364" r:id="rId14"/>
    <p:sldId id="413" r:id="rId15"/>
    <p:sldId id="411" r:id="rId16"/>
    <p:sldId id="381" r:id="rId17"/>
    <p:sldId id="424" r:id="rId18"/>
    <p:sldId id="425" r:id="rId19"/>
    <p:sldId id="426" r:id="rId20"/>
    <p:sldId id="427" r:id="rId21"/>
    <p:sldId id="428" r:id="rId22"/>
    <p:sldId id="414" r:id="rId23"/>
    <p:sldId id="415" r:id="rId24"/>
    <p:sldId id="389" r:id="rId25"/>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407" autoAdjust="0"/>
    <p:restoredTop sz="88817" autoAdjust="0"/>
  </p:normalViewPr>
  <p:slideViewPr>
    <p:cSldViewPr snapToObjects="1">
      <p:cViewPr>
        <p:scale>
          <a:sx n="75" d="100"/>
          <a:sy n="75" d="100"/>
        </p:scale>
        <p:origin x="-1208" y="-3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07" charset="0"/>
                <a:ea typeface="ＭＳ Ｐゴシック" pitchFamily="-107" charset="-128"/>
                <a:cs typeface="ＭＳ Ｐゴシック" pitchFamily="-107" charset="-128"/>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7" charset="0"/>
                <a:ea typeface="ＭＳ Ｐゴシック" pitchFamily="-107" charset="-128"/>
                <a:cs typeface="ＭＳ Ｐゴシック" pitchFamily="-107" charset="-128"/>
              </a:defRPr>
            </a:lvl1pPr>
          </a:lstStyle>
          <a:p>
            <a:pPr>
              <a:defRPr/>
            </a:pPr>
            <a:fld id="{29B35A1F-7D98-F541-8D6D-38BBF66D3DEE}" type="datetime1">
              <a:rPr lang="fr-FR"/>
              <a:pPr>
                <a:defRPr/>
              </a:pPr>
              <a:t>10/05/10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07" charset="0"/>
                <a:ea typeface="ＭＳ Ｐゴシック" pitchFamily="-107" charset="-128"/>
                <a:cs typeface="ＭＳ Ｐゴシック" pitchFamily="-107" charset="-128"/>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7" charset="0"/>
                <a:ea typeface="ＭＳ Ｐゴシック" pitchFamily="-107" charset="-128"/>
                <a:cs typeface="ＭＳ Ｐゴシック" pitchFamily="-107" charset="-128"/>
              </a:defRPr>
            </a:lvl1pPr>
          </a:lstStyle>
          <a:p>
            <a:pPr>
              <a:defRPr/>
            </a:pPr>
            <a:fld id="{DDEB4013-C47C-2846-951B-4D195B54806A}"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ECDC3DF9-8B87-6D4C-A51F-9BB578EBFF05}" type="slidenum">
              <a:rPr lang="fr-FR">
                <a:latin typeface="Calibri" pitchFamily="-108" charset="0"/>
                <a:ea typeface="ＭＳ Ｐゴシック" pitchFamily="-108" charset="-128"/>
                <a:cs typeface="ＭＳ Ｐゴシック" pitchFamily="-108" charset="-128"/>
              </a:rPr>
              <a:pPr/>
              <a:t>1</a:t>
            </a:fld>
            <a:endParaRPr lang="fr-FR">
              <a:latin typeface="Calibri" pitchFamily="-108" charset="0"/>
              <a:ea typeface="ＭＳ Ｐゴシック" pitchFamily="-108" charset="-128"/>
              <a:cs typeface="ＭＳ Ｐゴシック" pitchFamily="-108" charset="-128"/>
            </a:endParaRPr>
          </a:p>
        </p:txBody>
      </p:sp>
      <p:sp>
        <p:nvSpPr>
          <p:cNvPr id="1536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5364" name="Rectangle 1027"/>
          <p:cNvSpPr>
            <a:spLocks noGrp="1" noChangeArrowheads="1"/>
          </p:cNvSpPr>
          <p:nvPr>
            <p:ph type="body" idx="1"/>
          </p:nvPr>
        </p:nvSpPr>
        <p:spPr bwMode="auto">
          <a:noFill/>
        </p:spPr>
        <p:txBody>
          <a:bodyPr/>
          <a:lstStyle/>
          <a:p>
            <a:pPr eaLnBrk="1" hangingPunct="1">
              <a:spcBef>
                <a:spcPct val="0"/>
              </a:spcBef>
            </a:pPr>
            <a:endParaRPr lang="en-GB">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60AB169-07BF-904D-8504-CA81FC918461}" type="slidenum">
              <a:rPr lang="fr-FR"/>
              <a:pPr/>
              <a:t>15</a:t>
            </a:fld>
            <a:endParaRPr lang="fr-F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en-US">
                <a:latin typeface="Calibri" pitchFamily="-108" charset="0"/>
                <a:cs typeface="Arial" pitchFamily="-108" charset="0"/>
              </a:rPr>
              <a:t>Partial pressure of CO</a:t>
            </a:r>
            <a:r>
              <a:rPr lang="en-US" baseline="-25000">
                <a:latin typeface="Calibri" pitchFamily="-108" charset="0"/>
                <a:cs typeface="Arial" pitchFamily="-108" charset="0"/>
              </a:rPr>
              <a:t>2</a:t>
            </a:r>
            <a:r>
              <a:rPr lang="en-US">
                <a:latin typeface="Calibri" pitchFamily="-108" charset="0"/>
                <a:cs typeface="Arial" pitchFamily="-108" charset="0"/>
              </a:rPr>
              <a:t> (pCO</a:t>
            </a:r>
            <a:r>
              <a:rPr lang="en-US" baseline="-25000">
                <a:latin typeface="Calibri" pitchFamily="-108" charset="0"/>
                <a:cs typeface="Arial" pitchFamily="-108" charset="0"/>
              </a:rPr>
              <a:t>2</a:t>
            </a:r>
            <a:r>
              <a:rPr lang="en-US">
                <a:latin typeface="Calibri" pitchFamily="-108" charset="0"/>
                <a:cs typeface="Arial" pitchFamily="-108" charset="0"/>
              </a:rPr>
              <a:t>) ranged from 325 to 415 ppmV, and exhibited significant changes across fronts and eddies than can be tracked as step changes in SST (Figure 1). </a:t>
            </a:r>
          </a:p>
          <a:p>
            <a:r>
              <a:rPr lang="en-US">
                <a:latin typeface="Calibri" pitchFamily="-108" charset="0"/>
                <a:cs typeface="Arial" pitchFamily="-108" charset="0"/>
              </a:rPr>
              <a:t>Subtropical area appeared to be undersaturated in CO</a:t>
            </a:r>
            <a:r>
              <a:rPr lang="en-US" baseline="-25000">
                <a:latin typeface="Calibri" pitchFamily="-108" charset="0"/>
                <a:cs typeface="Arial" pitchFamily="-108" charset="0"/>
              </a:rPr>
              <a:t>2</a:t>
            </a:r>
            <a:r>
              <a:rPr lang="en-US">
                <a:latin typeface="Calibri" pitchFamily="-108" charset="0"/>
                <a:cs typeface="Arial" pitchFamily="-108" charset="0"/>
              </a:rPr>
              <a:t> compared to the atmosphere, while the subantarctic and polar frontal zones were below or near the saturation, and the polar open oceanic zone was oversaturated. The maximum of pCO</a:t>
            </a:r>
            <a:r>
              <a:rPr lang="en-US" baseline="-25000">
                <a:latin typeface="Calibri" pitchFamily="-108" charset="0"/>
                <a:cs typeface="Arial" pitchFamily="-108" charset="0"/>
              </a:rPr>
              <a:t>2</a:t>
            </a:r>
            <a:r>
              <a:rPr lang="en-US">
                <a:latin typeface="Calibri" pitchFamily="-108" charset="0"/>
                <a:cs typeface="Arial" pitchFamily="-108" charset="0"/>
              </a:rPr>
              <a:t> was observed at the southern circumpolar antarctic front (SACCF). </a:t>
            </a:r>
            <a:endParaRPr lang="fr-FR">
              <a:latin typeface="Calibri" pitchFamily="-108" charset="0"/>
              <a:cs typeface="Arial" pitchFamily="-10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err="1" smtClean="0"/>
              <a:t>Anticyclonic</a:t>
            </a:r>
            <a:r>
              <a:rPr lang="en-GB" baseline="0" dirty="0" smtClean="0"/>
              <a:t> Agulhas rings detached from the Agulhas Current retroflection is usually found in the South tropical area north of the SAF</a:t>
            </a:r>
            <a:endParaRPr lang="en-GB" dirty="0"/>
          </a:p>
        </p:txBody>
      </p:sp>
      <p:sp>
        <p:nvSpPr>
          <p:cNvPr id="4" name="3 Marcador de número de diapositiva"/>
          <p:cNvSpPr>
            <a:spLocks noGrp="1"/>
          </p:cNvSpPr>
          <p:nvPr>
            <p:ph type="sldNum" sz="quarter" idx="10"/>
          </p:nvPr>
        </p:nvSpPr>
        <p:spPr/>
        <p:txBody>
          <a:bodyPr/>
          <a:lstStyle/>
          <a:p>
            <a:fld id="{A076E178-E725-4B49-BFDB-23A34FD6184B}" type="slidenum">
              <a:rPr lang="en-GB" smtClean="0"/>
              <a:pPr/>
              <a:t>16</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err="1" smtClean="0"/>
              <a:t>Anticyclonic</a:t>
            </a:r>
            <a:r>
              <a:rPr lang="en-GB" baseline="0" dirty="0" smtClean="0"/>
              <a:t> Agulhas rings detached from the Agulhas Current retroflection is usually found in the South tropical area north of the SAF</a:t>
            </a:r>
            <a:endParaRPr lang="en-GB" dirty="0"/>
          </a:p>
        </p:txBody>
      </p:sp>
      <p:sp>
        <p:nvSpPr>
          <p:cNvPr id="4" name="3 Marcador de número de diapositiva"/>
          <p:cNvSpPr>
            <a:spLocks noGrp="1"/>
          </p:cNvSpPr>
          <p:nvPr>
            <p:ph type="sldNum" sz="quarter" idx="10"/>
          </p:nvPr>
        </p:nvSpPr>
        <p:spPr/>
        <p:txBody>
          <a:bodyPr/>
          <a:lstStyle/>
          <a:p>
            <a:fld id="{A076E178-E725-4B49-BFDB-23A34FD6184B}" type="slidenum">
              <a:rPr lang="en-GB" smtClean="0"/>
              <a:pPr/>
              <a:t>17</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err="1" smtClean="0"/>
              <a:t>Anticyclonic</a:t>
            </a:r>
            <a:r>
              <a:rPr lang="en-GB" baseline="0" dirty="0" smtClean="0"/>
              <a:t> Agulhas rings detached from the Agulhas Current retroflection is usually found in the South tropical area north of the SAF</a:t>
            </a:r>
            <a:endParaRPr lang="en-GB" dirty="0"/>
          </a:p>
        </p:txBody>
      </p:sp>
      <p:sp>
        <p:nvSpPr>
          <p:cNvPr id="4" name="3 Marcador de número de diapositiva"/>
          <p:cNvSpPr>
            <a:spLocks noGrp="1"/>
          </p:cNvSpPr>
          <p:nvPr>
            <p:ph type="sldNum" sz="quarter" idx="10"/>
          </p:nvPr>
        </p:nvSpPr>
        <p:spPr/>
        <p:txBody>
          <a:bodyPr/>
          <a:lstStyle/>
          <a:p>
            <a:fld id="{A076E178-E725-4B49-BFDB-23A34FD6184B}" type="slidenum">
              <a:rPr lang="en-GB" smtClean="0"/>
              <a:pPr/>
              <a:t>18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err="1" smtClean="0"/>
              <a:t>Anticyclonic</a:t>
            </a:r>
            <a:r>
              <a:rPr lang="en-GB" baseline="0" dirty="0" smtClean="0"/>
              <a:t> Agulhas rings detached from the Agulhas Current retroflection is usually found in the South tropical area north of the SAF</a:t>
            </a:r>
            <a:endParaRPr lang="en-GB" dirty="0"/>
          </a:p>
        </p:txBody>
      </p:sp>
      <p:sp>
        <p:nvSpPr>
          <p:cNvPr id="4" name="3 Marcador de número de diapositiva"/>
          <p:cNvSpPr>
            <a:spLocks noGrp="1"/>
          </p:cNvSpPr>
          <p:nvPr>
            <p:ph type="sldNum" sz="quarter" idx="10"/>
          </p:nvPr>
        </p:nvSpPr>
        <p:spPr/>
        <p:txBody>
          <a:bodyPr/>
          <a:lstStyle/>
          <a:p>
            <a:fld id="{A076E178-E725-4B49-BFDB-23A34FD6184B}" type="slidenum">
              <a:rPr lang="en-GB" smtClean="0"/>
              <a:pPr/>
              <a:t>19</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err="1" smtClean="0"/>
              <a:t>Anticyclonic</a:t>
            </a:r>
            <a:r>
              <a:rPr lang="en-GB" baseline="0" dirty="0" smtClean="0"/>
              <a:t> Agulhas rings detached from the Agulhas Current retroflection is usually found in the South tropical area north of the SAF</a:t>
            </a:r>
            <a:endParaRPr lang="en-GB" dirty="0"/>
          </a:p>
        </p:txBody>
      </p:sp>
      <p:sp>
        <p:nvSpPr>
          <p:cNvPr id="4" name="3 Marcador de número de diapositiva"/>
          <p:cNvSpPr>
            <a:spLocks noGrp="1"/>
          </p:cNvSpPr>
          <p:nvPr>
            <p:ph type="sldNum" sz="quarter" idx="10"/>
          </p:nvPr>
        </p:nvSpPr>
        <p:spPr/>
        <p:txBody>
          <a:bodyPr/>
          <a:lstStyle/>
          <a:p>
            <a:fld id="{A076E178-E725-4B49-BFDB-23A34FD6184B}" type="slidenum">
              <a:rPr lang="en-GB" smtClean="0"/>
              <a:pPr/>
              <a:t>20</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9B832F8-20BD-E64F-ACD1-42313C5A497A}" type="slidenum">
              <a:rPr lang="fr-FR"/>
              <a:pPr/>
              <a:t>21</a:t>
            </a:fld>
            <a:endParaRPr lang="fr-F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r>
              <a:rPr lang="en-US">
                <a:latin typeface="Calibri" pitchFamily="-108" charset="0"/>
                <a:cs typeface="Arial" pitchFamily="-108" charset="0"/>
              </a:rPr>
              <a:t>Significant increase of DIC over the thousand first meters of the water column is related to mesopelagic biomineralisation. Below 1000 m, main water masses of the subtropical area and circumpolar current (e.g. north antlantic deep water, circumpolar deep water, intermediate antarctic waters, among others) appears in the vertical distribution. For instance, in the subtropical area, a tongue of antarctic intermediate water with DIC ranging between 2210 and 2235 µmol kg</a:t>
            </a:r>
            <a:r>
              <a:rPr lang="en-US" baseline="30000">
                <a:latin typeface="Calibri" pitchFamily="-108" charset="0"/>
                <a:cs typeface="Arial" pitchFamily="-108" charset="0"/>
              </a:rPr>
              <a:t>-1</a:t>
            </a:r>
            <a:r>
              <a:rPr lang="en-US">
                <a:latin typeface="Calibri" pitchFamily="-108" charset="0"/>
                <a:cs typeface="Arial" pitchFamily="-108" charset="0"/>
              </a:rPr>
              <a:t> water is transported northward between 1000 and 1500 m. We observed an overall DIC increases southwards to reach  a maximum south of the SBy in the top 1000 m.</a:t>
            </a:r>
            <a:endParaRPr lang="fr-FR">
              <a:latin typeface="Calibri" pitchFamily="-108" charset="0"/>
              <a:cs typeface="Arial" pitchFamily="-108" charset="0"/>
            </a:endParaRPr>
          </a:p>
          <a:p>
            <a:endParaRPr lang="fr-FR">
              <a:latin typeface="Calibri" pitchFamily="-108" charset="0"/>
              <a:cs typeface="Arial" pitchFamily="-10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err="1" smtClean="0"/>
              <a:t>Anticyclonic</a:t>
            </a:r>
            <a:r>
              <a:rPr lang="en-GB" baseline="0" dirty="0" smtClean="0"/>
              <a:t> Agulhas rings detached from the Agulhas Current retroflection is usually found in the South tropical area north of the SAF</a:t>
            </a:r>
            <a:endParaRPr lang="en-GB" dirty="0"/>
          </a:p>
        </p:txBody>
      </p:sp>
      <p:sp>
        <p:nvSpPr>
          <p:cNvPr id="4" name="3 Marcador de número de diapositiva"/>
          <p:cNvSpPr>
            <a:spLocks noGrp="1"/>
          </p:cNvSpPr>
          <p:nvPr>
            <p:ph type="sldNum" sz="quarter" idx="10"/>
          </p:nvPr>
        </p:nvSpPr>
        <p:spPr/>
        <p:txBody>
          <a:bodyPr/>
          <a:lstStyle/>
          <a:p>
            <a:fld id="{A076E178-E725-4B49-BFDB-23A34FD6184B}" type="slidenum">
              <a:rPr lang="en-GB" smtClean="0"/>
              <a:pPr/>
              <a:t>22</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F773B0-ACCA-584E-9D25-2894602138D0}" type="slidenum">
              <a:rPr lang="en-US"/>
              <a:pPr/>
              <a:t>24</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a:lstStyle/>
          <a:p>
            <a:fld id="{C5731BE6-8F35-CB47-8E3E-8B05EDF9EFF2}" type="slidenum">
              <a:rPr lang="fr-FR">
                <a:latin typeface="Calibri" pitchFamily="-108" charset="0"/>
                <a:ea typeface="ＭＳ Ｐゴシック" pitchFamily="-108" charset="-128"/>
                <a:cs typeface="ＭＳ Ｐゴシック" pitchFamily="-108" charset="-128"/>
              </a:rPr>
              <a:pPr/>
              <a:t>2</a:t>
            </a:fld>
            <a:endParaRPr lang="fr-FR">
              <a:latin typeface="Calibri" pitchFamily="-108" charset="0"/>
              <a:ea typeface="ＭＳ Ｐゴシック" pitchFamily="-108" charset="-128"/>
              <a:cs typeface="ＭＳ Ｐゴシック" pitchFamily="-108" charset="-128"/>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noFill/>
        </p:spPr>
        <p:txBody>
          <a:bodyPr/>
          <a:lstStyle/>
          <a:p>
            <a:pPr eaLnBrk="1" hangingPunct="1">
              <a:spcBef>
                <a:spcPct val="0"/>
              </a:spcBef>
            </a:pPr>
            <a:r>
              <a:rPr lang="fr-FR" smtClean="0">
                <a:ea typeface="ＭＳ Ｐゴシック" pitchFamily="-108" charset="-128"/>
                <a:cs typeface="ＭＳ Ｐゴシック" pitchFamily="-108" charset="-128"/>
              </a:rPr>
              <a:t>The region South of Africa is a « key » region as it aloud the NADW to exit the South Atlantic and be injected in the SO and other ocean basins; it is also the region from where all the thermocline waters are injected into the South Atlantic (and within these also the upper branch of the AMOC). This beceause the south-west of the Atlantic ocean receive waters from the Indian Ocean but also is an eastern ocean boundary, the zonal dynamics is less intense than in a western boundary and therefore meridional exchanges are dynamically easier. They take mostly place as mesoscale and submesoscale exchanges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a:lstStyle/>
          <a:p>
            <a:fld id="{140D2372-275C-9E43-8307-8E7D5B625814}" type="slidenum">
              <a:rPr lang="fr-FR">
                <a:latin typeface="Calibri" pitchFamily="-108" charset="0"/>
                <a:ea typeface="ＭＳ Ｐゴシック" pitchFamily="-108" charset="-128"/>
                <a:cs typeface="ＭＳ Ｐゴシック" pitchFamily="-108" charset="-128"/>
              </a:rPr>
              <a:pPr/>
              <a:t>3</a:t>
            </a:fld>
            <a:endParaRPr lang="fr-FR">
              <a:latin typeface="Calibri" pitchFamily="-108" charset="0"/>
              <a:ea typeface="ＭＳ Ｐゴシック" pitchFamily="-108" charset="-128"/>
              <a:cs typeface="ＭＳ Ｐゴシック" pitchFamily="-108" charset="-128"/>
            </a:endParaRPr>
          </a:p>
        </p:txBody>
      </p:sp>
      <p:sp>
        <p:nvSpPr>
          <p:cNvPr id="235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r>
              <a:rPr lang="fr-FR" smtClean="0">
                <a:ea typeface="ＭＳ Ｐゴシック" pitchFamily="-108" charset="-128"/>
                <a:cs typeface="ＭＳ Ｐゴシック" pitchFamily="-108" charset="-128"/>
              </a:rPr>
              <a:t>BGH= an intesne observing effort… C-PIES = Current-Pressure Inverted Echo Sounders : they have been deployed in the first part of the transect on the African slope (at 1000 m and 4000 m) for long term monitoring of interocean exchanges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6083" name="Espace réservé des commentaires 2"/>
          <p:cNvSpPr>
            <a:spLocks noGrp="1"/>
          </p:cNvSpPr>
          <p:nvPr>
            <p:ph type="body" idx="1"/>
          </p:nvPr>
        </p:nvSpPr>
        <p:spPr bwMode="auto">
          <a:noFill/>
        </p:spPr>
        <p:txBody>
          <a:bodyPr/>
          <a:lstStyle/>
          <a:p>
            <a:pPr eaLnBrk="1" hangingPunct="1">
              <a:spcBef>
                <a:spcPct val="0"/>
              </a:spcBef>
            </a:pPr>
            <a:r>
              <a:rPr lang="en-GB" smtClean="0">
                <a:ea typeface="ＭＳ Ｐゴシック" pitchFamily="-108" charset="-128"/>
                <a:cs typeface="ＭＳ Ｐゴシック" pitchFamily="-108" charset="-128"/>
              </a:rPr>
              <a:t>NADW &amp; CDW: different veins: the NADW slope current along the South African slope; then the more classical branch from the western South Atlantic basin; then LCDW</a:t>
            </a:r>
          </a:p>
        </p:txBody>
      </p:sp>
      <p:sp>
        <p:nvSpPr>
          <p:cNvPr id="46084" name="Espace réservé du numéro de diapositive 3"/>
          <p:cNvSpPr>
            <a:spLocks noGrp="1"/>
          </p:cNvSpPr>
          <p:nvPr>
            <p:ph type="sldNum" sz="quarter" idx="5"/>
          </p:nvPr>
        </p:nvSpPr>
        <p:spPr bwMode="auto">
          <a:noFill/>
          <a:ln>
            <a:miter lim="800000"/>
            <a:headEnd/>
            <a:tailEnd/>
          </a:ln>
        </p:spPr>
        <p:txBody>
          <a:bodyPr/>
          <a:lstStyle/>
          <a:p>
            <a:fld id="{268E1FB6-AAC0-CA49-BE3A-A5D3E5929BED}" type="slidenum">
              <a:rPr lang="fr-FR" smtClean="0">
                <a:latin typeface="Calibri" pitchFamily="-108" charset="0"/>
                <a:ea typeface="ＭＳ Ｐゴシック" pitchFamily="-108" charset="-128"/>
                <a:cs typeface="ＭＳ Ｐゴシック" pitchFamily="-108" charset="-128"/>
              </a:rPr>
              <a:pPr/>
              <a:t>4</a:t>
            </a:fld>
            <a:endParaRPr lang="fr-FR" smtClean="0">
              <a:latin typeface="Calibri" pitchFamily="-108" charset="0"/>
              <a:ea typeface="ＭＳ Ｐゴシック" pitchFamily="-108" charset="-128"/>
              <a:cs typeface="ＭＳ Ｐゴシック"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a:lstStyle/>
          <a:p>
            <a:fld id="{1A2E2A17-BAA3-1547-8F6F-B37A17035279}" type="slidenum">
              <a:rPr lang="fr-FR"/>
              <a:pPr/>
              <a:t>7</a:t>
            </a:fld>
            <a:endParaRPr lang="fr-FR"/>
          </a:p>
        </p:txBody>
      </p:sp>
      <p:sp>
        <p:nvSpPr>
          <p:cNvPr id="29699"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9700"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ln w="76200" cmpd="sng">
                <a:solidFill>
                  <a:schemeClr val="tx1"/>
                </a:solidFill>
              </a:ln>
            </a:endParaRPr>
          </a:p>
        </p:txBody>
      </p:sp>
      <p:sp>
        <p:nvSpPr>
          <p:cNvPr id="4" name="Espace réservé du numéro de diapositive 3"/>
          <p:cNvSpPr>
            <a:spLocks noGrp="1"/>
          </p:cNvSpPr>
          <p:nvPr>
            <p:ph type="sldNum" sz="quarter" idx="10"/>
          </p:nvPr>
        </p:nvSpPr>
        <p:spPr/>
        <p:txBody>
          <a:bodyPr/>
          <a:lstStyle/>
          <a:p>
            <a:pPr>
              <a:defRPr/>
            </a:pPr>
            <a:fld id="{DDEB4013-C47C-2846-951B-4D195B54806A}" type="slidenum">
              <a:rPr lang="fr-FR" smtClean="0"/>
              <a:pPr>
                <a:defRPr/>
              </a:pPr>
              <a:t>11</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a:lstStyle/>
          <a:p>
            <a:fld id="{EA9495BF-8CF8-B844-8DFA-93E2C3177A18}" type="slidenum">
              <a:rPr lang="fr-FR">
                <a:latin typeface="Calibri" pitchFamily="-108" charset="0"/>
                <a:ea typeface="ＭＳ Ｐゴシック" pitchFamily="-108" charset="-128"/>
                <a:cs typeface="ＭＳ Ｐゴシック" pitchFamily="-108" charset="-128"/>
              </a:rPr>
              <a:pPr/>
              <a:t>12</a:t>
            </a:fld>
            <a:endParaRPr lang="fr-FR">
              <a:latin typeface="Calibri" pitchFamily="-108" charset="0"/>
              <a:ea typeface="ＭＳ Ｐゴシック" pitchFamily="-108" charset="-128"/>
              <a:cs typeface="ＭＳ Ｐゴシック" pitchFamily="-108" charset="-128"/>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a:lstStyle/>
          <a:p>
            <a:endParaRPr lang="fr-FR">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60AB169-07BF-904D-8504-CA81FC918461}" type="slidenum">
              <a:rPr lang="fr-FR"/>
              <a:pPr/>
              <a:t>13</a:t>
            </a:fld>
            <a:endParaRPr lang="fr-F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en-US">
                <a:latin typeface="Calibri" pitchFamily="-108" charset="0"/>
                <a:cs typeface="Arial" pitchFamily="-108" charset="0"/>
              </a:rPr>
              <a:t>Partial pressure of CO</a:t>
            </a:r>
            <a:r>
              <a:rPr lang="en-US" baseline="-25000">
                <a:latin typeface="Calibri" pitchFamily="-108" charset="0"/>
                <a:cs typeface="Arial" pitchFamily="-108" charset="0"/>
              </a:rPr>
              <a:t>2</a:t>
            </a:r>
            <a:r>
              <a:rPr lang="en-US">
                <a:latin typeface="Calibri" pitchFamily="-108" charset="0"/>
                <a:cs typeface="Arial" pitchFamily="-108" charset="0"/>
              </a:rPr>
              <a:t> (pCO</a:t>
            </a:r>
            <a:r>
              <a:rPr lang="en-US" baseline="-25000">
                <a:latin typeface="Calibri" pitchFamily="-108" charset="0"/>
                <a:cs typeface="Arial" pitchFamily="-108" charset="0"/>
              </a:rPr>
              <a:t>2</a:t>
            </a:r>
            <a:r>
              <a:rPr lang="en-US">
                <a:latin typeface="Calibri" pitchFamily="-108" charset="0"/>
                <a:cs typeface="Arial" pitchFamily="-108" charset="0"/>
              </a:rPr>
              <a:t>) ranged from 325 to 415 ppmV, and exhibited significant changes across fronts and eddies than can be tracked as step changes in SST (Figure 1). </a:t>
            </a:r>
          </a:p>
          <a:p>
            <a:r>
              <a:rPr lang="en-US">
                <a:latin typeface="Calibri" pitchFamily="-108" charset="0"/>
                <a:cs typeface="Arial" pitchFamily="-108" charset="0"/>
              </a:rPr>
              <a:t>Subtropical area appeared to be undersaturated in CO</a:t>
            </a:r>
            <a:r>
              <a:rPr lang="en-US" baseline="-25000">
                <a:latin typeface="Calibri" pitchFamily="-108" charset="0"/>
                <a:cs typeface="Arial" pitchFamily="-108" charset="0"/>
              </a:rPr>
              <a:t>2</a:t>
            </a:r>
            <a:r>
              <a:rPr lang="en-US">
                <a:latin typeface="Calibri" pitchFamily="-108" charset="0"/>
                <a:cs typeface="Arial" pitchFamily="-108" charset="0"/>
              </a:rPr>
              <a:t> compared to the atmosphere, while the subantarctic and polar frontal zones were below or near the saturation, and the polar open oceanic zone was oversaturated. The maximum of pCO</a:t>
            </a:r>
            <a:r>
              <a:rPr lang="en-US" baseline="-25000">
                <a:latin typeface="Calibri" pitchFamily="-108" charset="0"/>
                <a:cs typeface="Arial" pitchFamily="-108" charset="0"/>
              </a:rPr>
              <a:t>2</a:t>
            </a:r>
            <a:r>
              <a:rPr lang="en-US">
                <a:latin typeface="Calibri" pitchFamily="-108" charset="0"/>
                <a:cs typeface="Arial" pitchFamily="-108" charset="0"/>
              </a:rPr>
              <a:t> was observed at the southern circumpolar antarctic front (SACCF). </a:t>
            </a:r>
            <a:endParaRPr lang="fr-FR">
              <a:latin typeface="Calibri" pitchFamily="-108" charset="0"/>
              <a:cs typeface="Arial" pitchFamily="-10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60AB169-07BF-904D-8504-CA81FC918461}" type="slidenum">
              <a:rPr lang="fr-FR"/>
              <a:pPr/>
              <a:t>14</a:t>
            </a:fld>
            <a:endParaRPr lang="fr-F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en-US" dirty="0">
                <a:latin typeface="Calibri" pitchFamily="-108" charset="0"/>
                <a:cs typeface="Arial" pitchFamily="-108" charset="0"/>
              </a:rPr>
              <a:t>Partial pressure of CO</a:t>
            </a:r>
            <a:r>
              <a:rPr lang="en-US" baseline="-25000" dirty="0">
                <a:latin typeface="Calibri" pitchFamily="-108" charset="0"/>
                <a:cs typeface="Arial" pitchFamily="-108" charset="0"/>
              </a:rPr>
              <a:t>2</a:t>
            </a:r>
            <a:r>
              <a:rPr lang="en-US" dirty="0">
                <a:latin typeface="Calibri" pitchFamily="-108" charset="0"/>
                <a:cs typeface="Arial" pitchFamily="-108" charset="0"/>
              </a:rPr>
              <a:t> (pCO</a:t>
            </a:r>
            <a:r>
              <a:rPr lang="en-US" baseline="-25000" dirty="0">
                <a:latin typeface="Calibri" pitchFamily="-108" charset="0"/>
                <a:cs typeface="Arial" pitchFamily="-108" charset="0"/>
              </a:rPr>
              <a:t>2</a:t>
            </a:r>
            <a:r>
              <a:rPr lang="en-US" dirty="0">
                <a:latin typeface="Calibri" pitchFamily="-108" charset="0"/>
                <a:cs typeface="Arial" pitchFamily="-108" charset="0"/>
              </a:rPr>
              <a:t>) ranged from 325 to 415 </a:t>
            </a:r>
            <a:r>
              <a:rPr lang="en-US" dirty="0" err="1">
                <a:latin typeface="Calibri" pitchFamily="-108" charset="0"/>
                <a:cs typeface="Arial" pitchFamily="-108" charset="0"/>
              </a:rPr>
              <a:t>ppmV</a:t>
            </a:r>
            <a:r>
              <a:rPr lang="en-US" dirty="0">
                <a:latin typeface="Calibri" pitchFamily="-108" charset="0"/>
                <a:cs typeface="Arial" pitchFamily="-108" charset="0"/>
              </a:rPr>
              <a:t>, and exhibited significant changes across fronts and eddies than can be tracked as step changes in SST (Figure 1). </a:t>
            </a:r>
          </a:p>
          <a:p>
            <a:r>
              <a:rPr lang="en-US" dirty="0">
                <a:latin typeface="Calibri" pitchFamily="-108" charset="0"/>
                <a:cs typeface="Arial" pitchFamily="-108" charset="0"/>
              </a:rPr>
              <a:t>Subtropical area appeared to be </a:t>
            </a:r>
            <a:r>
              <a:rPr lang="en-US" dirty="0" err="1">
                <a:latin typeface="Calibri" pitchFamily="-108" charset="0"/>
                <a:cs typeface="Arial" pitchFamily="-108" charset="0"/>
              </a:rPr>
              <a:t>undersaturated</a:t>
            </a:r>
            <a:r>
              <a:rPr lang="en-US" dirty="0">
                <a:latin typeface="Calibri" pitchFamily="-108" charset="0"/>
                <a:cs typeface="Arial" pitchFamily="-108" charset="0"/>
              </a:rPr>
              <a:t> in CO</a:t>
            </a:r>
            <a:r>
              <a:rPr lang="en-US" baseline="-25000" dirty="0">
                <a:latin typeface="Calibri" pitchFamily="-108" charset="0"/>
                <a:cs typeface="Arial" pitchFamily="-108" charset="0"/>
              </a:rPr>
              <a:t>2</a:t>
            </a:r>
            <a:r>
              <a:rPr lang="en-US" dirty="0">
                <a:latin typeface="Calibri" pitchFamily="-108" charset="0"/>
                <a:cs typeface="Arial" pitchFamily="-108" charset="0"/>
              </a:rPr>
              <a:t> compared to the atmosphere, while the </a:t>
            </a:r>
            <a:r>
              <a:rPr lang="en-US" dirty="0" err="1">
                <a:latin typeface="Calibri" pitchFamily="-108" charset="0"/>
                <a:cs typeface="Arial" pitchFamily="-108" charset="0"/>
              </a:rPr>
              <a:t>subantarctic</a:t>
            </a:r>
            <a:r>
              <a:rPr lang="en-US" dirty="0">
                <a:latin typeface="Calibri" pitchFamily="-108" charset="0"/>
                <a:cs typeface="Arial" pitchFamily="-108" charset="0"/>
              </a:rPr>
              <a:t> and polar frontal zones were below or near the saturation, and the polar open oceanic zone was oversaturated. The maximum of pCO</a:t>
            </a:r>
            <a:r>
              <a:rPr lang="en-US" baseline="-25000" dirty="0">
                <a:latin typeface="Calibri" pitchFamily="-108" charset="0"/>
                <a:cs typeface="Arial" pitchFamily="-108" charset="0"/>
              </a:rPr>
              <a:t>2</a:t>
            </a:r>
            <a:r>
              <a:rPr lang="en-US" dirty="0">
                <a:latin typeface="Calibri" pitchFamily="-108" charset="0"/>
                <a:cs typeface="Arial" pitchFamily="-108" charset="0"/>
              </a:rPr>
              <a:t> was observed at the southern circumpolar </a:t>
            </a:r>
            <a:r>
              <a:rPr lang="en-US" dirty="0" err="1">
                <a:latin typeface="Calibri" pitchFamily="-108" charset="0"/>
                <a:cs typeface="Arial" pitchFamily="-108" charset="0"/>
              </a:rPr>
              <a:t>antarctic</a:t>
            </a:r>
            <a:r>
              <a:rPr lang="en-US" dirty="0">
                <a:latin typeface="Calibri" pitchFamily="-108" charset="0"/>
                <a:cs typeface="Arial" pitchFamily="-108" charset="0"/>
              </a:rPr>
              <a:t> front (SACCF). </a:t>
            </a:r>
            <a:endParaRPr lang="fr-FR" dirty="0">
              <a:latin typeface="Calibri" pitchFamily="-108" charset="0"/>
              <a:cs typeface="Arial" pitchFamily="-10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9C4A87AE-310B-B64C-A093-8FB23B5646A1}" type="datetime1">
              <a:rPr lang="fr-FR"/>
              <a:pPr>
                <a:defRPr/>
              </a:pPr>
              <a:t>10/05/10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22FE45D-63E3-404D-8B03-5446D3E10EEC}" type="slidenum">
              <a:rPr lang="fr-FR"/>
              <a:pPr>
                <a:defRPr/>
              </a:pPr>
              <a:t>‹#›</a:t>
            </a:fld>
            <a:endParaRPr lang="fr-F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4EAC7BFE-7951-A648-9843-14EA94D872BA}" type="datetime1">
              <a:rPr lang="fr-FR"/>
              <a:pPr>
                <a:defRPr/>
              </a:pPr>
              <a:t>10/05/10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9A150E5-EA76-4648-92F6-5F9DEA3A0894}" type="slidenum">
              <a:rPr lang="fr-FR"/>
              <a:pPr>
                <a:defRPr/>
              </a:pPr>
              <a:t>‹#›</a:t>
            </a:fld>
            <a:endParaRPr lang="fr-F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01BF2F1-EE18-5A41-A88F-F1B08165DF44}" type="datetime1">
              <a:rPr lang="fr-FR"/>
              <a:pPr>
                <a:defRPr/>
              </a:pPr>
              <a:t>10/05/10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A88AABD-DF61-C347-8BE9-4D543AD6428A}" type="slidenum">
              <a:rPr lang="fr-FR"/>
              <a:pPr>
                <a:defRPr/>
              </a:pPr>
              <a:t>‹#›</a:t>
            </a:fld>
            <a:endParaRPr lang="fr-F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3B9493FF-047C-5C4B-96FB-D086D0A2CBC9}" type="slidenum">
              <a:rPr lang="fr-FR"/>
              <a:pPr/>
              <a:t>‹#›</a:t>
            </a:fld>
            <a:endParaRPr lang="fr-F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60484F26-2E41-BE47-B556-B230BF947E44}" type="datetime1">
              <a:rPr lang="fr-FR"/>
              <a:pPr>
                <a:defRPr/>
              </a:pPr>
              <a:t>10/05/10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0E46570-098E-9B4A-80DA-1A167F2C19DC}" type="slidenum">
              <a:rPr lang="fr-FR"/>
              <a:pPr>
                <a:defRPr/>
              </a:pPr>
              <a:t>‹#›</a:t>
            </a:fld>
            <a:endParaRPr lang="fr-F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BFDB1B9-85EF-444B-8F9F-323827C3C4D8}" type="datetime1">
              <a:rPr lang="fr-FR"/>
              <a:pPr>
                <a:defRPr/>
              </a:pPr>
              <a:t>10/05/10</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72D61A2-AD1E-524E-B1A5-DEE18E71E77A}" type="slidenum">
              <a:rPr lang="fr-FR"/>
              <a:pPr>
                <a:defRPr/>
              </a:pPr>
              <a:t>‹#›</a:t>
            </a:fld>
            <a:endParaRPr lang="fr-F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3349527A-4111-EC4E-A62D-669CB491C1E7}" type="datetime1">
              <a:rPr lang="fr-FR"/>
              <a:pPr>
                <a:defRPr/>
              </a:pPr>
              <a:t>10/05/10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E4359096-E33D-254E-9A65-AEEEA7755537}" type="slidenum">
              <a:rPr lang="fr-FR"/>
              <a:pPr>
                <a:defRPr/>
              </a:pPr>
              <a:t>‹#›</a:t>
            </a:fld>
            <a:endParaRPr lang="fr-F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7839E0E3-27E3-604B-892B-ED0AAC0A9AE7}" type="datetime1">
              <a:rPr lang="fr-FR"/>
              <a:pPr>
                <a:defRPr/>
              </a:pPr>
              <a:t>10/05/10</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E9A5C63-B4DD-CF44-BD86-4F8D675DC857}" type="slidenum">
              <a:rPr lang="fr-FR"/>
              <a:pPr>
                <a:defRPr/>
              </a:pPr>
              <a:t>‹#›</a:t>
            </a:fld>
            <a:endParaRPr lang="fr-F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F7A34304-6821-A24B-AF1C-149BC127BF38}" type="datetime1">
              <a:rPr lang="fr-FR"/>
              <a:pPr>
                <a:defRPr/>
              </a:pPr>
              <a:t>10/05/10</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355337ED-C41A-6B46-AE3C-29EDCDD8F348}" type="slidenum">
              <a:rPr lang="fr-FR"/>
              <a:pPr>
                <a:defRPr/>
              </a:pPr>
              <a:t>‹#›</a:t>
            </a:fld>
            <a:endParaRPr lang="fr-F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C6D24BE6-5B90-D840-B2EB-D95569DC239C}" type="datetime1">
              <a:rPr lang="fr-FR"/>
              <a:pPr>
                <a:defRPr/>
              </a:pPr>
              <a:t>10/05/10</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00B414DC-E20B-1C46-A4A9-23EA091240B3}" type="slidenum">
              <a:rPr lang="fr-FR"/>
              <a:pPr>
                <a:defRPr/>
              </a:pPr>
              <a:t>‹#›</a:t>
            </a:fld>
            <a:endParaRPr lang="fr-F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DDBE1E0-1FAB-E84B-A1B5-54D556C62C1A}" type="datetime1">
              <a:rPr lang="fr-FR"/>
              <a:pPr>
                <a:defRPr/>
              </a:pPr>
              <a:t>10/05/10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1A6107E-1384-BF47-A625-F35681BF7AC0}" type="slidenum">
              <a:rPr lang="fr-FR"/>
              <a:pPr>
                <a:defRPr/>
              </a:pPr>
              <a:t>‹#›</a:t>
            </a:fld>
            <a:endParaRPr lang="fr-F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6E6ABE4-B5C4-4C4F-BB5C-1AB0FC1D1933}" type="datetime1">
              <a:rPr lang="fr-FR"/>
              <a:pPr>
                <a:defRPr/>
              </a:pPr>
              <a:t>10/05/10</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FE9A758-68F3-C44F-B4CE-704F68050CCB}" type="slidenum">
              <a:rPr lang="fr-FR"/>
              <a:pPr>
                <a:defRPr/>
              </a:pPr>
              <a:t>‹#›</a:t>
            </a:fld>
            <a:endParaRPr lang="fr-F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7" charset="0"/>
                <a:ea typeface="ＭＳ Ｐゴシック" pitchFamily="-107" charset="-128"/>
                <a:cs typeface="ＭＳ Ｐゴシック" pitchFamily="-107" charset="-128"/>
              </a:defRPr>
            </a:lvl1pPr>
          </a:lstStyle>
          <a:p>
            <a:pPr>
              <a:defRPr/>
            </a:pPr>
            <a:fld id="{258DC64A-6EF2-6040-99D1-5794E0D9B06C}" type="datetime1">
              <a:rPr lang="fr-FR"/>
              <a:pPr>
                <a:defRPr/>
              </a:pPr>
              <a:t>10/05/10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7" charset="0"/>
                <a:ea typeface="ＭＳ Ｐゴシック" pitchFamily="-107" charset="-128"/>
                <a:cs typeface="ＭＳ Ｐゴシック" pitchFamily="-107" charset="-128"/>
              </a:defRPr>
            </a:lvl1pPr>
          </a:lstStyle>
          <a:p>
            <a:pPr>
              <a:defRPr/>
            </a:pPr>
            <a:fld id="{C86B19D7-FEA5-C64B-BDE0-0F1AB2100A28}"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08"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08"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08"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tiff"/><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video" Target="file://localhost/Users/speich/SABRINA/EXPOSES/EQUIPE3_LPO/SAtlADT.mp4" TargetMode="External"/><Relationship Id="rId2" Type="http://schemas.openxmlformats.org/officeDocument/2006/relationships/slideLayout" Target="../slideLayouts/slideLayout7.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1143000" y="4800600"/>
            <a:ext cx="6248400" cy="1752600"/>
          </a:xfrm>
        </p:spPr>
        <p:txBody>
          <a:bodyPr/>
          <a:lstStyle/>
          <a:p>
            <a:pPr eaLnBrk="1" hangingPunct="1"/>
            <a:r>
              <a:rPr lang="fr-FR" i="1" dirty="0">
                <a:solidFill>
                  <a:schemeClr val="tx1"/>
                </a:solidFill>
                <a:ea typeface="ＭＳ Ｐゴシック" pitchFamily="-108" charset="-128"/>
                <a:cs typeface="ＭＳ Ｐゴシック" pitchFamily="-108" charset="-128"/>
              </a:rPr>
              <a:t>S. </a:t>
            </a:r>
            <a:r>
              <a:rPr lang="fr-FR" i="1" dirty="0" smtClean="0">
                <a:solidFill>
                  <a:schemeClr val="tx1"/>
                </a:solidFill>
                <a:ea typeface="ＭＳ Ｐゴシック" pitchFamily="-108" charset="-128"/>
                <a:cs typeface="ＭＳ Ｐゴシック" pitchFamily="-108" charset="-128"/>
              </a:rPr>
              <a:t>Speich</a:t>
            </a:r>
          </a:p>
          <a:p>
            <a:pPr eaLnBrk="1" hangingPunct="1"/>
            <a:r>
              <a:rPr lang="en-GB" sz="2800" dirty="0" smtClean="0">
                <a:solidFill>
                  <a:schemeClr val="tx1"/>
                </a:solidFill>
              </a:rPr>
              <a:t>M. </a:t>
            </a:r>
            <a:r>
              <a:rPr lang="en-GB" sz="2800" dirty="0" err="1" smtClean="0">
                <a:solidFill>
                  <a:schemeClr val="tx1"/>
                </a:solidFill>
              </a:rPr>
              <a:t>Arhan</a:t>
            </a:r>
            <a:r>
              <a:rPr lang="en-GB" sz="2800" dirty="0" smtClean="0">
                <a:solidFill>
                  <a:schemeClr val="tx1"/>
                </a:solidFill>
              </a:rPr>
              <a:t>, </a:t>
            </a:r>
            <a:r>
              <a:rPr lang="en-GB" sz="2800" dirty="0" smtClean="0">
                <a:solidFill>
                  <a:schemeClr val="tx1"/>
                </a:solidFill>
              </a:rPr>
              <a:t>I. </a:t>
            </a:r>
            <a:r>
              <a:rPr lang="en-GB" sz="2800" dirty="0" err="1" smtClean="0">
                <a:solidFill>
                  <a:schemeClr val="tx1"/>
                </a:solidFill>
              </a:rPr>
              <a:t>Ansorge</a:t>
            </a:r>
            <a:r>
              <a:rPr lang="en-GB" sz="2800" dirty="0" smtClean="0">
                <a:solidFill>
                  <a:schemeClr val="tx1"/>
                </a:solidFill>
              </a:rPr>
              <a:t>, S. </a:t>
            </a:r>
            <a:r>
              <a:rPr lang="en-GB" sz="2800" dirty="0" err="1" smtClean="0">
                <a:solidFill>
                  <a:schemeClr val="tx1"/>
                </a:solidFill>
              </a:rPr>
              <a:t>Garzoli</a:t>
            </a:r>
            <a:r>
              <a:rPr lang="en-GB" sz="2800" dirty="0" smtClean="0">
                <a:solidFill>
                  <a:schemeClr val="tx1"/>
                </a:solidFill>
              </a:rPr>
              <a:t>, S. </a:t>
            </a:r>
            <a:r>
              <a:rPr lang="en-GB" sz="2800" dirty="0" err="1" smtClean="0">
                <a:solidFill>
                  <a:schemeClr val="tx1"/>
                </a:solidFill>
              </a:rPr>
              <a:t>Gladyshev</a:t>
            </a:r>
            <a:r>
              <a:rPr lang="en-GB" sz="2800" dirty="0" smtClean="0">
                <a:solidFill>
                  <a:schemeClr val="tx1"/>
                </a:solidFill>
              </a:rPr>
              <a:t>, G. </a:t>
            </a:r>
            <a:r>
              <a:rPr lang="en-GB" sz="2800" dirty="0" err="1" smtClean="0">
                <a:solidFill>
                  <a:schemeClr val="tx1"/>
                </a:solidFill>
              </a:rPr>
              <a:t>Goni</a:t>
            </a:r>
            <a:r>
              <a:rPr lang="en-GB" sz="2800" dirty="0" smtClean="0">
                <a:solidFill>
                  <a:schemeClr val="tx1"/>
                </a:solidFill>
              </a:rPr>
              <a:t>, E. Key, J. </a:t>
            </a:r>
            <a:r>
              <a:rPr lang="en-GB" sz="2800" dirty="0" err="1" smtClean="0">
                <a:solidFill>
                  <a:schemeClr val="tx1"/>
                </a:solidFill>
              </a:rPr>
              <a:t>Lutjeharms</a:t>
            </a:r>
            <a:r>
              <a:rPr lang="en-GB" sz="2800" dirty="0" smtClean="0">
                <a:solidFill>
                  <a:schemeClr val="tx1"/>
                </a:solidFill>
              </a:rPr>
              <a:t>, C. </a:t>
            </a:r>
            <a:r>
              <a:rPr lang="en-GB" sz="2800" dirty="0" err="1" smtClean="0">
                <a:solidFill>
                  <a:schemeClr val="tx1"/>
                </a:solidFill>
              </a:rPr>
              <a:t>Meinem</a:t>
            </a:r>
            <a:r>
              <a:rPr lang="en-GB" sz="2800" dirty="0" smtClean="0">
                <a:solidFill>
                  <a:schemeClr val="tx1"/>
                </a:solidFill>
              </a:rPr>
              <a:t>,</a:t>
            </a:r>
            <a:r>
              <a:rPr lang="en-GB" sz="2800" dirty="0" smtClean="0">
                <a:solidFill>
                  <a:schemeClr val="tx1"/>
                </a:solidFill>
              </a:rPr>
              <a:t>  </a:t>
            </a:r>
            <a:r>
              <a:rPr lang="en-GB" sz="2800" dirty="0" smtClean="0">
                <a:solidFill>
                  <a:schemeClr val="tx1"/>
                </a:solidFill>
              </a:rPr>
              <a:t>A. </a:t>
            </a:r>
            <a:r>
              <a:rPr lang="en-GB" sz="2800" dirty="0" err="1" smtClean="0">
                <a:solidFill>
                  <a:schemeClr val="tx1"/>
                </a:solidFill>
              </a:rPr>
              <a:t>Sokov</a:t>
            </a:r>
            <a:r>
              <a:rPr lang="en-GB" sz="2800" dirty="0" smtClean="0">
                <a:solidFill>
                  <a:schemeClr val="tx1"/>
                </a:solidFill>
              </a:rPr>
              <a:t>,  S. </a:t>
            </a:r>
            <a:r>
              <a:rPr lang="en-GB" sz="2800" dirty="0" smtClean="0">
                <a:solidFill>
                  <a:schemeClr val="tx1"/>
                </a:solidFill>
              </a:rPr>
              <a:t>Swart &amp; et al.</a:t>
            </a:r>
            <a:endParaRPr lang="fr-FR" sz="2800" i="1" dirty="0">
              <a:solidFill>
                <a:schemeClr val="tx1"/>
              </a:solidFill>
              <a:ea typeface="ＭＳ Ｐゴシック" pitchFamily="-108" charset="-128"/>
              <a:cs typeface="ＭＳ Ｐゴシック" pitchFamily="-108" charset="-128"/>
            </a:endParaRPr>
          </a:p>
        </p:txBody>
      </p:sp>
      <p:pic>
        <p:nvPicPr>
          <p:cNvPr id="14343" name="Picture 22" descr="SouthernOceantot_round"/>
          <p:cNvPicPr>
            <a:picLocks noChangeAspect="1" noChangeArrowheads="1"/>
          </p:cNvPicPr>
          <p:nvPr/>
        </p:nvPicPr>
        <p:blipFill>
          <a:blip r:embed="rId4"/>
          <a:srcRect/>
          <a:stretch>
            <a:fillRect/>
          </a:stretch>
        </p:blipFill>
        <p:spPr bwMode="auto">
          <a:xfrm>
            <a:off x="6172200" y="2667000"/>
            <a:ext cx="2895600" cy="2886356"/>
          </a:xfrm>
          <a:prstGeom prst="rect">
            <a:avLst/>
          </a:prstGeom>
          <a:noFill/>
          <a:ln w="9525">
            <a:noFill/>
            <a:miter lim="800000"/>
            <a:headEnd/>
            <a:tailEnd/>
          </a:ln>
        </p:spPr>
      </p:pic>
      <p:sp>
        <p:nvSpPr>
          <p:cNvPr id="15362" name="WordArt 2" descr="BONUS_GH_banniere2"/>
          <p:cNvSpPr>
            <a:spLocks noChangeArrowheads="1" noChangeShapeType="1"/>
          </p:cNvSpPr>
          <p:nvPr/>
        </p:nvSpPr>
        <p:spPr bwMode="auto">
          <a:xfrm>
            <a:off x="2895600" y="609600"/>
            <a:ext cx="5930900" cy="1482725"/>
          </a:xfrm>
          <a:prstGeom prst="rect">
            <a:avLst/>
          </a:prstGeom>
          <a:effectLst>
            <a:outerShdw blurRad="76200" dist="88900" dir="2700000">
              <a:srgbClr val="000000">
                <a:alpha val="43000"/>
              </a:srgbClr>
            </a:outerShdw>
          </a:effectLst>
        </p:spPr>
        <p:txBody>
          <a:bodyPr wrap="none" fromWordArt="1">
            <a:prstTxWarp prst="textPlain">
              <a:avLst>
                <a:gd name="adj" fmla="val 50000"/>
              </a:avLst>
            </a:prstTxWarp>
          </a:bodyPr>
          <a:lstStyle/>
          <a:p>
            <a:pPr algn="ctr" rtl="0"/>
            <a:r>
              <a:rPr lang="fr-FR" sz="1600" kern="10" spc="0" dirty="0" smtClean="0">
                <a:ln w="9525">
                  <a:noFill/>
                  <a:round/>
                  <a:headEnd/>
                  <a:tailEnd/>
                </a:ln>
                <a:blipFill dpi="0" rotWithShape="0">
                  <a:blip r:embed="rId5"/>
                  <a:srcRect/>
                  <a:stretch>
                    <a:fillRect/>
                  </a:stretch>
                </a:blipFill>
                <a:effectLst>
                  <a:outerShdw blurRad="63500" dist="38099" dir="2700000" algn="ctr" rotWithShape="0">
                    <a:srgbClr val="C0C0C0">
                      <a:alpha val="74998"/>
                    </a:srgbClr>
                  </a:outerShdw>
                </a:effectLst>
                <a:latin typeface="Impact"/>
                <a:ea typeface="Impact"/>
                <a:cs typeface="Impact"/>
              </a:rPr>
              <a:t>GOODHOPE</a:t>
            </a:r>
            <a:endParaRPr lang="en-GB" sz="1600" kern="10" spc="0" dirty="0">
              <a:ln w="9525">
                <a:noFill/>
                <a:round/>
                <a:headEnd/>
                <a:tailEnd/>
              </a:ln>
              <a:blipFill dpi="0" rotWithShape="0">
                <a:blip r:embed="rId5"/>
                <a:srcRect/>
                <a:stretch>
                  <a:fillRect/>
                </a:stretch>
              </a:blipFill>
              <a:effectLst>
                <a:outerShdw blurRad="63500" dist="38099" dir="2700000" algn="ctr" rotWithShape="0">
                  <a:srgbClr val="C0C0C0">
                    <a:alpha val="74998"/>
                  </a:srgbClr>
                </a:outerShdw>
              </a:effectLst>
              <a:latin typeface="Impact"/>
              <a:ea typeface="Impact"/>
              <a:cs typeface="Impact"/>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Image 25"/>
          <p:cNvPicPr>
            <a:picLocks noChangeAspect="1"/>
          </p:cNvPicPr>
          <p:nvPr/>
        </p:nvPicPr>
        <p:blipFill>
          <a:blip r:embed="rId2">
            <a:clrChange>
              <a:clrFrom>
                <a:srgbClr val="FFFFFF"/>
              </a:clrFrom>
              <a:clrTo>
                <a:srgbClr val="FFFFFF">
                  <a:alpha val="0"/>
                </a:srgbClr>
              </a:clrTo>
            </a:clrChange>
            <a:alphaModFix/>
          </a:blip>
          <a:stretch>
            <a:fillRect/>
          </a:stretch>
        </p:blipFill>
        <p:spPr>
          <a:xfrm>
            <a:off x="4540251" y="2743202"/>
            <a:ext cx="4012825" cy="3500126"/>
          </a:xfrm>
          <a:prstGeom prst="rect">
            <a:avLst/>
          </a:prstGeom>
        </p:spPr>
      </p:pic>
      <p:pic>
        <p:nvPicPr>
          <p:cNvPr id="15" name="Image 14" descr="SATL_zoom.png"/>
          <p:cNvPicPr>
            <a:picLocks noChangeAspect="1"/>
          </p:cNvPicPr>
          <p:nvPr/>
        </p:nvPicPr>
        <p:blipFill>
          <a:blip r:embed="rId3">
            <a:clrChange>
              <a:clrFrom>
                <a:srgbClr val="FFFFFF"/>
              </a:clrFrom>
              <a:clrTo>
                <a:srgbClr val="FFFFFF">
                  <a:alpha val="0"/>
                </a:srgbClr>
              </a:clrTo>
            </a:clrChange>
            <a:alphaModFix amt="72000"/>
          </a:blip>
          <a:stretch>
            <a:fillRect/>
          </a:stretch>
        </p:blipFill>
        <p:spPr>
          <a:xfrm>
            <a:off x="825500" y="2319493"/>
            <a:ext cx="7734300" cy="4267200"/>
          </a:xfrm>
          <a:prstGeom prst="rect">
            <a:avLst/>
          </a:prstGeom>
        </p:spPr>
      </p:pic>
      <p:sp>
        <p:nvSpPr>
          <p:cNvPr id="55302" name="Line 11"/>
          <p:cNvSpPr>
            <a:spLocks noChangeShapeType="1"/>
          </p:cNvSpPr>
          <p:nvPr/>
        </p:nvSpPr>
        <p:spPr bwMode="auto">
          <a:xfrm>
            <a:off x="8450263" y="3046413"/>
            <a:ext cx="160337" cy="533400"/>
          </a:xfrm>
          <a:prstGeom prst="line">
            <a:avLst/>
          </a:prstGeom>
          <a:noFill/>
          <a:ln w="38100">
            <a:solidFill>
              <a:schemeClr val="bg1"/>
            </a:solidFill>
            <a:round/>
            <a:headEnd/>
            <a:tailEnd/>
          </a:ln>
        </p:spPr>
        <p:txBody>
          <a:bodyPr>
            <a:prstTxWarp prst="textNoShape">
              <a:avLst/>
            </a:prstTxWarp>
            <a:spAutoFit/>
          </a:bodyPr>
          <a:lstStyle/>
          <a:p>
            <a:endParaRPr lang="fr-FR"/>
          </a:p>
        </p:txBody>
      </p:sp>
      <p:sp>
        <p:nvSpPr>
          <p:cNvPr id="55306" name="ZoneTexte 9"/>
          <p:cNvSpPr txBox="1">
            <a:spLocks noChangeArrowheads="1"/>
          </p:cNvSpPr>
          <p:nvPr/>
        </p:nvSpPr>
        <p:spPr bwMode="auto">
          <a:xfrm>
            <a:off x="3473181" y="6304002"/>
            <a:ext cx="5137419" cy="369332"/>
          </a:xfrm>
          <a:prstGeom prst="rect">
            <a:avLst/>
          </a:prstGeom>
          <a:noFill/>
          <a:ln w="9525">
            <a:noFill/>
            <a:miter lim="800000"/>
            <a:headEnd/>
            <a:tailEnd/>
          </a:ln>
        </p:spPr>
        <p:txBody>
          <a:bodyPr wrap="none">
            <a:prstTxWarp prst="textNoShape">
              <a:avLst/>
            </a:prstTxWarp>
            <a:spAutoFit/>
          </a:bodyPr>
          <a:lstStyle/>
          <a:p>
            <a:r>
              <a:rPr lang="fr-FR" dirty="0" smtClean="0"/>
              <a:t>E. </a:t>
            </a:r>
            <a:r>
              <a:rPr lang="fr-FR" dirty="0" err="1" smtClean="0"/>
              <a:t>Rusciano</a:t>
            </a:r>
            <a:r>
              <a:rPr lang="fr-FR" dirty="0" smtClean="0"/>
              <a:t>, S. Speich, M. </a:t>
            </a:r>
            <a:r>
              <a:rPr lang="fr-FR" dirty="0" err="1" smtClean="0"/>
              <a:t>Arhan</a:t>
            </a:r>
            <a:r>
              <a:rPr lang="fr-FR" dirty="0" smtClean="0"/>
              <a:t>, in </a:t>
            </a:r>
            <a:r>
              <a:rPr lang="fr-FR" dirty="0" err="1" smtClean="0"/>
              <a:t>preparation</a:t>
            </a:r>
            <a:endParaRPr lang="fr-FR" dirty="0"/>
          </a:p>
        </p:txBody>
      </p:sp>
      <p:sp>
        <p:nvSpPr>
          <p:cNvPr id="11"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err="1" smtClean="0">
                <a:solidFill>
                  <a:srgbClr val="FFFFFF"/>
                </a:solidFill>
                <a:latin typeface="+mj-lt"/>
              </a:rPr>
              <a:t>Paths</a:t>
            </a:r>
            <a:r>
              <a:rPr lang="fr-FR" sz="4400" noProof="0" dirty="0" smtClean="0">
                <a:solidFill>
                  <a:srgbClr val="FFFFFF"/>
                </a:solidFill>
                <a:latin typeface="+mj-lt"/>
              </a:rPr>
              <a:t> of </a:t>
            </a:r>
            <a:r>
              <a:rPr lang="fr-FR" sz="4400" noProof="0" dirty="0" err="1" smtClean="0">
                <a:solidFill>
                  <a:srgbClr val="FFFFFF"/>
                </a:solidFill>
                <a:latin typeface="+mj-lt"/>
              </a:rPr>
              <a:t>SO-Indo-Atlantic</a:t>
            </a:r>
            <a:r>
              <a:rPr lang="fr-FR" sz="4400" noProof="0" dirty="0" smtClean="0">
                <a:solidFill>
                  <a:srgbClr val="FFFFFF"/>
                </a:solidFill>
                <a:latin typeface="+mj-lt"/>
              </a:rPr>
              <a:t> </a:t>
            </a:r>
            <a:r>
              <a:rPr lang="fr-FR" sz="4400" noProof="0" dirty="0" err="1" smtClean="0">
                <a:solidFill>
                  <a:srgbClr val="FFFFFF"/>
                </a:solidFill>
                <a:latin typeface="+mj-lt"/>
              </a:rPr>
              <a:t>Eddies</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sp>
        <p:nvSpPr>
          <p:cNvPr id="34" name="ZoneTexte 33"/>
          <p:cNvSpPr txBox="1"/>
          <p:nvPr/>
        </p:nvSpPr>
        <p:spPr>
          <a:xfrm>
            <a:off x="1371600" y="1447800"/>
            <a:ext cx="6934200" cy="461665"/>
          </a:xfrm>
          <a:prstGeom prst="rect">
            <a:avLst/>
          </a:prstGeom>
          <a:noFill/>
        </p:spPr>
        <p:txBody>
          <a:bodyPr wrap="square" rtlCol="0">
            <a:spAutoFit/>
          </a:bodyPr>
          <a:lstStyle/>
          <a:p>
            <a:r>
              <a:rPr lang="fr-FR" sz="2400" b="1" cap="all" dirty="0" smtClean="0">
                <a:solidFill>
                  <a:srgbClr val="000090"/>
                </a:solidFill>
              </a:rPr>
              <a:t>AAIW </a:t>
            </a:r>
            <a:r>
              <a:rPr lang="fr-FR" sz="2400" b="1" cap="all" dirty="0" err="1" smtClean="0">
                <a:solidFill>
                  <a:srgbClr val="000090"/>
                </a:solidFill>
              </a:rPr>
              <a:t>from</a:t>
            </a:r>
            <a:r>
              <a:rPr lang="fr-FR" sz="2400" b="1" cap="all" dirty="0" smtClean="0">
                <a:solidFill>
                  <a:srgbClr val="000090"/>
                </a:solidFill>
              </a:rPr>
              <a:t> ARGO </a:t>
            </a:r>
            <a:r>
              <a:rPr lang="fr-FR" sz="2400" b="1" cap="all" dirty="0" err="1" smtClean="0">
                <a:solidFill>
                  <a:srgbClr val="000090"/>
                </a:solidFill>
              </a:rPr>
              <a:t>floats</a:t>
            </a:r>
            <a:r>
              <a:rPr lang="fr-FR" sz="2400" b="1" cap="all" dirty="0" smtClean="0">
                <a:solidFill>
                  <a:srgbClr val="000090"/>
                </a:solidFill>
              </a:rPr>
              <a:t> &amp; </a:t>
            </a:r>
            <a:r>
              <a:rPr lang="fr-FR" sz="2400" b="1" cap="all" dirty="0" err="1" smtClean="0">
                <a:solidFill>
                  <a:srgbClr val="000090"/>
                </a:solidFill>
              </a:rPr>
              <a:t>Eddies</a:t>
            </a:r>
            <a:endParaRPr lang="fr-FR" sz="2400" b="1" cap="all" dirty="0">
              <a:solidFill>
                <a:srgbClr val="00009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302" name="Line 11"/>
          <p:cNvSpPr>
            <a:spLocks noChangeShapeType="1"/>
          </p:cNvSpPr>
          <p:nvPr/>
        </p:nvSpPr>
        <p:spPr bwMode="auto">
          <a:xfrm>
            <a:off x="7186613" y="3046413"/>
            <a:ext cx="160337" cy="533400"/>
          </a:xfrm>
          <a:prstGeom prst="line">
            <a:avLst/>
          </a:prstGeom>
          <a:noFill/>
          <a:ln w="38100">
            <a:solidFill>
              <a:schemeClr val="bg1"/>
            </a:solidFill>
            <a:round/>
            <a:headEnd/>
            <a:tailEnd/>
          </a:ln>
        </p:spPr>
        <p:txBody>
          <a:bodyPr>
            <a:prstTxWarp prst="textNoShape">
              <a:avLst/>
            </a:prstTxWarp>
            <a:spAutoFit/>
          </a:bodyPr>
          <a:lstStyle/>
          <a:p>
            <a:endParaRPr lang="fr-FR"/>
          </a:p>
        </p:txBody>
      </p:sp>
      <p:sp>
        <p:nvSpPr>
          <p:cNvPr id="55306" name="ZoneTexte 9"/>
          <p:cNvSpPr txBox="1">
            <a:spLocks noChangeArrowheads="1"/>
          </p:cNvSpPr>
          <p:nvPr/>
        </p:nvSpPr>
        <p:spPr bwMode="auto">
          <a:xfrm>
            <a:off x="1060944" y="6488668"/>
            <a:ext cx="3815856" cy="369332"/>
          </a:xfrm>
          <a:prstGeom prst="rect">
            <a:avLst/>
          </a:prstGeom>
          <a:noFill/>
          <a:ln w="9525">
            <a:noFill/>
            <a:miter lim="800000"/>
            <a:headEnd/>
            <a:tailEnd/>
          </a:ln>
        </p:spPr>
        <p:txBody>
          <a:bodyPr wrap="none">
            <a:prstTxWarp prst="textNoShape">
              <a:avLst/>
            </a:prstTxWarp>
            <a:spAutoFit/>
          </a:bodyPr>
          <a:lstStyle/>
          <a:p>
            <a:r>
              <a:rPr lang="fr-FR" dirty="0" smtClean="0"/>
              <a:t>A. David &amp; S. Speich in </a:t>
            </a:r>
            <a:r>
              <a:rPr lang="fr-FR" dirty="0" err="1" smtClean="0"/>
              <a:t>preparation</a:t>
            </a:r>
            <a:endParaRPr lang="fr-FR" dirty="0"/>
          </a:p>
        </p:txBody>
      </p:sp>
      <p:sp>
        <p:nvSpPr>
          <p:cNvPr id="11"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err="1" smtClean="0">
                <a:solidFill>
                  <a:srgbClr val="FFFFFF"/>
                </a:solidFill>
                <a:latin typeface="+mj-lt"/>
              </a:rPr>
              <a:t>Paths</a:t>
            </a:r>
            <a:r>
              <a:rPr lang="fr-FR" sz="4400" noProof="0" dirty="0" smtClean="0">
                <a:solidFill>
                  <a:srgbClr val="FFFFFF"/>
                </a:solidFill>
                <a:latin typeface="+mj-lt"/>
              </a:rPr>
              <a:t> of </a:t>
            </a:r>
            <a:r>
              <a:rPr lang="fr-FR" sz="4400" noProof="0" dirty="0" err="1" smtClean="0">
                <a:solidFill>
                  <a:srgbClr val="FFFFFF"/>
                </a:solidFill>
                <a:latin typeface="+mj-lt"/>
              </a:rPr>
              <a:t>SO-Indo-Atlantic</a:t>
            </a:r>
            <a:r>
              <a:rPr lang="fr-FR" sz="4400" noProof="0" dirty="0" smtClean="0">
                <a:solidFill>
                  <a:srgbClr val="FFFFFF"/>
                </a:solidFill>
                <a:latin typeface="+mj-lt"/>
              </a:rPr>
              <a:t> </a:t>
            </a:r>
            <a:r>
              <a:rPr lang="fr-FR" sz="4400" noProof="0" dirty="0" err="1" smtClean="0">
                <a:solidFill>
                  <a:srgbClr val="FFFFFF"/>
                </a:solidFill>
                <a:latin typeface="+mj-lt"/>
              </a:rPr>
              <a:t>Eddies</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grpSp>
        <p:nvGrpSpPr>
          <p:cNvPr id="19" name="Grouper 18"/>
          <p:cNvGrpSpPr/>
          <p:nvPr/>
        </p:nvGrpSpPr>
        <p:grpSpPr>
          <a:xfrm>
            <a:off x="609600" y="1295400"/>
            <a:ext cx="7830344" cy="5071907"/>
            <a:chOff x="609600" y="1295400"/>
            <a:chExt cx="7830344" cy="5071907"/>
          </a:xfrm>
        </p:grpSpPr>
        <p:pic>
          <p:nvPicPr>
            <p:cNvPr id="10" name="Image 9" descr="bar.png"/>
            <p:cNvPicPr>
              <a:picLocks noChangeAspect="1"/>
            </p:cNvPicPr>
            <p:nvPr/>
          </p:nvPicPr>
          <p:blipFill>
            <a:blip r:embed="rId3">
              <a:clrChange>
                <a:clrFrom>
                  <a:srgbClr val="A3A3A3"/>
                </a:clrFrom>
                <a:clrTo>
                  <a:srgbClr val="A3A3A3">
                    <a:alpha val="0"/>
                  </a:srgbClr>
                </a:clrTo>
              </a:clrChange>
            </a:blip>
            <a:stretch>
              <a:fillRect/>
            </a:stretch>
          </p:blipFill>
          <p:spPr>
            <a:xfrm>
              <a:off x="704850" y="5410200"/>
              <a:ext cx="7734300" cy="957107"/>
            </a:xfrm>
            <a:prstGeom prst="rect">
              <a:avLst/>
            </a:prstGeom>
          </p:spPr>
        </p:pic>
        <p:pic>
          <p:nvPicPr>
            <p:cNvPr id="9" name="Image 8" descr="SATL_zoom.png"/>
            <p:cNvPicPr>
              <a:picLocks noChangeAspect="1"/>
            </p:cNvPicPr>
            <p:nvPr/>
          </p:nvPicPr>
          <p:blipFill>
            <a:blip r:embed="rId4">
              <a:clrChange>
                <a:clrFrom>
                  <a:srgbClr val="FFFFFF"/>
                </a:clrFrom>
                <a:clrTo>
                  <a:srgbClr val="FFFFFF">
                    <a:alpha val="0"/>
                  </a:srgbClr>
                </a:clrTo>
              </a:clrChange>
            </a:blip>
            <a:stretch>
              <a:fillRect/>
            </a:stretch>
          </p:blipFill>
          <p:spPr>
            <a:xfrm>
              <a:off x="704850" y="1295400"/>
              <a:ext cx="7734300" cy="4267200"/>
            </a:xfrm>
            <a:prstGeom prst="rect">
              <a:avLst/>
            </a:prstGeom>
          </p:spPr>
        </p:pic>
        <p:cxnSp>
          <p:nvCxnSpPr>
            <p:cNvPr id="14" name="Connecteur droit 13"/>
            <p:cNvCxnSpPr/>
            <p:nvPr/>
          </p:nvCxnSpPr>
          <p:spPr>
            <a:xfrm rot="5400000">
              <a:off x="6056850" y="3677700"/>
              <a:ext cx="4764600" cy="1588"/>
            </a:xfrm>
            <a:prstGeom prst="lin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09600" y="5334000"/>
              <a:ext cx="7620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7" name="Grouper 26"/>
          <p:cNvGrpSpPr/>
          <p:nvPr/>
        </p:nvGrpSpPr>
        <p:grpSpPr>
          <a:xfrm>
            <a:off x="5410200" y="2743200"/>
            <a:ext cx="1066800" cy="3318388"/>
            <a:chOff x="5410200" y="2743200"/>
            <a:chExt cx="1066800" cy="3318388"/>
          </a:xfrm>
        </p:grpSpPr>
        <p:cxnSp>
          <p:nvCxnSpPr>
            <p:cNvPr id="21" name="Connecteur droit 20"/>
            <p:cNvCxnSpPr/>
            <p:nvPr/>
          </p:nvCxnSpPr>
          <p:spPr>
            <a:xfrm rot="5400000" flipH="1" flipV="1">
              <a:off x="4361797" y="5011597"/>
              <a:ext cx="2098394" cy="1588"/>
            </a:xfrm>
            <a:prstGeom prst="line">
              <a:avLst/>
            </a:prstGeom>
            <a:ln w="38100" cap="flat" cmpd="sng" algn="ctr">
              <a:solidFill>
                <a:schemeClr val="accent6">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rot="5400000" flipH="1" flipV="1">
              <a:off x="5220891" y="2935685"/>
              <a:ext cx="1218406" cy="836612"/>
            </a:xfrm>
            <a:prstGeom prst="line">
              <a:avLst/>
            </a:prstGeom>
            <a:ln w="38100" cap="flat" cmpd="sng" algn="ctr">
              <a:solidFill>
                <a:schemeClr val="accent6">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a:off x="6248400" y="2743200"/>
              <a:ext cx="228600" cy="1588"/>
            </a:xfrm>
            <a:prstGeom prst="line">
              <a:avLst/>
            </a:prstGeom>
            <a:ln w="38100" cap="flat" cmpd="sng" algn="ctr">
              <a:solidFill>
                <a:schemeClr val="accent6">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28" name="Flèche vers la gauche 27"/>
          <p:cNvSpPr/>
          <p:nvPr/>
        </p:nvSpPr>
        <p:spPr>
          <a:xfrm>
            <a:off x="3581400" y="2057400"/>
            <a:ext cx="1600200" cy="687388"/>
          </a:xfrm>
          <a:prstGeom prst="leftArrow">
            <a:avLst/>
          </a:prstGeom>
          <a:solidFill>
            <a:schemeClr val="accent6">
              <a:lumMod val="40000"/>
              <a:lumOff val="60000"/>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vers la gauche 28"/>
          <p:cNvSpPr/>
          <p:nvPr/>
        </p:nvSpPr>
        <p:spPr>
          <a:xfrm flipH="1">
            <a:off x="4495800" y="3427412"/>
            <a:ext cx="1600200" cy="687388"/>
          </a:xfrm>
          <a:prstGeom prst="leftArrow">
            <a:avLst/>
          </a:prstGeom>
          <a:solidFill>
            <a:schemeClr val="accent1">
              <a:lumMod val="40000"/>
              <a:lumOff val="60000"/>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Flèche vers la gauche 29"/>
          <p:cNvSpPr/>
          <p:nvPr/>
        </p:nvSpPr>
        <p:spPr>
          <a:xfrm rot="3169715">
            <a:off x="5579935" y="2530744"/>
            <a:ext cx="1061959" cy="687388"/>
          </a:xfrm>
          <a:prstGeom prst="leftArrow">
            <a:avLst/>
          </a:prstGeom>
          <a:solidFill>
            <a:schemeClr val="accent6">
              <a:lumMod val="40000"/>
              <a:lumOff val="60000"/>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5" name="Grouper 44"/>
          <p:cNvGrpSpPr/>
          <p:nvPr/>
        </p:nvGrpSpPr>
        <p:grpSpPr>
          <a:xfrm>
            <a:off x="188296" y="1809905"/>
            <a:ext cx="8576908" cy="3351575"/>
            <a:chOff x="684869" y="1371600"/>
            <a:chExt cx="8576908" cy="3351575"/>
          </a:xfrm>
        </p:grpSpPr>
        <p:grpSp>
          <p:nvGrpSpPr>
            <p:cNvPr id="27" name="Grouper 26"/>
            <p:cNvGrpSpPr/>
            <p:nvPr/>
          </p:nvGrpSpPr>
          <p:grpSpPr>
            <a:xfrm>
              <a:off x="2816034" y="1910725"/>
              <a:ext cx="6445743" cy="2812450"/>
              <a:chOff x="2816034" y="2190690"/>
              <a:chExt cx="6445743" cy="2647988"/>
            </a:xfrm>
          </p:grpSpPr>
          <p:grpSp>
            <p:nvGrpSpPr>
              <p:cNvPr id="28" name="Grouper 40"/>
              <p:cNvGrpSpPr/>
              <p:nvPr/>
            </p:nvGrpSpPr>
            <p:grpSpPr>
              <a:xfrm>
                <a:off x="2816034" y="2190690"/>
                <a:ext cx="6445743" cy="2647988"/>
                <a:chOff x="2816034" y="2190690"/>
                <a:chExt cx="6445743" cy="2647988"/>
              </a:xfrm>
            </p:grpSpPr>
            <p:pic>
              <p:nvPicPr>
                <p:cNvPr id="31" name="Image 4" descr="bgh8_sal.gif"/>
                <p:cNvPicPr>
                  <a:picLocks noChangeAspect="1"/>
                </p:cNvPicPr>
                <p:nvPr/>
              </p:nvPicPr>
              <p:blipFill>
                <a:blip r:embed="rId3">
                  <a:clrChange>
                    <a:clrFrom>
                      <a:srgbClr val="FBFBFB"/>
                    </a:clrFrom>
                    <a:clrTo>
                      <a:srgbClr val="FBFBFB">
                        <a:alpha val="0"/>
                      </a:srgbClr>
                    </a:clrTo>
                  </a:clrChange>
                </a:blip>
                <a:srcRect/>
                <a:stretch>
                  <a:fillRect/>
                </a:stretch>
              </p:blipFill>
              <p:spPr bwMode="auto">
                <a:xfrm>
                  <a:off x="2816034" y="2373095"/>
                  <a:ext cx="6445743" cy="2465583"/>
                </a:xfrm>
                <a:prstGeom prst="rect">
                  <a:avLst/>
                </a:prstGeom>
                <a:noFill/>
                <a:ln w="9525">
                  <a:noFill/>
                  <a:miter lim="800000"/>
                  <a:headEnd/>
                  <a:tailEnd/>
                </a:ln>
              </p:spPr>
            </p:pic>
            <p:sp>
              <p:nvSpPr>
                <p:cNvPr id="32" name="Line 5"/>
                <p:cNvSpPr>
                  <a:spLocks noChangeShapeType="1"/>
                </p:cNvSpPr>
                <p:nvPr/>
              </p:nvSpPr>
              <p:spPr bwMode="auto">
                <a:xfrm flipV="1">
                  <a:off x="5673425" y="2516206"/>
                  <a:ext cx="0" cy="466462"/>
                </a:xfrm>
                <a:prstGeom prst="line">
                  <a:avLst/>
                </a:prstGeom>
                <a:noFill/>
                <a:ln w="9525">
                  <a:solidFill>
                    <a:srgbClr val="FF0000"/>
                  </a:solidFill>
                  <a:round/>
                  <a:headEnd/>
                  <a:tailEnd/>
                </a:ln>
              </p:spPr>
              <p:txBody>
                <a:bodyPr>
                  <a:prstTxWarp prst="textNoShape">
                    <a:avLst/>
                  </a:prstTxWarp>
                </a:bodyPr>
                <a:lstStyle/>
                <a:p>
                  <a:endParaRPr lang="fr-FR"/>
                </a:p>
              </p:txBody>
            </p:sp>
            <p:sp>
              <p:nvSpPr>
                <p:cNvPr id="33" name="Text Box 7"/>
                <p:cNvSpPr txBox="1">
                  <a:spLocks noChangeArrowheads="1"/>
                </p:cNvSpPr>
                <p:nvPr/>
              </p:nvSpPr>
              <p:spPr bwMode="auto">
                <a:xfrm>
                  <a:off x="5410200" y="2205232"/>
                  <a:ext cx="746472" cy="376713"/>
                </a:xfrm>
                <a:prstGeom prst="rect">
                  <a:avLst/>
                </a:prstGeom>
                <a:noFill/>
                <a:ln w="9525">
                  <a:noFill/>
                  <a:miter lim="800000"/>
                  <a:headEnd/>
                  <a:tailEnd/>
                </a:ln>
              </p:spPr>
              <p:txBody>
                <a:bodyPr wrap="square">
                  <a:prstTxWarp prst="textNoShape">
                    <a:avLst/>
                  </a:prstTxWarp>
                  <a:spAutoFit/>
                </a:bodyPr>
                <a:lstStyle/>
                <a:p>
                  <a:r>
                    <a:rPr lang="fr-FR" sz="2000" dirty="0">
                      <a:solidFill>
                        <a:srgbClr val="FF0000"/>
                      </a:solidFill>
                      <a:latin typeface="Calibri" pitchFamily="-108" charset="0"/>
                    </a:rPr>
                    <a:t>SAF</a:t>
                  </a:r>
                </a:p>
              </p:txBody>
            </p:sp>
            <p:sp>
              <p:nvSpPr>
                <p:cNvPr id="34" name="Text Box 8"/>
                <p:cNvSpPr txBox="1">
                  <a:spLocks noChangeArrowheads="1"/>
                </p:cNvSpPr>
                <p:nvPr/>
              </p:nvSpPr>
              <p:spPr bwMode="auto">
                <a:xfrm>
                  <a:off x="6692727" y="2190690"/>
                  <a:ext cx="559855" cy="376713"/>
                </a:xfrm>
                <a:prstGeom prst="rect">
                  <a:avLst/>
                </a:prstGeom>
                <a:noFill/>
                <a:ln w="9525">
                  <a:noFill/>
                  <a:miter lim="800000"/>
                  <a:headEnd/>
                  <a:tailEnd/>
                </a:ln>
              </p:spPr>
              <p:txBody>
                <a:bodyPr wrap="square">
                  <a:prstTxWarp prst="textNoShape">
                    <a:avLst/>
                  </a:prstTxWarp>
                  <a:spAutoFit/>
                </a:bodyPr>
                <a:lstStyle/>
                <a:p>
                  <a:r>
                    <a:rPr lang="fr-FR" sz="2000" dirty="0">
                      <a:solidFill>
                        <a:srgbClr val="FF0000"/>
                      </a:solidFill>
                      <a:latin typeface="Calibri" pitchFamily="-108" charset="0"/>
                    </a:rPr>
                    <a:t>PF</a:t>
                  </a:r>
                </a:p>
              </p:txBody>
            </p:sp>
          </p:grpSp>
          <p:sp>
            <p:nvSpPr>
              <p:cNvPr id="29" name="Line 6"/>
              <p:cNvSpPr>
                <a:spLocks noChangeShapeType="1"/>
              </p:cNvSpPr>
              <p:nvPr/>
            </p:nvSpPr>
            <p:spPr bwMode="auto">
              <a:xfrm flipV="1">
                <a:off x="6943876" y="2516206"/>
                <a:ext cx="0" cy="466462"/>
              </a:xfrm>
              <a:prstGeom prst="line">
                <a:avLst/>
              </a:prstGeom>
              <a:noFill/>
              <a:ln w="9525">
                <a:solidFill>
                  <a:srgbClr val="FF0000"/>
                </a:solidFill>
                <a:round/>
                <a:headEnd/>
                <a:tailEnd/>
              </a:ln>
            </p:spPr>
            <p:txBody>
              <a:bodyPr>
                <a:prstTxWarp prst="textNoShape">
                  <a:avLst/>
                </a:prstTxWarp>
              </a:bodyPr>
              <a:lstStyle/>
              <a:p>
                <a:endParaRPr lang="fr-FR"/>
              </a:p>
            </p:txBody>
          </p:sp>
        </p:grpSp>
        <p:sp>
          <p:nvSpPr>
            <p:cNvPr id="37" name="ZoneTexte 36"/>
            <p:cNvSpPr txBox="1"/>
            <p:nvPr/>
          </p:nvSpPr>
          <p:spPr>
            <a:xfrm>
              <a:off x="3281190" y="1371600"/>
              <a:ext cx="1574756" cy="1077218"/>
            </a:xfrm>
            <a:prstGeom prst="rect">
              <a:avLst/>
            </a:prstGeom>
            <a:noFill/>
          </p:spPr>
          <p:txBody>
            <a:bodyPr wrap="square" rtlCol="0">
              <a:spAutoFit/>
            </a:bodyPr>
            <a:lstStyle/>
            <a:p>
              <a:pPr algn="ctr"/>
              <a:r>
                <a:rPr lang="fr-FR" sz="1600" b="1" dirty="0" err="1" smtClean="0">
                  <a:solidFill>
                    <a:srgbClr val="800000"/>
                  </a:solidFill>
                </a:rPr>
                <a:t>Agulhas</a:t>
              </a:r>
              <a:r>
                <a:rPr lang="fr-FR" sz="1600" b="1" dirty="0" smtClean="0">
                  <a:solidFill>
                    <a:srgbClr val="800000"/>
                  </a:solidFill>
                </a:rPr>
                <a:t> Rings &amp; </a:t>
              </a:r>
              <a:r>
                <a:rPr lang="fr-FR" sz="1600" b="1" dirty="0" err="1" smtClean="0">
                  <a:solidFill>
                    <a:srgbClr val="800000"/>
                  </a:solidFill>
                </a:rPr>
                <a:t>Agulhas</a:t>
              </a:r>
              <a:r>
                <a:rPr lang="fr-FR" sz="1600" b="1" dirty="0" smtClean="0">
                  <a:solidFill>
                    <a:srgbClr val="800000"/>
                  </a:solidFill>
                </a:rPr>
                <a:t> Bank Cyclones</a:t>
              </a:r>
              <a:endParaRPr lang="fr-FR" sz="1600" b="1" dirty="0">
                <a:solidFill>
                  <a:srgbClr val="800000"/>
                </a:solidFill>
              </a:endParaRPr>
            </a:p>
          </p:txBody>
        </p:sp>
        <p:sp>
          <p:nvSpPr>
            <p:cNvPr id="38" name="ZoneTexte 37"/>
            <p:cNvSpPr txBox="1"/>
            <p:nvPr/>
          </p:nvSpPr>
          <p:spPr>
            <a:xfrm>
              <a:off x="3971191" y="2542588"/>
              <a:ext cx="2429609" cy="338554"/>
            </a:xfrm>
            <a:prstGeom prst="rect">
              <a:avLst/>
            </a:prstGeom>
            <a:noFill/>
          </p:spPr>
          <p:txBody>
            <a:bodyPr wrap="square" rtlCol="0">
              <a:spAutoFit/>
            </a:bodyPr>
            <a:lstStyle/>
            <a:p>
              <a:pPr algn="ctr"/>
              <a:r>
                <a:rPr lang="fr-FR" sz="1600" dirty="0" smtClean="0">
                  <a:solidFill>
                    <a:srgbClr val="660066"/>
                  </a:solidFill>
                </a:rPr>
                <a:t>S. Atlantic AAIW</a:t>
              </a:r>
              <a:endParaRPr lang="fr-FR" sz="1600" dirty="0">
                <a:solidFill>
                  <a:srgbClr val="660066"/>
                </a:solidFill>
              </a:endParaRPr>
            </a:p>
          </p:txBody>
        </p:sp>
        <p:grpSp>
          <p:nvGrpSpPr>
            <p:cNvPr id="39" name="Grouper 38"/>
            <p:cNvGrpSpPr/>
            <p:nvPr/>
          </p:nvGrpSpPr>
          <p:grpSpPr>
            <a:xfrm>
              <a:off x="4609488" y="1491700"/>
              <a:ext cx="1574756" cy="890766"/>
              <a:chOff x="4609488" y="1714575"/>
              <a:chExt cx="1574756" cy="890766"/>
            </a:xfrm>
          </p:grpSpPr>
          <p:sp>
            <p:nvSpPr>
              <p:cNvPr id="40" name="ZoneTexte 39"/>
              <p:cNvSpPr txBox="1"/>
              <p:nvPr/>
            </p:nvSpPr>
            <p:spPr>
              <a:xfrm>
                <a:off x="4609488" y="1714575"/>
                <a:ext cx="1574756" cy="584776"/>
              </a:xfrm>
              <a:prstGeom prst="rect">
                <a:avLst/>
              </a:prstGeom>
              <a:noFill/>
            </p:spPr>
            <p:txBody>
              <a:bodyPr wrap="square" rtlCol="0">
                <a:spAutoFit/>
              </a:bodyPr>
              <a:lstStyle/>
              <a:p>
                <a:pPr algn="ctr"/>
                <a:r>
                  <a:rPr lang="fr-FR" sz="1600" b="1" dirty="0" smtClean="0">
                    <a:solidFill>
                      <a:srgbClr val="800000"/>
                    </a:solidFill>
                  </a:rPr>
                  <a:t>“</a:t>
                </a:r>
                <a:r>
                  <a:rPr lang="fr-FR" sz="1600" b="1" dirty="0" err="1" smtClean="0">
                    <a:solidFill>
                      <a:srgbClr val="800000"/>
                    </a:solidFill>
                  </a:rPr>
                  <a:t>Old</a:t>
                </a:r>
                <a:r>
                  <a:rPr lang="fr-FR" sz="1600" b="1" dirty="0" smtClean="0">
                    <a:solidFill>
                      <a:srgbClr val="800000"/>
                    </a:solidFill>
                  </a:rPr>
                  <a:t>” </a:t>
                </a:r>
                <a:r>
                  <a:rPr lang="fr-FR" sz="1600" b="1" dirty="0" err="1" smtClean="0">
                    <a:solidFill>
                      <a:srgbClr val="800000"/>
                    </a:solidFill>
                  </a:rPr>
                  <a:t>Agulhas</a:t>
                </a:r>
                <a:r>
                  <a:rPr lang="fr-FR" sz="1600" b="1" dirty="0" smtClean="0">
                    <a:solidFill>
                      <a:srgbClr val="800000"/>
                    </a:solidFill>
                  </a:rPr>
                  <a:t> Ring M</a:t>
                </a:r>
                <a:endParaRPr lang="fr-FR" sz="1600" b="1" dirty="0">
                  <a:solidFill>
                    <a:srgbClr val="800000"/>
                  </a:solidFill>
                </a:endParaRPr>
              </a:p>
            </p:txBody>
          </p:sp>
          <p:cxnSp>
            <p:nvCxnSpPr>
              <p:cNvPr id="41" name="Connecteur droit 40"/>
              <p:cNvCxnSpPr/>
              <p:nvPr/>
            </p:nvCxnSpPr>
            <p:spPr>
              <a:xfrm rot="5400000">
                <a:off x="5296180" y="2451949"/>
                <a:ext cx="305991" cy="794"/>
              </a:xfrm>
              <a:prstGeom prst="line">
                <a:avLst/>
              </a:prstGeom>
              <a:ln>
                <a:solidFill>
                  <a:srgbClr val="80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42" name="Grouper 41"/>
            <p:cNvGrpSpPr/>
            <p:nvPr/>
          </p:nvGrpSpPr>
          <p:grpSpPr>
            <a:xfrm>
              <a:off x="684869" y="2740722"/>
              <a:ext cx="2897560" cy="770203"/>
              <a:chOff x="684869" y="2963597"/>
              <a:chExt cx="2897560" cy="770203"/>
            </a:xfrm>
          </p:grpSpPr>
          <p:sp>
            <p:nvSpPr>
              <p:cNvPr id="43" name="ZoneTexte 42"/>
              <p:cNvSpPr txBox="1"/>
              <p:nvPr/>
            </p:nvSpPr>
            <p:spPr>
              <a:xfrm>
                <a:off x="684869" y="3395246"/>
                <a:ext cx="1524931" cy="338554"/>
              </a:xfrm>
              <a:prstGeom prst="rect">
                <a:avLst/>
              </a:prstGeom>
              <a:noFill/>
            </p:spPr>
            <p:txBody>
              <a:bodyPr wrap="square" rtlCol="0">
                <a:spAutoFit/>
              </a:bodyPr>
              <a:lstStyle/>
              <a:p>
                <a:pPr algn="ctr"/>
                <a:r>
                  <a:rPr lang="fr-FR" sz="1600" dirty="0" err="1" smtClean="0">
                    <a:solidFill>
                      <a:srgbClr val="660066"/>
                    </a:solidFill>
                  </a:rPr>
                  <a:t>Indian</a:t>
                </a:r>
                <a:r>
                  <a:rPr lang="fr-FR" sz="1600" dirty="0" smtClean="0">
                    <a:solidFill>
                      <a:srgbClr val="660066"/>
                    </a:solidFill>
                  </a:rPr>
                  <a:t> AAIW</a:t>
                </a:r>
                <a:endParaRPr lang="fr-FR" sz="1600" dirty="0">
                  <a:solidFill>
                    <a:srgbClr val="660066"/>
                  </a:solidFill>
                </a:endParaRPr>
              </a:p>
            </p:txBody>
          </p:sp>
          <p:cxnSp>
            <p:nvCxnSpPr>
              <p:cNvPr id="44" name="Connecteur en angle 43"/>
              <p:cNvCxnSpPr/>
              <p:nvPr/>
            </p:nvCxnSpPr>
            <p:spPr>
              <a:xfrm flipV="1">
                <a:off x="2049638" y="2963597"/>
                <a:ext cx="1532791" cy="659958"/>
              </a:xfrm>
              <a:prstGeom prst="bentConnector3">
                <a:avLst>
                  <a:gd name="adj1" fmla="val 50000"/>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grpSp>
      </p:grpSp>
      <p:sp>
        <p:nvSpPr>
          <p:cNvPr id="50" name="ZoneTexte 49"/>
          <p:cNvSpPr txBox="1"/>
          <p:nvPr/>
        </p:nvSpPr>
        <p:spPr>
          <a:xfrm>
            <a:off x="6756009" y="4277380"/>
            <a:ext cx="466504" cy="523220"/>
          </a:xfrm>
          <a:prstGeom prst="rect">
            <a:avLst/>
          </a:prstGeom>
          <a:noFill/>
        </p:spPr>
        <p:txBody>
          <a:bodyPr wrap="square" rtlCol="0">
            <a:spAutoFit/>
          </a:bodyPr>
          <a:lstStyle/>
          <a:p>
            <a:r>
              <a:rPr lang="fr-FR" sz="2800" dirty="0" smtClean="0">
                <a:solidFill>
                  <a:schemeClr val="bg1"/>
                </a:solidFill>
              </a:rPr>
              <a:t>S</a:t>
            </a:r>
            <a:endParaRPr lang="fr-FR" sz="2800" dirty="0">
              <a:solidFill>
                <a:schemeClr val="bg1"/>
              </a:solidFill>
            </a:endParaRPr>
          </a:p>
        </p:txBody>
      </p:sp>
      <p:sp>
        <p:nvSpPr>
          <p:cNvPr id="57350" name="Rectangle 7"/>
          <p:cNvSpPr>
            <a:spLocks noChangeArrowheads="1"/>
          </p:cNvSpPr>
          <p:nvPr/>
        </p:nvSpPr>
        <p:spPr bwMode="auto">
          <a:xfrm>
            <a:off x="5562600" y="1800225"/>
            <a:ext cx="2743200" cy="180975"/>
          </a:xfrm>
          <a:prstGeom prst="rect">
            <a:avLst/>
          </a:prstGeom>
          <a:solidFill>
            <a:schemeClr val="bg1"/>
          </a:solidFill>
          <a:ln w="9525">
            <a:noFill/>
            <a:miter lim="800000"/>
            <a:headEnd/>
            <a:tailEnd/>
          </a:ln>
        </p:spPr>
        <p:txBody>
          <a:bodyPr wrap="none" anchor="ctr">
            <a:prstTxWarp prst="textNoShape">
              <a:avLst/>
            </a:prstTxWarp>
          </a:bodyPr>
          <a:lstStyle/>
          <a:p>
            <a:endParaRPr lang="fr-FR"/>
          </a:p>
        </p:txBody>
      </p:sp>
      <p:sp>
        <p:nvSpPr>
          <p:cNvPr id="23"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smtClean="0">
                <a:solidFill>
                  <a:srgbClr val="FFFFFF"/>
                </a:solidFill>
                <a:latin typeface="+mj-lt"/>
              </a:rPr>
              <a:t>The </a:t>
            </a:r>
            <a:r>
              <a:rPr lang="fr-FR" sz="4400" noProof="0" dirty="0" err="1" smtClean="0">
                <a:solidFill>
                  <a:srgbClr val="FFFFFF"/>
                </a:solidFill>
                <a:latin typeface="+mj-lt"/>
              </a:rPr>
              <a:t>Agulhas</a:t>
            </a:r>
            <a:r>
              <a:rPr lang="fr-FR" sz="4400" noProof="0" dirty="0" smtClean="0">
                <a:solidFill>
                  <a:srgbClr val="FFFFFF"/>
                </a:solidFill>
                <a:latin typeface="+mj-lt"/>
              </a:rPr>
              <a:t> Rings</a:t>
            </a:r>
          </a:p>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err="1" smtClean="0">
                <a:solidFill>
                  <a:srgbClr val="FFFFFF"/>
                </a:solidFill>
                <a:latin typeface="+mj-lt"/>
              </a:rPr>
              <a:t>Southern</a:t>
            </a:r>
            <a:r>
              <a:rPr lang="fr-FR" sz="4400" noProof="0" dirty="0" smtClean="0">
                <a:solidFill>
                  <a:srgbClr val="FFFFFF"/>
                </a:solidFill>
                <a:latin typeface="+mj-lt"/>
              </a:rPr>
              <a:t> Route</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sp>
        <p:nvSpPr>
          <p:cNvPr id="49" name="Ellipse 48"/>
          <p:cNvSpPr/>
          <p:nvPr/>
        </p:nvSpPr>
        <p:spPr>
          <a:xfrm>
            <a:off x="4776787" y="2820772"/>
            <a:ext cx="404813" cy="684428"/>
          </a:xfrm>
          <a:prstGeom prst="ellipse">
            <a:avLst/>
          </a:prstGeom>
          <a:noFill/>
          <a:ln w="28575"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6" name="Grouper 25"/>
          <p:cNvGrpSpPr/>
          <p:nvPr/>
        </p:nvGrpSpPr>
        <p:grpSpPr>
          <a:xfrm>
            <a:off x="0" y="1323420"/>
            <a:ext cx="9140825" cy="4611688"/>
            <a:chOff x="3175" y="1219200"/>
            <a:chExt cx="9140825" cy="4611688"/>
          </a:xfrm>
        </p:grpSpPr>
        <p:pic>
          <p:nvPicPr>
            <p:cNvPr id="57347" name="Picture 4" descr="section_tourbTPOT1"/>
            <p:cNvPicPr>
              <a:picLocks noChangeAspect="1" noChangeArrowheads="1"/>
            </p:cNvPicPr>
            <p:nvPr/>
          </p:nvPicPr>
          <p:blipFill>
            <a:blip r:embed="rId4"/>
            <a:srcRect/>
            <a:stretch>
              <a:fillRect/>
            </a:stretch>
          </p:blipFill>
          <p:spPr bwMode="auto">
            <a:xfrm>
              <a:off x="3175" y="1828800"/>
              <a:ext cx="4645025" cy="3706813"/>
            </a:xfrm>
            <a:prstGeom prst="rect">
              <a:avLst/>
            </a:prstGeom>
            <a:noFill/>
            <a:ln w="9525">
              <a:noFill/>
              <a:miter lim="800000"/>
              <a:headEnd/>
              <a:tailEnd/>
            </a:ln>
          </p:spPr>
        </p:pic>
        <p:pic>
          <p:nvPicPr>
            <p:cNvPr id="57349" name="Picture 6" descr="section_tourbPSAL1"/>
            <p:cNvPicPr>
              <a:picLocks noChangeAspect="1" noChangeArrowheads="1"/>
            </p:cNvPicPr>
            <p:nvPr/>
          </p:nvPicPr>
          <p:blipFill>
            <a:blip r:embed="rId5"/>
            <a:srcRect/>
            <a:stretch>
              <a:fillRect/>
            </a:stretch>
          </p:blipFill>
          <p:spPr bwMode="auto">
            <a:xfrm>
              <a:off x="4445000" y="1828800"/>
              <a:ext cx="4699000" cy="3689350"/>
            </a:xfrm>
            <a:prstGeom prst="rect">
              <a:avLst/>
            </a:prstGeom>
            <a:noFill/>
            <a:ln w="9525">
              <a:noFill/>
              <a:miter lim="800000"/>
              <a:headEnd/>
              <a:tailEnd/>
            </a:ln>
          </p:spPr>
        </p:pic>
        <p:sp>
          <p:nvSpPr>
            <p:cNvPr id="57353" name="Line 11"/>
            <p:cNvSpPr>
              <a:spLocks noChangeShapeType="1"/>
            </p:cNvSpPr>
            <p:nvPr/>
          </p:nvSpPr>
          <p:spPr bwMode="auto">
            <a:xfrm>
              <a:off x="7315200" y="1600200"/>
              <a:ext cx="0" cy="457200"/>
            </a:xfrm>
            <a:prstGeom prst="line">
              <a:avLst/>
            </a:prstGeom>
            <a:noFill/>
            <a:ln w="28575">
              <a:solidFill>
                <a:schemeClr val="tx1"/>
              </a:solidFill>
              <a:round/>
              <a:headEnd/>
              <a:tailEnd type="triangle" w="med" len="med"/>
            </a:ln>
          </p:spPr>
          <p:txBody>
            <a:bodyPr>
              <a:prstTxWarp prst="textNoShape">
                <a:avLst/>
              </a:prstTxWarp>
            </a:bodyPr>
            <a:lstStyle/>
            <a:p>
              <a:endParaRPr lang="fr-FR"/>
            </a:p>
          </p:txBody>
        </p:sp>
        <p:sp>
          <p:nvSpPr>
            <p:cNvPr id="57354" name="Text Box 12"/>
            <p:cNvSpPr txBox="1">
              <a:spLocks noChangeArrowheads="1"/>
            </p:cNvSpPr>
            <p:nvPr/>
          </p:nvSpPr>
          <p:spPr bwMode="auto">
            <a:xfrm>
              <a:off x="7010400" y="1219200"/>
              <a:ext cx="776288" cy="457200"/>
            </a:xfrm>
            <a:prstGeom prst="rect">
              <a:avLst/>
            </a:prstGeom>
            <a:noFill/>
            <a:ln w="9525">
              <a:noFill/>
              <a:miter lim="800000"/>
              <a:headEnd/>
              <a:tailEnd/>
            </a:ln>
          </p:spPr>
          <p:txBody>
            <a:bodyPr wrap="none">
              <a:prstTxWarp prst="textNoShape">
                <a:avLst/>
              </a:prstTxWarp>
              <a:spAutoFit/>
            </a:bodyPr>
            <a:lstStyle/>
            <a:p>
              <a:r>
                <a:rPr lang="fr-FR"/>
                <a:t>SAF</a:t>
              </a:r>
            </a:p>
          </p:txBody>
        </p:sp>
        <p:sp>
          <p:nvSpPr>
            <p:cNvPr id="57355" name="Text Box 13"/>
            <p:cNvSpPr txBox="1">
              <a:spLocks noChangeArrowheads="1"/>
            </p:cNvSpPr>
            <p:nvPr/>
          </p:nvSpPr>
          <p:spPr bwMode="auto">
            <a:xfrm>
              <a:off x="3048000" y="4724400"/>
              <a:ext cx="833438" cy="396875"/>
            </a:xfrm>
            <a:prstGeom prst="rect">
              <a:avLst/>
            </a:prstGeom>
            <a:noFill/>
            <a:ln w="9525">
              <a:noFill/>
              <a:miter lim="800000"/>
              <a:headEnd/>
              <a:tailEnd/>
            </a:ln>
          </p:spPr>
          <p:txBody>
            <a:bodyPr wrap="none">
              <a:prstTxWarp prst="textNoShape">
                <a:avLst/>
              </a:prstTxWarp>
              <a:spAutoFit/>
            </a:bodyPr>
            <a:lstStyle/>
            <a:p>
              <a:r>
                <a:rPr lang="fr-FR" sz="2000">
                  <a:solidFill>
                    <a:schemeClr val="bg1"/>
                  </a:solidFill>
                </a:rPr>
                <a:t>Theta</a:t>
              </a:r>
            </a:p>
          </p:txBody>
        </p:sp>
        <p:sp>
          <p:nvSpPr>
            <p:cNvPr id="57356" name="Text Box 14"/>
            <p:cNvSpPr txBox="1">
              <a:spLocks noChangeArrowheads="1"/>
            </p:cNvSpPr>
            <p:nvPr/>
          </p:nvSpPr>
          <p:spPr bwMode="auto">
            <a:xfrm>
              <a:off x="8077200" y="4724400"/>
              <a:ext cx="387350" cy="457200"/>
            </a:xfrm>
            <a:prstGeom prst="rect">
              <a:avLst/>
            </a:prstGeom>
            <a:noFill/>
            <a:ln w="9525">
              <a:noFill/>
              <a:miter lim="800000"/>
              <a:headEnd/>
              <a:tailEnd/>
            </a:ln>
          </p:spPr>
          <p:txBody>
            <a:bodyPr wrap="none">
              <a:prstTxWarp prst="textNoShape">
                <a:avLst/>
              </a:prstTxWarp>
              <a:spAutoFit/>
            </a:bodyPr>
            <a:lstStyle/>
            <a:p>
              <a:r>
                <a:rPr lang="fr-FR"/>
                <a:t>S</a:t>
              </a:r>
            </a:p>
          </p:txBody>
        </p:sp>
        <p:sp>
          <p:nvSpPr>
            <p:cNvPr id="57357" name="Line 15"/>
            <p:cNvSpPr>
              <a:spLocks noChangeShapeType="1"/>
            </p:cNvSpPr>
            <p:nvPr/>
          </p:nvSpPr>
          <p:spPr bwMode="auto">
            <a:xfrm>
              <a:off x="2971800" y="1676400"/>
              <a:ext cx="0" cy="457200"/>
            </a:xfrm>
            <a:prstGeom prst="line">
              <a:avLst/>
            </a:prstGeom>
            <a:noFill/>
            <a:ln w="19050">
              <a:solidFill>
                <a:schemeClr val="tx1"/>
              </a:solidFill>
              <a:round/>
              <a:headEnd/>
              <a:tailEnd type="triangle" w="med" len="med"/>
            </a:ln>
          </p:spPr>
          <p:txBody>
            <a:bodyPr>
              <a:prstTxWarp prst="textNoShape">
                <a:avLst/>
              </a:prstTxWarp>
            </a:bodyPr>
            <a:lstStyle/>
            <a:p>
              <a:endParaRPr lang="fr-FR"/>
            </a:p>
          </p:txBody>
        </p:sp>
        <p:sp>
          <p:nvSpPr>
            <p:cNvPr id="57358" name="Text Box 16"/>
            <p:cNvSpPr txBox="1">
              <a:spLocks noChangeArrowheads="1"/>
            </p:cNvSpPr>
            <p:nvPr/>
          </p:nvSpPr>
          <p:spPr bwMode="auto">
            <a:xfrm>
              <a:off x="2590800" y="1295400"/>
              <a:ext cx="776288" cy="457200"/>
            </a:xfrm>
            <a:prstGeom prst="rect">
              <a:avLst/>
            </a:prstGeom>
            <a:noFill/>
            <a:ln w="9525">
              <a:noFill/>
              <a:miter lim="800000"/>
              <a:headEnd/>
              <a:tailEnd/>
            </a:ln>
          </p:spPr>
          <p:txBody>
            <a:bodyPr wrap="none">
              <a:prstTxWarp prst="textNoShape">
                <a:avLst/>
              </a:prstTxWarp>
              <a:spAutoFit/>
            </a:bodyPr>
            <a:lstStyle/>
            <a:p>
              <a:r>
                <a:rPr lang="fr-FR"/>
                <a:t>SAF</a:t>
              </a:r>
            </a:p>
          </p:txBody>
        </p:sp>
        <p:sp>
          <p:nvSpPr>
            <p:cNvPr id="57362" name="Text Box 20"/>
            <p:cNvSpPr txBox="1">
              <a:spLocks noChangeArrowheads="1"/>
            </p:cNvSpPr>
            <p:nvPr/>
          </p:nvSpPr>
          <p:spPr bwMode="auto">
            <a:xfrm>
              <a:off x="136525" y="5373688"/>
              <a:ext cx="404813" cy="457200"/>
            </a:xfrm>
            <a:prstGeom prst="rect">
              <a:avLst/>
            </a:prstGeom>
            <a:noFill/>
            <a:ln w="9525">
              <a:noFill/>
              <a:miter lim="800000"/>
              <a:headEnd/>
              <a:tailEnd/>
            </a:ln>
          </p:spPr>
          <p:txBody>
            <a:bodyPr wrap="none">
              <a:prstTxWarp prst="textNoShape">
                <a:avLst/>
              </a:prstTxWarp>
              <a:spAutoFit/>
            </a:bodyPr>
            <a:lstStyle/>
            <a:p>
              <a:r>
                <a:rPr lang="fr-FR"/>
                <a:t>N</a:t>
              </a:r>
            </a:p>
          </p:txBody>
        </p:sp>
        <p:sp>
          <p:nvSpPr>
            <p:cNvPr id="57363" name="Text Box 21"/>
            <p:cNvSpPr txBox="1">
              <a:spLocks noChangeArrowheads="1"/>
            </p:cNvSpPr>
            <p:nvPr/>
          </p:nvSpPr>
          <p:spPr bwMode="auto">
            <a:xfrm>
              <a:off x="3962400" y="5334000"/>
              <a:ext cx="387350" cy="457200"/>
            </a:xfrm>
            <a:prstGeom prst="rect">
              <a:avLst/>
            </a:prstGeom>
            <a:noFill/>
            <a:ln w="9525">
              <a:noFill/>
              <a:miter lim="800000"/>
              <a:headEnd/>
              <a:tailEnd/>
            </a:ln>
          </p:spPr>
          <p:txBody>
            <a:bodyPr wrap="none">
              <a:prstTxWarp prst="textNoShape">
                <a:avLst/>
              </a:prstTxWarp>
              <a:spAutoFit/>
            </a:bodyPr>
            <a:lstStyle/>
            <a:p>
              <a:r>
                <a:rPr lang="fr-FR"/>
                <a:t>S</a:t>
              </a:r>
            </a:p>
          </p:txBody>
        </p:sp>
        <p:sp>
          <p:nvSpPr>
            <p:cNvPr id="57364" name="Text Box 22"/>
            <p:cNvSpPr txBox="1">
              <a:spLocks noChangeArrowheads="1"/>
            </p:cNvSpPr>
            <p:nvPr/>
          </p:nvSpPr>
          <p:spPr bwMode="auto">
            <a:xfrm>
              <a:off x="4648200" y="5334000"/>
              <a:ext cx="404813" cy="457200"/>
            </a:xfrm>
            <a:prstGeom prst="rect">
              <a:avLst/>
            </a:prstGeom>
            <a:noFill/>
            <a:ln w="9525">
              <a:noFill/>
              <a:miter lim="800000"/>
              <a:headEnd/>
              <a:tailEnd/>
            </a:ln>
          </p:spPr>
          <p:txBody>
            <a:bodyPr wrap="none">
              <a:prstTxWarp prst="textNoShape">
                <a:avLst/>
              </a:prstTxWarp>
              <a:spAutoFit/>
            </a:bodyPr>
            <a:lstStyle/>
            <a:p>
              <a:r>
                <a:rPr lang="fr-FR"/>
                <a:t>N</a:t>
              </a:r>
            </a:p>
          </p:txBody>
        </p:sp>
        <p:sp>
          <p:nvSpPr>
            <p:cNvPr id="57365" name="Text Box 23"/>
            <p:cNvSpPr txBox="1">
              <a:spLocks noChangeArrowheads="1"/>
            </p:cNvSpPr>
            <p:nvPr/>
          </p:nvSpPr>
          <p:spPr bwMode="auto">
            <a:xfrm>
              <a:off x="8382000" y="5334000"/>
              <a:ext cx="387350" cy="457200"/>
            </a:xfrm>
            <a:prstGeom prst="rect">
              <a:avLst/>
            </a:prstGeom>
            <a:noFill/>
            <a:ln w="9525">
              <a:noFill/>
              <a:miter lim="800000"/>
              <a:headEnd/>
              <a:tailEnd/>
            </a:ln>
          </p:spPr>
          <p:txBody>
            <a:bodyPr wrap="none">
              <a:prstTxWarp prst="textNoShape">
                <a:avLst/>
              </a:prstTxWarp>
              <a:spAutoFit/>
            </a:bodyPr>
            <a:lstStyle/>
            <a:p>
              <a:r>
                <a:rPr lang="fr-FR"/>
                <a:t>S</a:t>
              </a:r>
            </a:p>
          </p:txBody>
        </p:sp>
        <p:sp>
          <p:nvSpPr>
            <p:cNvPr id="25" name="Text Box 18"/>
            <p:cNvSpPr txBox="1">
              <a:spLocks noChangeArrowheads="1"/>
            </p:cNvSpPr>
            <p:nvPr/>
          </p:nvSpPr>
          <p:spPr bwMode="auto">
            <a:xfrm>
              <a:off x="6286500" y="1486555"/>
              <a:ext cx="1181100" cy="523220"/>
            </a:xfrm>
            <a:prstGeom prst="rect">
              <a:avLst/>
            </a:prstGeom>
            <a:noFill/>
            <a:ln w="9525">
              <a:noFill/>
              <a:miter lim="800000"/>
              <a:headEnd/>
              <a:tailEnd/>
            </a:ln>
          </p:spPr>
          <p:txBody>
            <a:bodyPr wrap="square">
              <a:prstTxWarp prst="textNoShape">
                <a:avLst/>
              </a:prstTxWarp>
              <a:spAutoFit/>
            </a:bodyPr>
            <a:lstStyle/>
            <a:p>
              <a:pPr algn="ctr"/>
              <a:r>
                <a:rPr lang="fr-FR" sz="1400" b="1" dirty="0" err="1" smtClean="0">
                  <a:solidFill>
                    <a:srgbClr val="800000"/>
                  </a:solidFill>
                </a:rPr>
                <a:t>Agulhas</a:t>
              </a:r>
              <a:r>
                <a:rPr lang="fr-FR" sz="1400" b="1" dirty="0" smtClean="0">
                  <a:solidFill>
                    <a:srgbClr val="800000"/>
                  </a:solidFill>
                </a:rPr>
                <a:t> Ring M</a:t>
              </a:r>
              <a:endParaRPr lang="fr-FR" sz="1400" b="1" dirty="0">
                <a:solidFill>
                  <a:srgbClr val="800000"/>
                </a:solidFill>
              </a:endParaRPr>
            </a:p>
          </p:txBody>
        </p:sp>
      </p:grpSp>
      <p:sp>
        <p:nvSpPr>
          <p:cNvPr id="46" name="Text Box 18"/>
          <p:cNvSpPr txBox="1">
            <a:spLocks noChangeArrowheads="1"/>
          </p:cNvSpPr>
          <p:nvPr/>
        </p:nvSpPr>
        <p:spPr bwMode="auto">
          <a:xfrm>
            <a:off x="5616575" y="1295400"/>
            <a:ext cx="1181100" cy="738664"/>
          </a:xfrm>
          <a:prstGeom prst="rect">
            <a:avLst/>
          </a:prstGeom>
          <a:noFill/>
          <a:ln w="9525">
            <a:noFill/>
            <a:miter lim="800000"/>
            <a:headEnd/>
            <a:tailEnd/>
          </a:ln>
        </p:spPr>
        <p:txBody>
          <a:bodyPr wrap="square">
            <a:prstTxWarp prst="textNoShape">
              <a:avLst/>
            </a:prstTxWarp>
            <a:spAutoFit/>
          </a:bodyPr>
          <a:lstStyle/>
          <a:p>
            <a:pPr algn="ctr"/>
            <a:r>
              <a:rPr lang="fr-FR" sz="1400" dirty="0" err="1" smtClean="0">
                <a:solidFill>
                  <a:srgbClr val="000090"/>
                </a:solidFill>
              </a:rPr>
              <a:t>Agulhas</a:t>
            </a:r>
            <a:r>
              <a:rPr lang="fr-FR" sz="1400" dirty="0" smtClean="0">
                <a:solidFill>
                  <a:srgbClr val="000090"/>
                </a:solidFill>
              </a:rPr>
              <a:t> Bank cyclone</a:t>
            </a:r>
            <a:endParaRPr lang="fr-FR" sz="1400" dirty="0">
              <a:solidFill>
                <a:srgbClr val="000090"/>
              </a:solidFill>
            </a:endParaRPr>
          </a:p>
        </p:txBody>
      </p:sp>
      <p:pic>
        <p:nvPicPr>
          <p:cNvPr id="47" name="Image 46" descr="VM_ADCP_50_350m.bmp"/>
          <p:cNvPicPr>
            <a:picLocks noChangeAspect="1"/>
          </p:cNvPicPr>
          <p:nvPr/>
        </p:nvPicPr>
        <p:blipFill>
          <a:blip r:embed="rId6"/>
          <a:stretch>
            <a:fillRect/>
          </a:stretch>
        </p:blipFill>
        <p:spPr>
          <a:xfrm>
            <a:off x="0" y="1447800"/>
            <a:ext cx="4564500" cy="4648200"/>
          </a:xfrm>
          <a:prstGeom prst="rect">
            <a:avLst/>
          </a:prstGeom>
        </p:spPr>
      </p:pic>
      <p:sp>
        <p:nvSpPr>
          <p:cNvPr id="48" name="Ellipse 47"/>
          <p:cNvSpPr/>
          <p:nvPr/>
        </p:nvSpPr>
        <p:spPr>
          <a:xfrm>
            <a:off x="971355" y="2534763"/>
            <a:ext cx="1543245" cy="1058101"/>
          </a:xfrm>
          <a:prstGeom prst="ellipse">
            <a:avLst/>
          </a:prstGeom>
          <a:noFill/>
          <a:ln w="28575"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smtClean="0">
                <a:solidFill>
                  <a:srgbClr val="FFFFFF"/>
                </a:solidFill>
                <a:latin typeface="+mj-lt"/>
              </a:rPr>
              <a:t>The </a:t>
            </a:r>
            <a:r>
              <a:rPr lang="fr-FR" sz="4400" noProof="0" dirty="0" err="1" smtClean="0">
                <a:solidFill>
                  <a:srgbClr val="FFFFFF"/>
                </a:solidFill>
                <a:latin typeface="+mj-lt"/>
              </a:rPr>
              <a:t>Agulhas</a:t>
            </a:r>
            <a:r>
              <a:rPr lang="fr-FR" sz="4400" noProof="0" dirty="0" smtClean="0">
                <a:solidFill>
                  <a:srgbClr val="FFFFFF"/>
                </a:solidFill>
                <a:latin typeface="+mj-lt"/>
              </a:rPr>
              <a:t> Rings </a:t>
            </a:r>
            <a:r>
              <a:rPr lang="fr-FR" sz="4400" noProof="0" dirty="0" err="1" smtClean="0">
                <a:solidFill>
                  <a:srgbClr val="FFFFFF"/>
                </a:solidFill>
                <a:latin typeface="+mj-lt"/>
              </a:rPr>
              <a:t>Southern</a:t>
            </a:r>
            <a:r>
              <a:rPr lang="fr-FR" sz="4400" noProof="0" dirty="0" smtClean="0">
                <a:solidFill>
                  <a:srgbClr val="FFFFFF"/>
                </a:solidFill>
                <a:latin typeface="+mj-lt"/>
              </a:rPr>
              <a:t> Route &amp; </a:t>
            </a:r>
            <a:r>
              <a:rPr lang="fr-FR" sz="4400" noProof="0" dirty="0" err="1" smtClean="0">
                <a:solidFill>
                  <a:srgbClr val="FFFFFF"/>
                </a:solidFill>
                <a:latin typeface="+mj-lt"/>
              </a:rPr>
              <a:t>Air-Sea</a:t>
            </a:r>
            <a:r>
              <a:rPr lang="fr-FR" sz="4400" noProof="0" dirty="0" smtClean="0">
                <a:solidFill>
                  <a:srgbClr val="FFFFFF"/>
                </a:solidFill>
                <a:latin typeface="+mj-lt"/>
              </a:rPr>
              <a:t> interaction</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sp>
        <p:nvSpPr>
          <p:cNvPr id="28" name="ZoneTexte 27"/>
          <p:cNvSpPr txBox="1"/>
          <p:nvPr/>
        </p:nvSpPr>
        <p:spPr>
          <a:xfrm>
            <a:off x="1752600" y="1295400"/>
            <a:ext cx="6781800" cy="523220"/>
          </a:xfrm>
          <a:prstGeom prst="rect">
            <a:avLst/>
          </a:prstGeom>
          <a:noFill/>
        </p:spPr>
        <p:txBody>
          <a:bodyPr wrap="square" rtlCol="0">
            <a:spAutoFit/>
          </a:bodyPr>
          <a:lstStyle/>
          <a:p>
            <a:pPr algn="ctr"/>
            <a:r>
              <a:rPr lang="fr-FR" sz="2800" b="1" dirty="0" err="1" smtClean="0">
                <a:solidFill>
                  <a:srgbClr val="800000"/>
                </a:solidFill>
              </a:rPr>
              <a:t>Agulhas</a:t>
            </a:r>
            <a:r>
              <a:rPr lang="fr-FR" sz="2800" b="1" dirty="0" smtClean="0">
                <a:solidFill>
                  <a:srgbClr val="800000"/>
                </a:solidFill>
              </a:rPr>
              <a:t> Ring M &amp; </a:t>
            </a:r>
            <a:r>
              <a:rPr lang="fr-FR" sz="2800" b="1" dirty="0" err="1" smtClean="0">
                <a:solidFill>
                  <a:srgbClr val="800000"/>
                </a:solidFill>
              </a:rPr>
              <a:t>air-sea</a:t>
            </a:r>
            <a:r>
              <a:rPr lang="fr-FR" sz="2800" b="1" dirty="0" smtClean="0">
                <a:solidFill>
                  <a:srgbClr val="800000"/>
                </a:solidFill>
              </a:rPr>
              <a:t> </a:t>
            </a:r>
            <a:r>
              <a:rPr lang="fr-FR" sz="2800" b="1" dirty="0" err="1" smtClean="0">
                <a:solidFill>
                  <a:srgbClr val="800000"/>
                </a:solidFill>
              </a:rPr>
              <a:t>heat</a:t>
            </a:r>
            <a:r>
              <a:rPr lang="fr-FR" sz="2800" b="1" dirty="0" smtClean="0">
                <a:solidFill>
                  <a:srgbClr val="800000"/>
                </a:solidFill>
              </a:rPr>
              <a:t> fluxes</a:t>
            </a:r>
            <a:endParaRPr lang="fr-FR" sz="2800" b="1" dirty="0">
              <a:solidFill>
                <a:srgbClr val="800000"/>
              </a:solidFill>
            </a:endParaRPr>
          </a:p>
        </p:txBody>
      </p:sp>
      <p:sp>
        <p:nvSpPr>
          <p:cNvPr id="29" name="Rectangle 28"/>
          <p:cNvSpPr/>
          <p:nvPr/>
        </p:nvSpPr>
        <p:spPr>
          <a:xfrm>
            <a:off x="6019800" y="6488668"/>
            <a:ext cx="3429000" cy="369332"/>
          </a:xfrm>
          <a:prstGeom prst="rect">
            <a:avLst/>
          </a:prstGeom>
        </p:spPr>
        <p:txBody>
          <a:bodyPr wrap="square">
            <a:spAutoFit/>
          </a:bodyPr>
          <a:lstStyle/>
          <a:p>
            <a:r>
              <a:rPr lang="fr-FR" dirty="0" smtClean="0"/>
              <a:t>Sachs et al. in </a:t>
            </a:r>
            <a:r>
              <a:rPr lang="fr-FR" dirty="0" err="1" smtClean="0"/>
              <a:t>preparation</a:t>
            </a:r>
            <a:endParaRPr lang="fr-FR" dirty="0"/>
          </a:p>
        </p:txBody>
      </p:sp>
      <p:pic>
        <p:nvPicPr>
          <p:cNvPr id="47" name="Image 46" descr="figure_sabrina.png"/>
          <p:cNvPicPr>
            <a:picLocks noChangeAspect="1"/>
          </p:cNvPicPr>
          <p:nvPr/>
        </p:nvPicPr>
        <p:blipFill>
          <a:blip r:embed="rId3"/>
          <a:stretch>
            <a:fillRect/>
          </a:stretch>
        </p:blipFill>
        <p:spPr>
          <a:xfrm>
            <a:off x="304800" y="2187472"/>
            <a:ext cx="5607982" cy="4670528"/>
          </a:xfrm>
          <a:prstGeom prst="rect">
            <a:avLst/>
          </a:prstGeom>
        </p:spPr>
      </p:pic>
      <p:sp>
        <p:nvSpPr>
          <p:cNvPr id="48" name="ZoneTexte 47"/>
          <p:cNvSpPr txBox="1"/>
          <p:nvPr/>
        </p:nvSpPr>
        <p:spPr>
          <a:xfrm>
            <a:off x="4038600" y="2590800"/>
            <a:ext cx="1788295" cy="369332"/>
          </a:xfrm>
          <a:prstGeom prst="rect">
            <a:avLst/>
          </a:prstGeom>
          <a:noFill/>
        </p:spPr>
        <p:txBody>
          <a:bodyPr wrap="none" rtlCol="0">
            <a:spAutoFit/>
          </a:bodyPr>
          <a:lstStyle/>
          <a:p>
            <a:r>
              <a:rPr lang="fr-FR" dirty="0" smtClean="0">
                <a:solidFill>
                  <a:srgbClr val="000090"/>
                </a:solidFill>
              </a:rPr>
              <a:t>Air </a:t>
            </a:r>
            <a:r>
              <a:rPr lang="fr-FR" dirty="0" err="1" smtClean="0">
                <a:solidFill>
                  <a:srgbClr val="000090"/>
                </a:solidFill>
              </a:rPr>
              <a:t>temperature</a:t>
            </a:r>
            <a:endParaRPr lang="fr-FR" dirty="0">
              <a:solidFill>
                <a:srgbClr val="000090"/>
              </a:solidFill>
            </a:endParaRPr>
          </a:p>
        </p:txBody>
      </p:sp>
      <p:sp>
        <p:nvSpPr>
          <p:cNvPr id="49" name="ZoneTexte 48"/>
          <p:cNvSpPr txBox="1"/>
          <p:nvPr/>
        </p:nvSpPr>
        <p:spPr>
          <a:xfrm>
            <a:off x="4395858" y="3288268"/>
            <a:ext cx="633507" cy="369332"/>
          </a:xfrm>
          <a:prstGeom prst="rect">
            <a:avLst/>
          </a:prstGeom>
          <a:noFill/>
        </p:spPr>
        <p:txBody>
          <a:bodyPr wrap="none" rtlCol="0">
            <a:spAutoFit/>
          </a:bodyPr>
          <a:lstStyle/>
          <a:p>
            <a:r>
              <a:rPr lang="fr-FR" dirty="0" smtClean="0">
                <a:solidFill>
                  <a:srgbClr val="FF0000"/>
                </a:solidFill>
              </a:rPr>
              <a:t>SST</a:t>
            </a:r>
            <a:endParaRPr lang="fr-FR" dirty="0">
              <a:solidFill>
                <a:srgbClr val="FF0000"/>
              </a:solidFill>
            </a:endParaRPr>
          </a:p>
        </p:txBody>
      </p:sp>
      <p:sp>
        <p:nvSpPr>
          <p:cNvPr id="50" name="ZoneTexte 49"/>
          <p:cNvSpPr txBox="1"/>
          <p:nvPr/>
        </p:nvSpPr>
        <p:spPr>
          <a:xfrm>
            <a:off x="813412" y="4126468"/>
            <a:ext cx="1878376" cy="369332"/>
          </a:xfrm>
          <a:prstGeom prst="rect">
            <a:avLst/>
          </a:prstGeom>
          <a:noFill/>
        </p:spPr>
        <p:txBody>
          <a:bodyPr wrap="none" rtlCol="0">
            <a:spAutoFit/>
          </a:bodyPr>
          <a:lstStyle/>
          <a:p>
            <a:r>
              <a:rPr lang="fr-FR" dirty="0" smtClean="0">
                <a:solidFill>
                  <a:srgbClr val="000090"/>
                </a:solidFill>
              </a:rPr>
              <a:t>Latent </a:t>
            </a:r>
            <a:r>
              <a:rPr lang="fr-FR" dirty="0" err="1" smtClean="0">
                <a:solidFill>
                  <a:srgbClr val="000090"/>
                </a:solidFill>
              </a:rPr>
              <a:t>Heat</a:t>
            </a:r>
            <a:r>
              <a:rPr lang="fr-FR" dirty="0" smtClean="0">
                <a:solidFill>
                  <a:srgbClr val="000090"/>
                </a:solidFill>
              </a:rPr>
              <a:t> Flux</a:t>
            </a:r>
            <a:endParaRPr lang="fr-FR" dirty="0">
              <a:solidFill>
                <a:srgbClr val="000090"/>
              </a:solidFill>
            </a:endParaRPr>
          </a:p>
        </p:txBody>
      </p:sp>
      <p:sp>
        <p:nvSpPr>
          <p:cNvPr id="51" name="ZoneTexte 50"/>
          <p:cNvSpPr txBox="1"/>
          <p:nvPr/>
        </p:nvSpPr>
        <p:spPr>
          <a:xfrm>
            <a:off x="2209800" y="4680466"/>
            <a:ext cx="1621846" cy="369332"/>
          </a:xfrm>
          <a:prstGeom prst="rect">
            <a:avLst/>
          </a:prstGeom>
          <a:noFill/>
        </p:spPr>
        <p:txBody>
          <a:bodyPr wrap="none" rtlCol="0">
            <a:spAutoFit/>
          </a:bodyPr>
          <a:lstStyle/>
          <a:p>
            <a:r>
              <a:rPr lang="fr-FR" dirty="0" smtClean="0">
                <a:solidFill>
                  <a:srgbClr val="FF0000"/>
                </a:solidFill>
              </a:rPr>
              <a:t>Sensible </a:t>
            </a:r>
            <a:r>
              <a:rPr lang="fr-FR" dirty="0" err="1" smtClean="0">
                <a:solidFill>
                  <a:srgbClr val="FF0000"/>
                </a:solidFill>
              </a:rPr>
              <a:t>Heat</a:t>
            </a:r>
            <a:endParaRPr lang="fr-FR" dirty="0">
              <a:solidFill>
                <a:srgbClr val="FF0000"/>
              </a:solidFill>
            </a:endParaRPr>
          </a:p>
        </p:txBody>
      </p:sp>
      <p:sp>
        <p:nvSpPr>
          <p:cNvPr id="52" name="ZoneTexte 51"/>
          <p:cNvSpPr txBox="1"/>
          <p:nvPr/>
        </p:nvSpPr>
        <p:spPr>
          <a:xfrm>
            <a:off x="4232262" y="5271700"/>
            <a:ext cx="1711338" cy="369332"/>
          </a:xfrm>
          <a:prstGeom prst="rect">
            <a:avLst/>
          </a:prstGeom>
          <a:noFill/>
        </p:spPr>
        <p:txBody>
          <a:bodyPr wrap="none" rtlCol="0">
            <a:spAutoFit/>
          </a:bodyPr>
          <a:lstStyle/>
          <a:p>
            <a:r>
              <a:rPr lang="fr-FR" dirty="0" smtClean="0">
                <a:solidFill>
                  <a:srgbClr val="FF6600"/>
                </a:solidFill>
              </a:rPr>
              <a:t>Wind  direction</a:t>
            </a:r>
            <a:endParaRPr lang="fr-FR" dirty="0">
              <a:solidFill>
                <a:srgbClr val="FF6600"/>
              </a:solidFill>
            </a:endParaRPr>
          </a:p>
        </p:txBody>
      </p:sp>
      <p:sp>
        <p:nvSpPr>
          <p:cNvPr id="53" name="ZoneTexte 52"/>
          <p:cNvSpPr txBox="1"/>
          <p:nvPr/>
        </p:nvSpPr>
        <p:spPr>
          <a:xfrm>
            <a:off x="4272816" y="5969168"/>
            <a:ext cx="1442184" cy="369332"/>
          </a:xfrm>
          <a:prstGeom prst="rect">
            <a:avLst/>
          </a:prstGeom>
          <a:noFill/>
        </p:spPr>
        <p:txBody>
          <a:bodyPr wrap="none" rtlCol="0">
            <a:spAutoFit/>
          </a:bodyPr>
          <a:lstStyle/>
          <a:p>
            <a:r>
              <a:rPr lang="fr-FR" dirty="0" smtClean="0">
                <a:solidFill>
                  <a:srgbClr val="008000"/>
                </a:solidFill>
              </a:rPr>
              <a:t>Wind Speed</a:t>
            </a:r>
            <a:endParaRPr lang="fr-FR" dirty="0">
              <a:solidFill>
                <a:srgbClr val="008000"/>
              </a:solidFill>
            </a:endParaRPr>
          </a:p>
        </p:txBody>
      </p:sp>
      <p:grpSp>
        <p:nvGrpSpPr>
          <p:cNvPr id="62" name="Grouper 61"/>
          <p:cNvGrpSpPr/>
          <p:nvPr/>
        </p:nvGrpSpPr>
        <p:grpSpPr>
          <a:xfrm>
            <a:off x="533400" y="1752600"/>
            <a:ext cx="5181600" cy="4899129"/>
            <a:chOff x="533400" y="1752600"/>
            <a:chExt cx="5181600" cy="4899129"/>
          </a:xfrm>
        </p:grpSpPr>
        <p:sp>
          <p:nvSpPr>
            <p:cNvPr id="59" name="Rectangle 58"/>
            <p:cNvSpPr/>
            <p:nvPr/>
          </p:nvSpPr>
          <p:spPr>
            <a:xfrm>
              <a:off x="533400" y="1752600"/>
              <a:ext cx="5181600" cy="54358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err="1" smtClean="0">
                  <a:solidFill>
                    <a:srgbClr val="800000"/>
                  </a:solidFill>
                </a:rPr>
                <a:t>Agulhas</a:t>
              </a:r>
              <a:r>
                <a:rPr lang="fr-FR" sz="2400" b="1" dirty="0" smtClean="0">
                  <a:solidFill>
                    <a:srgbClr val="800000"/>
                  </a:solidFill>
                </a:rPr>
                <a:t> Ring M</a:t>
              </a:r>
              <a:endParaRPr lang="fr-FR" sz="2400" b="1" dirty="0">
                <a:solidFill>
                  <a:srgbClr val="800000"/>
                </a:solidFill>
              </a:endParaRPr>
            </a:p>
          </p:txBody>
        </p:sp>
        <p:grpSp>
          <p:nvGrpSpPr>
            <p:cNvPr id="60" name="Grouper 59"/>
            <p:cNvGrpSpPr/>
            <p:nvPr/>
          </p:nvGrpSpPr>
          <p:grpSpPr>
            <a:xfrm>
              <a:off x="2209801" y="2187471"/>
              <a:ext cx="1828800" cy="4464258"/>
              <a:chOff x="2209801" y="2187471"/>
              <a:chExt cx="1828800" cy="4464258"/>
            </a:xfrm>
          </p:grpSpPr>
          <p:cxnSp>
            <p:nvCxnSpPr>
              <p:cNvPr id="55" name="Connecteur droit 54"/>
              <p:cNvCxnSpPr/>
              <p:nvPr/>
            </p:nvCxnSpPr>
            <p:spPr>
              <a:xfrm rot="16200000" flipH="1">
                <a:off x="-11163" y="4408435"/>
                <a:ext cx="4441929" cy="1"/>
              </a:xfrm>
              <a:prstGeom prst="line">
                <a:avLst/>
              </a:prstGeom>
              <a:ln w="38100" cap="flat" cmpd="sng" algn="ctr">
                <a:solidFill>
                  <a:srgbClr val="8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rot="16200000" flipH="1">
                <a:off x="1817636" y="4430764"/>
                <a:ext cx="4441929" cy="1"/>
              </a:xfrm>
              <a:prstGeom prst="line">
                <a:avLst/>
              </a:prstGeom>
              <a:ln w="38100" cap="flat" cmpd="sng" algn="ctr">
                <a:solidFill>
                  <a:srgbClr val="8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sp>
        <p:nvSpPr>
          <p:cNvPr id="61" name="Text Box 7"/>
          <p:cNvSpPr txBox="1">
            <a:spLocks noChangeArrowheads="1"/>
          </p:cNvSpPr>
          <p:nvPr/>
        </p:nvSpPr>
        <p:spPr bwMode="auto">
          <a:xfrm>
            <a:off x="5943600" y="2611159"/>
            <a:ext cx="3124200" cy="3323987"/>
          </a:xfrm>
          <a:prstGeom prst="rect">
            <a:avLst/>
          </a:prstGeom>
          <a:noFill/>
          <a:ln w="9525">
            <a:noFill/>
            <a:miter lim="800000"/>
            <a:headEnd/>
            <a:tailEnd/>
          </a:ln>
        </p:spPr>
        <p:txBody>
          <a:bodyPr wrap="square">
            <a:prstTxWarp prst="textNoShape">
              <a:avLst/>
            </a:prstTxWarp>
            <a:spAutoFit/>
          </a:bodyPr>
          <a:lstStyle/>
          <a:p>
            <a:pPr marL="261938" indent="-261938">
              <a:spcBef>
                <a:spcPts val="600"/>
              </a:spcBef>
              <a:spcAft>
                <a:spcPts val="600"/>
              </a:spcAft>
              <a:buFont typeface="Arial"/>
              <a:buChar char="•"/>
            </a:pPr>
            <a:r>
              <a:rPr lang="en-GB" sz="2000" dirty="0" smtClean="0">
                <a:solidFill>
                  <a:srgbClr val="000090"/>
                </a:solidFill>
                <a:latin typeface="Arial"/>
                <a:cs typeface="Arial"/>
              </a:rPr>
              <a:t>Despite its elevated age and cooling experienced during Winter, Agulhas Ring M is still releasing heat to the atmosphere</a:t>
            </a:r>
          </a:p>
          <a:p>
            <a:pPr marL="261938" indent="-261938">
              <a:spcBef>
                <a:spcPts val="600"/>
              </a:spcBef>
              <a:spcAft>
                <a:spcPts val="600"/>
              </a:spcAft>
              <a:buFont typeface="Arial"/>
              <a:buChar char="•"/>
            </a:pPr>
            <a:r>
              <a:rPr lang="en-GB" sz="2000" dirty="0" smtClean="0">
                <a:solidFill>
                  <a:srgbClr val="000090"/>
                </a:solidFill>
                <a:latin typeface="Arial"/>
                <a:cs typeface="Arial"/>
              </a:rPr>
              <a:t>Air-sea interaction over Ring M is still affecting wind direction and wind speed</a:t>
            </a:r>
            <a:endParaRPr lang="en-GB" sz="2000" dirty="0">
              <a:solidFill>
                <a:srgbClr val="000090"/>
              </a:solidFill>
              <a:latin typeface="Arial"/>
              <a:cs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smtClean="0">
                <a:solidFill>
                  <a:srgbClr val="FFFFFF"/>
                </a:solidFill>
                <a:latin typeface="+mj-lt"/>
              </a:rPr>
              <a:t>The </a:t>
            </a:r>
            <a:r>
              <a:rPr lang="fr-FR" sz="4400" noProof="0" dirty="0" err="1" smtClean="0">
                <a:solidFill>
                  <a:srgbClr val="FFFFFF"/>
                </a:solidFill>
                <a:latin typeface="+mj-lt"/>
              </a:rPr>
              <a:t>Agulhas</a:t>
            </a:r>
            <a:r>
              <a:rPr lang="fr-FR" sz="4400" noProof="0" dirty="0" smtClean="0">
                <a:solidFill>
                  <a:srgbClr val="FFFFFF"/>
                </a:solidFill>
                <a:latin typeface="+mj-lt"/>
              </a:rPr>
              <a:t> </a:t>
            </a:r>
            <a:r>
              <a:rPr lang="fr-FR" sz="4400" noProof="0" dirty="0" err="1" smtClean="0">
                <a:solidFill>
                  <a:srgbClr val="FFFFFF"/>
                </a:solidFill>
                <a:latin typeface="+mj-lt"/>
              </a:rPr>
              <a:t>eddies</a:t>
            </a:r>
            <a:r>
              <a:rPr lang="fr-FR" sz="4400" noProof="0" dirty="0" smtClean="0">
                <a:solidFill>
                  <a:srgbClr val="FFFFFF"/>
                </a:solidFill>
                <a:latin typeface="+mj-lt"/>
              </a:rPr>
              <a:t> &amp; </a:t>
            </a:r>
            <a:r>
              <a:rPr lang="fr-FR" sz="4400" noProof="0" dirty="0" err="1" smtClean="0">
                <a:solidFill>
                  <a:srgbClr val="FFFFFF"/>
                </a:solidFill>
                <a:latin typeface="+mj-lt"/>
              </a:rPr>
              <a:t>Air-Sea</a:t>
            </a:r>
            <a:r>
              <a:rPr lang="fr-FR" sz="4400" noProof="0" dirty="0" smtClean="0">
                <a:solidFill>
                  <a:srgbClr val="FFFFFF"/>
                </a:solidFill>
                <a:latin typeface="+mj-lt"/>
              </a:rPr>
              <a:t> interaction</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sp>
        <p:nvSpPr>
          <p:cNvPr id="28" name="ZoneTexte 27"/>
          <p:cNvSpPr txBox="1"/>
          <p:nvPr/>
        </p:nvSpPr>
        <p:spPr>
          <a:xfrm>
            <a:off x="1752600" y="1295400"/>
            <a:ext cx="6781800" cy="523220"/>
          </a:xfrm>
          <a:prstGeom prst="rect">
            <a:avLst/>
          </a:prstGeom>
          <a:noFill/>
        </p:spPr>
        <p:txBody>
          <a:bodyPr wrap="square" rtlCol="0">
            <a:spAutoFit/>
          </a:bodyPr>
          <a:lstStyle/>
          <a:p>
            <a:pPr algn="ctr"/>
            <a:r>
              <a:rPr lang="fr-FR" sz="2800" b="1" dirty="0" err="1" smtClean="0">
                <a:solidFill>
                  <a:srgbClr val="800000"/>
                </a:solidFill>
              </a:rPr>
              <a:t>Agulhas</a:t>
            </a:r>
            <a:r>
              <a:rPr lang="fr-FR" sz="2800" b="1" dirty="0" smtClean="0">
                <a:solidFill>
                  <a:srgbClr val="800000"/>
                </a:solidFill>
              </a:rPr>
              <a:t> </a:t>
            </a:r>
            <a:r>
              <a:rPr lang="fr-FR" sz="2800" b="1" dirty="0" err="1" smtClean="0">
                <a:solidFill>
                  <a:srgbClr val="800000"/>
                </a:solidFill>
              </a:rPr>
              <a:t>Current</a:t>
            </a:r>
            <a:r>
              <a:rPr lang="fr-FR" sz="2800" b="1" dirty="0" smtClean="0">
                <a:solidFill>
                  <a:srgbClr val="800000"/>
                </a:solidFill>
              </a:rPr>
              <a:t> system </a:t>
            </a:r>
            <a:r>
              <a:rPr lang="fr-FR" sz="2800" b="1" dirty="0" err="1" smtClean="0">
                <a:solidFill>
                  <a:srgbClr val="800000"/>
                </a:solidFill>
              </a:rPr>
              <a:t>heat</a:t>
            </a:r>
            <a:r>
              <a:rPr lang="fr-FR" sz="2800" b="1" dirty="0" smtClean="0">
                <a:solidFill>
                  <a:srgbClr val="800000"/>
                </a:solidFill>
              </a:rPr>
              <a:t> fluxes</a:t>
            </a:r>
            <a:endParaRPr lang="fr-FR" sz="2800" b="1" dirty="0">
              <a:solidFill>
                <a:srgbClr val="800000"/>
              </a:solidFill>
            </a:endParaRPr>
          </a:p>
        </p:txBody>
      </p:sp>
      <p:sp>
        <p:nvSpPr>
          <p:cNvPr id="29" name="Rectangle 28"/>
          <p:cNvSpPr/>
          <p:nvPr/>
        </p:nvSpPr>
        <p:spPr>
          <a:xfrm>
            <a:off x="6019800" y="6488668"/>
            <a:ext cx="3429000" cy="369332"/>
          </a:xfrm>
          <a:prstGeom prst="rect">
            <a:avLst/>
          </a:prstGeom>
        </p:spPr>
        <p:txBody>
          <a:bodyPr wrap="square">
            <a:spAutoFit/>
          </a:bodyPr>
          <a:lstStyle/>
          <a:p>
            <a:r>
              <a:rPr lang="fr-FR" dirty="0" smtClean="0"/>
              <a:t>Le Bars et al. in </a:t>
            </a:r>
            <a:r>
              <a:rPr lang="fr-FR" dirty="0" err="1" smtClean="0"/>
              <a:t>preparation</a:t>
            </a:r>
            <a:endParaRPr lang="fr-FR" dirty="0"/>
          </a:p>
        </p:txBody>
      </p:sp>
      <p:pic>
        <p:nvPicPr>
          <p:cNvPr id="18" name="Image 17"/>
          <p:cNvPicPr>
            <a:picLocks noChangeAspect="1"/>
          </p:cNvPicPr>
          <p:nvPr/>
        </p:nvPicPr>
        <p:blipFill>
          <a:blip r:embed="rId3"/>
          <a:stretch>
            <a:fillRect/>
          </a:stretch>
        </p:blipFill>
        <p:spPr>
          <a:xfrm>
            <a:off x="304800" y="1295400"/>
            <a:ext cx="8420100" cy="4997295"/>
          </a:xfrm>
          <a:prstGeom prst="rect">
            <a:avLst/>
          </a:prstGeom>
        </p:spPr>
      </p:pic>
      <p:sp>
        <p:nvSpPr>
          <p:cNvPr id="19" name="ZoneTexte 18"/>
          <p:cNvSpPr txBox="1"/>
          <p:nvPr/>
        </p:nvSpPr>
        <p:spPr>
          <a:xfrm>
            <a:off x="1524000" y="2025134"/>
            <a:ext cx="1219200" cy="584776"/>
          </a:xfrm>
          <a:prstGeom prst="rect">
            <a:avLst/>
          </a:prstGeom>
          <a:noFill/>
        </p:spPr>
        <p:txBody>
          <a:bodyPr wrap="square" rtlCol="0">
            <a:spAutoFit/>
          </a:bodyPr>
          <a:lstStyle/>
          <a:p>
            <a:pPr algn="ctr"/>
            <a:r>
              <a:rPr lang="fr-FR" sz="1600" dirty="0" smtClean="0"/>
              <a:t>Satellite </a:t>
            </a:r>
            <a:r>
              <a:rPr lang="fr-FR" sz="1600" dirty="0" err="1" smtClean="0"/>
              <a:t>derived</a:t>
            </a:r>
            <a:endParaRPr lang="fr-FR" sz="1600" dirty="0"/>
          </a:p>
        </p:txBody>
      </p:sp>
      <p:sp>
        <p:nvSpPr>
          <p:cNvPr id="20" name="ZoneTexte 19"/>
          <p:cNvSpPr txBox="1"/>
          <p:nvPr/>
        </p:nvSpPr>
        <p:spPr>
          <a:xfrm>
            <a:off x="4267200" y="2025134"/>
            <a:ext cx="1219200" cy="338554"/>
          </a:xfrm>
          <a:prstGeom prst="rect">
            <a:avLst/>
          </a:prstGeom>
          <a:noFill/>
        </p:spPr>
        <p:txBody>
          <a:bodyPr wrap="square" rtlCol="0">
            <a:spAutoFit/>
          </a:bodyPr>
          <a:lstStyle/>
          <a:p>
            <a:pPr algn="ctr"/>
            <a:r>
              <a:rPr lang="fr-FR" sz="1600" dirty="0" smtClean="0"/>
              <a:t>OA </a:t>
            </a:r>
            <a:r>
              <a:rPr lang="fr-FR" sz="1600" dirty="0" err="1" smtClean="0"/>
              <a:t>product</a:t>
            </a:r>
            <a:endParaRPr lang="fr-FR" sz="1600" dirty="0"/>
          </a:p>
        </p:txBody>
      </p:sp>
      <p:sp>
        <p:nvSpPr>
          <p:cNvPr id="21" name="ZoneTexte 20"/>
          <p:cNvSpPr txBox="1"/>
          <p:nvPr/>
        </p:nvSpPr>
        <p:spPr>
          <a:xfrm>
            <a:off x="6934200" y="2025134"/>
            <a:ext cx="1219200" cy="338554"/>
          </a:xfrm>
          <a:prstGeom prst="rect">
            <a:avLst/>
          </a:prstGeom>
          <a:noFill/>
        </p:spPr>
        <p:txBody>
          <a:bodyPr wrap="square" rtlCol="0">
            <a:spAutoFit/>
          </a:bodyPr>
          <a:lstStyle/>
          <a:p>
            <a:pPr algn="ctr"/>
            <a:r>
              <a:rPr lang="fr-FR" sz="1600" smtClean="0">
                <a:solidFill>
                  <a:schemeClr val="bg1"/>
                </a:solidFill>
              </a:rPr>
              <a:t>ECMWF</a:t>
            </a:r>
            <a:endParaRPr lang="fr-FR" sz="1600" dirty="0">
              <a:solidFill>
                <a:schemeClr val="bg1"/>
              </a:solidFill>
            </a:endParaRPr>
          </a:p>
        </p:txBody>
      </p:sp>
      <p:sp>
        <p:nvSpPr>
          <p:cNvPr id="22" name="ZoneTexte 21"/>
          <p:cNvSpPr txBox="1"/>
          <p:nvPr/>
        </p:nvSpPr>
        <p:spPr>
          <a:xfrm>
            <a:off x="4267200" y="4038600"/>
            <a:ext cx="1219200" cy="738664"/>
          </a:xfrm>
          <a:prstGeom prst="rect">
            <a:avLst/>
          </a:prstGeom>
          <a:noFill/>
        </p:spPr>
        <p:txBody>
          <a:bodyPr wrap="square" rtlCol="0">
            <a:spAutoFit/>
          </a:bodyPr>
          <a:lstStyle/>
          <a:p>
            <a:pPr algn="ctr"/>
            <a:r>
              <a:rPr lang="fr-FR" sz="1400" dirty="0" smtClean="0"/>
              <a:t>WRF </a:t>
            </a:r>
            <a:r>
              <a:rPr lang="fr-FR" sz="1400" dirty="0" err="1" smtClean="0"/>
              <a:t>forced</a:t>
            </a:r>
            <a:r>
              <a:rPr lang="fr-FR" sz="1400" dirty="0" smtClean="0"/>
              <a:t> by SST </a:t>
            </a:r>
            <a:r>
              <a:rPr lang="fr-FR" sz="1400" dirty="0" err="1" smtClean="0"/>
              <a:t>Ostia</a:t>
            </a:r>
            <a:endParaRPr lang="fr-FR" sz="1400" dirty="0"/>
          </a:p>
        </p:txBody>
      </p:sp>
      <p:sp>
        <p:nvSpPr>
          <p:cNvPr id="23" name="ZoneTexte 22"/>
          <p:cNvSpPr txBox="1"/>
          <p:nvPr/>
        </p:nvSpPr>
        <p:spPr>
          <a:xfrm>
            <a:off x="7162800" y="4038600"/>
            <a:ext cx="990600" cy="738664"/>
          </a:xfrm>
          <a:prstGeom prst="rect">
            <a:avLst/>
          </a:prstGeom>
          <a:noFill/>
        </p:spPr>
        <p:txBody>
          <a:bodyPr wrap="square" rtlCol="0">
            <a:spAutoFit/>
          </a:bodyPr>
          <a:lstStyle/>
          <a:p>
            <a:pPr algn="ctr"/>
            <a:r>
              <a:rPr lang="fr-FR" sz="1400" dirty="0" smtClean="0"/>
              <a:t>WRF </a:t>
            </a:r>
            <a:r>
              <a:rPr lang="fr-FR" sz="1400" dirty="0" err="1" smtClean="0"/>
              <a:t>forced</a:t>
            </a:r>
            <a:r>
              <a:rPr lang="fr-FR" sz="1400" dirty="0" smtClean="0"/>
              <a:t> by SST FNL</a:t>
            </a:r>
            <a:endParaRPr lang="fr-FR" sz="1400" dirty="0"/>
          </a:p>
        </p:txBody>
      </p:sp>
      <p:sp>
        <p:nvSpPr>
          <p:cNvPr id="24" name="ZoneTexte 23"/>
          <p:cNvSpPr txBox="1"/>
          <p:nvPr/>
        </p:nvSpPr>
        <p:spPr>
          <a:xfrm>
            <a:off x="1600200" y="4038600"/>
            <a:ext cx="990600" cy="738664"/>
          </a:xfrm>
          <a:prstGeom prst="rect">
            <a:avLst/>
          </a:prstGeom>
          <a:noFill/>
        </p:spPr>
        <p:txBody>
          <a:bodyPr wrap="square" rtlCol="0">
            <a:spAutoFit/>
          </a:bodyPr>
          <a:lstStyle/>
          <a:p>
            <a:pPr algn="ctr"/>
            <a:r>
              <a:rPr lang="fr-FR" sz="1400" b="1" dirty="0" smtClean="0">
                <a:solidFill>
                  <a:srgbClr val="800000"/>
                </a:solidFill>
              </a:rPr>
              <a:t>WRF </a:t>
            </a:r>
            <a:r>
              <a:rPr lang="fr-FR" sz="1400" b="1" dirty="0" err="1" smtClean="0">
                <a:solidFill>
                  <a:srgbClr val="800000"/>
                </a:solidFill>
              </a:rPr>
              <a:t>coupled</a:t>
            </a:r>
            <a:r>
              <a:rPr lang="fr-FR" sz="1400" b="1" dirty="0" smtClean="0">
                <a:solidFill>
                  <a:srgbClr val="800000"/>
                </a:solidFill>
              </a:rPr>
              <a:t> to ROMS</a:t>
            </a:r>
            <a:endParaRPr lang="fr-FR" sz="1400" b="1" dirty="0">
              <a:solidFill>
                <a:srgbClr val="800000"/>
              </a:solidFill>
            </a:endParaRPr>
          </a:p>
        </p:txBody>
      </p:sp>
      <p:sp>
        <p:nvSpPr>
          <p:cNvPr id="25" name="Rectangle 24"/>
          <p:cNvSpPr/>
          <p:nvPr/>
        </p:nvSpPr>
        <p:spPr>
          <a:xfrm>
            <a:off x="304800" y="3810000"/>
            <a:ext cx="2895600" cy="2209800"/>
          </a:xfrm>
          <a:prstGeom prst="rect">
            <a:avLst/>
          </a:prstGeom>
          <a:noFill/>
          <a:ln w="38100"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Text Box 7"/>
          <p:cNvSpPr txBox="1">
            <a:spLocks noChangeArrowheads="1"/>
          </p:cNvSpPr>
          <p:nvPr/>
        </p:nvSpPr>
        <p:spPr bwMode="auto">
          <a:xfrm>
            <a:off x="5029200" y="3810000"/>
            <a:ext cx="3966677" cy="2708434"/>
          </a:xfrm>
          <a:prstGeom prst="rect">
            <a:avLst/>
          </a:prstGeom>
          <a:solidFill>
            <a:srgbClr val="A6A6A6">
              <a:alpha val="79000"/>
            </a:srgbClr>
          </a:solidFill>
          <a:ln w="9525">
            <a:noFill/>
            <a:miter lim="800000"/>
            <a:headEnd/>
            <a:tailEnd/>
          </a:ln>
        </p:spPr>
        <p:txBody>
          <a:bodyPr wrap="square">
            <a:prstTxWarp prst="textNoShape">
              <a:avLst/>
            </a:prstTxWarp>
            <a:spAutoFit/>
          </a:bodyPr>
          <a:lstStyle/>
          <a:p>
            <a:pPr marL="261938" indent="-261938">
              <a:spcBef>
                <a:spcPts val="600"/>
              </a:spcBef>
              <a:spcAft>
                <a:spcPts val="600"/>
              </a:spcAft>
              <a:buFont typeface="Arial"/>
              <a:buChar char="•"/>
            </a:pPr>
            <a:r>
              <a:rPr lang="en-GB" sz="2000" dirty="0" smtClean="0">
                <a:solidFill>
                  <a:srgbClr val="000090"/>
                </a:solidFill>
                <a:latin typeface="Arial"/>
                <a:cs typeface="Arial"/>
              </a:rPr>
              <a:t>A coupled </a:t>
            </a:r>
            <a:r>
              <a:rPr lang="en-GB" sz="2000" dirty="0" err="1" smtClean="0">
                <a:solidFill>
                  <a:srgbClr val="000090"/>
                </a:solidFill>
                <a:latin typeface="Arial"/>
                <a:cs typeface="Arial"/>
              </a:rPr>
              <a:t>mesoscale</a:t>
            </a:r>
            <a:r>
              <a:rPr lang="en-GB" sz="2000" dirty="0" smtClean="0">
                <a:solidFill>
                  <a:srgbClr val="000090"/>
                </a:solidFill>
                <a:latin typeface="Arial"/>
                <a:cs typeface="Arial"/>
              </a:rPr>
              <a:t> resolving </a:t>
            </a:r>
            <a:r>
              <a:rPr lang="en-GB" sz="2000" smtClean="0">
                <a:solidFill>
                  <a:srgbClr val="000090"/>
                </a:solidFill>
                <a:latin typeface="Arial"/>
                <a:cs typeface="Arial"/>
              </a:rPr>
              <a:t>model reproduces </a:t>
            </a:r>
            <a:r>
              <a:rPr lang="en-GB" sz="2000" dirty="0" smtClean="0">
                <a:solidFill>
                  <a:srgbClr val="000090"/>
                </a:solidFill>
                <a:latin typeface="Arial"/>
                <a:cs typeface="Arial"/>
              </a:rPr>
              <a:t>stronger and more localized air-sea interactions</a:t>
            </a:r>
          </a:p>
          <a:p>
            <a:pPr marL="261938" indent="-261938">
              <a:spcBef>
                <a:spcPts val="600"/>
              </a:spcBef>
              <a:spcAft>
                <a:spcPts val="600"/>
              </a:spcAft>
              <a:buFont typeface="Arial"/>
              <a:buChar char="•"/>
            </a:pPr>
            <a:r>
              <a:rPr lang="en-GB" sz="2000" dirty="0" smtClean="0">
                <a:solidFill>
                  <a:srgbClr val="000090"/>
                </a:solidFill>
                <a:latin typeface="Arial"/>
                <a:cs typeface="Arial"/>
              </a:rPr>
              <a:t>Agulhas Rings represent an intense and long lasting energy source because of their important  heat content</a:t>
            </a:r>
            <a:endParaRPr lang="en-GB" sz="2000" dirty="0">
              <a:solidFill>
                <a:srgbClr val="000090"/>
              </a:solidFill>
              <a:latin typeface="Arial"/>
              <a:cs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3600" noProof="0" dirty="0" smtClean="0">
                <a:solidFill>
                  <a:srgbClr val="FFFFFF"/>
                </a:solidFill>
                <a:latin typeface="+mj-lt"/>
              </a:rPr>
              <a:t>The </a:t>
            </a:r>
            <a:r>
              <a:rPr lang="fr-FR" sz="3600" noProof="0" dirty="0" err="1" smtClean="0">
                <a:solidFill>
                  <a:srgbClr val="FFFFFF"/>
                </a:solidFill>
                <a:latin typeface="+mj-lt"/>
              </a:rPr>
              <a:t>Agulhas</a:t>
            </a:r>
            <a:r>
              <a:rPr lang="fr-FR" sz="3600" noProof="0" dirty="0" smtClean="0">
                <a:solidFill>
                  <a:srgbClr val="FFFFFF"/>
                </a:solidFill>
                <a:latin typeface="+mj-lt"/>
              </a:rPr>
              <a:t> Rings </a:t>
            </a:r>
            <a:r>
              <a:rPr lang="fr-FR" sz="3600" noProof="0" dirty="0" err="1" smtClean="0">
                <a:solidFill>
                  <a:srgbClr val="FFFFFF"/>
                </a:solidFill>
                <a:latin typeface="+mj-lt"/>
              </a:rPr>
              <a:t>Southern</a:t>
            </a:r>
            <a:r>
              <a:rPr lang="fr-FR" sz="3600" noProof="0" dirty="0" smtClean="0">
                <a:solidFill>
                  <a:srgbClr val="FFFFFF"/>
                </a:solidFill>
                <a:latin typeface="+mj-lt"/>
              </a:rPr>
              <a:t> Route, </a:t>
            </a:r>
            <a:r>
              <a:rPr lang="fr-FR" sz="3600" noProof="0" dirty="0" err="1" smtClean="0">
                <a:solidFill>
                  <a:srgbClr val="FFFFFF"/>
                </a:solidFill>
                <a:latin typeface="+mj-lt"/>
              </a:rPr>
              <a:t>air-sea</a:t>
            </a:r>
            <a:r>
              <a:rPr lang="fr-FR" sz="3600" noProof="0" dirty="0" smtClean="0">
                <a:solidFill>
                  <a:srgbClr val="FFFFFF"/>
                </a:solidFill>
                <a:latin typeface="+mj-lt"/>
              </a:rPr>
              <a:t> interaction  &amp; </a:t>
            </a:r>
            <a:r>
              <a:rPr lang="fr-FR" sz="3600" noProof="0" dirty="0" err="1" smtClean="0">
                <a:solidFill>
                  <a:srgbClr val="FFFFFF"/>
                </a:solidFill>
                <a:latin typeface="+mj-lt"/>
              </a:rPr>
              <a:t>Biogeochemistry</a:t>
            </a:r>
            <a:endParaRPr kumimoji="0" lang="en-GB" sz="36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grpSp>
        <p:nvGrpSpPr>
          <p:cNvPr id="2" name="Grouper 26"/>
          <p:cNvGrpSpPr/>
          <p:nvPr/>
        </p:nvGrpSpPr>
        <p:grpSpPr>
          <a:xfrm>
            <a:off x="749300" y="1614488"/>
            <a:ext cx="8134350" cy="4862512"/>
            <a:chOff x="749300" y="1614488"/>
            <a:chExt cx="8134350" cy="4862512"/>
          </a:xfrm>
        </p:grpSpPr>
        <p:pic>
          <p:nvPicPr>
            <p:cNvPr id="3074" name="Picture 2" descr="BGH underway"/>
            <p:cNvPicPr>
              <a:picLocks noChangeAspect="1" noChangeArrowheads="1"/>
            </p:cNvPicPr>
            <p:nvPr/>
          </p:nvPicPr>
          <p:blipFill>
            <a:blip r:embed="rId3"/>
            <a:srcRect/>
            <a:stretch>
              <a:fillRect/>
            </a:stretch>
          </p:blipFill>
          <p:spPr bwMode="auto">
            <a:xfrm>
              <a:off x="749300" y="1614488"/>
              <a:ext cx="8134350" cy="4862512"/>
            </a:xfrm>
            <a:prstGeom prst="rect">
              <a:avLst/>
            </a:prstGeom>
            <a:noFill/>
            <a:ln w="9525">
              <a:noFill/>
              <a:miter lim="800000"/>
              <a:headEnd/>
              <a:tailEnd/>
            </a:ln>
          </p:spPr>
        </p:pic>
        <p:cxnSp>
          <p:nvCxnSpPr>
            <p:cNvPr id="7" name="Connecteur droit 6"/>
            <p:cNvCxnSpPr/>
            <p:nvPr/>
          </p:nvCxnSpPr>
          <p:spPr bwMode="auto">
            <a:xfrm>
              <a:off x="1455738" y="5264150"/>
              <a:ext cx="206375" cy="317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bwMode="auto">
            <a:xfrm>
              <a:off x="1455738" y="5673725"/>
              <a:ext cx="206375"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bwMode="auto">
            <a:xfrm>
              <a:off x="2563813" y="3389313"/>
              <a:ext cx="206375" cy="10318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bwMode="auto">
            <a:xfrm>
              <a:off x="2328863" y="3797300"/>
              <a:ext cx="207962" cy="1031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bwMode="auto">
            <a:xfrm>
              <a:off x="1716088" y="4679950"/>
              <a:ext cx="204787" cy="10001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80" name="ZoneTexte 13"/>
            <p:cNvSpPr txBox="1">
              <a:spLocks noChangeArrowheads="1"/>
            </p:cNvSpPr>
            <p:nvPr/>
          </p:nvSpPr>
          <p:spPr bwMode="auto">
            <a:xfrm>
              <a:off x="1801813" y="3630613"/>
              <a:ext cx="492125" cy="276225"/>
            </a:xfrm>
            <a:prstGeom prst="rect">
              <a:avLst/>
            </a:prstGeom>
            <a:noFill/>
            <a:ln w="9525">
              <a:noFill/>
              <a:miter lim="800000"/>
              <a:headEnd/>
              <a:tailEnd/>
            </a:ln>
          </p:spPr>
          <p:txBody>
            <a:bodyPr wrap="none">
              <a:prstTxWarp prst="textNoShape">
                <a:avLst/>
              </a:prstTxWarp>
              <a:spAutoFit/>
            </a:bodyPr>
            <a:lstStyle/>
            <a:p>
              <a:r>
                <a:rPr lang="fr-BE" sz="1200" i="1">
                  <a:solidFill>
                    <a:srgbClr val="333399"/>
                  </a:solidFill>
                </a:rPr>
                <a:t>SAF</a:t>
              </a:r>
              <a:endParaRPr lang="fr-FR" sz="1200" i="1">
                <a:solidFill>
                  <a:srgbClr val="333399"/>
                </a:solidFill>
              </a:endParaRPr>
            </a:p>
          </p:txBody>
        </p:sp>
        <p:sp>
          <p:nvSpPr>
            <p:cNvPr id="3081" name="ZoneTexte 14"/>
            <p:cNvSpPr txBox="1">
              <a:spLocks noChangeArrowheads="1"/>
            </p:cNvSpPr>
            <p:nvPr/>
          </p:nvSpPr>
          <p:spPr bwMode="auto">
            <a:xfrm>
              <a:off x="2112963" y="3219450"/>
              <a:ext cx="476250" cy="277813"/>
            </a:xfrm>
            <a:prstGeom prst="rect">
              <a:avLst/>
            </a:prstGeom>
            <a:noFill/>
            <a:ln w="9525">
              <a:noFill/>
              <a:miter lim="800000"/>
              <a:headEnd/>
              <a:tailEnd/>
            </a:ln>
          </p:spPr>
          <p:txBody>
            <a:bodyPr wrap="none">
              <a:prstTxWarp prst="textNoShape">
                <a:avLst/>
              </a:prstTxWarp>
              <a:spAutoFit/>
            </a:bodyPr>
            <a:lstStyle/>
            <a:p>
              <a:r>
                <a:rPr lang="fr-BE" sz="1200" i="1">
                  <a:solidFill>
                    <a:srgbClr val="333399"/>
                  </a:solidFill>
                </a:rPr>
                <a:t>STF</a:t>
              </a:r>
              <a:endParaRPr lang="fr-FR" sz="1200" i="1">
                <a:solidFill>
                  <a:srgbClr val="333399"/>
                </a:solidFill>
              </a:endParaRPr>
            </a:p>
          </p:txBody>
        </p:sp>
        <p:sp>
          <p:nvSpPr>
            <p:cNvPr id="3082" name="ZoneTexte 15"/>
            <p:cNvSpPr txBox="1">
              <a:spLocks noChangeArrowheads="1"/>
            </p:cNvSpPr>
            <p:nvPr/>
          </p:nvSpPr>
          <p:spPr bwMode="auto">
            <a:xfrm>
              <a:off x="1389063" y="4448175"/>
              <a:ext cx="382587" cy="276225"/>
            </a:xfrm>
            <a:prstGeom prst="rect">
              <a:avLst/>
            </a:prstGeom>
            <a:noFill/>
            <a:ln w="9525">
              <a:noFill/>
              <a:miter lim="800000"/>
              <a:headEnd/>
              <a:tailEnd/>
            </a:ln>
          </p:spPr>
          <p:txBody>
            <a:bodyPr wrap="none">
              <a:prstTxWarp prst="textNoShape">
                <a:avLst/>
              </a:prstTxWarp>
              <a:spAutoFit/>
            </a:bodyPr>
            <a:lstStyle/>
            <a:p>
              <a:r>
                <a:rPr lang="fr-BE" sz="1200" i="1">
                  <a:solidFill>
                    <a:srgbClr val="333399"/>
                  </a:solidFill>
                </a:rPr>
                <a:t>PF</a:t>
              </a:r>
              <a:endParaRPr lang="fr-FR" sz="1200" i="1">
                <a:solidFill>
                  <a:srgbClr val="333399"/>
                </a:solidFill>
              </a:endParaRPr>
            </a:p>
          </p:txBody>
        </p:sp>
        <p:sp>
          <p:nvSpPr>
            <p:cNvPr id="3083" name="ZoneTexte 16"/>
            <p:cNvSpPr txBox="1">
              <a:spLocks noChangeArrowheads="1"/>
            </p:cNvSpPr>
            <p:nvPr/>
          </p:nvSpPr>
          <p:spPr bwMode="auto">
            <a:xfrm>
              <a:off x="800100" y="5105400"/>
              <a:ext cx="712788" cy="277813"/>
            </a:xfrm>
            <a:prstGeom prst="rect">
              <a:avLst/>
            </a:prstGeom>
            <a:noFill/>
            <a:ln w="9525">
              <a:noFill/>
              <a:miter lim="800000"/>
              <a:headEnd/>
              <a:tailEnd/>
            </a:ln>
          </p:spPr>
          <p:txBody>
            <a:bodyPr wrap="none">
              <a:prstTxWarp prst="textNoShape">
                <a:avLst/>
              </a:prstTxWarp>
              <a:spAutoFit/>
            </a:bodyPr>
            <a:lstStyle/>
            <a:p>
              <a:r>
                <a:rPr lang="fr-BE" sz="1200" i="1">
                  <a:solidFill>
                    <a:srgbClr val="333399"/>
                  </a:solidFill>
                </a:rPr>
                <a:t>SACCF</a:t>
              </a:r>
              <a:endParaRPr lang="fr-FR" sz="1200" i="1">
                <a:solidFill>
                  <a:srgbClr val="333399"/>
                </a:solidFill>
              </a:endParaRPr>
            </a:p>
          </p:txBody>
        </p:sp>
        <p:sp>
          <p:nvSpPr>
            <p:cNvPr id="3084" name="ZoneTexte 17"/>
            <p:cNvSpPr txBox="1">
              <a:spLocks noChangeArrowheads="1"/>
            </p:cNvSpPr>
            <p:nvPr/>
          </p:nvSpPr>
          <p:spPr bwMode="auto">
            <a:xfrm>
              <a:off x="1038225" y="5570538"/>
              <a:ext cx="482600" cy="277812"/>
            </a:xfrm>
            <a:prstGeom prst="rect">
              <a:avLst/>
            </a:prstGeom>
            <a:noFill/>
            <a:ln w="9525">
              <a:noFill/>
              <a:miter lim="800000"/>
              <a:headEnd/>
              <a:tailEnd/>
            </a:ln>
          </p:spPr>
          <p:txBody>
            <a:bodyPr wrap="none">
              <a:prstTxWarp prst="textNoShape">
                <a:avLst/>
              </a:prstTxWarp>
              <a:spAutoFit/>
            </a:bodyPr>
            <a:lstStyle/>
            <a:p>
              <a:r>
                <a:rPr lang="fr-BE" sz="1200" i="1">
                  <a:solidFill>
                    <a:srgbClr val="333399"/>
                  </a:solidFill>
                </a:rPr>
                <a:t>SBy</a:t>
              </a:r>
              <a:endParaRPr lang="fr-FR" sz="1200" i="1">
                <a:solidFill>
                  <a:srgbClr val="333399"/>
                </a:solidFill>
              </a:endParaRPr>
            </a:p>
          </p:txBody>
        </p:sp>
        <p:sp>
          <p:nvSpPr>
            <p:cNvPr id="3085" name="ZoneTexte 21"/>
            <p:cNvSpPr txBox="1">
              <a:spLocks noChangeArrowheads="1"/>
            </p:cNvSpPr>
            <p:nvPr/>
          </p:nvSpPr>
          <p:spPr bwMode="auto">
            <a:xfrm>
              <a:off x="6604000" y="4856163"/>
              <a:ext cx="1362075" cy="277812"/>
            </a:xfrm>
            <a:prstGeom prst="rect">
              <a:avLst/>
            </a:prstGeom>
            <a:noFill/>
            <a:ln w="9525">
              <a:noFill/>
              <a:miter lim="800000"/>
              <a:headEnd/>
              <a:tailEnd/>
            </a:ln>
          </p:spPr>
          <p:txBody>
            <a:bodyPr wrap="none">
              <a:prstTxWarp prst="textNoShape">
                <a:avLst/>
              </a:prstTxWarp>
              <a:spAutoFit/>
            </a:bodyPr>
            <a:lstStyle/>
            <a:p>
              <a:r>
                <a:rPr lang="fr-BE" sz="1200" i="1">
                  <a:solidFill>
                    <a:srgbClr val="333399"/>
                  </a:solidFill>
                </a:rPr>
                <a:t>BGH (Mar. 2008)</a:t>
              </a:r>
              <a:endParaRPr lang="fr-FR" sz="1200" i="1">
                <a:solidFill>
                  <a:srgbClr val="333399"/>
                </a:solidFill>
              </a:endParaRPr>
            </a:p>
          </p:txBody>
        </p:sp>
        <p:sp>
          <p:nvSpPr>
            <p:cNvPr id="3086" name="ZoneTexte 22"/>
            <p:cNvSpPr txBox="1">
              <a:spLocks noChangeArrowheads="1"/>
            </p:cNvSpPr>
            <p:nvPr/>
          </p:nvSpPr>
          <p:spPr bwMode="auto">
            <a:xfrm>
              <a:off x="5253038" y="3811588"/>
              <a:ext cx="1371600" cy="276225"/>
            </a:xfrm>
            <a:prstGeom prst="rect">
              <a:avLst/>
            </a:prstGeom>
            <a:noFill/>
            <a:ln w="9525">
              <a:noFill/>
              <a:miter lim="800000"/>
              <a:headEnd/>
              <a:tailEnd/>
            </a:ln>
          </p:spPr>
          <p:txBody>
            <a:bodyPr wrap="none">
              <a:prstTxWarp prst="textNoShape">
                <a:avLst/>
              </a:prstTxWarp>
              <a:spAutoFit/>
            </a:bodyPr>
            <a:lstStyle/>
            <a:p>
              <a:r>
                <a:rPr lang="fr-BE" sz="1200" i="1">
                  <a:solidFill>
                    <a:srgbClr val="333399"/>
                  </a:solidFill>
                </a:rPr>
                <a:t>BGH (Feb. 2008)</a:t>
              </a:r>
              <a:endParaRPr lang="fr-FR" sz="1200" i="1">
                <a:solidFill>
                  <a:srgbClr val="333399"/>
                </a:solidFill>
              </a:endParaRPr>
            </a:p>
          </p:txBody>
        </p:sp>
        <p:sp>
          <p:nvSpPr>
            <p:cNvPr id="18" name="ZoneTexte 17"/>
            <p:cNvSpPr txBox="1"/>
            <p:nvPr/>
          </p:nvSpPr>
          <p:spPr>
            <a:xfrm>
              <a:off x="2746470" y="5663684"/>
              <a:ext cx="633507" cy="369332"/>
            </a:xfrm>
            <a:prstGeom prst="rect">
              <a:avLst/>
            </a:prstGeom>
            <a:noFill/>
          </p:spPr>
          <p:txBody>
            <a:bodyPr wrap="none" rtlCol="0">
              <a:spAutoFit/>
            </a:bodyPr>
            <a:lstStyle/>
            <a:p>
              <a:r>
                <a:rPr lang="fr-FR" b="1" dirty="0" smtClean="0">
                  <a:solidFill>
                    <a:srgbClr val="800000"/>
                  </a:solidFill>
                </a:rPr>
                <a:t>SST</a:t>
              </a:r>
              <a:endParaRPr lang="fr-FR" b="1" dirty="0">
                <a:solidFill>
                  <a:srgbClr val="800000"/>
                </a:solidFill>
              </a:endParaRPr>
            </a:p>
          </p:txBody>
        </p:sp>
        <p:sp>
          <p:nvSpPr>
            <p:cNvPr id="19" name="ZoneTexte 18"/>
            <p:cNvSpPr txBox="1"/>
            <p:nvPr/>
          </p:nvSpPr>
          <p:spPr>
            <a:xfrm>
              <a:off x="7332568" y="5631418"/>
              <a:ext cx="800294" cy="369332"/>
            </a:xfrm>
            <a:prstGeom prst="rect">
              <a:avLst/>
            </a:prstGeom>
            <a:noFill/>
          </p:spPr>
          <p:txBody>
            <a:bodyPr wrap="none" rtlCol="0">
              <a:spAutoFit/>
            </a:bodyPr>
            <a:lstStyle/>
            <a:p>
              <a:r>
                <a:rPr lang="fr-FR" b="1" dirty="0" smtClean="0">
                  <a:solidFill>
                    <a:srgbClr val="000090"/>
                  </a:solidFill>
                </a:rPr>
                <a:t>pCO2</a:t>
              </a:r>
              <a:endParaRPr lang="fr-FR" b="1" dirty="0">
                <a:solidFill>
                  <a:srgbClr val="000090"/>
                </a:solidFill>
              </a:endParaRPr>
            </a:p>
          </p:txBody>
        </p:sp>
      </p:grpSp>
      <p:grpSp>
        <p:nvGrpSpPr>
          <p:cNvPr id="3" name="Grouper 21"/>
          <p:cNvGrpSpPr/>
          <p:nvPr/>
        </p:nvGrpSpPr>
        <p:grpSpPr>
          <a:xfrm>
            <a:off x="2232025" y="3389313"/>
            <a:ext cx="4702175" cy="550862"/>
            <a:chOff x="2232025" y="2786063"/>
            <a:chExt cx="4702175" cy="550862"/>
          </a:xfrm>
        </p:grpSpPr>
        <p:sp>
          <p:nvSpPr>
            <p:cNvPr id="20" name="Ellipse 19"/>
            <p:cNvSpPr/>
            <p:nvPr/>
          </p:nvSpPr>
          <p:spPr>
            <a:xfrm>
              <a:off x="2232025" y="2786063"/>
              <a:ext cx="609600" cy="517525"/>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llipse 20"/>
            <p:cNvSpPr/>
            <p:nvPr/>
          </p:nvSpPr>
          <p:spPr>
            <a:xfrm>
              <a:off x="6324600" y="2819400"/>
              <a:ext cx="609600" cy="517525"/>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8" name="ZoneTexte 27"/>
          <p:cNvSpPr txBox="1"/>
          <p:nvPr/>
        </p:nvSpPr>
        <p:spPr>
          <a:xfrm>
            <a:off x="1693863" y="1447800"/>
            <a:ext cx="6154737" cy="523220"/>
          </a:xfrm>
          <a:prstGeom prst="rect">
            <a:avLst/>
          </a:prstGeom>
          <a:noFill/>
        </p:spPr>
        <p:txBody>
          <a:bodyPr wrap="square" rtlCol="0">
            <a:spAutoFit/>
          </a:bodyPr>
          <a:lstStyle/>
          <a:p>
            <a:pPr algn="ctr"/>
            <a:r>
              <a:rPr lang="fr-FR" sz="2800" b="1" dirty="0" err="1" smtClean="0">
                <a:solidFill>
                  <a:srgbClr val="800000"/>
                </a:solidFill>
              </a:rPr>
              <a:t>Agulhas</a:t>
            </a:r>
            <a:r>
              <a:rPr lang="fr-FR" sz="2800" b="1" dirty="0" smtClean="0">
                <a:solidFill>
                  <a:srgbClr val="800000"/>
                </a:solidFill>
              </a:rPr>
              <a:t> Ring M &amp; pCO2</a:t>
            </a:r>
            <a:endParaRPr lang="fr-FR" sz="2800" b="1" dirty="0">
              <a:solidFill>
                <a:srgbClr val="800000"/>
              </a:solidFill>
            </a:endParaRPr>
          </a:p>
        </p:txBody>
      </p:sp>
      <p:sp>
        <p:nvSpPr>
          <p:cNvPr id="29" name="Rectangle 28"/>
          <p:cNvSpPr/>
          <p:nvPr/>
        </p:nvSpPr>
        <p:spPr>
          <a:xfrm>
            <a:off x="2362200" y="6153834"/>
            <a:ext cx="4572000" cy="369332"/>
          </a:xfrm>
          <a:prstGeom prst="rect">
            <a:avLst/>
          </a:prstGeom>
        </p:spPr>
        <p:txBody>
          <a:bodyPr>
            <a:spAutoFit/>
          </a:bodyPr>
          <a:lstStyle/>
          <a:p>
            <a:r>
              <a:rPr lang="fr-FR" dirty="0" smtClean="0"/>
              <a:t>Delille et al. in </a:t>
            </a:r>
            <a:r>
              <a:rPr lang="fr-FR" dirty="0" err="1" smtClean="0"/>
              <a:t>preparation</a:t>
            </a:r>
            <a:endParaRPr lang="fr-FR"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1 Imagen" descr="Eddy 1_CT.jpg"/>
          <p:cNvPicPr>
            <a:picLocks noChangeAspect="1"/>
          </p:cNvPicPr>
          <p:nvPr/>
        </p:nvPicPr>
        <p:blipFill>
          <a:blip r:embed="rId3" cstate="print"/>
          <a:stretch>
            <a:fillRect/>
          </a:stretch>
        </p:blipFill>
        <p:spPr>
          <a:xfrm>
            <a:off x="7938" y="1682453"/>
            <a:ext cx="4406124" cy="3714776"/>
          </a:xfrm>
          <a:prstGeom prst="rect">
            <a:avLst/>
          </a:prstGeom>
        </p:spPr>
      </p:pic>
      <p:sp>
        <p:nvSpPr>
          <p:cNvPr id="4" name="3 CuadroTexto"/>
          <p:cNvSpPr txBox="1"/>
          <p:nvPr/>
        </p:nvSpPr>
        <p:spPr>
          <a:xfrm>
            <a:off x="4414062" y="2133600"/>
            <a:ext cx="4577538" cy="2123658"/>
          </a:xfrm>
          <a:prstGeom prst="rect">
            <a:avLst/>
          </a:prstGeom>
          <a:noFill/>
        </p:spPr>
        <p:txBody>
          <a:bodyPr wrap="square" rtlCol="0">
            <a:spAutoFit/>
          </a:bodyPr>
          <a:lstStyle/>
          <a:p>
            <a:r>
              <a:rPr lang="en-GB" sz="2400" b="1" dirty="0" smtClean="0">
                <a:solidFill>
                  <a:srgbClr val="000090"/>
                </a:solidFill>
                <a:latin typeface="Arial"/>
                <a:ea typeface="Times New Roman"/>
                <a:cs typeface="Arial"/>
              </a:rPr>
              <a:t>4 </a:t>
            </a:r>
            <a:r>
              <a:rPr lang="en-GB" sz="2400" b="1" dirty="0" err="1" smtClean="0">
                <a:solidFill>
                  <a:srgbClr val="000090"/>
                </a:solidFill>
                <a:latin typeface="Arial"/>
                <a:ea typeface="Times New Roman"/>
                <a:cs typeface="Arial"/>
              </a:rPr>
              <a:t>MTons</a:t>
            </a:r>
            <a:r>
              <a:rPr lang="en-GB" sz="2400" b="1" dirty="0" smtClean="0">
                <a:solidFill>
                  <a:srgbClr val="000090"/>
                </a:solidFill>
                <a:latin typeface="Arial"/>
                <a:ea typeface="Times New Roman"/>
                <a:cs typeface="Arial"/>
              </a:rPr>
              <a:t> C have been pumped into the eddy</a:t>
            </a:r>
            <a:endParaRPr lang="en-GB" sz="2400" b="1" dirty="0" smtClean="0">
              <a:solidFill>
                <a:srgbClr val="000090"/>
              </a:solidFill>
              <a:latin typeface="Arial"/>
              <a:cs typeface="Arial"/>
            </a:endParaRPr>
          </a:p>
          <a:p>
            <a:pPr algn="ctr"/>
            <a:endParaRPr lang="en-GB" b="1" dirty="0" smtClean="0">
              <a:latin typeface="Arial"/>
              <a:cs typeface="Arial"/>
            </a:endParaRPr>
          </a:p>
          <a:p>
            <a:r>
              <a:rPr lang="en-GB" dirty="0" smtClean="0">
                <a:latin typeface="Arial"/>
                <a:cs typeface="Arial"/>
              </a:rPr>
              <a:t>Note: </a:t>
            </a:r>
            <a:r>
              <a:rPr lang="en-GB" sz="1600" b="1" dirty="0" smtClean="0">
                <a:latin typeface="Arial"/>
                <a:cs typeface="Arial"/>
              </a:rPr>
              <a:t>The content of a mass of water moving within the eddy is corrected by temperature change, dilution, biological activity and carbonate production.</a:t>
            </a:r>
            <a:endParaRPr lang="en-GB" sz="1600" b="1" dirty="0">
              <a:latin typeface="Arial"/>
              <a:cs typeface="Arial"/>
            </a:endParaRPr>
          </a:p>
        </p:txBody>
      </p:sp>
      <p:sp>
        <p:nvSpPr>
          <p:cNvPr id="9"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smtClean="0">
                <a:solidFill>
                  <a:srgbClr val="FFFFFF"/>
                </a:solidFill>
                <a:latin typeface="+mj-lt"/>
              </a:rPr>
              <a:t>The </a:t>
            </a:r>
            <a:r>
              <a:rPr lang="fr-FR" sz="4400" noProof="0" dirty="0" err="1" smtClean="0">
                <a:solidFill>
                  <a:srgbClr val="FFFFFF"/>
                </a:solidFill>
                <a:latin typeface="+mj-lt"/>
              </a:rPr>
              <a:t>Agulhas</a:t>
            </a:r>
            <a:r>
              <a:rPr lang="fr-FR" sz="4400" noProof="0" dirty="0" smtClean="0">
                <a:solidFill>
                  <a:srgbClr val="FFFFFF"/>
                </a:solidFill>
                <a:latin typeface="+mj-lt"/>
              </a:rPr>
              <a:t> Rings </a:t>
            </a:r>
            <a:r>
              <a:rPr lang="fr-FR" sz="4400" noProof="0" dirty="0" err="1" smtClean="0">
                <a:solidFill>
                  <a:srgbClr val="FFFFFF"/>
                </a:solidFill>
                <a:latin typeface="+mj-lt"/>
              </a:rPr>
              <a:t>Southern</a:t>
            </a:r>
            <a:r>
              <a:rPr lang="fr-FR" sz="4400" noProof="0" dirty="0" smtClean="0">
                <a:solidFill>
                  <a:srgbClr val="FFFFFF"/>
                </a:solidFill>
                <a:latin typeface="+mj-lt"/>
              </a:rPr>
              <a:t> Route &amp; </a:t>
            </a:r>
            <a:r>
              <a:rPr lang="fr-FR" sz="4400" noProof="0" dirty="0" err="1" smtClean="0">
                <a:solidFill>
                  <a:srgbClr val="FFFFFF"/>
                </a:solidFill>
                <a:latin typeface="+mj-lt"/>
              </a:rPr>
              <a:t>Biogeochemistry</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sp>
        <p:nvSpPr>
          <p:cNvPr id="11" name="ZoneTexte 10"/>
          <p:cNvSpPr txBox="1"/>
          <p:nvPr/>
        </p:nvSpPr>
        <p:spPr>
          <a:xfrm>
            <a:off x="2836863" y="1451620"/>
            <a:ext cx="6154737" cy="523220"/>
          </a:xfrm>
          <a:prstGeom prst="rect">
            <a:avLst/>
          </a:prstGeom>
          <a:noFill/>
        </p:spPr>
        <p:txBody>
          <a:bodyPr wrap="square" rtlCol="0">
            <a:spAutoFit/>
          </a:bodyPr>
          <a:lstStyle/>
          <a:p>
            <a:pPr algn="ctr"/>
            <a:r>
              <a:rPr lang="fr-FR" sz="2800" b="1" dirty="0" err="1" smtClean="0">
                <a:solidFill>
                  <a:srgbClr val="800000"/>
                </a:solidFill>
              </a:rPr>
              <a:t>Agulhas</a:t>
            </a:r>
            <a:r>
              <a:rPr lang="fr-FR" sz="2800" b="1" dirty="0" smtClean="0">
                <a:solidFill>
                  <a:srgbClr val="800000"/>
                </a:solidFill>
              </a:rPr>
              <a:t> Ring M &amp; DIC</a:t>
            </a:r>
            <a:endParaRPr lang="fr-FR" sz="2800" b="1" dirty="0">
              <a:solidFill>
                <a:srgbClr val="800000"/>
              </a:solidFill>
            </a:endParaRPr>
          </a:p>
        </p:txBody>
      </p:sp>
      <p:sp>
        <p:nvSpPr>
          <p:cNvPr id="12" name="Rectangle 11"/>
          <p:cNvSpPr/>
          <p:nvPr/>
        </p:nvSpPr>
        <p:spPr>
          <a:xfrm>
            <a:off x="300523" y="6336268"/>
            <a:ext cx="4572000" cy="369332"/>
          </a:xfrm>
          <a:prstGeom prst="rect">
            <a:avLst/>
          </a:prstGeom>
        </p:spPr>
        <p:txBody>
          <a:bodyPr>
            <a:spAutoFit/>
          </a:bodyPr>
          <a:lstStyle/>
          <a:p>
            <a:r>
              <a:rPr lang="fr-FR" dirty="0" err="1" smtClean="0"/>
              <a:t>Gonzalez-Davila</a:t>
            </a:r>
            <a:r>
              <a:rPr lang="fr-FR" dirty="0" smtClean="0"/>
              <a:t> et al. in </a:t>
            </a:r>
            <a:r>
              <a:rPr lang="fr-FR" dirty="0" err="1" smtClean="0"/>
              <a:t>preparation</a:t>
            </a:r>
            <a:endParaRPr lang="fr-FR" dirty="0"/>
          </a:p>
        </p:txBody>
      </p:sp>
      <p:sp>
        <p:nvSpPr>
          <p:cNvPr id="13" name="Text Box 7"/>
          <p:cNvSpPr txBox="1">
            <a:spLocks noChangeArrowheads="1"/>
          </p:cNvSpPr>
          <p:nvPr/>
        </p:nvSpPr>
        <p:spPr bwMode="auto">
          <a:xfrm>
            <a:off x="4490261" y="4257258"/>
            <a:ext cx="4577539" cy="2092881"/>
          </a:xfrm>
          <a:prstGeom prst="rect">
            <a:avLst/>
          </a:prstGeom>
          <a:solidFill>
            <a:srgbClr val="FFFFFF">
              <a:alpha val="70000"/>
            </a:srgbClr>
          </a:solidFill>
          <a:ln w="9525">
            <a:noFill/>
            <a:miter lim="800000"/>
            <a:headEnd/>
            <a:tailEnd/>
          </a:ln>
        </p:spPr>
        <p:txBody>
          <a:bodyPr wrap="square">
            <a:prstTxWarp prst="textNoShape">
              <a:avLst/>
            </a:prstTxWarp>
            <a:spAutoFit/>
          </a:bodyPr>
          <a:lstStyle/>
          <a:p>
            <a:pPr marL="261938" indent="-261938">
              <a:spcBef>
                <a:spcPts val="600"/>
              </a:spcBef>
              <a:spcAft>
                <a:spcPts val="600"/>
              </a:spcAft>
              <a:buFont typeface="Arial"/>
              <a:buChar char="•"/>
            </a:pPr>
            <a:r>
              <a:rPr lang="en-GB" sz="2000" dirty="0" smtClean="0">
                <a:solidFill>
                  <a:srgbClr val="000090"/>
                </a:solidFill>
                <a:latin typeface="Arial"/>
                <a:cs typeface="Arial"/>
              </a:rPr>
              <a:t>Agulhas Ring M is more than an efficient pump for atmospheric CO2</a:t>
            </a:r>
          </a:p>
          <a:p>
            <a:pPr marL="261938" indent="-261938">
              <a:spcBef>
                <a:spcPts val="600"/>
              </a:spcBef>
              <a:spcAft>
                <a:spcPts val="600"/>
              </a:spcAft>
              <a:buFont typeface="Arial"/>
              <a:buChar char="•"/>
            </a:pPr>
            <a:r>
              <a:rPr lang="en-GB" sz="2000" dirty="0" smtClean="0">
                <a:solidFill>
                  <a:srgbClr val="000090"/>
                </a:solidFill>
                <a:latin typeface="Arial"/>
                <a:cs typeface="Arial"/>
              </a:rPr>
              <a:t>This eddy is quickly </a:t>
            </a:r>
            <a:r>
              <a:rPr lang="en-GB" sz="2000" dirty="0" err="1" smtClean="0">
                <a:solidFill>
                  <a:srgbClr val="000090"/>
                </a:solidFill>
                <a:latin typeface="Arial"/>
                <a:cs typeface="Arial"/>
              </a:rPr>
              <a:t>subducted</a:t>
            </a:r>
            <a:r>
              <a:rPr lang="en-GB" sz="2000" dirty="0" smtClean="0">
                <a:solidFill>
                  <a:srgbClr val="000090"/>
                </a:solidFill>
                <a:latin typeface="Arial"/>
                <a:cs typeface="Arial"/>
              </a:rPr>
              <a:t> in the South Atlantic: Agulhas Rings contribute actively to Atmospheric CO2 sequestration</a:t>
            </a:r>
            <a:endParaRPr lang="en-GB" sz="2000" dirty="0">
              <a:solidFill>
                <a:srgbClr val="000090"/>
              </a:solidFill>
              <a:latin typeface="Arial"/>
              <a:cs typeface="Arial"/>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dirty="0" smtClean="0">
                <a:solidFill>
                  <a:srgbClr val="FFFFFF"/>
                </a:solidFill>
                <a:latin typeface="+mj-lt"/>
              </a:rPr>
              <a:t>SO, </a:t>
            </a:r>
            <a:r>
              <a:rPr lang="fr-FR" sz="4400" dirty="0" err="1" smtClean="0">
                <a:solidFill>
                  <a:srgbClr val="FFFFFF"/>
                </a:solidFill>
                <a:latin typeface="+mj-lt"/>
              </a:rPr>
              <a:t>interocean</a:t>
            </a:r>
            <a:r>
              <a:rPr lang="fr-FR" sz="4400" dirty="0" smtClean="0">
                <a:solidFill>
                  <a:srgbClr val="FFFFFF"/>
                </a:solidFill>
                <a:latin typeface="+mj-lt"/>
              </a:rPr>
              <a:t> exchanges and </a:t>
            </a:r>
            <a:r>
              <a:rPr lang="fr-FR" sz="4400" dirty="0" err="1" smtClean="0">
                <a:solidFill>
                  <a:srgbClr val="FFFFFF"/>
                </a:solidFill>
                <a:latin typeface="+mj-lt"/>
              </a:rPr>
              <a:t>climate</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pic>
        <p:nvPicPr>
          <p:cNvPr id="8" name="Image 7"/>
          <p:cNvPicPr>
            <a:picLocks noChangeAspect="1"/>
          </p:cNvPicPr>
          <p:nvPr/>
        </p:nvPicPr>
        <p:blipFill>
          <a:blip r:embed="rId3"/>
          <a:stretch>
            <a:fillRect/>
          </a:stretch>
        </p:blipFill>
        <p:spPr>
          <a:xfrm>
            <a:off x="304800" y="1758599"/>
            <a:ext cx="6705600" cy="5099401"/>
          </a:xfrm>
          <a:prstGeom prst="rect">
            <a:avLst/>
          </a:prstGeom>
        </p:spPr>
      </p:pic>
      <p:sp>
        <p:nvSpPr>
          <p:cNvPr id="10" name="ZoneTexte 9"/>
          <p:cNvSpPr txBox="1"/>
          <p:nvPr/>
        </p:nvSpPr>
        <p:spPr>
          <a:xfrm>
            <a:off x="7010400" y="2133600"/>
            <a:ext cx="1828800" cy="1200329"/>
          </a:xfrm>
          <a:prstGeom prst="rect">
            <a:avLst/>
          </a:prstGeom>
          <a:noFill/>
        </p:spPr>
        <p:txBody>
          <a:bodyPr wrap="square" rtlCol="0">
            <a:spAutoFit/>
          </a:bodyPr>
          <a:lstStyle/>
          <a:p>
            <a:pPr algn="ctr"/>
            <a:r>
              <a:rPr lang="en-GB" b="1" cap="all" dirty="0" smtClean="0">
                <a:solidFill>
                  <a:srgbClr val="000090"/>
                </a:solidFill>
              </a:rPr>
              <a:t>AGEM Heat Content Anomaly</a:t>
            </a:r>
          </a:p>
          <a:p>
            <a:pPr algn="ctr"/>
            <a:r>
              <a:rPr lang="en-GB" b="1" cap="all" dirty="0" smtClean="0">
                <a:solidFill>
                  <a:srgbClr val="000090"/>
                </a:solidFill>
              </a:rPr>
              <a:t>1992-2008</a:t>
            </a:r>
            <a:endParaRPr lang="en-GB" b="1" cap="all" dirty="0">
              <a:solidFill>
                <a:srgbClr val="000090"/>
              </a:solidFill>
            </a:endParaRPr>
          </a:p>
        </p:txBody>
      </p:sp>
      <p:sp>
        <p:nvSpPr>
          <p:cNvPr id="14" name="ZoneTexte 13"/>
          <p:cNvSpPr txBox="1"/>
          <p:nvPr/>
        </p:nvSpPr>
        <p:spPr>
          <a:xfrm>
            <a:off x="7010400" y="4876800"/>
            <a:ext cx="1828800" cy="1477328"/>
          </a:xfrm>
          <a:prstGeom prst="rect">
            <a:avLst/>
          </a:prstGeom>
          <a:noFill/>
        </p:spPr>
        <p:txBody>
          <a:bodyPr wrap="square" rtlCol="0">
            <a:spAutoFit/>
          </a:bodyPr>
          <a:lstStyle/>
          <a:p>
            <a:pPr algn="ctr"/>
            <a:r>
              <a:rPr lang="en-GB" b="1" cap="all" dirty="0" smtClean="0">
                <a:solidFill>
                  <a:srgbClr val="000090"/>
                </a:solidFill>
              </a:rPr>
              <a:t>AGEM Salt Content Anomaly 1992-2008</a:t>
            </a:r>
          </a:p>
          <a:p>
            <a:pPr algn="ctr"/>
            <a:endParaRPr lang="en-GB" b="1" cap="all" dirty="0">
              <a:solidFill>
                <a:srgbClr val="000090"/>
              </a:solidFill>
            </a:endParaRPr>
          </a:p>
        </p:txBody>
      </p:sp>
      <p:sp>
        <p:nvSpPr>
          <p:cNvPr id="15" name="ZoneTexte 14"/>
          <p:cNvSpPr txBox="1"/>
          <p:nvPr/>
        </p:nvSpPr>
        <p:spPr>
          <a:xfrm>
            <a:off x="304800" y="1143000"/>
            <a:ext cx="7543800" cy="830997"/>
          </a:xfrm>
          <a:prstGeom prst="rect">
            <a:avLst/>
          </a:prstGeom>
          <a:noFill/>
        </p:spPr>
        <p:txBody>
          <a:bodyPr wrap="square" rtlCol="0">
            <a:spAutoFit/>
          </a:bodyPr>
          <a:lstStyle/>
          <a:p>
            <a:pPr algn="ctr"/>
            <a:r>
              <a:rPr lang="en-GB" sz="2400" b="1" cap="all" dirty="0" smtClean="0">
                <a:solidFill>
                  <a:srgbClr val="000090"/>
                </a:solidFill>
              </a:rPr>
              <a:t>Variability in the ACC along GH deduced fro, </a:t>
            </a:r>
            <a:r>
              <a:rPr lang="en-GB" sz="2400" b="1" i="1" cap="all" dirty="0" smtClean="0">
                <a:solidFill>
                  <a:srgbClr val="000090"/>
                </a:solidFill>
              </a:rPr>
              <a:t>in situ</a:t>
            </a:r>
            <a:r>
              <a:rPr lang="en-GB" sz="2400" b="1" cap="all" dirty="0" smtClean="0">
                <a:solidFill>
                  <a:srgbClr val="000090"/>
                </a:solidFill>
              </a:rPr>
              <a:t> &amp; altimetry data</a:t>
            </a:r>
            <a:endParaRPr lang="en-GB" sz="2400" b="1" cap="all" dirty="0">
              <a:solidFill>
                <a:srgbClr val="000090"/>
              </a:solidFill>
            </a:endParaRPr>
          </a:p>
        </p:txBody>
      </p:sp>
      <p:sp>
        <p:nvSpPr>
          <p:cNvPr id="16" name="ZoneTexte 15"/>
          <p:cNvSpPr txBox="1"/>
          <p:nvPr/>
        </p:nvSpPr>
        <p:spPr>
          <a:xfrm>
            <a:off x="6803621" y="6400800"/>
            <a:ext cx="2340379" cy="369332"/>
          </a:xfrm>
          <a:prstGeom prst="rect">
            <a:avLst/>
          </a:prstGeom>
          <a:noFill/>
        </p:spPr>
        <p:txBody>
          <a:bodyPr wrap="none" rtlCol="0">
            <a:spAutoFit/>
          </a:bodyPr>
          <a:lstStyle/>
          <a:p>
            <a:r>
              <a:rPr lang="en-GB" dirty="0" smtClean="0"/>
              <a:t>Swart &amp; Speich 2010</a:t>
            </a:r>
            <a:endParaRPr lang="en-GB" dirty="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dirty="0" smtClean="0">
                <a:solidFill>
                  <a:srgbClr val="FFFFFF"/>
                </a:solidFill>
                <a:latin typeface="+mj-lt"/>
              </a:rPr>
              <a:t>SO, </a:t>
            </a:r>
            <a:r>
              <a:rPr lang="fr-FR" sz="4400" dirty="0" err="1" smtClean="0">
                <a:solidFill>
                  <a:srgbClr val="FFFFFF"/>
                </a:solidFill>
                <a:latin typeface="+mj-lt"/>
              </a:rPr>
              <a:t>interocean</a:t>
            </a:r>
            <a:r>
              <a:rPr lang="fr-FR" sz="4400" dirty="0" smtClean="0">
                <a:solidFill>
                  <a:srgbClr val="FFFFFF"/>
                </a:solidFill>
                <a:latin typeface="+mj-lt"/>
              </a:rPr>
              <a:t> exchanges and </a:t>
            </a:r>
            <a:r>
              <a:rPr lang="fr-FR" sz="4400" dirty="0" err="1" smtClean="0">
                <a:solidFill>
                  <a:srgbClr val="FFFFFF"/>
                </a:solidFill>
                <a:latin typeface="+mj-lt"/>
              </a:rPr>
              <a:t>climate</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pic>
        <p:nvPicPr>
          <p:cNvPr id="4" name="Image 3"/>
          <p:cNvPicPr>
            <a:picLocks noChangeAspect="1"/>
          </p:cNvPicPr>
          <p:nvPr/>
        </p:nvPicPr>
        <p:blipFill>
          <a:blip r:embed="rId3"/>
          <a:stretch>
            <a:fillRect/>
          </a:stretch>
        </p:blipFill>
        <p:spPr>
          <a:xfrm>
            <a:off x="-1" y="1981200"/>
            <a:ext cx="6803621" cy="4731452"/>
          </a:xfrm>
          <a:prstGeom prst="rect">
            <a:avLst/>
          </a:prstGeom>
        </p:spPr>
      </p:pic>
      <p:sp>
        <p:nvSpPr>
          <p:cNvPr id="5" name="ZoneTexte 4"/>
          <p:cNvSpPr txBox="1"/>
          <p:nvPr/>
        </p:nvSpPr>
        <p:spPr>
          <a:xfrm>
            <a:off x="7010400" y="2133600"/>
            <a:ext cx="1828800" cy="1200329"/>
          </a:xfrm>
          <a:prstGeom prst="rect">
            <a:avLst/>
          </a:prstGeom>
          <a:noFill/>
        </p:spPr>
        <p:txBody>
          <a:bodyPr wrap="square" rtlCol="0">
            <a:spAutoFit/>
          </a:bodyPr>
          <a:lstStyle/>
          <a:p>
            <a:pPr algn="ctr"/>
            <a:r>
              <a:rPr lang="en-GB" b="1" cap="all" dirty="0" smtClean="0">
                <a:solidFill>
                  <a:srgbClr val="000090"/>
                </a:solidFill>
              </a:rPr>
              <a:t>AGEM Heat Content Anomaly</a:t>
            </a:r>
          </a:p>
          <a:p>
            <a:pPr algn="ctr"/>
            <a:r>
              <a:rPr lang="en-GB" b="1" cap="all" dirty="0" smtClean="0">
                <a:solidFill>
                  <a:srgbClr val="000090"/>
                </a:solidFill>
              </a:rPr>
              <a:t>1992-2008</a:t>
            </a:r>
            <a:endParaRPr lang="en-GB" b="1" cap="all" dirty="0">
              <a:solidFill>
                <a:srgbClr val="000090"/>
              </a:solidFill>
            </a:endParaRPr>
          </a:p>
        </p:txBody>
      </p:sp>
      <p:sp>
        <p:nvSpPr>
          <p:cNvPr id="6" name="ZoneTexte 5"/>
          <p:cNvSpPr txBox="1"/>
          <p:nvPr/>
        </p:nvSpPr>
        <p:spPr>
          <a:xfrm>
            <a:off x="7010400" y="4876800"/>
            <a:ext cx="1828800" cy="1477328"/>
          </a:xfrm>
          <a:prstGeom prst="rect">
            <a:avLst/>
          </a:prstGeom>
          <a:noFill/>
        </p:spPr>
        <p:txBody>
          <a:bodyPr wrap="square" rtlCol="0">
            <a:spAutoFit/>
          </a:bodyPr>
          <a:lstStyle/>
          <a:p>
            <a:pPr algn="ctr"/>
            <a:r>
              <a:rPr lang="en-GB" b="1" cap="all" dirty="0" smtClean="0">
                <a:solidFill>
                  <a:srgbClr val="000090"/>
                </a:solidFill>
              </a:rPr>
              <a:t>AGEM Salt Content Anomaly 1992-2008</a:t>
            </a:r>
          </a:p>
          <a:p>
            <a:pPr algn="ctr"/>
            <a:endParaRPr lang="en-GB" b="1" cap="all" dirty="0">
              <a:solidFill>
                <a:srgbClr val="000090"/>
              </a:solidFill>
            </a:endParaRPr>
          </a:p>
        </p:txBody>
      </p:sp>
      <p:sp>
        <p:nvSpPr>
          <p:cNvPr id="7" name="ZoneTexte 6"/>
          <p:cNvSpPr txBox="1"/>
          <p:nvPr/>
        </p:nvSpPr>
        <p:spPr>
          <a:xfrm>
            <a:off x="304800" y="1143000"/>
            <a:ext cx="7543800" cy="830997"/>
          </a:xfrm>
          <a:prstGeom prst="rect">
            <a:avLst/>
          </a:prstGeom>
          <a:noFill/>
        </p:spPr>
        <p:txBody>
          <a:bodyPr wrap="square" rtlCol="0">
            <a:spAutoFit/>
          </a:bodyPr>
          <a:lstStyle/>
          <a:p>
            <a:pPr algn="ctr"/>
            <a:r>
              <a:rPr lang="en-GB" sz="2400" b="1" cap="all" dirty="0" smtClean="0">
                <a:solidFill>
                  <a:srgbClr val="000090"/>
                </a:solidFill>
              </a:rPr>
              <a:t>Variability in the ACC along GH deduced fro, </a:t>
            </a:r>
            <a:r>
              <a:rPr lang="en-GB" sz="2400" b="1" i="1" cap="all" dirty="0" smtClean="0">
                <a:solidFill>
                  <a:srgbClr val="000090"/>
                </a:solidFill>
              </a:rPr>
              <a:t>in situ</a:t>
            </a:r>
            <a:r>
              <a:rPr lang="en-GB" sz="2400" b="1" cap="all" dirty="0" smtClean="0">
                <a:solidFill>
                  <a:srgbClr val="000090"/>
                </a:solidFill>
              </a:rPr>
              <a:t> &amp; altimetry data</a:t>
            </a:r>
            <a:endParaRPr lang="en-GB" sz="2400" b="1" cap="all" dirty="0">
              <a:solidFill>
                <a:srgbClr val="000090"/>
              </a:solidFill>
            </a:endParaRPr>
          </a:p>
        </p:txBody>
      </p:sp>
      <p:sp>
        <p:nvSpPr>
          <p:cNvPr id="10" name="ZoneTexte 9"/>
          <p:cNvSpPr txBox="1"/>
          <p:nvPr/>
        </p:nvSpPr>
        <p:spPr>
          <a:xfrm>
            <a:off x="6803621" y="6400800"/>
            <a:ext cx="2340379" cy="369332"/>
          </a:xfrm>
          <a:prstGeom prst="rect">
            <a:avLst/>
          </a:prstGeom>
          <a:noFill/>
        </p:spPr>
        <p:txBody>
          <a:bodyPr wrap="none" rtlCol="0">
            <a:spAutoFit/>
          </a:bodyPr>
          <a:lstStyle/>
          <a:p>
            <a:r>
              <a:rPr lang="en-GB" dirty="0" smtClean="0"/>
              <a:t>Swart &amp; Speich 2010</a:t>
            </a:r>
            <a:endParaRPr lang="en-GB" dirty="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dirty="0" smtClean="0">
                <a:solidFill>
                  <a:srgbClr val="FFFFFF"/>
                </a:solidFill>
                <a:latin typeface="+mj-lt"/>
              </a:rPr>
              <a:t>SO, </a:t>
            </a:r>
            <a:r>
              <a:rPr lang="fr-FR" sz="4400" dirty="0" err="1" smtClean="0">
                <a:solidFill>
                  <a:srgbClr val="FFFFFF"/>
                </a:solidFill>
                <a:latin typeface="+mj-lt"/>
              </a:rPr>
              <a:t>interocean</a:t>
            </a:r>
            <a:r>
              <a:rPr lang="fr-FR" sz="4400" dirty="0" smtClean="0">
                <a:solidFill>
                  <a:srgbClr val="FFFFFF"/>
                </a:solidFill>
                <a:latin typeface="+mj-lt"/>
              </a:rPr>
              <a:t> exchanges and </a:t>
            </a:r>
            <a:r>
              <a:rPr lang="fr-FR" sz="4400" dirty="0" err="1" smtClean="0">
                <a:solidFill>
                  <a:srgbClr val="FFFFFF"/>
                </a:solidFill>
                <a:latin typeface="+mj-lt"/>
              </a:rPr>
              <a:t>climate</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sp>
        <p:nvSpPr>
          <p:cNvPr id="7" name="ZoneTexte 6"/>
          <p:cNvSpPr txBox="1"/>
          <p:nvPr/>
        </p:nvSpPr>
        <p:spPr>
          <a:xfrm>
            <a:off x="304800" y="1143000"/>
            <a:ext cx="7543800" cy="830997"/>
          </a:xfrm>
          <a:prstGeom prst="rect">
            <a:avLst/>
          </a:prstGeom>
          <a:noFill/>
        </p:spPr>
        <p:txBody>
          <a:bodyPr wrap="square" rtlCol="0">
            <a:spAutoFit/>
          </a:bodyPr>
          <a:lstStyle/>
          <a:p>
            <a:pPr algn="ctr"/>
            <a:r>
              <a:rPr lang="en-GB" sz="2400" b="1" cap="all" dirty="0" smtClean="0">
                <a:solidFill>
                  <a:srgbClr val="000090"/>
                </a:solidFill>
              </a:rPr>
              <a:t>Variability in heat content and Fresh Water Volume from </a:t>
            </a:r>
            <a:r>
              <a:rPr lang="en-GB" sz="2400" b="1" i="1" cap="all" dirty="0" smtClean="0">
                <a:solidFill>
                  <a:srgbClr val="000090"/>
                </a:solidFill>
              </a:rPr>
              <a:t>in situ </a:t>
            </a:r>
            <a:r>
              <a:rPr lang="en-GB" sz="2400" b="1" cap="all" dirty="0" smtClean="0">
                <a:solidFill>
                  <a:srgbClr val="000090"/>
                </a:solidFill>
              </a:rPr>
              <a:t>data</a:t>
            </a:r>
            <a:endParaRPr lang="en-GB" sz="2400" b="1" cap="all" dirty="0">
              <a:solidFill>
                <a:srgbClr val="000090"/>
              </a:solidFill>
            </a:endParaRPr>
          </a:p>
        </p:txBody>
      </p:sp>
      <p:pic>
        <p:nvPicPr>
          <p:cNvPr id="11" name="Image 10"/>
          <p:cNvPicPr>
            <a:picLocks noChangeAspect="1"/>
          </p:cNvPicPr>
          <p:nvPr/>
        </p:nvPicPr>
        <p:blipFill>
          <a:blip r:embed="rId3"/>
          <a:stretch>
            <a:fillRect/>
          </a:stretch>
        </p:blipFill>
        <p:spPr>
          <a:xfrm>
            <a:off x="76200" y="1972409"/>
            <a:ext cx="6019800" cy="4885591"/>
          </a:xfrm>
          <a:prstGeom prst="rect">
            <a:avLst/>
          </a:prstGeom>
        </p:spPr>
      </p:pic>
      <p:sp>
        <p:nvSpPr>
          <p:cNvPr id="12" name="ZoneTexte 11"/>
          <p:cNvSpPr txBox="1"/>
          <p:nvPr/>
        </p:nvSpPr>
        <p:spPr>
          <a:xfrm>
            <a:off x="6324600" y="2609671"/>
            <a:ext cx="1828800" cy="1200329"/>
          </a:xfrm>
          <a:prstGeom prst="rect">
            <a:avLst/>
          </a:prstGeom>
          <a:noFill/>
        </p:spPr>
        <p:txBody>
          <a:bodyPr wrap="square" rtlCol="0">
            <a:spAutoFit/>
          </a:bodyPr>
          <a:lstStyle/>
          <a:p>
            <a:pPr algn="ctr"/>
            <a:r>
              <a:rPr lang="en-GB" b="1" cap="all" dirty="0" smtClean="0">
                <a:solidFill>
                  <a:srgbClr val="000090"/>
                </a:solidFill>
              </a:rPr>
              <a:t>Heat Content Anomaly</a:t>
            </a:r>
          </a:p>
          <a:p>
            <a:pPr algn="ctr"/>
            <a:r>
              <a:rPr lang="en-GB" b="1" cap="all" dirty="0" smtClean="0">
                <a:solidFill>
                  <a:srgbClr val="000090"/>
                </a:solidFill>
              </a:rPr>
              <a:t>2004-2008</a:t>
            </a:r>
            <a:endParaRPr lang="en-GB" b="1" cap="all" dirty="0">
              <a:solidFill>
                <a:srgbClr val="000090"/>
              </a:solidFill>
            </a:endParaRPr>
          </a:p>
        </p:txBody>
      </p:sp>
      <p:sp>
        <p:nvSpPr>
          <p:cNvPr id="13" name="ZoneTexte 12"/>
          <p:cNvSpPr txBox="1"/>
          <p:nvPr/>
        </p:nvSpPr>
        <p:spPr>
          <a:xfrm>
            <a:off x="6324600" y="4876800"/>
            <a:ext cx="1828800" cy="1477328"/>
          </a:xfrm>
          <a:prstGeom prst="rect">
            <a:avLst/>
          </a:prstGeom>
          <a:noFill/>
        </p:spPr>
        <p:txBody>
          <a:bodyPr wrap="square" rtlCol="0">
            <a:spAutoFit/>
          </a:bodyPr>
          <a:lstStyle/>
          <a:p>
            <a:pPr algn="ctr"/>
            <a:r>
              <a:rPr lang="en-GB" b="1" cap="all" dirty="0" smtClean="0">
                <a:solidFill>
                  <a:srgbClr val="000090"/>
                </a:solidFill>
              </a:rPr>
              <a:t>Fresh Water Volume Anomaly 2004-2008</a:t>
            </a:r>
          </a:p>
          <a:p>
            <a:pPr algn="ctr"/>
            <a:endParaRPr lang="en-GB" b="1" cap="all" dirty="0">
              <a:solidFill>
                <a:srgbClr val="000090"/>
              </a:solidFill>
            </a:endParaRPr>
          </a:p>
        </p:txBody>
      </p:sp>
      <p:sp>
        <p:nvSpPr>
          <p:cNvPr id="14" name="ZoneTexte 13"/>
          <p:cNvSpPr txBox="1"/>
          <p:nvPr/>
        </p:nvSpPr>
        <p:spPr>
          <a:xfrm>
            <a:off x="5867400" y="6400800"/>
            <a:ext cx="3353853" cy="369332"/>
          </a:xfrm>
          <a:prstGeom prst="rect">
            <a:avLst/>
          </a:prstGeom>
          <a:noFill/>
        </p:spPr>
        <p:txBody>
          <a:bodyPr wrap="none" rtlCol="0">
            <a:spAutoFit/>
          </a:bodyPr>
          <a:lstStyle/>
          <a:p>
            <a:r>
              <a:rPr lang="en-GB" dirty="0" smtClean="0"/>
              <a:t>von </a:t>
            </a:r>
            <a:r>
              <a:rPr lang="en-GB" dirty="0" err="1" smtClean="0"/>
              <a:t>Schukman</a:t>
            </a:r>
            <a:r>
              <a:rPr lang="en-GB" dirty="0" smtClean="0"/>
              <a:t> et al. submitted</a:t>
            </a:r>
            <a:endParaRPr lang="en-GB" dirty="0"/>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76200" y="381000"/>
            <a:ext cx="8991600" cy="1828800"/>
          </a:xfrm>
          <a:prstGeom prst="rect">
            <a:avLst/>
          </a:prstGeom>
          <a:noFill/>
          <a:ln w="9525">
            <a:noFill/>
            <a:miter lim="800000"/>
            <a:headEnd/>
            <a:tailEnd/>
          </a:ln>
        </p:spPr>
        <p:txBody>
          <a:bodyPr anchor="ctr">
            <a:prstTxWarp prst="textNoShape">
              <a:avLst/>
            </a:prstTxWarp>
          </a:bodyPr>
          <a:lstStyle/>
          <a:p>
            <a:pPr algn="ctr"/>
            <a:r>
              <a:rPr lang="en-GB" sz="4400" b="1">
                <a:solidFill>
                  <a:schemeClr val="bg1"/>
                </a:solidFill>
                <a:latin typeface="Calibri" pitchFamily="-108" charset="0"/>
              </a:rPr>
              <a:t>The Southern Ocean south of Africa is the major link to the global MOC</a:t>
            </a:r>
          </a:p>
        </p:txBody>
      </p:sp>
      <p:sp>
        <p:nvSpPr>
          <p:cNvPr id="22" name="Rectangle à coins arrondis 21"/>
          <p:cNvSpPr/>
          <p:nvPr/>
        </p:nvSpPr>
        <p:spPr>
          <a:xfrm>
            <a:off x="3810000" y="3657600"/>
            <a:ext cx="2209800" cy="2514600"/>
          </a:xfrm>
          <a:prstGeom prst="roundRect">
            <a:avLst/>
          </a:prstGeom>
          <a:noFill/>
          <a:ln w="57150" cap="flat" cmpd="sng" algn="ctr">
            <a:solidFill>
              <a:srgbClr val="CCFFCC"/>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GB">
              <a:solidFill>
                <a:srgbClr val="FFFFFF"/>
              </a:solidFill>
              <a:ea typeface="ＭＳ Ｐゴシック" pitchFamily="-107" charset="-128"/>
              <a:cs typeface="ＭＳ Ｐゴシック" pitchFamily="-107" charset="-128"/>
            </a:endParaRPr>
          </a:p>
        </p:txBody>
      </p:sp>
      <p:sp>
        <p:nvSpPr>
          <p:cNvPr id="23" name="ZoneTexte 22"/>
          <p:cNvSpPr txBox="1"/>
          <p:nvPr/>
        </p:nvSpPr>
        <p:spPr>
          <a:xfrm>
            <a:off x="609600" y="2133600"/>
            <a:ext cx="7972425" cy="1384300"/>
          </a:xfrm>
          <a:prstGeom prst="rect">
            <a:avLst/>
          </a:prstGeom>
          <a:solidFill>
            <a:schemeClr val="accent1">
              <a:lumMod val="60000"/>
              <a:lumOff val="40000"/>
              <a:alpha val="68000"/>
            </a:schemeClr>
          </a:solidFill>
        </p:spPr>
        <p:txBody>
          <a:bodyPr>
            <a:prstTxWarp prst="textNoShape">
              <a:avLst/>
            </a:prstTxWarp>
            <a:spAutoFit/>
          </a:bodyPr>
          <a:lstStyle/>
          <a:p>
            <a:pPr algn="ctr">
              <a:defRPr/>
            </a:pPr>
            <a:r>
              <a:rPr lang="en-GB" sz="2800" dirty="0">
                <a:solidFill>
                  <a:srgbClr val="000090"/>
                </a:solidFill>
                <a:effectLst>
                  <a:outerShdw blurRad="38100" dist="38100" dir="2700000" algn="tl">
                    <a:srgbClr val="000000"/>
                  </a:outerShdw>
                </a:effectLst>
                <a:latin typeface="Arial" pitchFamily="-107" charset="0"/>
                <a:ea typeface="Arial" pitchFamily="-107" charset="0"/>
                <a:cs typeface="Arial" pitchFamily="-107" charset="0"/>
              </a:rPr>
              <a:t>It is the “gate” for NADW </a:t>
            </a:r>
            <a:r>
              <a:rPr lang="en-GB" sz="2800" dirty="0" smtClean="0">
                <a:solidFill>
                  <a:srgbClr val="000090"/>
                </a:solidFill>
                <a:effectLst>
                  <a:outerShdw blurRad="38100" dist="38100" dir="2700000" algn="tl">
                    <a:srgbClr val="000000"/>
                  </a:outerShdw>
                </a:effectLst>
                <a:latin typeface="Arial" pitchFamily="-107" charset="0"/>
                <a:ea typeface="Arial" pitchFamily="-107" charset="0"/>
                <a:cs typeface="Arial" pitchFamily="-107" charset="0"/>
              </a:rPr>
              <a:t>to </a:t>
            </a:r>
            <a:r>
              <a:rPr lang="en-GB" sz="2800" dirty="0">
                <a:solidFill>
                  <a:srgbClr val="000090"/>
                </a:solidFill>
                <a:effectLst>
                  <a:outerShdw blurRad="38100" dist="38100" dir="2700000" algn="tl">
                    <a:srgbClr val="000000"/>
                  </a:outerShdw>
                </a:effectLst>
                <a:latin typeface="Arial" pitchFamily="-107" charset="0"/>
                <a:ea typeface="Arial" pitchFamily="-107" charset="0"/>
                <a:cs typeface="Arial" pitchFamily="-107" charset="0"/>
              </a:rPr>
              <a:t>the rest of the world ocean and to the return</a:t>
            </a:r>
            <a:r>
              <a:rPr lang="en-GB" sz="2800" dirty="0" smtClean="0">
                <a:solidFill>
                  <a:srgbClr val="000090"/>
                </a:solidFill>
                <a:effectLst>
                  <a:outerShdw blurRad="38100" dist="38100" dir="2700000" algn="tl">
                    <a:srgbClr val="000000"/>
                  </a:outerShdw>
                </a:effectLst>
                <a:latin typeface="Arial" pitchFamily="-107" charset="0"/>
                <a:ea typeface="Arial" pitchFamily="-107" charset="0"/>
                <a:cs typeface="Arial" pitchFamily="-107" charset="0"/>
              </a:rPr>
              <a:t> of </a:t>
            </a:r>
            <a:r>
              <a:rPr lang="en-GB" sz="2800" dirty="0" err="1" smtClean="0">
                <a:solidFill>
                  <a:srgbClr val="000090"/>
                </a:solidFill>
                <a:effectLst>
                  <a:outerShdw blurRad="38100" dist="38100" dir="2700000" algn="tl">
                    <a:srgbClr val="000000"/>
                  </a:outerShdw>
                </a:effectLst>
                <a:latin typeface="Arial" pitchFamily="-107" charset="0"/>
                <a:ea typeface="Arial" pitchFamily="-107" charset="0"/>
                <a:cs typeface="Arial" pitchFamily="-107" charset="0"/>
              </a:rPr>
              <a:t>thermocline</a:t>
            </a:r>
            <a:r>
              <a:rPr lang="en-GB" sz="2800" dirty="0" smtClean="0">
                <a:solidFill>
                  <a:srgbClr val="000090"/>
                </a:solidFill>
                <a:effectLst>
                  <a:outerShdw blurRad="38100" dist="38100" dir="2700000" algn="tl">
                    <a:srgbClr val="000000"/>
                  </a:outerShdw>
                </a:effectLst>
                <a:latin typeface="Arial" pitchFamily="-107" charset="0"/>
                <a:ea typeface="Arial" pitchFamily="-107" charset="0"/>
                <a:cs typeface="Arial" pitchFamily="-107" charset="0"/>
              </a:rPr>
              <a:t> </a:t>
            </a:r>
            <a:r>
              <a:rPr lang="en-GB" sz="2800" dirty="0">
                <a:solidFill>
                  <a:srgbClr val="000090"/>
                </a:solidFill>
                <a:effectLst>
                  <a:outerShdw blurRad="38100" dist="38100" dir="2700000" algn="tl">
                    <a:srgbClr val="000000"/>
                  </a:outerShdw>
                </a:effectLst>
                <a:latin typeface="Arial" pitchFamily="-107" charset="0"/>
                <a:ea typeface="Arial" pitchFamily="-107" charset="0"/>
                <a:cs typeface="Arial" pitchFamily="-107" charset="0"/>
              </a:rPr>
              <a:t>waters (including AAIW) to the North Atlantic</a:t>
            </a:r>
          </a:p>
        </p:txBody>
      </p:sp>
      <p:grpSp>
        <p:nvGrpSpPr>
          <p:cNvPr id="19" name="Grouper 18"/>
          <p:cNvGrpSpPr/>
          <p:nvPr/>
        </p:nvGrpSpPr>
        <p:grpSpPr>
          <a:xfrm>
            <a:off x="4648201" y="4649787"/>
            <a:ext cx="381001" cy="989012"/>
            <a:chOff x="4648201" y="4649787"/>
            <a:chExt cx="381001" cy="989012"/>
          </a:xfrm>
        </p:grpSpPr>
        <p:cxnSp>
          <p:nvCxnSpPr>
            <p:cNvPr id="6" name="Connecteur droit 5"/>
            <p:cNvCxnSpPr/>
            <p:nvPr/>
          </p:nvCxnSpPr>
          <p:spPr>
            <a:xfrm rot="10800000" flipV="1">
              <a:off x="4849202" y="4649787"/>
              <a:ext cx="180000" cy="1"/>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rot="5400000">
              <a:off x="4520897" y="4777093"/>
              <a:ext cx="455611" cy="201003"/>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rot="5400000">
              <a:off x="4381502" y="5372099"/>
              <a:ext cx="533399" cy="2"/>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18" name="Connecteur droit 17"/>
          <p:cNvCxnSpPr/>
          <p:nvPr/>
        </p:nvCxnSpPr>
        <p:spPr>
          <a:xfrm rot="5400000">
            <a:off x="4382296" y="5906295"/>
            <a:ext cx="533402" cy="1588"/>
          </a:xfrm>
          <a:prstGeom prst="line">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4648200" y="5105400"/>
            <a:ext cx="1506317" cy="646331"/>
          </a:xfrm>
          <a:prstGeom prst="rect">
            <a:avLst/>
          </a:prstGeom>
          <a:noFill/>
        </p:spPr>
        <p:txBody>
          <a:bodyPr wrap="none" rtlCol="0">
            <a:spAutoFit/>
          </a:bodyPr>
          <a:lstStyle/>
          <a:p>
            <a:r>
              <a:rPr lang="fr-FR" b="1" dirty="0" err="1" smtClean="0">
                <a:solidFill>
                  <a:schemeClr val="bg1"/>
                </a:solidFill>
              </a:rPr>
              <a:t>GoodHope</a:t>
            </a:r>
            <a:r>
              <a:rPr lang="fr-FR" b="1" dirty="0" smtClean="0">
                <a:solidFill>
                  <a:schemeClr val="bg1"/>
                </a:solidFill>
              </a:rPr>
              <a:t> </a:t>
            </a:r>
          </a:p>
          <a:p>
            <a:pPr algn="ctr"/>
            <a:r>
              <a:rPr lang="fr-FR" dirty="0" smtClean="0">
                <a:solidFill>
                  <a:schemeClr val="bg1"/>
                </a:solidFill>
              </a:rPr>
              <a:t>(</a:t>
            </a:r>
            <a:r>
              <a:rPr lang="fr-FR" dirty="0" err="1" smtClean="0">
                <a:solidFill>
                  <a:schemeClr val="bg1"/>
                </a:solidFill>
              </a:rPr>
              <a:t>since</a:t>
            </a:r>
            <a:r>
              <a:rPr lang="fr-FR" dirty="0" smtClean="0">
                <a:solidFill>
                  <a:schemeClr val="bg1"/>
                </a:solidFill>
              </a:rPr>
              <a:t> 2004) </a:t>
            </a:r>
            <a:endParaRPr lang="fr-FR"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dirty="0" smtClean="0">
                <a:solidFill>
                  <a:srgbClr val="FFFFFF"/>
                </a:solidFill>
                <a:latin typeface="+mj-lt"/>
              </a:rPr>
              <a:t>SO, </a:t>
            </a:r>
            <a:r>
              <a:rPr lang="fr-FR" sz="4400" dirty="0" err="1" smtClean="0">
                <a:solidFill>
                  <a:srgbClr val="FFFFFF"/>
                </a:solidFill>
                <a:latin typeface="+mj-lt"/>
              </a:rPr>
              <a:t>interocean</a:t>
            </a:r>
            <a:r>
              <a:rPr lang="fr-FR" sz="4400" dirty="0" smtClean="0">
                <a:solidFill>
                  <a:srgbClr val="FFFFFF"/>
                </a:solidFill>
                <a:latin typeface="+mj-lt"/>
              </a:rPr>
              <a:t> exchanges and </a:t>
            </a:r>
            <a:r>
              <a:rPr lang="fr-FR" sz="4400" dirty="0" err="1" smtClean="0">
                <a:solidFill>
                  <a:srgbClr val="FFFFFF"/>
                </a:solidFill>
                <a:latin typeface="+mj-lt"/>
              </a:rPr>
              <a:t>climate</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sp>
        <p:nvSpPr>
          <p:cNvPr id="7" name="ZoneTexte 6"/>
          <p:cNvSpPr txBox="1"/>
          <p:nvPr/>
        </p:nvSpPr>
        <p:spPr>
          <a:xfrm>
            <a:off x="6477000" y="2667000"/>
            <a:ext cx="1981200" cy="2308324"/>
          </a:xfrm>
          <a:prstGeom prst="rect">
            <a:avLst/>
          </a:prstGeom>
          <a:noFill/>
        </p:spPr>
        <p:txBody>
          <a:bodyPr wrap="square" rtlCol="0">
            <a:spAutoFit/>
          </a:bodyPr>
          <a:lstStyle/>
          <a:p>
            <a:pPr algn="ctr"/>
            <a:r>
              <a:rPr lang="en-GB" sz="2400" b="1" cap="all" dirty="0" smtClean="0">
                <a:solidFill>
                  <a:srgbClr val="000090"/>
                </a:solidFill>
              </a:rPr>
              <a:t>Impact of Deep Ocean Changes on </a:t>
            </a:r>
            <a:r>
              <a:rPr lang="en-GB" sz="2400" b="1" cap="all" dirty="0" err="1" smtClean="0">
                <a:solidFill>
                  <a:srgbClr val="000090"/>
                </a:solidFill>
              </a:rPr>
              <a:t>Steric</a:t>
            </a:r>
            <a:r>
              <a:rPr lang="en-GB" sz="2400" b="1" cap="all" dirty="0" smtClean="0">
                <a:solidFill>
                  <a:srgbClr val="000090"/>
                </a:solidFill>
              </a:rPr>
              <a:t> Height</a:t>
            </a:r>
          </a:p>
        </p:txBody>
      </p:sp>
      <p:sp>
        <p:nvSpPr>
          <p:cNvPr id="14" name="ZoneTexte 13"/>
          <p:cNvSpPr txBox="1"/>
          <p:nvPr/>
        </p:nvSpPr>
        <p:spPr>
          <a:xfrm>
            <a:off x="5867400" y="6400800"/>
            <a:ext cx="3353853" cy="369332"/>
          </a:xfrm>
          <a:prstGeom prst="rect">
            <a:avLst/>
          </a:prstGeom>
          <a:noFill/>
        </p:spPr>
        <p:txBody>
          <a:bodyPr wrap="none" rtlCol="0">
            <a:spAutoFit/>
          </a:bodyPr>
          <a:lstStyle/>
          <a:p>
            <a:r>
              <a:rPr lang="en-GB" dirty="0" smtClean="0"/>
              <a:t>von </a:t>
            </a:r>
            <a:r>
              <a:rPr lang="en-GB" dirty="0" err="1" smtClean="0"/>
              <a:t>Schukman</a:t>
            </a:r>
            <a:r>
              <a:rPr lang="en-GB" dirty="0" smtClean="0"/>
              <a:t> et al. submitted</a:t>
            </a:r>
            <a:endParaRPr lang="en-GB" dirty="0"/>
          </a:p>
        </p:txBody>
      </p:sp>
      <p:pic>
        <p:nvPicPr>
          <p:cNvPr id="10" name="Image 9"/>
          <p:cNvPicPr>
            <a:picLocks noChangeAspect="1"/>
          </p:cNvPicPr>
          <p:nvPr/>
        </p:nvPicPr>
        <p:blipFill>
          <a:blip r:embed="rId3"/>
          <a:stretch>
            <a:fillRect/>
          </a:stretch>
        </p:blipFill>
        <p:spPr>
          <a:xfrm>
            <a:off x="304800" y="1308100"/>
            <a:ext cx="5283200" cy="5549900"/>
          </a:xfrm>
          <a:prstGeom prst="rect">
            <a:avLst/>
          </a:prstGeom>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 8"/>
          <p:cNvGrpSpPr>
            <a:grpSpLocks noChangeAspect="1"/>
          </p:cNvGrpSpPr>
          <p:nvPr/>
        </p:nvGrpSpPr>
        <p:grpSpPr bwMode="auto">
          <a:xfrm>
            <a:off x="-518324" y="1666220"/>
            <a:ext cx="7528724" cy="2761071"/>
            <a:chOff x="0" y="213160"/>
            <a:chExt cx="5673423" cy="2868134"/>
          </a:xfrm>
        </p:grpSpPr>
        <p:pic>
          <p:nvPicPr>
            <p:cNvPr id="11268" name="Picture 2" descr="section latitudinale BGH_DIC"/>
            <p:cNvPicPr>
              <a:picLocks noChangeAspect="1" noChangeArrowheads="1"/>
            </p:cNvPicPr>
            <p:nvPr/>
          </p:nvPicPr>
          <p:blipFill>
            <a:blip r:embed="rId3"/>
            <a:srcRect t="11739"/>
            <a:stretch>
              <a:fillRect/>
            </a:stretch>
          </p:blipFill>
          <p:spPr bwMode="auto">
            <a:xfrm>
              <a:off x="0" y="357726"/>
              <a:ext cx="5648325" cy="2690274"/>
            </a:xfrm>
            <a:prstGeom prst="rect">
              <a:avLst/>
            </a:prstGeom>
            <a:noFill/>
            <a:ln w="9525">
              <a:noFill/>
              <a:miter lim="800000"/>
              <a:headEnd/>
              <a:tailEnd/>
            </a:ln>
          </p:spPr>
        </p:pic>
        <p:sp>
          <p:nvSpPr>
            <p:cNvPr id="11269" name="ZoneTexte 2"/>
            <p:cNvSpPr txBox="1">
              <a:spLocks noChangeArrowheads="1"/>
            </p:cNvSpPr>
            <p:nvPr/>
          </p:nvSpPr>
          <p:spPr bwMode="auto">
            <a:xfrm>
              <a:off x="4951304" y="2857496"/>
              <a:ext cx="722119" cy="223798"/>
            </a:xfrm>
            <a:prstGeom prst="rect">
              <a:avLst/>
            </a:prstGeom>
            <a:noFill/>
            <a:ln w="9525">
              <a:noFill/>
              <a:miter lim="800000"/>
              <a:headEnd/>
              <a:tailEnd/>
            </a:ln>
          </p:spPr>
          <p:txBody>
            <a:bodyPr wrap="square">
              <a:prstTxWarp prst="textNoShape">
                <a:avLst/>
              </a:prstTxWarp>
              <a:spAutoFit/>
            </a:bodyPr>
            <a:lstStyle/>
            <a:p>
              <a:r>
                <a:rPr lang="fr-BE" sz="800" i="1">
                  <a:solidFill>
                    <a:srgbClr val="151543"/>
                  </a:solidFill>
                </a:rPr>
                <a:t>DIC (µmol.kg</a:t>
              </a:r>
              <a:r>
                <a:rPr lang="fr-BE" sz="800" i="1" baseline="30000">
                  <a:solidFill>
                    <a:srgbClr val="151543"/>
                  </a:solidFill>
                </a:rPr>
                <a:t>-1</a:t>
              </a:r>
              <a:r>
                <a:rPr lang="fr-BE" sz="800" i="1">
                  <a:solidFill>
                    <a:srgbClr val="151543"/>
                  </a:solidFill>
                </a:rPr>
                <a:t>)</a:t>
              </a:r>
              <a:endParaRPr lang="fr-FR" sz="800" i="1" baseline="30000">
                <a:solidFill>
                  <a:srgbClr val="151543"/>
                </a:solidFill>
              </a:endParaRPr>
            </a:p>
          </p:txBody>
        </p:sp>
        <p:sp>
          <p:nvSpPr>
            <p:cNvPr id="11270" name="ZoneTexte 3"/>
            <p:cNvSpPr txBox="1">
              <a:spLocks noChangeArrowheads="1"/>
            </p:cNvSpPr>
            <p:nvPr/>
          </p:nvSpPr>
          <p:spPr bwMode="auto">
            <a:xfrm>
              <a:off x="1967752" y="214290"/>
              <a:ext cx="300714" cy="223798"/>
            </a:xfrm>
            <a:prstGeom prst="rect">
              <a:avLst/>
            </a:prstGeom>
            <a:noFill/>
            <a:ln w="9525">
              <a:noFill/>
              <a:miter lim="800000"/>
              <a:headEnd/>
              <a:tailEnd/>
            </a:ln>
          </p:spPr>
          <p:txBody>
            <a:bodyPr wrap="square">
              <a:prstTxWarp prst="textNoShape">
                <a:avLst/>
              </a:prstTxWarp>
              <a:spAutoFit/>
            </a:bodyPr>
            <a:lstStyle/>
            <a:p>
              <a:r>
                <a:rPr lang="fr-BE" sz="800" i="1">
                  <a:solidFill>
                    <a:srgbClr val="151543"/>
                  </a:solidFill>
                </a:rPr>
                <a:t>STF</a:t>
              </a:r>
              <a:endParaRPr lang="fr-FR" sz="800" i="1" baseline="30000">
                <a:solidFill>
                  <a:srgbClr val="151543"/>
                </a:solidFill>
              </a:endParaRPr>
            </a:p>
          </p:txBody>
        </p:sp>
        <p:sp>
          <p:nvSpPr>
            <p:cNvPr id="11271" name="ZoneTexte 4"/>
            <p:cNvSpPr txBox="1">
              <a:spLocks noChangeArrowheads="1"/>
            </p:cNvSpPr>
            <p:nvPr/>
          </p:nvSpPr>
          <p:spPr bwMode="auto">
            <a:xfrm>
              <a:off x="2468973" y="213160"/>
              <a:ext cx="309625" cy="223798"/>
            </a:xfrm>
            <a:prstGeom prst="rect">
              <a:avLst/>
            </a:prstGeom>
            <a:noFill/>
            <a:ln w="9525">
              <a:noFill/>
              <a:miter lim="800000"/>
              <a:headEnd/>
              <a:tailEnd/>
            </a:ln>
          </p:spPr>
          <p:txBody>
            <a:bodyPr wrap="square">
              <a:prstTxWarp prst="textNoShape">
                <a:avLst/>
              </a:prstTxWarp>
              <a:spAutoFit/>
            </a:bodyPr>
            <a:lstStyle/>
            <a:p>
              <a:r>
                <a:rPr lang="fr-BE" sz="800" i="1">
                  <a:solidFill>
                    <a:srgbClr val="151543"/>
                  </a:solidFill>
                </a:rPr>
                <a:t>SAF</a:t>
              </a:r>
              <a:endParaRPr lang="fr-FR" sz="800" i="1" baseline="30000">
                <a:solidFill>
                  <a:srgbClr val="151543"/>
                </a:solidFill>
              </a:endParaRPr>
            </a:p>
          </p:txBody>
        </p:sp>
        <p:sp>
          <p:nvSpPr>
            <p:cNvPr id="11272" name="ZoneTexte 5"/>
            <p:cNvSpPr txBox="1">
              <a:spLocks noChangeArrowheads="1"/>
            </p:cNvSpPr>
            <p:nvPr/>
          </p:nvSpPr>
          <p:spPr bwMode="auto">
            <a:xfrm>
              <a:off x="3502595" y="213160"/>
              <a:ext cx="251061" cy="223798"/>
            </a:xfrm>
            <a:prstGeom prst="rect">
              <a:avLst/>
            </a:prstGeom>
            <a:noFill/>
            <a:ln w="9525">
              <a:noFill/>
              <a:miter lim="800000"/>
              <a:headEnd/>
              <a:tailEnd/>
            </a:ln>
          </p:spPr>
          <p:txBody>
            <a:bodyPr wrap="square">
              <a:prstTxWarp prst="textNoShape">
                <a:avLst/>
              </a:prstTxWarp>
              <a:spAutoFit/>
            </a:bodyPr>
            <a:lstStyle/>
            <a:p>
              <a:r>
                <a:rPr lang="fr-BE" sz="800" i="1">
                  <a:solidFill>
                    <a:srgbClr val="151543"/>
                  </a:solidFill>
                </a:rPr>
                <a:t>PF</a:t>
              </a:r>
              <a:endParaRPr lang="fr-FR" sz="800" i="1" baseline="30000">
                <a:solidFill>
                  <a:srgbClr val="151543"/>
                </a:solidFill>
              </a:endParaRPr>
            </a:p>
          </p:txBody>
        </p:sp>
        <p:sp>
          <p:nvSpPr>
            <p:cNvPr id="11273" name="ZoneTexte 6"/>
            <p:cNvSpPr txBox="1">
              <a:spLocks noChangeArrowheads="1"/>
            </p:cNvSpPr>
            <p:nvPr/>
          </p:nvSpPr>
          <p:spPr bwMode="auto">
            <a:xfrm>
              <a:off x="3841469" y="214290"/>
              <a:ext cx="426753" cy="223798"/>
            </a:xfrm>
            <a:prstGeom prst="rect">
              <a:avLst/>
            </a:prstGeom>
            <a:noFill/>
            <a:ln w="9525">
              <a:noFill/>
              <a:miter lim="800000"/>
              <a:headEnd/>
              <a:tailEnd/>
            </a:ln>
          </p:spPr>
          <p:txBody>
            <a:bodyPr wrap="square">
              <a:prstTxWarp prst="textNoShape">
                <a:avLst/>
              </a:prstTxWarp>
              <a:spAutoFit/>
            </a:bodyPr>
            <a:lstStyle/>
            <a:p>
              <a:r>
                <a:rPr lang="fr-BE" sz="800" i="1">
                  <a:solidFill>
                    <a:srgbClr val="151543"/>
                  </a:solidFill>
                </a:rPr>
                <a:t>SAACF</a:t>
              </a:r>
              <a:endParaRPr lang="fr-FR" sz="800" i="1" baseline="30000">
                <a:solidFill>
                  <a:srgbClr val="151543"/>
                </a:solidFill>
              </a:endParaRPr>
            </a:p>
          </p:txBody>
        </p:sp>
        <p:sp>
          <p:nvSpPr>
            <p:cNvPr id="11274" name="ZoneTexte 7"/>
            <p:cNvSpPr txBox="1">
              <a:spLocks noChangeArrowheads="1"/>
            </p:cNvSpPr>
            <p:nvPr/>
          </p:nvSpPr>
          <p:spPr bwMode="auto">
            <a:xfrm>
              <a:off x="4468742" y="214290"/>
              <a:ext cx="305806" cy="223798"/>
            </a:xfrm>
            <a:prstGeom prst="rect">
              <a:avLst/>
            </a:prstGeom>
            <a:noFill/>
            <a:ln w="9525">
              <a:noFill/>
              <a:miter lim="800000"/>
              <a:headEnd/>
              <a:tailEnd/>
            </a:ln>
          </p:spPr>
          <p:txBody>
            <a:bodyPr wrap="square">
              <a:prstTxWarp prst="textNoShape">
                <a:avLst/>
              </a:prstTxWarp>
              <a:spAutoFit/>
            </a:bodyPr>
            <a:lstStyle/>
            <a:p>
              <a:r>
                <a:rPr lang="fr-BE" sz="800" i="1">
                  <a:solidFill>
                    <a:srgbClr val="151543"/>
                  </a:solidFill>
                </a:rPr>
                <a:t>SBy</a:t>
              </a:r>
              <a:endParaRPr lang="fr-FR" sz="800" i="1" baseline="30000">
                <a:solidFill>
                  <a:srgbClr val="151543"/>
                </a:solidFill>
              </a:endParaRPr>
            </a:p>
          </p:txBody>
        </p:sp>
      </p:grpSp>
      <p:sp>
        <p:nvSpPr>
          <p:cNvPr id="11" name="Titre 1"/>
          <p:cNvSpPr txBox="1">
            <a:spLocks/>
          </p:cNvSpPr>
          <p:nvPr/>
        </p:nvSpPr>
        <p:spPr bwMode="auto">
          <a:xfrm>
            <a:off x="0" y="0"/>
            <a:ext cx="9144000" cy="1143000"/>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rPr>
              <a:t>Deep &amp; Bottom </a:t>
            </a:r>
            <a:r>
              <a:rPr kumimoji="0" lang="fr-FR"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rPr>
              <a:t>W</a:t>
            </a:r>
            <a:r>
              <a:rPr kumimoji="0" lang="en-GB" sz="4400" b="0" i="0" u="none" strike="noStrike" kern="1200" cap="none" spc="0" normalizeH="0" baseline="0" noProof="0" dirty="0" err="1" smtClean="0">
                <a:ln>
                  <a:noFill/>
                </a:ln>
                <a:solidFill>
                  <a:srgbClr val="FFFFFF"/>
                </a:solidFill>
                <a:effectLst/>
                <a:uLnTx/>
                <a:uFillTx/>
                <a:latin typeface="+mj-lt"/>
                <a:ea typeface="ＭＳ Ｐゴシック" pitchFamily="-108" charset="-128"/>
                <a:cs typeface="ＭＳ Ｐゴシック" pitchFamily="-108" charset="-128"/>
              </a:rPr>
              <a:t>ater</a:t>
            </a:r>
            <a:r>
              <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rPr>
              <a:t> Masses</a:t>
            </a:r>
          </a:p>
        </p:txBody>
      </p:sp>
      <p:sp>
        <p:nvSpPr>
          <p:cNvPr id="13" name="ZoneTexte 12"/>
          <p:cNvSpPr txBox="1"/>
          <p:nvPr/>
        </p:nvSpPr>
        <p:spPr>
          <a:xfrm>
            <a:off x="4231899" y="1143000"/>
            <a:ext cx="2519164" cy="523220"/>
          </a:xfrm>
          <a:prstGeom prst="rect">
            <a:avLst/>
          </a:prstGeom>
          <a:noFill/>
        </p:spPr>
        <p:txBody>
          <a:bodyPr wrap="none" rtlCol="0">
            <a:spAutoFit/>
          </a:bodyPr>
          <a:lstStyle/>
          <a:p>
            <a:r>
              <a:rPr lang="fr-FR" sz="2800" dirty="0" smtClean="0">
                <a:solidFill>
                  <a:srgbClr val="000090"/>
                </a:solidFill>
              </a:rPr>
              <a:t>DIC and </a:t>
            </a:r>
            <a:r>
              <a:rPr lang="fr-FR" sz="2800" dirty="0" err="1" smtClean="0">
                <a:solidFill>
                  <a:srgbClr val="000090"/>
                </a:solidFill>
              </a:rPr>
              <a:t>CFCs</a:t>
            </a:r>
            <a:endParaRPr lang="fr-FR" sz="2800" dirty="0">
              <a:solidFill>
                <a:srgbClr val="000090"/>
              </a:solidFill>
            </a:endParaRPr>
          </a:p>
        </p:txBody>
      </p:sp>
      <p:grpSp>
        <p:nvGrpSpPr>
          <p:cNvPr id="3" name="Grouper 13"/>
          <p:cNvGrpSpPr/>
          <p:nvPr/>
        </p:nvGrpSpPr>
        <p:grpSpPr>
          <a:xfrm>
            <a:off x="-152400" y="4076075"/>
            <a:ext cx="6805254" cy="2619549"/>
            <a:chOff x="533734" y="1905000"/>
            <a:chExt cx="7900046" cy="3160640"/>
          </a:xfrm>
        </p:grpSpPr>
        <p:pic>
          <p:nvPicPr>
            <p:cNvPr id="15" name="Image 14" descr="cfc12.png"/>
            <p:cNvPicPr>
              <a:picLocks noChangeAspect="1"/>
            </p:cNvPicPr>
            <p:nvPr/>
          </p:nvPicPr>
          <p:blipFill>
            <a:blip r:embed="rId4"/>
            <a:stretch>
              <a:fillRect/>
            </a:stretch>
          </p:blipFill>
          <p:spPr>
            <a:xfrm flipH="1">
              <a:off x="1173761" y="2005701"/>
              <a:ext cx="6796478" cy="2846597"/>
            </a:xfrm>
            <a:prstGeom prst="rect">
              <a:avLst/>
            </a:prstGeom>
          </p:spPr>
        </p:pic>
        <p:pic>
          <p:nvPicPr>
            <p:cNvPr id="16" name="Image 15" descr="cfcbar.png"/>
            <p:cNvPicPr>
              <a:picLocks noChangeAspect="1"/>
            </p:cNvPicPr>
            <p:nvPr/>
          </p:nvPicPr>
          <p:blipFill>
            <a:blip r:embed="rId5"/>
            <a:stretch>
              <a:fillRect/>
            </a:stretch>
          </p:blipFill>
          <p:spPr>
            <a:xfrm>
              <a:off x="8001000" y="2005701"/>
              <a:ext cx="432780" cy="2883170"/>
            </a:xfrm>
            <a:prstGeom prst="rect">
              <a:avLst/>
            </a:prstGeom>
          </p:spPr>
        </p:pic>
        <p:pic>
          <p:nvPicPr>
            <p:cNvPr id="17" name="Image 16" descr="35S.png"/>
            <p:cNvPicPr>
              <a:picLocks noChangeAspect="1"/>
            </p:cNvPicPr>
            <p:nvPr/>
          </p:nvPicPr>
          <p:blipFill>
            <a:blip r:embed="rId6"/>
            <a:stretch>
              <a:fillRect/>
            </a:stretch>
          </p:blipFill>
          <p:spPr>
            <a:xfrm>
              <a:off x="1447800" y="4888871"/>
              <a:ext cx="390112" cy="176769"/>
            </a:xfrm>
            <a:prstGeom prst="rect">
              <a:avLst/>
            </a:prstGeom>
          </p:spPr>
        </p:pic>
        <p:pic>
          <p:nvPicPr>
            <p:cNvPr id="18" name="Image 17" descr="40S.png"/>
            <p:cNvPicPr>
              <a:picLocks noChangeAspect="1"/>
            </p:cNvPicPr>
            <p:nvPr/>
          </p:nvPicPr>
          <p:blipFill>
            <a:blip r:embed="rId7"/>
            <a:stretch>
              <a:fillRect/>
            </a:stretch>
          </p:blipFill>
          <p:spPr>
            <a:xfrm>
              <a:off x="2819400" y="4888871"/>
              <a:ext cx="396207" cy="158483"/>
            </a:xfrm>
            <a:prstGeom prst="rect">
              <a:avLst/>
            </a:prstGeom>
          </p:spPr>
        </p:pic>
        <p:pic>
          <p:nvPicPr>
            <p:cNvPr id="19" name="Image 18" descr="45S.png"/>
            <p:cNvPicPr>
              <a:picLocks noChangeAspect="1"/>
            </p:cNvPicPr>
            <p:nvPr/>
          </p:nvPicPr>
          <p:blipFill>
            <a:blip r:embed="rId8"/>
            <a:stretch>
              <a:fillRect/>
            </a:stretch>
          </p:blipFill>
          <p:spPr>
            <a:xfrm>
              <a:off x="4114800" y="4888871"/>
              <a:ext cx="463258" cy="140196"/>
            </a:xfrm>
            <a:prstGeom prst="rect">
              <a:avLst/>
            </a:prstGeom>
          </p:spPr>
        </p:pic>
        <p:pic>
          <p:nvPicPr>
            <p:cNvPr id="20" name="Image 19" descr="50S.png"/>
            <p:cNvPicPr>
              <a:picLocks noChangeAspect="1"/>
            </p:cNvPicPr>
            <p:nvPr/>
          </p:nvPicPr>
          <p:blipFill>
            <a:blip r:embed="rId9"/>
            <a:stretch>
              <a:fillRect/>
            </a:stretch>
          </p:blipFill>
          <p:spPr>
            <a:xfrm>
              <a:off x="5638800" y="4888871"/>
              <a:ext cx="347443" cy="164578"/>
            </a:xfrm>
            <a:prstGeom prst="rect">
              <a:avLst/>
            </a:prstGeom>
          </p:spPr>
        </p:pic>
        <p:pic>
          <p:nvPicPr>
            <p:cNvPr id="21" name="Image 20" descr="55S.png"/>
            <p:cNvPicPr>
              <a:picLocks noChangeAspect="1"/>
            </p:cNvPicPr>
            <p:nvPr/>
          </p:nvPicPr>
          <p:blipFill>
            <a:blip r:embed="rId10"/>
            <a:stretch>
              <a:fillRect/>
            </a:stretch>
          </p:blipFill>
          <p:spPr>
            <a:xfrm>
              <a:off x="6934200" y="4888871"/>
              <a:ext cx="353539" cy="164578"/>
            </a:xfrm>
            <a:prstGeom prst="rect">
              <a:avLst/>
            </a:prstGeom>
          </p:spPr>
        </p:pic>
        <p:pic>
          <p:nvPicPr>
            <p:cNvPr id="22" name="Image 21" descr="depthbar.png"/>
            <p:cNvPicPr>
              <a:picLocks noChangeAspect="1"/>
            </p:cNvPicPr>
            <p:nvPr/>
          </p:nvPicPr>
          <p:blipFill>
            <a:blip r:embed="rId11"/>
            <a:stretch>
              <a:fillRect/>
            </a:stretch>
          </p:blipFill>
          <p:spPr>
            <a:xfrm>
              <a:off x="533734" y="1905000"/>
              <a:ext cx="640027" cy="2736878"/>
            </a:xfrm>
            <a:prstGeom prst="rect">
              <a:avLst/>
            </a:prstGeom>
          </p:spPr>
        </p:pic>
        <p:pic>
          <p:nvPicPr>
            <p:cNvPr id="23" name="Image 22" descr="titCFC12.png"/>
            <p:cNvPicPr>
              <a:picLocks noChangeAspect="1"/>
            </p:cNvPicPr>
            <p:nvPr/>
          </p:nvPicPr>
          <p:blipFill>
            <a:blip r:embed="rId12"/>
            <a:stretch>
              <a:fillRect/>
            </a:stretch>
          </p:blipFill>
          <p:spPr>
            <a:xfrm>
              <a:off x="5638800" y="4440727"/>
              <a:ext cx="1706739" cy="201151"/>
            </a:xfrm>
            <a:prstGeom prst="rect">
              <a:avLst/>
            </a:prstGeom>
          </p:spPr>
        </p:pic>
      </p:grpSp>
      <p:sp>
        <p:nvSpPr>
          <p:cNvPr id="24" name="ZoneTexte 23"/>
          <p:cNvSpPr txBox="1"/>
          <p:nvPr/>
        </p:nvSpPr>
        <p:spPr>
          <a:xfrm>
            <a:off x="4753937" y="3364468"/>
            <a:ext cx="582198" cy="369332"/>
          </a:xfrm>
          <a:prstGeom prst="rect">
            <a:avLst/>
          </a:prstGeom>
          <a:noFill/>
        </p:spPr>
        <p:txBody>
          <a:bodyPr wrap="none" rtlCol="0">
            <a:spAutoFit/>
          </a:bodyPr>
          <a:lstStyle/>
          <a:p>
            <a:r>
              <a:rPr lang="fr-FR" dirty="0" smtClean="0">
                <a:solidFill>
                  <a:schemeClr val="bg1"/>
                </a:solidFill>
              </a:rPr>
              <a:t>DIC</a:t>
            </a:r>
            <a:endParaRPr lang="fr-FR" dirty="0">
              <a:solidFill>
                <a:schemeClr val="bg1"/>
              </a:solidFill>
            </a:endParaRPr>
          </a:p>
        </p:txBody>
      </p:sp>
      <p:sp>
        <p:nvSpPr>
          <p:cNvPr id="25" name="ZoneTexte 24"/>
          <p:cNvSpPr txBox="1"/>
          <p:nvPr/>
        </p:nvSpPr>
        <p:spPr>
          <a:xfrm>
            <a:off x="3331459" y="3733800"/>
            <a:ext cx="2442721" cy="369332"/>
          </a:xfrm>
          <a:prstGeom prst="rect">
            <a:avLst/>
          </a:prstGeom>
          <a:noFill/>
        </p:spPr>
        <p:txBody>
          <a:bodyPr wrap="none" rtlCol="0">
            <a:spAutoFit/>
          </a:bodyPr>
          <a:lstStyle/>
          <a:p>
            <a:r>
              <a:rPr lang="fr-FR" dirty="0" err="1" smtClean="0">
                <a:solidFill>
                  <a:srgbClr val="FFFFFF"/>
                </a:solidFill>
              </a:rPr>
              <a:t>Davila-Gonzalez</a:t>
            </a:r>
            <a:r>
              <a:rPr lang="fr-FR" dirty="0" smtClean="0">
                <a:solidFill>
                  <a:srgbClr val="FFFFFF"/>
                </a:solidFill>
              </a:rPr>
              <a:t> et al. </a:t>
            </a:r>
            <a:endParaRPr lang="fr-FR" dirty="0">
              <a:solidFill>
                <a:srgbClr val="FFFFFF"/>
              </a:solidFill>
            </a:endParaRPr>
          </a:p>
        </p:txBody>
      </p:sp>
      <p:sp>
        <p:nvSpPr>
          <p:cNvPr id="26" name="ZoneTexte 25"/>
          <p:cNvSpPr txBox="1"/>
          <p:nvPr/>
        </p:nvSpPr>
        <p:spPr>
          <a:xfrm>
            <a:off x="4343400" y="5802868"/>
            <a:ext cx="1198277" cy="369332"/>
          </a:xfrm>
          <a:prstGeom prst="rect">
            <a:avLst/>
          </a:prstGeom>
          <a:noFill/>
        </p:spPr>
        <p:txBody>
          <a:bodyPr wrap="none" rtlCol="0">
            <a:spAutoFit/>
          </a:bodyPr>
          <a:lstStyle/>
          <a:p>
            <a:r>
              <a:rPr lang="fr-FR" dirty="0" smtClean="0"/>
              <a:t>Fine et al. </a:t>
            </a:r>
            <a:endParaRPr lang="fr-FR" dirty="0"/>
          </a:p>
        </p:txBody>
      </p:sp>
      <p:sp>
        <p:nvSpPr>
          <p:cNvPr id="27" name="ZoneTexte 26"/>
          <p:cNvSpPr txBox="1"/>
          <p:nvPr/>
        </p:nvSpPr>
        <p:spPr>
          <a:xfrm>
            <a:off x="4535322" y="3242257"/>
            <a:ext cx="4396379" cy="3477875"/>
          </a:xfrm>
          <a:prstGeom prst="rect">
            <a:avLst/>
          </a:prstGeom>
          <a:solidFill>
            <a:schemeClr val="bg1">
              <a:lumMod val="65000"/>
              <a:alpha val="84000"/>
            </a:schemeClr>
          </a:solidFill>
        </p:spPr>
        <p:txBody>
          <a:bodyPr wrap="square" rtlCol="0">
            <a:spAutoFit/>
          </a:bodyPr>
          <a:lstStyle/>
          <a:p>
            <a:pPr marL="179388" indent="-165100">
              <a:spcBef>
                <a:spcPts val="600"/>
              </a:spcBef>
              <a:spcAft>
                <a:spcPts val="600"/>
              </a:spcAft>
            </a:pPr>
            <a:r>
              <a:rPr lang="en-GB" sz="2000" b="1" u="sng" dirty="0" smtClean="0">
                <a:solidFill>
                  <a:srgbClr val="000090"/>
                </a:solidFill>
              </a:rPr>
              <a:t>BGH DIC &amp; CFCs observations suggest:</a:t>
            </a:r>
          </a:p>
          <a:p>
            <a:pPr marL="179388" indent="-165100">
              <a:spcBef>
                <a:spcPts val="600"/>
              </a:spcBef>
              <a:spcAft>
                <a:spcPts val="600"/>
              </a:spcAft>
              <a:buFont typeface="Arial"/>
              <a:buChar char="•"/>
            </a:pPr>
            <a:r>
              <a:rPr lang="en-GB" sz="2000" dirty="0" smtClean="0">
                <a:solidFill>
                  <a:srgbClr val="000090"/>
                </a:solidFill>
              </a:rPr>
              <a:t>Eastern NADW (along the South Africa slope) most preserved in properties (Salinity, DIC, CFCs, pH, Alkalinity, nutrients, …)</a:t>
            </a:r>
          </a:p>
          <a:p>
            <a:pPr marL="179388" indent="-165100">
              <a:spcBef>
                <a:spcPts val="600"/>
              </a:spcBef>
              <a:spcAft>
                <a:spcPts val="600"/>
              </a:spcAft>
              <a:buFont typeface="Arial"/>
              <a:buChar char="•"/>
            </a:pPr>
            <a:r>
              <a:rPr lang="en-GB" sz="2000" dirty="0" smtClean="0">
                <a:solidFill>
                  <a:srgbClr val="000090"/>
                </a:solidFill>
              </a:rPr>
              <a:t>Western NADW (injected in the SO from Argentina Basin) lies south of SAF &amp; is more diluted and mixed with SO waters.</a:t>
            </a:r>
          </a:p>
        </p:txBody>
      </p:sp>
      <p:grpSp>
        <p:nvGrpSpPr>
          <p:cNvPr id="4" name="Grouper 31"/>
          <p:cNvGrpSpPr/>
          <p:nvPr/>
        </p:nvGrpSpPr>
        <p:grpSpPr>
          <a:xfrm>
            <a:off x="381000" y="2710934"/>
            <a:ext cx="1611881" cy="2775466"/>
            <a:chOff x="381000" y="2710934"/>
            <a:chExt cx="1611881" cy="2775466"/>
          </a:xfrm>
        </p:grpSpPr>
        <p:sp>
          <p:nvSpPr>
            <p:cNvPr id="28" name="ZoneTexte 27"/>
            <p:cNvSpPr txBox="1"/>
            <p:nvPr/>
          </p:nvSpPr>
          <p:spPr>
            <a:xfrm>
              <a:off x="512826" y="2710934"/>
              <a:ext cx="1480055" cy="369332"/>
            </a:xfrm>
            <a:prstGeom prst="rect">
              <a:avLst/>
            </a:prstGeom>
            <a:noFill/>
          </p:spPr>
          <p:txBody>
            <a:bodyPr wrap="none" rtlCol="0">
              <a:spAutoFit/>
            </a:bodyPr>
            <a:lstStyle/>
            <a:p>
              <a:r>
                <a:rPr lang="fr-FR" dirty="0" smtClean="0">
                  <a:solidFill>
                    <a:srgbClr val="000090"/>
                  </a:solidFill>
                </a:rPr>
                <a:t>East. NADW</a:t>
              </a:r>
              <a:endParaRPr lang="fr-FR" dirty="0">
                <a:solidFill>
                  <a:srgbClr val="000090"/>
                </a:solidFill>
              </a:endParaRPr>
            </a:p>
          </p:txBody>
        </p:sp>
        <p:sp>
          <p:nvSpPr>
            <p:cNvPr id="29" name="ZoneTexte 28"/>
            <p:cNvSpPr txBox="1"/>
            <p:nvPr/>
          </p:nvSpPr>
          <p:spPr>
            <a:xfrm>
              <a:off x="381000" y="5117068"/>
              <a:ext cx="1480055" cy="369332"/>
            </a:xfrm>
            <a:prstGeom prst="rect">
              <a:avLst/>
            </a:prstGeom>
            <a:noFill/>
          </p:spPr>
          <p:txBody>
            <a:bodyPr wrap="none" rtlCol="0">
              <a:spAutoFit/>
            </a:bodyPr>
            <a:lstStyle/>
            <a:p>
              <a:r>
                <a:rPr lang="fr-FR" dirty="0" smtClean="0">
                  <a:solidFill>
                    <a:srgbClr val="000090"/>
                  </a:solidFill>
                </a:rPr>
                <a:t>East. NADW</a:t>
              </a:r>
              <a:endParaRPr lang="fr-FR" dirty="0">
                <a:solidFill>
                  <a:srgbClr val="000090"/>
                </a:solidFill>
              </a:endParaRPr>
            </a:p>
          </p:txBody>
        </p:sp>
      </p:grpSp>
      <p:grpSp>
        <p:nvGrpSpPr>
          <p:cNvPr id="5" name="Grouper 32"/>
          <p:cNvGrpSpPr/>
          <p:nvPr/>
        </p:nvGrpSpPr>
        <p:grpSpPr>
          <a:xfrm>
            <a:off x="2667000" y="2514600"/>
            <a:ext cx="1795838" cy="2807732"/>
            <a:chOff x="2667000" y="2514600"/>
            <a:chExt cx="1795838" cy="2807732"/>
          </a:xfrm>
        </p:grpSpPr>
        <p:sp>
          <p:nvSpPr>
            <p:cNvPr id="30" name="ZoneTexte 29"/>
            <p:cNvSpPr txBox="1"/>
            <p:nvPr/>
          </p:nvSpPr>
          <p:spPr>
            <a:xfrm>
              <a:off x="2918826" y="4953000"/>
              <a:ext cx="1544012" cy="369332"/>
            </a:xfrm>
            <a:prstGeom prst="rect">
              <a:avLst/>
            </a:prstGeom>
            <a:noFill/>
          </p:spPr>
          <p:txBody>
            <a:bodyPr wrap="none" rtlCol="0">
              <a:spAutoFit/>
            </a:bodyPr>
            <a:lstStyle/>
            <a:p>
              <a:r>
                <a:rPr lang="fr-FR" dirty="0" smtClean="0">
                  <a:solidFill>
                    <a:srgbClr val="0000FF"/>
                  </a:solidFill>
                </a:rPr>
                <a:t>West. NADW</a:t>
              </a:r>
              <a:endParaRPr lang="fr-FR" dirty="0">
                <a:solidFill>
                  <a:srgbClr val="0000FF"/>
                </a:solidFill>
              </a:endParaRPr>
            </a:p>
          </p:txBody>
        </p:sp>
        <p:sp>
          <p:nvSpPr>
            <p:cNvPr id="31" name="ZoneTexte 30"/>
            <p:cNvSpPr txBox="1"/>
            <p:nvPr/>
          </p:nvSpPr>
          <p:spPr>
            <a:xfrm>
              <a:off x="2667000" y="2514600"/>
              <a:ext cx="1544012" cy="369332"/>
            </a:xfrm>
            <a:prstGeom prst="rect">
              <a:avLst/>
            </a:prstGeom>
            <a:noFill/>
          </p:spPr>
          <p:txBody>
            <a:bodyPr wrap="none" rtlCol="0">
              <a:spAutoFit/>
            </a:bodyPr>
            <a:lstStyle/>
            <a:p>
              <a:r>
                <a:rPr lang="fr-FR" dirty="0" smtClean="0">
                  <a:solidFill>
                    <a:srgbClr val="0000FF"/>
                  </a:solidFill>
                </a:rPr>
                <a:t>West. NADW</a:t>
              </a:r>
              <a:endParaRPr lang="fr-FR" dirty="0">
                <a:solidFill>
                  <a:srgbClr val="0000FF"/>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smtClean="0">
                <a:solidFill>
                  <a:srgbClr val="FFFFFF"/>
                </a:solidFill>
                <a:latin typeface="+mj-lt"/>
              </a:rPr>
              <a:t>Conclusions</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sp>
        <p:nvSpPr>
          <p:cNvPr id="13" name="Text Box 7"/>
          <p:cNvSpPr txBox="1">
            <a:spLocks noChangeArrowheads="1"/>
          </p:cNvSpPr>
          <p:nvPr/>
        </p:nvSpPr>
        <p:spPr bwMode="auto">
          <a:xfrm>
            <a:off x="533400" y="1524000"/>
            <a:ext cx="8305800" cy="4862870"/>
          </a:xfrm>
          <a:prstGeom prst="rect">
            <a:avLst/>
          </a:prstGeom>
          <a:solidFill>
            <a:srgbClr val="A6A6A6">
              <a:alpha val="70000"/>
            </a:srgbClr>
          </a:solidFill>
          <a:ln w="9525">
            <a:noFill/>
            <a:miter lim="800000"/>
            <a:headEnd/>
            <a:tailEnd/>
          </a:ln>
        </p:spPr>
        <p:txBody>
          <a:bodyPr wrap="square">
            <a:prstTxWarp prst="textNoShape">
              <a:avLst/>
            </a:prstTxWarp>
            <a:spAutoFit/>
          </a:bodyPr>
          <a:lstStyle/>
          <a:p>
            <a:pPr>
              <a:spcBef>
                <a:spcPts val="600"/>
              </a:spcBef>
              <a:spcAft>
                <a:spcPts val="600"/>
              </a:spcAft>
            </a:pPr>
            <a:r>
              <a:rPr lang="en-GB" sz="2800" dirty="0" smtClean="0">
                <a:solidFill>
                  <a:srgbClr val="000090"/>
                </a:solidFill>
                <a:latin typeface="+mn-lt"/>
                <a:cs typeface="Arial Rounded MT Bold"/>
              </a:rPr>
              <a:t>The SO and subtropics are characterized by a highly nonlinear dynamics. This affects in </a:t>
            </a:r>
            <a:r>
              <a:rPr lang="en-GB" sz="2800" smtClean="0">
                <a:solidFill>
                  <a:srgbClr val="000090"/>
                </a:solidFill>
                <a:latin typeface="+mn-lt"/>
                <a:cs typeface="Arial Rounded MT Bold"/>
              </a:rPr>
              <a:t>the GoodHope</a:t>
            </a:r>
            <a:r>
              <a:rPr lang="en-GB" sz="2800" dirty="0" smtClean="0">
                <a:solidFill>
                  <a:srgbClr val="000090"/>
                </a:solidFill>
                <a:latin typeface="+mn-lt"/>
                <a:cs typeface="Arial Rounded MT Bold"/>
              </a:rPr>
              <a:t> region:</a:t>
            </a:r>
          </a:p>
          <a:p>
            <a:pPr marL="457200" indent="-457200">
              <a:spcBef>
                <a:spcPts val="600"/>
              </a:spcBef>
              <a:spcAft>
                <a:spcPts val="600"/>
              </a:spcAft>
              <a:buFont typeface="+mj-lt"/>
              <a:buAutoNum type="arabicPeriod"/>
            </a:pPr>
            <a:r>
              <a:rPr lang="en-GB" sz="2800" dirty="0" smtClean="0">
                <a:solidFill>
                  <a:srgbClr val="000090"/>
                </a:solidFill>
                <a:latin typeface="+mn-lt"/>
                <a:cs typeface="Arial Rounded MT Bold"/>
              </a:rPr>
              <a:t>Water masses dynamics and </a:t>
            </a:r>
            <a:r>
              <a:rPr lang="en-GB" sz="2800" dirty="0" err="1" smtClean="0">
                <a:solidFill>
                  <a:srgbClr val="000090"/>
                </a:solidFill>
                <a:latin typeface="+mn-lt"/>
                <a:cs typeface="Arial Rounded MT Bold"/>
              </a:rPr>
              <a:t>interbasin</a:t>
            </a:r>
            <a:r>
              <a:rPr lang="en-GB" sz="2800" dirty="0" smtClean="0">
                <a:solidFill>
                  <a:srgbClr val="000090"/>
                </a:solidFill>
                <a:latin typeface="+mn-lt"/>
                <a:cs typeface="Arial Rounded MT Bold"/>
              </a:rPr>
              <a:t> exchanges (exchanges through ACC jets, slope currents, eddies and filaments) </a:t>
            </a:r>
          </a:p>
          <a:p>
            <a:pPr marL="457200" indent="-457200">
              <a:spcBef>
                <a:spcPts val="600"/>
              </a:spcBef>
              <a:spcAft>
                <a:spcPts val="600"/>
              </a:spcAft>
              <a:buFont typeface="+mj-lt"/>
              <a:buAutoNum type="arabicPeriod"/>
            </a:pPr>
            <a:r>
              <a:rPr lang="en-GB" sz="2800" dirty="0" smtClean="0">
                <a:solidFill>
                  <a:srgbClr val="000090"/>
                </a:solidFill>
                <a:latin typeface="+mn-lt"/>
                <a:cs typeface="Arial Rounded MT Bold"/>
              </a:rPr>
              <a:t>Air-sea exchanges, that are highly impacted by </a:t>
            </a:r>
            <a:r>
              <a:rPr lang="en-GB" sz="2800" dirty="0" err="1" smtClean="0">
                <a:solidFill>
                  <a:srgbClr val="000090"/>
                </a:solidFill>
                <a:latin typeface="+mn-lt"/>
                <a:cs typeface="Arial Rounded MT Bold"/>
              </a:rPr>
              <a:t>mesoscale</a:t>
            </a:r>
            <a:r>
              <a:rPr lang="en-GB" sz="2800" dirty="0" smtClean="0">
                <a:solidFill>
                  <a:srgbClr val="000090"/>
                </a:solidFill>
                <a:latin typeface="+mn-lt"/>
                <a:cs typeface="Arial Rounded MT Bold"/>
              </a:rPr>
              <a:t> dynamics (eddies, fronts)</a:t>
            </a:r>
          </a:p>
          <a:p>
            <a:pPr marL="457200" indent="-457200">
              <a:spcBef>
                <a:spcPts val="600"/>
              </a:spcBef>
              <a:spcAft>
                <a:spcPts val="600"/>
              </a:spcAft>
              <a:buFont typeface="+mj-lt"/>
              <a:buAutoNum type="arabicPeriod"/>
            </a:pPr>
            <a:r>
              <a:rPr lang="en-GB" sz="2800" dirty="0" smtClean="0">
                <a:solidFill>
                  <a:srgbClr val="000090"/>
                </a:solidFill>
                <a:latin typeface="+mn-lt"/>
                <a:cs typeface="Arial Rounded MT Bold"/>
              </a:rPr>
              <a:t>Biogeochemical budgets </a:t>
            </a:r>
            <a:r>
              <a:rPr lang="en-GB" sz="2800" i="1" dirty="0" smtClean="0">
                <a:solidFill>
                  <a:srgbClr val="000090"/>
                </a:solidFill>
                <a:latin typeface="+mn-lt"/>
                <a:cs typeface="Arial Rounded MT Bold"/>
              </a:rPr>
              <a:t>via </a:t>
            </a:r>
            <a:r>
              <a:rPr lang="en-GB" sz="2800" dirty="0" smtClean="0">
                <a:solidFill>
                  <a:srgbClr val="000090"/>
                </a:solidFill>
                <a:latin typeface="+mn-lt"/>
                <a:cs typeface="Arial Rounded MT Bold"/>
              </a:rPr>
              <a:t>eddies, filaments, slope currents, … </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re 1"/>
          <p:cNvSpPr txBox="1">
            <a:spLocks/>
          </p:cNvSpPr>
          <p:nvPr/>
        </p:nvSpPr>
        <p:spPr bwMode="auto">
          <a:xfrm>
            <a:off x="1295400" y="0"/>
            <a:ext cx="78486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smtClean="0">
                <a:solidFill>
                  <a:srgbClr val="FFFFFF"/>
                </a:solidFill>
                <a:latin typeface="+mj-lt"/>
              </a:rPr>
              <a:t>SO </a:t>
            </a:r>
            <a:r>
              <a:rPr lang="fr-FR" sz="4400" noProof="0" dirty="0" err="1" smtClean="0">
                <a:solidFill>
                  <a:srgbClr val="FFFFFF"/>
                </a:solidFill>
                <a:latin typeface="+mj-lt"/>
              </a:rPr>
              <a:t>dynamics</a:t>
            </a:r>
            <a:r>
              <a:rPr lang="fr-FR" sz="4400" noProof="0" dirty="0" smtClean="0">
                <a:solidFill>
                  <a:srgbClr val="FFFFFF"/>
                </a:solidFill>
                <a:latin typeface="+mj-lt"/>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dirty="0" smtClean="0">
                <a:solidFill>
                  <a:srgbClr val="FFFFFF"/>
                </a:solidFill>
                <a:latin typeface="+mj-lt"/>
              </a:rPr>
              <a:t>S</a:t>
            </a:r>
            <a:r>
              <a:rPr lang="fr-FR" sz="4400" noProof="0" dirty="0" err="1" smtClean="0">
                <a:solidFill>
                  <a:srgbClr val="FFFFFF"/>
                </a:solidFill>
                <a:latin typeface="+mj-lt"/>
              </a:rPr>
              <a:t>mall</a:t>
            </a:r>
            <a:r>
              <a:rPr lang="fr-FR" sz="4400" noProof="0" dirty="0" smtClean="0">
                <a:solidFill>
                  <a:srgbClr val="FFFFFF"/>
                </a:solidFill>
                <a:latin typeface="+mj-lt"/>
              </a:rPr>
              <a:t> </a:t>
            </a:r>
            <a:r>
              <a:rPr lang="fr-FR" sz="4400" noProof="0" dirty="0" err="1" smtClean="0">
                <a:solidFill>
                  <a:srgbClr val="FFFFFF"/>
                </a:solidFill>
                <a:latin typeface="+mj-lt"/>
              </a:rPr>
              <a:t>scale</a:t>
            </a:r>
            <a:r>
              <a:rPr lang="fr-FR" sz="4400" noProof="0" dirty="0" smtClean="0">
                <a:solidFill>
                  <a:srgbClr val="FFFFFF"/>
                </a:solidFill>
                <a:latin typeface="+mj-lt"/>
              </a:rPr>
              <a:t> &amp; </a:t>
            </a:r>
            <a:r>
              <a:rPr lang="fr-FR" sz="4400" noProof="0" dirty="0" err="1" smtClean="0">
                <a:solidFill>
                  <a:srgbClr val="FFFFFF"/>
                </a:solidFill>
                <a:latin typeface="+mj-lt"/>
              </a:rPr>
              <a:t>highly</a:t>
            </a:r>
            <a:r>
              <a:rPr lang="fr-FR" sz="4400" noProof="0" dirty="0" smtClean="0">
                <a:solidFill>
                  <a:srgbClr val="FFFFFF"/>
                </a:solidFill>
                <a:latin typeface="+mj-lt"/>
              </a:rPr>
              <a:t> non </a:t>
            </a:r>
            <a:r>
              <a:rPr lang="fr-FR" sz="4400" noProof="0" dirty="0" err="1" smtClean="0">
                <a:solidFill>
                  <a:srgbClr val="FFFFFF"/>
                </a:solidFill>
                <a:latin typeface="+mj-lt"/>
              </a:rPr>
              <a:t>linear</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pic>
        <p:nvPicPr>
          <p:cNvPr id="15" name="Picture 21"/>
          <p:cNvPicPr>
            <a:picLocks noChangeAspect="1" noChangeArrowheads="1"/>
          </p:cNvPicPr>
          <p:nvPr/>
        </p:nvPicPr>
        <p:blipFill>
          <a:blip r:embed="rId3"/>
          <a:srcRect/>
          <a:stretch>
            <a:fillRect/>
          </a:stretch>
        </p:blipFill>
        <p:spPr bwMode="auto">
          <a:xfrm>
            <a:off x="7938" y="0"/>
            <a:ext cx="1212850" cy="1220788"/>
          </a:xfrm>
          <a:prstGeom prst="rect">
            <a:avLst/>
          </a:prstGeom>
          <a:noFill/>
          <a:ln w="9525">
            <a:noFill/>
            <a:miter lim="800000"/>
            <a:headEnd/>
            <a:tailEnd/>
          </a:ln>
        </p:spPr>
      </p:pic>
      <p:grpSp>
        <p:nvGrpSpPr>
          <p:cNvPr id="19" name="Grouper 18"/>
          <p:cNvGrpSpPr/>
          <p:nvPr/>
        </p:nvGrpSpPr>
        <p:grpSpPr>
          <a:xfrm>
            <a:off x="7939" y="1429710"/>
            <a:ext cx="8983662" cy="4971090"/>
            <a:chOff x="332283" y="1429710"/>
            <a:chExt cx="8659317" cy="4971090"/>
          </a:xfrm>
        </p:grpSpPr>
        <p:pic>
          <p:nvPicPr>
            <p:cNvPr id="16" name="Image 15" descr="hdyn32.png"/>
            <p:cNvPicPr>
              <a:picLocks noChangeAspect="1"/>
            </p:cNvPicPr>
            <p:nvPr/>
          </p:nvPicPr>
          <p:blipFill>
            <a:blip r:embed="rId4"/>
            <a:stretch>
              <a:fillRect/>
            </a:stretch>
          </p:blipFill>
          <p:spPr>
            <a:xfrm>
              <a:off x="332283" y="1429710"/>
              <a:ext cx="8659317" cy="4971090"/>
            </a:xfrm>
            <a:prstGeom prst="rect">
              <a:avLst/>
            </a:prstGeom>
          </p:spPr>
        </p:pic>
        <p:sp>
          <p:nvSpPr>
            <p:cNvPr id="18" name="ZoneTexte 18"/>
            <p:cNvSpPr txBox="1">
              <a:spLocks noChangeArrowheads="1"/>
            </p:cNvSpPr>
            <p:nvPr/>
          </p:nvSpPr>
          <p:spPr bwMode="auto">
            <a:xfrm>
              <a:off x="838773" y="1752600"/>
              <a:ext cx="2605088" cy="1200328"/>
            </a:xfrm>
            <a:prstGeom prst="rect">
              <a:avLst/>
            </a:prstGeom>
            <a:noFill/>
            <a:ln w="9525">
              <a:noFill/>
              <a:miter lim="800000"/>
              <a:headEnd/>
              <a:tailEnd/>
            </a:ln>
          </p:spPr>
          <p:txBody>
            <a:bodyPr wrap="square">
              <a:prstTxWarp prst="textNoShape">
                <a:avLst/>
              </a:prstTxWarp>
              <a:spAutoFit/>
            </a:bodyPr>
            <a:lstStyle/>
            <a:p>
              <a:pPr algn="ctr"/>
              <a:r>
                <a:rPr lang="en-GB" sz="2400" dirty="0">
                  <a:solidFill>
                    <a:srgbClr val="000090"/>
                  </a:solidFill>
                  <a:latin typeface="Calibri" pitchFamily="-108" charset="0"/>
                </a:rPr>
                <a:t>23 January 2008</a:t>
              </a:r>
              <a:endParaRPr lang="en-GB" sz="2400" dirty="0" smtClean="0">
                <a:solidFill>
                  <a:srgbClr val="000090"/>
                </a:solidFill>
                <a:latin typeface="Calibri" pitchFamily="-108" charset="0"/>
              </a:endParaRPr>
            </a:p>
            <a:p>
              <a:pPr algn="ctr"/>
              <a:r>
                <a:rPr lang="en-GB" sz="2400" dirty="0" smtClean="0">
                  <a:solidFill>
                    <a:srgbClr val="000090"/>
                  </a:solidFill>
                  <a:latin typeface="Calibri" pitchFamily="-108" charset="0"/>
                </a:rPr>
                <a:t>AVISO Absolute </a:t>
              </a:r>
              <a:r>
                <a:rPr lang="en-GB" sz="2400" dirty="0">
                  <a:solidFill>
                    <a:srgbClr val="000090"/>
                  </a:solidFill>
                  <a:latin typeface="Calibri" pitchFamily="-108" charset="0"/>
                </a:rPr>
                <a:t>Dynamic </a:t>
              </a:r>
              <a:r>
                <a:rPr lang="en-GB" sz="2400" dirty="0" smtClean="0">
                  <a:solidFill>
                    <a:srgbClr val="000090"/>
                  </a:solidFill>
                  <a:latin typeface="Calibri" pitchFamily="-108" charset="0"/>
                </a:rPr>
                <a:t>Height</a:t>
              </a:r>
              <a:endParaRPr lang="en-GB" sz="2400" dirty="0">
                <a:solidFill>
                  <a:srgbClr val="000090"/>
                </a:solidFill>
                <a:latin typeface="Calibri" pitchFamily="-108" charset="0"/>
              </a:endParaRPr>
            </a:p>
          </p:txBody>
        </p:sp>
      </p:grpSp>
      <p:grpSp>
        <p:nvGrpSpPr>
          <p:cNvPr id="7" name="Grouper 6"/>
          <p:cNvGrpSpPr/>
          <p:nvPr/>
        </p:nvGrpSpPr>
        <p:grpSpPr>
          <a:xfrm>
            <a:off x="0" y="1219200"/>
            <a:ext cx="9144000" cy="5638800"/>
            <a:chOff x="0" y="1219200"/>
            <a:chExt cx="9144000" cy="5638800"/>
          </a:xfrm>
        </p:grpSpPr>
        <p:sp>
          <p:nvSpPr>
            <p:cNvPr id="8" name="Rectangle 7"/>
            <p:cNvSpPr/>
            <p:nvPr/>
          </p:nvSpPr>
          <p:spPr>
            <a:xfrm>
              <a:off x="0" y="1219200"/>
              <a:ext cx="9144000" cy="5638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descr="15JulY5_relvort_gray.png"/>
            <p:cNvPicPr>
              <a:picLocks noChangeAspect="1"/>
            </p:cNvPicPr>
            <p:nvPr/>
          </p:nvPicPr>
          <p:blipFill>
            <a:blip r:embed="rId5"/>
            <a:stretch>
              <a:fillRect/>
            </a:stretch>
          </p:blipFill>
          <p:spPr>
            <a:xfrm>
              <a:off x="0" y="1417638"/>
              <a:ext cx="5180163" cy="3886200"/>
            </a:xfrm>
            <a:prstGeom prst="rect">
              <a:avLst/>
            </a:prstGeom>
          </p:spPr>
        </p:pic>
        <p:grpSp>
          <p:nvGrpSpPr>
            <p:cNvPr id="10" name="Grouper 9"/>
            <p:cNvGrpSpPr/>
            <p:nvPr/>
          </p:nvGrpSpPr>
          <p:grpSpPr>
            <a:xfrm>
              <a:off x="0" y="3185779"/>
              <a:ext cx="9143998" cy="3672221"/>
              <a:chOff x="1877860" y="4114800"/>
              <a:chExt cx="6656540" cy="2933834"/>
            </a:xfrm>
          </p:grpSpPr>
          <p:pic>
            <p:nvPicPr>
              <p:cNvPr id="12" name="Picture 11" descr="SO_GH_lyap_inst0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953000" y="4114800"/>
                <a:ext cx="3581400" cy="2933834"/>
              </a:xfrm>
              <a:prstGeom prst="rect">
                <a:avLst/>
              </a:prstGeom>
              <a:noFill/>
              <a:ln w="9525">
                <a:noFill/>
                <a:miter lim="800000"/>
                <a:headEnd/>
                <a:tailEnd/>
              </a:ln>
            </p:spPr>
          </p:pic>
          <p:sp>
            <p:nvSpPr>
              <p:cNvPr id="13" name="Text Box 12"/>
              <p:cNvSpPr txBox="1">
                <a:spLocks noChangeArrowheads="1"/>
              </p:cNvSpPr>
              <p:nvPr/>
            </p:nvSpPr>
            <p:spPr bwMode="auto">
              <a:xfrm>
                <a:off x="1877860" y="6349629"/>
                <a:ext cx="3272800" cy="51637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fr-FR" dirty="0" err="1">
                    <a:solidFill>
                      <a:srgbClr val="000080"/>
                    </a:solidFill>
                  </a:rPr>
                  <a:t>Finite</a:t>
                </a:r>
                <a:r>
                  <a:rPr lang="fr-FR" dirty="0">
                    <a:solidFill>
                      <a:srgbClr val="000080"/>
                    </a:solidFill>
                  </a:rPr>
                  <a:t> Size </a:t>
                </a:r>
                <a:r>
                  <a:rPr lang="fr-FR" dirty="0" err="1">
                    <a:solidFill>
                      <a:srgbClr val="000080"/>
                    </a:solidFill>
                  </a:rPr>
                  <a:t>Lyapunov</a:t>
                </a:r>
                <a:r>
                  <a:rPr lang="fr-FR" dirty="0">
                    <a:solidFill>
                      <a:srgbClr val="000080"/>
                    </a:solidFill>
                  </a:rPr>
                  <a:t> </a:t>
                </a:r>
                <a:r>
                  <a:rPr lang="fr-FR" dirty="0" err="1">
                    <a:solidFill>
                      <a:srgbClr val="000080"/>
                    </a:solidFill>
                  </a:rPr>
                  <a:t>Exponent</a:t>
                </a:r>
                <a:r>
                  <a:rPr lang="fr-FR" dirty="0">
                    <a:solidFill>
                      <a:srgbClr val="000080"/>
                    </a:solidFill>
                  </a:rPr>
                  <a:t> </a:t>
                </a:r>
                <a:r>
                  <a:rPr lang="fr-FR" dirty="0" err="1">
                    <a:solidFill>
                      <a:srgbClr val="000080"/>
                    </a:solidFill>
                  </a:rPr>
                  <a:t>from</a:t>
                </a:r>
                <a:r>
                  <a:rPr lang="fr-FR" dirty="0">
                    <a:solidFill>
                      <a:srgbClr val="000080"/>
                    </a:solidFill>
                  </a:rPr>
                  <a:t> AVISO </a:t>
                </a:r>
                <a:r>
                  <a:rPr lang="fr-FR" dirty="0" smtClean="0">
                    <a:solidFill>
                      <a:srgbClr val="000080"/>
                    </a:solidFill>
                  </a:rPr>
                  <a:t>MADT (</a:t>
                </a:r>
                <a:r>
                  <a:rPr lang="fr-FR" dirty="0" err="1" smtClean="0">
                    <a:solidFill>
                      <a:srgbClr val="000080"/>
                    </a:solidFill>
                  </a:rPr>
                  <a:t>courtesy</a:t>
                </a:r>
                <a:r>
                  <a:rPr lang="fr-FR" dirty="0" smtClean="0">
                    <a:solidFill>
                      <a:srgbClr val="000080"/>
                    </a:solidFill>
                  </a:rPr>
                  <a:t> F. D’</a:t>
                </a:r>
                <a:r>
                  <a:rPr lang="fr-FR" dirty="0" err="1" smtClean="0">
                    <a:solidFill>
                      <a:srgbClr val="000080"/>
                    </a:solidFill>
                  </a:rPr>
                  <a:t>Ovidio</a:t>
                </a:r>
                <a:r>
                  <a:rPr lang="fr-FR" dirty="0" smtClean="0">
                    <a:solidFill>
                      <a:srgbClr val="000080"/>
                    </a:solidFill>
                  </a:rPr>
                  <a:t>)</a:t>
                </a:r>
                <a:endParaRPr lang="fr-FR" dirty="0">
                  <a:solidFill>
                    <a:srgbClr val="000080"/>
                  </a:solidFill>
                </a:endParaRPr>
              </a:p>
            </p:txBody>
          </p:sp>
        </p:grpSp>
        <p:sp>
          <p:nvSpPr>
            <p:cNvPr id="11" name="ZoneTexte 10"/>
            <p:cNvSpPr txBox="1"/>
            <p:nvPr/>
          </p:nvSpPr>
          <p:spPr>
            <a:xfrm>
              <a:off x="4953000" y="1828799"/>
              <a:ext cx="3958911" cy="646331"/>
            </a:xfrm>
            <a:prstGeom prst="rect">
              <a:avLst/>
            </a:prstGeom>
            <a:noFill/>
          </p:spPr>
          <p:txBody>
            <a:bodyPr wrap="square" rtlCol="0">
              <a:spAutoFit/>
            </a:bodyPr>
            <a:lstStyle/>
            <a:p>
              <a:r>
                <a:rPr lang="fr-FR" dirty="0" smtClean="0"/>
                <a:t>Surface relative </a:t>
              </a:r>
              <a:r>
                <a:rPr lang="fr-FR" dirty="0" err="1" smtClean="0"/>
                <a:t>vorticity</a:t>
              </a:r>
              <a:r>
                <a:rPr lang="fr-FR" dirty="0" smtClean="0"/>
                <a:t> </a:t>
              </a:r>
              <a:r>
                <a:rPr lang="fr-FR" dirty="0" err="1" smtClean="0"/>
                <a:t>from</a:t>
              </a:r>
              <a:r>
                <a:rPr lang="fr-FR" dirty="0" smtClean="0"/>
                <a:t> a 1/10° ROMS </a:t>
              </a:r>
              <a:r>
                <a:rPr lang="fr-FR" dirty="0" err="1" smtClean="0"/>
                <a:t>regional</a:t>
              </a:r>
              <a:r>
                <a:rPr lang="fr-FR" dirty="0" smtClean="0"/>
                <a:t> </a:t>
              </a:r>
              <a:r>
                <a:rPr lang="fr-FR" dirty="0" err="1" smtClean="0"/>
                <a:t>ocean</a:t>
              </a:r>
              <a:r>
                <a:rPr lang="fr-FR" dirty="0" smtClean="0"/>
                <a:t> simulation</a:t>
              </a:r>
              <a:endParaRPr lang="fr-FR" dirty="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0"/>
            <a:ext cx="7772400" cy="990600"/>
          </a:xfrm>
        </p:spPr>
        <p:txBody>
          <a:bodyPr/>
          <a:lstStyle/>
          <a:p>
            <a:pPr eaLnBrk="1" hangingPunct="1"/>
            <a:r>
              <a:rPr lang="fr-FR" sz="5400" dirty="0" smtClean="0">
                <a:solidFill>
                  <a:schemeClr val="bg1"/>
                </a:solidFill>
                <a:ea typeface="ＭＳ Ｐゴシック" pitchFamily="-108" charset="-128"/>
                <a:cs typeface="ＭＳ Ｐゴシック" pitchFamily="-108" charset="-128"/>
              </a:rPr>
              <a:t>IPY </a:t>
            </a:r>
            <a:r>
              <a:rPr lang="fr-FR" sz="5400" dirty="0" err="1" smtClean="0">
                <a:solidFill>
                  <a:schemeClr val="bg1"/>
                </a:solidFill>
                <a:ea typeface="ＭＳ Ｐゴシック" pitchFamily="-108" charset="-128"/>
                <a:cs typeface="ＭＳ Ｐゴシック" pitchFamily="-108" charset="-128"/>
              </a:rPr>
              <a:t>BONUS-</a:t>
            </a:r>
            <a:r>
              <a:rPr lang="fr-FR" sz="5400" dirty="0" err="1">
                <a:solidFill>
                  <a:schemeClr val="bg1"/>
                </a:solidFill>
                <a:ea typeface="ＭＳ Ｐゴシック" pitchFamily="-108" charset="-128"/>
                <a:cs typeface="ＭＳ Ｐゴシック" pitchFamily="-108" charset="-128"/>
              </a:rPr>
              <a:t>GoodHope</a:t>
            </a:r>
            <a:r>
              <a:rPr lang="fr-FR" sz="5400" dirty="0">
                <a:solidFill>
                  <a:schemeClr val="bg1"/>
                </a:solidFill>
                <a:ea typeface="ＭＳ Ｐゴシック" pitchFamily="-108" charset="-128"/>
                <a:cs typeface="ＭＳ Ｐゴシック" pitchFamily="-108" charset="-128"/>
              </a:rPr>
              <a:t> </a:t>
            </a:r>
          </a:p>
        </p:txBody>
      </p:sp>
      <p:sp>
        <p:nvSpPr>
          <p:cNvPr id="51203" name="Text Box 3"/>
          <p:cNvSpPr txBox="1">
            <a:spLocks noChangeArrowheads="1"/>
          </p:cNvSpPr>
          <p:nvPr/>
        </p:nvSpPr>
        <p:spPr bwMode="auto">
          <a:xfrm>
            <a:off x="4572000" y="1534954"/>
            <a:ext cx="4060426" cy="5170646"/>
          </a:xfrm>
          <a:prstGeom prst="rect">
            <a:avLst/>
          </a:prstGeom>
          <a:noFill/>
          <a:ln w="9525">
            <a:noFill/>
            <a:miter lim="800000"/>
            <a:headEnd/>
            <a:tailEnd/>
          </a:ln>
          <a:effectLst>
            <a:outerShdw blurRad="50800" dist="38100" dir="13500000" algn="tl">
              <a:srgbClr val="000000">
                <a:alpha val="43000"/>
              </a:srgbClr>
            </a:outerShdw>
          </a:effectLst>
        </p:spPr>
        <p:txBody>
          <a:bodyPr wrap="none">
            <a:prstTxWarp prst="textNoShape">
              <a:avLst/>
            </a:prstTxWarp>
            <a:spAutoFit/>
          </a:bodyPr>
          <a:lstStyle/>
          <a:p>
            <a:pP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79 stations : </a:t>
            </a:r>
          </a:p>
          <a:p>
            <a:pPr lvl="1">
              <a:buFontTx/>
              <a:buChar cha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 68 “Hydro”~ 4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hrs</a:t>
            </a:r>
            <a:endPar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lvl="1">
              <a:buFontTx/>
              <a:buChar cha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 7 “Large” ~ 7-11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hrs</a:t>
            </a:r>
            <a:endPar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lvl="1">
              <a:buFontTx/>
              <a:buChar cha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 5 “Super” ~ 49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hrs</a:t>
            </a:r>
            <a:endPar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lvl="1">
              <a:buFontTx/>
              <a:buChar cha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many“Intercalibrations</a:t>
            </a: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 </a:t>
            </a:r>
          </a:p>
          <a:p>
            <a:pPr>
              <a:defRPr/>
            </a:pPr>
            <a:endParaRPr lang="fr-FR"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111 CTD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deployments</a:t>
            </a:r>
            <a:endPar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a:defRPr/>
            </a:pPr>
            <a:endParaRPr lang="fr-FR"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2 C-PIES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mooring</a:t>
            </a: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deployment</a:t>
            </a:r>
            <a:endPar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a:defRPr/>
            </a:pPr>
            <a:endParaRPr lang="fr-FR"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132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XBTs</a:t>
            </a:r>
            <a:endPar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a:defRPr/>
            </a:pPr>
            <a:endParaRPr lang="fr-FR"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17 ARGO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profiling</a:t>
            </a: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floats</a:t>
            </a:r>
            <a:endPar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a:defRPr/>
            </a:pPr>
            <a:endParaRPr lang="fr-FR"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a:p>
            <a:pPr>
              <a:defRPr/>
            </a:pP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60 </a:t>
            </a:r>
            <a:r>
              <a:rPr lang="fr-FR" sz="2400" b="1" dirty="0" err="1">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atmospheric</a:t>
            </a:r>
            <a:r>
              <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 </a:t>
            </a:r>
            <a:r>
              <a:rPr lang="fr-FR" sz="2400" b="1" dirty="0" err="1" smtClean="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rPr>
              <a:t>radiosounding</a:t>
            </a:r>
            <a:endParaRPr lang="fr-FR" sz="2400" b="1" dirty="0">
              <a:solidFill>
                <a:schemeClr val="bg1"/>
              </a:solidFill>
              <a:effectLst>
                <a:outerShdw blurRad="38100" dist="38100" dir="2700000" algn="tl">
                  <a:srgbClr val="DDDDDD"/>
                </a:outerShdw>
              </a:effectLst>
              <a:latin typeface="Calibri" pitchFamily="-107" charset="0"/>
              <a:ea typeface="ＭＳ Ｐゴシック" pitchFamily="-107" charset="-128"/>
              <a:cs typeface="ＭＳ Ｐゴシック" pitchFamily="-107" charset="-128"/>
            </a:endParaRPr>
          </a:p>
        </p:txBody>
      </p:sp>
      <p:pic>
        <p:nvPicPr>
          <p:cNvPr id="22532" name="Picture 6" descr="BGH_logoRound.gif                                              003793CA HD 180 GO                      87E6BCD6:"/>
          <p:cNvPicPr>
            <a:picLocks noChangeAspect="1" noChangeArrowheads="1"/>
          </p:cNvPicPr>
          <p:nvPr/>
        </p:nvPicPr>
        <p:blipFill>
          <a:blip r:embed="rId4"/>
          <a:srcRect/>
          <a:stretch>
            <a:fillRect/>
          </a:stretch>
        </p:blipFill>
        <p:spPr bwMode="auto">
          <a:xfrm>
            <a:off x="7467600" y="0"/>
            <a:ext cx="1516063" cy="1524000"/>
          </a:xfrm>
          <a:prstGeom prst="rect">
            <a:avLst/>
          </a:prstGeom>
          <a:noFill/>
          <a:ln w="9525">
            <a:noFill/>
            <a:miter lim="800000"/>
            <a:headEnd/>
            <a:tailEnd/>
          </a:ln>
        </p:spPr>
      </p:pic>
      <p:pic>
        <p:nvPicPr>
          <p:cNvPr id="22534" name="Image 7" descr="gh08_10.png"/>
          <p:cNvPicPr>
            <a:picLocks noChangeAspect="1"/>
          </p:cNvPicPr>
          <p:nvPr/>
        </p:nvPicPr>
        <p:blipFill>
          <a:blip r:embed="rId5">
            <a:alphaModFix amt="66000"/>
          </a:blip>
          <a:srcRect/>
          <a:stretch>
            <a:fillRect/>
          </a:stretch>
        </p:blipFill>
        <p:spPr bwMode="auto">
          <a:xfrm>
            <a:off x="228600" y="950913"/>
            <a:ext cx="3979863" cy="5630862"/>
          </a:xfrm>
          <a:prstGeom prst="rect">
            <a:avLst/>
          </a:prstGeom>
          <a:noFill/>
          <a:ln w="9525">
            <a:noFill/>
            <a:miter lim="800000"/>
            <a:headEnd/>
            <a:tailEnd/>
          </a:ln>
        </p:spPr>
      </p:pic>
      <p:sp>
        <p:nvSpPr>
          <p:cNvPr id="7" name="ZoneTexte 6"/>
          <p:cNvSpPr txBox="1"/>
          <p:nvPr/>
        </p:nvSpPr>
        <p:spPr>
          <a:xfrm>
            <a:off x="4267200" y="990600"/>
            <a:ext cx="3328405" cy="369332"/>
          </a:xfrm>
          <a:prstGeom prst="rect">
            <a:avLst/>
          </a:prstGeom>
          <a:noFill/>
        </p:spPr>
        <p:txBody>
          <a:bodyPr wrap="none" rtlCol="0">
            <a:spAutoFit/>
          </a:bodyPr>
          <a:lstStyle/>
          <a:p>
            <a:r>
              <a:rPr lang="fr-FR" b="1" dirty="0" smtClean="0">
                <a:solidFill>
                  <a:schemeClr val="bg1"/>
                </a:solidFill>
              </a:rPr>
              <a:t>13 </a:t>
            </a:r>
            <a:r>
              <a:rPr lang="fr-FR" b="1" dirty="0" err="1" smtClean="0">
                <a:solidFill>
                  <a:schemeClr val="bg1"/>
                </a:solidFill>
              </a:rPr>
              <a:t>February</a:t>
            </a:r>
            <a:r>
              <a:rPr lang="fr-FR" b="1" dirty="0" smtClean="0">
                <a:solidFill>
                  <a:schemeClr val="bg1"/>
                </a:solidFill>
              </a:rPr>
              <a:t> – 24 March 2008</a:t>
            </a:r>
            <a:endParaRPr lang="fr-FR" b="1"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3" name="Grouper 62"/>
          <p:cNvGrpSpPr/>
          <p:nvPr/>
        </p:nvGrpSpPr>
        <p:grpSpPr>
          <a:xfrm>
            <a:off x="0" y="1262990"/>
            <a:ext cx="3108133" cy="1955869"/>
            <a:chOff x="0" y="1262990"/>
            <a:chExt cx="3108133" cy="1955869"/>
          </a:xfrm>
        </p:grpSpPr>
        <p:pic>
          <p:nvPicPr>
            <p:cNvPr id="45060" name="Image 17" descr="SAMOC_SAB3.png"/>
            <p:cNvPicPr>
              <a:picLocks noChangeAspect="1"/>
            </p:cNvPicPr>
            <p:nvPr/>
          </p:nvPicPr>
          <p:blipFill>
            <a:blip r:embed="rId3"/>
            <a:srcRect/>
            <a:stretch>
              <a:fillRect/>
            </a:stretch>
          </p:blipFill>
          <p:spPr bwMode="auto">
            <a:xfrm>
              <a:off x="0" y="1262990"/>
              <a:ext cx="3108133" cy="1955869"/>
            </a:xfrm>
            <a:prstGeom prst="rect">
              <a:avLst/>
            </a:prstGeom>
            <a:noFill/>
            <a:ln w="9525">
              <a:noFill/>
              <a:miter lim="800000"/>
              <a:headEnd/>
              <a:tailEnd/>
            </a:ln>
          </p:spPr>
        </p:pic>
        <p:grpSp>
          <p:nvGrpSpPr>
            <p:cNvPr id="62" name="Grouper 61"/>
            <p:cNvGrpSpPr/>
            <p:nvPr/>
          </p:nvGrpSpPr>
          <p:grpSpPr>
            <a:xfrm>
              <a:off x="1885915" y="2133600"/>
              <a:ext cx="323885" cy="924251"/>
              <a:chOff x="1885915" y="2133600"/>
              <a:chExt cx="323885" cy="924251"/>
            </a:xfrm>
          </p:grpSpPr>
          <p:cxnSp>
            <p:nvCxnSpPr>
              <p:cNvPr id="55" name="Connecteur droit 54"/>
              <p:cNvCxnSpPr/>
              <p:nvPr/>
            </p:nvCxnSpPr>
            <p:spPr>
              <a:xfrm rot="10800000">
                <a:off x="2024962" y="2133600"/>
                <a:ext cx="184838" cy="1588"/>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rot="5400000" flipH="1" flipV="1">
                <a:off x="1774929" y="2244586"/>
                <a:ext cx="385695" cy="163724"/>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Connecteur droit 59"/>
              <p:cNvCxnSpPr/>
              <p:nvPr/>
            </p:nvCxnSpPr>
            <p:spPr>
              <a:xfrm rot="16200000" flipV="1">
                <a:off x="1604425" y="2776359"/>
                <a:ext cx="562983" cy="2"/>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sp>
        <p:nvSpPr>
          <p:cNvPr id="45058" name="Titre 1"/>
          <p:cNvSpPr>
            <a:spLocks noGrp="1"/>
          </p:cNvSpPr>
          <p:nvPr>
            <p:ph type="title"/>
          </p:nvPr>
        </p:nvSpPr>
        <p:spPr>
          <a:xfrm>
            <a:off x="0" y="0"/>
            <a:ext cx="9144000" cy="1143000"/>
          </a:xfrm>
          <a:solidFill>
            <a:srgbClr val="333399"/>
          </a:solidFill>
        </p:spPr>
        <p:txBody>
          <a:bodyPr/>
          <a:lstStyle/>
          <a:p>
            <a:pPr eaLnBrk="1" hangingPunct="1"/>
            <a:r>
              <a:rPr lang="en-GB" dirty="0" smtClean="0">
                <a:solidFill>
                  <a:srgbClr val="FFFFFF"/>
                </a:solidFill>
                <a:ea typeface="ＭＳ Ｐゴシック" pitchFamily="-108" charset="-128"/>
                <a:cs typeface="ＭＳ Ｐゴシック" pitchFamily="-108" charset="-128"/>
              </a:rPr>
              <a:t>BGH </a:t>
            </a:r>
            <a:r>
              <a:rPr lang="fr-FR" dirty="0" smtClean="0">
                <a:solidFill>
                  <a:srgbClr val="FFFFFF"/>
                </a:solidFill>
                <a:ea typeface="ＭＳ Ｐゴシック" pitchFamily="-108" charset="-128"/>
                <a:cs typeface="ＭＳ Ｐゴシック" pitchFamily="-108" charset="-128"/>
              </a:rPr>
              <a:t>W</a:t>
            </a:r>
            <a:r>
              <a:rPr lang="en-GB" dirty="0" err="1" smtClean="0">
                <a:solidFill>
                  <a:srgbClr val="FFFFFF"/>
                </a:solidFill>
                <a:ea typeface="ＭＳ Ｐゴシック" pitchFamily="-108" charset="-128"/>
                <a:cs typeface="ＭＳ Ｐゴシック" pitchFamily="-108" charset="-128"/>
              </a:rPr>
              <a:t>ater</a:t>
            </a:r>
            <a:r>
              <a:rPr lang="en-GB" dirty="0" smtClean="0">
                <a:solidFill>
                  <a:srgbClr val="FFFFFF"/>
                </a:solidFill>
                <a:ea typeface="ＭＳ Ｐゴシック" pitchFamily="-108" charset="-128"/>
                <a:cs typeface="ＭＳ Ｐゴシック" pitchFamily="-108" charset="-128"/>
              </a:rPr>
              <a:t> Masses</a:t>
            </a:r>
          </a:p>
        </p:txBody>
      </p:sp>
      <p:grpSp>
        <p:nvGrpSpPr>
          <p:cNvPr id="42" name="Grouper 41"/>
          <p:cNvGrpSpPr/>
          <p:nvPr/>
        </p:nvGrpSpPr>
        <p:grpSpPr>
          <a:xfrm>
            <a:off x="2683132" y="1910725"/>
            <a:ext cx="6578645" cy="4953000"/>
            <a:chOff x="2683132" y="2190690"/>
            <a:chExt cx="6578645" cy="4663366"/>
          </a:xfrm>
        </p:grpSpPr>
        <p:grpSp>
          <p:nvGrpSpPr>
            <p:cNvPr id="41" name="Grouper 40"/>
            <p:cNvGrpSpPr/>
            <p:nvPr/>
          </p:nvGrpSpPr>
          <p:grpSpPr>
            <a:xfrm>
              <a:off x="2683132" y="2190690"/>
              <a:ext cx="6578645" cy="4663366"/>
              <a:chOff x="2683132" y="2190690"/>
              <a:chExt cx="6578645" cy="4663366"/>
            </a:xfrm>
          </p:grpSpPr>
          <p:pic>
            <p:nvPicPr>
              <p:cNvPr id="30" name="Image 29" descr="oxy.tiff"/>
              <p:cNvPicPr>
                <a:picLocks/>
              </p:cNvPicPr>
              <p:nvPr/>
            </p:nvPicPr>
            <p:blipFill>
              <a:blip r:embed="rId4"/>
              <a:stretch>
                <a:fillRect/>
              </a:stretch>
            </p:blipFill>
            <p:spPr>
              <a:xfrm>
                <a:off x="2683132" y="4572000"/>
                <a:ext cx="6467196" cy="2282056"/>
              </a:xfrm>
              <a:prstGeom prst="rect">
                <a:avLst/>
              </a:prstGeom>
            </p:spPr>
          </p:pic>
          <p:pic>
            <p:nvPicPr>
              <p:cNvPr id="45065" name="Image 4" descr="bgh8_sal.gif"/>
              <p:cNvPicPr>
                <a:picLocks noChangeAspect="1"/>
              </p:cNvPicPr>
              <p:nvPr/>
            </p:nvPicPr>
            <p:blipFill>
              <a:blip r:embed="rId5">
                <a:clrChange>
                  <a:clrFrom>
                    <a:srgbClr val="FBFBFB"/>
                  </a:clrFrom>
                  <a:clrTo>
                    <a:srgbClr val="FBFBFB">
                      <a:alpha val="0"/>
                    </a:srgbClr>
                  </a:clrTo>
                </a:clrChange>
              </a:blip>
              <a:srcRect/>
              <a:stretch>
                <a:fillRect/>
              </a:stretch>
            </p:blipFill>
            <p:spPr bwMode="auto">
              <a:xfrm>
                <a:off x="2816034" y="2373095"/>
                <a:ext cx="6445743" cy="2465583"/>
              </a:xfrm>
              <a:prstGeom prst="rect">
                <a:avLst/>
              </a:prstGeom>
              <a:noFill/>
              <a:ln w="9525">
                <a:noFill/>
                <a:miter lim="800000"/>
                <a:headEnd/>
                <a:tailEnd/>
              </a:ln>
            </p:spPr>
          </p:pic>
          <p:sp>
            <p:nvSpPr>
              <p:cNvPr id="45066" name="Line 5"/>
              <p:cNvSpPr>
                <a:spLocks noChangeShapeType="1"/>
              </p:cNvSpPr>
              <p:nvPr/>
            </p:nvSpPr>
            <p:spPr bwMode="auto">
              <a:xfrm flipV="1">
                <a:off x="5673425" y="2516206"/>
                <a:ext cx="0" cy="466462"/>
              </a:xfrm>
              <a:prstGeom prst="line">
                <a:avLst/>
              </a:prstGeom>
              <a:noFill/>
              <a:ln w="9525">
                <a:solidFill>
                  <a:srgbClr val="FF0000"/>
                </a:solidFill>
                <a:round/>
                <a:headEnd/>
                <a:tailEnd/>
              </a:ln>
            </p:spPr>
            <p:txBody>
              <a:bodyPr>
                <a:prstTxWarp prst="textNoShape">
                  <a:avLst/>
                </a:prstTxWarp>
              </a:bodyPr>
              <a:lstStyle/>
              <a:p>
                <a:endParaRPr lang="fr-FR"/>
              </a:p>
            </p:txBody>
          </p:sp>
          <p:sp>
            <p:nvSpPr>
              <p:cNvPr id="45068" name="Text Box 7"/>
              <p:cNvSpPr txBox="1">
                <a:spLocks noChangeArrowheads="1"/>
              </p:cNvSpPr>
              <p:nvPr/>
            </p:nvSpPr>
            <p:spPr bwMode="auto">
              <a:xfrm>
                <a:off x="5410200" y="2205232"/>
                <a:ext cx="746472" cy="376713"/>
              </a:xfrm>
              <a:prstGeom prst="rect">
                <a:avLst/>
              </a:prstGeom>
              <a:noFill/>
              <a:ln w="9525">
                <a:noFill/>
                <a:miter lim="800000"/>
                <a:headEnd/>
                <a:tailEnd/>
              </a:ln>
            </p:spPr>
            <p:txBody>
              <a:bodyPr wrap="square">
                <a:prstTxWarp prst="textNoShape">
                  <a:avLst/>
                </a:prstTxWarp>
                <a:spAutoFit/>
              </a:bodyPr>
              <a:lstStyle/>
              <a:p>
                <a:r>
                  <a:rPr lang="fr-FR" sz="2000" dirty="0">
                    <a:solidFill>
                      <a:srgbClr val="FF0000"/>
                    </a:solidFill>
                    <a:latin typeface="Calibri" pitchFamily="-108" charset="0"/>
                  </a:rPr>
                  <a:t>SAF</a:t>
                </a:r>
              </a:p>
            </p:txBody>
          </p:sp>
          <p:sp>
            <p:nvSpPr>
              <p:cNvPr id="45069" name="Text Box 8"/>
              <p:cNvSpPr txBox="1">
                <a:spLocks noChangeArrowheads="1"/>
              </p:cNvSpPr>
              <p:nvPr/>
            </p:nvSpPr>
            <p:spPr bwMode="auto">
              <a:xfrm>
                <a:off x="6692727" y="2190690"/>
                <a:ext cx="559855" cy="376713"/>
              </a:xfrm>
              <a:prstGeom prst="rect">
                <a:avLst/>
              </a:prstGeom>
              <a:noFill/>
              <a:ln w="9525">
                <a:noFill/>
                <a:miter lim="800000"/>
                <a:headEnd/>
                <a:tailEnd/>
              </a:ln>
            </p:spPr>
            <p:txBody>
              <a:bodyPr wrap="square">
                <a:prstTxWarp prst="textNoShape">
                  <a:avLst/>
                </a:prstTxWarp>
                <a:spAutoFit/>
              </a:bodyPr>
              <a:lstStyle/>
              <a:p>
                <a:r>
                  <a:rPr lang="fr-FR" sz="2000" dirty="0">
                    <a:solidFill>
                      <a:srgbClr val="FF0000"/>
                    </a:solidFill>
                    <a:latin typeface="Calibri" pitchFamily="-108" charset="0"/>
                  </a:rPr>
                  <a:t>PF</a:t>
                </a:r>
              </a:p>
            </p:txBody>
          </p:sp>
          <p:sp>
            <p:nvSpPr>
              <p:cNvPr id="33" name="ZoneTexte 32"/>
              <p:cNvSpPr txBox="1"/>
              <p:nvPr/>
            </p:nvSpPr>
            <p:spPr>
              <a:xfrm>
                <a:off x="7010400" y="5987534"/>
                <a:ext cx="1068572" cy="376713"/>
              </a:xfrm>
              <a:prstGeom prst="rect">
                <a:avLst/>
              </a:prstGeom>
              <a:noFill/>
            </p:spPr>
            <p:txBody>
              <a:bodyPr wrap="square" rtlCol="0">
                <a:spAutoFit/>
              </a:bodyPr>
              <a:lstStyle/>
              <a:p>
                <a:r>
                  <a:rPr lang="fr-FR" sz="2000" dirty="0" err="1" smtClean="0">
                    <a:solidFill>
                      <a:srgbClr val="FFFFFF"/>
                    </a:solidFill>
                  </a:rPr>
                  <a:t>Oxygen</a:t>
                </a:r>
                <a:endParaRPr lang="fr-FR" sz="2000" dirty="0">
                  <a:solidFill>
                    <a:srgbClr val="FFFFFF"/>
                  </a:solidFill>
                </a:endParaRPr>
              </a:p>
            </p:txBody>
          </p:sp>
        </p:grpSp>
        <p:sp>
          <p:nvSpPr>
            <p:cNvPr id="45067" name="Line 6"/>
            <p:cNvSpPr>
              <a:spLocks noChangeShapeType="1"/>
            </p:cNvSpPr>
            <p:nvPr/>
          </p:nvSpPr>
          <p:spPr bwMode="auto">
            <a:xfrm flipV="1">
              <a:off x="6943876" y="2516206"/>
              <a:ext cx="0" cy="466462"/>
            </a:xfrm>
            <a:prstGeom prst="line">
              <a:avLst/>
            </a:prstGeom>
            <a:noFill/>
            <a:ln w="9525">
              <a:solidFill>
                <a:srgbClr val="FF0000"/>
              </a:solidFill>
              <a:round/>
              <a:headEnd/>
              <a:tailEnd/>
            </a:ln>
          </p:spPr>
          <p:txBody>
            <a:bodyPr>
              <a:prstTxWarp prst="textNoShape">
                <a:avLst/>
              </a:prstTxWarp>
            </a:bodyPr>
            <a:lstStyle/>
            <a:p>
              <a:endParaRPr lang="fr-FR"/>
            </a:p>
          </p:txBody>
        </p:sp>
      </p:grpSp>
      <p:grpSp>
        <p:nvGrpSpPr>
          <p:cNvPr id="43" name="Grouper 42"/>
          <p:cNvGrpSpPr/>
          <p:nvPr/>
        </p:nvGrpSpPr>
        <p:grpSpPr>
          <a:xfrm>
            <a:off x="684869" y="1371600"/>
            <a:ext cx="7962531" cy="4385856"/>
            <a:chOff x="684869" y="1371600"/>
            <a:chExt cx="7962531" cy="4385856"/>
          </a:xfrm>
        </p:grpSpPr>
        <p:grpSp>
          <p:nvGrpSpPr>
            <p:cNvPr id="49" name="Grouper 48"/>
            <p:cNvGrpSpPr/>
            <p:nvPr/>
          </p:nvGrpSpPr>
          <p:grpSpPr>
            <a:xfrm>
              <a:off x="3428559" y="2448818"/>
              <a:ext cx="5218841" cy="2254566"/>
              <a:chOff x="3428559" y="2671693"/>
              <a:chExt cx="5218841" cy="2254566"/>
            </a:xfrm>
          </p:grpSpPr>
          <p:sp>
            <p:nvSpPr>
              <p:cNvPr id="45070" name="Line 1029"/>
              <p:cNvSpPr>
                <a:spLocks noChangeShapeType="1"/>
              </p:cNvSpPr>
              <p:nvPr/>
            </p:nvSpPr>
            <p:spPr bwMode="auto">
              <a:xfrm>
                <a:off x="5501512" y="2671693"/>
                <a:ext cx="0" cy="2154609"/>
              </a:xfrm>
              <a:prstGeom prst="line">
                <a:avLst/>
              </a:prstGeom>
              <a:noFill/>
              <a:ln w="9525">
                <a:solidFill>
                  <a:srgbClr val="0000FF"/>
                </a:solidFill>
                <a:prstDash val="dash"/>
                <a:round/>
                <a:headEnd/>
                <a:tailEnd/>
              </a:ln>
            </p:spPr>
            <p:txBody>
              <a:bodyPr>
                <a:prstTxWarp prst="textNoShape">
                  <a:avLst/>
                </a:prstTxWarp>
              </a:bodyPr>
              <a:lstStyle/>
              <a:p>
                <a:endParaRPr lang="fr-FR"/>
              </a:p>
            </p:txBody>
          </p:sp>
          <p:sp>
            <p:nvSpPr>
              <p:cNvPr id="45071" name="Line 1031"/>
              <p:cNvSpPr>
                <a:spLocks noChangeShapeType="1"/>
              </p:cNvSpPr>
              <p:nvPr/>
            </p:nvSpPr>
            <p:spPr bwMode="auto">
              <a:xfrm>
                <a:off x="6924692" y="2671695"/>
                <a:ext cx="0" cy="2154608"/>
              </a:xfrm>
              <a:prstGeom prst="line">
                <a:avLst/>
              </a:prstGeom>
              <a:noFill/>
              <a:ln w="9525">
                <a:solidFill>
                  <a:srgbClr val="0000FF"/>
                </a:solidFill>
                <a:prstDash val="dash"/>
                <a:round/>
                <a:headEnd/>
                <a:tailEnd/>
              </a:ln>
            </p:spPr>
            <p:txBody>
              <a:bodyPr>
                <a:prstTxWarp prst="textNoShape">
                  <a:avLst/>
                </a:prstTxWarp>
              </a:bodyPr>
              <a:lstStyle/>
              <a:p>
                <a:endParaRPr lang="fr-FR"/>
              </a:p>
            </p:txBody>
          </p:sp>
          <p:sp>
            <p:nvSpPr>
              <p:cNvPr id="45072" name="Line 1032"/>
              <p:cNvSpPr>
                <a:spLocks noChangeShapeType="1"/>
              </p:cNvSpPr>
              <p:nvPr/>
            </p:nvSpPr>
            <p:spPr bwMode="auto">
              <a:xfrm>
                <a:off x="8096723" y="2671695"/>
                <a:ext cx="0" cy="2254564"/>
              </a:xfrm>
              <a:prstGeom prst="line">
                <a:avLst/>
              </a:prstGeom>
              <a:noFill/>
              <a:ln w="9525">
                <a:solidFill>
                  <a:srgbClr val="0000FF"/>
                </a:solidFill>
                <a:prstDash val="dash"/>
                <a:round/>
                <a:headEnd/>
                <a:tailEnd/>
              </a:ln>
            </p:spPr>
            <p:txBody>
              <a:bodyPr>
                <a:prstTxWarp prst="textNoShape">
                  <a:avLst/>
                </a:prstTxWarp>
              </a:bodyPr>
              <a:lstStyle/>
              <a:p>
                <a:endParaRPr lang="fr-FR"/>
              </a:p>
            </p:txBody>
          </p:sp>
          <p:sp>
            <p:nvSpPr>
              <p:cNvPr id="45074" name="Text Box 1035"/>
              <p:cNvSpPr txBox="1">
                <a:spLocks noChangeArrowheads="1"/>
              </p:cNvSpPr>
              <p:nvPr/>
            </p:nvSpPr>
            <p:spPr bwMode="auto">
              <a:xfrm>
                <a:off x="3428559" y="3340411"/>
                <a:ext cx="1968307" cy="646331"/>
              </a:xfrm>
              <a:prstGeom prst="rect">
                <a:avLst/>
              </a:prstGeom>
              <a:noFill/>
              <a:ln w="9525">
                <a:noFill/>
                <a:miter lim="800000"/>
                <a:headEnd/>
                <a:tailEnd/>
              </a:ln>
            </p:spPr>
            <p:txBody>
              <a:bodyPr wrap="square">
                <a:prstTxWarp prst="textNoShape">
                  <a:avLst/>
                </a:prstTxWarp>
                <a:spAutoFit/>
              </a:bodyPr>
              <a:lstStyle/>
              <a:p>
                <a:pPr algn="ctr"/>
                <a:r>
                  <a:rPr lang="fr-FR" dirty="0" smtClean="0">
                    <a:solidFill>
                      <a:srgbClr val="0000FF"/>
                    </a:solidFill>
                    <a:latin typeface="Calibri" pitchFamily="-108" charset="0"/>
                  </a:rPr>
                  <a:t>NADW</a:t>
                </a:r>
              </a:p>
              <a:p>
                <a:pPr algn="ctr"/>
                <a:r>
                  <a:rPr lang="fr-FR" dirty="0">
                    <a:solidFill>
                      <a:srgbClr val="0000FF"/>
                    </a:solidFill>
                    <a:latin typeface="Calibri" pitchFamily="-108" charset="0"/>
                  </a:rPr>
                  <a:t>« </a:t>
                </a:r>
                <a:r>
                  <a:rPr lang="fr-FR" dirty="0" err="1">
                    <a:solidFill>
                      <a:srgbClr val="0000FF"/>
                    </a:solidFill>
                    <a:latin typeface="Calibri" pitchFamily="-108" charset="0"/>
                  </a:rPr>
                  <a:t>eastern</a:t>
                </a:r>
                <a:r>
                  <a:rPr lang="fr-FR" dirty="0">
                    <a:solidFill>
                      <a:srgbClr val="0000FF"/>
                    </a:solidFill>
                    <a:latin typeface="Calibri" pitchFamily="-108" charset="0"/>
                  </a:rPr>
                  <a:t> route »</a:t>
                </a:r>
              </a:p>
            </p:txBody>
          </p:sp>
          <p:sp>
            <p:nvSpPr>
              <p:cNvPr id="45075" name="Text Box 1037"/>
              <p:cNvSpPr txBox="1">
                <a:spLocks noChangeArrowheads="1"/>
              </p:cNvSpPr>
              <p:nvPr/>
            </p:nvSpPr>
            <p:spPr bwMode="auto">
              <a:xfrm>
                <a:off x="5226697" y="3057851"/>
                <a:ext cx="2025884" cy="923330"/>
              </a:xfrm>
              <a:prstGeom prst="rect">
                <a:avLst/>
              </a:prstGeom>
              <a:noFill/>
              <a:ln w="9525">
                <a:noFill/>
                <a:miter lim="800000"/>
                <a:headEnd/>
                <a:tailEnd/>
              </a:ln>
            </p:spPr>
            <p:txBody>
              <a:bodyPr wrap="square">
                <a:prstTxWarp prst="textNoShape">
                  <a:avLst/>
                </a:prstTxWarp>
                <a:spAutoFit/>
              </a:bodyPr>
              <a:lstStyle/>
              <a:p>
                <a:pPr algn="ctr"/>
                <a:r>
                  <a:rPr lang="fr-FR" dirty="0" smtClean="0">
                    <a:solidFill>
                      <a:srgbClr val="0000FF"/>
                    </a:solidFill>
                    <a:latin typeface="Calibri" pitchFamily="-108" charset="0"/>
                  </a:rPr>
                  <a:t>NADW</a:t>
                </a:r>
                <a:endParaRPr lang="fr-FR" dirty="0">
                  <a:solidFill>
                    <a:srgbClr val="0000FF"/>
                  </a:solidFill>
                  <a:latin typeface="Calibri" pitchFamily="-108" charset="0"/>
                </a:endParaRPr>
              </a:p>
              <a:p>
                <a:pPr algn="ctr"/>
                <a:r>
                  <a:rPr lang="fr-FR" dirty="0">
                    <a:solidFill>
                      <a:srgbClr val="0000FF"/>
                    </a:solidFill>
                    <a:latin typeface="Calibri" pitchFamily="-108" charset="0"/>
                  </a:rPr>
                  <a:t>« western route »</a:t>
                </a:r>
              </a:p>
              <a:p>
                <a:pPr algn="ctr"/>
                <a:r>
                  <a:rPr lang="fr-FR" dirty="0">
                    <a:solidFill>
                      <a:srgbClr val="0000FF"/>
                    </a:solidFill>
                    <a:latin typeface="Calibri" pitchFamily="-108" charset="0"/>
                  </a:rPr>
                  <a:t>+ LCDW</a:t>
                </a:r>
              </a:p>
            </p:txBody>
          </p:sp>
          <p:sp>
            <p:nvSpPr>
              <p:cNvPr id="45076" name="Text Box 1038"/>
              <p:cNvSpPr txBox="1">
                <a:spLocks noChangeArrowheads="1"/>
              </p:cNvSpPr>
              <p:nvPr/>
            </p:nvSpPr>
            <p:spPr bwMode="auto">
              <a:xfrm>
                <a:off x="7151417" y="2963597"/>
                <a:ext cx="822798" cy="369332"/>
              </a:xfrm>
              <a:prstGeom prst="rect">
                <a:avLst/>
              </a:prstGeom>
              <a:noFill/>
              <a:ln w="9525">
                <a:noFill/>
                <a:miter lim="800000"/>
                <a:headEnd/>
                <a:tailEnd/>
              </a:ln>
            </p:spPr>
            <p:txBody>
              <a:bodyPr wrap="square">
                <a:prstTxWarp prst="textNoShape">
                  <a:avLst/>
                </a:prstTxWarp>
                <a:spAutoFit/>
              </a:bodyPr>
              <a:lstStyle/>
              <a:p>
                <a:r>
                  <a:rPr lang="fr-FR" dirty="0">
                    <a:solidFill>
                      <a:srgbClr val="0000FF"/>
                    </a:solidFill>
                    <a:latin typeface="Calibri" pitchFamily="-108" charset="0"/>
                  </a:rPr>
                  <a:t>LCDW</a:t>
                </a:r>
              </a:p>
            </p:txBody>
          </p:sp>
          <p:sp>
            <p:nvSpPr>
              <p:cNvPr id="45077" name="Text Box 1039"/>
              <p:cNvSpPr txBox="1">
                <a:spLocks noChangeArrowheads="1"/>
              </p:cNvSpPr>
              <p:nvPr/>
            </p:nvSpPr>
            <p:spPr bwMode="auto">
              <a:xfrm>
                <a:off x="7838691" y="3340411"/>
                <a:ext cx="808709" cy="369332"/>
              </a:xfrm>
              <a:prstGeom prst="rect">
                <a:avLst/>
              </a:prstGeom>
              <a:noFill/>
              <a:ln w="9525">
                <a:noFill/>
                <a:miter lim="800000"/>
                <a:headEnd/>
                <a:tailEnd/>
              </a:ln>
            </p:spPr>
            <p:txBody>
              <a:bodyPr wrap="square">
                <a:prstTxWarp prst="textNoShape">
                  <a:avLst/>
                </a:prstTxWarp>
                <a:spAutoFit/>
              </a:bodyPr>
              <a:lstStyle/>
              <a:p>
                <a:r>
                  <a:rPr lang="fr-FR" dirty="0">
                    <a:solidFill>
                      <a:srgbClr val="0000FF"/>
                    </a:solidFill>
                    <a:latin typeface="Calibri" pitchFamily="-108" charset="0"/>
                  </a:rPr>
                  <a:t>WDW</a:t>
                </a:r>
              </a:p>
            </p:txBody>
          </p:sp>
        </p:grpSp>
        <p:sp>
          <p:nvSpPr>
            <p:cNvPr id="25" name="ZoneTexte 24"/>
            <p:cNvSpPr txBox="1"/>
            <p:nvPr/>
          </p:nvSpPr>
          <p:spPr>
            <a:xfrm>
              <a:off x="3281190" y="1371600"/>
              <a:ext cx="1574756" cy="1077218"/>
            </a:xfrm>
            <a:prstGeom prst="rect">
              <a:avLst/>
            </a:prstGeom>
            <a:noFill/>
          </p:spPr>
          <p:txBody>
            <a:bodyPr wrap="square" rtlCol="0">
              <a:spAutoFit/>
            </a:bodyPr>
            <a:lstStyle/>
            <a:p>
              <a:pPr algn="ctr"/>
              <a:r>
                <a:rPr lang="fr-FR" sz="1600" b="1" dirty="0" err="1" smtClean="0">
                  <a:solidFill>
                    <a:srgbClr val="800000"/>
                  </a:solidFill>
                </a:rPr>
                <a:t>Agulhas</a:t>
              </a:r>
              <a:r>
                <a:rPr lang="fr-FR" sz="1600" b="1" dirty="0" smtClean="0">
                  <a:solidFill>
                    <a:srgbClr val="800000"/>
                  </a:solidFill>
                </a:rPr>
                <a:t> Rings &amp; </a:t>
              </a:r>
              <a:r>
                <a:rPr lang="fr-FR" sz="1600" b="1" dirty="0" err="1" smtClean="0">
                  <a:solidFill>
                    <a:srgbClr val="800000"/>
                  </a:solidFill>
                </a:rPr>
                <a:t>Agulhas</a:t>
              </a:r>
              <a:r>
                <a:rPr lang="fr-FR" sz="1600" b="1" dirty="0" smtClean="0">
                  <a:solidFill>
                    <a:srgbClr val="800000"/>
                  </a:solidFill>
                </a:rPr>
                <a:t> Bank Cyclones</a:t>
              </a:r>
              <a:endParaRPr lang="fr-FR" sz="1600" b="1" dirty="0">
                <a:solidFill>
                  <a:srgbClr val="800000"/>
                </a:solidFill>
              </a:endParaRPr>
            </a:p>
          </p:txBody>
        </p:sp>
        <p:sp>
          <p:nvSpPr>
            <p:cNvPr id="29" name="ZoneTexte 28"/>
            <p:cNvSpPr txBox="1"/>
            <p:nvPr/>
          </p:nvSpPr>
          <p:spPr>
            <a:xfrm>
              <a:off x="3971191" y="2542588"/>
              <a:ext cx="2429609" cy="338554"/>
            </a:xfrm>
            <a:prstGeom prst="rect">
              <a:avLst/>
            </a:prstGeom>
            <a:noFill/>
          </p:spPr>
          <p:txBody>
            <a:bodyPr wrap="square" rtlCol="0">
              <a:spAutoFit/>
            </a:bodyPr>
            <a:lstStyle/>
            <a:p>
              <a:pPr algn="ctr"/>
              <a:r>
                <a:rPr lang="fr-FR" sz="1600" dirty="0" smtClean="0">
                  <a:solidFill>
                    <a:srgbClr val="660066"/>
                  </a:solidFill>
                </a:rPr>
                <a:t>S. Atlantic AAIW</a:t>
              </a:r>
              <a:endParaRPr lang="fr-FR" sz="1600" dirty="0">
                <a:solidFill>
                  <a:srgbClr val="660066"/>
                </a:solidFill>
              </a:endParaRPr>
            </a:p>
          </p:txBody>
        </p:sp>
        <p:grpSp>
          <p:nvGrpSpPr>
            <p:cNvPr id="50" name="Grouper 49"/>
            <p:cNvGrpSpPr/>
            <p:nvPr/>
          </p:nvGrpSpPr>
          <p:grpSpPr>
            <a:xfrm>
              <a:off x="3657600" y="3613983"/>
              <a:ext cx="4952769" cy="2143473"/>
              <a:chOff x="3657600" y="3836858"/>
              <a:chExt cx="4952769" cy="2143473"/>
            </a:xfrm>
          </p:grpSpPr>
          <p:sp>
            <p:nvSpPr>
              <p:cNvPr id="34" name="ZoneTexte 33"/>
              <p:cNvSpPr txBox="1"/>
              <p:nvPr/>
            </p:nvSpPr>
            <p:spPr>
              <a:xfrm>
                <a:off x="3657600" y="4038600"/>
                <a:ext cx="1569660" cy="369332"/>
              </a:xfrm>
              <a:prstGeom prst="rect">
                <a:avLst/>
              </a:prstGeom>
              <a:noFill/>
            </p:spPr>
            <p:txBody>
              <a:bodyPr wrap="none" rtlCol="0">
                <a:spAutoFit/>
              </a:bodyPr>
              <a:lstStyle/>
              <a:p>
                <a:r>
                  <a:rPr lang="fr-FR" dirty="0" err="1" smtClean="0">
                    <a:latin typeface="+mn-lt"/>
                  </a:rPr>
                  <a:t>Bottom</a:t>
                </a:r>
                <a:r>
                  <a:rPr lang="fr-FR" dirty="0" smtClean="0">
                    <a:latin typeface="+mn-lt"/>
                  </a:rPr>
                  <a:t> waters</a:t>
                </a:r>
                <a:endParaRPr lang="fr-FR" dirty="0">
                  <a:latin typeface="+mn-lt"/>
                </a:endParaRPr>
              </a:p>
            </p:txBody>
          </p:sp>
          <p:sp>
            <p:nvSpPr>
              <p:cNvPr id="35" name="ZoneTexte 34"/>
              <p:cNvSpPr txBox="1"/>
              <p:nvPr/>
            </p:nvSpPr>
            <p:spPr>
              <a:xfrm rot="19844292">
                <a:off x="6357408" y="3836858"/>
                <a:ext cx="518091" cy="369332"/>
              </a:xfrm>
              <a:prstGeom prst="rect">
                <a:avLst/>
              </a:prstGeom>
              <a:noFill/>
            </p:spPr>
            <p:txBody>
              <a:bodyPr wrap="none" rtlCol="0">
                <a:spAutoFit/>
              </a:bodyPr>
              <a:lstStyle/>
              <a:p>
                <a:r>
                  <a:rPr lang="fr-FR" dirty="0" smtClean="0">
                    <a:latin typeface="+mn-lt"/>
                  </a:rPr>
                  <a:t>BW</a:t>
                </a:r>
                <a:endParaRPr lang="fr-FR" dirty="0">
                  <a:latin typeface="+mn-lt"/>
                </a:endParaRPr>
              </a:p>
            </p:txBody>
          </p:sp>
          <p:sp>
            <p:nvSpPr>
              <p:cNvPr id="36" name="ZoneTexte 35"/>
              <p:cNvSpPr txBox="1"/>
              <p:nvPr/>
            </p:nvSpPr>
            <p:spPr>
              <a:xfrm>
                <a:off x="8077200" y="5334000"/>
                <a:ext cx="533169" cy="646331"/>
              </a:xfrm>
              <a:prstGeom prst="rect">
                <a:avLst/>
              </a:prstGeom>
              <a:noFill/>
            </p:spPr>
            <p:txBody>
              <a:bodyPr wrap="none" rtlCol="0">
                <a:spAutoFit/>
              </a:bodyPr>
              <a:lstStyle/>
              <a:p>
                <a:r>
                  <a:rPr lang="fr-FR" dirty="0" smtClean="0">
                    <a:latin typeface="+mn-lt"/>
                  </a:rPr>
                  <a:t>WG</a:t>
                </a:r>
              </a:p>
              <a:p>
                <a:r>
                  <a:rPr lang="fr-FR" dirty="0" smtClean="0">
                    <a:latin typeface="+mn-lt"/>
                  </a:rPr>
                  <a:t>BW</a:t>
                </a:r>
                <a:endParaRPr lang="fr-FR" dirty="0">
                  <a:latin typeface="+mn-lt"/>
                </a:endParaRPr>
              </a:p>
            </p:txBody>
          </p:sp>
        </p:grpSp>
        <p:sp>
          <p:nvSpPr>
            <p:cNvPr id="37" name="Text Box 1035"/>
            <p:cNvSpPr txBox="1">
              <a:spLocks noChangeArrowheads="1"/>
            </p:cNvSpPr>
            <p:nvPr/>
          </p:nvSpPr>
          <p:spPr bwMode="auto">
            <a:xfrm>
              <a:off x="4855945" y="4817993"/>
              <a:ext cx="2295471" cy="369332"/>
            </a:xfrm>
            <a:prstGeom prst="rect">
              <a:avLst/>
            </a:prstGeom>
            <a:noFill/>
            <a:ln w="9525">
              <a:noFill/>
              <a:miter lim="800000"/>
              <a:headEnd/>
              <a:tailEnd/>
            </a:ln>
          </p:spPr>
          <p:txBody>
            <a:bodyPr wrap="square">
              <a:prstTxWarp prst="textNoShape">
                <a:avLst/>
              </a:prstTxWarp>
              <a:spAutoFit/>
            </a:bodyPr>
            <a:lstStyle/>
            <a:p>
              <a:pPr algn="ctr"/>
              <a:r>
                <a:rPr lang="fr-FR" b="1" dirty="0" smtClean="0">
                  <a:solidFill>
                    <a:srgbClr val="800000"/>
                  </a:solidFill>
                  <a:latin typeface="Calibri" pitchFamily="-108" charset="0"/>
                </a:rPr>
                <a:t>UCDW</a:t>
              </a:r>
              <a:endParaRPr lang="fr-FR" b="1" dirty="0">
                <a:solidFill>
                  <a:srgbClr val="800000"/>
                </a:solidFill>
                <a:latin typeface="Calibri" pitchFamily="-108" charset="0"/>
              </a:endParaRPr>
            </a:p>
          </p:txBody>
        </p:sp>
        <p:grpSp>
          <p:nvGrpSpPr>
            <p:cNvPr id="48" name="Grouper 47"/>
            <p:cNvGrpSpPr/>
            <p:nvPr/>
          </p:nvGrpSpPr>
          <p:grpSpPr>
            <a:xfrm>
              <a:off x="4609488" y="1491700"/>
              <a:ext cx="1574756" cy="890766"/>
              <a:chOff x="4609488" y="1714575"/>
              <a:chExt cx="1574756" cy="890766"/>
            </a:xfrm>
          </p:grpSpPr>
          <p:sp>
            <p:nvSpPr>
              <p:cNvPr id="27" name="ZoneTexte 26"/>
              <p:cNvSpPr txBox="1"/>
              <p:nvPr/>
            </p:nvSpPr>
            <p:spPr>
              <a:xfrm>
                <a:off x="4609488" y="1714575"/>
                <a:ext cx="1574756" cy="584776"/>
              </a:xfrm>
              <a:prstGeom prst="rect">
                <a:avLst/>
              </a:prstGeom>
              <a:noFill/>
            </p:spPr>
            <p:txBody>
              <a:bodyPr wrap="square" rtlCol="0">
                <a:spAutoFit/>
              </a:bodyPr>
              <a:lstStyle/>
              <a:p>
                <a:pPr algn="ctr"/>
                <a:r>
                  <a:rPr lang="fr-FR" sz="1600" b="1" dirty="0" smtClean="0">
                    <a:solidFill>
                      <a:srgbClr val="800000"/>
                    </a:solidFill>
                  </a:rPr>
                  <a:t>“</a:t>
                </a:r>
                <a:r>
                  <a:rPr lang="fr-FR" sz="1600" b="1" dirty="0" err="1" smtClean="0">
                    <a:solidFill>
                      <a:srgbClr val="800000"/>
                    </a:solidFill>
                  </a:rPr>
                  <a:t>Old</a:t>
                </a:r>
                <a:r>
                  <a:rPr lang="fr-FR" sz="1600" b="1" dirty="0" smtClean="0">
                    <a:solidFill>
                      <a:srgbClr val="800000"/>
                    </a:solidFill>
                  </a:rPr>
                  <a:t>” </a:t>
                </a:r>
                <a:r>
                  <a:rPr lang="fr-FR" sz="1600" b="1" dirty="0" err="1" smtClean="0">
                    <a:solidFill>
                      <a:srgbClr val="800000"/>
                    </a:solidFill>
                  </a:rPr>
                  <a:t>Agulhas</a:t>
                </a:r>
                <a:r>
                  <a:rPr lang="fr-FR" sz="1600" b="1" dirty="0" smtClean="0">
                    <a:solidFill>
                      <a:srgbClr val="800000"/>
                    </a:solidFill>
                  </a:rPr>
                  <a:t> Ring M</a:t>
                </a:r>
                <a:endParaRPr lang="fr-FR" sz="1600" b="1" dirty="0">
                  <a:solidFill>
                    <a:srgbClr val="800000"/>
                  </a:solidFill>
                </a:endParaRPr>
              </a:p>
            </p:txBody>
          </p:sp>
          <p:cxnSp>
            <p:nvCxnSpPr>
              <p:cNvPr id="39" name="Connecteur droit 38"/>
              <p:cNvCxnSpPr>
                <a:stCxn id="27" idx="2"/>
              </p:cNvCxnSpPr>
              <p:nvPr/>
            </p:nvCxnSpPr>
            <p:spPr>
              <a:xfrm rot="5400000">
                <a:off x="5243474" y="2451949"/>
                <a:ext cx="305991" cy="794"/>
              </a:xfrm>
              <a:prstGeom prst="line">
                <a:avLst/>
              </a:prstGeom>
              <a:ln>
                <a:solidFill>
                  <a:srgbClr val="80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51" name="Grouper 50"/>
            <p:cNvGrpSpPr/>
            <p:nvPr/>
          </p:nvGrpSpPr>
          <p:grpSpPr>
            <a:xfrm>
              <a:off x="684869" y="2740722"/>
              <a:ext cx="2897560" cy="770203"/>
              <a:chOff x="684869" y="2963597"/>
              <a:chExt cx="2897560" cy="770203"/>
            </a:xfrm>
          </p:grpSpPr>
          <p:sp>
            <p:nvSpPr>
              <p:cNvPr id="28" name="ZoneTexte 27"/>
              <p:cNvSpPr txBox="1"/>
              <p:nvPr/>
            </p:nvSpPr>
            <p:spPr>
              <a:xfrm>
                <a:off x="684869" y="3395246"/>
                <a:ext cx="1524931" cy="338554"/>
              </a:xfrm>
              <a:prstGeom prst="rect">
                <a:avLst/>
              </a:prstGeom>
              <a:noFill/>
            </p:spPr>
            <p:txBody>
              <a:bodyPr wrap="square" rtlCol="0">
                <a:spAutoFit/>
              </a:bodyPr>
              <a:lstStyle/>
              <a:p>
                <a:pPr algn="ctr"/>
                <a:r>
                  <a:rPr lang="fr-FR" sz="1600" dirty="0" err="1" smtClean="0">
                    <a:solidFill>
                      <a:srgbClr val="660066"/>
                    </a:solidFill>
                  </a:rPr>
                  <a:t>Indian</a:t>
                </a:r>
                <a:r>
                  <a:rPr lang="fr-FR" sz="1600" dirty="0" smtClean="0">
                    <a:solidFill>
                      <a:srgbClr val="660066"/>
                    </a:solidFill>
                  </a:rPr>
                  <a:t> AAIW</a:t>
                </a:r>
                <a:endParaRPr lang="fr-FR" sz="1600" dirty="0">
                  <a:solidFill>
                    <a:srgbClr val="660066"/>
                  </a:solidFill>
                </a:endParaRPr>
              </a:p>
            </p:txBody>
          </p:sp>
          <p:cxnSp>
            <p:nvCxnSpPr>
              <p:cNvPr id="44" name="Connecteur en angle 43"/>
              <p:cNvCxnSpPr/>
              <p:nvPr/>
            </p:nvCxnSpPr>
            <p:spPr>
              <a:xfrm flipV="1">
                <a:off x="2049638" y="2963597"/>
                <a:ext cx="1532791" cy="659958"/>
              </a:xfrm>
              <a:prstGeom prst="bentConnector3">
                <a:avLst>
                  <a:gd name="adj1" fmla="val 50000"/>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grpSp>
      </p:grpSp>
      <p:sp>
        <p:nvSpPr>
          <p:cNvPr id="45" name="ZoneTexte 44"/>
          <p:cNvSpPr txBox="1"/>
          <p:nvPr/>
        </p:nvSpPr>
        <p:spPr>
          <a:xfrm>
            <a:off x="7372187" y="3815725"/>
            <a:ext cx="466504" cy="523220"/>
          </a:xfrm>
          <a:prstGeom prst="rect">
            <a:avLst/>
          </a:prstGeom>
          <a:noFill/>
        </p:spPr>
        <p:txBody>
          <a:bodyPr wrap="square" rtlCol="0">
            <a:spAutoFit/>
          </a:bodyPr>
          <a:lstStyle/>
          <a:p>
            <a:r>
              <a:rPr lang="fr-FR" sz="2800" dirty="0" smtClean="0">
                <a:solidFill>
                  <a:schemeClr val="bg1"/>
                </a:solidFill>
              </a:rPr>
              <a:t>S</a:t>
            </a:r>
            <a:endParaRPr lang="fr-FR" sz="2800"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9" name="Picture 11" descr="C:\Documents and Settings\Administrateur\Bureau\these\article_anneaux\figures\anneaux_fig4.png"/>
          <p:cNvPicPr>
            <a:picLocks noChangeAspect="1" noChangeArrowheads="1"/>
          </p:cNvPicPr>
          <p:nvPr/>
        </p:nvPicPr>
        <p:blipFill>
          <a:blip r:embed="rId2"/>
          <a:srcRect l="14679" t="4008" r="15001" b="4475"/>
          <a:stretch>
            <a:fillRect/>
          </a:stretch>
        </p:blipFill>
        <p:spPr bwMode="auto">
          <a:xfrm>
            <a:off x="4188618" y="1220788"/>
            <a:ext cx="4119563" cy="4038600"/>
          </a:xfrm>
          <a:prstGeom prst="rect">
            <a:avLst/>
          </a:prstGeom>
          <a:noFill/>
          <a:ln w="9525">
            <a:noFill/>
            <a:miter lim="800000"/>
            <a:headEnd/>
            <a:tailEnd/>
          </a:ln>
        </p:spPr>
      </p:pic>
      <p:sp>
        <p:nvSpPr>
          <p:cNvPr id="55302" name="Line 11"/>
          <p:cNvSpPr>
            <a:spLocks noChangeShapeType="1"/>
          </p:cNvSpPr>
          <p:nvPr/>
        </p:nvSpPr>
        <p:spPr bwMode="auto">
          <a:xfrm>
            <a:off x="7186613" y="3046413"/>
            <a:ext cx="160337" cy="533400"/>
          </a:xfrm>
          <a:prstGeom prst="line">
            <a:avLst/>
          </a:prstGeom>
          <a:noFill/>
          <a:ln w="38100">
            <a:solidFill>
              <a:schemeClr val="bg1"/>
            </a:solidFill>
            <a:round/>
            <a:headEnd/>
            <a:tailEnd/>
          </a:ln>
        </p:spPr>
        <p:txBody>
          <a:bodyPr>
            <a:prstTxWarp prst="textNoShape">
              <a:avLst/>
            </a:prstTxWarp>
            <a:spAutoFit/>
          </a:bodyPr>
          <a:lstStyle/>
          <a:p>
            <a:endParaRPr lang="fr-FR"/>
          </a:p>
        </p:txBody>
      </p:sp>
      <p:sp>
        <p:nvSpPr>
          <p:cNvPr id="55305" name="Text Box 7"/>
          <p:cNvSpPr txBox="1">
            <a:spLocks noChangeArrowheads="1"/>
          </p:cNvSpPr>
          <p:nvPr/>
        </p:nvSpPr>
        <p:spPr bwMode="auto">
          <a:xfrm>
            <a:off x="4648200" y="5065713"/>
            <a:ext cx="4114800" cy="830997"/>
          </a:xfrm>
          <a:prstGeom prst="rect">
            <a:avLst/>
          </a:prstGeom>
          <a:noFill/>
          <a:ln w="9525">
            <a:noFill/>
            <a:miter lim="800000"/>
            <a:headEnd/>
            <a:tailEnd/>
          </a:ln>
        </p:spPr>
        <p:txBody>
          <a:bodyPr wrap="square">
            <a:prstTxWarp prst="textNoShape">
              <a:avLst/>
            </a:prstTxWarp>
            <a:spAutoFit/>
          </a:bodyPr>
          <a:lstStyle/>
          <a:p>
            <a:pPr algn="ctr"/>
            <a:r>
              <a:rPr lang="fr-FR" sz="1600" i="1" dirty="0">
                <a:latin typeface="Arial Unicode MS" pitchFamily="-108" charset="0"/>
              </a:rPr>
              <a:t>Ring </a:t>
            </a:r>
            <a:r>
              <a:rPr lang="fr-FR" sz="1600" i="1" dirty="0" err="1">
                <a:latin typeface="Arial Unicode MS" pitchFamily="-108" charset="0"/>
              </a:rPr>
              <a:t>trajectories</a:t>
            </a:r>
            <a:r>
              <a:rPr lang="fr-FR" sz="1600" i="1" dirty="0">
                <a:latin typeface="Arial Unicode MS" pitchFamily="-108" charset="0"/>
              </a:rPr>
              <a:t> </a:t>
            </a:r>
            <a:r>
              <a:rPr lang="fr-FR" sz="1600" i="1" dirty="0" err="1">
                <a:latin typeface="Arial Unicode MS" pitchFamily="-108" charset="0"/>
              </a:rPr>
              <a:t>derived</a:t>
            </a:r>
            <a:r>
              <a:rPr lang="fr-FR" sz="1600" i="1" dirty="0">
                <a:latin typeface="Arial Unicode MS" pitchFamily="-108" charset="0"/>
              </a:rPr>
              <a:t> </a:t>
            </a:r>
            <a:r>
              <a:rPr lang="fr-FR" sz="1600" i="1" dirty="0" err="1">
                <a:latin typeface="Arial Unicode MS" pitchFamily="-108" charset="0"/>
              </a:rPr>
              <a:t>from</a:t>
            </a:r>
            <a:r>
              <a:rPr lang="fr-FR" sz="1600" i="1" dirty="0">
                <a:latin typeface="Arial Unicode MS" pitchFamily="-108" charset="0"/>
              </a:rPr>
              <a:t> </a:t>
            </a:r>
            <a:r>
              <a:rPr lang="fr-FR" sz="1600" i="1" dirty="0" err="1">
                <a:latin typeface="Arial Unicode MS" pitchFamily="-108" charset="0"/>
              </a:rPr>
              <a:t>altimetry</a:t>
            </a:r>
            <a:r>
              <a:rPr lang="fr-FR" sz="1600" i="1" dirty="0">
                <a:latin typeface="Arial Unicode MS" pitchFamily="-108" charset="0"/>
              </a:rPr>
              <a:t> (MADT-UPD</a:t>
            </a:r>
            <a:r>
              <a:rPr lang="fr-FR" sz="1600" i="1" dirty="0" smtClean="0">
                <a:latin typeface="Arial Unicode MS" pitchFamily="-108" charset="0"/>
              </a:rPr>
              <a:t>)</a:t>
            </a:r>
            <a:r>
              <a:rPr lang="fr-FR" sz="1600" dirty="0" smtClean="0">
                <a:latin typeface="Arial Unicode MS" pitchFamily="-108" charset="0"/>
              </a:rPr>
              <a:t> </a:t>
            </a:r>
            <a:r>
              <a:rPr lang="fr-FR" sz="1600" dirty="0" err="1" smtClean="0">
                <a:latin typeface="Arial Unicode MS" pitchFamily="-108" charset="0"/>
              </a:rPr>
              <a:t>with</a:t>
            </a:r>
            <a:r>
              <a:rPr lang="fr-FR" sz="1600" dirty="0" smtClean="0">
                <a:latin typeface="Arial Unicode MS" pitchFamily="-108" charset="0"/>
              </a:rPr>
              <a:t> WATERS </a:t>
            </a:r>
            <a:r>
              <a:rPr lang="fr-FR" sz="1600" dirty="0" err="1" smtClean="0">
                <a:latin typeface="Arial Unicode MS" pitchFamily="-108" charset="0"/>
              </a:rPr>
              <a:t>wavelet</a:t>
            </a:r>
            <a:r>
              <a:rPr lang="fr-FR" sz="1600" dirty="0" smtClean="0">
                <a:latin typeface="Arial Unicode MS" pitchFamily="-108" charset="0"/>
              </a:rPr>
              <a:t> </a:t>
            </a:r>
            <a:r>
              <a:rPr lang="fr-FR" sz="1600" dirty="0" err="1" smtClean="0">
                <a:latin typeface="Arial Unicode MS" pitchFamily="-108" charset="0"/>
              </a:rPr>
              <a:t>based</a:t>
            </a:r>
            <a:r>
              <a:rPr lang="fr-FR" sz="1600" dirty="0" smtClean="0">
                <a:latin typeface="Arial Unicode MS" pitchFamily="-108" charset="0"/>
              </a:rPr>
              <a:t> </a:t>
            </a:r>
            <a:r>
              <a:rPr lang="fr-FR" sz="1600" dirty="0" err="1" smtClean="0">
                <a:latin typeface="Arial Unicode MS" pitchFamily="-108" charset="0"/>
              </a:rPr>
              <a:t>method</a:t>
            </a:r>
            <a:r>
              <a:rPr lang="fr-FR" sz="1600" dirty="0" smtClean="0">
                <a:latin typeface="Arial Unicode MS" pitchFamily="-108" charset="0"/>
              </a:rPr>
              <a:t> (</a:t>
            </a:r>
            <a:r>
              <a:rPr lang="fr-FR" sz="1600" dirty="0" err="1" smtClean="0">
                <a:latin typeface="Arial Unicode MS" pitchFamily="-108" charset="0"/>
              </a:rPr>
              <a:t>Doglioli</a:t>
            </a:r>
            <a:r>
              <a:rPr lang="fr-FR" sz="1600" dirty="0" smtClean="0">
                <a:latin typeface="Arial Unicode MS" pitchFamily="-108" charset="0"/>
              </a:rPr>
              <a:t> et al. 2007</a:t>
            </a:r>
            <a:endParaRPr lang="fr-FR" sz="1600" i="1" dirty="0">
              <a:latin typeface="Arial Unicode MS" pitchFamily="-108" charset="0"/>
            </a:endParaRPr>
          </a:p>
        </p:txBody>
      </p:sp>
      <p:sp>
        <p:nvSpPr>
          <p:cNvPr id="55306" name="ZoneTexte 9"/>
          <p:cNvSpPr txBox="1">
            <a:spLocks noChangeArrowheads="1"/>
          </p:cNvSpPr>
          <p:nvPr/>
        </p:nvSpPr>
        <p:spPr bwMode="auto">
          <a:xfrm>
            <a:off x="685800" y="6488668"/>
            <a:ext cx="8268309" cy="369332"/>
          </a:xfrm>
          <a:prstGeom prst="rect">
            <a:avLst/>
          </a:prstGeom>
          <a:noFill/>
          <a:ln w="9525">
            <a:noFill/>
            <a:miter lim="800000"/>
            <a:headEnd/>
            <a:tailEnd/>
          </a:ln>
        </p:spPr>
        <p:txBody>
          <a:bodyPr wrap="none">
            <a:prstTxWarp prst="textNoShape">
              <a:avLst/>
            </a:prstTxWarp>
            <a:spAutoFit/>
          </a:bodyPr>
          <a:lstStyle/>
          <a:p>
            <a:r>
              <a:rPr lang="fr-FR" dirty="0" err="1"/>
              <a:t>Dencausse</a:t>
            </a:r>
            <a:r>
              <a:rPr lang="fr-FR" dirty="0"/>
              <a:t>, G. M. </a:t>
            </a:r>
            <a:r>
              <a:rPr lang="fr-FR" dirty="0" err="1"/>
              <a:t>Arhan</a:t>
            </a:r>
            <a:r>
              <a:rPr lang="fr-FR" dirty="0"/>
              <a:t>, S. Speich</a:t>
            </a:r>
            <a:r>
              <a:rPr lang="fr-FR" dirty="0" smtClean="0"/>
              <a:t>, </a:t>
            </a:r>
            <a:r>
              <a:rPr lang="fr-FR" dirty="0" err="1" smtClean="0"/>
              <a:t>Deep</a:t>
            </a:r>
            <a:r>
              <a:rPr lang="fr-FR" dirty="0" smtClean="0"/>
              <a:t> </a:t>
            </a:r>
            <a:r>
              <a:rPr lang="fr-FR" dirty="0" err="1"/>
              <a:t>Sea</a:t>
            </a:r>
            <a:r>
              <a:rPr lang="fr-FR" dirty="0"/>
              <a:t> </a:t>
            </a:r>
            <a:r>
              <a:rPr lang="fr-FR" dirty="0" err="1"/>
              <a:t>Res</a:t>
            </a:r>
            <a:r>
              <a:rPr lang="fr-FR" dirty="0"/>
              <a:t>. </a:t>
            </a:r>
            <a:r>
              <a:rPr lang="fr-FR" dirty="0" smtClean="0"/>
              <a:t>2010 a &amp; b, </a:t>
            </a:r>
            <a:r>
              <a:rPr lang="fr-FR" dirty="0" err="1" smtClean="0"/>
              <a:t>under</a:t>
            </a:r>
            <a:r>
              <a:rPr lang="fr-FR" dirty="0" smtClean="0"/>
              <a:t> </a:t>
            </a:r>
            <a:r>
              <a:rPr lang="fr-FR" dirty="0" err="1" smtClean="0"/>
              <a:t>revision</a:t>
            </a:r>
            <a:r>
              <a:rPr lang="fr-FR" dirty="0" smtClean="0"/>
              <a:t> </a:t>
            </a:r>
            <a:endParaRPr lang="fr-FR" dirty="0"/>
          </a:p>
        </p:txBody>
      </p:sp>
      <p:sp>
        <p:nvSpPr>
          <p:cNvPr id="11"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err="1" smtClean="0">
                <a:solidFill>
                  <a:srgbClr val="FFFFFF"/>
                </a:solidFill>
                <a:latin typeface="+mj-lt"/>
              </a:rPr>
              <a:t>Paths</a:t>
            </a:r>
            <a:r>
              <a:rPr lang="fr-FR" sz="4400" noProof="0" dirty="0" smtClean="0">
                <a:solidFill>
                  <a:srgbClr val="FFFFFF"/>
                </a:solidFill>
                <a:latin typeface="+mj-lt"/>
              </a:rPr>
              <a:t> of </a:t>
            </a:r>
            <a:r>
              <a:rPr lang="fr-FR" sz="4400" noProof="0" dirty="0" err="1" smtClean="0">
                <a:solidFill>
                  <a:srgbClr val="FFFFFF"/>
                </a:solidFill>
                <a:latin typeface="+mj-lt"/>
              </a:rPr>
              <a:t>Agulhas</a:t>
            </a:r>
            <a:r>
              <a:rPr lang="fr-FR" sz="4400" noProof="0" dirty="0" smtClean="0">
                <a:solidFill>
                  <a:srgbClr val="FFFFFF"/>
                </a:solidFill>
                <a:latin typeface="+mj-lt"/>
              </a:rPr>
              <a:t> Rings</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grpSp>
        <p:nvGrpSpPr>
          <p:cNvPr id="26" name="Grouper 25"/>
          <p:cNvGrpSpPr/>
          <p:nvPr/>
        </p:nvGrpSpPr>
        <p:grpSpPr>
          <a:xfrm>
            <a:off x="6062401" y="3241675"/>
            <a:ext cx="3612617" cy="990600"/>
            <a:chOff x="2254783" y="3048000"/>
            <a:chExt cx="3612617" cy="990600"/>
          </a:xfrm>
        </p:grpSpPr>
        <p:sp>
          <p:nvSpPr>
            <p:cNvPr id="18" name="Forme libre 17"/>
            <p:cNvSpPr/>
            <p:nvPr/>
          </p:nvSpPr>
          <p:spPr>
            <a:xfrm>
              <a:off x="2254783" y="3048000"/>
              <a:ext cx="1569785" cy="810951"/>
            </a:xfrm>
            <a:custGeom>
              <a:avLst/>
              <a:gdLst>
                <a:gd name="connsiteX0" fmla="*/ 0 w 1569785"/>
                <a:gd name="connsiteY0" fmla="*/ 0 h 810951"/>
                <a:gd name="connsiteX1" fmla="*/ 413852 w 1569785"/>
                <a:gd name="connsiteY1" fmla="*/ 527950 h 810951"/>
                <a:gd name="connsiteX2" fmla="*/ 913329 w 1569785"/>
                <a:gd name="connsiteY2" fmla="*/ 799060 h 810951"/>
                <a:gd name="connsiteX3" fmla="*/ 1569785 w 1569785"/>
                <a:gd name="connsiteY3" fmla="*/ 599295 h 810951"/>
              </a:gdLst>
              <a:ahLst/>
              <a:cxnLst>
                <a:cxn ang="0">
                  <a:pos x="connsiteX0" y="connsiteY0"/>
                </a:cxn>
                <a:cxn ang="0">
                  <a:pos x="connsiteX1" y="connsiteY1"/>
                </a:cxn>
                <a:cxn ang="0">
                  <a:pos x="connsiteX2" y="connsiteY2"/>
                </a:cxn>
                <a:cxn ang="0">
                  <a:pos x="connsiteX3" y="connsiteY3"/>
                </a:cxn>
              </a:cxnLst>
              <a:rect l="l" t="t" r="r" b="b"/>
              <a:pathLst>
                <a:path w="1569785" h="810951">
                  <a:moveTo>
                    <a:pt x="0" y="0"/>
                  </a:moveTo>
                  <a:cubicBezTo>
                    <a:pt x="130815" y="197386"/>
                    <a:pt x="261631" y="394773"/>
                    <a:pt x="413852" y="527950"/>
                  </a:cubicBezTo>
                  <a:cubicBezTo>
                    <a:pt x="566074" y="661127"/>
                    <a:pt x="720674" y="787169"/>
                    <a:pt x="913329" y="799060"/>
                  </a:cubicBezTo>
                  <a:cubicBezTo>
                    <a:pt x="1105984" y="810951"/>
                    <a:pt x="1569785" y="599295"/>
                    <a:pt x="1569785" y="599295"/>
                  </a:cubicBezTo>
                </a:path>
              </a:pathLst>
            </a:custGeom>
            <a:ln w="38100" cap="flat" cmpd="sng" algn="ctr">
              <a:solidFill>
                <a:srgbClr val="FF0000"/>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solidFill>
                  <a:srgbClr val="FF0000"/>
                </a:solidFill>
              </a:endParaRPr>
            </a:p>
          </p:txBody>
        </p:sp>
        <p:sp>
          <p:nvSpPr>
            <p:cNvPr id="22" name="ZoneTexte 21"/>
            <p:cNvSpPr txBox="1"/>
            <p:nvPr/>
          </p:nvSpPr>
          <p:spPr>
            <a:xfrm>
              <a:off x="4212399" y="3392269"/>
              <a:ext cx="1655001" cy="646331"/>
            </a:xfrm>
            <a:prstGeom prst="rect">
              <a:avLst/>
            </a:prstGeom>
            <a:noFill/>
          </p:spPr>
          <p:txBody>
            <a:bodyPr wrap="square" rtlCol="0">
              <a:spAutoFit/>
            </a:bodyPr>
            <a:lstStyle/>
            <a:p>
              <a:r>
                <a:rPr lang="fr-FR" b="1" dirty="0" smtClean="0">
                  <a:solidFill>
                    <a:srgbClr val="FF0000"/>
                  </a:solidFill>
                  <a:latin typeface="Arial"/>
                  <a:cs typeface="Arial"/>
                </a:rPr>
                <a:t>Central Route</a:t>
              </a:r>
            </a:p>
          </p:txBody>
        </p:sp>
      </p:grpSp>
      <p:grpSp>
        <p:nvGrpSpPr>
          <p:cNvPr id="27" name="Grouper 26"/>
          <p:cNvGrpSpPr/>
          <p:nvPr/>
        </p:nvGrpSpPr>
        <p:grpSpPr>
          <a:xfrm>
            <a:off x="5712618" y="3511992"/>
            <a:ext cx="3581400" cy="1253683"/>
            <a:chOff x="1905000" y="3318317"/>
            <a:chExt cx="3581400" cy="1253683"/>
          </a:xfrm>
        </p:grpSpPr>
        <p:sp>
          <p:nvSpPr>
            <p:cNvPr id="19" name="Forme libre 18"/>
            <p:cNvSpPr/>
            <p:nvPr/>
          </p:nvSpPr>
          <p:spPr>
            <a:xfrm>
              <a:off x="1905000" y="3318317"/>
              <a:ext cx="1981200" cy="1253683"/>
            </a:xfrm>
            <a:custGeom>
              <a:avLst/>
              <a:gdLst>
                <a:gd name="connsiteX0" fmla="*/ 0 w 2354678"/>
                <a:gd name="connsiteY0" fmla="*/ 0 h 948883"/>
                <a:gd name="connsiteX1" fmla="*/ 371040 w 2354678"/>
                <a:gd name="connsiteY1" fmla="*/ 313916 h 948883"/>
                <a:gd name="connsiteX2" fmla="*/ 956142 w 2354678"/>
                <a:gd name="connsiteY2" fmla="*/ 699177 h 948883"/>
                <a:gd name="connsiteX3" fmla="*/ 1598327 w 2354678"/>
                <a:gd name="connsiteY3" fmla="*/ 941749 h 948883"/>
                <a:gd name="connsiteX4" fmla="*/ 2354678 w 2354678"/>
                <a:gd name="connsiteY4" fmla="*/ 656370 h 948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678" h="948883">
                  <a:moveTo>
                    <a:pt x="0" y="0"/>
                  </a:moveTo>
                  <a:cubicBezTo>
                    <a:pt x="105841" y="98693"/>
                    <a:pt x="211683" y="197387"/>
                    <a:pt x="371040" y="313916"/>
                  </a:cubicBezTo>
                  <a:cubicBezTo>
                    <a:pt x="530397" y="430445"/>
                    <a:pt x="751594" y="594538"/>
                    <a:pt x="956142" y="699177"/>
                  </a:cubicBezTo>
                  <a:cubicBezTo>
                    <a:pt x="1160690" y="803816"/>
                    <a:pt x="1365238" y="948883"/>
                    <a:pt x="1598327" y="941749"/>
                  </a:cubicBezTo>
                  <a:cubicBezTo>
                    <a:pt x="1831416" y="934615"/>
                    <a:pt x="2354678" y="656370"/>
                    <a:pt x="2354678" y="656370"/>
                  </a:cubicBezTo>
                </a:path>
              </a:pathLst>
            </a:custGeom>
            <a:ln w="38100" cap="flat" cmpd="sng" algn="ctr">
              <a:solidFill>
                <a:srgbClr val="000090"/>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3" name="ZoneTexte 22"/>
            <p:cNvSpPr txBox="1"/>
            <p:nvPr/>
          </p:nvSpPr>
          <p:spPr>
            <a:xfrm>
              <a:off x="4223210" y="3925669"/>
              <a:ext cx="1263190" cy="646331"/>
            </a:xfrm>
            <a:prstGeom prst="rect">
              <a:avLst/>
            </a:prstGeom>
            <a:noFill/>
          </p:spPr>
          <p:txBody>
            <a:bodyPr wrap="square" rtlCol="0">
              <a:spAutoFit/>
            </a:bodyPr>
            <a:lstStyle/>
            <a:p>
              <a:r>
                <a:rPr lang="fr-FR" b="1" dirty="0" err="1" smtClean="0">
                  <a:solidFill>
                    <a:srgbClr val="000090"/>
                  </a:solidFill>
                  <a:latin typeface="Arial"/>
                  <a:cs typeface="Arial"/>
                </a:rPr>
                <a:t>Southern</a:t>
              </a:r>
              <a:endParaRPr lang="fr-FR" b="1" dirty="0" smtClean="0">
                <a:solidFill>
                  <a:srgbClr val="000090"/>
                </a:solidFill>
                <a:latin typeface="Arial"/>
                <a:cs typeface="Arial"/>
              </a:endParaRPr>
            </a:p>
            <a:p>
              <a:r>
                <a:rPr lang="fr-FR" b="1" dirty="0" smtClean="0">
                  <a:solidFill>
                    <a:srgbClr val="000090"/>
                  </a:solidFill>
                  <a:latin typeface="Arial"/>
                  <a:cs typeface="Arial"/>
                </a:rPr>
                <a:t>Route</a:t>
              </a:r>
            </a:p>
          </p:txBody>
        </p:sp>
      </p:grpSp>
      <p:grpSp>
        <p:nvGrpSpPr>
          <p:cNvPr id="25" name="Grouper 24"/>
          <p:cNvGrpSpPr/>
          <p:nvPr/>
        </p:nvGrpSpPr>
        <p:grpSpPr>
          <a:xfrm>
            <a:off x="6504795" y="2833425"/>
            <a:ext cx="2636823" cy="898942"/>
            <a:chOff x="2697177" y="2639750"/>
            <a:chExt cx="2636823" cy="898942"/>
          </a:xfrm>
        </p:grpSpPr>
        <p:sp>
          <p:nvSpPr>
            <p:cNvPr id="20" name="Forme libre 19"/>
            <p:cNvSpPr/>
            <p:nvPr/>
          </p:nvSpPr>
          <p:spPr>
            <a:xfrm>
              <a:off x="2697177" y="2639750"/>
              <a:ext cx="1189023" cy="898942"/>
            </a:xfrm>
            <a:custGeom>
              <a:avLst/>
              <a:gdLst>
                <a:gd name="connsiteX0" fmla="*/ 0 w 1127391"/>
                <a:gd name="connsiteY0" fmla="*/ 0 h 898942"/>
                <a:gd name="connsiteX1" fmla="*/ 670726 w 1127391"/>
                <a:gd name="connsiteY1" fmla="*/ 613564 h 898942"/>
                <a:gd name="connsiteX2" fmla="*/ 1127391 w 1127391"/>
                <a:gd name="connsiteY2" fmla="*/ 898942 h 898942"/>
              </a:gdLst>
              <a:ahLst/>
              <a:cxnLst>
                <a:cxn ang="0">
                  <a:pos x="connsiteX0" y="connsiteY0"/>
                </a:cxn>
                <a:cxn ang="0">
                  <a:pos x="connsiteX1" y="connsiteY1"/>
                </a:cxn>
                <a:cxn ang="0">
                  <a:pos x="connsiteX2" y="connsiteY2"/>
                </a:cxn>
              </a:cxnLst>
              <a:rect l="l" t="t" r="r" b="b"/>
              <a:pathLst>
                <a:path w="1127391" h="898942">
                  <a:moveTo>
                    <a:pt x="0" y="0"/>
                  </a:moveTo>
                  <a:cubicBezTo>
                    <a:pt x="241414" y="231870"/>
                    <a:pt x="482828" y="463740"/>
                    <a:pt x="670726" y="613564"/>
                  </a:cubicBezTo>
                  <a:cubicBezTo>
                    <a:pt x="858624" y="763388"/>
                    <a:pt x="1127391" y="898942"/>
                    <a:pt x="1127391" y="898942"/>
                  </a:cubicBezTo>
                </a:path>
              </a:pathLst>
            </a:custGeom>
            <a:ln w="38100" cap="flat" cmpd="sng" algn="ctr">
              <a:solidFill>
                <a:srgbClr val="800000"/>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b="1" dirty="0">
                <a:solidFill>
                  <a:srgbClr val="800000"/>
                </a:solidFill>
                <a:latin typeface="Arial"/>
                <a:cs typeface="Arial"/>
              </a:endParaRPr>
            </a:p>
          </p:txBody>
        </p:sp>
        <p:sp>
          <p:nvSpPr>
            <p:cNvPr id="24" name="Rectangle 23"/>
            <p:cNvSpPr/>
            <p:nvPr/>
          </p:nvSpPr>
          <p:spPr>
            <a:xfrm>
              <a:off x="4191000" y="2819400"/>
              <a:ext cx="1143000" cy="646331"/>
            </a:xfrm>
            <a:prstGeom prst="rect">
              <a:avLst/>
            </a:prstGeom>
          </p:spPr>
          <p:txBody>
            <a:bodyPr wrap="square">
              <a:spAutoFit/>
            </a:bodyPr>
            <a:lstStyle/>
            <a:p>
              <a:r>
                <a:rPr lang="fr-FR" b="1" dirty="0" err="1" smtClean="0">
                  <a:solidFill>
                    <a:srgbClr val="800000"/>
                  </a:solidFill>
                  <a:latin typeface="Arial"/>
                  <a:cs typeface="Arial"/>
                </a:rPr>
                <a:t>Northern</a:t>
              </a:r>
              <a:endParaRPr lang="fr-FR" b="1" dirty="0" smtClean="0">
                <a:solidFill>
                  <a:srgbClr val="800000"/>
                </a:solidFill>
                <a:latin typeface="Arial"/>
                <a:cs typeface="Arial"/>
              </a:endParaRPr>
            </a:p>
            <a:p>
              <a:r>
                <a:rPr lang="fr-FR" b="1" dirty="0" smtClean="0">
                  <a:solidFill>
                    <a:srgbClr val="800000"/>
                  </a:solidFill>
                  <a:latin typeface="Arial"/>
                  <a:cs typeface="Arial"/>
                </a:rPr>
                <a:t>Route</a:t>
              </a:r>
              <a:endParaRPr lang="fr-FR" b="1" dirty="0">
                <a:solidFill>
                  <a:srgbClr val="800000"/>
                </a:solidFill>
                <a:latin typeface="Arial"/>
                <a:cs typeface="Arial"/>
              </a:endParaRPr>
            </a:p>
          </p:txBody>
        </p:sp>
      </p:grpSp>
      <p:pic>
        <p:nvPicPr>
          <p:cNvPr id="28" name="Image 27" descr="acc_hdyn_20080227_sab.png"/>
          <p:cNvPicPr>
            <a:picLocks noChangeAspect="1"/>
          </p:cNvPicPr>
          <p:nvPr/>
        </p:nvPicPr>
        <p:blipFill>
          <a:blip r:embed="rId3"/>
          <a:stretch>
            <a:fillRect/>
          </a:stretch>
        </p:blipFill>
        <p:spPr>
          <a:xfrm>
            <a:off x="7938" y="2509458"/>
            <a:ext cx="3980435" cy="4043742"/>
          </a:xfrm>
          <a:prstGeom prst="rect">
            <a:avLst/>
          </a:prstGeom>
        </p:spPr>
      </p:pic>
      <p:sp>
        <p:nvSpPr>
          <p:cNvPr id="29" name="ZoneTexte 28"/>
          <p:cNvSpPr txBox="1"/>
          <p:nvPr/>
        </p:nvSpPr>
        <p:spPr>
          <a:xfrm>
            <a:off x="304800" y="1676400"/>
            <a:ext cx="3429000" cy="923330"/>
          </a:xfrm>
          <a:prstGeom prst="rect">
            <a:avLst/>
          </a:prstGeom>
          <a:noFill/>
        </p:spPr>
        <p:txBody>
          <a:bodyPr wrap="square" rtlCol="0">
            <a:spAutoFit/>
          </a:bodyPr>
          <a:lstStyle/>
          <a:p>
            <a:pPr algn="ctr"/>
            <a:r>
              <a:rPr lang="fr-FR" dirty="0" smtClean="0">
                <a:solidFill>
                  <a:srgbClr val="000090"/>
                </a:solidFill>
              </a:rPr>
              <a:t>AVISO </a:t>
            </a:r>
            <a:r>
              <a:rPr lang="fr-FR" dirty="0" err="1" smtClean="0">
                <a:solidFill>
                  <a:srgbClr val="000090"/>
                </a:solidFill>
              </a:rPr>
              <a:t>absolute</a:t>
            </a:r>
            <a:r>
              <a:rPr lang="fr-FR" dirty="0" smtClean="0">
                <a:solidFill>
                  <a:srgbClr val="000090"/>
                </a:solidFill>
              </a:rPr>
              <a:t> </a:t>
            </a:r>
            <a:r>
              <a:rPr lang="fr-FR" dirty="0" err="1" smtClean="0">
                <a:solidFill>
                  <a:srgbClr val="000090"/>
                </a:solidFill>
              </a:rPr>
              <a:t>Dynamic</a:t>
            </a:r>
            <a:r>
              <a:rPr lang="fr-FR" dirty="0" smtClean="0">
                <a:solidFill>
                  <a:srgbClr val="000090"/>
                </a:solidFill>
              </a:rPr>
              <a:t> </a:t>
            </a:r>
            <a:r>
              <a:rPr lang="fr-FR" dirty="0" err="1" smtClean="0">
                <a:solidFill>
                  <a:srgbClr val="000090"/>
                </a:solidFill>
              </a:rPr>
              <a:t>height</a:t>
            </a:r>
            <a:endParaRPr lang="fr-FR" dirty="0" smtClean="0">
              <a:solidFill>
                <a:srgbClr val="000090"/>
              </a:solidFill>
            </a:endParaRPr>
          </a:p>
          <a:p>
            <a:pPr algn="ctr"/>
            <a:r>
              <a:rPr lang="fr-FR" dirty="0" err="1" smtClean="0">
                <a:solidFill>
                  <a:srgbClr val="000090"/>
                </a:solidFill>
              </a:rPr>
              <a:t>during</a:t>
            </a:r>
            <a:r>
              <a:rPr lang="fr-FR" dirty="0" smtClean="0">
                <a:solidFill>
                  <a:srgbClr val="000090"/>
                </a:solidFill>
              </a:rPr>
              <a:t> BGH </a:t>
            </a:r>
            <a:r>
              <a:rPr lang="fr-FR" dirty="0" err="1" smtClean="0">
                <a:solidFill>
                  <a:srgbClr val="000090"/>
                </a:solidFill>
              </a:rPr>
              <a:t>cruise</a:t>
            </a:r>
            <a:endParaRPr lang="fr-FR" dirty="0" smtClean="0">
              <a:solidFill>
                <a:srgbClr val="000090"/>
              </a:solidFill>
            </a:endParaRPr>
          </a:p>
          <a:p>
            <a:pPr algn="ctr"/>
            <a:r>
              <a:rPr lang="fr-FR" dirty="0" smtClean="0">
                <a:solidFill>
                  <a:srgbClr val="000090"/>
                </a:solidFill>
              </a:rPr>
              <a:t>(</a:t>
            </a:r>
            <a:r>
              <a:rPr lang="fr-FR" dirty="0" err="1" smtClean="0">
                <a:solidFill>
                  <a:srgbClr val="000090"/>
                </a:solidFill>
              </a:rPr>
              <a:t>Febr</a:t>
            </a:r>
            <a:r>
              <a:rPr lang="fr-FR" dirty="0" smtClean="0">
                <a:solidFill>
                  <a:srgbClr val="000090"/>
                </a:solidFill>
              </a:rPr>
              <a:t>. 27 2008)</a:t>
            </a:r>
            <a:endParaRPr lang="fr-FR" dirty="0">
              <a:solidFill>
                <a:srgbClr val="00009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Image 25"/>
          <p:cNvPicPr>
            <a:picLocks noChangeAspect="1"/>
          </p:cNvPicPr>
          <p:nvPr/>
        </p:nvPicPr>
        <p:blipFill>
          <a:blip r:embed="rId2">
            <a:clrChange>
              <a:clrFrom>
                <a:srgbClr val="FFFFFF"/>
              </a:clrFrom>
              <a:clrTo>
                <a:srgbClr val="FFFFFF">
                  <a:alpha val="0"/>
                </a:srgbClr>
              </a:clrTo>
            </a:clrChange>
          </a:blip>
          <a:stretch>
            <a:fillRect/>
          </a:stretch>
        </p:blipFill>
        <p:spPr>
          <a:xfrm>
            <a:off x="2917949" y="2356800"/>
            <a:ext cx="3178051" cy="2772000"/>
          </a:xfrm>
          <a:prstGeom prst="rect">
            <a:avLst/>
          </a:prstGeom>
        </p:spPr>
      </p:pic>
      <p:sp>
        <p:nvSpPr>
          <p:cNvPr id="55302" name="Line 11"/>
          <p:cNvSpPr>
            <a:spLocks noChangeShapeType="1"/>
          </p:cNvSpPr>
          <p:nvPr/>
        </p:nvSpPr>
        <p:spPr bwMode="auto">
          <a:xfrm>
            <a:off x="7186613" y="3046413"/>
            <a:ext cx="160337" cy="533400"/>
          </a:xfrm>
          <a:prstGeom prst="line">
            <a:avLst/>
          </a:prstGeom>
          <a:noFill/>
          <a:ln w="38100">
            <a:solidFill>
              <a:schemeClr val="bg1"/>
            </a:solidFill>
            <a:round/>
            <a:headEnd/>
            <a:tailEnd/>
          </a:ln>
        </p:spPr>
        <p:txBody>
          <a:bodyPr>
            <a:prstTxWarp prst="textNoShape">
              <a:avLst/>
            </a:prstTxWarp>
            <a:spAutoFit/>
          </a:bodyPr>
          <a:lstStyle/>
          <a:p>
            <a:endParaRPr lang="fr-FR"/>
          </a:p>
        </p:txBody>
      </p:sp>
      <p:sp>
        <p:nvSpPr>
          <p:cNvPr id="55306" name="ZoneTexte 9"/>
          <p:cNvSpPr txBox="1">
            <a:spLocks noChangeArrowheads="1"/>
          </p:cNvSpPr>
          <p:nvPr/>
        </p:nvSpPr>
        <p:spPr bwMode="auto">
          <a:xfrm>
            <a:off x="2209531" y="6304002"/>
            <a:ext cx="5137419" cy="369332"/>
          </a:xfrm>
          <a:prstGeom prst="rect">
            <a:avLst/>
          </a:prstGeom>
          <a:noFill/>
          <a:ln w="9525">
            <a:noFill/>
            <a:miter lim="800000"/>
            <a:headEnd/>
            <a:tailEnd/>
          </a:ln>
        </p:spPr>
        <p:txBody>
          <a:bodyPr wrap="none">
            <a:prstTxWarp prst="textNoShape">
              <a:avLst/>
            </a:prstTxWarp>
            <a:spAutoFit/>
          </a:bodyPr>
          <a:lstStyle/>
          <a:p>
            <a:r>
              <a:rPr lang="fr-FR" dirty="0" smtClean="0"/>
              <a:t>E. </a:t>
            </a:r>
            <a:r>
              <a:rPr lang="fr-FR" dirty="0" err="1" smtClean="0"/>
              <a:t>Rusciano</a:t>
            </a:r>
            <a:r>
              <a:rPr lang="fr-FR" dirty="0" smtClean="0"/>
              <a:t>, S. Speich, M. </a:t>
            </a:r>
            <a:r>
              <a:rPr lang="fr-FR" dirty="0" err="1" smtClean="0"/>
              <a:t>Arhan</a:t>
            </a:r>
            <a:r>
              <a:rPr lang="fr-FR" dirty="0" smtClean="0"/>
              <a:t>, in </a:t>
            </a:r>
            <a:r>
              <a:rPr lang="fr-FR" dirty="0" err="1" smtClean="0"/>
              <a:t>preparation</a:t>
            </a:r>
            <a:endParaRPr lang="fr-FR" dirty="0"/>
          </a:p>
        </p:txBody>
      </p:sp>
      <p:sp>
        <p:nvSpPr>
          <p:cNvPr id="11" name="Titre 1"/>
          <p:cNvSpPr txBox="1">
            <a:spLocks/>
          </p:cNvSpPr>
          <p:nvPr/>
        </p:nvSpPr>
        <p:spPr bwMode="auto">
          <a:xfrm>
            <a:off x="-1" y="0"/>
            <a:ext cx="9144001"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err="1" smtClean="0">
                <a:solidFill>
                  <a:srgbClr val="FFFFFF"/>
                </a:solidFill>
                <a:latin typeface="+mj-lt"/>
              </a:rPr>
              <a:t>Paths</a:t>
            </a:r>
            <a:r>
              <a:rPr lang="fr-FR" sz="4400" noProof="0" dirty="0" smtClean="0">
                <a:solidFill>
                  <a:srgbClr val="FFFFFF"/>
                </a:solidFill>
                <a:latin typeface="+mj-lt"/>
              </a:rPr>
              <a:t> of </a:t>
            </a:r>
            <a:r>
              <a:rPr lang="fr-FR" sz="4400" noProof="0" dirty="0" err="1" smtClean="0">
                <a:solidFill>
                  <a:srgbClr val="FFFFFF"/>
                </a:solidFill>
                <a:latin typeface="+mj-lt"/>
              </a:rPr>
              <a:t>SO-Indo-Atlantic</a:t>
            </a:r>
            <a:r>
              <a:rPr lang="fr-FR" sz="4400" noProof="0" dirty="0" smtClean="0">
                <a:solidFill>
                  <a:srgbClr val="FFFFFF"/>
                </a:solidFill>
                <a:latin typeface="+mj-lt"/>
              </a:rPr>
              <a:t> </a:t>
            </a:r>
            <a:r>
              <a:rPr lang="fr-FR" sz="4400" noProof="0" dirty="0" err="1" smtClean="0">
                <a:solidFill>
                  <a:srgbClr val="FFFFFF"/>
                </a:solidFill>
                <a:latin typeface="+mj-lt"/>
              </a:rPr>
              <a:t>Eddies</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pic>
        <p:nvPicPr>
          <p:cNvPr id="25" name="Image 24"/>
          <p:cNvPicPr>
            <a:picLocks noChangeAspect="1"/>
          </p:cNvPicPr>
          <p:nvPr/>
        </p:nvPicPr>
        <p:blipFill>
          <a:blip r:embed="rId3">
            <a:clrChange>
              <a:clrFrom>
                <a:srgbClr val="FFFFFF"/>
              </a:clrFrom>
              <a:clrTo>
                <a:srgbClr val="FFFFFF">
                  <a:alpha val="0"/>
                </a:srgbClr>
              </a:clrTo>
            </a:clrChange>
          </a:blip>
          <a:stretch>
            <a:fillRect/>
          </a:stretch>
        </p:blipFill>
        <p:spPr>
          <a:xfrm>
            <a:off x="-1" y="2356800"/>
            <a:ext cx="3172640" cy="2772000"/>
          </a:xfrm>
          <a:prstGeom prst="rect">
            <a:avLst/>
          </a:prstGeom>
        </p:spPr>
      </p:pic>
      <p:pic>
        <p:nvPicPr>
          <p:cNvPr id="30" name="Image 29"/>
          <p:cNvPicPr>
            <a:picLocks noChangeAspect="1"/>
          </p:cNvPicPr>
          <p:nvPr/>
        </p:nvPicPr>
        <p:blipFill>
          <a:blip r:embed="rId4">
            <a:clrChange>
              <a:clrFrom>
                <a:srgbClr val="FFFFFF"/>
              </a:clrFrom>
              <a:clrTo>
                <a:srgbClr val="FFFFFF">
                  <a:alpha val="0"/>
                </a:srgbClr>
              </a:clrTo>
            </a:clrChange>
          </a:blip>
          <a:stretch>
            <a:fillRect/>
          </a:stretch>
        </p:blipFill>
        <p:spPr>
          <a:xfrm>
            <a:off x="5960529" y="2356800"/>
            <a:ext cx="3183471" cy="2772000"/>
          </a:xfrm>
          <a:prstGeom prst="rect">
            <a:avLst/>
          </a:prstGeom>
        </p:spPr>
      </p:pic>
      <p:sp>
        <p:nvSpPr>
          <p:cNvPr id="31" name="ZoneTexte 30"/>
          <p:cNvSpPr txBox="1"/>
          <p:nvPr/>
        </p:nvSpPr>
        <p:spPr>
          <a:xfrm>
            <a:off x="457200" y="2057400"/>
            <a:ext cx="2536949" cy="369332"/>
          </a:xfrm>
          <a:prstGeom prst="rect">
            <a:avLst/>
          </a:prstGeom>
          <a:solidFill>
            <a:schemeClr val="bg1"/>
          </a:solidFill>
        </p:spPr>
        <p:txBody>
          <a:bodyPr wrap="square" rtlCol="0">
            <a:spAutoFit/>
          </a:bodyPr>
          <a:lstStyle/>
          <a:p>
            <a:pPr algn="ctr"/>
            <a:r>
              <a:rPr lang="fr-FR" b="1" cap="all" dirty="0" err="1" smtClean="0"/>
              <a:t>Salinity</a:t>
            </a:r>
            <a:r>
              <a:rPr lang="fr-FR" b="1" cap="all" dirty="0" smtClean="0"/>
              <a:t> minimum</a:t>
            </a:r>
            <a:endParaRPr lang="fr-FR" b="1" cap="all" dirty="0"/>
          </a:p>
        </p:txBody>
      </p:sp>
      <p:sp>
        <p:nvSpPr>
          <p:cNvPr id="32" name="ZoneTexte 31"/>
          <p:cNvSpPr txBox="1"/>
          <p:nvPr/>
        </p:nvSpPr>
        <p:spPr>
          <a:xfrm>
            <a:off x="3048000" y="2057400"/>
            <a:ext cx="2536949" cy="369332"/>
          </a:xfrm>
          <a:prstGeom prst="rect">
            <a:avLst/>
          </a:prstGeom>
          <a:solidFill>
            <a:srgbClr val="FFFFFF"/>
          </a:solidFill>
        </p:spPr>
        <p:txBody>
          <a:bodyPr wrap="square" rtlCol="0">
            <a:spAutoFit/>
          </a:bodyPr>
          <a:lstStyle/>
          <a:p>
            <a:pPr algn="ctr"/>
            <a:r>
              <a:rPr lang="fr-FR" b="1" cap="all" dirty="0" smtClean="0"/>
              <a:t>Layer </a:t>
            </a:r>
            <a:r>
              <a:rPr lang="fr-FR" b="1" cap="all" dirty="0" err="1" smtClean="0"/>
              <a:t>Thickness</a:t>
            </a:r>
            <a:endParaRPr lang="fr-FR" b="1" cap="all" dirty="0"/>
          </a:p>
        </p:txBody>
      </p:sp>
      <p:sp>
        <p:nvSpPr>
          <p:cNvPr id="33" name="ZoneTexte 32"/>
          <p:cNvSpPr txBox="1"/>
          <p:nvPr/>
        </p:nvSpPr>
        <p:spPr>
          <a:xfrm>
            <a:off x="6096000" y="2057400"/>
            <a:ext cx="2536949" cy="369332"/>
          </a:xfrm>
          <a:prstGeom prst="rect">
            <a:avLst/>
          </a:prstGeom>
          <a:solidFill>
            <a:srgbClr val="FFFFFF"/>
          </a:solidFill>
        </p:spPr>
        <p:txBody>
          <a:bodyPr wrap="square" rtlCol="0">
            <a:spAutoFit/>
          </a:bodyPr>
          <a:lstStyle/>
          <a:p>
            <a:pPr algn="ctr"/>
            <a:r>
              <a:rPr lang="fr-FR" b="1" cap="all" dirty="0" smtClean="0"/>
              <a:t>NEUTRAL DENSITY</a:t>
            </a:r>
            <a:endParaRPr lang="fr-FR" b="1" cap="all" dirty="0"/>
          </a:p>
        </p:txBody>
      </p:sp>
      <p:sp>
        <p:nvSpPr>
          <p:cNvPr id="34" name="ZoneTexte 33"/>
          <p:cNvSpPr txBox="1"/>
          <p:nvPr/>
        </p:nvSpPr>
        <p:spPr>
          <a:xfrm>
            <a:off x="1371600" y="1447800"/>
            <a:ext cx="6934200" cy="461665"/>
          </a:xfrm>
          <a:prstGeom prst="rect">
            <a:avLst/>
          </a:prstGeom>
          <a:noFill/>
        </p:spPr>
        <p:txBody>
          <a:bodyPr wrap="square" rtlCol="0">
            <a:spAutoFit/>
          </a:bodyPr>
          <a:lstStyle/>
          <a:p>
            <a:r>
              <a:rPr lang="fr-FR" sz="2400" b="1" cap="all" dirty="0" smtClean="0">
                <a:solidFill>
                  <a:srgbClr val="000090"/>
                </a:solidFill>
              </a:rPr>
              <a:t>AAIW </a:t>
            </a:r>
            <a:r>
              <a:rPr lang="fr-FR" sz="2400" b="1" cap="all" dirty="0" err="1" smtClean="0">
                <a:solidFill>
                  <a:srgbClr val="000090"/>
                </a:solidFill>
              </a:rPr>
              <a:t>from</a:t>
            </a:r>
            <a:r>
              <a:rPr lang="fr-FR" sz="2400" b="1" cap="all" dirty="0" smtClean="0">
                <a:solidFill>
                  <a:srgbClr val="000090"/>
                </a:solidFill>
              </a:rPr>
              <a:t> ARGO </a:t>
            </a:r>
            <a:r>
              <a:rPr lang="fr-FR" sz="2400" b="1" cap="all" dirty="0" err="1" smtClean="0">
                <a:solidFill>
                  <a:srgbClr val="000090"/>
                </a:solidFill>
              </a:rPr>
              <a:t>floats</a:t>
            </a:r>
            <a:r>
              <a:rPr lang="fr-FR" sz="2400" b="1" cap="all" dirty="0" smtClean="0">
                <a:solidFill>
                  <a:srgbClr val="000090"/>
                </a:solidFill>
              </a:rPr>
              <a:t> (27.1 ≤ </a:t>
            </a:r>
            <a:r>
              <a:rPr lang="fr-FR" sz="2400" b="1" dirty="0" err="1" smtClean="0">
                <a:solidFill>
                  <a:srgbClr val="000090"/>
                </a:solidFill>
              </a:rPr>
              <a:t>γ</a:t>
            </a:r>
            <a:r>
              <a:rPr lang="fr-FR" sz="2400" b="1" dirty="0" smtClean="0">
                <a:solidFill>
                  <a:srgbClr val="000090"/>
                </a:solidFill>
              </a:rPr>
              <a:t> ≤ 27.6)</a:t>
            </a:r>
            <a:endParaRPr lang="fr-FR" sz="2400" b="1" cap="all" dirty="0">
              <a:solidFill>
                <a:srgbClr val="000090"/>
              </a:solidFill>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SO_MADT_3D.png"/>
          <p:cNvPicPr>
            <a:picLocks noChangeAspect="1"/>
          </p:cNvPicPr>
          <p:nvPr/>
        </p:nvPicPr>
        <p:blipFill>
          <a:blip r:embed="rId3"/>
          <a:stretch>
            <a:fillRect/>
          </a:stretch>
        </p:blipFill>
        <p:spPr>
          <a:xfrm>
            <a:off x="159198" y="1508569"/>
            <a:ext cx="8675014" cy="4980100"/>
          </a:xfrm>
          <a:prstGeom prst="rect">
            <a:avLst/>
          </a:prstGeom>
        </p:spPr>
      </p:pic>
      <p:grpSp>
        <p:nvGrpSpPr>
          <p:cNvPr id="2" name="Group 4"/>
          <p:cNvGrpSpPr>
            <a:grpSpLocks/>
          </p:cNvGrpSpPr>
          <p:nvPr/>
        </p:nvGrpSpPr>
        <p:grpSpPr bwMode="auto">
          <a:xfrm>
            <a:off x="4305300" y="-2822575"/>
            <a:ext cx="2147482688" cy="2147483647"/>
            <a:chOff x="3934" y="3888"/>
            <a:chExt cx="7185854" cy="6123862"/>
          </a:xfrm>
        </p:grpSpPr>
        <p:pic>
          <p:nvPicPr>
            <p:cNvPr id="28679" name="Picture 5" descr="lumpkin"/>
            <p:cNvPicPr>
              <a:picLocks noChangeAspect="1" noChangeArrowheads="1"/>
            </p:cNvPicPr>
            <p:nvPr/>
          </p:nvPicPr>
          <p:blipFill>
            <a:blip r:embed="rId4"/>
            <a:srcRect/>
            <a:stretch>
              <a:fillRect/>
            </a:stretch>
          </p:blipFill>
          <p:spPr bwMode="auto">
            <a:xfrm>
              <a:off x="2590800" y="2514600"/>
              <a:ext cx="4598988" cy="3613150"/>
            </a:xfrm>
            <a:prstGeom prst="rect">
              <a:avLst/>
            </a:prstGeom>
            <a:noFill/>
            <a:ln w="9525">
              <a:noFill/>
              <a:miter lim="800000"/>
              <a:headEnd/>
              <a:tailEnd/>
            </a:ln>
          </p:spPr>
        </p:pic>
        <p:sp>
          <p:nvSpPr>
            <p:cNvPr id="28680" name="Text Box 6"/>
            <p:cNvSpPr txBox="1">
              <a:spLocks noChangeArrowheads="1"/>
            </p:cNvSpPr>
            <p:nvPr/>
          </p:nvSpPr>
          <p:spPr bwMode="auto">
            <a:xfrm>
              <a:off x="3934" y="3888"/>
              <a:ext cx="1697" cy="231"/>
            </a:xfrm>
            <a:prstGeom prst="rect">
              <a:avLst/>
            </a:prstGeom>
            <a:noFill/>
            <a:ln w="9525">
              <a:noFill/>
              <a:miter lim="800000"/>
              <a:headEnd/>
              <a:tailEnd/>
            </a:ln>
          </p:spPr>
          <p:txBody>
            <a:bodyPr>
              <a:prstTxWarp prst="textNoShape">
                <a:avLst/>
              </a:prstTxWarp>
              <a:spAutoFit/>
            </a:bodyPr>
            <a:lstStyle/>
            <a:p>
              <a:pPr>
                <a:spcBef>
                  <a:spcPct val="50000"/>
                </a:spcBef>
              </a:pPr>
              <a:r>
                <a:rPr lang="en-GB" i="1">
                  <a:latin typeface="Calibri" charset="0"/>
                </a:rPr>
                <a:t>Lumpkin et Speer 2007</a:t>
              </a:r>
            </a:p>
          </p:txBody>
        </p:sp>
      </p:grpSp>
      <p:sp>
        <p:nvSpPr>
          <p:cNvPr id="28676" name="ZoneTexte 12"/>
          <p:cNvSpPr txBox="1">
            <a:spLocks noChangeArrowheads="1"/>
          </p:cNvSpPr>
          <p:nvPr/>
        </p:nvSpPr>
        <p:spPr bwMode="auto">
          <a:xfrm>
            <a:off x="304800" y="3778250"/>
            <a:ext cx="728663" cy="368300"/>
          </a:xfrm>
          <a:prstGeom prst="rect">
            <a:avLst/>
          </a:prstGeom>
          <a:noFill/>
          <a:ln w="9525">
            <a:noFill/>
            <a:miter lim="800000"/>
            <a:headEnd/>
            <a:tailEnd/>
          </a:ln>
        </p:spPr>
        <p:txBody>
          <a:bodyPr wrap="none">
            <a:prstTxWarp prst="textNoShape">
              <a:avLst/>
            </a:prstTxWarp>
            <a:spAutoFit/>
          </a:bodyPr>
          <a:lstStyle/>
          <a:p>
            <a:r>
              <a:rPr lang="en-GB">
                <a:latin typeface="Calibri" charset="0"/>
              </a:rPr>
              <a:t>Africa</a:t>
            </a:r>
          </a:p>
        </p:txBody>
      </p:sp>
      <p:sp>
        <p:nvSpPr>
          <p:cNvPr id="28677" name="ZoneTexte 13"/>
          <p:cNvSpPr txBox="1">
            <a:spLocks noChangeArrowheads="1"/>
          </p:cNvSpPr>
          <p:nvPr/>
        </p:nvSpPr>
        <p:spPr bwMode="auto">
          <a:xfrm>
            <a:off x="2362200" y="2590800"/>
            <a:ext cx="1008063" cy="369888"/>
          </a:xfrm>
          <a:prstGeom prst="rect">
            <a:avLst/>
          </a:prstGeom>
          <a:noFill/>
          <a:ln w="9525">
            <a:noFill/>
            <a:miter lim="800000"/>
            <a:headEnd/>
            <a:tailEnd/>
          </a:ln>
        </p:spPr>
        <p:txBody>
          <a:bodyPr wrap="none">
            <a:prstTxWarp prst="textNoShape">
              <a:avLst/>
            </a:prstTxWarp>
            <a:spAutoFit/>
          </a:bodyPr>
          <a:lstStyle/>
          <a:p>
            <a:r>
              <a:rPr lang="en-GB">
                <a:latin typeface="Calibri" charset="0"/>
              </a:rPr>
              <a:t>Australia</a:t>
            </a:r>
          </a:p>
        </p:txBody>
      </p:sp>
      <p:sp>
        <p:nvSpPr>
          <p:cNvPr id="28678" name="ZoneTexte 18"/>
          <p:cNvSpPr txBox="1">
            <a:spLocks noChangeArrowheads="1"/>
          </p:cNvSpPr>
          <p:nvPr/>
        </p:nvSpPr>
        <p:spPr bwMode="auto">
          <a:xfrm>
            <a:off x="5943600" y="4953000"/>
            <a:ext cx="2605088" cy="923925"/>
          </a:xfrm>
          <a:prstGeom prst="rect">
            <a:avLst/>
          </a:prstGeom>
          <a:noFill/>
          <a:ln w="9525">
            <a:noFill/>
            <a:miter lim="800000"/>
            <a:headEnd/>
            <a:tailEnd/>
          </a:ln>
        </p:spPr>
        <p:txBody>
          <a:bodyPr wrap="none">
            <a:prstTxWarp prst="textNoShape">
              <a:avLst/>
            </a:prstTxWarp>
            <a:spAutoFit/>
          </a:bodyPr>
          <a:lstStyle/>
          <a:p>
            <a:pPr algn="ctr"/>
            <a:r>
              <a:rPr lang="en-GB" b="1">
                <a:solidFill>
                  <a:srgbClr val="0000FF"/>
                </a:solidFill>
                <a:latin typeface="Calibri" charset="0"/>
              </a:rPr>
              <a:t>23 January 2008</a:t>
            </a:r>
          </a:p>
          <a:p>
            <a:pPr algn="ctr"/>
            <a:r>
              <a:rPr lang="en-GB" b="1">
                <a:solidFill>
                  <a:srgbClr val="0000FF"/>
                </a:solidFill>
                <a:latin typeface="Calibri" charset="0"/>
              </a:rPr>
              <a:t>Absolute Dynamic Height</a:t>
            </a:r>
          </a:p>
          <a:p>
            <a:pPr algn="ctr"/>
            <a:r>
              <a:rPr lang="fr-FR" b="1">
                <a:solidFill>
                  <a:srgbClr val="0000FF"/>
                </a:solidFill>
                <a:latin typeface="Calibri" charset="0"/>
              </a:rPr>
              <a:t>f</a:t>
            </a:r>
            <a:r>
              <a:rPr lang="en-GB" b="1">
                <a:solidFill>
                  <a:srgbClr val="0000FF"/>
                </a:solidFill>
                <a:latin typeface="Calibri" charset="0"/>
              </a:rPr>
              <a:t>rom AVISO </a:t>
            </a:r>
          </a:p>
        </p:txBody>
      </p:sp>
      <p:sp>
        <p:nvSpPr>
          <p:cNvPr id="11"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err="1" smtClean="0">
                <a:solidFill>
                  <a:srgbClr val="FFFFFF"/>
                </a:solidFill>
                <a:latin typeface="+mj-lt"/>
              </a:rPr>
              <a:t>Paths</a:t>
            </a:r>
            <a:r>
              <a:rPr lang="fr-FR" sz="4400" noProof="0" dirty="0" smtClean="0">
                <a:solidFill>
                  <a:srgbClr val="FFFFFF"/>
                </a:solidFill>
                <a:latin typeface="+mj-lt"/>
              </a:rPr>
              <a:t> of </a:t>
            </a:r>
            <a:r>
              <a:rPr lang="fr-FR" sz="4400" noProof="0" dirty="0" err="1" smtClean="0">
                <a:solidFill>
                  <a:srgbClr val="FFFFFF"/>
                </a:solidFill>
                <a:latin typeface="+mj-lt"/>
              </a:rPr>
              <a:t>SO-Indo-Atlantic</a:t>
            </a:r>
            <a:r>
              <a:rPr lang="fr-FR" sz="4400" noProof="0" dirty="0" smtClean="0">
                <a:solidFill>
                  <a:srgbClr val="FFFFFF"/>
                </a:solidFill>
                <a:latin typeface="+mj-lt"/>
              </a:rPr>
              <a:t> </a:t>
            </a:r>
            <a:r>
              <a:rPr lang="fr-FR" sz="4400" noProof="0" dirty="0" err="1" smtClean="0">
                <a:solidFill>
                  <a:srgbClr val="FFFFFF"/>
                </a:solidFill>
                <a:latin typeface="+mj-lt"/>
              </a:rPr>
              <a:t>Eddies</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sp>
        <p:nvSpPr>
          <p:cNvPr id="12" name="ZoneTexte 11"/>
          <p:cNvSpPr txBox="1"/>
          <p:nvPr/>
        </p:nvSpPr>
        <p:spPr>
          <a:xfrm>
            <a:off x="685800" y="1508568"/>
            <a:ext cx="7720013" cy="461665"/>
          </a:xfrm>
          <a:prstGeom prst="rect">
            <a:avLst/>
          </a:prstGeom>
          <a:noFill/>
        </p:spPr>
        <p:txBody>
          <a:bodyPr wrap="square" rtlCol="0">
            <a:spAutoFit/>
          </a:bodyPr>
          <a:lstStyle/>
          <a:p>
            <a:pPr algn="ctr"/>
            <a:r>
              <a:rPr lang="en-GB" sz="2400" b="1" cap="all" dirty="0" smtClean="0">
                <a:solidFill>
                  <a:srgbClr val="000090"/>
                </a:solidFill>
              </a:rPr>
              <a:t>High to mid-latitudes: A turbulent Ocean</a:t>
            </a:r>
            <a:endParaRPr lang="en-GB" sz="2400" b="1" cap="all" dirty="0">
              <a:solidFill>
                <a:srgbClr val="000090"/>
              </a:solidFill>
            </a:endParaRPr>
          </a:p>
        </p:txBody>
      </p:sp>
    </p:spTree>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302" name="Line 11"/>
          <p:cNvSpPr>
            <a:spLocks noChangeShapeType="1"/>
          </p:cNvSpPr>
          <p:nvPr/>
        </p:nvSpPr>
        <p:spPr bwMode="auto">
          <a:xfrm>
            <a:off x="7186613" y="3046413"/>
            <a:ext cx="160337" cy="533400"/>
          </a:xfrm>
          <a:prstGeom prst="line">
            <a:avLst/>
          </a:prstGeom>
          <a:noFill/>
          <a:ln w="38100">
            <a:solidFill>
              <a:schemeClr val="bg1"/>
            </a:solidFill>
            <a:round/>
            <a:headEnd/>
            <a:tailEnd/>
          </a:ln>
        </p:spPr>
        <p:txBody>
          <a:bodyPr>
            <a:prstTxWarp prst="textNoShape">
              <a:avLst/>
            </a:prstTxWarp>
            <a:spAutoFit/>
          </a:bodyPr>
          <a:lstStyle/>
          <a:p>
            <a:endParaRPr lang="fr-FR"/>
          </a:p>
        </p:txBody>
      </p:sp>
      <p:sp>
        <p:nvSpPr>
          <p:cNvPr id="11"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err="1" smtClean="0">
                <a:solidFill>
                  <a:srgbClr val="FFFFFF"/>
                </a:solidFill>
                <a:latin typeface="+mj-lt"/>
              </a:rPr>
              <a:t>Paths</a:t>
            </a:r>
            <a:r>
              <a:rPr lang="fr-FR" sz="4400" noProof="0" dirty="0" smtClean="0">
                <a:solidFill>
                  <a:srgbClr val="FFFFFF"/>
                </a:solidFill>
                <a:latin typeface="+mj-lt"/>
              </a:rPr>
              <a:t> of </a:t>
            </a:r>
            <a:r>
              <a:rPr lang="fr-FR" sz="4400" noProof="0" dirty="0" err="1" smtClean="0">
                <a:solidFill>
                  <a:srgbClr val="FFFFFF"/>
                </a:solidFill>
                <a:latin typeface="+mj-lt"/>
              </a:rPr>
              <a:t>SO-Indo-Atlantic</a:t>
            </a:r>
            <a:r>
              <a:rPr lang="fr-FR" sz="4400" noProof="0" dirty="0" smtClean="0">
                <a:solidFill>
                  <a:srgbClr val="FFFFFF"/>
                </a:solidFill>
                <a:latin typeface="+mj-lt"/>
              </a:rPr>
              <a:t> </a:t>
            </a:r>
            <a:r>
              <a:rPr lang="fr-FR" sz="4400" noProof="0" dirty="0" err="1" smtClean="0">
                <a:solidFill>
                  <a:srgbClr val="FFFFFF"/>
                </a:solidFill>
                <a:latin typeface="+mj-lt"/>
              </a:rPr>
              <a:t>Eddies</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pic>
        <p:nvPicPr>
          <p:cNvPr id="10" name="SAtlADT.mp4">
            <a:hlinkClick r:id="" action="ppaction://media"/>
          </p:cNvPr>
          <p:cNvPicPr/>
          <p:nvPr>
            <a:videoFile r:link="rId1"/>
          </p:nvPr>
        </p:nvPicPr>
        <p:blipFill>
          <a:blip r:embed="rId3"/>
          <a:stretch>
            <a:fillRect/>
          </a:stretch>
        </p:blipFill>
        <p:spPr>
          <a:xfrm>
            <a:off x="1193800" y="1371600"/>
            <a:ext cx="7112000" cy="53340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302" name="Line 11"/>
          <p:cNvSpPr>
            <a:spLocks noChangeShapeType="1"/>
          </p:cNvSpPr>
          <p:nvPr/>
        </p:nvSpPr>
        <p:spPr bwMode="auto">
          <a:xfrm>
            <a:off x="7186613" y="3046413"/>
            <a:ext cx="160337" cy="533400"/>
          </a:xfrm>
          <a:prstGeom prst="line">
            <a:avLst/>
          </a:prstGeom>
          <a:noFill/>
          <a:ln w="38100">
            <a:solidFill>
              <a:schemeClr val="bg1"/>
            </a:solidFill>
            <a:round/>
            <a:headEnd/>
            <a:tailEnd/>
          </a:ln>
        </p:spPr>
        <p:txBody>
          <a:bodyPr>
            <a:prstTxWarp prst="textNoShape">
              <a:avLst/>
            </a:prstTxWarp>
            <a:spAutoFit/>
          </a:bodyPr>
          <a:lstStyle/>
          <a:p>
            <a:endParaRPr lang="fr-FR"/>
          </a:p>
        </p:txBody>
      </p:sp>
      <p:sp>
        <p:nvSpPr>
          <p:cNvPr id="55306" name="ZoneTexte 9"/>
          <p:cNvSpPr txBox="1">
            <a:spLocks noChangeArrowheads="1"/>
          </p:cNvSpPr>
          <p:nvPr/>
        </p:nvSpPr>
        <p:spPr bwMode="auto">
          <a:xfrm>
            <a:off x="1060944" y="6488668"/>
            <a:ext cx="3815856" cy="369332"/>
          </a:xfrm>
          <a:prstGeom prst="rect">
            <a:avLst/>
          </a:prstGeom>
          <a:noFill/>
          <a:ln w="9525">
            <a:noFill/>
            <a:miter lim="800000"/>
            <a:headEnd/>
            <a:tailEnd/>
          </a:ln>
        </p:spPr>
        <p:txBody>
          <a:bodyPr wrap="none">
            <a:prstTxWarp prst="textNoShape">
              <a:avLst/>
            </a:prstTxWarp>
            <a:spAutoFit/>
          </a:bodyPr>
          <a:lstStyle/>
          <a:p>
            <a:r>
              <a:rPr lang="fr-FR" dirty="0" smtClean="0"/>
              <a:t>A. David &amp; S. Speich in </a:t>
            </a:r>
            <a:r>
              <a:rPr lang="fr-FR" dirty="0" err="1" smtClean="0"/>
              <a:t>preparation</a:t>
            </a:r>
            <a:endParaRPr lang="fr-FR" dirty="0"/>
          </a:p>
        </p:txBody>
      </p:sp>
      <p:sp>
        <p:nvSpPr>
          <p:cNvPr id="11" name="Titre 1"/>
          <p:cNvSpPr txBox="1">
            <a:spLocks/>
          </p:cNvSpPr>
          <p:nvPr/>
        </p:nvSpPr>
        <p:spPr bwMode="auto">
          <a:xfrm>
            <a:off x="0" y="0"/>
            <a:ext cx="9144000" cy="1220788"/>
          </a:xfrm>
          <a:prstGeom prst="rect">
            <a:avLst/>
          </a:prstGeom>
          <a:solidFill>
            <a:srgbClr val="333399"/>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sz="4400" noProof="0" dirty="0" err="1" smtClean="0">
                <a:solidFill>
                  <a:srgbClr val="FFFFFF"/>
                </a:solidFill>
                <a:latin typeface="+mj-lt"/>
              </a:rPr>
              <a:t>Paths</a:t>
            </a:r>
            <a:r>
              <a:rPr lang="fr-FR" sz="4400" noProof="0" dirty="0" smtClean="0">
                <a:solidFill>
                  <a:srgbClr val="FFFFFF"/>
                </a:solidFill>
                <a:latin typeface="+mj-lt"/>
              </a:rPr>
              <a:t> of </a:t>
            </a:r>
            <a:r>
              <a:rPr lang="fr-FR" sz="4400" noProof="0" dirty="0" err="1" smtClean="0">
                <a:solidFill>
                  <a:srgbClr val="FFFFFF"/>
                </a:solidFill>
                <a:latin typeface="+mj-lt"/>
              </a:rPr>
              <a:t>SO-Indo-Atlantic</a:t>
            </a:r>
            <a:r>
              <a:rPr lang="fr-FR" sz="4400" noProof="0" dirty="0" smtClean="0">
                <a:solidFill>
                  <a:srgbClr val="FFFFFF"/>
                </a:solidFill>
                <a:latin typeface="+mj-lt"/>
              </a:rPr>
              <a:t> </a:t>
            </a:r>
            <a:r>
              <a:rPr lang="fr-FR" sz="4400" noProof="0" dirty="0" err="1" smtClean="0">
                <a:solidFill>
                  <a:srgbClr val="FFFFFF"/>
                </a:solidFill>
                <a:latin typeface="+mj-lt"/>
              </a:rPr>
              <a:t>Eddies</a:t>
            </a:r>
            <a:endParaRPr kumimoji="0" lang="en-GB" sz="4400" b="0" i="0" u="none" strike="noStrike" kern="1200" cap="none" spc="0" normalizeH="0" baseline="0" noProof="0" dirty="0" smtClean="0">
              <a:ln>
                <a:noFill/>
              </a:ln>
              <a:solidFill>
                <a:srgbClr val="FFFFFF"/>
              </a:solidFill>
              <a:effectLst/>
              <a:uLnTx/>
              <a:uFillTx/>
              <a:latin typeface="+mj-lt"/>
              <a:ea typeface="ＭＳ Ｐゴシック" pitchFamily="-108" charset="-128"/>
              <a:cs typeface="ＭＳ Ｐゴシック" pitchFamily="-108" charset="-128"/>
            </a:endParaRPr>
          </a:p>
        </p:txBody>
      </p:sp>
      <p:pic>
        <p:nvPicPr>
          <p:cNvPr id="6" name="Image 5" descr="Sans titre.png"/>
          <p:cNvPicPr>
            <a:picLocks noChangeAspect="1"/>
          </p:cNvPicPr>
          <p:nvPr/>
        </p:nvPicPr>
        <p:blipFill>
          <a:blip r:embed="rId2"/>
          <a:stretch>
            <a:fillRect/>
          </a:stretch>
        </p:blipFill>
        <p:spPr>
          <a:xfrm>
            <a:off x="685800" y="1508568"/>
            <a:ext cx="4980100" cy="4980100"/>
          </a:xfrm>
          <a:prstGeom prst="rect">
            <a:avLst/>
          </a:prstGeom>
        </p:spPr>
      </p:pic>
      <p:sp>
        <p:nvSpPr>
          <p:cNvPr id="7" name="ZoneTexte 6"/>
          <p:cNvSpPr txBox="1"/>
          <p:nvPr/>
        </p:nvSpPr>
        <p:spPr>
          <a:xfrm>
            <a:off x="5967413" y="2996862"/>
            <a:ext cx="2438400" cy="2031325"/>
          </a:xfrm>
          <a:prstGeom prst="rect">
            <a:avLst/>
          </a:prstGeom>
          <a:noFill/>
        </p:spPr>
        <p:txBody>
          <a:bodyPr wrap="square" rtlCol="0">
            <a:spAutoFit/>
          </a:bodyPr>
          <a:lstStyle/>
          <a:p>
            <a:r>
              <a:rPr lang="en-GB" dirty="0" smtClean="0"/>
              <a:t>Eddy detection by an objective method (WATERS, </a:t>
            </a:r>
            <a:r>
              <a:rPr lang="en-GB" dirty="0" err="1" smtClean="0"/>
              <a:t>Doglioli</a:t>
            </a:r>
            <a:r>
              <a:rPr lang="en-GB" dirty="0" smtClean="0"/>
              <a:t> et al. 2007, 2008);</a:t>
            </a:r>
          </a:p>
          <a:p>
            <a:endParaRPr lang="en-GB" dirty="0" smtClean="0"/>
          </a:p>
          <a:p>
            <a:r>
              <a:rPr lang="en-GB" dirty="0" smtClean="0"/>
              <a:t>Examples for 1992-1995 eddies </a:t>
            </a:r>
            <a:endParaRPr lang="en-GB" dirty="0"/>
          </a:p>
        </p:txBody>
      </p:sp>
      <p:sp>
        <p:nvSpPr>
          <p:cNvPr id="8" name="ZoneTexte 7"/>
          <p:cNvSpPr txBox="1"/>
          <p:nvPr/>
        </p:nvSpPr>
        <p:spPr>
          <a:xfrm>
            <a:off x="5967413" y="1508568"/>
            <a:ext cx="2438400" cy="646331"/>
          </a:xfrm>
          <a:prstGeom prst="rect">
            <a:avLst/>
          </a:prstGeom>
          <a:noFill/>
        </p:spPr>
        <p:txBody>
          <a:bodyPr wrap="square" rtlCol="0">
            <a:spAutoFit/>
          </a:bodyPr>
          <a:lstStyle/>
          <a:p>
            <a:r>
              <a:rPr lang="en-GB" dirty="0" smtClean="0"/>
              <a:t>High to mid-latitudes: A turbulent Ocean</a:t>
            </a:r>
            <a:endParaRPr lang="en-GB" dirty="0"/>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4718</TotalTime>
  <Words>1820</Words>
  <Application>Microsoft Macintosh PowerPoint</Application>
  <PresentationFormat>Présentation à l'écran (4:3)</PresentationFormat>
  <Paragraphs>228</Paragraphs>
  <Slides>24</Slides>
  <Notes>18</Notes>
  <HiddenSlides>0</HiddenSlides>
  <MMClips>1</MMClips>
  <ScaleCrop>false</ScaleCrop>
  <HeadingPairs>
    <vt:vector size="4" baseType="variant">
      <vt:variant>
        <vt:lpstr>Modèle de conception</vt:lpstr>
      </vt:variant>
      <vt:variant>
        <vt:i4>1</vt:i4>
      </vt:variant>
      <vt:variant>
        <vt:lpstr>Titres des diapositives</vt:lpstr>
      </vt:variant>
      <vt:variant>
        <vt:i4>24</vt:i4>
      </vt:variant>
    </vt:vector>
  </HeadingPairs>
  <TitlesOfParts>
    <vt:vector size="25" baseType="lpstr">
      <vt:lpstr>Thème Office</vt:lpstr>
      <vt:lpstr>Diapositive 1</vt:lpstr>
      <vt:lpstr>Diapositive 2</vt:lpstr>
      <vt:lpstr>IPY BONUS-GoodHope </vt:lpstr>
      <vt:lpstr>BGH Water Masses</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vector>
  </TitlesOfParts>
  <Company>LPO/UBO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Sabrina Speich</dc:creator>
  <cp:lastModifiedBy>Sabrina Speich</cp:lastModifiedBy>
  <cp:revision>205</cp:revision>
  <dcterms:created xsi:type="dcterms:W3CDTF">2010-05-10T09:56:00Z</dcterms:created>
  <dcterms:modified xsi:type="dcterms:W3CDTF">2010-05-10T10:03:13Z</dcterms:modified>
</cp:coreProperties>
</file>