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6240"/>
  </p:normalViewPr>
  <p:slideViewPr>
    <p:cSldViewPr snapToGrid="0">
      <p:cViewPr varScale="1">
        <p:scale>
          <a:sx n="154" d="100"/>
          <a:sy n="154" d="100"/>
        </p:scale>
        <p:origin x="107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4f381c70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f4f381c70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4f381c70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f4f381c70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9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" name="Google Shape;76;p15">
            <a:extLst>
              <a:ext uri="{FF2B5EF4-FFF2-40B4-BE49-F238E27FC236}">
                <a16:creationId xmlns:a16="http://schemas.microsoft.com/office/drawing/2014/main" id="{FEF391C9-0504-1ACE-1F74-6889FE922BB5}"/>
              </a:ext>
            </a:extLst>
          </p:cNvPr>
          <p:cNvSpPr txBox="1"/>
          <p:nvPr userDrawn="1"/>
        </p:nvSpPr>
        <p:spPr>
          <a:xfrm>
            <a:off x="7189790" y="239168"/>
            <a:ext cx="1831368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rgbClr val="1B6289"/>
                </a:solidFill>
                <a:latin typeface="Bookman Old Style" panose="02050604050505020204" pitchFamily="18" charset="0"/>
                <a:ea typeface="Helvetica Neue Light"/>
                <a:cs typeface="Arial" panose="020B0604020202020204" pitchFamily="34" charset="0"/>
                <a:sym typeface="Helvetica Neue Light"/>
              </a:rPr>
              <a:t>FY 2023</a:t>
            </a:r>
            <a:endParaRPr dirty="0">
              <a:latin typeface="Bookman Old Style" panose="02050604050505020204" pitchFamily="18" charset="0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1B6289"/>
                </a:solidFill>
                <a:latin typeface="Bookman Old Style" panose="02050604050505020204" pitchFamily="18" charset="0"/>
                <a:ea typeface="Helvetica Neue Light"/>
                <a:cs typeface="Arial" panose="020B0604020202020204" pitchFamily="34" charset="0"/>
                <a:sym typeface="Helvetica Neue Light"/>
              </a:rPr>
              <a:t>HIGHLIGHTS</a:t>
            </a:r>
            <a:endParaRPr dirty="0">
              <a:latin typeface="Bookman Old Style" panose="02050604050505020204" pitchFamily="18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lh7-us.googleusercontent.com/pavvGjHlk-PXh8M6ScXEyViKNf1ldMSFESxK88Qah2NZuJ4kiVPiO0fQkYnyAUIDspqiWnhrWKQ4CHwLEtvux21Ce19zIx1Ogw2jTJ0SowGyMQH-rt3_CSA6YdQYi69tpFJKkJuXqwcpP-F1nYJ2y4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527000" y="271750"/>
            <a:ext cx="60795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3F3F3F"/>
                </a:solidFill>
                <a:latin typeface="Bookman Old Style" panose="02050604050505020204" pitchFamily="18" charset="0"/>
                <a:ea typeface="Helvetica Neue"/>
                <a:cs typeface="Arial" panose="020B0604020202020204" pitchFamily="34" charset="0"/>
                <a:sym typeface="Helvetica Neue"/>
              </a:rPr>
              <a:t>Largest Network of Surface pCO</a:t>
            </a:r>
            <a:r>
              <a:rPr lang="en" sz="2400" baseline="-25000" dirty="0">
                <a:solidFill>
                  <a:srgbClr val="3F3F3F"/>
                </a:solidFill>
                <a:latin typeface="Bookman Old Style" panose="02050604050505020204" pitchFamily="18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lang="en" sz="2400" dirty="0">
                <a:solidFill>
                  <a:srgbClr val="3F3F3F"/>
                </a:solidFill>
                <a:latin typeface="Bookman Old Style" panose="02050604050505020204" pitchFamily="18" charset="0"/>
                <a:ea typeface="Helvetica Neue"/>
                <a:cs typeface="Arial" panose="020B0604020202020204" pitchFamily="34" charset="0"/>
                <a:sym typeface="Helvetica Neue"/>
              </a:rPr>
              <a:t> data </a:t>
            </a:r>
            <a:r>
              <a:rPr lang="en-US" sz="2400" dirty="0" err="1">
                <a:solidFill>
                  <a:srgbClr val="3F3F3F"/>
                </a:solidFill>
                <a:latin typeface="Bookman Old Style" panose="02050604050505020204" pitchFamily="18" charset="0"/>
                <a:ea typeface="Helvetica Neue"/>
                <a:cs typeface="Arial" panose="020B0604020202020204" pitchFamily="34" charset="0"/>
                <a:sym typeface="Helvetica Neue"/>
              </a:rPr>
              <a:t>i</a:t>
            </a:r>
            <a:r>
              <a:rPr lang="en" sz="2400" dirty="0">
                <a:solidFill>
                  <a:srgbClr val="3F3F3F"/>
                </a:solidFill>
                <a:latin typeface="Bookman Old Style" panose="02050604050505020204" pitchFamily="18" charset="0"/>
                <a:ea typeface="Helvetica Neue"/>
                <a:cs typeface="Arial" panose="020B0604020202020204" pitchFamily="34" charset="0"/>
                <a:sym typeface="Helvetica Neue"/>
              </a:rPr>
              <a:t>n the world.</a:t>
            </a:r>
            <a:endParaRPr dirty="0">
              <a:latin typeface="Bookman Old Style" panose="02050604050505020204" pitchFamily="18" charset="0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751614" y="1102706"/>
            <a:ext cx="4201885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~ 9 </a:t>
            </a:r>
            <a:r>
              <a:rPr lang="en-US" sz="18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M data points since 2005. Represents ~¼ of world wide data.</a:t>
            </a:r>
          </a:p>
          <a:p>
            <a:pPr marL="400050" marR="0" lvl="0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Bookman Old Style" panose="020506040505050202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2020, 2021 and 2022 had a 40% data loss compared to previous years</a:t>
            </a: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1800" dirty="0">
              <a:solidFill>
                <a:schemeClr val="dk1"/>
              </a:solidFill>
              <a:latin typeface="Bookman Old Style" panose="020506040505050202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Contributes to the GCB-2023 estimate of the Ocean sink of 2.8 +/- 0.4 </a:t>
            </a:r>
            <a:r>
              <a:rPr lang="en-US" sz="1800" dirty="0" err="1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GtC</a:t>
            </a:r>
            <a:r>
              <a:rPr lang="en-US" sz="18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/year.</a:t>
            </a:r>
            <a:endParaRPr sz="1800" dirty="0">
              <a:solidFill>
                <a:schemeClr val="dk1"/>
              </a:solidFill>
              <a:latin typeface="Bookman Old Style" panose="020506040505050202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  <a:p>
            <a:pPr marL="45720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Bookman Old Style" panose="020506040505050202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C130-4517-1D27-449F-022CBD91B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1" y="1276588"/>
            <a:ext cx="4769234" cy="2911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258091" y="193086"/>
            <a:ext cx="703217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F3F3F"/>
                </a:solidFill>
                <a:latin typeface="Bookman Old Style" panose="02050604050505020204" pitchFamily="18" charset="0"/>
                <a:ea typeface="Helvetica Neue"/>
                <a:cs typeface="Arial" panose="020B0604020202020204" pitchFamily="34" charset="0"/>
                <a:sym typeface="Helvetica Neue"/>
              </a:rPr>
              <a:t>Impact of predictor variables on estimates of global sea-air CO</a:t>
            </a:r>
            <a:r>
              <a:rPr lang="en-US" sz="1800" baseline="-25000" dirty="0">
                <a:solidFill>
                  <a:srgbClr val="3F3F3F"/>
                </a:solidFill>
                <a:latin typeface="Bookman Old Style" panose="02050604050505020204" pitchFamily="18" charset="0"/>
                <a:ea typeface="Helvetica Neue"/>
                <a:cs typeface="Arial" panose="020B0604020202020204" pitchFamily="34" charset="0"/>
                <a:sym typeface="Helvetica Neue"/>
              </a:rPr>
              <a:t>2</a:t>
            </a:r>
            <a:r>
              <a:rPr lang="en-US" sz="1800" dirty="0">
                <a:solidFill>
                  <a:srgbClr val="3F3F3F"/>
                </a:solidFill>
                <a:latin typeface="Bookman Old Style" panose="02050604050505020204" pitchFamily="18" charset="0"/>
                <a:ea typeface="Helvetica Neue"/>
                <a:cs typeface="Arial" panose="020B0604020202020204" pitchFamily="34" charset="0"/>
                <a:sym typeface="Helvetica Neue"/>
              </a:rPr>
              <a:t> fluxes using an Extra Trees machine learning approach</a:t>
            </a:r>
            <a:endParaRPr sz="1800" dirty="0">
              <a:latin typeface="Bookman Old Style" panose="02050604050505020204" pitchFamily="18" charset="0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58091" y="3703980"/>
            <a:ext cx="431390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Location (sum of Lat, SLON and CLON) has the greatest importance. </a:t>
            </a:r>
          </a:p>
          <a:p>
            <a:pPr marL="285750" marR="0" lvl="0" indent="-171450" algn="l" rtl="0"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SST has second due to strong dependence of physical and chemical factors controlling fCO</a:t>
            </a:r>
            <a:r>
              <a:rPr lang="en-US" sz="1100" baseline="-250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2w</a:t>
            </a:r>
            <a:r>
              <a:rPr lang="en-US" sz="11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</a:p>
          <a:p>
            <a:pPr marL="285750" marR="0" lvl="0" indent="-171450" algn="l" rtl="0"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Time (JDN, for Julian day) is the main driver of trends due to the increasing atmospheric CO</a:t>
            </a:r>
            <a:r>
              <a:rPr lang="en-US" sz="1100" baseline="-250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2</a:t>
            </a:r>
            <a:r>
              <a:rPr lang="en-US" sz="11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 levels over time. </a:t>
            </a:r>
            <a:endParaRPr sz="1100" dirty="0">
              <a:solidFill>
                <a:schemeClr val="dk1"/>
              </a:solidFill>
              <a:latin typeface="Bookman Old Style" panose="020506040505050202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6A17B-0815-106B-0D66-2424A401A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1" y="988203"/>
            <a:ext cx="3658785" cy="2672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72620-DBE2-D431-1C42-A234B55CF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23" y="931221"/>
            <a:ext cx="2195802" cy="2320579"/>
          </a:xfrm>
          <a:prstGeom prst="rect">
            <a:avLst/>
          </a:prstGeom>
        </p:spPr>
      </p:pic>
      <p:sp>
        <p:nvSpPr>
          <p:cNvPr id="8" name="Google Shape;77;p15">
            <a:extLst>
              <a:ext uri="{FF2B5EF4-FFF2-40B4-BE49-F238E27FC236}">
                <a16:creationId xmlns:a16="http://schemas.microsoft.com/office/drawing/2014/main" id="{638FA2CC-DE94-E791-9A3D-8FFF945FB824}"/>
              </a:ext>
            </a:extLst>
          </p:cNvPr>
          <p:cNvSpPr txBox="1"/>
          <p:nvPr/>
        </p:nvSpPr>
        <p:spPr>
          <a:xfrm>
            <a:off x="4429863" y="3350749"/>
            <a:ext cx="445604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1714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20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</a:defRPr>
            </a:lvl1pPr>
          </a:lstStyle>
          <a:p>
            <a:r>
              <a:rPr lang="en-US" sz="1100" dirty="0"/>
              <a:t>No large impacts in the global annual averages of magnitude, variability and trends (except for target).</a:t>
            </a:r>
          </a:p>
          <a:p>
            <a:r>
              <a:rPr lang="en-US" sz="1100" dirty="0"/>
              <a:t>Using ∆fCO</a:t>
            </a:r>
            <a:r>
              <a:rPr lang="en-US" sz="1100" baseline="-25000" dirty="0"/>
              <a:t>2</a:t>
            </a:r>
            <a:r>
              <a:rPr lang="en-US" sz="1100" dirty="0"/>
              <a:t> instead of fCO</a:t>
            </a:r>
            <a:r>
              <a:rPr lang="en-US" sz="1100" baseline="-25000" dirty="0"/>
              <a:t>2w</a:t>
            </a:r>
            <a:r>
              <a:rPr lang="en-US" sz="1100" dirty="0"/>
              <a:t> as the target creates poor agreement in both magnitude and trend of the global flux. Reason is unclear but could be sampling bias. </a:t>
            </a:r>
          </a:p>
          <a:p>
            <a:r>
              <a:rPr lang="en-US" sz="1100" dirty="0"/>
              <a:t>Effect of data quality (AB flags only) could be due to the sampling bias of high quality measurements toward open ocean and temporal bias of near-shore, higher variability values toward later years. </a:t>
            </a:r>
          </a:p>
          <a:p>
            <a:pPr marL="287338" indent="0">
              <a:buNone/>
            </a:pPr>
            <a:r>
              <a:rPr lang="en-US" sz="1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From Wanninkhof et al., 2024, submitted</a:t>
            </a:r>
            <a:endParaRPr lang="en-US" sz="1400" dirty="0"/>
          </a:p>
          <a:p>
            <a:endParaRPr sz="1100" dirty="0">
              <a:sym typeface="Helvetica Neue"/>
            </a:endParaRPr>
          </a:p>
        </p:txBody>
      </p:sp>
      <p:sp>
        <p:nvSpPr>
          <p:cNvPr id="9" name="Google Shape;77;p15">
            <a:extLst>
              <a:ext uri="{FF2B5EF4-FFF2-40B4-BE49-F238E27FC236}">
                <a16:creationId xmlns:a16="http://schemas.microsoft.com/office/drawing/2014/main" id="{437C9350-51FC-746D-165F-5E5062F5ED2F}"/>
              </a:ext>
            </a:extLst>
          </p:cNvPr>
          <p:cNvSpPr txBox="1"/>
          <p:nvPr/>
        </p:nvSpPr>
        <p:spPr>
          <a:xfrm>
            <a:off x="1466207" y="882207"/>
            <a:ext cx="1958636" cy="2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algn="l" rtl="0"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0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FEATURE IMPORTANCE</a:t>
            </a:r>
            <a:endParaRPr sz="1000" dirty="0">
              <a:solidFill>
                <a:schemeClr val="dk1"/>
              </a:solidFill>
              <a:latin typeface="Bookman Old Style" panose="020506040505050202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0" name="Google Shape;77;p15">
            <a:extLst>
              <a:ext uri="{FF2B5EF4-FFF2-40B4-BE49-F238E27FC236}">
                <a16:creationId xmlns:a16="http://schemas.microsoft.com/office/drawing/2014/main" id="{7D578299-F006-ABAC-19D0-719F7EC5A6DE}"/>
              </a:ext>
            </a:extLst>
          </p:cNvPr>
          <p:cNvSpPr txBox="1"/>
          <p:nvPr/>
        </p:nvSpPr>
        <p:spPr>
          <a:xfrm>
            <a:off x="5418656" y="988203"/>
            <a:ext cx="2819257" cy="215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algn="l" rtl="0"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800" dirty="0">
                <a:solidFill>
                  <a:schemeClr val="dk1"/>
                </a:solidFill>
                <a:latin typeface="Bookman Old Style" panose="020506040505050202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USING DIFFERENT PREDICTOR COMBINATIONS</a:t>
            </a:r>
            <a:endParaRPr sz="800" dirty="0">
              <a:solidFill>
                <a:schemeClr val="dk1"/>
              </a:solidFill>
              <a:latin typeface="Bookman Old Style" panose="020506040505050202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424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A775-5FC8-E1D7-F449-62A2D1C6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6" y="239783"/>
            <a:ext cx="6803995" cy="5727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Bookman Old Style" panose="02050604050505020204" pitchFamily="18" charset="0"/>
                <a:ea typeface="Baskerville" panose="02020502070401020303" pitchFamily="18" charset="0"/>
              </a:rPr>
              <a:t>Rapidly changing condition put stocks at risk.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E6883-1D0F-52AA-753D-170AC46E4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9" y="1059288"/>
            <a:ext cx="3360499" cy="3944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B7DD06-DA0D-1C56-98C3-D8F8A4F989C4}"/>
              </a:ext>
            </a:extLst>
          </p:cNvPr>
          <p:cNvSpPr txBox="1"/>
          <p:nvPr/>
        </p:nvSpPr>
        <p:spPr>
          <a:xfrm>
            <a:off x="4646815" y="1263535"/>
            <a:ext cx="40649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Using a combination of GO-SHIP and SOOP underway surface observations to evaluate changes in surface ocean carbonate chemistry between 1961 and 2020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Looking at air-sea anthropogenic CO2 uptake, warming, upwelling, and changing buffering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>
                <a:latin typeface="Bookman Old Style" panose="02050604050505020204" pitchFamily="18" charset="0"/>
              </a:rPr>
              <a:t>Conditions are changing rapidly in regions that would normally be considered refugia, with implications for stocks of sensitive species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98AA8-3B60-F23F-4DD7-D7153D7FF82B}"/>
              </a:ext>
            </a:extLst>
          </p:cNvPr>
          <p:cNvSpPr txBox="1"/>
          <p:nvPr/>
        </p:nvSpPr>
        <p:spPr>
          <a:xfrm>
            <a:off x="4156364" y="4607687"/>
            <a:ext cx="4064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From Feely et al.,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F01E-B961-BD25-B802-81B2B49667F6}"/>
              </a:ext>
            </a:extLst>
          </p:cNvPr>
          <p:cNvSpPr txBox="1"/>
          <p:nvPr/>
        </p:nvSpPr>
        <p:spPr>
          <a:xfrm>
            <a:off x="676103" y="752112"/>
            <a:ext cx="336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        </a:t>
            </a:r>
            <a:r>
              <a:rPr lang="en-US" i="1" dirty="0">
                <a:latin typeface="Bookman Old Style" panose="02050604050505020204" pitchFamily="18" charset="0"/>
              </a:rPr>
              <a:t>f</a:t>
            </a:r>
            <a:r>
              <a:rPr lang="en-US" dirty="0">
                <a:latin typeface="Bookman Old Style" panose="02050604050505020204" pitchFamily="18" charset="0"/>
              </a:rPr>
              <a:t>CO</a:t>
            </a:r>
            <a:r>
              <a:rPr lang="en-US" baseline="-25000" dirty="0">
                <a:latin typeface="Bookman Old Style" panose="02050604050505020204" pitchFamily="18" charset="0"/>
              </a:rPr>
              <a:t>2</a:t>
            </a:r>
            <a:r>
              <a:rPr lang="en-US" dirty="0">
                <a:latin typeface="Bookman Old Style" panose="02050604050505020204" pitchFamily="18" charset="0"/>
              </a:rPr>
              <a:t>              Carbonate ions</a:t>
            </a:r>
          </a:p>
        </p:txBody>
      </p:sp>
    </p:spTree>
    <p:extLst>
      <p:ext uri="{BB962C8B-B14F-4D97-AF65-F5344CB8AC3E}">
        <p14:creationId xmlns:p14="http://schemas.microsoft.com/office/powerpoint/2010/main" val="382403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587A-4511-7C1C-B453-2FCA7EDF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4216"/>
            <a:ext cx="6817520" cy="81366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latin typeface="Bookman Old Style" panose="02050604050505020204" pitchFamily="18" charset="0"/>
                <a:ea typeface="Baskerville" panose="02020502070401020303" pitchFamily="18" charset="0"/>
              </a:rPr>
              <a:t>Temporal changes of global surface ocean acidification indicators under different scenarios.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98909-62EF-ACF0-B420-45B2F39C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4" y="907318"/>
            <a:ext cx="5252192" cy="3539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3F9B0-1203-E464-E890-CD0A08F37390}"/>
              </a:ext>
            </a:extLst>
          </p:cNvPr>
          <p:cNvSpPr txBox="1"/>
          <p:nvPr/>
        </p:nvSpPr>
        <p:spPr>
          <a:xfrm>
            <a:off x="6238067" y="1186287"/>
            <a:ext cx="270445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Combines SOCAT observations and other observational data products to adjust CMIP6 Earth System Model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Maps of 1</a:t>
            </a:r>
            <a:r>
              <a:rPr lang="en-US" sz="120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x1</a:t>
            </a:r>
            <a:r>
              <a:rPr lang="en-US" sz="120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decada</a:t>
            </a:r>
            <a:r>
              <a:rPr lang="en-US" sz="12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l averages for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9 parameters (fCO2,pH</a:t>
            </a:r>
            <a:r>
              <a:rPr lang="en-US" sz="1200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TA, DIC, [H</a:t>
            </a:r>
            <a:r>
              <a:rPr lang="en-US" sz="120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], [CO3</a:t>
            </a:r>
            <a:r>
              <a:rPr lang="en-US" sz="120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2-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], </a:t>
            </a:r>
            <a:r>
              <a:rPr lang="en-US" sz="1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Ω</a:t>
            </a:r>
            <a:r>
              <a:rPr lang="en-US" sz="1200" baseline="-25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arag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Ω</a:t>
            </a:r>
            <a:r>
              <a:rPr lang="en-US" sz="1200" baseline="-25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cal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Revelle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factor).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Temporal range: 1750 to 2100 using five Shared Socioeconomic Pathways for 2020–2100, representing different future emissions scenarios (SSP1–1.9, SSP1–2.6, SSP2–4.5, SSP3–7.0, and SSP5–8.5).</a:t>
            </a:r>
          </a:p>
          <a:p>
            <a:endParaRPr lang="en-US" sz="1000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A0920-82A2-C162-7E03-CE7AB909DFA0}"/>
              </a:ext>
            </a:extLst>
          </p:cNvPr>
          <p:cNvSpPr txBox="1"/>
          <p:nvPr/>
        </p:nvSpPr>
        <p:spPr>
          <a:xfrm>
            <a:off x="666424" y="4446374"/>
            <a:ext cx="8276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Temporal changes of global surface ocean acidification indicators (inter-model median values out of 14 CMIP6 Earth System Models after applying adjustments with observational data [including SOCAT data], area-averaged). The </a:t>
            </a:r>
            <a:r>
              <a:rPr lang="en-US" sz="9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x</a:t>
            </a:r>
            <a:r>
              <a:rPr lang="en-US" sz="9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-axes labels, 1–1.9, 1–2.6, 2–4.5, 3–7.0, and 5–8.5 indicate the Shared Socioeconomic Pathways: SSP1–1.9, SSP1–2.6, SSP2–4.5, SSP3–7.0, and SSP5–8.5, respectively. From Jiang et al. 2023</a:t>
            </a:r>
            <a:endParaRPr lang="en-US" sz="7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0022-23A3-7627-55E6-F2E79481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87" y="154079"/>
            <a:ext cx="6945311" cy="702132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latin typeface="Bookman Old Style" panose="02050604050505020204" pitchFamily="18" charset="0"/>
                <a:ea typeface="Baskerville" panose="02020502070401020303" pitchFamily="18" charset="0"/>
              </a:rPr>
              <a:t>An updated climatological mean surface ocean </a:t>
            </a:r>
            <a:r>
              <a:rPr lang="en-US" sz="2000" i="1" dirty="0">
                <a:latin typeface="Bookman Old Style" panose="02050604050505020204" pitchFamily="18" charset="0"/>
                <a:ea typeface="Baskerville" panose="02020502070401020303" pitchFamily="18" charset="0"/>
              </a:rPr>
              <a:t>p</a:t>
            </a:r>
            <a:r>
              <a:rPr lang="en-US" sz="2000" dirty="0">
                <a:latin typeface="Bookman Old Style" panose="02050604050505020204" pitchFamily="18" charset="0"/>
                <a:ea typeface="Baskerville" panose="02020502070401020303" pitchFamily="18" charset="0"/>
              </a:rPr>
              <a:t>CO</a:t>
            </a:r>
            <a:r>
              <a:rPr lang="en-US" sz="2000" baseline="-25000" dirty="0">
                <a:latin typeface="Bookman Old Style" panose="02050604050505020204" pitchFamily="18" charset="0"/>
                <a:ea typeface="Baskerville" panose="02020502070401020303" pitchFamily="18" charset="0"/>
              </a:rPr>
              <a:t>2</a:t>
            </a:r>
            <a:r>
              <a:rPr lang="en-US" sz="2000" dirty="0">
                <a:latin typeface="Bookman Old Style" panose="02050604050505020204" pitchFamily="18" charset="0"/>
                <a:ea typeface="Baskerville" panose="02020502070401020303" pitchFamily="18" charset="0"/>
              </a:rPr>
              <a:t>, and net sea–air CO</a:t>
            </a:r>
            <a:r>
              <a:rPr lang="en-US" sz="2000" baseline="-25000" dirty="0">
                <a:latin typeface="Bookman Old Style" panose="02050604050505020204" pitchFamily="18" charset="0"/>
                <a:ea typeface="Baskerville" panose="02020502070401020303" pitchFamily="18" charset="0"/>
              </a:rPr>
              <a:t>2</a:t>
            </a:r>
            <a:r>
              <a:rPr lang="en-US" sz="2000" dirty="0">
                <a:latin typeface="Bookman Old Style" panose="02050604050505020204" pitchFamily="18" charset="0"/>
                <a:ea typeface="Baskerville" panose="02020502070401020303" pitchFamily="18" charset="0"/>
              </a:rPr>
              <a:t> flux over the global oceans</a:t>
            </a:r>
            <a:br>
              <a:rPr lang="en-US" sz="2000" dirty="0">
                <a:latin typeface="Bookman Old Style" panose="02050604050505020204" pitchFamily="18" charset="0"/>
                <a:ea typeface="Baskerville" panose="02020502070401020303" pitchFamily="18" charset="0"/>
              </a:rPr>
            </a:br>
            <a:endParaRPr lang="en-US" sz="2000" dirty="0">
              <a:latin typeface="Bookman Old Style" panose="02050604050505020204" pitchFamily="18" charset="0"/>
              <a:ea typeface="Baskerville" panose="02020502070401020303" pitchFamily="18" charset="0"/>
            </a:endParaRPr>
          </a:p>
        </p:txBody>
      </p:sp>
      <p:pic>
        <p:nvPicPr>
          <p:cNvPr id="1025" name="Picture 5" descr="A diagram of the earth's temperature&#10;&#10;Description automatically generated">
            <a:extLst>
              <a:ext uri="{FF2B5EF4-FFF2-40B4-BE49-F238E27FC236}">
                <a16:creationId xmlns:a16="http://schemas.microsoft.com/office/drawing/2014/main" id="{6120DF8C-1C8A-6713-EB4E-C88C5B96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404851"/>
            <a:ext cx="5943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FDB222-93BA-5B95-6D31-C316DE26B691}"/>
              </a:ext>
            </a:extLst>
          </p:cNvPr>
          <p:cNvSpPr txBox="1"/>
          <p:nvPr/>
        </p:nvSpPr>
        <p:spPr>
          <a:xfrm>
            <a:off x="6309360" y="1697910"/>
            <a:ext cx="2751513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Constructed using SOCATv2022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man Old Style" panose="02050604050505020204" pitchFamily="18" charset="0"/>
              </a:rPr>
              <a:t>~7x more data than the last climatology </a:t>
            </a:r>
            <a:r>
              <a:rPr lang="en-US" sz="1050" dirty="0">
                <a:latin typeface="Bookman Old Style" panose="02050604050505020204" pitchFamily="18" charset="0"/>
              </a:rPr>
              <a:t>(Takahashi et al. 2009).</a:t>
            </a:r>
            <a:endParaRPr lang="en-US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 normalization procedure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 </a:t>
            </a:r>
            <a:r>
              <a:rPr lang="en-US" sz="1200" dirty="0">
                <a:effectLst/>
                <a:latin typeface="Symbol" pitchFamily="2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fCO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rather than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1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2oce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B35E5-03A8-0890-7873-47B40671C435}"/>
              </a:ext>
            </a:extLst>
          </p:cNvPr>
          <p:cNvSpPr txBox="1"/>
          <p:nvPr/>
        </p:nvSpPr>
        <p:spPr>
          <a:xfrm>
            <a:off x="365760" y="4355491"/>
            <a:ext cx="60433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(a) Global mean ∆fCO2 seasonal climatology from the SOCAT database; annual mean value is indicated by the diamond (-4.1µatm). (b) Map of annual ∆fCO2 climatology. from Fay et al., 2024 (submitted)</a:t>
            </a:r>
          </a:p>
          <a:p>
            <a:endParaRPr lang="en-US" sz="9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533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557</Words>
  <Application>Microsoft Macintosh PowerPoint</Application>
  <PresentationFormat>On-screen Show (16:9)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Helvetica Neue</vt:lpstr>
      <vt:lpstr>Symbol</vt:lpstr>
      <vt:lpstr>Times New Roman</vt:lpstr>
      <vt:lpstr>Simple Light</vt:lpstr>
      <vt:lpstr>PowerPoint Presentation</vt:lpstr>
      <vt:lpstr>PowerPoint Presentation</vt:lpstr>
      <vt:lpstr>Rapidly changing condition put stocks at risk.</vt:lpstr>
      <vt:lpstr>Temporal changes of global surface ocean acidification indicators under different scenarios. </vt:lpstr>
      <vt:lpstr>An updated climatological mean surface ocean pCO2, and net sea–air CO2 flux over the global oceans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denis.pierrot</cp:lastModifiedBy>
  <cp:revision>30</cp:revision>
  <dcterms:modified xsi:type="dcterms:W3CDTF">2024-01-05T21:00:22Z</dcterms:modified>
</cp:coreProperties>
</file>