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9" r:id="rId1"/>
  </p:sldMasterIdLst>
  <p:notesMasterIdLst>
    <p:notesMasterId r:id="rId7"/>
  </p:notesMasterIdLst>
  <p:sldIdLst>
    <p:sldId id="258" r:id="rId2"/>
    <p:sldId id="259" r:id="rId3"/>
    <p:sldId id="260" r:id="rId4"/>
    <p:sldId id="261" r:id="rId5"/>
    <p:sldId id="262"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6405"/>
  </p:normalViewPr>
  <p:slideViewPr>
    <p:cSldViewPr snapToGrid="0">
      <p:cViewPr varScale="1">
        <p:scale>
          <a:sx n="168" d="100"/>
          <a:sy n="168" d="100"/>
        </p:scale>
        <p:origin x="768"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f381c70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f4f381c70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f381c70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f4f381c70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9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f381c70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f4f381c70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04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f381c70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f4f381c70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43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Recreated from Fig. S15 from Long et al. (2021). Compilation of mean CO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observed at surface monitoring stations and as sampled from ships minus the NOAA </a:t>
            </a:r>
            <a:r>
              <a:rPr lang="en-US" sz="1100" b="0" i="1" u="none" strike="noStrike" cap="none" dirty="0">
                <a:solidFill>
                  <a:srgbClr val="000000"/>
                </a:solidFill>
                <a:effectLst/>
                <a:latin typeface="Arial"/>
                <a:ea typeface="Arial"/>
                <a:cs typeface="Arial"/>
                <a:sym typeface="Arial"/>
              </a:rPr>
              <a:t>in situ</a:t>
            </a:r>
            <a:r>
              <a:rPr lang="en-US" sz="1100" b="0" i="0" u="none" strike="noStrike" cap="none" dirty="0">
                <a:solidFill>
                  <a:srgbClr val="000000"/>
                </a:solidFill>
                <a:effectLst/>
                <a:latin typeface="Arial"/>
                <a:ea typeface="Arial"/>
                <a:cs typeface="Arial"/>
                <a:sym typeface="Arial"/>
              </a:rPr>
              <a:t> record at the South Pole Observatory (SPO) over 2012-2017 for (</a:t>
            </a:r>
            <a:r>
              <a:rPr lang="en-US" sz="1100" b="1" i="0" u="none" strike="noStrike" cap="none" dirty="0">
                <a:solidFill>
                  <a:srgbClr val="000000"/>
                </a:solidFill>
                <a:effectLst/>
                <a:latin typeface="Arial"/>
                <a:ea typeface="Arial"/>
                <a:cs typeface="Arial"/>
                <a:sym typeface="Arial"/>
              </a:rPr>
              <a:t>A</a:t>
            </a:r>
            <a:r>
              <a:rPr lang="en-US" sz="1100" b="0" i="0" u="none" strike="noStrike" cap="none" dirty="0">
                <a:solidFill>
                  <a:srgbClr val="000000"/>
                </a:solidFill>
                <a:effectLst/>
                <a:latin typeface="Arial"/>
                <a:ea typeface="Arial"/>
                <a:cs typeface="Arial"/>
                <a:sym typeface="Arial"/>
              </a:rPr>
              <a:t>) winter (DJF) and (</a:t>
            </a:r>
            <a:r>
              <a:rPr lang="en-US" sz="1100" b="1" i="0" u="none" strike="noStrike" cap="none" dirty="0">
                <a:solidFill>
                  <a:srgbClr val="000000"/>
                </a:solidFill>
                <a:effectLst/>
                <a:latin typeface="Arial"/>
                <a:ea typeface="Arial"/>
                <a:cs typeface="Arial"/>
                <a:sym typeface="Arial"/>
              </a:rPr>
              <a:t>B</a:t>
            </a:r>
            <a:r>
              <a:rPr lang="en-US" sz="1100" b="0" i="0" u="none" strike="noStrike" cap="none" dirty="0">
                <a:solidFill>
                  <a:srgbClr val="000000"/>
                </a:solidFill>
                <a:effectLst/>
                <a:latin typeface="Arial"/>
                <a:ea typeface="Arial"/>
                <a:cs typeface="Arial"/>
                <a:sym typeface="Arial"/>
              </a:rPr>
              <a:t>) summer (JJA). The black line is a spline fit provided simply as a visual guide. Blue shading denotes the latitude band in which we designate “Southern Ocean stations.” This record includes shipboard in situ measurements from the </a:t>
            </a:r>
            <a:r>
              <a:rPr lang="en-US" sz="1100" b="0" i="1" u="none" strike="noStrike" cap="none" dirty="0">
                <a:solidFill>
                  <a:srgbClr val="000000"/>
                </a:solidFill>
                <a:effectLst/>
                <a:latin typeface="Arial"/>
                <a:ea typeface="Arial"/>
                <a:cs typeface="Arial"/>
                <a:sym typeface="Arial"/>
              </a:rPr>
              <a:t>ARSV Laurence M. Gould</a:t>
            </a:r>
            <a:r>
              <a:rPr lang="en-US" sz="1100" b="0" i="0" u="none" strike="noStrike" cap="none" dirty="0">
                <a:solidFill>
                  <a:srgbClr val="000000"/>
                </a:solidFill>
                <a:effectLst/>
                <a:latin typeface="Arial"/>
                <a:ea typeface="Arial"/>
                <a:cs typeface="Arial"/>
                <a:sym typeface="Arial"/>
              </a:rPr>
              <a:t> (LMG), from the NOAA equilibrator pCO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system (cyan circles with black outlines) and from the NCAR atmospheric 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system (cyan diamonds with black outlines). The NOAA LMG data are available from 2005 to the present. The NOAA DRP flask record is collected from this same ship. The NOAA shipboard in situ atmospheric CO</a:t>
            </a:r>
            <a:r>
              <a:rPr lang="en-US" sz="1100" b="0" i="0" u="none" strike="noStrike" cap="none" baseline="-25000" dirty="0">
                <a:solidFill>
                  <a:srgbClr val="000000"/>
                </a:solidFill>
                <a:effectLst/>
                <a:latin typeface="Arial"/>
                <a:ea typeface="Arial"/>
                <a:cs typeface="Arial"/>
                <a:sym typeface="Arial"/>
              </a:rPr>
              <a:t>2</a:t>
            </a:r>
            <a:r>
              <a:rPr lang="en-US" sz="1100" b="0" i="0" u="none" strike="noStrike" cap="none" dirty="0">
                <a:solidFill>
                  <a:srgbClr val="000000"/>
                </a:solidFill>
                <a:effectLst/>
                <a:latin typeface="Arial"/>
                <a:ea typeface="Arial"/>
                <a:cs typeface="Arial"/>
                <a:sym typeface="Arial"/>
              </a:rPr>
              <a:t> data are available in the </a:t>
            </a:r>
            <a:r>
              <a:rPr lang="en-US" sz="1100" b="0" i="0" u="none" strike="noStrike" cap="none" dirty="0" err="1">
                <a:solidFill>
                  <a:srgbClr val="000000"/>
                </a:solidFill>
                <a:effectLst/>
                <a:latin typeface="Arial"/>
                <a:ea typeface="Arial"/>
                <a:cs typeface="Arial"/>
                <a:sym typeface="Arial"/>
              </a:rPr>
              <a:t>ObsPack</a:t>
            </a:r>
            <a:r>
              <a:rPr lang="en-US" sz="1100" b="0" i="0" u="none" strike="noStrike" cap="none" dirty="0">
                <a:solidFill>
                  <a:srgbClr val="000000"/>
                </a:solidFill>
                <a:effectLst/>
                <a:latin typeface="Arial"/>
                <a:ea typeface="Arial"/>
                <a:cs typeface="Arial"/>
                <a:sym typeface="Arial"/>
              </a:rPr>
              <a:t> GV+ v7.0 product (http://</a:t>
            </a:r>
            <a:r>
              <a:rPr lang="en-US" sz="1100" b="0" i="0" u="none" strike="noStrike" cap="none" dirty="0" err="1">
                <a:solidFill>
                  <a:srgbClr val="000000"/>
                </a:solidFill>
                <a:effectLst/>
                <a:latin typeface="Arial"/>
                <a:ea typeface="Arial"/>
                <a:cs typeface="Arial"/>
                <a:sym typeface="Arial"/>
              </a:rPr>
              <a:t>doi.org</a:t>
            </a:r>
            <a:r>
              <a:rPr lang="en-US" sz="1100" b="0" i="0" u="none" strike="noStrike" cap="none" dirty="0">
                <a:solidFill>
                  <a:srgbClr val="000000"/>
                </a:solidFill>
                <a:effectLst/>
                <a:latin typeface="Arial"/>
                <a:ea typeface="Arial"/>
                <a:cs typeface="Arial"/>
                <a:sym typeface="Arial"/>
              </a:rPr>
              <a:t>/10.25925/20210801).</a:t>
            </a:r>
          </a:p>
          <a:p>
            <a:endParaRPr lang="en-US" dirty="0"/>
          </a:p>
        </p:txBody>
      </p:sp>
    </p:spTree>
    <p:extLst>
      <p:ext uri="{BB962C8B-B14F-4D97-AF65-F5344CB8AC3E}">
        <p14:creationId xmlns:p14="http://schemas.microsoft.com/office/powerpoint/2010/main" val="183591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55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527000" y="271750"/>
            <a:ext cx="607954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dirty="0">
                <a:solidFill>
                  <a:srgbClr val="3F3F3F"/>
                </a:solidFill>
                <a:latin typeface="Bookman Old Style" panose="02050604050505020204" pitchFamily="18" charset="0"/>
                <a:ea typeface="Helvetica Neue"/>
                <a:cs typeface="Arial" panose="020B0604020202020204" pitchFamily="34" charset="0"/>
                <a:sym typeface="Helvetica Neue"/>
              </a:rPr>
              <a:t>Largest Network of Surface pCO</a:t>
            </a:r>
            <a:r>
              <a:rPr lang="en" sz="2400" baseline="-25000" dirty="0">
                <a:solidFill>
                  <a:srgbClr val="3F3F3F"/>
                </a:solidFill>
                <a:latin typeface="Bookman Old Style" panose="02050604050505020204" pitchFamily="18" charset="0"/>
                <a:ea typeface="Helvetica Neue"/>
                <a:cs typeface="Arial" panose="020B0604020202020204" pitchFamily="34" charset="0"/>
                <a:sym typeface="Helvetica Neue"/>
              </a:rPr>
              <a:t>2</a:t>
            </a:r>
            <a:r>
              <a:rPr lang="en" sz="2400" dirty="0">
                <a:solidFill>
                  <a:srgbClr val="3F3F3F"/>
                </a:solidFill>
                <a:latin typeface="Bookman Old Style" panose="02050604050505020204" pitchFamily="18" charset="0"/>
                <a:ea typeface="Helvetica Neue"/>
                <a:cs typeface="Arial" panose="020B0604020202020204" pitchFamily="34" charset="0"/>
                <a:sym typeface="Helvetica Neue"/>
              </a:rPr>
              <a:t> data</a:t>
            </a:r>
          </a:p>
          <a:p>
            <a:pPr marL="0" marR="0" lvl="0" indent="0" algn="l" rtl="0">
              <a:spcBef>
                <a:spcPts val="0"/>
              </a:spcBef>
              <a:spcAft>
                <a:spcPts val="0"/>
              </a:spcAft>
              <a:buNone/>
            </a:pPr>
            <a:r>
              <a:rPr lang="en-US" sz="2400" dirty="0" err="1">
                <a:solidFill>
                  <a:srgbClr val="3F3F3F"/>
                </a:solidFill>
                <a:latin typeface="Bookman Old Style" panose="02050604050505020204" pitchFamily="18" charset="0"/>
                <a:ea typeface="Helvetica Neue"/>
                <a:cs typeface="Arial" panose="020B0604020202020204" pitchFamily="34" charset="0"/>
                <a:sym typeface="Helvetica Neue"/>
              </a:rPr>
              <a:t>i</a:t>
            </a:r>
            <a:r>
              <a:rPr lang="en" sz="2400" dirty="0">
                <a:solidFill>
                  <a:srgbClr val="3F3F3F"/>
                </a:solidFill>
                <a:latin typeface="Bookman Old Style" panose="02050604050505020204" pitchFamily="18" charset="0"/>
                <a:ea typeface="Helvetica Neue"/>
                <a:cs typeface="Arial" panose="020B0604020202020204" pitchFamily="34" charset="0"/>
                <a:sym typeface="Helvetica Neue"/>
              </a:rPr>
              <a:t>n the world.</a:t>
            </a:r>
            <a:endParaRPr dirty="0">
              <a:latin typeface="Bookman Old Style" panose="02050604050505020204" pitchFamily="18" charset="0"/>
            </a:endParaRPr>
          </a:p>
        </p:txBody>
      </p:sp>
      <p:sp>
        <p:nvSpPr>
          <p:cNvPr id="76" name="Google Shape;76;p15"/>
          <p:cNvSpPr txBox="1"/>
          <p:nvPr/>
        </p:nvSpPr>
        <p:spPr>
          <a:xfrm>
            <a:off x="6780508" y="351705"/>
            <a:ext cx="1831368"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Bookman Old Style" panose="02050604050505020204" pitchFamily="18" charset="0"/>
                <a:ea typeface="Helvetica Neue Light"/>
                <a:cs typeface="Arial" panose="020B0604020202020204" pitchFamily="34" charset="0"/>
                <a:sym typeface="Helvetica Neue Light"/>
              </a:rPr>
              <a:t>FY 2022</a:t>
            </a:r>
            <a:endParaRPr dirty="0">
              <a:latin typeface="Bookman Old Style" panose="02050604050505020204" pitchFamily="18" charset="0"/>
            </a:endParaRPr>
          </a:p>
          <a:p>
            <a:pPr marL="0" marR="0" lvl="0" indent="0" algn="just" rtl="0">
              <a:lnSpc>
                <a:spcPct val="80000"/>
              </a:lnSpc>
              <a:spcBef>
                <a:spcPts val="0"/>
              </a:spcBef>
              <a:spcAft>
                <a:spcPts val="0"/>
              </a:spcAft>
              <a:buNone/>
            </a:pPr>
            <a:r>
              <a:rPr lang="en" sz="1800" dirty="0">
                <a:solidFill>
                  <a:srgbClr val="1B6289"/>
                </a:solidFill>
                <a:latin typeface="Bookman Old Style" panose="02050604050505020204" pitchFamily="18" charset="0"/>
                <a:ea typeface="Helvetica Neue Light"/>
                <a:cs typeface="Arial" panose="020B0604020202020204" pitchFamily="34" charset="0"/>
                <a:sym typeface="Helvetica Neue Light"/>
              </a:rPr>
              <a:t>HIGHLIGHTS</a:t>
            </a:r>
            <a:endParaRPr dirty="0">
              <a:latin typeface="Bookman Old Style" panose="02050604050505020204" pitchFamily="18" charset="0"/>
            </a:endParaRPr>
          </a:p>
        </p:txBody>
      </p:sp>
      <p:sp>
        <p:nvSpPr>
          <p:cNvPr id="77" name="Google Shape;77;p15"/>
          <p:cNvSpPr txBox="1"/>
          <p:nvPr/>
        </p:nvSpPr>
        <p:spPr>
          <a:xfrm>
            <a:off x="4751614" y="1102706"/>
            <a:ext cx="4201885" cy="4077999"/>
          </a:xfrm>
          <a:prstGeom prst="rect">
            <a:avLst/>
          </a:prstGeom>
          <a:noFill/>
          <a:ln>
            <a:noFill/>
          </a:ln>
        </p:spPr>
        <p:txBody>
          <a:bodyPr spcFirstLastPara="1" wrap="square" lIns="91425" tIns="45700" rIns="91425" bIns="45700" anchor="t" anchorCtr="0">
            <a:spAutoFit/>
          </a:bodyPr>
          <a:lstStyle/>
          <a:p>
            <a:pPr marL="400050" marR="0" lvl="0" indent="-285750" algn="l" rtl="0">
              <a:spcBef>
                <a:spcPts val="100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 8.5 M data points since 2005. Represents ¼ of world wide data.</a:t>
            </a:r>
          </a:p>
          <a:p>
            <a:pPr marL="400050" marR="0" lvl="0" indent="-285750" algn="l" rtl="0">
              <a:spcBef>
                <a:spcPts val="1000"/>
              </a:spcBef>
              <a:spcAft>
                <a:spcPts val="0"/>
              </a:spcAft>
              <a:buClr>
                <a:schemeClr val="dk1"/>
              </a:buClr>
              <a:buSzPts val="1800"/>
              <a:buFont typeface="Arial" panose="020B0604020202020204" pitchFamily="34" charset="0"/>
              <a:buChar char="•"/>
            </a:pP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2020, 2021 and 2022 had a 40% data loss compared to previous years</a:t>
            </a:r>
          </a:p>
          <a:p>
            <a:pPr marL="400050" marR="0" lvl="0" indent="-285750" algn="l"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Contributes to the GCB-2022 estimate of the still increasing Ocean sink of 2.9 +/- 0.4 </a:t>
            </a:r>
            <a:r>
              <a:rPr lang="en-US" sz="1800" dirty="0" err="1">
                <a:solidFill>
                  <a:schemeClr val="dk1"/>
                </a:solidFill>
                <a:latin typeface="Bookman Old Style" panose="02050604050505020204" pitchFamily="18" charset="0"/>
                <a:ea typeface="Helvetica Neue"/>
                <a:cs typeface="Times New Roman" panose="02020603050405020304" pitchFamily="18" charset="0"/>
                <a:sym typeface="Helvetica Neue"/>
              </a:rPr>
              <a:t>GtC</a:t>
            </a: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/year.</a:t>
            </a: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57200" marR="0" lvl="0" indent="0" algn="l" rtl="0">
              <a:spcBef>
                <a:spcPts val="1000"/>
              </a:spcBef>
              <a:spcAft>
                <a:spcPts val="0"/>
              </a:spcAft>
              <a:buNone/>
            </a:pP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p:txBody>
      </p:sp>
      <p:pic>
        <p:nvPicPr>
          <p:cNvPr id="3" name="Picture 2">
            <a:extLst>
              <a:ext uri="{FF2B5EF4-FFF2-40B4-BE49-F238E27FC236}">
                <a16:creationId xmlns:a16="http://schemas.microsoft.com/office/drawing/2014/main" id="{D147D036-93A2-12F0-CE13-30E94C696A8E}"/>
              </a:ext>
            </a:extLst>
          </p:cNvPr>
          <p:cNvPicPr>
            <a:picLocks noChangeAspect="1"/>
          </p:cNvPicPr>
          <p:nvPr/>
        </p:nvPicPr>
        <p:blipFill>
          <a:blip r:embed="rId3"/>
          <a:stretch>
            <a:fillRect/>
          </a:stretch>
        </p:blipFill>
        <p:spPr>
          <a:xfrm>
            <a:off x="275353" y="1496233"/>
            <a:ext cx="4543525" cy="28904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527000" y="271750"/>
            <a:ext cx="607954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3F3F3F"/>
                </a:solidFill>
                <a:latin typeface="Bookman Old Style" panose="02050604050505020204" pitchFamily="18" charset="0"/>
                <a:ea typeface="Helvetica Neue"/>
                <a:cs typeface="Arial" panose="020B0604020202020204" pitchFamily="34" charset="0"/>
                <a:sym typeface="Helvetica Neue"/>
              </a:rPr>
              <a:t>Equatorial time-series of </a:t>
            </a:r>
            <a:r>
              <a:rPr lang="en-US" sz="1800" i="1" dirty="0">
                <a:solidFill>
                  <a:srgbClr val="3F3F3F"/>
                </a:solidFill>
                <a:latin typeface="Bookman Old Style" panose="02050604050505020204" pitchFamily="18" charset="0"/>
                <a:ea typeface="Helvetica Neue"/>
                <a:cs typeface="Arial" panose="020B0604020202020204" pitchFamily="34" charset="0"/>
                <a:sym typeface="Helvetica Neue"/>
              </a:rPr>
              <a:t>f</a:t>
            </a:r>
            <a:r>
              <a:rPr lang="en-US" sz="1800" dirty="0">
                <a:solidFill>
                  <a:srgbClr val="3F3F3F"/>
                </a:solidFill>
                <a:latin typeface="Bookman Old Style" panose="02050604050505020204" pitchFamily="18" charset="0"/>
                <a:ea typeface="Helvetica Neue"/>
                <a:cs typeface="Arial" panose="020B0604020202020204" pitchFamily="34" charset="0"/>
                <a:sym typeface="Helvetica Neue"/>
              </a:rPr>
              <a:t>CO</a:t>
            </a:r>
            <a:r>
              <a:rPr lang="en-US" sz="1800" baseline="-25000" dirty="0">
                <a:solidFill>
                  <a:srgbClr val="3F3F3F"/>
                </a:solidFill>
                <a:latin typeface="Bookman Old Style" panose="02050604050505020204" pitchFamily="18" charset="0"/>
                <a:ea typeface="Helvetica Neue"/>
                <a:cs typeface="Arial" panose="020B0604020202020204" pitchFamily="34" charset="0"/>
                <a:sym typeface="Helvetica Neue"/>
              </a:rPr>
              <a:t>2</a:t>
            </a:r>
            <a:r>
              <a:rPr lang="en-US" sz="1800" dirty="0">
                <a:solidFill>
                  <a:srgbClr val="3F3F3F"/>
                </a:solidFill>
                <a:latin typeface="Bookman Old Style" panose="02050604050505020204" pitchFamily="18" charset="0"/>
                <a:ea typeface="Helvetica Neue"/>
                <a:cs typeface="Arial" panose="020B0604020202020204" pitchFamily="34" charset="0"/>
                <a:sym typeface="Helvetica Neue"/>
              </a:rPr>
              <a:t> observations reveals relationship between CO</a:t>
            </a:r>
            <a:r>
              <a:rPr lang="en-US" sz="1800" baseline="-25000" dirty="0">
                <a:solidFill>
                  <a:srgbClr val="3F3F3F"/>
                </a:solidFill>
                <a:latin typeface="Bookman Old Style" panose="02050604050505020204" pitchFamily="18" charset="0"/>
                <a:ea typeface="Helvetica Neue"/>
                <a:cs typeface="Arial" panose="020B0604020202020204" pitchFamily="34" charset="0"/>
                <a:sym typeface="Helvetica Neue"/>
              </a:rPr>
              <a:t>2</a:t>
            </a:r>
            <a:r>
              <a:rPr lang="en-US" sz="1800" dirty="0">
                <a:solidFill>
                  <a:srgbClr val="3F3F3F"/>
                </a:solidFill>
                <a:latin typeface="Bookman Old Style" panose="02050604050505020204" pitchFamily="18" charset="0"/>
                <a:ea typeface="Helvetica Neue"/>
                <a:cs typeface="Arial" panose="020B0604020202020204" pitchFamily="34" charset="0"/>
                <a:sym typeface="Helvetica Neue"/>
              </a:rPr>
              <a:t> flux and ENSO cycle. </a:t>
            </a:r>
            <a:endParaRPr sz="1800" dirty="0">
              <a:latin typeface="Bookman Old Style" panose="02050604050505020204" pitchFamily="18" charset="0"/>
            </a:endParaRPr>
          </a:p>
        </p:txBody>
      </p:sp>
      <p:sp>
        <p:nvSpPr>
          <p:cNvPr id="76" name="Google Shape;76;p15"/>
          <p:cNvSpPr txBox="1"/>
          <p:nvPr/>
        </p:nvSpPr>
        <p:spPr>
          <a:xfrm>
            <a:off x="6893719" y="208734"/>
            <a:ext cx="1831368"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Bookman Old Style" panose="02050604050505020204" pitchFamily="18" charset="0"/>
                <a:ea typeface="Helvetica Neue Light"/>
                <a:cs typeface="Arial" panose="020B0604020202020204" pitchFamily="34" charset="0"/>
                <a:sym typeface="Helvetica Neue Light"/>
              </a:rPr>
              <a:t>FY 2022</a:t>
            </a:r>
            <a:endParaRPr dirty="0">
              <a:latin typeface="Bookman Old Style" panose="02050604050505020204" pitchFamily="18" charset="0"/>
            </a:endParaRPr>
          </a:p>
          <a:p>
            <a:pPr marL="0" marR="0" lvl="0" indent="0" algn="just" rtl="0">
              <a:lnSpc>
                <a:spcPct val="80000"/>
              </a:lnSpc>
              <a:spcBef>
                <a:spcPts val="0"/>
              </a:spcBef>
              <a:spcAft>
                <a:spcPts val="0"/>
              </a:spcAft>
              <a:buNone/>
            </a:pPr>
            <a:r>
              <a:rPr lang="en" sz="1800" dirty="0">
                <a:solidFill>
                  <a:srgbClr val="1B6289"/>
                </a:solidFill>
                <a:latin typeface="Bookman Old Style" panose="02050604050505020204" pitchFamily="18" charset="0"/>
                <a:ea typeface="Helvetica Neue Light"/>
                <a:cs typeface="Arial" panose="020B0604020202020204" pitchFamily="34" charset="0"/>
                <a:sym typeface="Helvetica Neue Light"/>
              </a:rPr>
              <a:t>HIGHLIGHTS</a:t>
            </a:r>
            <a:endParaRPr dirty="0">
              <a:latin typeface="Bookman Old Style" panose="02050604050505020204" pitchFamily="18" charset="0"/>
            </a:endParaRPr>
          </a:p>
        </p:txBody>
      </p:sp>
      <p:sp>
        <p:nvSpPr>
          <p:cNvPr id="77" name="Google Shape;77;p15"/>
          <p:cNvSpPr txBox="1"/>
          <p:nvPr/>
        </p:nvSpPr>
        <p:spPr>
          <a:xfrm>
            <a:off x="191589" y="3809977"/>
            <a:ext cx="8725988" cy="1200288"/>
          </a:xfrm>
          <a:prstGeom prst="rect">
            <a:avLst/>
          </a:prstGeom>
          <a:noFill/>
          <a:ln>
            <a:noFill/>
          </a:ln>
        </p:spPr>
        <p:txBody>
          <a:bodyPr spcFirstLastPara="1" wrap="square" lIns="91425" tIns="45700" rIns="91425" bIns="45700" anchor="t" anchorCtr="0">
            <a:spAutoFit/>
          </a:bodyPr>
          <a:lstStyle/>
          <a:p>
            <a:pPr marL="114300" marR="0" lvl="0" algn="l" rtl="0">
              <a:spcAft>
                <a:spcPts val="0"/>
              </a:spcAft>
              <a:buClr>
                <a:schemeClr val="dk1"/>
              </a:buClr>
              <a:buSzPts val="1800"/>
            </a:pPr>
            <a:r>
              <a:rPr lang="en-US" sz="1200" dirty="0">
                <a:solidFill>
                  <a:schemeClr val="dk1"/>
                </a:solidFill>
                <a:latin typeface="Bookman Old Style" panose="02050604050505020204" pitchFamily="18" charset="0"/>
                <a:ea typeface="Helvetica Neue"/>
                <a:cs typeface="Times New Roman" panose="02020603050405020304" pitchFamily="18" charset="0"/>
                <a:sym typeface="Helvetica Neue"/>
              </a:rPr>
              <a:t>The eastern and central equatorial Pacific are:</a:t>
            </a:r>
          </a:p>
          <a:p>
            <a:pPr marL="285750" lvl="1" indent="-171450">
              <a:buClr>
                <a:schemeClr val="dk1"/>
              </a:buClr>
              <a:buSzPts val="1800"/>
              <a:buFont typeface="Arial" panose="020B0604020202020204" pitchFamily="34" charset="0"/>
              <a:buChar char="•"/>
            </a:pPr>
            <a:r>
              <a:rPr lang="en-US" sz="1200" dirty="0">
                <a:solidFill>
                  <a:schemeClr val="dk1"/>
                </a:solidFill>
                <a:latin typeface="Bookman Old Style" panose="02050604050505020204" pitchFamily="18" charset="0"/>
                <a:ea typeface="Helvetica Neue"/>
                <a:cs typeface="Times New Roman" panose="02020603050405020304" pitchFamily="18" charset="0"/>
                <a:sym typeface="Helvetica Neue"/>
              </a:rPr>
              <a:t>large sources of CO</a:t>
            </a:r>
            <a:r>
              <a:rPr lang="en-US" sz="1200" baseline="-25000" dirty="0">
                <a:solidFill>
                  <a:schemeClr val="dk1"/>
                </a:solidFill>
                <a:latin typeface="Bookman Old Style" panose="02050604050505020204" pitchFamily="18" charset="0"/>
                <a:ea typeface="Helvetica Neue"/>
                <a:cs typeface="Times New Roman" panose="02020603050405020304" pitchFamily="18" charset="0"/>
                <a:sym typeface="Helvetica Neue"/>
              </a:rPr>
              <a:t>2</a:t>
            </a:r>
            <a:r>
              <a:rPr lang="en-US" sz="1200" dirty="0">
                <a:solidFill>
                  <a:schemeClr val="dk1"/>
                </a:solidFill>
                <a:latin typeface="Bookman Old Style" panose="02050604050505020204" pitchFamily="18" charset="0"/>
                <a:ea typeface="Helvetica Neue"/>
                <a:cs typeface="Times New Roman" panose="02020603050405020304" pitchFamily="18" charset="0"/>
                <a:sym typeface="Helvetica Neue"/>
              </a:rPr>
              <a:t> to the atmosphere during non-El Niño and La Niña events (strong trade winds, cold tropical SSTs, and enhanced upwelling)</a:t>
            </a:r>
          </a:p>
          <a:p>
            <a:pPr marL="285750" lvl="1" indent="-171450">
              <a:buClr>
                <a:schemeClr val="dk1"/>
              </a:buClr>
              <a:buSzPts val="1800"/>
              <a:buFont typeface="Arial" panose="020B0604020202020204" pitchFamily="34" charset="0"/>
              <a:buChar char="•"/>
            </a:pPr>
            <a:r>
              <a:rPr lang="en-US" sz="1200" dirty="0">
                <a:solidFill>
                  <a:schemeClr val="dk1"/>
                </a:solidFill>
                <a:latin typeface="Bookman Old Style" panose="02050604050505020204" pitchFamily="18" charset="0"/>
                <a:ea typeface="Helvetica Neue"/>
                <a:cs typeface="Times New Roman" panose="02020603050405020304" pitchFamily="18" charset="0"/>
                <a:sym typeface="Helvetica Neue"/>
              </a:rPr>
              <a:t>near neutral during strong El Niño events (warming of SST ,large-scale weakening of the trade winds, decrease in upwelling )</a:t>
            </a:r>
          </a:p>
          <a:p>
            <a:pPr marL="285750" lvl="1" indent="-171450">
              <a:buClr>
                <a:schemeClr val="dk1"/>
              </a:buClr>
              <a:buSzPts val="1800"/>
              <a:buFont typeface="Arial" panose="020B0604020202020204" pitchFamily="34" charset="0"/>
              <a:buChar char="•"/>
            </a:pPr>
            <a:r>
              <a:rPr lang="en-US" sz="1200" dirty="0">
                <a:solidFill>
                  <a:schemeClr val="dk1"/>
                </a:solidFill>
                <a:latin typeface="Bookman Old Style" panose="02050604050505020204" pitchFamily="18" charset="0"/>
                <a:ea typeface="Helvetica Neue"/>
                <a:cs typeface="Times New Roman" panose="02020603050405020304" pitchFamily="18" charset="0"/>
                <a:sym typeface="Helvetica Neue"/>
              </a:rPr>
              <a:t>weak sources during weak El Niño events. </a:t>
            </a:r>
            <a:endParaRPr sz="12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p:txBody>
      </p:sp>
      <p:pic>
        <p:nvPicPr>
          <p:cNvPr id="2" name="Picture 1" descr="A picture containing graphical user interface&#10;&#10;Description automatically generated">
            <a:extLst>
              <a:ext uri="{FF2B5EF4-FFF2-40B4-BE49-F238E27FC236}">
                <a16:creationId xmlns:a16="http://schemas.microsoft.com/office/drawing/2014/main" id="{811ED965-F821-1F85-CF32-38118E8F5851}"/>
              </a:ext>
            </a:extLst>
          </p:cNvPr>
          <p:cNvPicPr>
            <a:picLocks noChangeAspect="1"/>
          </p:cNvPicPr>
          <p:nvPr/>
        </p:nvPicPr>
        <p:blipFill>
          <a:blip r:embed="rId3"/>
          <a:stretch>
            <a:fillRect/>
          </a:stretch>
        </p:blipFill>
        <p:spPr>
          <a:xfrm>
            <a:off x="4636262" y="937602"/>
            <a:ext cx="3940556" cy="2814420"/>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8E5F7506-D3DE-7A4C-8D1A-CBE16B586BEE}"/>
              </a:ext>
            </a:extLst>
          </p:cNvPr>
          <p:cNvPicPr>
            <a:picLocks noChangeAspect="1"/>
          </p:cNvPicPr>
          <p:nvPr/>
        </p:nvPicPr>
        <p:blipFill>
          <a:blip r:embed="rId4"/>
          <a:stretch>
            <a:fillRect/>
          </a:stretch>
        </p:blipFill>
        <p:spPr>
          <a:xfrm>
            <a:off x="495893" y="937602"/>
            <a:ext cx="3905839" cy="2814421"/>
          </a:xfrm>
          <a:prstGeom prst="rect">
            <a:avLst/>
          </a:prstGeom>
        </p:spPr>
      </p:pic>
    </p:spTree>
    <p:extLst>
      <p:ext uri="{BB962C8B-B14F-4D97-AF65-F5344CB8AC3E}">
        <p14:creationId xmlns:p14="http://schemas.microsoft.com/office/powerpoint/2010/main" val="204424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414574" y="120893"/>
            <a:ext cx="367024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3F3F3F"/>
                </a:solidFill>
                <a:latin typeface="Bookman Old Style" panose="02050604050505020204" pitchFamily="18" charset="0"/>
                <a:ea typeface="Helvetica Neue"/>
                <a:cs typeface="Arial" panose="020B0604020202020204" pitchFamily="34" charset="0"/>
                <a:sym typeface="Helvetica Neue"/>
              </a:rPr>
              <a:t>Effect of the Pandemic</a:t>
            </a:r>
            <a:endParaRPr dirty="0">
              <a:latin typeface="Bookman Old Style" panose="02050604050505020204" pitchFamily="18" charset="0"/>
            </a:endParaRPr>
          </a:p>
        </p:txBody>
      </p:sp>
      <p:sp>
        <p:nvSpPr>
          <p:cNvPr id="76" name="Google Shape;76;p15"/>
          <p:cNvSpPr txBox="1"/>
          <p:nvPr/>
        </p:nvSpPr>
        <p:spPr>
          <a:xfrm>
            <a:off x="6898058" y="127824"/>
            <a:ext cx="1831368"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Bookman Old Style" panose="02050604050505020204" pitchFamily="18" charset="0"/>
                <a:ea typeface="Helvetica Neue Light"/>
                <a:cs typeface="Arial" panose="020B0604020202020204" pitchFamily="34" charset="0"/>
                <a:sym typeface="Helvetica Neue Light"/>
              </a:rPr>
              <a:t>FY 2022</a:t>
            </a:r>
            <a:endParaRPr dirty="0">
              <a:latin typeface="Bookman Old Style" panose="02050604050505020204" pitchFamily="18" charset="0"/>
            </a:endParaRPr>
          </a:p>
          <a:p>
            <a:pPr marL="0" marR="0" lvl="0" indent="0" algn="just" rtl="0">
              <a:lnSpc>
                <a:spcPct val="80000"/>
              </a:lnSpc>
              <a:spcBef>
                <a:spcPts val="0"/>
              </a:spcBef>
              <a:spcAft>
                <a:spcPts val="0"/>
              </a:spcAft>
              <a:buNone/>
            </a:pPr>
            <a:r>
              <a:rPr lang="en" sz="1800" dirty="0">
                <a:solidFill>
                  <a:srgbClr val="1B6289"/>
                </a:solidFill>
                <a:latin typeface="Bookman Old Style" panose="02050604050505020204" pitchFamily="18" charset="0"/>
                <a:ea typeface="Helvetica Neue Light"/>
                <a:cs typeface="Arial" panose="020B0604020202020204" pitchFamily="34" charset="0"/>
                <a:sym typeface="Helvetica Neue Light"/>
              </a:rPr>
              <a:t>HIGHLIGHTS</a:t>
            </a:r>
            <a:endParaRPr dirty="0">
              <a:latin typeface="Bookman Old Style" panose="02050604050505020204" pitchFamily="18" charset="0"/>
            </a:endParaRPr>
          </a:p>
        </p:txBody>
      </p:sp>
      <p:sp>
        <p:nvSpPr>
          <p:cNvPr id="77" name="Google Shape;77;p15"/>
          <p:cNvSpPr txBox="1"/>
          <p:nvPr/>
        </p:nvSpPr>
        <p:spPr>
          <a:xfrm>
            <a:off x="3855720" y="873533"/>
            <a:ext cx="5120640" cy="2862282"/>
          </a:xfrm>
          <a:prstGeom prst="rect">
            <a:avLst/>
          </a:prstGeom>
          <a:noFill/>
          <a:ln>
            <a:noFill/>
          </a:ln>
        </p:spPr>
        <p:txBody>
          <a:bodyPr spcFirstLastPara="1" wrap="square" lIns="91425" tIns="45700" rIns="91425" bIns="45700" anchor="t" anchorCtr="0">
            <a:spAutoFit/>
          </a:bodyPr>
          <a:lstStyle/>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2020, 2021 and 2022 had a 40% data loss compared to previous years</a:t>
            </a:r>
          </a:p>
          <a:p>
            <a:pPr marL="400050" marR="0" lvl="0" indent="-285750" algn="l"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Similar to VOS ships reporting met data (left figure), passenger and cargo ships responsible for most of SOOP-CO2 data loss</a:t>
            </a:r>
          </a:p>
          <a:p>
            <a:pPr marL="400050" marR="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Passenger ships stopped sailing whereas cargo ships restricted access</a:t>
            </a: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p:txBody>
      </p:sp>
      <p:pic>
        <p:nvPicPr>
          <p:cNvPr id="2" name="image13.jpg">
            <a:extLst>
              <a:ext uri="{FF2B5EF4-FFF2-40B4-BE49-F238E27FC236}">
                <a16:creationId xmlns:a16="http://schemas.microsoft.com/office/drawing/2014/main" id="{B420AFA3-8B40-8DA0-A133-FD16B534E686}"/>
              </a:ext>
            </a:extLst>
          </p:cNvPr>
          <p:cNvPicPr/>
          <p:nvPr/>
        </p:nvPicPr>
        <p:blipFill>
          <a:blip r:embed="rId3"/>
          <a:srcRect/>
          <a:stretch>
            <a:fillRect/>
          </a:stretch>
        </p:blipFill>
        <p:spPr>
          <a:xfrm>
            <a:off x="597864" y="571765"/>
            <a:ext cx="2998887" cy="3766252"/>
          </a:xfrm>
          <a:prstGeom prst="rect">
            <a:avLst/>
          </a:prstGeom>
          <a:ln/>
        </p:spPr>
      </p:pic>
      <p:sp>
        <p:nvSpPr>
          <p:cNvPr id="4" name="TextBox 3">
            <a:extLst>
              <a:ext uri="{FF2B5EF4-FFF2-40B4-BE49-F238E27FC236}">
                <a16:creationId xmlns:a16="http://schemas.microsoft.com/office/drawing/2014/main" id="{9D773C15-8E4B-7965-0B9F-B4E192A6AA88}"/>
              </a:ext>
            </a:extLst>
          </p:cNvPr>
          <p:cNvSpPr txBox="1"/>
          <p:nvPr/>
        </p:nvSpPr>
        <p:spPr>
          <a:xfrm>
            <a:off x="123479" y="4412813"/>
            <a:ext cx="4860751" cy="861774"/>
          </a:xfrm>
          <a:prstGeom prst="rect">
            <a:avLst/>
          </a:prstGeom>
          <a:noFill/>
        </p:spPr>
        <p:txBody>
          <a:bodyPr wrap="square" rtlCol="0">
            <a:spAutoFit/>
          </a:bodyPr>
          <a:lstStyle/>
          <a:p>
            <a:r>
              <a:rPr lang="en-US" sz="1000" dirty="0">
                <a:effectLst/>
                <a:latin typeface="Bookman Old Style" panose="02050604050505020204" pitchFamily="18" charset="0"/>
                <a:ea typeface="Times New Roman" panose="02020603050405020304" pitchFamily="18" charset="0"/>
              </a:rPr>
              <a:t>Number of ships with independent WMO call sign numbers since 2015 in the ICOADS R3.0.2 near real-time collection. </a:t>
            </a:r>
          </a:p>
          <a:p>
            <a:r>
              <a:rPr lang="en-US" sz="1000" dirty="0">
                <a:latin typeface="Bookman Old Style" panose="02050604050505020204" pitchFamily="18" charset="0"/>
                <a:ea typeface="Calibri" panose="020F0502020204030204" pitchFamily="34" charset="0"/>
              </a:rPr>
              <a:t>(Shaded Area = loss of capacity during pandemic</a:t>
            </a:r>
          </a:p>
          <a:p>
            <a:r>
              <a:rPr lang="en-US" sz="1000" dirty="0">
                <a:effectLst/>
                <a:latin typeface="Bookman Old Style" panose="02050604050505020204" pitchFamily="18" charset="0"/>
                <a:ea typeface="Calibri" panose="020F0502020204030204" pitchFamily="34" charset="0"/>
              </a:rPr>
              <a:t>Fi</a:t>
            </a:r>
            <a:r>
              <a:rPr lang="en-US" sz="1000" dirty="0">
                <a:latin typeface="Bookman Old Style" panose="02050604050505020204" pitchFamily="18" charset="0"/>
                <a:ea typeface="Calibri" panose="020F0502020204030204" pitchFamily="34" charset="0"/>
              </a:rPr>
              <a:t>gure 2 in </a:t>
            </a:r>
            <a:r>
              <a:rPr lang="en-US" sz="1000" dirty="0">
                <a:effectLst/>
                <a:latin typeface="Bookman Old Style" panose="02050604050505020204" pitchFamily="18" charset="0"/>
                <a:ea typeface="Times New Roman" panose="02020603050405020304" pitchFamily="18" charset="0"/>
              </a:rPr>
              <a:t>Boyer et al. (2023) accepted in BAMS</a:t>
            </a:r>
            <a:endParaRPr lang="en-US" sz="1000" dirty="0">
              <a:effectLst/>
              <a:latin typeface="Bookman Old Style" panose="02050604050505020204" pitchFamily="18" charset="0"/>
              <a:ea typeface="Calibri" panose="020F0502020204030204" pitchFamily="34" charset="0"/>
            </a:endParaRPr>
          </a:p>
          <a:p>
            <a:endParaRPr lang="en-US" sz="1000" dirty="0">
              <a:effectLst/>
              <a:latin typeface="Bookman Old Style" panose="02050604050505020204" pitchFamily="18" charset="0"/>
              <a:ea typeface="Calibri" panose="020F0502020204030204" pitchFamily="34" charset="0"/>
            </a:endParaRPr>
          </a:p>
        </p:txBody>
      </p:sp>
    </p:spTree>
    <p:extLst>
      <p:ext uri="{BB962C8B-B14F-4D97-AF65-F5344CB8AC3E}">
        <p14:creationId xmlns:p14="http://schemas.microsoft.com/office/powerpoint/2010/main" val="154157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414574" y="120893"/>
            <a:ext cx="65577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3F3F3F"/>
                </a:solidFill>
                <a:latin typeface="Bookman Old Style" panose="02050604050505020204" pitchFamily="18" charset="0"/>
                <a:ea typeface="Helvetica Neue"/>
                <a:cs typeface="Arial" panose="020B0604020202020204" pitchFamily="34" charset="0"/>
                <a:sym typeface="Helvetica Neue"/>
              </a:rPr>
              <a:t>Updated “Takahashi” Climatology </a:t>
            </a:r>
            <a:endParaRPr lang="en-US" dirty="0">
              <a:latin typeface="Bookman Old Style" panose="02050604050505020204" pitchFamily="18" charset="0"/>
            </a:endParaRPr>
          </a:p>
        </p:txBody>
      </p:sp>
      <p:sp>
        <p:nvSpPr>
          <p:cNvPr id="76" name="Google Shape;76;p15"/>
          <p:cNvSpPr txBox="1"/>
          <p:nvPr/>
        </p:nvSpPr>
        <p:spPr>
          <a:xfrm>
            <a:off x="6898058" y="127824"/>
            <a:ext cx="1831368"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Bookman Old Style" panose="02050604050505020204" pitchFamily="18" charset="0"/>
                <a:ea typeface="Helvetica Neue Light"/>
                <a:cs typeface="Arial" panose="020B0604020202020204" pitchFamily="34" charset="0"/>
                <a:sym typeface="Helvetica Neue Light"/>
              </a:rPr>
              <a:t>FY 2022</a:t>
            </a:r>
            <a:endParaRPr dirty="0">
              <a:latin typeface="Bookman Old Style" panose="02050604050505020204" pitchFamily="18" charset="0"/>
            </a:endParaRPr>
          </a:p>
          <a:p>
            <a:pPr marL="0" marR="0" lvl="0" indent="0" algn="just" rtl="0">
              <a:lnSpc>
                <a:spcPct val="80000"/>
              </a:lnSpc>
              <a:spcBef>
                <a:spcPts val="0"/>
              </a:spcBef>
              <a:spcAft>
                <a:spcPts val="0"/>
              </a:spcAft>
              <a:buNone/>
            </a:pPr>
            <a:r>
              <a:rPr lang="en" sz="1800" dirty="0">
                <a:solidFill>
                  <a:srgbClr val="1B6289"/>
                </a:solidFill>
                <a:latin typeface="Bookman Old Style" panose="02050604050505020204" pitchFamily="18" charset="0"/>
                <a:ea typeface="Helvetica Neue Light"/>
                <a:cs typeface="Arial" panose="020B0604020202020204" pitchFamily="34" charset="0"/>
                <a:sym typeface="Helvetica Neue Light"/>
              </a:rPr>
              <a:t>HIGHLIGHTS</a:t>
            </a:r>
            <a:endParaRPr dirty="0">
              <a:latin typeface="Bookman Old Style" panose="02050604050505020204" pitchFamily="18" charset="0"/>
            </a:endParaRPr>
          </a:p>
        </p:txBody>
      </p:sp>
      <p:sp>
        <p:nvSpPr>
          <p:cNvPr id="77" name="Google Shape;77;p15"/>
          <p:cNvSpPr txBox="1"/>
          <p:nvPr/>
        </p:nvSpPr>
        <p:spPr>
          <a:xfrm>
            <a:off x="144781" y="2617962"/>
            <a:ext cx="8744762" cy="2308284"/>
          </a:xfrm>
          <a:prstGeom prst="rect">
            <a:avLst/>
          </a:prstGeom>
          <a:noFill/>
          <a:ln>
            <a:noFill/>
          </a:ln>
        </p:spPr>
        <p:txBody>
          <a:bodyPr spcFirstLastPara="1" wrap="square" lIns="91425" tIns="45700" rIns="91425" bIns="45700" anchor="t" anchorCtr="0">
            <a:spAutoFit/>
          </a:bodyPr>
          <a:lstStyle/>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Constructed using both the LDEOv2019 and SOCATv2022 databases</a:t>
            </a:r>
          </a:p>
          <a:p>
            <a:pPr marL="400050" marR="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Has several times the number of observations used to create the last climatology (Takahashi et al. 2009)</a:t>
            </a:r>
          </a:p>
          <a:p>
            <a:pPr marL="400050" marR="0" lvl="0" indent="-285750" algn="l" rtl="0">
              <a:spcBef>
                <a:spcPts val="0"/>
              </a:spcBef>
              <a:spcAft>
                <a:spcPts val="0"/>
              </a:spcAft>
              <a:buClr>
                <a:schemeClr val="dk1"/>
              </a:buClr>
              <a:buSzPts val="1800"/>
              <a:buFont typeface="Arial" panose="020B0604020202020204" pitchFamily="34" charset="0"/>
              <a:buChar char="•"/>
            </a:pPr>
            <a:endPar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a:p>
            <a:pPr marL="400050" marR="0" lvl="0" indent="-285750" algn="l" rtl="0">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constructed using Δ</a:t>
            </a:r>
            <a:r>
              <a:rPr lang="en-US" sz="1800" i="1" dirty="0">
                <a:solidFill>
                  <a:schemeClr val="dk1"/>
                </a:solidFill>
                <a:latin typeface="Bookman Old Style" panose="02050604050505020204" pitchFamily="18" charset="0"/>
                <a:ea typeface="Helvetica Neue"/>
                <a:cs typeface="Times New Roman" panose="02020603050405020304" pitchFamily="18" charset="0"/>
                <a:sym typeface="Helvetica Neue"/>
              </a:rPr>
              <a:t>p</a:t>
            </a: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CO</a:t>
            </a:r>
            <a:r>
              <a:rPr lang="en-US" sz="1800" baseline="-25000" dirty="0">
                <a:solidFill>
                  <a:schemeClr val="dk1"/>
                </a:solidFill>
                <a:latin typeface="Bookman Old Style" panose="02050604050505020204" pitchFamily="18" charset="0"/>
                <a:ea typeface="Helvetica Neue"/>
                <a:cs typeface="Times New Roman" panose="02020603050405020304" pitchFamily="18" charset="0"/>
                <a:sym typeface="Helvetica Neue"/>
              </a:rPr>
              <a:t>2</a:t>
            </a:r>
            <a:r>
              <a:rPr lang="en-US" sz="1800" dirty="0">
                <a:solidFill>
                  <a:schemeClr val="dk1"/>
                </a:solidFill>
                <a:latin typeface="Bookman Old Style" panose="02050604050505020204" pitchFamily="18" charset="0"/>
                <a:ea typeface="Helvetica Neue"/>
                <a:cs typeface="Times New Roman" panose="02020603050405020304" pitchFamily="18" charset="0"/>
                <a:sym typeface="Helvetica Neue"/>
              </a:rPr>
              <a:t> (pCO2oce – pCO2atm) rather than pCO2oce, avoiding the time normalization procedure used in Takahashi et al. (2009)</a:t>
            </a:r>
            <a:endParaRPr sz="1800" dirty="0">
              <a:solidFill>
                <a:schemeClr val="dk1"/>
              </a:solidFill>
              <a:latin typeface="Bookman Old Style" panose="02050604050505020204" pitchFamily="18" charset="0"/>
              <a:ea typeface="Helvetica Neue"/>
              <a:cs typeface="Times New Roman" panose="02020603050405020304" pitchFamily="18" charset="0"/>
              <a:sym typeface="Helvetica Neue"/>
            </a:endParaRPr>
          </a:p>
        </p:txBody>
      </p:sp>
      <p:sp>
        <p:nvSpPr>
          <p:cNvPr id="4" name="TextBox 3">
            <a:extLst>
              <a:ext uri="{FF2B5EF4-FFF2-40B4-BE49-F238E27FC236}">
                <a16:creationId xmlns:a16="http://schemas.microsoft.com/office/drawing/2014/main" id="{9D773C15-8E4B-7965-0B9F-B4E192A6AA88}"/>
              </a:ext>
            </a:extLst>
          </p:cNvPr>
          <p:cNvSpPr txBox="1"/>
          <p:nvPr/>
        </p:nvSpPr>
        <p:spPr>
          <a:xfrm>
            <a:off x="6598554" y="760170"/>
            <a:ext cx="2430375" cy="1477328"/>
          </a:xfrm>
          <a:prstGeom prst="rect">
            <a:avLst/>
          </a:prstGeom>
          <a:noFill/>
        </p:spPr>
        <p:txBody>
          <a:bodyPr wrap="square" rtlCol="0">
            <a:spAutoFit/>
          </a:bodyPr>
          <a:lstStyle/>
          <a:p>
            <a:r>
              <a:rPr lang="en-US" sz="1000" dirty="0">
                <a:latin typeface="Bookman Old Style" panose="02050604050505020204" pitchFamily="18" charset="0"/>
              </a:rPr>
              <a:t>Updated climatological maps of Δ</a:t>
            </a:r>
            <a:r>
              <a:rPr lang="en-US" sz="1000" i="1" dirty="0">
                <a:latin typeface="Bookman Old Style" panose="02050604050505020204" pitchFamily="18" charset="0"/>
              </a:rPr>
              <a:t>p</a:t>
            </a:r>
            <a:r>
              <a:rPr lang="en-US" sz="1000" dirty="0">
                <a:latin typeface="Bookman Old Style" panose="02050604050505020204" pitchFamily="18" charset="0"/>
              </a:rPr>
              <a:t>CO</a:t>
            </a:r>
            <a:r>
              <a:rPr lang="en-US" sz="1000" baseline="-25000" dirty="0">
                <a:latin typeface="Bookman Old Style" panose="02050604050505020204" pitchFamily="18" charset="0"/>
              </a:rPr>
              <a:t>2</a:t>
            </a:r>
            <a:r>
              <a:rPr lang="en-US" sz="1000" dirty="0">
                <a:latin typeface="Bookman Old Style" panose="02050604050505020204" pitchFamily="18" charset="0"/>
              </a:rPr>
              <a:t> created using the Takahashi approach (Takahashi et al., 2009) and the SOCAT version 2022 database including the more than 8.5 million observations collected by the SOOP pCO2 from ships program.  (</a:t>
            </a:r>
            <a:r>
              <a:rPr lang="en-US" sz="1000" dirty="0">
                <a:effectLst/>
                <a:latin typeface="Bookman Old Style" panose="02050604050505020204" pitchFamily="18" charset="0"/>
                <a:ea typeface="Times New Roman" panose="02020603050405020304" pitchFamily="18" charset="0"/>
              </a:rPr>
              <a:t>Fay et al. in preparation)</a:t>
            </a:r>
            <a:endParaRPr lang="en-US" sz="1000" dirty="0">
              <a:effectLst/>
              <a:latin typeface="Bookman Old Style" panose="02050604050505020204" pitchFamily="18" charset="0"/>
              <a:ea typeface="Calibri" panose="020F0502020204030204" pitchFamily="34" charset="0"/>
            </a:endParaRPr>
          </a:p>
          <a:p>
            <a:endParaRPr lang="en-US" sz="1000" dirty="0">
              <a:effectLst/>
              <a:latin typeface="Bookman Old Style" panose="020506040505050202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8F586502-90B9-5893-817A-70149C54B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09" y="582517"/>
            <a:ext cx="5943600" cy="2106295"/>
          </a:xfrm>
          <a:prstGeom prst="rect">
            <a:avLst/>
          </a:prstGeom>
        </p:spPr>
      </p:pic>
    </p:spTree>
    <p:extLst>
      <p:ext uri="{BB962C8B-B14F-4D97-AF65-F5344CB8AC3E}">
        <p14:creationId xmlns:p14="http://schemas.microsoft.com/office/powerpoint/2010/main" val="255198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23EF-E999-9742-A949-2549D5220BAD}"/>
              </a:ext>
            </a:extLst>
          </p:cNvPr>
          <p:cNvSpPr>
            <a:spLocks noGrp="1"/>
          </p:cNvSpPr>
          <p:nvPr>
            <p:ph type="title"/>
          </p:nvPr>
        </p:nvSpPr>
        <p:spPr>
          <a:xfrm>
            <a:off x="311700" y="267806"/>
            <a:ext cx="6313825" cy="754812"/>
          </a:xfrm>
        </p:spPr>
        <p:txBody>
          <a:bodyPr>
            <a:noAutofit/>
          </a:bodyPr>
          <a:lstStyle/>
          <a:p>
            <a:r>
              <a:rPr lang="en-US" sz="2400" dirty="0"/>
              <a:t>Atmospheric measurements from ships used in atmospheric studies</a:t>
            </a:r>
          </a:p>
        </p:txBody>
      </p:sp>
      <p:sp>
        <p:nvSpPr>
          <p:cNvPr id="4" name="Google Shape;76;p15">
            <a:extLst>
              <a:ext uri="{FF2B5EF4-FFF2-40B4-BE49-F238E27FC236}">
                <a16:creationId xmlns:a16="http://schemas.microsoft.com/office/drawing/2014/main" id="{05943EC2-3B8D-7243-8FC0-5FBC9C74C192}"/>
              </a:ext>
            </a:extLst>
          </p:cNvPr>
          <p:cNvSpPr txBox="1"/>
          <p:nvPr/>
        </p:nvSpPr>
        <p:spPr>
          <a:xfrm>
            <a:off x="6972405" y="267806"/>
            <a:ext cx="1855192" cy="670913"/>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 sz="2900" dirty="0">
                <a:solidFill>
                  <a:srgbClr val="1B6289"/>
                </a:solidFill>
                <a:latin typeface="+mn-lt"/>
                <a:ea typeface="Helvetica Neue Light"/>
                <a:cs typeface="Arial" panose="020B0604020202020204" pitchFamily="34" charset="0"/>
                <a:sym typeface="Helvetica Neue Light"/>
              </a:rPr>
              <a:t>FY 2022</a:t>
            </a:r>
            <a:endParaRPr dirty="0">
              <a:latin typeface="+mn-lt"/>
            </a:endParaRPr>
          </a:p>
          <a:p>
            <a:pPr marL="0" marR="0" lvl="0" indent="0" algn="just" rtl="0">
              <a:lnSpc>
                <a:spcPct val="80000"/>
              </a:lnSpc>
              <a:spcBef>
                <a:spcPts val="0"/>
              </a:spcBef>
              <a:spcAft>
                <a:spcPts val="0"/>
              </a:spcAft>
              <a:buNone/>
            </a:pPr>
            <a:r>
              <a:rPr lang="en" sz="1800" dirty="0">
                <a:solidFill>
                  <a:srgbClr val="1B6289"/>
                </a:solidFill>
                <a:latin typeface="+mn-lt"/>
                <a:ea typeface="Helvetica Neue Light"/>
                <a:cs typeface="Arial" panose="020B0604020202020204" pitchFamily="34" charset="0"/>
                <a:sym typeface="Helvetica Neue Light"/>
              </a:rPr>
              <a:t>HIGHLIGHTS</a:t>
            </a:r>
            <a:endParaRPr dirty="0">
              <a:latin typeface="+mn-lt"/>
            </a:endParaRPr>
          </a:p>
        </p:txBody>
      </p:sp>
      <p:pic>
        <p:nvPicPr>
          <p:cNvPr id="5" name="Picture 4" descr="Chart&#10;&#10;Description automatically generated">
            <a:extLst>
              <a:ext uri="{FF2B5EF4-FFF2-40B4-BE49-F238E27FC236}">
                <a16:creationId xmlns:a16="http://schemas.microsoft.com/office/drawing/2014/main" id="{F849DD86-3366-934E-B9D2-F0F0AFC98EE9}"/>
              </a:ext>
            </a:extLst>
          </p:cNvPr>
          <p:cNvPicPr>
            <a:picLocks noChangeAspect="1"/>
          </p:cNvPicPr>
          <p:nvPr/>
        </p:nvPicPr>
        <p:blipFill rotWithShape="1">
          <a:blip r:embed="rId3"/>
          <a:srcRect l="49626" b="47078"/>
          <a:stretch/>
        </p:blipFill>
        <p:spPr bwMode="auto">
          <a:xfrm>
            <a:off x="688135" y="2935960"/>
            <a:ext cx="2994025" cy="2073910"/>
          </a:xfrm>
          <a:prstGeom prst="rect">
            <a:avLst/>
          </a:prstGeom>
          <a:ln>
            <a:noFill/>
          </a:ln>
          <a:extLst>
            <a:ext uri="{53640926-AAD7-44D8-BBD7-CCE9431645EC}">
              <a14:shadowObscured xmlns:a14="http://schemas.microsoft.com/office/drawing/2010/main"/>
            </a:ext>
          </a:extLst>
        </p:spPr>
      </p:pic>
      <p:pic>
        <p:nvPicPr>
          <p:cNvPr id="6" name="Picture 5" descr="Chart&#10;&#10;Description automatically generated">
            <a:extLst>
              <a:ext uri="{FF2B5EF4-FFF2-40B4-BE49-F238E27FC236}">
                <a16:creationId xmlns:a16="http://schemas.microsoft.com/office/drawing/2014/main" id="{E8296E6E-0D70-3645-B09F-714F78C8205C}"/>
              </a:ext>
            </a:extLst>
          </p:cNvPr>
          <p:cNvPicPr>
            <a:picLocks noChangeAspect="1"/>
          </p:cNvPicPr>
          <p:nvPr/>
        </p:nvPicPr>
        <p:blipFill rotWithShape="1">
          <a:blip r:embed="rId3"/>
          <a:srcRect r="50368" b="47078"/>
          <a:stretch/>
        </p:blipFill>
        <p:spPr bwMode="auto">
          <a:xfrm>
            <a:off x="540901" y="942334"/>
            <a:ext cx="2949575" cy="207391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270076D-20EE-3845-AF7B-1BD85E5946C3}"/>
              </a:ext>
            </a:extLst>
          </p:cNvPr>
          <p:cNvSpPr txBox="1"/>
          <p:nvPr/>
        </p:nvSpPr>
        <p:spPr>
          <a:xfrm>
            <a:off x="3682160" y="4486650"/>
            <a:ext cx="5145437" cy="523220"/>
          </a:xfrm>
          <a:prstGeom prst="rect">
            <a:avLst/>
          </a:prstGeom>
          <a:noFill/>
        </p:spPr>
        <p:txBody>
          <a:bodyPr wrap="square" rtlCol="0">
            <a:spAutoFit/>
          </a:bodyPr>
          <a:lstStyle/>
          <a:p>
            <a:r>
              <a:rPr lang="en-US" dirty="0"/>
              <a:t>From Long, M., et al.  (2021), Strong Southern Ocean Carbon Uptake Evident in Airborne Observations, Science.</a:t>
            </a:r>
          </a:p>
        </p:txBody>
      </p:sp>
      <p:sp>
        <p:nvSpPr>
          <p:cNvPr id="8" name="TextBox 7">
            <a:extLst>
              <a:ext uri="{FF2B5EF4-FFF2-40B4-BE49-F238E27FC236}">
                <a16:creationId xmlns:a16="http://schemas.microsoft.com/office/drawing/2014/main" id="{C360D94B-02B4-5541-A92F-09F360AD9336}"/>
              </a:ext>
            </a:extLst>
          </p:cNvPr>
          <p:cNvSpPr txBox="1"/>
          <p:nvPr/>
        </p:nvSpPr>
        <p:spPr>
          <a:xfrm>
            <a:off x="3637710" y="984919"/>
            <a:ext cx="5320309"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t>Measurements from ships quality comparable to Surface Monitoring Stations and Aircraft Campaigns. </a:t>
            </a:r>
          </a:p>
          <a:p>
            <a:pPr marL="285750" indent="-285750">
              <a:buFont typeface="Arial" panose="020B0604020202020204" pitchFamily="34" charset="0"/>
              <a:buChar char="•"/>
            </a:pPr>
            <a:r>
              <a:rPr lang="en-US" sz="1800" dirty="0"/>
              <a:t>Ship measurements from the </a:t>
            </a:r>
            <a:r>
              <a:rPr lang="en-US" sz="1800" i="1" dirty="0"/>
              <a:t>ARSV Laurence M. Gould,</a:t>
            </a:r>
            <a:r>
              <a:rPr lang="en-US" sz="1800" dirty="0"/>
              <a:t> funded by GOMO.</a:t>
            </a:r>
          </a:p>
          <a:p>
            <a:pPr marL="285750" indent="-285750">
              <a:buFont typeface="Arial" panose="020B0604020202020204" pitchFamily="34" charset="0"/>
              <a:buChar char="•"/>
            </a:pPr>
            <a:r>
              <a:rPr lang="en-US" sz="1800" dirty="0"/>
              <a:t>Ship-based measurements extend back to 2005 and are utilized due to extensive temporal coverage.</a:t>
            </a:r>
          </a:p>
          <a:p>
            <a:pPr marL="285750" indent="-285750">
              <a:buFont typeface="Arial" panose="020B0604020202020204" pitchFamily="34" charset="0"/>
              <a:buChar char="•"/>
            </a:pPr>
            <a:r>
              <a:rPr lang="en-US" sz="1800" dirty="0"/>
              <a:t>This analysis estimates a net uptake of CO</a:t>
            </a:r>
            <a:r>
              <a:rPr lang="en-US" sz="1800" baseline="-25000" dirty="0"/>
              <a:t>2</a:t>
            </a:r>
            <a:r>
              <a:rPr lang="en-US" sz="1800" dirty="0"/>
              <a:t> south of 45°S. Consistent with ship-based estimates but stronger than recent estimates based on profiling-float observations. </a:t>
            </a:r>
          </a:p>
        </p:txBody>
      </p:sp>
      <p:cxnSp>
        <p:nvCxnSpPr>
          <p:cNvPr id="10" name="Straight Arrow Connector 9">
            <a:extLst>
              <a:ext uri="{FF2B5EF4-FFF2-40B4-BE49-F238E27FC236}">
                <a16:creationId xmlns:a16="http://schemas.microsoft.com/office/drawing/2014/main" id="{BC908493-E199-D14A-98AF-BC0D58F53327}"/>
              </a:ext>
            </a:extLst>
          </p:cNvPr>
          <p:cNvCxnSpPr>
            <a:cxnSpLocks/>
          </p:cNvCxnSpPr>
          <p:nvPr/>
        </p:nvCxnSpPr>
        <p:spPr>
          <a:xfrm flipH="1">
            <a:off x="2650211" y="1266596"/>
            <a:ext cx="1069466" cy="104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12FD79-ED70-C344-8217-83E263D39543}"/>
              </a:ext>
            </a:extLst>
          </p:cNvPr>
          <p:cNvCxnSpPr>
            <a:cxnSpLocks/>
          </p:cNvCxnSpPr>
          <p:nvPr/>
        </p:nvCxnSpPr>
        <p:spPr>
          <a:xfrm flipH="1">
            <a:off x="2576594" y="1266596"/>
            <a:ext cx="1143083" cy="2267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F7FEF75-2DF6-BC4E-9DA5-33BE1F28605F}"/>
              </a:ext>
            </a:extLst>
          </p:cNvPr>
          <p:cNvSpPr/>
          <p:nvPr/>
        </p:nvSpPr>
        <p:spPr>
          <a:xfrm>
            <a:off x="2066885" y="2142554"/>
            <a:ext cx="526943" cy="44073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E8086FB5-6821-8245-8A82-3E20F2C677D6}"/>
              </a:ext>
            </a:extLst>
          </p:cNvPr>
          <p:cNvSpPr/>
          <p:nvPr/>
        </p:nvSpPr>
        <p:spPr>
          <a:xfrm>
            <a:off x="2049650" y="3422590"/>
            <a:ext cx="526943" cy="64571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187160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3384</TotalTime>
  <Words>635</Words>
  <Application>Microsoft Macintosh PowerPoint</Application>
  <PresentationFormat>On-screen Show (16:9)</PresentationFormat>
  <Paragraphs>45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Bookman Old Style</vt:lpstr>
      <vt:lpstr>Simple Light</vt:lpstr>
      <vt:lpstr>PowerPoint Presentation</vt:lpstr>
      <vt:lpstr>PowerPoint Presentation</vt:lpstr>
      <vt:lpstr>PowerPoint Presentation</vt:lpstr>
      <vt:lpstr>PowerPoint Presentation</vt:lpstr>
      <vt:lpstr>Atmospheric measurements from ships used in atmospheric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denis.pierrot</cp:lastModifiedBy>
  <cp:revision>18</cp:revision>
  <dcterms:modified xsi:type="dcterms:W3CDTF">2022-12-20T22:09:17Z</dcterms:modified>
</cp:coreProperties>
</file>