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7"/>
  </p:notesMasterIdLst>
  <p:sldIdLst>
    <p:sldId id="257" r:id="rId2"/>
    <p:sldId id="258" r:id="rId3"/>
    <p:sldId id="264" r:id="rId4"/>
    <p:sldId id="262" r:id="rId5"/>
    <p:sldId id="26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94674"/>
  </p:normalViewPr>
  <p:slideViewPr>
    <p:cSldViewPr snapToGrid="0" snapToObjects="1">
      <p:cViewPr varScale="1">
        <p:scale>
          <a:sx n="124" d="100"/>
          <a:sy n="124" d="100"/>
        </p:scale>
        <p:origin x="18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A88AB-C1D5-F64E-A084-E8AC947B2D85}" type="datetimeFigureOut">
              <a:rPr lang="en-US" smtClean="0"/>
              <a:t>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36E33-AA33-A74F-8E5A-B0A411D5FD31}" type="slidenum">
              <a:rPr lang="en-US" smtClean="0"/>
              <a:t>‹#›</a:t>
            </a:fld>
            <a:endParaRPr lang="en-US"/>
          </a:p>
        </p:txBody>
      </p:sp>
    </p:spTree>
    <p:extLst>
      <p:ext uri="{BB962C8B-B14F-4D97-AF65-F5344CB8AC3E}">
        <p14:creationId xmlns:p14="http://schemas.microsoft.com/office/powerpoint/2010/main" val="487785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Sea-air CO</a:t>
            </a:r>
            <a:r>
              <a:rPr lang="en-US" sz="1200" baseline="-25000" dirty="0">
                <a:latin typeface="Times New Roman"/>
                <a:cs typeface="Times New Roman"/>
              </a:rPr>
              <a:t>2</a:t>
            </a:r>
            <a:r>
              <a:rPr lang="en-US" sz="1200" dirty="0">
                <a:latin typeface="Times New Roman"/>
                <a:cs typeface="Times New Roman"/>
              </a:rPr>
              <a:t> flux =  k K</a:t>
            </a:r>
            <a:r>
              <a:rPr lang="en-US" sz="1200" baseline="-25000" dirty="0">
                <a:latin typeface="Times New Roman"/>
                <a:cs typeface="Times New Roman"/>
              </a:rPr>
              <a:t>o</a:t>
            </a:r>
            <a:r>
              <a:rPr lang="en-US" sz="1200" dirty="0">
                <a:latin typeface="Times New Roman"/>
                <a:cs typeface="Times New Roman"/>
              </a:rPr>
              <a:t>  ∆pCO</a:t>
            </a:r>
            <a:r>
              <a:rPr lang="en-US" sz="1200" baseline="-25000" dirty="0">
                <a:latin typeface="Times New Roman"/>
                <a:cs typeface="Times New Roman"/>
              </a:rPr>
              <a:t>2</a:t>
            </a:r>
            <a:r>
              <a:rPr lang="en-US" sz="1200" dirty="0">
                <a:latin typeface="Times New Roman"/>
                <a:cs typeface="Times New Roman"/>
              </a:rPr>
              <a:t>  :</a:t>
            </a:r>
            <a:r>
              <a:rPr lang="en-US" sz="1200" baseline="0" dirty="0">
                <a:latin typeface="Times New Roman"/>
                <a:cs typeface="Times New Roman"/>
              </a:rPr>
              <a:t>  the sea-air CO2 flux is determined from the gas transfer velocity (k), the solubility of CO2 (Ko) and the partial pressure difference between the surface ocean and atmosphere. The ocean carbon program sponsored by  NOAA CPO/COD supports the largest sustained measurement campaign from ships of opportunity in the world contributing roughly half of all the data that goes into the SOCAT effort (Surface Ocean Carbon ATlas) that is used as a comprehensive database to constrain  the amount of CO2 entering the ocean. </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F9803882-E3C0-164B-82C0-4D95FD0D24A7}" type="slidenum">
              <a:rPr lang="en-US" smtClean="0"/>
              <a:t>1</a:t>
            </a:fld>
            <a:endParaRPr lang="en-US"/>
          </a:p>
        </p:txBody>
      </p:sp>
    </p:spTree>
    <p:extLst>
      <p:ext uri="{BB962C8B-B14F-4D97-AF65-F5344CB8AC3E}">
        <p14:creationId xmlns:p14="http://schemas.microsoft.com/office/powerpoint/2010/main" val="162697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a:latin typeface="Times New Roman"/>
                <a:cs typeface="Times New Roman"/>
              </a:rPr>
              <a:t> </a:t>
            </a:r>
            <a:endParaRPr lang="en-US" sz="1200" i="1"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13636E33-AA33-A74F-8E5A-B0A411D5FD31}" type="slidenum">
              <a:rPr lang="en-US" smtClean="0"/>
              <a:t>2</a:t>
            </a:fld>
            <a:endParaRPr lang="en-US"/>
          </a:p>
        </p:txBody>
      </p:sp>
    </p:spTree>
    <p:extLst>
      <p:ext uri="{BB962C8B-B14F-4D97-AF65-F5344CB8AC3E}">
        <p14:creationId xmlns:p14="http://schemas.microsoft.com/office/powerpoint/2010/main" val="67053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Data collected from the Cap Blanche and Bluefin have been incorporated in updated fCO</a:t>
            </a:r>
            <a:r>
              <a:rPr lang="en-US" sz="1200" i="0" kern="1200" baseline="-25000" dirty="0">
                <a:solidFill>
                  <a:schemeClr val="tx1"/>
                </a:solidFill>
                <a:effectLst/>
                <a:latin typeface="+mn-lt"/>
                <a:ea typeface="+mn-ea"/>
                <a:cs typeface="+mn-cs"/>
              </a:rPr>
              <a:t>2</a:t>
            </a:r>
            <a:r>
              <a:rPr lang="en-US" sz="1200" i="0" kern="1200" dirty="0">
                <a:solidFill>
                  <a:schemeClr val="tx1"/>
                </a:solidFill>
                <a:effectLst/>
                <a:latin typeface="+mn-lt"/>
                <a:ea typeface="+mn-ea"/>
                <a:cs typeface="+mn-cs"/>
              </a:rPr>
              <a:t>-SST relationships, allowing estimates of CO</a:t>
            </a:r>
            <a:r>
              <a:rPr lang="en-US" sz="1200" i="0" kern="1200" baseline="-25000" dirty="0">
                <a:solidFill>
                  <a:schemeClr val="tx1"/>
                </a:solidFill>
                <a:effectLst/>
                <a:latin typeface="+mn-lt"/>
                <a:ea typeface="+mn-ea"/>
                <a:cs typeface="+mn-cs"/>
              </a:rPr>
              <a:t>2</a:t>
            </a:r>
            <a:r>
              <a:rPr lang="en-US" sz="1200" i="0" kern="1200" dirty="0">
                <a:solidFill>
                  <a:schemeClr val="tx1"/>
                </a:solidFill>
                <a:effectLst/>
                <a:latin typeface="+mn-lt"/>
                <a:ea typeface="+mn-ea"/>
                <a:cs typeface="+mn-cs"/>
              </a:rPr>
              <a:t> flux in the tropical Pacific over the last 34 years. In addition to the large-scale </a:t>
            </a:r>
            <a:r>
              <a:rPr lang="en-US" sz="1200" i="0" kern="1200" dirty="0" err="1">
                <a:solidFill>
                  <a:schemeClr val="tx1"/>
                </a:solidFill>
                <a:effectLst/>
                <a:latin typeface="+mn-lt"/>
                <a:ea typeface="+mn-ea"/>
                <a:cs typeface="+mn-cs"/>
              </a:rPr>
              <a:t>interannual</a:t>
            </a:r>
            <a:r>
              <a:rPr lang="en-US" sz="1200" i="0" kern="1200" dirty="0">
                <a:solidFill>
                  <a:schemeClr val="tx1"/>
                </a:solidFill>
                <a:effectLst/>
                <a:latin typeface="+mn-lt"/>
                <a:ea typeface="+mn-ea"/>
                <a:cs typeface="+mn-cs"/>
              </a:rPr>
              <a:t> variability caused by the strong and weak ENSO cycles, the increased winds and enriched DIC from anthropogenic sources since the 1997–98 El Niño caused a 10–14% increase in the overall flux of CO</a:t>
            </a:r>
            <a:r>
              <a:rPr lang="en-US" sz="1200" i="0" kern="1200" baseline="-25000" dirty="0">
                <a:solidFill>
                  <a:schemeClr val="tx1"/>
                </a:solidFill>
                <a:effectLst/>
                <a:latin typeface="+mn-lt"/>
                <a:ea typeface="+mn-ea"/>
                <a:cs typeface="+mn-cs"/>
              </a:rPr>
              <a:t>2</a:t>
            </a:r>
            <a:r>
              <a:rPr lang="en-US" sz="1200" i="0" kern="1200" dirty="0">
                <a:solidFill>
                  <a:schemeClr val="tx1"/>
                </a:solidFill>
                <a:effectLst/>
                <a:latin typeface="+mn-lt"/>
                <a:ea typeface="+mn-ea"/>
                <a:cs typeface="+mn-cs"/>
              </a:rPr>
              <a:t> to the atmosphere from the Equatorial Pacific region.  This is one of the largest documented decadal changes in the carbon flux of the global oceans.</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36E33-AA33-A74F-8E5A-B0A411D5FD31}" type="slidenum">
              <a:rPr lang="en-US" smtClean="0"/>
              <a:t>3</a:t>
            </a:fld>
            <a:endParaRPr lang="en-US"/>
          </a:p>
        </p:txBody>
      </p:sp>
    </p:spTree>
    <p:extLst>
      <p:ext uri="{BB962C8B-B14F-4D97-AF65-F5344CB8AC3E}">
        <p14:creationId xmlns:p14="http://schemas.microsoft.com/office/powerpoint/2010/main" val="159186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97ED57-ADB5-2443-BEA8-69FAF93390B6}"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57435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0753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2895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7ED57-ADB5-2443-BEA8-69FAF93390B6}"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17602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7ED57-ADB5-2443-BEA8-69FAF93390B6}" type="datetimeFigureOut">
              <a:rPr lang="en-US" smtClean="0"/>
              <a:t>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564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7ED57-ADB5-2443-BEA8-69FAF93390B6}"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77746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7ED57-ADB5-2443-BEA8-69FAF93390B6}" type="datetimeFigureOut">
              <a:rPr lang="en-US" smtClean="0"/>
              <a:t>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60480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7ED57-ADB5-2443-BEA8-69FAF93390B6}" type="datetimeFigureOut">
              <a:rPr lang="en-US" smtClean="0"/>
              <a:t>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74500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7ED57-ADB5-2443-BEA8-69FAF93390B6}" type="datetimeFigureOut">
              <a:rPr lang="en-US" smtClean="0"/>
              <a:t>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263489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7ED57-ADB5-2443-BEA8-69FAF93390B6}"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192370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7ED57-ADB5-2443-BEA8-69FAF93390B6}" type="datetimeFigureOut">
              <a:rPr lang="en-US" smtClean="0"/>
              <a:t>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C35A5-5F1A-8B4A-8A30-6EAF2360B0AA}" type="slidenum">
              <a:rPr lang="en-US" smtClean="0"/>
              <a:t>‹#›</a:t>
            </a:fld>
            <a:endParaRPr lang="en-US"/>
          </a:p>
        </p:txBody>
      </p:sp>
    </p:spTree>
    <p:extLst>
      <p:ext uri="{BB962C8B-B14F-4D97-AF65-F5344CB8AC3E}">
        <p14:creationId xmlns:p14="http://schemas.microsoft.com/office/powerpoint/2010/main" val="349192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7ED57-ADB5-2443-BEA8-69FAF93390B6}" type="datetimeFigureOut">
              <a:rPr lang="en-US" smtClean="0"/>
              <a:t>1/6/21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C35A5-5F1A-8B4A-8A30-6EAF2360B0AA}" type="slidenum">
              <a:rPr lang="en-US" smtClean="0"/>
              <a:t>‹#›</a:t>
            </a:fld>
            <a:endParaRPr lang="en-US"/>
          </a:p>
        </p:txBody>
      </p:sp>
    </p:spTree>
    <p:extLst>
      <p:ext uri="{BB962C8B-B14F-4D97-AF65-F5344CB8AC3E}">
        <p14:creationId xmlns:p14="http://schemas.microsoft.com/office/powerpoint/2010/main" val="65785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g"/><Relationship Id="rId3" Type="http://schemas.openxmlformats.org/officeDocument/2006/relationships/image" Target="../media/image1.png"/><Relationship Id="rId21" Type="http://schemas.openxmlformats.org/officeDocument/2006/relationships/image" Target="../media/image19.jp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gif"/></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gif"/><Relationship Id="rId4" Type="http://schemas.openxmlformats.org/officeDocument/2006/relationships/image" Target="../media/image19.jp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6.emf"/><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D6F07F9-A9E7-5E4A-894B-F9697ECA15E7}"/>
              </a:ext>
            </a:extLst>
          </p:cNvPr>
          <p:cNvPicPr>
            <a:picLocks noChangeAspect="1"/>
          </p:cNvPicPr>
          <p:nvPr/>
        </p:nvPicPr>
        <p:blipFill>
          <a:blip r:embed="rId3"/>
          <a:stretch>
            <a:fillRect/>
          </a:stretch>
        </p:blipFill>
        <p:spPr>
          <a:xfrm>
            <a:off x="2610185" y="2845983"/>
            <a:ext cx="4352627" cy="2620258"/>
          </a:xfrm>
          <a:prstGeom prst="rect">
            <a:avLst/>
          </a:prstGeom>
        </p:spPr>
      </p:pic>
      <p:sp>
        <p:nvSpPr>
          <p:cNvPr id="4" name="Rectangle 3"/>
          <p:cNvSpPr/>
          <p:nvPr/>
        </p:nvSpPr>
        <p:spPr>
          <a:xfrm>
            <a:off x="2428470" y="77914"/>
            <a:ext cx="4283707" cy="646331"/>
          </a:xfrm>
          <a:prstGeom prst="rect">
            <a:avLst/>
          </a:prstGeom>
        </p:spPr>
        <p:txBody>
          <a:bodyPr wrap="none">
            <a:spAutoFit/>
          </a:bodyPr>
          <a:lstStyle/>
          <a:p>
            <a:r>
              <a:rPr lang="en-US" b="1" dirty="0">
                <a:solidFill>
                  <a:srgbClr val="0000FF"/>
                </a:solidFill>
                <a:latin typeface="Times New Roman"/>
                <a:cs typeface="Times New Roman"/>
              </a:rPr>
              <a:t>  			</a:t>
            </a:r>
            <a:r>
              <a:rPr lang="en-US" b="1" dirty="0">
                <a:latin typeface="Times New Roman"/>
                <a:cs typeface="Times New Roman"/>
              </a:rPr>
              <a:t>Data gathering:</a:t>
            </a:r>
          </a:p>
          <a:p>
            <a:r>
              <a:rPr lang="en-US" b="1" dirty="0">
                <a:solidFill>
                  <a:srgbClr val="3366FF"/>
                </a:solidFill>
                <a:latin typeface="Times New Roman"/>
                <a:cs typeface="Times New Roman"/>
              </a:rPr>
              <a:t>Ocean Carbon Cycle – Sea-air CO</a:t>
            </a:r>
            <a:r>
              <a:rPr lang="en-US" b="1" baseline="-25000" dirty="0">
                <a:solidFill>
                  <a:srgbClr val="3366FF"/>
                </a:solidFill>
                <a:latin typeface="Times New Roman"/>
                <a:cs typeface="Times New Roman"/>
              </a:rPr>
              <a:t>2</a:t>
            </a:r>
            <a:r>
              <a:rPr lang="en-US" b="1" dirty="0">
                <a:solidFill>
                  <a:srgbClr val="3366FF"/>
                </a:solidFill>
                <a:latin typeface="Times New Roman"/>
                <a:cs typeface="Times New Roman"/>
              </a:rPr>
              <a:t> fluxes</a:t>
            </a:r>
          </a:p>
        </p:txBody>
      </p:sp>
      <p:sp>
        <p:nvSpPr>
          <p:cNvPr id="5" name="TextBox 4"/>
          <p:cNvSpPr txBox="1"/>
          <p:nvPr/>
        </p:nvSpPr>
        <p:spPr>
          <a:xfrm>
            <a:off x="324305" y="1358546"/>
            <a:ext cx="8286590" cy="584776"/>
          </a:xfrm>
          <a:prstGeom prst="rect">
            <a:avLst/>
          </a:prstGeom>
          <a:noFill/>
        </p:spPr>
        <p:txBody>
          <a:bodyPr wrap="square" rtlCol="0">
            <a:spAutoFit/>
          </a:bodyPr>
          <a:lstStyle/>
          <a:p>
            <a:pPr marL="342900" indent="-342900">
              <a:buFont typeface="Wingdings" charset="2"/>
              <a:buChar char="Ø"/>
            </a:pPr>
            <a:r>
              <a:rPr lang="en-US" sz="1600" dirty="0">
                <a:latin typeface="Times New Roman"/>
                <a:cs typeface="Times New Roman"/>
              </a:rPr>
              <a:t>NOAA OOMD supports the largest ship of opportunity </a:t>
            </a:r>
            <a:r>
              <a:rPr lang="en-US" sz="1600" i="1" dirty="0">
                <a:latin typeface="Times New Roman"/>
                <a:cs typeface="Times New Roman"/>
              </a:rPr>
              <a:t>p</a:t>
            </a:r>
            <a:r>
              <a:rPr lang="en-US" sz="1600" dirty="0">
                <a:latin typeface="Times New Roman"/>
                <a:cs typeface="Times New Roman"/>
              </a:rPr>
              <a:t>CO</a:t>
            </a:r>
            <a:r>
              <a:rPr lang="en-US" sz="1600" baseline="-25000" dirty="0">
                <a:latin typeface="Times New Roman"/>
                <a:cs typeface="Times New Roman"/>
              </a:rPr>
              <a:t>2</a:t>
            </a:r>
            <a:r>
              <a:rPr lang="en-US" sz="1600" dirty="0">
                <a:latin typeface="Times New Roman"/>
                <a:cs typeface="Times New Roman"/>
              </a:rPr>
              <a:t> measurement campaign in the  world comprised of 15 ships of opportunity with automated CO</a:t>
            </a:r>
            <a:r>
              <a:rPr lang="en-US" sz="1600" baseline="-25000" dirty="0">
                <a:latin typeface="Times New Roman"/>
                <a:cs typeface="Times New Roman"/>
              </a:rPr>
              <a:t>2</a:t>
            </a:r>
            <a:r>
              <a:rPr lang="en-US" sz="1600" dirty="0">
                <a:latin typeface="Times New Roman"/>
                <a:cs typeface="Times New Roman"/>
              </a:rPr>
              <a:t> systems in FY20</a:t>
            </a:r>
          </a:p>
        </p:txBody>
      </p:sp>
      <p:sp>
        <p:nvSpPr>
          <p:cNvPr id="9" name="Rectangle 8"/>
          <p:cNvSpPr/>
          <p:nvPr/>
        </p:nvSpPr>
        <p:spPr>
          <a:xfrm>
            <a:off x="2681941" y="826278"/>
            <a:ext cx="3668060" cy="400110"/>
          </a:xfrm>
          <a:prstGeom prst="rect">
            <a:avLst/>
          </a:prstGeom>
          <a:ln>
            <a:solidFill>
              <a:srgbClr val="FF0000"/>
            </a:solidFill>
          </a:ln>
        </p:spPr>
        <p:txBody>
          <a:bodyPr wrap="square">
            <a:spAutoFit/>
          </a:bodyPr>
          <a:lstStyle/>
          <a:p>
            <a:r>
              <a:rPr lang="en-US" sz="2000" dirty="0">
                <a:latin typeface="Times New Roman"/>
                <a:cs typeface="Times New Roman"/>
              </a:rPr>
              <a:t>Sea-air CO</a:t>
            </a:r>
            <a:r>
              <a:rPr lang="en-US" sz="2000" baseline="-25000" dirty="0">
                <a:latin typeface="Times New Roman"/>
                <a:cs typeface="Times New Roman"/>
              </a:rPr>
              <a:t>2</a:t>
            </a:r>
            <a:r>
              <a:rPr lang="en-US" sz="2000" dirty="0">
                <a:latin typeface="Times New Roman"/>
                <a:cs typeface="Times New Roman"/>
              </a:rPr>
              <a:t> flux =  k K</a:t>
            </a:r>
            <a:r>
              <a:rPr lang="en-US" sz="2000" baseline="-25000" dirty="0">
                <a:latin typeface="Times New Roman"/>
                <a:cs typeface="Times New Roman"/>
              </a:rPr>
              <a:t>o</a:t>
            </a:r>
            <a:r>
              <a:rPr lang="en-US" sz="2000" dirty="0">
                <a:latin typeface="Times New Roman"/>
                <a:cs typeface="Times New Roman"/>
              </a:rPr>
              <a:t>  ∆pCO</a:t>
            </a:r>
            <a:r>
              <a:rPr lang="en-US" sz="2000" baseline="-25000" dirty="0">
                <a:latin typeface="Times New Roman"/>
                <a:cs typeface="Times New Roman"/>
              </a:rPr>
              <a:t>2</a:t>
            </a:r>
            <a:r>
              <a:rPr lang="en-US" sz="2000" dirty="0">
                <a:latin typeface="Times New Roman"/>
                <a:cs typeface="Times New Roman"/>
              </a:rPr>
              <a:t>  </a:t>
            </a:r>
          </a:p>
        </p:txBody>
      </p:sp>
      <p:sp>
        <p:nvSpPr>
          <p:cNvPr id="12" name="TextBox 11"/>
          <p:cNvSpPr txBox="1"/>
          <p:nvPr/>
        </p:nvSpPr>
        <p:spPr>
          <a:xfrm>
            <a:off x="1061911" y="6198375"/>
            <a:ext cx="6932319" cy="276999"/>
          </a:xfrm>
          <a:prstGeom prst="rect">
            <a:avLst/>
          </a:prstGeom>
        </p:spPr>
        <p:txBody>
          <a:bodyPr wrap="square">
            <a:spAutoFit/>
          </a:bodyPr>
          <a:lstStyle>
            <a:defPPr>
              <a:defRPr lang="en-US"/>
            </a:defPPr>
            <a:lvl1pPr algn="ctr">
              <a:defRPr sz="1200" i="1">
                <a:latin typeface="Times New Roman"/>
                <a:cs typeface="Times New Roman"/>
              </a:defRPr>
            </a:lvl1pPr>
          </a:lstStyle>
          <a:p>
            <a:r>
              <a:rPr lang="en-US" dirty="0"/>
              <a:t>Ship tracks and ships with autonomous pCO</a:t>
            </a:r>
            <a:r>
              <a:rPr lang="en-US" baseline="-25000" dirty="0"/>
              <a:t>2</a:t>
            </a:r>
            <a:r>
              <a:rPr lang="en-US" dirty="0"/>
              <a:t> systems sponsored by the NOAA/GOMO program </a:t>
            </a:r>
          </a:p>
        </p:txBody>
      </p:sp>
      <p:pic>
        <p:nvPicPr>
          <p:cNvPr id="52" name="Picture 51"/>
          <p:cNvPicPr/>
          <p:nvPr/>
        </p:nvPicPr>
        <p:blipFill>
          <a:blip r:embed="rId4"/>
          <a:srcRect/>
          <a:stretch>
            <a:fillRect/>
          </a:stretch>
        </p:blipFill>
        <p:spPr bwMode="auto">
          <a:xfrm>
            <a:off x="5316182" y="5344306"/>
            <a:ext cx="1067307" cy="698919"/>
          </a:xfrm>
          <a:prstGeom prst="ellipse">
            <a:avLst/>
          </a:prstGeom>
          <a:ln>
            <a:noFill/>
          </a:ln>
          <a:effectLst>
            <a:softEdge rad="112500"/>
          </a:effectLst>
        </p:spPr>
      </p:pic>
      <p:pic>
        <p:nvPicPr>
          <p:cNvPr id="53" name="Picture 52" descr="EoS.jpg"/>
          <p:cNvPicPr>
            <a:picLocks noChangeAspect="1"/>
          </p:cNvPicPr>
          <p:nvPr/>
        </p:nvPicPr>
        <p:blipFill>
          <a:blip r:embed="rId5"/>
          <a:stretch>
            <a:fillRect/>
          </a:stretch>
        </p:blipFill>
        <p:spPr bwMode="auto">
          <a:xfrm>
            <a:off x="6855661" y="4612366"/>
            <a:ext cx="1138569" cy="681417"/>
          </a:xfrm>
          <a:prstGeom prst="ellipse">
            <a:avLst/>
          </a:prstGeom>
          <a:ln>
            <a:noFill/>
          </a:ln>
          <a:effectLst>
            <a:softEdge rad="112500"/>
          </a:effectLst>
        </p:spPr>
      </p:pic>
      <p:pic>
        <p:nvPicPr>
          <p:cNvPr id="54" name="Picture 53" descr="Gunter.JPG"/>
          <p:cNvPicPr>
            <a:picLocks noChangeAspect="1"/>
          </p:cNvPicPr>
          <p:nvPr/>
        </p:nvPicPr>
        <p:blipFill>
          <a:blip r:embed="rId6"/>
          <a:stretch>
            <a:fillRect/>
          </a:stretch>
        </p:blipFill>
        <p:spPr bwMode="auto">
          <a:xfrm>
            <a:off x="5876301" y="2056698"/>
            <a:ext cx="1014376" cy="618758"/>
          </a:xfrm>
          <a:prstGeom prst="ellipse">
            <a:avLst/>
          </a:prstGeom>
          <a:ln>
            <a:noFill/>
          </a:ln>
          <a:effectLst>
            <a:softEdge rad="112500"/>
          </a:effectLst>
        </p:spPr>
      </p:pic>
      <p:pic>
        <p:nvPicPr>
          <p:cNvPr id="56" name="Picture 55" descr="Reykjafoss.jpg"/>
          <p:cNvPicPr>
            <a:picLocks noChangeAspect="1"/>
          </p:cNvPicPr>
          <p:nvPr/>
        </p:nvPicPr>
        <p:blipFill>
          <a:blip r:embed="rId7"/>
          <a:stretch>
            <a:fillRect/>
          </a:stretch>
        </p:blipFill>
        <p:spPr bwMode="auto">
          <a:xfrm>
            <a:off x="6855661" y="3192052"/>
            <a:ext cx="1056521" cy="664157"/>
          </a:xfrm>
          <a:prstGeom prst="ellipse">
            <a:avLst/>
          </a:prstGeom>
          <a:ln>
            <a:noFill/>
          </a:ln>
          <a:effectLst>
            <a:softEdge rad="112500"/>
          </a:effectLst>
        </p:spPr>
      </p:pic>
      <p:pic>
        <p:nvPicPr>
          <p:cNvPr id="57" name="Picture 56"/>
          <p:cNvPicPr/>
          <p:nvPr/>
        </p:nvPicPr>
        <p:blipFill>
          <a:blip r:embed="rId8"/>
          <a:srcRect/>
          <a:stretch>
            <a:fillRect/>
          </a:stretch>
        </p:blipFill>
        <p:spPr bwMode="auto">
          <a:xfrm>
            <a:off x="4325039" y="5460725"/>
            <a:ext cx="1040836" cy="582500"/>
          </a:xfrm>
          <a:prstGeom prst="ellipse">
            <a:avLst/>
          </a:prstGeom>
          <a:ln>
            <a:noFill/>
          </a:ln>
          <a:effectLst>
            <a:softEdge rad="112500"/>
          </a:effectLst>
        </p:spPr>
      </p:pic>
      <p:pic>
        <p:nvPicPr>
          <p:cNvPr id="58" name="Picture 57" descr="swanson_gould.JPG.jpg"/>
          <p:cNvPicPr>
            <a:picLocks noChangeAspect="1"/>
          </p:cNvPicPr>
          <p:nvPr/>
        </p:nvPicPr>
        <p:blipFill>
          <a:blip r:embed="rId9"/>
          <a:stretch>
            <a:fillRect/>
          </a:stretch>
        </p:blipFill>
        <p:spPr bwMode="auto">
          <a:xfrm>
            <a:off x="3102990" y="5394829"/>
            <a:ext cx="1129334" cy="648396"/>
          </a:xfrm>
          <a:prstGeom prst="ellipse">
            <a:avLst/>
          </a:prstGeom>
          <a:ln>
            <a:noFill/>
          </a:ln>
          <a:effectLst>
            <a:softEdge rad="112500"/>
          </a:effectLst>
        </p:spPr>
      </p:pic>
      <p:pic>
        <p:nvPicPr>
          <p:cNvPr id="64" name="Picture 63" descr="oocltianjin050808"/>
          <p:cNvPicPr/>
          <p:nvPr/>
        </p:nvPicPr>
        <p:blipFill>
          <a:blip r:embed="rId10"/>
          <a:srcRect/>
          <a:stretch>
            <a:fillRect/>
          </a:stretch>
        </p:blipFill>
        <p:spPr bwMode="auto">
          <a:xfrm>
            <a:off x="4868776" y="2020532"/>
            <a:ext cx="1062467" cy="732134"/>
          </a:xfrm>
          <a:prstGeom prst="ellipse">
            <a:avLst/>
          </a:prstGeom>
          <a:ln>
            <a:noFill/>
          </a:ln>
          <a:effectLst>
            <a:softEdge rad="112500"/>
          </a:effectLst>
        </p:spPr>
      </p:pic>
      <p:pic>
        <p:nvPicPr>
          <p:cNvPr id="65" name="Picture 64" descr="CapVilano"/>
          <p:cNvPicPr/>
          <p:nvPr/>
        </p:nvPicPr>
        <p:blipFill>
          <a:blip r:embed="rId11">
            <a:extLst>
              <a:ext uri="{28A0092B-C50C-407E-A947-70E740481C1C}">
                <a14:useLocalDpi xmlns:a14="http://schemas.microsoft.com/office/drawing/2010/main" val="0"/>
              </a:ext>
            </a:extLst>
          </a:blip>
          <a:srcRect/>
          <a:stretch>
            <a:fillRect/>
          </a:stretch>
        </p:blipFill>
        <p:spPr bwMode="auto">
          <a:xfrm>
            <a:off x="1601871" y="2889690"/>
            <a:ext cx="1263567" cy="657538"/>
          </a:xfrm>
          <a:prstGeom prst="ellipse">
            <a:avLst/>
          </a:prstGeom>
          <a:ln>
            <a:noFill/>
          </a:ln>
          <a:effectLst>
            <a:softEdge rad="112500"/>
          </a:effectLst>
        </p:spPr>
      </p:pic>
      <p:pic>
        <p:nvPicPr>
          <p:cNvPr id="66" name="Picture 65" descr="kok_in_pago_600"/>
          <p:cNvPicPr/>
          <p:nvPr/>
        </p:nvPicPr>
        <p:blipFill>
          <a:blip r:embed="rId12">
            <a:extLst>
              <a:ext uri="{28A0092B-C50C-407E-A947-70E740481C1C}">
                <a14:useLocalDpi xmlns:a14="http://schemas.microsoft.com/office/drawing/2010/main" val="0"/>
              </a:ext>
            </a:extLst>
          </a:blip>
          <a:srcRect/>
          <a:stretch>
            <a:fillRect/>
          </a:stretch>
        </p:blipFill>
        <p:spPr bwMode="auto">
          <a:xfrm>
            <a:off x="1598485" y="3643610"/>
            <a:ext cx="1266953" cy="644190"/>
          </a:xfrm>
          <a:prstGeom prst="ellipse">
            <a:avLst/>
          </a:prstGeom>
          <a:ln>
            <a:noFill/>
          </a:ln>
          <a:effectLst>
            <a:softEdge rad="112500"/>
          </a:effectLst>
        </p:spPr>
      </p:pic>
      <p:pic>
        <p:nvPicPr>
          <p:cNvPr id="67" name="Picture 66" descr="shimada_tow2-credit-noaa"/>
          <p:cNvPicPr/>
          <p:nvPr/>
        </p:nvPicPr>
        <p:blipFill>
          <a:blip r:embed="rId13">
            <a:extLst>
              <a:ext uri="{28A0092B-C50C-407E-A947-70E740481C1C}">
                <a14:useLocalDpi xmlns:a14="http://schemas.microsoft.com/office/drawing/2010/main" val="0"/>
              </a:ext>
            </a:extLst>
          </a:blip>
          <a:srcRect/>
          <a:stretch>
            <a:fillRect/>
          </a:stretch>
        </p:blipFill>
        <p:spPr bwMode="auto">
          <a:xfrm>
            <a:off x="2253928" y="2163850"/>
            <a:ext cx="1324512" cy="684817"/>
          </a:xfrm>
          <a:prstGeom prst="ellipse">
            <a:avLst/>
          </a:prstGeom>
          <a:ln>
            <a:noFill/>
          </a:ln>
          <a:effectLst>
            <a:softEdge rad="112500"/>
          </a:effectLst>
        </p:spPr>
      </p:pic>
      <p:pic>
        <p:nvPicPr>
          <p:cNvPr id="68" name="Picture 67" descr="oscar-dyson-panama02-18-2005b"/>
          <p:cNvPicPr/>
          <p:nvPr/>
        </p:nvPicPr>
        <p:blipFill>
          <a:blip r:embed="rId14">
            <a:extLst>
              <a:ext uri="{28A0092B-C50C-407E-A947-70E740481C1C}">
                <a14:useLocalDpi xmlns:a14="http://schemas.microsoft.com/office/drawing/2010/main" val="0"/>
              </a:ext>
            </a:extLst>
          </a:blip>
          <a:srcRect/>
          <a:stretch>
            <a:fillRect/>
          </a:stretch>
        </p:blipFill>
        <p:spPr bwMode="auto">
          <a:xfrm>
            <a:off x="1601871" y="4428143"/>
            <a:ext cx="1308472" cy="586176"/>
          </a:xfrm>
          <a:prstGeom prst="ellipse">
            <a:avLst/>
          </a:prstGeom>
          <a:ln>
            <a:noFill/>
          </a:ln>
          <a:effectLst>
            <a:softEdge rad="112500"/>
          </a:effectLst>
        </p:spPr>
      </p:pic>
      <p:pic>
        <p:nvPicPr>
          <p:cNvPr id="69" name="Picture 68"/>
          <p:cNvPicPr/>
          <p:nvPr/>
        </p:nvPicPr>
        <p:blipFill>
          <a:blip r:embed="rId15"/>
          <a:srcRect/>
          <a:stretch>
            <a:fillRect/>
          </a:stretch>
        </p:blipFill>
        <p:spPr bwMode="auto">
          <a:xfrm>
            <a:off x="1700841" y="5209744"/>
            <a:ext cx="1341399" cy="590380"/>
          </a:xfrm>
          <a:prstGeom prst="ellipse">
            <a:avLst/>
          </a:prstGeom>
          <a:ln>
            <a:noFill/>
          </a:ln>
          <a:effectLst>
            <a:softEdge rad="112500"/>
          </a:effectLst>
        </p:spPr>
      </p:pic>
      <p:pic>
        <p:nvPicPr>
          <p:cNvPr id="70" name="Picture 69"/>
          <p:cNvPicPr/>
          <p:nvPr/>
        </p:nvPicPr>
        <p:blipFill>
          <a:blip r:embed="rId16">
            <a:extLst>
              <a:ext uri="{28A0092B-C50C-407E-A947-70E740481C1C}">
                <a14:useLocalDpi xmlns:a14="http://schemas.microsoft.com/office/drawing/2010/main" val="0"/>
              </a:ext>
            </a:extLst>
          </a:blip>
          <a:srcRect/>
          <a:stretch>
            <a:fillRect/>
          </a:stretch>
        </p:blipFill>
        <p:spPr bwMode="auto">
          <a:xfrm>
            <a:off x="6926923" y="3800260"/>
            <a:ext cx="1067307" cy="664414"/>
          </a:xfrm>
          <a:prstGeom prst="ellipse">
            <a:avLst/>
          </a:prstGeom>
          <a:ln>
            <a:noFill/>
          </a:ln>
          <a:effectLst>
            <a:softEdge rad="112500"/>
          </a:effectLst>
        </p:spPr>
      </p:pic>
      <p:pic>
        <p:nvPicPr>
          <p:cNvPr id="71" name="Picture 70"/>
          <p:cNvPicPr/>
          <p:nvPr/>
        </p:nvPicPr>
        <p:blipFill>
          <a:blip r:embed="rId17">
            <a:extLst>
              <a:ext uri="{28A0092B-C50C-407E-A947-70E740481C1C}">
                <a14:useLocalDpi xmlns:a14="http://schemas.microsoft.com/office/drawing/2010/main" val="0"/>
              </a:ext>
            </a:extLst>
          </a:blip>
          <a:srcRect/>
          <a:stretch>
            <a:fillRect/>
          </a:stretch>
        </p:blipFill>
        <p:spPr bwMode="auto">
          <a:xfrm>
            <a:off x="6485117" y="2504864"/>
            <a:ext cx="1264118" cy="686770"/>
          </a:xfrm>
          <a:prstGeom prst="ellipse">
            <a:avLst/>
          </a:prstGeom>
          <a:ln>
            <a:noFill/>
          </a:ln>
          <a:effectLst>
            <a:softEdge rad="112500"/>
          </a:effectLst>
        </p:spPr>
      </p:pic>
      <p:sp>
        <p:nvSpPr>
          <p:cNvPr id="3" name="Oval 2"/>
          <p:cNvSpPr/>
          <p:nvPr/>
        </p:nvSpPr>
        <p:spPr>
          <a:xfrm>
            <a:off x="5297248" y="773981"/>
            <a:ext cx="953481" cy="532268"/>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9050" cmpd="sng">
                <a:solidFill>
                  <a:srgbClr val="000000"/>
                </a:solidFill>
              </a:ln>
              <a:noFill/>
            </a:endParaRPr>
          </a:p>
        </p:txBody>
      </p:sp>
      <p:pic>
        <p:nvPicPr>
          <p:cNvPr id="6" name="Picture 5" descr="Ship.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85117" y="5257109"/>
            <a:ext cx="1307722" cy="735593"/>
          </a:xfrm>
          <a:prstGeom prst="ellipse">
            <a:avLst/>
          </a:prstGeom>
          <a:ln>
            <a:noFill/>
          </a:ln>
          <a:effectLst>
            <a:softEdge rad="112500"/>
          </a:effectLst>
        </p:spPr>
      </p:pic>
      <p:pic>
        <p:nvPicPr>
          <p:cNvPr id="8" name="Picture 7"/>
          <p:cNvPicPr>
            <a:picLocks noChangeAspect="1"/>
          </p:cNvPicPr>
          <p:nvPr/>
        </p:nvPicPr>
        <p:blipFill>
          <a:blip r:embed="rId19"/>
          <a:stretch>
            <a:fillRect/>
          </a:stretch>
        </p:blipFill>
        <p:spPr>
          <a:xfrm>
            <a:off x="3578440" y="2020532"/>
            <a:ext cx="1313088" cy="787853"/>
          </a:xfrm>
          <a:prstGeom prst="ellipse">
            <a:avLst/>
          </a:prstGeom>
          <a:ln>
            <a:noFill/>
          </a:ln>
          <a:effectLst>
            <a:softEdge rad="112500"/>
          </a:effectLst>
        </p:spPr>
      </p:pic>
      <p:grpSp>
        <p:nvGrpSpPr>
          <p:cNvPr id="15" name="Group 14"/>
          <p:cNvGrpSpPr/>
          <p:nvPr/>
        </p:nvGrpSpPr>
        <p:grpSpPr>
          <a:xfrm>
            <a:off x="8198236" y="5750312"/>
            <a:ext cx="907664" cy="1075939"/>
            <a:chOff x="8236336" y="5782062"/>
            <a:chExt cx="907664" cy="1075939"/>
          </a:xfrm>
        </p:grpSpPr>
        <p:pic>
          <p:nvPicPr>
            <p:cNvPr id="2" name="Picture 1" descr="Logo AOML.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324850" y="6685549"/>
              <a:ext cx="819150" cy="172452"/>
            </a:xfrm>
            <a:prstGeom prst="rect">
              <a:avLst/>
            </a:prstGeom>
          </p:spPr>
        </p:pic>
        <p:pic>
          <p:nvPicPr>
            <p:cNvPr id="7" name="Picture 6" descr="Logo BIOS.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346998" y="5782062"/>
              <a:ext cx="382626" cy="382626"/>
            </a:xfrm>
            <a:prstGeom prst="rect">
              <a:avLst/>
            </a:prstGeom>
          </p:spPr>
        </p:pic>
        <p:pic>
          <p:nvPicPr>
            <p:cNvPr id="10" name="Picture 9" descr="Logo LDEO.gi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36336" y="6043225"/>
              <a:ext cx="907664" cy="376624"/>
            </a:xfrm>
            <a:prstGeom prst="rect">
              <a:avLst/>
            </a:prstGeom>
          </p:spPr>
        </p:pic>
        <p:pic>
          <p:nvPicPr>
            <p:cNvPr id="13" name="Picture 12" descr="Logo PMEL.jpe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337550" y="6430593"/>
              <a:ext cx="798858" cy="273002"/>
            </a:xfrm>
            <a:prstGeom prst="rect">
              <a:avLst/>
            </a:prstGeom>
          </p:spPr>
        </p:pic>
        <p:pic>
          <p:nvPicPr>
            <p:cNvPr id="14" name="Picture 13" descr="Logo RSMAS.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761374" y="5847696"/>
              <a:ext cx="330200" cy="316992"/>
            </a:xfrm>
            <a:prstGeom prst="rect">
              <a:avLst/>
            </a:prstGeom>
          </p:spPr>
        </p:pic>
      </p:grpSp>
    </p:spTree>
    <p:extLst>
      <p:ext uri="{BB962C8B-B14F-4D97-AF65-F5344CB8AC3E}">
        <p14:creationId xmlns:p14="http://schemas.microsoft.com/office/powerpoint/2010/main" val="398117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9351" y="158217"/>
            <a:ext cx="8388865" cy="369332"/>
          </a:xfrm>
          <a:prstGeom prst="rect">
            <a:avLst/>
          </a:prstGeom>
        </p:spPr>
        <p:txBody>
          <a:bodyPr wrap="square">
            <a:spAutoFit/>
          </a:bodyPr>
          <a:lstStyle/>
          <a:p>
            <a:pPr algn="ctr"/>
            <a:r>
              <a:rPr lang="en-US" b="1" i="1" dirty="0">
                <a:latin typeface="Times New Roman"/>
                <a:cs typeface="Times New Roman"/>
              </a:rPr>
              <a:t>Monitoring the Carbonate System in the Northeast Pacific Ocean</a:t>
            </a:r>
            <a:endParaRPr lang="en-US" b="1" dirty="0">
              <a:latin typeface="Times New Roman"/>
              <a:cs typeface="Times New Roman"/>
            </a:endParaRPr>
          </a:p>
        </p:txBody>
      </p:sp>
      <p:sp>
        <p:nvSpPr>
          <p:cNvPr id="11" name="TextBox 10"/>
          <p:cNvSpPr txBox="1"/>
          <p:nvPr/>
        </p:nvSpPr>
        <p:spPr>
          <a:xfrm>
            <a:off x="326726" y="898804"/>
            <a:ext cx="8719218" cy="1169551"/>
          </a:xfrm>
          <a:prstGeom prst="rect">
            <a:avLst/>
          </a:prstGeom>
          <a:noFill/>
        </p:spPr>
        <p:txBody>
          <a:bodyPr wrap="square" rtlCol="0">
            <a:spAutoFit/>
          </a:bodyPr>
          <a:lstStyle/>
          <a:p>
            <a:pPr marL="342900" indent="-342900">
              <a:buFont typeface="Wingdings" charset="2"/>
              <a:buChar char="Ø"/>
            </a:pPr>
            <a:r>
              <a:rPr lang="en-US" sz="1400" dirty="0">
                <a:latin typeface="Times New Roman" panose="02020603050405020304" pitchFamily="18" charset="0"/>
                <a:cs typeface="Times New Roman" panose="02020603050405020304" pitchFamily="18" charset="0"/>
              </a:rPr>
              <a:t>The tropical Pacific is the major natural source of CO</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from the ocean to the atmosphere, contributing nearly 70% of the global flux to the atmosphere.  Interannual variability of the sea-air CO</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flux in the tropical Pacific is also the major source of CO</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flux variability in the global oceans.  Underway </a:t>
            </a:r>
            <a:r>
              <a:rPr lang="en-US" sz="1400" i="1" dirty="0">
                <a:latin typeface="Times New Roman" panose="02020603050405020304" pitchFamily="18" charset="0"/>
                <a:cs typeface="Times New Roman" panose="02020603050405020304" pitchFamily="18" charset="0"/>
              </a:rPr>
              <a:t>f</a:t>
            </a:r>
            <a:r>
              <a:rPr lang="en-US" sz="1400" dirty="0">
                <a:latin typeface="Times New Roman" panose="02020603050405020304" pitchFamily="18" charset="0"/>
                <a:cs typeface="Times New Roman" panose="02020603050405020304" pitchFamily="18" charset="0"/>
              </a:rPr>
              <a:t>CO</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data collected in the equatorial Pacific play a significant role in many publications, highlighting the importance of this dynamic region to the global CO</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cycle. </a:t>
            </a:r>
          </a:p>
        </p:txBody>
      </p:sp>
      <p:sp>
        <p:nvSpPr>
          <p:cNvPr id="12" name="TextBox 11"/>
          <p:cNvSpPr txBox="1"/>
          <p:nvPr/>
        </p:nvSpPr>
        <p:spPr>
          <a:xfrm>
            <a:off x="478608" y="5876621"/>
            <a:ext cx="7593878" cy="830997"/>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pH and fCO</a:t>
            </a:r>
            <a:r>
              <a:rPr lang="en-US" sz="1200" i="1" baseline="-25000" dirty="0">
                <a:latin typeface="Times New Roman" panose="02020603050405020304" pitchFamily="18" charset="0"/>
                <a:cs typeface="Times New Roman" panose="02020603050405020304" pitchFamily="18" charset="0"/>
              </a:rPr>
              <a:t>2</a:t>
            </a:r>
            <a:r>
              <a:rPr lang="en-US" sz="1200" i="1" dirty="0">
                <a:latin typeface="Times New Roman" panose="02020603050405020304" pitchFamily="18" charset="0"/>
                <a:cs typeface="Times New Roman" panose="02020603050405020304" pitchFamily="18" charset="0"/>
              </a:rPr>
              <a:t> data from trans-Pacific container ship crossings from the North American Pacific Coast to New Zealand during 2010–2018.  Crossings shown in red occurred during months of April through September, while those in blue happened during October through March. These data will be included in an Earth Systems Science Data paper we are preparing (</a:t>
            </a:r>
            <a:r>
              <a:rPr lang="en-US" sz="1200" i="1" dirty="0" err="1">
                <a:latin typeface="Times New Roman" panose="02020603050405020304" pitchFamily="18" charset="0"/>
                <a:cs typeface="Times New Roman" panose="02020603050405020304" pitchFamily="18" charset="0"/>
              </a:rPr>
              <a:t>Cosca</a:t>
            </a:r>
            <a:r>
              <a:rPr lang="en-US" sz="1200" i="1" dirty="0">
                <a:latin typeface="Times New Roman" panose="02020603050405020304" pitchFamily="18" charset="0"/>
                <a:cs typeface="Times New Roman" panose="02020603050405020304" pitchFamily="18" charset="0"/>
              </a:rPr>
              <a:t> et al., in preparation).</a:t>
            </a:r>
          </a:p>
        </p:txBody>
      </p:sp>
      <p:grpSp>
        <p:nvGrpSpPr>
          <p:cNvPr id="10" name="Group 9"/>
          <p:cNvGrpSpPr/>
          <p:nvPr/>
        </p:nvGrpSpPr>
        <p:grpSpPr>
          <a:xfrm>
            <a:off x="8072486" y="5421226"/>
            <a:ext cx="907664" cy="1075939"/>
            <a:chOff x="8236336" y="5782062"/>
            <a:chExt cx="907664" cy="1075939"/>
          </a:xfrm>
        </p:grpSpPr>
        <p:pic>
          <p:nvPicPr>
            <p:cNvPr id="15" name="Picture 14" descr="Logo AOM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6685549"/>
              <a:ext cx="819150" cy="172452"/>
            </a:xfrm>
            <a:prstGeom prst="rect">
              <a:avLst/>
            </a:prstGeom>
          </p:spPr>
        </p:pic>
        <p:pic>
          <p:nvPicPr>
            <p:cNvPr id="19" name="Picture 18" descr="Logo BI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6998" y="5782062"/>
              <a:ext cx="382626" cy="382626"/>
            </a:xfrm>
            <a:prstGeom prst="rect">
              <a:avLst/>
            </a:prstGeom>
          </p:spPr>
        </p:pic>
        <p:pic>
          <p:nvPicPr>
            <p:cNvPr id="20" name="Picture 19" descr="Logo LDE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336" y="6043225"/>
              <a:ext cx="907664" cy="376624"/>
            </a:xfrm>
            <a:prstGeom prst="rect">
              <a:avLst/>
            </a:prstGeom>
          </p:spPr>
        </p:pic>
        <p:pic>
          <p:nvPicPr>
            <p:cNvPr id="21" name="Picture 20" descr="Logo PME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7550" y="6430593"/>
              <a:ext cx="798858" cy="273002"/>
            </a:xfrm>
            <a:prstGeom prst="rect">
              <a:avLst/>
            </a:prstGeom>
          </p:spPr>
        </p:pic>
        <p:pic>
          <p:nvPicPr>
            <p:cNvPr id="22" name="Picture 21" descr="Logo RSMA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1374" y="5847696"/>
              <a:ext cx="330200" cy="316992"/>
            </a:xfrm>
            <a:prstGeom prst="rect">
              <a:avLst/>
            </a:prstGeom>
          </p:spPr>
        </p:pic>
      </p:grpSp>
      <p:pic>
        <p:nvPicPr>
          <p:cNvPr id="16" name="Picture 15" descr="all_pH_fco2">
            <a:extLst>
              <a:ext uri="{FF2B5EF4-FFF2-40B4-BE49-F238E27FC236}">
                <a16:creationId xmlns:a16="http://schemas.microsoft.com/office/drawing/2014/main" id="{1A5D9848-FD14-4C4F-9DE7-1852BBFF7A7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607923" y="2153037"/>
            <a:ext cx="3486150" cy="3597275"/>
          </a:xfrm>
          <a:prstGeom prst="rect">
            <a:avLst/>
          </a:prstGeom>
          <a:noFill/>
          <a:ln>
            <a:noFill/>
          </a:ln>
        </p:spPr>
      </p:pic>
    </p:spTree>
    <p:extLst>
      <p:ext uri="{BB962C8B-B14F-4D97-AF65-F5344CB8AC3E}">
        <p14:creationId xmlns:p14="http://schemas.microsoft.com/office/powerpoint/2010/main" val="240186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120" y="5554204"/>
            <a:ext cx="7528560" cy="830997"/>
          </a:xfrm>
          <a:prstGeom prst="rect">
            <a:avLst/>
          </a:prstGeom>
          <a:noFill/>
        </p:spPr>
        <p:txBody>
          <a:bodyPr wrap="square" rtlCol="0">
            <a:spAutoFit/>
          </a:bodyPr>
          <a:lstStyle/>
          <a:p>
            <a:r>
              <a:rPr lang="en-US" sz="1200" i="1" dirty="0">
                <a:latin typeface="Times New Roman"/>
                <a:cs typeface="Times New Roman"/>
              </a:rPr>
              <a:t> (left) Summer pCO</a:t>
            </a:r>
            <a:r>
              <a:rPr lang="en-US" sz="1200" i="1" baseline="-25000" dirty="0">
                <a:latin typeface="Times New Roman"/>
                <a:cs typeface="Times New Roman"/>
              </a:rPr>
              <a:t>2</a:t>
            </a:r>
            <a:r>
              <a:rPr lang="en-US" sz="1200" i="1" dirty="0">
                <a:latin typeface="Times New Roman"/>
                <a:cs typeface="Times New Roman"/>
              </a:rPr>
              <a:t> observations in the western Arctic Ocean from 1994-2017 from Fig. 1 of Ouyang et al. (2020). (right) Long-term trends in summer pCO</a:t>
            </a:r>
            <a:r>
              <a:rPr lang="en-US" sz="1200" i="1" baseline="-25000" dirty="0">
                <a:latin typeface="Times New Roman"/>
                <a:cs typeface="Times New Roman"/>
              </a:rPr>
              <a:t>2</a:t>
            </a:r>
            <a:r>
              <a:rPr lang="en-US" sz="1200" i="1" dirty="0">
                <a:latin typeface="Times New Roman"/>
                <a:cs typeface="Times New Roman"/>
              </a:rPr>
              <a:t> in different regions of the Arctic Ocean from Fig. 2 of Ouyang et al. (2020). Most observations in the later years were contributed by NOAA pCO</a:t>
            </a:r>
            <a:r>
              <a:rPr lang="en-US" sz="1200" i="1" baseline="-25000" dirty="0">
                <a:latin typeface="Times New Roman"/>
                <a:cs typeface="Times New Roman"/>
              </a:rPr>
              <a:t>2</a:t>
            </a:r>
            <a:r>
              <a:rPr lang="en-US" sz="1200" i="1" dirty="0">
                <a:latin typeface="Times New Roman"/>
                <a:cs typeface="Times New Roman"/>
              </a:rPr>
              <a:t> systems installed on the USCGC Healy (since 2011) and the R/V Sikuliaq (since 2015).</a:t>
            </a:r>
            <a:endParaRPr lang="en-US" sz="1200" dirty="0">
              <a:latin typeface="Times New Roman"/>
              <a:ea typeface="Times New Roman" charset="0"/>
              <a:cs typeface="Times New Roman"/>
            </a:endParaRPr>
          </a:p>
        </p:txBody>
      </p:sp>
      <p:sp>
        <p:nvSpPr>
          <p:cNvPr id="5" name="TextBox 4"/>
          <p:cNvSpPr txBox="1"/>
          <p:nvPr/>
        </p:nvSpPr>
        <p:spPr>
          <a:xfrm>
            <a:off x="719191" y="303807"/>
            <a:ext cx="7263829" cy="646331"/>
          </a:xfrm>
          <a:prstGeom prst="rect">
            <a:avLst/>
          </a:prstGeom>
          <a:noFill/>
        </p:spPr>
        <p:txBody>
          <a:bodyPr wrap="square" rtlCol="0">
            <a:spAutoFit/>
          </a:bodyPr>
          <a:lstStyle/>
          <a:p>
            <a:pPr algn="ctr"/>
            <a:r>
              <a:rPr lang="en-US" b="1" dirty="0">
                <a:latin typeface="Times New Roman" charset="0"/>
                <a:ea typeface="Times New Roman" charset="0"/>
                <a:cs typeface="Times New Roman" charset="0"/>
              </a:rPr>
              <a:t>Dramatic trends in summer </a:t>
            </a:r>
            <a:r>
              <a:rPr lang="el-GR" b="1" dirty="0">
                <a:latin typeface="Times New Roman" charset="0"/>
                <a:ea typeface="Times New Roman" charset="0"/>
                <a:cs typeface="Times New Roman" charset="0"/>
              </a:rPr>
              <a:t>Δ</a:t>
            </a:r>
            <a:r>
              <a:rPr lang="en-US" b="1" i="1" dirty="0">
                <a:latin typeface="Times New Roman" charset="0"/>
                <a:ea typeface="Times New Roman" charset="0"/>
                <a:cs typeface="Times New Roman" charset="0"/>
              </a:rPr>
              <a:t>p</a:t>
            </a:r>
            <a:r>
              <a:rPr lang="en-US" b="1" dirty="0">
                <a:latin typeface="Times New Roman" charset="0"/>
                <a:ea typeface="Times New Roman" charset="0"/>
                <a:cs typeface="Times New Roman" charset="0"/>
              </a:rPr>
              <a:t>CO</a:t>
            </a:r>
            <a:r>
              <a:rPr lang="en-US" b="1" baseline="-25000" dirty="0">
                <a:latin typeface="Times New Roman" charset="0"/>
                <a:ea typeface="Times New Roman" charset="0"/>
                <a:cs typeface="Times New Roman" charset="0"/>
              </a:rPr>
              <a:t>2</a:t>
            </a:r>
            <a:r>
              <a:rPr lang="en-US" b="1" dirty="0">
                <a:latin typeface="Times New Roman" charset="0"/>
                <a:ea typeface="Times New Roman" charset="0"/>
                <a:cs typeface="Times New Roman" charset="0"/>
              </a:rPr>
              <a:t> over the past two decades in the Canada Basin related to declines in sea ice</a:t>
            </a:r>
            <a:endParaRPr lang="en-US" dirty="0">
              <a:latin typeface="Times New Roman" charset="0"/>
              <a:ea typeface="Times New Roman" charset="0"/>
              <a:cs typeface="Times New Roman" charset="0"/>
            </a:endParaRPr>
          </a:p>
        </p:txBody>
      </p:sp>
      <p:grpSp>
        <p:nvGrpSpPr>
          <p:cNvPr id="8" name="Group 7"/>
          <p:cNvGrpSpPr/>
          <p:nvPr/>
        </p:nvGrpSpPr>
        <p:grpSpPr>
          <a:xfrm>
            <a:off x="8190651" y="5713768"/>
            <a:ext cx="907664" cy="1075939"/>
            <a:chOff x="8236336" y="5782062"/>
            <a:chExt cx="907664" cy="1075939"/>
          </a:xfrm>
        </p:grpSpPr>
        <p:pic>
          <p:nvPicPr>
            <p:cNvPr id="9" name="Picture 8" descr="Logo AOM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850" y="6685549"/>
              <a:ext cx="819150" cy="172452"/>
            </a:xfrm>
            <a:prstGeom prst="rect">
              <a:avLst/>
            </a:prstGeom>
          </p:spPr>
        </p:pic>
        <p:pic>
          <p:nvPicPr>
            <p:cNvPr id="10" name="Picture 9" descr="Logo BIO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6998" y="5782062"/>
              <a:ext cx="382626" cy="382626"/>
            </a:xfrm>
            <a:prstGeom prst="rect">
              <a:avLst/>
            </a:prstGeom>
          </p:spPr>
        </p:pic>
        <p:pic>
          <p:nvPicPr>
            <p:cNvPr id="11" name="Picture 10" descr="Logo LDE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336" y="6043225"/>
              <a:ext cx="907664" cy="376624"/>
            </a:xfrm>
            <a:prstGeom prst="rect">
              <a:avLst/>
            </a:prstGeom>
          </p:spPr>
        </p:pic>
        <p:pic>
          <p:nvPicPr>
            <p:cNvPr id="12" name="Picture 11" descr="Logo PME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7550" y="6430593"/>
              <a:ext cx="798858" cy="273002"/>
            </a:xfrm>
            <a:prstGeom prst="rect">
              <a:avLst/>
            </a:prstGeom>
          </p:spPr>
        </p:pic>
        <p:pic>
          <p:nvPicPr>
            <p:cNvPr id="13" name="Picture 12" descr="Logo RSMA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1374" y="5847696"/>
              <a:ext cx="330200" cy="316992"/>
            </a:xfrm>
            <a:prstGeom prst="rect">
              <a:avLst/>
            </a:prstGeom>
          </p:spPr>
        </p:pic>
      </p:grpSp>
      <p:sp>
        <p:nvSpPr>
          <p:cNvPr id="15" name="TextBox 14">
            <a:extLst>
              <a:ext uri="{FF2B5EF4-FFF2-40B4-BE49-F238E27FC236}">
                <a16:creationId xmlns:a16="http://schemas.microsoft.com/office/drawing/2014/main" id="{59595D9A-56C3-A641-BF4C-096323AE1E4A}"/>
              </a:ext>
            </a:extLst>
          </p:cNvPr>
          <p:cNvSpPr txBox="1"/>
          <p:nvPr/>
        </p:nvSpPr>
        <p:spPr>
          <a:xfrm>
            <a:off x="579120" y="1128538"/>
            <a:ext cx="7845689" cy="646331"/>
          </a:xfrm>
          <a:prstGeom prst="rect">
            <a:avLst/>
          </a:prstGeom>
          <a:noFill/>
        </p:spPr>
        <p:txBody>
          <a:bodyPr wrap="square" rtlCol="0">
            <a:spAutoFit/>
          </a:bodyPr>
          <a:lstStyle/>
          <a:p>
            <a:r>
              <a:rPr lang="en-US" sz="1200" dirty="0">
                <a:latin typeface="Times New Roman"/>
                <a:cs typeface="Times New Roman"/>
              </a:rPr>
              <a:t>Summer pCO</a:t>
            </a:r>
            <a:r>
              <a:rPr lang="en-US" sz="1200" baseline="-25000" dirty="0">
                <a:latin typeface="Times New Roman"/>
                <a:cs typeface="Times New Roman"/>
              </a:rPr>
              <a:t>2</a:t>
            </a:r>
            <a:r>
              <a:rPr lang="en-US" sz="1200" dirty="0">
                <a:latin typeface="Times New Roman"/>
                <a:cs typeface="Times New Roman"/>
              </a:rPr>
              <a:t> has increased dramatically over the past two decades in the Canada Basin which is in sharp contrast to trends in the Chukchi Sea. An analysis of the drivers of pCO</a:t>
            </a:r>
            <a:r>
              <a:rPr lang="en-US" sz="1200" baseline="-25000" dirty="0">
                <a:latin typeface="Times New Roman"/>
                <a:cs typeface="Times New Roman"/>
              </a:rPr>
              <a:t>2</a:t>
            </a:r>
            <a:r>
              <a:rPr lang="en-US" sz="1200" dirty="0">
                <a:latin typeface="Times New Roman"/>
                <a:cs typeface="Times New Roman"/>
              </a:rPr>
              <a:t> trends in these regions indicates that summer sea ice loss in the Canada Basin has led to changes in the upper ocean that have caused this dramatic trend in pCO</a:t>
            </a:r>
            <a:r>
              <a:rPr lang="en-US" sz="1200" baseline="-25000" dirty="0">
                <a:latin typeface="Times New Roman"/>
                <a:cs typeface="Times New Roman"/>
              </a:rPr>
              <a:t>2</a:t>
            </a:r>
            <a:r>
              <a:rPr lang="en-US" sz="1200" dirty="0">
                <a:latin typeface="Times New Roman"/>
                <a:cs typeface="Times New Roman"/>
              </a:rPr>
              <a:t> </a:t>
            </a:r>
          </a:p>
        </p:txBody>
      </p:sp>
      <p:grpSp>
        <p:nvGrpSpPr>
          <p:cNvPr id="16" name="Group 15">
            <a:extLst>
              <a:ext uri="{FF2B5EF4-FFF2-40B4-BE49-F238E27FC236}">
                <a16:creationId xmlns:a16="http://schemas.microsoft.com/office/drawing/2014/main" id="{5DB8FEE4-6883-3A45-8741-BBFFACF2600E}"/>
              </a:ext>
            </a:extLst>
          </p:cNvPr>
          <p:cNvGrpSpPr/>
          <p:nvPr/>
        </p:nvGrpSpPr>
        <p:grpSpPr>
          <a:xfrm>
            <a:off x="1405163" y="1774870"/>
            <a:ext cx="5992230" cy="3596002"/>
            <a:chOff x="0" y="0"/>
            <a:chExt cx="6158851" cy="3753485"/>
          </a:xfrm>
        </p:grpSpPr>
        <p:pic>
          <p:nvPicPr>
            <p:cNvPr id="17" name="Picture 16" descr="Chart, radar chart&#10;&#10;Description automatically generated">
              <a:extLst>
                <a:ext uri="{FF2B5EF4-FFF2-40B4-BE49-F238E27FC236}">
                  <a16:creationId xmlns:a16="http://schemas.microsoft.com/office/drawing/2014/main" id="{C32BE7AE-F7AB-C441-97FA-AA30BC7EEA8D}"/>
                </a:ext>
              </a:extLst>
            </p:cNvPr>
            <p:cNvPicPr>
              <a:picLocks noChangeAspect="1"/>
            </p:cNvPicPr>
            <p:nvPr/>
          </p:nvPicPr>
          <p:blipFill>
            <a:blip r:embed="rId8"/>
            <a:stretch>
              <a:fillRect/>
            </a:stretch>
          </p:blipFill>
          <p:spPr>
            <a:xfrm>
              <a:off x="0" y="0"/>
              <a:ext cx="3429000" cy="2762885"/>
            </a:xfrm>
            <a:prstGeom prst="rect">
              <a:avLst/>
            </a:prstGeom>
          </p:spPr>
        </p:pic>
        <p:pic>
          <p:nvPicPr>
            <p:cNvPr id="18" name="Picture 17" descr="Chart, box and whisker chart&#10;&#10;Description automatically generated">
              <a:extLst>
                <a:ext uri="{FF2B5EF4-FFF2-40B4-BE49-F238E27FC236}">
                  <a16:creationId xmlns:a16="http://schemas.microsoft.com/office/drawing/2014/main" id="{ABCA68F9-CAB2-3442-84D5-2362F28A57D1}"/>
                </a:ext>
              </a:extLst>
            </p:cNvPr>
            <p:cNvPicPr>
              <a:picLocks noChangeAspect="1"/>
            </p:cNvPicPr>
            <p:nvPr/>
          </p:nvPicPr>
          <p:blipFill>
            <a:blip r:embed="rId9"/>
            <a:stretch>
              <a:fillRect/>
            </a:stretch>
          </p:blipFill>
          <p:spPr>
            <a:xfrm>
              <a:off x="3644251" y="0"/>
              <a:ext cx="2514600" cy="3753485"/>
            </a:xfrm>
            <a:prstGeom prst="rect">
              <a:avLst/>
            </a:prstGeom>
          </p:spPr>
        </p:pic>
      </p:grpSp>
    </p:spTree>
    <p:extLst>
      <p:ext uri="{BB962C8B-B14F-4D97-AF65-F5344CB8AC3E}">
        <p14:creationId xmlns:p14="http://schemas.microsoft.com/office/powerpoint/2010/main" val="116754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995" y="232463"/>
            <a:ext cx="7945253" cy="369332"/>
          </a:xfrm>
          <a:prstGeom prst="rect">
            <a:avLst/>
          </a:prstGeom>
        </p:spPr>
        <p:txBody>
          <a:bodyPr wrap="square">
            <a:spAutoFit/>
          </a:bodyPr>
          <a:lstStyle/>
          <a:p>
            <a:pPr algn="ctr"/>
            <a:r>
              <a:rPr lang="en-US" b="1" dirty="0">
                <a:latin typeface="Times New Roman"/>
                <a:cs typeface="Times New Roman"/>
              </a:rPr>
              <a:t>A final update of the canonical Takahashi climatology of surface ocean </a:t>
            </a:r>
            <a:r>
              <a:rPr lang="en-US" b="1" i="1" dirty="0">
                <a:latin typeface="Times New Roman"/>
                <a:cs typeface="Times New Roman"/>
              </a:rPr>
              <a:t>p</a:t>
            </a:r>
            <a:r>
              <a:rPr lang="en-US" b="1" dirty="0">
                <a:latin typeface="Times New Roman"/>
                <a:cs typeface="Times New Roman"/>
              </a:rPr>
              <a:t>CO</a:t>
            </a:r>
            <a:r>
              <a:rPr lang="en-US" b="1" baseline="-25000" dirty="0">
                <a:latin typeface="Times New Roman"/>
                <a:cs typeface="Times New Roman"/>
              </a:rPr>
              <a:t>2</a:t>
            </a:r>
            <a:endParaRPr lang="en-US" baseline="-25000" dirty="0">
              <a:latin typeface="Times New Roman"/>
              <a:cs typeface="Times New Roman"/>
            </a:endParaRPr>
          </a:p>
        </p:txBody>
      </p:sp>
      <p:sp>
        <p:nvSpPr>
          <p:cNvPr id="3" name="TextBox 2"/>
          <p:cNvSpPr txBox="1"/>
          <p:nvPr/>
        </p:nvSpPr>
        <p:spPr>
          <a:xfrm>
            <a:off x="475317" y="851428"/>
            <a:ext cx="8288866" cy="1169551"/>
          </a:xfrm>
          <a:prstGeom prst="rect">
            <a:avLst/>
          </a:prstGeom>
          <a:noFill/>
        </p:spPr>
        <p:txBody>
          <a:bodyPr wrap="square" rtlCol="0">
            <a:spAutoFit/>
          </a:bodyPr>
          <a:lstStyle/>
          <a:p>
            <a:r>
              <a:rPr lang="en-US" sz="1400" dirty="0">
                <a:latin typeface="Times New Roman"/>
                <a:cs typeface="Times New Roman"/>
              </a:rPr>
              <a:t>We have recreated the climatology with a dataset of more than 12 million observations for the reference year 2010. The new version of the climatology revises the contemporary global ocean sink by nearly 25% from -1.42 to -1.76 </a:t>
            </a:r>
            <a:r>
              <a:rPr lang="en-US" sz="1400" dirty="0" err="1">
                <a:latin typeface="Times New Roman"/>
                <a:cs typeface="Times New Roman"/>
              </a:rPr>
              <a:t>Pg</a:t>
            </a:r>
            <a:r>
              <a:rPr lang="en-US" sz="1400" dirty="0">
                <a:latin typeface="Times New Roman"/>
                <a:cs typeface="Times New Roman"/>
              </a:rPr>
              <a:t> C in comparison to the Takahashi et al. (2009) product. The subtropics and the high latitude Northern Hemisphere accounts for most of this increase in ocean uptake which more than offsets a nearly 25% increase in outgassing from the tropics.</a:t>
            </a:r>
          </a:p>
        </p:txBody>
      </p:sp>
      <p:sp>
        <p:nvSpPr>
          <p:cNvPr id="6" name="TextBox 5"/>
          <p:cNvSpPr txBox="1"/>
          <p:nvPr/>
        </p:nvSpPr>
        <p:spPr>
          <a:xfrm>
            <a:off x="559011" y="5729765"/>
            <a:ext cx="7724698" cy="461665"/>
          </a:xfrm>
          <a:prstGeom prst="rect">
            <a:avLst/>
          </a:prstGeom>
          <a:noFill/>
        </p:spPr>
        <p:txBody>
          <a:bodyPr wrap="square" rtlCol="0">
            <a:spAutoFit/>
          </a:bodyPr>
          <a:lstStyle/>
          <a:p>
            <a:r>
              <a:rPr lang="en-US" sz="1200" i="1" dirty="0">
                <a:latin typeface="Times New Roman"/>
                <a:cs typeface="Times New Roman"/>
              </a:rPr>
              <a:t>Mean annual air-sea CO</a:t>
            </a:r>
            <a:r>
              <a:rPr lang="en-US" sz="1200" i="1" baseline="-25000" dirty="0">
                <a:latin typeface="Times New Roman"/>
                <a:cs typeface="Times New Roman"/>
              </a:rPr>
              <a:t>2</a:t>
            </a:r>
            <a:r>
              <a:rPr lang="en-US" sz="1200" i="1" dirty="0">
                <a:latin typeface="Times New Roman"/>
                <a:cs typeface="Times New Roman"/>
              </a:rPr>
              <a:t> flux from the updated climatology for reference year 2010 in mol C m-2 yr-1 defined such that negative (positive) values represent regions of ocean uptake (outgassing).</a:t>
            </a:r>
            <a:r>
              <a:rPr lang="en-US" sz="1200" dirty="0">
                <a:latin typeface="Times New Roman"/>
                <a:cs typeface="Times New Roman"/>
              </a:rPr>
              <a:t> </a:t>
            </a:r>
            <a:endParaRPr lang="en-US" sz="1200" i="1" dirty="0">
              <a:latin typeface="Times New Roman"/>
              <a:cs typeface="Times New Roman"/>
            </a:endParaRPr>
          </a:p>
        </p:txBody>
      </p:sp>
      <p:grpSp>
        <p:nvGrpSpPr>
          <p:cNvPr id="7" name="Group 6"/>
          <p:cNvGrpSpPr/>
          <p:nvPr/>
        </p:nvGrpSpPr>
        <p:grpSpPr>
          <a:xfrm>
            <a:off x="8115416" y="5468602"/>
            <a:ext cx="907664" cy="1075939"/>
            <a:chOff x="8236336" y="5782062"/>
            <a:chExt cx="907664" cy="1075939"/>
          </a:xfrm>
        </p:grpSpPr>
        <p:pic>
          <p:nvPicPr>
            <p:cNvPr id="8" name="Picture 7" descr="Logo AOM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4850" y="6685549"/>
              <a:ext cx="819150" cy="172452"/>
            </a:xfrm>
            <a:prstGeom prst="rect">
              <a:avLst/>
            </a:prstGeom>
          </p:spPr>
        </p:pic>
        <p:pic>
          <p:nvPicPr>
            <p:cNvPr id="9" name="Picture 8" descr="Logo BIO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998" y="5782062"/>
              <a:ext cx="382626" cy="382626"/>
            </a:xfrm>
            <a:prstGeom prst="rect">
              <a:avLst/>
            </a:prstGeom>
          </p:spPr>
        </p:pic>
        <p:pic>
          <p:nvPicPr>
            <p:cNvPr id="10" name="Picture 9" descr="Logo LDE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336" y="6043225"/>
              <a:ext cx="907664" cy="376624"/>
            </a:xfrm>
            <a:prstGeom prst="rect">
              <a:avLst/>
            </a:prstGeom>
          </p:spPr>
        </p:pic>
        <p:pic>
          <p:nvPicPr>
            <p:cNvPr id="11" name="Picture 10" descr="Logo PME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550" y="6430593"/>
              <a:ext cx="798858" cy="273002"/>
            </a:xfrm>
            <a:prstGeom prst="rect">
              <a:avLst/>
            </a:prstGeom>
          </p:spPr>
        </p:pic>
        <p:pic>
          <p:nvPicPr>
            <p:cNvPr id="12" name="Picture 11" descr="Logo RSMA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374" y="5847696"/>
              <a:ext cx="330200" cy="316992"/>
            </a:xfrm>
            <a:prstGeom prst="rect">
              <a:avLst/>
            </a:prstGeom>
          </p:spPr>
        </p:pic>
      </p:grpSp>
      <p:pic>
        <p:nvPicPr>
          <p:cNvPr id="13" name="Picture 12">
            <a:extLst>
              <a:ext uri="{FF2B5EF4-FFF2-40B4-BE49-F238E27FC236}">
                <a16:creationId xmlns:a16="http://schemas.microsoft.com/office/drawing/2014/main" id="{429C928D-3DC2-CF46-B6E4-5FB2692E2689}"/>
              </a:ext>
            </a:extLst>
          </p:cNvPr>
          <p:cNvPicPr/>
          <p:nvPr/>
        </p:nvPicPr>
        <p:blipFill rotWithShape="1">
          <a:blip r:embed="rId7"/>
          <a:srcRect t="50676"/>
          <a:stretch/>
        </p:blipFill>
        <p:spPr bwMode="auto">
          <a:xfrm>
            <a:off x="1647950" y="1927328"/>
            <a:ext cx="5943600" cy="37934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74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930" y="853711"/>
            <a:ext cx="3967294" cy="1754326"/>
          </a:xfrm>
          <a:prstGeom prst="rect">
            <a:avLst/>
          </a:prstGeom>
          <a:noFill/>
        </p:spPr>
        <p:txBody>
          <a:bodyPr wrap="square" rtlCol="0">
            <a:spAutoFit/>
          </a:bodyPr>
          <a:lstStyle/>
          <a:p>
            <a:r>
              <a:rPr lang="en-US" sz="1200" dirty="0">
                <a:latin typeface="Times New Roman"/>
                <a:cs typeface="Times New Roman"/>
              </a:rPr>
              <a:t>Taking advantage of a 17-year dataset from ships of the Royal Caribbean Cruise Lines in the Northern Caribbean we created  monthly maps at 1˚ by 1˚  using a multi-linear regression analysis with robust error analysis. The results showed surprisingly large decadal changes in surface water CO</a:t>
            </a:r>
            <a:r>
              <a:rPr lang="en-US" sz="1200" baseline="-25000" dirty="0">
                <a:latin typeface="Times New Roman"/>
                <a:cs typeface="Times New Roman"/>
              </a:rPr>
              <a:t>2</a:t>
            </a:r>
            <a:r>
              <a:rPr lang="en-US" sz="1200" dirty="0">
                <a:latin typeface="Times New Roman"/>
                <a:cs typeface="Times New Roman"/>
              </a:rPr>
              <a:t> and   air-sea CO</a:t>
            </a:r>
            <a:r>
              <a:rPr lang="en-US" sz="1200" baseline="-25000" dirty="0">
                <a:latin typeface="Times New Roman"/>
                <a:cs typeface="Times New Roman"/>
              </a:rPr>
              <a:t>2</a:t>
            </a:r>
            <a:r>
              <a:rPr lang="en-US" sz="1200" dirty="0">
                <a:latin typeface="Times New Roman"/>
                <a:cs typeface="Times New Roman"/>
              </a:rPr>
              <a:t> fluxes. From 2002 to 2017, the Caribbean Sea became an increasing CO</a:t>
            </a:r>
            <a:r>
              <a:rPr lang="en-US" sz="1200" baseline="-25000" dirty="0">
                <a:latin typeface="Times New Roman"/>
                <a:cs typeface="Times New Roman"/>
              </a:rPr>
              <a:t>2</a:t>
            </a:r>
            <a:r>
              <a:rPr lang="en-US" sz="1200" dirty="0">
                <a:latin typeface="Times New Roman"/>
                <a:cs typeface="Times New Roman"/>
              </a:rPr>
              <a:t> sink until 2009-2010. The trend then reversed itself and the CO</a:t>
            </a:r>
            <a:r>
              <a:rPr lang="en-US" sz="1200" baseline="-25000" dirty="0">
                <a:latin typeface="Times New Roman"/>
                <a:cs typeface="Times New Roman"/>
              </a:rPr>
              <a:t>2</a:t>
            </a:r>
            <a:r>
              <a:rPr lang="en-US" sz="1200" dirty="0">
                <a:latin typeface="Times New Roman"/>
                <a:cs typeface="Times New Roman"/>
              </a:rPr>
              <a:t> flux became slowly less negative, while still remaining a sink </a:t>
            </a:r>
          </a:p>
        </p:txBody>
      </p:sp>
      <p:sp>
        <p:nvSpPr>
          <p:cNvPr id="6" name="TextBox 5"/>
          <p:cNvSpPr txBox="1"/>
          <p:nvPr/>
        </p:nvSpPr>
        <p:spPr>
          <a:xfrm>
            <a:off x="233206" y="2951045"/>
            <a:ext cx="1946130" cy="1384995"/>
          </a:xfrm>
          <a:prstGeom prst="rect">
            <a:avLst/>
          </a:prstGeom>
          <a:noFill/>
        </p:spPr>
        <p:txBody>
          <a:bodyPr wrap="square" rtlCol="0">
            <a:spAutoFit/>
          </a:bodyPr>
          <a:lstStyle/>
          <a:p>
            <a:r>
              <a:rPr lang="en-US" sz="1200" dirty="0">
                <a:latin typeface="Times New Roman"/>
                <a:cs typeface="Times New Roman"/>
              </a:rPr>
              <a:t>The reversal of the trend is mostly attributed to changes in sea surface temperature (SST) and mixed layer depth (MLD) which showed similar trends through the decade</a:t>
            </a:r>
          </a:p>
        </p:txBody>
      </p:sp>
      <p:sp>
        <p:nvSpPr>
          <p:cNvPr id="7" name="TextBox 6"/>
          <p:cNvSpPr txBox="1"/>
          <p:nvPr/>
        </p:nvSpPr>
        <p:spPr>
          <a:xfrm>
            <a:off x="1263414" y="245054"/>
            <a:ext cx="6930167" cy="369332"/>
          </a:xfrm>
          <a:prstGeom prst="rect">
            <a:avLst/>
          </a:prstGeom>
          <a:noFill/>
        </p:spPr>
        <p:txBody>
          <a:bodyPr wrap="none" rtlCol="0">
            <a:spAutoFit/>
          </a:bodyPr>
          <a:lstStyle/>
          <a:p>
            <a:r>
              <a:rPr lang="en-US" b="1" dirty="0">
                <a:latin typeface="Times New Roman"/>
                <a:cs typeface="Times New Roman"/>
              </a:rPr>
              <a:t>Large Decadal Changes in Air‐Sea CO</a:t>
            </a:r>
            <a:r>
              <a:rPr lang="en-US" b="1" baseline="-25000" dirty="0">
                <a:latin typeface="Times New Roman"/>
                <a:cs typeface="Times New Roman"/>
              </a:rPr>
              <a:t>2</a:t>
            </a:r>
            <a:r>
              <a:rPr lang="en-US" b="1" dirty="0">
                <a:latin typeface="Times New Roman"/>
                <a:cs typeface="Times New Roman"/>
              </a:rPr>
              <a:t> Fluxes in the Caribbean Sea</a:t>
            </a:r>
          </a:p>
        </p:txBody>
      </p:sp>
      <p:pic>
        <p:nvPicPr>
          <p:cNvPr id="9" name="Picture 8" descr="page20image11451216">
            <a:extLst>
              <a:ext uri="{FF2B5EF4-FFF2-40B4-BE49-F238E27FC236}">
                <a16:creationId xmlns:a16="http://schemas.microsoft.com/office/drawing/2014/main" id="{45713B76-E21A-B649-A584-154D310CAB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09260" y="4629075"/>
            <a:ext cx="2663137" cy="1707021"/>
          </a:xfrm>
          <a:prstGeom prst="rect">
            <a:avLst/>
          </a:prstGeom>
          <a:noFill/>
        </p:spPr>
      </p:pic>
      <p:grpSp>
        <p:nvGrpSpPr>
          <p:cNvPr id="10" name="Group 9">
            <a:extLst>
              <a:ext uri="{FF2B5EF4-FFF2-40B4-BE49-F238E27FC236}">
                <a16:creationId xmlns:a16="http://schemas.microsoft.com/office/drawing/2014/main" id="{F2AA9B74-01EC-794D-8AB4-78B72BBA05F6}"/>
              </a:ext>
            </a:extLst>
          </p:cNvPr>
          <p:cNvGrpSpPr/>
          <p:nvPr/>
        </p:nvGrpSpPr>
        <p:grpSpPr>
          <a:xfrm>
            <a:off x="2396891" y="2772582"/>
            <a:ext cx="6120527" cy="1736393"/>
            <a:chOff x="0" y="0"/>
            <a:chExt cx="7083564" cy="1984715"/>
          </a:xfrm>
        </p:grpSpPr>
        <p:pic>
          <p:nvPicPr>
            <p:cNvPr id="15" name="Picture 14" descr="page15image9666976">
              <a:extLst>
                <a:ext uri="{FF2B5EF4-FFF2-40B4-BE49-F238E27FC236}">
                  <a16:creationId xmlns:a16="http://schemas.microsoft.com/office/drawing/2014/main" id="{1CD82A5B-09AE-8B4D-B338-3DE1FE54F83D}"/>
                </a:ext>
              </a:extLst>
            </p:cNvPr>
            <p:cNvPicPr>
              <a:picLocks noChangeAspect="1"/>
            </p:cNvPicPr>
            <p:nvPr/>
          </p:nvPicPr>
          <p:blipFill rotWithShape="1">
            <a:blip r:embed="rId3">
              <a:extLst>
                <a:ext uri="{28A0092B-C50C-407E-A947-70E740481C1C}">
                  <a14:useLocalDpi xmlns:a14="http://schemas.microsoft.com/office/drawing/2010/main" val="0"/>
                </a:ext>
              </a:extLst>
            </a:blip>
            <a:srcRect b="49317"/>
            <a:stretch/>
          </p:blipFill>
          <p:spPr bwMode="auto">
            <a:xfrm>
              <a:off x="0" y="37170"/>
              <a:ext cx="2252345" cy="194754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C83CFA49-D3E5-3E45-A406-3440C50ED990}"/>
                </a:ext>
              </a:extLst>
            </p:cNvPr>
            <p:cNvPicPr>
              <a:picLocks noChangeAspect="1"/>
            </p:cNvPicPr>
            <p:nvPr/>
          </p:nvPicPr>
          <p:blipFill>
            <a:blip r:embed="rId4"/>
            <a:stretch>
              <a:fillRect/>
            </a:stretch>
          </p:blipFill>
          <p:spPr>
            <a:xfrm>
              <a:off x="4490224" y="44605"/>
              <a:ext cx="2593340" cy="1901825"/>
            </a:xfrm>
            <a:prstGeom prst="rect">
              <a:avLst/>
            </a:prstGeom>
          </p:spPr>
        </p:pic>
        <p:pic>
          <p:nvPicPr>
            <p:cNvPr id="17" name="Picture 16" descr="page15image9666976">
              <a:extLst>
                <a:ext uri="{FF2B5EF4-FFF2-40B4-BE49-F238E27FC236}">
                  <a16:creationId xmlns:a16="http://schemas.microsoft.com/office/drawing/2014/main" id="{1CD82A5B-09AE-8B4D-B338-3DE1FE54F83D}"/>
                </a:ext>
              </a:extLst>
            </p:cNvPr>
            <p:cNvPicPr>
              <a:picLocks noChangeAspect="1"/>
            </p:cNvPicPr>
            <p:nvPr/>
          </p:nvPicPr>
          <p:blipFill rotWithShape="1">
            <a:blip r:embed="rId3">
              <a:extLst>
                <a:ext uri="{28A0092B-C50C-407E-A947-70E740481C1C}">
                  <a14:useLocalDpi xmlns:a14="http://schemas.microsoft.com/office/drawing/2010/main" val="0"/>
                </a:ext>
              </a:extLst>
            </a:blip>
            <a:srcRect t="49329"/>
            <a:stretch/>
          </p:blipFill>
          <p:spPr bwMode="auto">
            <a:xfrm>
              <a:off x="2289717" y="0"/>
              <a:ext cx="2252345" cy="1946910"/>
            </a:xfrm>
            <a:prstGeom prst="rect">
              <a:avLst/>
            </a:prstGeom>
            <a:noFill/>
            <a:ln>
              <a:noFill/>
            </a:ln>
            <a:extLst>
              <a:ext uri="{53640926-AAD7-44D8-BBD7-CCE9431645EC}">
                <a14:shadowObscured xmlns:a14="http://schemas.microsoft.com/office/drawing/2010/main"/>
              </a:ext>
            </a:extLst>
          </p:spPr>
        </p:pic>
      </p:grpSp>
      <p:grpSp>
        <p:nvGrpSpPr>
          <p:cNvPr id="11" name="Group 10">
            <a:extLst>
              <a:ext uri="{FF2B5EF4-FFF2-40B4-BE49-F238E27FC236}">
                <a16:creationId xmlns:a16="http://schemas.microsoft.com/office/drawing/2014/main" id="{EF1DEEE5-E33A-2940-A56E-D24386C55E22}"/>
              </a:ext>
            </a:extLst>
          </p:cNvPr>
          <p:cNvGrpSpPr/>
          <p:nvPr/>
        </p:nvGrpSpPr>
        <p:grpSpPr>
          <a:xfrm>
            <a:off x="5092493" y="883107"/>
            <a:ext cx="2795188" cy="1856400"/>
            <a:chOff x="0" y="0"/>
            <a:chExt cx="3173730" cy="2190750"/>
          </a:xfrm>
        </p:grpSpPr>
        <p:pic>
          <p:nvPicPr>
            <p:cNvPr id="12" name="Picture 11">
              <a:extLst>
                <a:ext uri="{FF2B5EF4-FFF2-40B4-BE49-F238E27FC236}">
                  <a16:creationId xmlns:a16="http://schemas.microsoft.com/office/drawing/2014/main" id="{E2540F7E-7907-3B48-A198-F5A943358A86}"/>
                </a:ext>
              </a:extLst>
            </p:cNvPr>
            <p:cNvPicPr>
              <a:picLocks noChangeAspect="1"/>
            </p:cNvPicPr>
            <p:nvPr/>
          </p:nvPicPr>
          <p:blipFill>
            <a:blip r:embed="rId5"/>
            <a:stretch>
              <a:fillRect/>
            </a:stretch>
          </p:blipFill>
          <p:spPr>
            <a:xfrm>
              <a:off x="0" y="0"/>
              <a:ext cx="3173730" cy="2190750"/>
            </a:xfrm>
            <a:prstGeom prst="rect">
              <a:avLst/>
            </a:prstGeom>
          </p:spPr>
        </p:pic>
        <p:cxnSp>
          <p:nvCxnSpPr>
            <p:cNvPr id="13" name="Straight Connector 12">
              <a:extLst>
                <a:ext uri="{FF2B5EF4-FFF2-40B4-BE49-F238E27FC236}">
                  <a16:creationId xmlns:a16="http://schemas.microsoft.com/office/drawing/2014/main" id="{0117982F-1290-1345-A8EF-078925535BB4}"/>
                </a:ext>
              </a:extLst>
            </p:cNvPr>
            <p:cNvCxnSpPr/>
            <p:nvPr/>
          </p:nvCxnSpPr>
          <p:spPr>
            <a:xfrm flipV="1">
              <a:off x="1619404" y="937631"/>
              <a:ext cx="1353014" cy="18585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5208692-DC1F-6A4B-B3C1-EBE7358D6A6F}"/>
                </a:ext>
              </a:extLst>
            </p:cNvPr>
            <p:cNvCxnSpPr/>
            <p:nvPr/>
          </p:nvCxnSpPr>
          <p:spPr>
            <a:xfrm>
              <a:off x="429941" y="855856"/>
              <a:ext cx="1455389" cy="2746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B850DCB8-83C3-1845-91D0-C22BDC1990EB}"/>
              </a:ext>
            </a:extLst>
          </p:cNvPr>
          <p:cNvSpPr txBox="1"/>
          <p:nvPr/>
        </p:nvSpPr>
        <p:spPr>
          <a:xfrm>
            <a:off x="541930" y="4815053"/>
            <a:ext cx="2075380" cy="138499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 reversal seems to be synchronous with large climate re-organizations such as the North Atlantic Oscillation (NAO) or the Atlantic Multidecadal Oscillation (AMO)</a:t>
            </a:r>
          </a:p>
        </p:txBody>
      </p:sp>
    </p:spTree>
    <p:extLst>
      <p:ext uri="{BB962C8B-B14F-4D97-AF65-F5344CB8AC3E}">
        <p14:creationId xmlns:p14="http://schemas.microsoft.com/office/powerpoint/2010/main" val="13879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TotalTime>
  <Words>888</Words>
  <Application>Microsoft Macintosh PowerPoint</Application>
  <PresentationFormat>On-screen Show (4:3)</PresentationFormat>
  <Paragraphs>24</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Company>NOAA/AOML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Pierrot</dc:creator>
  <cp:lastModifiedBy>Pierrot, Denis Pierre</cp:lastModifiedBy>
  <cp:revision>94</cp:revision>
  <dcterms:created xsi:type="dcterms:W3CDTF">2013-11-01T19:43:56Z</dcterms:created>
  <dcterms:modified xsi:type="dcterms:W3CDTF">2021-01-06T16:24:16Z</dcterms:modified>
</cp:coreProperties>
</file>