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75" r:id="rId3"/>
    <p:sldId id="265" r:id="rId4"/>
    <p:sldId id="259" r:id="rId5"/>
    <p:sldId id="266" r:id="rId6"/>
    <p:sldId id="267" r:id="rId7"/>
    <p:sldId id="260" r:id="rId8"/>
    <p:sldId id="270" r:id="rId9"/>
    <p:sldId id="261" r:id="rId10"/>
    <p:sldId id="274" r:id="rId11"/>
    <p:sldId id="269" r:id="rId12"/>
    <p:sldId id="276" r:id="rId13"/>
    <p:sldId id="271"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32"/>
    <p:restoredTop sz="73475"/>
  </p:normalViewPr>
  <p:slideViewPr>
    <p:cSldViewPr snapToGrid="0" snapToObjects="1">
      <p:cViewPr varScale="1">
        <p:scale>
          <a:sx n="117" d="100"/>
          <a:sy n="117" d="100"/>
        </p:scale>
        <p:origin x="5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85E2F-08C7-1449-B5F4-6D516CDD0A72}" type="datetimeFigureOut">
              <a:rPr lang="en-US" smtClean="0"/>
              <a:t>9/16/20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F6A171-46E3-A348-BAAB-3ACA287F1357}" type="slidenum">
              <a:rPr lang="en-US" smtClean="0"/>
              <a:t>‹#›</a:t>
            </a:fld>
            <a:endParaRPr lang="en-US"/>
          </a:p>
        </p:txBody>
      </p:sp>
    </p:spTree>
    <p:extLst>
      <p:ext uri="{BB962C8B-B14F-4D97-AF65-F5344CB8AC3E}">
        <p14:creationId xmlns:p14="http://schemas.microsoft.com/office/powerpoint/2010/main" val="298031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icos-cp.eu/sc2020/programme#Wednesda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very early Good Morning from Miami Florida. </a:t>
            </a:r>
          </a:p>
          <a:p>
            <a:r>
              <a:rPr lang="en-US" sz="1200" kern="1200" dirty="0">
                <a:solidFill>
                  <a:schemeClr val="tx1"/>
                </a:solidFill>
                <a:effectLst/>
                <a:latin typeface="+mn-lt"/>
                <a:ea typeface="+mn-ea"/>
                <a:cs typeface="+mn-cs"/>
              </a:rPr>
              <a:t>I do not think I will ever forget that there are two EST’s: A Eastern Standard time and an European Standard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will be given an over view of a fledging network for surface water and Marine Boundary layer CO2 observations called Surface Ocean Carbon Reference Network or SOCONET with a focus on what type of products such Network can provide.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Wednesday, 16th September, 2020: 9 -10:15  (3 talks)  EEST  (3 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https://www.icos-cp.eu/sc2020/programme#Wednesday</a:t>
            </a:r>
            <a:endParaRPr lang="en-US" dirty="0"/>
          </a:p>
          <a:p>
            <a:r>
              <a:rPr lang="en-US" sz="1200" kern="1200" dirty="0">
                <a:solidFill>
                  <a:schemeClr val="tx1"/>
                </a:solidFill>
                <a:effectLst/>
                <a:latin typeface="+mn-lt"/>
                <a:ea typeface="+mn-ea"/>
                <a:cs typeface="+mn-cs"/>
              </a:rPr>
              <a:t>Products from a surface ocean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reference network, SOCONET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Rik Wanninkhof and the surface ocean observing community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nascent Surface Ocean CO2 </a:t>
            </a:r>
            <a:r>
              <a:rPr lang="en-US" sz="1200" kern="1200" dirty="0" err="1">
                <a:solidFill>
                  <a:schemeClr val="tx1"/>
                </a:solidFill>
                <a:effectLst/>
                <a:latin typeface="+mn-lt"/>
                <a:ea typeface="+mn-ea"/>
                <a:cs typeface="+mn-cs"/>
              </a:rPr>
              <a:t>NETwork</a:t>
            </a:r>
            <a:r>
              <a:rPr lang="en-US" sz="1200" kern="1200" dirty="0">
                <a:solidFill>
                  <a:schemeClr val="tx1"/>
                </a:solidFill>
                <a:effectLst/>
                <a:latin typeface="+mn-lt"/>
                <a:ea typeface="+mn-ea"/>
                <a:cs typeface="+mn-cs"/>
              </a:rPr>
              <a:t> (SOCONET) for measurement of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from ships and buoys focuses on the operational aspects of measurements of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in both the ocean surface and atmospheric marine boundary layers. The goal is to create a global network that provides accurate pCO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data to within 2 micro atmosphere (µatm) for surface ocean and 0.2 parts per million (ppm) for marine boundary layer MBL measurements following rigorous best practices, calibration and intercomparison procedures. The network, will aid in production of important products such as maps of monthly resolved surface ocean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air-sea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flux measurements. These products and other derivatives using surface ocean and MBL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data, such as surface ocean pH maps will be of high value for policy assessments and socio-economic decisions regarding the role of the ocean in sequestering anthropogenic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how this uptake is impacting ocean health by ocean acidification. Here we will describe the effort and show an example on regional products in the Caribbean Sea that have been developed over the past two decades. These deliverables provide an idea of what can be delivered by the ICOS Ocean thematic Center.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FF6A171-46E3-A348-BAAB-3ACA287F1357}" type="slidenum">
              <a:rPr lang="en-US" smtClean="0"/>
              <a:t>1</a:t>
            </a:fld>
            <a:endParaRPr lang="en-US"/>
          </a:p>
        </p:txBody>
      </p:sp>
    </p:spTree>
    <p:extLst>
      <p:ext uri="{BB962C8B-B14F-4D97-AF65-F5344CB8AC3E}">
        <p14:creationId xmlns:p14="http://schemas.microsoft.com/office/powerpoint/2010/main" val="1337512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F6A171-46E3-A348-BAAB-3ACA287F1357}" type="slidenum">
              <a:rPr lang="en-US" smtClean="0"/>
              <a:t>10</a:t>
            </a:fld>
            <a:endParaRPr lang="en-US"/>
          </a:p>
        </p:txBody>
      </p:sp>
    </p:spTree>
    <p:extLst>
      <p:ext uri="{BB962C8B-B14F-4D97-AF65-F5344CB8AC3E}">
        <p14:creationId xmlns:p14="http://schemas.microsoft.com/office/powerpoint/2010/main" val="1450864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F6A171-46E3-A348-BAAB-3ACA287F1357}" type="slidenum">
              <a:rPr lang="en-US" smtClean="0"/>
              <a:t>11</a:t>
            </a:fld>
            <a:endParaRPr lang="en-US"/>
          </a:p>
        </p:txBody>
      </p:sp>
    </p:spTree>
    <p:extLst>
      <p:ext uri="{BB962C8B-B14F-4D97-AF65-F5344CB8AC3E}">
        <p14:creationId xmlns:p14="http://schemas.microsoft.com/office/powerpoint/2010/main" val="875616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F6A171-46E3-A348-BAAB-3ACA287F1357}" type="slidenum">
              <a:rPr lang="en-US" smtClean="0"/>
              <a:t>12</a:t>
            </a:fld>
            <a:endParaRPr lang="en-US"/>
          </a:p>
        </p:txBody>
      </p:sp>
    </p:spTree>
    <p:extLst>
      <p:ext uri="{BB962C8B-B14F-4D97-AF65-F5344CB8AC3E}">
        <p14:creationId xmlns:p14="http://schemas.microsoft.com/office/powerpoint/2010/main" val="600677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F6A171-46E3-A348-BAAB-3ACA287F1357}" type="slidenum">
              <a:rPr lang="en-US" smtClean="0"/>
              <a:t>13</a:t>
            </a:fld>
            <a:endParaRPr lang="en-US"/>
          </a:p>
        </p:txBody>
      </p:sp>
    </p:spTree>
    <p:extLst>
      <p:ext uri="{BB962C8B-B14F-4D97-AF65-F5344CB8AC3E}">
        <p14:creationId xmlns:p14="http://schemas.microsoft.com/office/powerpoint/2010/main" val="3893893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F6A171-46E3-A348-BAAB-3ACA287F1357}" type="slidenum">
              <a:rPr lang="en-US" smtClean="0"/>
              <a:t>14</a:t>
            </a:fld>
            <a:endParaRPr lang="en-US"/>
          </a:p>
        </p:txBody>
      </p:sp>
    </p:spTree>
    <p:extLst>
      <p:ext uri="{BB962C8B-B14F-4D97-AF65-F5344CB8AC3E}">
        <p14:creationId xmlns:p14="http://schemas.microsoft.com/office/powerpoint/2010/main" val="260345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F6A171-46E3-A348-BAAB-3ACA287F1357}" type="slidenum">
              <a:rPr lang="en-US" smtClean="0"/>
              <a:t>2</a:t>
            </a:fld>
            <a:endParaRPr lang="en-US"/>
          </a:p>
        </p:txBody>
      </p:sp>
    </p:spTree>
    <p:extLst>
      <p:ext uri="{BB962C8B-B14F-4D97-AF65-F5344CB8AC3E}">
        <p14:creationId xmlns:p14="http://schemas.microsoft.com/office/powerpoint/2010/main" val="3399876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SOCONET is comprised of a group of operators of automated CO2 systems on ships mooring and other autonomous platforms who have agreed to follow a set operational and network principles to deliver reference quality CO2 data within 6-months of acquisition.  Its primary focus is to deliver data good to within 2 </a:t>
            </a:r>
            <a:r>
              <a:rPr lang="en-US" sz="1200" kern="1200" dirty="0" err="1">
                <a:solidFill>
                  <a:schemeClr val="tx1"/>
                </a:solidFill>
                <a:effectLst/>
                <a:latin typeface="+mn-lt"/>
                <a:ea typeface="+mn-ea"/>
                <a:cs typeface="+mn-cs"/>
              </a:rPr>
              <a:t>uatm</a:t>
            </a:r>
            <a:r>
              <a:rPr lang="en-US" sz="1200" kern="1200" dirty="0">
                <a:solidFill>
                  <a:schemeClr val="tx1"/>
                </a:solidFill>
                <a:effectLst/>
                <a:latin typeface="+mn-lt"/>
                <a:ea typeface="+mn-ea"/>
                <a:cs typeface="+mn-cs"/>
              </a:rPr>
              <a:t> in water and 0.2 ppm in air  needed to constrain air-sea CO2 fluxes to within 0.2 </a:t>
            </a:r>
            <a:r>
              <a:rPr lang="en-US" sz="1200" kern="1200" dirty="0" err="1">
                <a:solidFill>
                  <a:schemeClr val="tx1"/>
                </a:solidFill>
                <a:effectLst/>
                <a:latin typeface="+mn-lt"/>
                <a:ea typeface="+mn-ea"/>
                <a:cs typeface="+mn-cs"/>
              </a:rPr>
              <a:t>Pg</a:t>
            </a:r>
            <a:r>
              <a:rPr lang="en-US" sz="1200" kern="1200" dirty="0">
                <a:solidFill>
                  <a:schemeClr val="tx1"/>
                </a:solidFill>
                <a:effectLst/>
                <a:latin typeface="+mn-lt"/>
                <a:ea typeface="+mn-ea"/>
                <a:cs typeface="+mn-cs"/>
              </a:rPr>
              <a:t> C (10 %)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From </a:t>
            </a:r>
            <a:r>
              <a:rPr lang="en-US" sz="1200" b="0" i="0" kern="1200" dirty="0" err="1">
                <a:solidFill>
                  <a:schemeClr val="tx1"/>
                </a:solidFill>
                <a:effectLst/>
                <a:latin typeface="+mn-lt"/>
                <a:ea typeface="+mn-ea"/>
                <a:cs typeface="+mn-cs"/>
              </a:rPr>
              <a:t>Arlyn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Andrews:The</a:t>
            </a:r>
            <a:r>
              <a:rPr lang="en-US" sz="1200" b="0" i="0" kern="1200" dirty="0">
                <a:solidFill>
                  <a:schemeClr val="tx1"/>
                </a:solidFill>
                <a:effectLst/>
                <a:latin typeface="+mn-lt"/>
                <a:ea typeface="+mn-ea"/>
                <a:cs typeface="+mn-cs"/>
              </a:rPr>
              <a:t> term “reference network” was chosen to emphasize the quality and traceability of the measurements as well as the long-term stability of the network.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SOCONET  is a subset of a larger surface water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observational campaign</a:t>
            </a:r>
          </a:p>
          <a:p>
            <a:r>
              <a:rPr lang="en-US" sz="1200" kern="1200" dirty="0">
                <a:solidFill>
                  <a:schemeClr val="tx1"/>
                </a:solidFill>
                <a:effectLst/>
                <a:latin typeface="+mn-lt"/>
                <a:ea typeface="+mn-ea"/>
                <a:cs typeface="+mn-cs"/>
              </a:rPr>
              <a:t>and part of a sustained ocean carbon observation effort (IOCOS) that -Richard Sanders  of the ICOS/OTC is currently spearheading</a:t>
            </a:r>
          </a:p>
          <a:p>
            <a:endParaRPr lang="en-US" dirty="0"/>
          </a:p>
        </p:txBody>
      </p:sp>
      <p:sp>
        <p:nvSpPr>
          <p:cNvPr id="4" name="Slide Number Placeholder 3"/>
          <p:cNvSpPr>
            <a:spLocks noGrp="1"/>
          </p:cNvSpPr>
          <p:nvPr>
            <p:ph type="sldNum" sz="quarter" idx="5"/>
          </p:nvPr>
        </p:nvSpPr>
        <p:spPr/>
        <p:txBody>
          <a:bodyPr/>
          <a:lstStyle/>
          <a:p>
            <a:fld id="{9FF6A171-46E3-A348-BAAB-3ACA287F1357}" type="slidenum">
              <a:rPr lang="en-US" smtClean="0"/>
              <a:t>3</a:t>
            </a:fld>
            <a:endParaRPr lang="en-US"/>
          </a:p>
        </p:txBody>
      </p:sp>
    </p:spTree>
    <p:extLst>
      <p:ext uri="{BB962C8B-B14F-4D97-AF65-F5344CB8AC3E}">
        <p14:creationId xmlns:p14="http://schemas.microsoft.com/office/powerpoint/2010/main" val="2696582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F6A171-46E3-A348-BAAB-3ACA287F1357}" type="slidenum">
              <a:rPr lang="en-US" smtClean="0"/>
              <a:t>4</a:t>
            </a:fld>
            <a:endParaRPr lang="en-US"/>
          </a:p>
        </p:txBody>
      </p:sp>
    </p:spTree>
    <p:extLst>
      <p:ext uri="{BB962C8B-B14F-4D97-AF65-F5344CB8AC3E}">
        <p14:creationId xmlns:p14="http://schemas.microsoft.com/office/powerpoint/2010/main" val="4230432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F6A171-46E3-A348-BAAB-3ACA287F1357}" type="slidenum">
              <a:rPr lang="en-US" smtClean="0"/>
              <a:t>5</a:t>
            </a:fld>
            <a:endParaRPr lang="en-US"/>
          </a:p>
        </p:txBody>
      </p:sp>
    </p:spTree>
    <p:extLst>
      <p:ext uri="{BB962C8B-B14F-4D97-AF65-F5344CB8AC3E}">
        <p14:creationId xmlns:p14="http://schemas.microsoft.com/office/powerpoint/2010/main" val="3035307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F6A171-46E3-A348-BAAB-3ACA287F1357}" type="slidenum">
              <a:rPr lang="en-US" smtClean="0"/>
              <a:t>6</a:t>
            </a:fld>
            <a:endParaRPr lang="en-US"/>
          </a:p>
        </p:txBody>
      </p:sp>
    </p:spTree>
    <p:extLst>
      <p:ext uri="{BB962C8B-B14F-4D97-AF65-F5344CB8AC3E}">
        <p14:creationId xmlns:p14="http://schemas.microsoft.com/office/powerpoint/2010/main" val="203043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F6A171-46E3-A348-BAAB-3ACA287F1357}" type="slidenum">
              <a:rPr lang="en-US" smtClean="0"/>
              <a:t>7</a:t>
            </a:fld>
            <a:endParaRPr lang="en-US"/>
          </a:p>
        </p:txBody>
      </p:sp>
    </p:spTree>
    <p:extLst>
      <p:ext uri="{BB962C8B-B14F-4D97-AF65-F5344CB8AC3E}">
        <p14:creationId xmlns:p14="http://schemas.microsoft.com/office/powerpoint/2010/main" val="236738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F6A171-46E3-A348-BAAB-3ACA287F1357}" type="slidenum">
              <a:rPr lang="en-US" smtClean="0"/>
              <a:t>8</a:t>
            </a:fld>
            <a:endParaRPr lang="en-US"/>
          </a:p>
        </p:txBody>
      </p:sp>
    </p:spTree>
    <p:extLst>
      <p:ext uri="{BB962C8B-B14F-4D97-AF65-F5344CB8AC3E}">
        <p14:creationId xmlns:p14="http://schemas.microsoft.com/office/powerpoint/2010/main" val="3590991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FF6A171-46E3-A348-BAAB-3ACA287F1357}" type="slidenum">
              <a:rPr lang="en-US" smtClean="0"/>
              <a:t>9</a:t>
            </a:fld>
            <a:endParaRPr lang="en-US"/>
          </a:p>
        </p:txBody>
      </p:sp>
    </p:spTree>
    <p:extLst>
      <p:ext uri="{BB962C8B-B14F-4D97-AF65-F5344CB8AC3E}">
        <p14:creationId xmlns:p14="http://schemas.microsoft.com/office/powerpoint/2010/main" val="179607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08482-3F70-9C4C-B1D1-25D6D5393B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F99956-17B4-4E4A-883D-1D95F7DF97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C589CC-D8EA-2944-8EE2-483E143E41FA}"/>
              </a:ext>
            </a:extLst>
          </p:cNvPr>
          <p:cNvSpPr>
            <a:spLocks noGrp="1"/>
          </p:cNvSpPr>
          <p:nvPr>
            <p:ph type="dt" sz="half" idx="10"/>
          </p:nvPr>
        </p:nvSpPr>
        <p:spPr/>
        <p:txBody>
          <a:bodyPr/>
          <a:lstStyle/>
          <a:p>
            <a:fld id="{ED8D839D-D7F7-8B4C-AF45-29E07126C068}" type="datetimeFigureOut">
              <a:rPr lang="en-US" smtClean="0"/>
              <a:t>9/16/20</a:t>
            </a:fld>
            <a:endParaRPr lang="en-US"/>
          </a:p>
        </p:txBody>
      </p:sp>
      <p:sp>
        <p:nvSpPr>
          <p:cNvPr id="5" name="Footer Placeholder 4">
            <a:extLst>
              <a:ext uri="{FF2B5EF4-FFF2-40B4-BE49-F238E27FC236}">
                <a16:creationId xmlns:a16="http://schemas.microsoft.com/office/drawing/2014/main" id="{78EA27C4-9977-C744-82CB-AE8F06C398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6AAD59-E506-CE4F-9497-5FFA12443236}"/>
              </a:ext>
            </a:extLst>
          </p:cNvPr>
          <p:cNvSpPr>
            <a:spLocks noGrp="1"/>
          </p:cNvSpPr>
          <p:nvPr>
            <p:ph type="sldNum" sz="quarter" idx="12"/>
          </p:nvPr>
        </p:nvSpPr>
        <p:spPr/>
        <p:txBody>
          <a:bodyPr/>
          <a:lstStyle/>
          <a:p>
            <a:fld id="{231507A1-881A-974F-BF93-878C459D7030}" type="slidenum">
              <a:rPr lang="en-US" smtClean="0"/>
              <a:t>‹#›</a:t>
            </a:fld>
            <a:endParaRPr lang="en-US"/>
          </a:p>
        </p:txBody>
      </p:sp>
    </p:spTree>
    <p:extLst>
      <p:ext uri="{BB962C8B-B14F-4D97-AF65-F5344CB8AC3E}">
        <p14:creationId xmlns:p14="http://schemas.microsoft.com/office/powerpoint/2010/main" val="235784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7E7B-291D-1646-870A-D756206945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BDD6CA-7D6E-2F44-9FB2-C60C4A4B7A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B4CD7-A1F2-994A-B4C7-E98A66312893}"/>
              </a:ext>
            </a:extLst>
          </p:cNvPr>
          <p:cNvSpPr>
            <a:spLocks noGrp="1"/>
          </p:cNvSpPr>
          <p:nvPr>
            <p:ph type="dt" sz="half" idx="10"/>
          </p:nvPr>
        </p:nvSpPr>
        <p:spPr/>
        <p:txBody>
          <a:bodyPr/>
          <a:lstStyle/>
          <a:p>
            <a:fld id="{ED8D839D-D7F7-8B4C-AF45-29E07126C068}" type="datetimeFigureOut">
              <a:rPr lang="en-US" smtClean="0"/>
              <a:t>9/16/20</a:t>
            </a:fld>
            <a:endParaRPr lang="en-US"/>
          </a:p>
        </p:txBody>
      </p:sp>
      <p:sp>
        <p:nvSpPr>
          <p:cNvPr id="5" name="Footer Placeholder 4">
            <a:extLst>
              <a:ext uri="{FF2B5EF4-FFF2-40B4-BE49-F238E27FC236}">
                <a16:creationId xmlns:a16="http://schemas.microsoft.com/office/drawing/2014/main" id="{2FCA3D17-6133-1742-8CEE-D3473CD21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0A615-05DA-D24B-B03F-8CADC8224AC7}"/>
              </a:ext>
            </a:extLst>
          </p:cNvPr>
          <p:cNvSpPr>
            <a:spLocks noGrp="1"/>
          </p:cNvSpPr>
          <p:nvPr>
            <p:ph type="sldNum" sz="quarter" idx="12"/>
          </p:nvPr>
        </p:nvSpPr>
        <p:spPr/>
        <p:txBody>
          <a:bodyPr/>
          <a:lstStyle/>
          <a:p>
            <a:fld id="{231507A1-881A-974F-BF93-878C459D7030}" type="slidenum">
              <a:rPr lang="en-US" smtClean="0"/>
              <a:t>‹#›</a:t>
            </a:fld>
            <a:endParaRPr lang="en-US"/>
          </a:p>
        </p:txBody>
      </p:sp>
    </p:spTree>
    <p:extLst>
      <p:ext uri="{BB962C8B-B14F-4D97-AF65-F5344CB8AC3E}">
        <p14:creationId xmlns:p14="http://schemas.microsoft.com/office/powerpoint/2010/main" val="2733279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031565-17C1-304F-956A-BD35447F31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59BA48-544B-524E-AE08-2FA595D08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087197-3E4E-4F4B-97DA-80532ED5F447}"/>
              </a:ext>
            </a:extLst>
          </p:cNvPr>
          <p:cNvSpPr>
            <a:spLocks noGrp="1"/>
          </p:cNvSpPr>
          <p:nvPr>
            <p:ph type="dt" sz="half" idx="10"/>
          </p:nvPr>
        </p:nvSpPr>
        <p:spPr/>
        <p:txBody>
          <a:bodyPr/>
          <a:lstStyle/>
          <a:p>
            <a:fld id="{ED8D839D-D7F7-8B4C-AF45-29E07126C068}" type="datetimeFigureOut">
              <a:rPr lang="en-US" smtClean="0"/>
              <a:t>9/16/20</a:t>
            </a:fld>
            <a:endParaRPr lang="en-US"/>
          </a:p>
        </p:txBody>
      </p:sp>
      <p:sp>
        <p:nvSpPr>
          <p:cNvPr id="5" name="Footer Placeholder 4">
            <a:extLst>
              <a:ext uri="{FF2B5EF4-FFF2-40B4-BE49-F238E27FC236}">
                <a16:creationId xmlns:a16="http://schemas.microsoft.com/office/drawing/2014/main" id="{F23B3D79-141E-A746-B526-0EA219DBF4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CA2EC-9999-5F4E-8589-46674690425B}"/>
              </a:ext>
            </a:extLst>
          </p:cNvPr>
          <p:cNvSpPr>
            <a:spLocks noGrp="1"/>
          </p:cNvSpPr>
          <p:nvPr>
            <p:ph type="sldNum" sz="quarter" idx="12"/>
          </p:nvPr>
        </p:nvSpPr>
        <p:spPr/>
        <p:txBody>
          <a:bodyPr/>
          <a:lstStyle/>
          <a:p>
            <a:fld id="{231507A1-881A-974F-BF93-878C459D7030}" type="slidenum">
              <a:rPr lang="en-US" smtClean="0"/>
              <a:t>‹#›</a:t>
            </a:fld>
            <a:endParaRPr lang="en-US"/>
          </a:p>
        </p:txBody>
      </p:sp>
    </p:spTree>
    <p:extLst>
      <p:ext uri="{BB962C8B-B14F-4D97-AF65-F5344CB8AC3E}">
        <p14:creationId xmlns:p14="http://schemas.microsoft.com/office/powerpoint/2010/main" val="16406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58A15-A386-6B4D-B4AC-4C454D40EE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6A8670-8E85-1145-AAB3-F4376C5489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BCE4B7-9CAE-5346-97FE-AD993F9BE4CD}"/>
              </a:ext>
            </a:extLst>
          </p:cNvPr>
          <p:cNvSpPr>
            <a:spLocks noGrp="1"/>
          </p:cNvSpPr>
          <p:nvPr>
            <p:ph type="dt" sz="half" idx="10"/>
          </p:nvPr>
        </p:nvSpPr>
        <p:spPr/>
        <p:txBody>
          <a:bodyPr/>
          <a:lstStyle/>
          <a:p>
            <a:fld id="{ED8D839D-D7F7-8B4C-AF45-29E07126C068}" type="datetimeFigureOut">
              <a:rPr lang="en-US" smtClean="0"/>
              <a:t>9/16/20</a:t>
            </a:fld>
            <a:endParaRPr lang="en-US"/>
          </a:p>
        </p:txBody>
      </p:sp>
      <p:sp>
        <p:nvSpPr>
          <p:cNvPr id="5" name="Footer Placeholder 4">
            <a:extLst>
              <a:ext uri="{FF2B5EF4-FFF2-40B4-BE49-F238E27FC236}">
                <a16:creationId xmlns:a16="http://schemas.microsoft.com/office/drawing/2014/main" id="{187DA279-5100-7146-8F8D-C2E79BB6C1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1DB016-85AD-7343-8856-6A50A63C0D8D}"/>
              </a:ext>
            </a:extLst>
          </p:cNvPr>
          <p:cNvSpPr>
            <a:spLocks noGrp="1"/>
          </p:cNvSpPr>
          <p:nvPr>
            <p:ph type="sldNum" sz="quarter" idx="12"/>
          </p:nvPr>
        </p:nvSpPr>
        <p:spPr/>
        <p:txBody>
          <a:bodyPr/>
          <a:lstStyle/>
          <a:p>
            <a:fld id="{231507A1-881A-974F-BF93-878C459D7030}" type="slidenum">
              <a:rPr lang="en-US" smtClean="0"/>
              <a:t>‹#›</a:t>
            </a:fld>
            <a:endParaRPr lang="en-US"/>
          </a:p>
        </p:txBody>
      </p:sp>
    </p:spTree>
    <p:extLst>
      <p:ext uri="{BB962C8B-B14F-4D97-AF65-F5344CB8AC3E}">
        <p14:creationId xmlns:p14="http://schemas.microsoft.com/office/powerpoint/2010/main" val="1477876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6E1CC-624F-7F48-A6EA-9920580587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85AC68-B25D-164A-A4C2-57092B609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9B4568-4BC2-8D4E-ADF2-B146F8136A92}"/>
              </a:ext>
            </a:extLst>
          </p:cNvPr>
          <p:cNvSpPr>
            <a:spLocks noGrp="1"/>
          </p:cNvSpPr>
          <p:nvPr>
            <p:ph type="dt" sz="half" idx="10"/>
          </p:nvPr>
        </p:nvSpPr>
        <p:spPr/>
        <p:txBody>
          <a:bodyPr/>
          <a:lstStyle/>
          <a:p>
            <a:fld id="{ED8D839D-D7F7-8B4C-AF45-29E07126C068}" type="datetimeFigureOut">
              <a:rPr lang="en-US" smtClean="0"/>
              <a:t>9/16/20</a:t>
            </a:fld>
            <a:endParaRPr lang="en-US"/>
          </a:p>
        </p:txBody>
      </p:sp>
      <p:sp>
        <p:nvSpPr>
          <p:cNvPr id="5" name="Footer Placeholder 4">
            <a:extLst>
              <a:ext uri="{FF2B5EF4-FFF2-40B4-BE49-F238E27FC236}">
                <a16:creationId xmlns:a16="http://schemas.microsoft.com/office/drawing/2014/main" id="{C22D6E38-0922-8946-8420-3101E7D33B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72E00F-0772-4B43-BFCE-CDA13A382119}"/>
              </a:ext>
            </a:extLst>
          </p:cNvPr>
          <p:cNvSpPr>
            <a:spLocks noGrp="1"/>
          </p:cNvSpPr>
          <p:nvPr>
            <p:ph type="sldNum" sz="quarter" idx="12"/>
          </p:nvPr>
        </p:nvSpPr>
        <p:spPr/>
        <p:txBody>
          <a:bodyPr/>
          <a:lstStyle/>
          <a:p>
            <a:fld id="{231507A1-881A-974F-BF93-878C459D7030}" type="slidenum">
              <a:rPr lang="en-US" smtClean="0"/>
              <a:t>‹#›</a:t>
            </a:fld>
            <a:endParaRPr lang="en-US"/>
          </a:p>
        </p:txBody>
      </p:sp>
    </p:spTree>
    <p:extLst>
      <p:ext uri="{BB962C8B-B14F-4D97-AF65-F5344CB8AC3E}">
        <p14:creationId xmlns:p14="http://schemas.microsoft.com/office/powerpoint/2010/main" val="3489485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35912-A7A3-484E-B69D-CDCE4E0F5B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B0119E-F027-1D4D-90B5-555F58E59D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99BF63-2D96-AA49-A91F-B24E95E6BB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2CE523-05F4-8F42-B4EC-CA80E8331427}"/>
              </a:ext>
            </a:extLst>
          </p:cNvPr>
          <p:cNvSpPr>
            <a:spLocks noGrp="1"/>
          </p:cNvSpPr>
          <p:nvPr>
            <p:ph type="dt" sz="half" idx="10"/>
          </p:nvPr>
        </p:nvSpPr>
        <p:spPr/>
        <p:txBody>
          <a:bodyPr/>
          <a:lstStyle/>
          <a:p>
            <a:fld id="{ED8D839D-D7F7-8B4C-AF45-29E07126C068}" type="datetimeFigureOut">
              <a:rPr lang="en-US" smtClean="0"/>
              <a:t>9/16/20</a:t>
            </a:fld>
            <a:endParaRPr lang="en-US"/>
          </a:p>
        </p:txBody>
      </p:sp>
      <p:sp>
        <p:nvSpPr>
          <p:cNvPr id="6" name="Footer Placeholder 5">
            <a:extLst>
              <a:ext uri="{FF2B5EF4-FFF2-40B4-BE49-F238E27FC236}">
                <a16:creationId xmlns:a16="http://schemas.microsoft.com/office/drawing/2014/main" id="{3871FBDB-B248-B84B-AE73-0106F5ED2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0DC91-E1B7-8D4C-A91F-ECF4866706EF}"/>
              </a:ext>
            </a:extLst>
          </p:cNvPr>
          <p:cNvSpPr>
            <a:spLocks noGrp="1"/>
          </p:cNvSpPr>
          <p:nvPr>
            <p:ph type="sldNum" sz="quarter" idx="12"/>
          </p:nvPr>
        </p:nvSpPr>
        <p:spPr/>
        <p:txBody>
          <a:bodyPr/>
          <a:lstStyle/>
          <a:p>
            <a:fld id="{231507A1-881A-974F-BF93-878C459D7030}" type="slidenum">
              <a:rPr lang="en-US" smtClean="0"/>
              <a:t>‹#›</a:t>
            </a:fld>
            <a:endParaRPr lang="en-US"/>
          </a:p>
        </p:txBody>
      </p:sp>
    </p:spTree>
    <p:extLst>
      <p:ext uri="{BB962C8B-B14F-4D97-AF65-F5344CB8AC3E}">
        <p14:creationId xmlns:p14="http://schemas.microsoft.com/office/powerpoint/2010/main" val="2155149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16F9-27AF-A443-A9F6-21E8872FE6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4BC2426-600D-CE46-BCF5-7C63258BBF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D1E52B-F282-2640-95EF-8FEEB9A871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4007E6-9FE8-914F-B4E8-A12F1C932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13F1DB-A03A-194D-8D22-8D561841EF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5C6210-C164-A140-83ED-C58F06F82508}"/>
              </a:ext>
            </a:extLst>
          </p:cNvPr>
          <p:cNvSpPr>
            <a:spLocks noGrp="1"/>
          </p:cNvSpPr>
          <p:nvPr>
            <p:ph type="dt" sz="half" idx="10"/>
          </p:nvPr>
        </p:nvSpPr>
        <p:spPr/>
        <p:txBody>
          <a:bodyPr/>
          <a:lstStyle/>
          <a:p>
            <a:fld id="{ED8D839D-D7F7-8B4C-AF45-29E07126C068}" type="datetimeFigureOut">
              <a:rPr lang="en-US" smtClean="0"/>
              <a:t>9/16/20</a:t>
            </a:fld>
            <a:endParaRPr lang="en-US"/>
          </a:p>
        </p:txBody>
      </p:sp>
      <p:sp>
        <p:nvSpPr>
          <p:cNvPr id="8" name="Footer Placeholder 7">
            <a:extLst>
              <a:ext uri="{FF2B5EF4-FFF2-40B4-BE49-F238E27FC236}">
                <a16:creationId xmlns:a16="http://schemas.microsoft.com/office/drawing/2014/main" id="{B5F6386C-1154-544C-99E9-A02C63BA5C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94831FB-F83E-5845-A206-EC31B7A6D5FB}"/>
              </a:ext>
            </a:extLst>
          </p:cNvPr>
          <p:cNvSpPr>
            <a:spLocks noGrp="1"/>
          </p:cNvSpPr>
          <p:nvPr>
            <p:ph type="sldNum" sz="quarter" idx="12"/>
          </p:nvPr>
        </p:nvSpPr>
        <p:spPr/>
        <p:txBody>
          <a:bodyPr/>
          <a:lstStyle/>
          <a:p>
            <a:fld id="{231507A1-881A-974F-BF93-878C459D7030}" type="slidenum">
              <a:rPr lang="en-US" smtClean="0"/>
              <a:t>‹#›</a:t>
            </a:fld>
            <a:endParaRPr lang="en-US"/>
          </a:p>
        </p:txBody>
      </p:sp>
    </p:spTree>
    <p:extLst>
      <p:ext uri="{BB962C8B-B14F-4D97-AF65-F5344CB8AC3E}">
        <p14:creationId xmlns:p14="http://schemas.microsoft.com/office/powerpoint/2010/main" val="36900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C0B65-3DE8-994B-B328-F43B12E3D9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F3D298-230D-2544-B87D-E76F648BDD29}"/>
              </a:ext>
            </a:extLst>
          </p:cNvPr>
          <p:cNvSpPr>
            <a:spLocks noGrp="1"/>
          </p:cNvSpPr>
          <p:nvPr>
            <p:ph type="dt" sz="half" idx="10"/>
          </p:nvPr>
        </p:nvSpPr>
        <p:spPr/>
        <p:txBody>
          <a:bodyPr/>
          <a:lstStyle/>
          <a:p>
            <a:fld id="{ED8D839D-D7F7-8B4C-AF45-29E07126C068}" type="datetimeFigureOut">
              <a:rPr lang="en-US" smtClean="0"/>
              <a:t>9/16/20</a:t>
            </a:fld>
            <a:endParaRPr lang="en-US"/>
          </a:p>
        </p:txBody>
      </p:sp>
      <p:sp>
        <p:nvSpPr>
          <p:cNvPr id="4" name="Footer Placeholder 3">
            <a:extLst>
              <a:ext uri="{FF2B5EF4-FFF2-40B4-BE49-F238E27FC236}">
                <a16:creationId xmlns:a16="http://schemas.microsoft.com/office/drawing/2014/main" id="{17E01DC5-DBF6-044C-B18F-264C1C2314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DFC2C2-7EB7-6546-B21B-9BCA39D478CB}"/>
              </a:ext>
            </a:extLst>
          </p:cNvPr>
          <p:cNvSpPr>
            <a:spLocks noGrp="1"/>
          </p:cNvSpPr>
          <p:nvPr>
            <p:ph type="sldNum" sz="quarter" idx="12"/>
          </p:nvPr>
        </p:nvSpPr>
        <p:spPr/>
        <p:txBody>
          <a:bodyPr/>
          <a:lstStyle/>
          <a:p>
            <a:fld id="{231507A1-881A-974F-BF93-878C459D7030}" type="slidenum">
              <a:rPr lang="en-US" smtClean="0"/>
              <a:t>‹#›</a:t>
            </a:fld>
            <a:endParaRPr lang="en-US"/>
          </a:p>
        </p:txBody>
      </p:sp>
    </p:spTree>
    <p:extLst>
      <p:ext uri="{BB962C8B-B14F-4D97-AF65-F5344CB8AC3E}">
        <p14:creationId xmlns:p14="http://schemas.microsoft.com/office/powerpoint/2010/main" val="171334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861F55-E598-F44E-A248-56746FB2B249}"/>
              </a:ext>
            </a:extLst>
          </p:cNvPr>
          <p:cNvSpPr>
            <a:spLocks noGrp="1"/>
          </p:cNvSpPr>
          <p:nvPr>
            <p:ph type="dt" sz="half" idx="10"/>
          </p:nvPr>
        </p:nvSpPr>
        <p:spPr/>
        <p:txBody>
          <a:bodyPr/>
          <a:lstStyle/>
          <a:p>
            <a:fld id="{ED8D839D-D7F7-8B4C-AF45-29E07126C068}" type="datetimeFigureOut">
              <a:rPr lang="en-US" smtClean="0"/>
              <a:t>9/16/20</a:t>
            </a:fld>
            <a:endParaRPr lang="en-US"/>
          </a:p>
        </p:txBody>
      </p:sp>
      <p:sp>
        <p:nvSpPr>
          <p:cNvPr id="3" name="Footer Placeholder 2">
            <a:extLst>
              <a:ext uri="{FF2B5EF4-FFF2-40B4-BE49-F238E27FC236}">
                <a16:creationId xmlns:a16="http://schemas.microsoft.com/office/drawing/2014/main" id="{8CCAAEB5-AA15-DA41-8599-E046D1CE20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5AFE4D0-927F-314B-BB96-DCCB3C01272D}"/>
              </a:ext>
            </a:extLst>
          </p:cNvPr>
          <p:cNvSpPr>
            <a:spLocks noGrp="1"/>
          </p:cNvSpPr>
          <p:nvPr>
            <p:ph type="sldNum" sz="quarter" idx="12"/>
          </p:nvPr>
        </p:nvSpPr>
        <p:spPr/>
        <p:txBody>
          <a:bodyPr/>
          <a:lstStyle/>
          <a:p>
            <a:fld id="{231507A1-881A-974F-BF93-878C459D7030}" type="slidenum">
              <a:rPr lang="en-US" smtClean="0"/>
              <a:t>‹#›</a:t>
            </a:fld>
            <a:endParaRPr lang="en-US"/>
          </a:p>
        </p:txBody>
      </p:sp>
    </p:spTree>
    <p:extLst>
      <p:ext uri="{BB962C8B-B14F-4D97-AF65-F5344CB8AC3E}">
        <p14:creationId xmlns:p14="http://schemas.microsoft.com/office/powerpoint/2010/main" val="231065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4116D-FB81-8D4A-86CC-600BE899CC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F80133E-33B2-3246-897F-E3D651EDF4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E2F6BA-5FA4-0540-A260-EBA91EF741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6D9DC6-2A80-F749-8C55-F1C7067F2591}"/>
              </a:ext>
            </a:extLst>
          </p:cNvPr>
          <p:cNvSpPr>
            <a:spLocks noGrp="1"/>
          </p:cNvSpPr>
          <p:nvPr>
            <p:ph type="dt" sz="half" idx="10"/>
          </p:nvPr>
        </p:nvSpPr>
        <p:spPr/>
        <p:txBody>
          <a:bodyPr/>
          <a:lstStyle/>
          <a:p>
            <a:fld id="{ED8D839D-D7F7-8B4C-AF45-29E07126C068}" type="datetimeFigureOut">
              <a:rPr lang="en-US" smtClean="0"/>
              <a:t>9/16/20</a:t>
            </a:fld>
            <a:endParaRPr lang="en-US"/>
          </a:p>
        </p:txBody>
      </p:sp>
      <p:sp>
        <p:nvSpPr>
          <p:cNvPr id="6" name="Footer Placeholder 5">
            <a:extLst>
              <a:ext uri="{FF2B5EF4-FFF2-40B4-BE49-F238E27FC236}">
                <a16:creationId xmlns:a16="http://schemas.microsoft.com/office/drawing/2014/main" id="{074E014B-BC7D-AD4A-B2D5-E2889D5F73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D83491-2BE3-7F48-A41C-6F452E45D4A3}"/>
              </a:ext>
            </a:extLst>
          </p:cNvPr>
          <p:cNvSpPr>
            <a:spLocks noGrp="1"/>
          </p:cNvSpPr>
          <p:nvPr>
            <p:ph type="sldNum" sz="quarter" idx="12"/>
          </p:nvPr>
        </p:nvSpPr>
        <p:spPr/>
        <p:txBody>
          <a:bodyPr/>
          <a:lstStyle/>
          <a:p>
            <a:fld id="{231507A1-881A-974F-BF93-878C459D7030}" type="slidenum">
              <a:rPr lang="en-US" smtClean="0"/>
              <a:t>‹#›</a:t>
            </a:fld>
            <a:endParaRPr lang="en-US"/>
          </a:p>
        </p:txBody>
      </p:sp>
    </p:spTree>
    <p:extLst>
      <p:ext uri="{BB962C8B-B14F-4D97-AF65-F5344CB8AC3E}">
        <p14:creationId xmlns:p14="http://schemas.microsoft.com/office/powerpoint/2010/main" val="603372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47DB-93CE-E744-B730-7FCE737EA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5A0759B-2B49-CA45-9476-11DA84FBD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062C04-2D0D-D242-BF20-643ED73EEC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69D30D-D5C6-204F-B5FA-77EAA684C8E5}"/>
              </a:ext>
            </a:extLst>
          </p:cNvPr>
          <p:cNvSpPr>
            <a:spLocks noGrp="1"/>
          </p:cNvSpPr>
          <p:nvPr>
            <p:ph type="dt" sz="half" idx="10"/>
          </p:nvPr>
        </p:nvSpPr>
        <p:spPr/>
        <p:txBody>
          <a:bodyPr/>
          <a:lstStyle/>
          <a:p>
            <a:fld id="{ED8D839D-D7F7-8B4C-AF45-29E07126C068}" type="datetimeFigureOut">
              <a:rPr lang="en-US" smtClean="0"/>
              <a:t>9/16/20</a:t>
            </a:fld>
            <a:endParaRPr lang="en-US"/>
          </a:p>
        </p:txBody>
      </p:sp>
      <p:sp>
        <p:nvSpPr>
          <p:cNvPr id="6" name="Footer Placeholder 5">
            <a:extLst>
              <a:ext uri="{FF2B5EF4-FFF2-40B4-BE49-F238E27FC236}">
                <a16:creationId xmlns:a16="http://schemas.microsoft.com/office/drawing/2014/main" id="{F19F339A-9A77-1741-834B-9460EB6001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A8E3BC-1363-854C-B230-BF417CC3F373}"/>
              </a:ext>
            </a:extLst>
          </p:cNvPr>
          <p:cNvSpPr>
            <a:spLocks noGrp="1"/>
          </p:cNvSpPr>
          <p:nvPr>
            <p:ph type="sldNum" sz="quarter" idx="12"/>
          </p:nvPr>
        </p:nvSpPr>
        <p:spPr/>
        <p:txBody>
          <a:bodyPr/>
          <a:lstStyle/>
          <a:p>
            <a:fld id="{231507A1-881A-974F-BF93-878C459D7030}" type="slidenum">
              <a:rPr lang="en-US" smtClean="0"/>
              <a:t>‹#›</a:t>
            </a:fld>
            <a:endParaRPr lang="en-US"/>
          </a:p>
        </p:txBody>
      </p:sp>
    </p:spTree>
    <p:extLst>
      <p:ext uri="{BB962C8B-B14F-4D97-AF65-F5344CB8AC3E}">
        <p14:creationId xmlns:p14="http://schemas.microsoft.com/office/powerpoint/2010/main" val="2621457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DC3F04-1625-4C44-8181-763B4C68A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C9870-2DC3-4341-A223-E8FA1E5800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0E8A4-CD8E-934D-9ECC-E8C2142D46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8D839D-D7F7-8B4C-AF45-29E07126C068}" type="datetimeFigureOut">
              <a:rPr lang="en-US" smtClean="0"/>
              <a:t>9/16/20</a:t>
            </a:fld>
            <a:endParaRPr lang="en-US"/>
          </a:p>
        </p:txBody>
      </p:sp>
      <p:sp>
        <p:nvSpPr>
          <p:cNvPr id="5" name="Footer Placeholder 4">
            <a:extLst>
              <a:ext uri="{FF2B5EF4-FFF2-40B4-BE49-F238E27FC236}">
                <a16:creationId xmlns:a16="http://schemas.microsoft.com/office/drawing/2014/main" id="{FE586134-427A-A54A-A320-6CEE0E8252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4F0D46-9E2E-AB46-AAC2-5E72F0916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1507A1-881A-974F-BF93-878C459D7030}" type="slidenum">
              <a:rPr lang="en-US" smtClean="0"/>
              <a:t>‹#›</a:t>
            </a:fld>
            <a:endParaRPr lang="en-US"/>
          </a:p>
        </p:txBody>
      </p:sp>
    </p:spTree>
    <p:extLst>
      <p:ext uri="{BB962C8B-B14F-4D97-AF65-F5344CB8AC3E}">
        <p14:creationId xmlns:p14="http://schemas.microsoft.com/office/powerpoint/2010/main" val="1499231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F73E-2EF7-7144-9813-B9B05DE1382A}"/>
              </a:ext>
            </a:extLst>
          </p:cNvPr>
          <p:cNvSpPr>
            <a:spLocks noGrp="1"/>
          </p:cNvSpPr>
          <p:nvPr>
            <p:ph type="ctrTitle"/>
          </p:nvPr>
        </p:nvSpPr>
        <p:spPr>
          <a:xfrm>
            <a:off x="1297968" y="207373"/>
            <a:ext cx="9144000" cy="2387600"/>
          </a:xfrm>
        </p:spPr>
        <p:txBody>
          <a:bodyPr>
            <a:normAutofit/>
          </a:bodyPr>
          <a:lstStyle/>
          <a:p>
            <a:r>
              <a:rPr lang="en-US" sz="4400" dirty="0">
                <a:solidFill>
                  <a:srgbClr val="0070C0"/>
                </a:solidFill>
              </a:rPr>
              <a:t>Products from a surface ocean CO</a:t>
            </a:r>
            <a:r>
              <a:rPr lang="en-US" sz="4400" baseline="-25000" dirty="0">
                <a:solidFill>
                  <a:srgbClr val="0070C0"/>
                </a:solidFill>
              </a:rPr>
              <a:t>2</a:t>
            </a:r>
            <a:r>
              <a:rPr lang="en-US" sz="4400" dirty="0">
                <a:solidFill>
                  <a:srgbClr val="0070C0"/>
                </a:solidFill>
              </a:rPr>
              <a:t> reference network, SOCONET</a:t>
            </a:r>
            <a:br>
              <a:rPr lang="en-US" dirty="0"/>
            </a:br>
            <a:endParaRPr lang="en-US" dirty="0"/>
          </a:p>
        </p:txBody>
      </p:sp>
      <p:sp>
        <p:nvSpPr>
          <p:cNvPr id="3" name="Subtitle 2">
            <a:extLst>
              <a:ext uri="{FF2B5EF4-FFF2-40B4-BE49-F238E27FC236}">
                <a16:creationId xmlns:a16="http://schemas.microsoft.com/office/drawing/2014/main" id="{87DBBE6B-6BF9-CB4A-8BBE-2EF5F8FC7536}"/>
              </a:ext>
            </a:extLst>
          </p:cNvPr>
          <p:cNvSpPr>
            <a:spLocks noGrp="1"/>
          </p:cNvSpPr>
          <p:nvPr>
            <p:ph type="subTitle" idx="1"/>
          </p:nvPr>
        </p:nvSpPr>
        <p:spPr>
          <a:xfrm>
            <a:off x="1189111" y="1885485"/>
            <a:ext cx="9144000" cy="1655762"/>
          </a:xfrm>
        </p:spPr>
        <p:txBody>
          <a:bodyPr>
            <a:normAutofit fontScale="25000" lnSpcReduction="20000"/>
          </a:bodyPr>
          <a:lstStyle/>
          <a:p>
            <a:r>
              <a:rPr lang="en-US" sz="9600" dirty="0"/>
              <a:t>Presenter: Rik Wanninkhof, NOAA/AOML</a:t>
            </a:r>
          </a:p>
          <a:p>
            <a:r>
              <a:rPr lang="en-US" sz="9600" dirty="0"/>
              <a:t> (</a:t>
            </a:r>
            <a:r>
              <a:rPr lang="en-US" sz="9600" dirty="0" err="1"/>
              <a:t>rik.wanninkhof@noaa.gov</a:t>
            </a:r>
            <a:r>
              <a:rPr lang="en-US" sz="9600" dirty="0"/>
              <a:t>)</a:t>
            </a:r>
          </a:p>
          <a:p>
            <a:r>
              <a:rPr lang="en-US" sz="5600" dirty="0"/>
              <a:t>Bakker, D. C. E., B. </a:t>
            </a:r>
            <a:r>
              <a:rPr lang="en-US" sz="5600" dirty="0" err="1"/>
              <a:t>Pfeil</a:t>
            </a:r>
            <a:r>
              <a:rPr lang="en-US" sz="5600" dirty="0"/>
              <a:t>, K. Smith, S. </a:t>
            </a:r>
            <a:r>
              <a:rPr lang="en-US" sz="5600" dirty="0" err="1"/>
              <a:t>Hankin</a:t>
            </a:r>
            <a:r>
              <a:rPr lang="en-US" sz="5600" dirty="0"/>
              <a:t>, S. R. Alin, C. </a:t>
            </a:r>
            <a:r>
              <a:rPr lang="en-US" sz="5600" dirty="0" err="1"/>
              <a:t>Cosca</a:t>
            </a:r>
            <a:r>
              <a:rPr lang="en-US" sz="5600" dirty="0"/>
              <a:t>, S. </a:t>
            </a:r>
            <a:r>
              <a:rPr lang="en-US" sz="5600" dirty="0" err="1"/>
              <a:t>Harasawa</a:t>
            </a:r>
            <a:r>
              <a:rPr lang="en-US" sz="5600" dirty="0"/>
              <a:t>, A. </a:t>
            </a:r>
            <a:r>
              <a:rPr lang="en-US" sz="5600" dirty="0" err="1"/>
              <a:t>Kozyr</a:t>
            </a:r>
            <a:r>
              <a:rPr lang="en-US" sz="5600" dirty="0"/>
              <a:t>, Y. </a:t>
            </a:r>
            <a:r>
              <a:rPr lang="en-US" sz="5600" dirty="0" err="1"/>
              <a:t>Nojiri</a:t>
            </a:r>
            <a:r>
              <a:rPr lang="en-US" sz="5600" dirty="0"/>
              <a:t>, K. M. O'Brien, M. </a:t>
            </a:r>
            <a:r>
              <a:rPr lang="en-US" sz="5600" dirty="0" err="1"/>
              <a:t>Telszewski</a:t>
            </a:r>
            <a:r>
              <a:rPr lang="en-US" sz="5600" dirty="0"/>
              <a:t>, B. Tilbrook, C. Wada, J. </a:t>
            </a:r>
            <a:r>
              <a:rPr lang="en-US" sz="5600" dirty="0" err="1"/>
              <a:t>Akl</a:t>
            </a:r>
            <a:r>
              <a:rPr lang="en-US" sz="5600" dirty="0"/>
              <a:t>, L. </a:t>
            </a:r>
            <a:r>
              <a:rPr lang="en-US" sz="5600" dirty="0" err="1"/>
              <a:t>Barbero</a:t>
            </a:r>
            <a:r>
              <a:rPr lang="en-US" sz="5600" dirty="0"/>
              <a:t>, N. R. Bates, J. Boutin, Y. </a:t>
            </a:r>
            <a:r>
              <a:rPr lang="en-US" sz="5600" dirty="0" err="1"/>
              <a:t>Bozec</a:t>
            </a:r>
            <a:r>
              <a:rPr lang="en-US" sz="5600" dirty="0"/>
              <a:t>, W. J. Cai, R. D. Castle, F. P. Chavez, L. Chen, M. </a:t>
            </a:r>
            <a:r>
              <a:rPr lang="en-US" sz="5600" dirty="0" err="1"/>
              <a:t>Chierici</a:t>
            </a:r>
            <a:r>
              <a:rPr lang="en-US" sz="5600" dirty="0"/>
              <a:t>, K. Currie, H. J. W. de </a:t>
            </a:r>
            <a:r>
              <a:rPr lang="en-US" sz="5600" dirty="0" err="1"/>
              <a:t>Baar</a:t>
            </a:r>
            <a:r>
              <a:rPr lang="en-US" sz="5600" dirty="0"/>
              <a:t>, W. Evans, R. A. Feely, A. </a:t>
            </a:r>
            <a:r>
              <a:rPr lang="en-US" sz="5600" dirty="0" err="1"/>
              <a:t>Fransson</a:t>
            </a:r>
            <a:r>
              <a:rPr lang="en-US" sz="5600" dirty="0"/>
              <a:t>, Z. Gao, B. Hales, N. J. Hardman-</a:t>
            </a:r>
            <a:r>
              <a:rPr lang="en-US" sz="5600" dirty="0" err="1"/>
              <a:t>Mountford</a:t>
            </a:r>
            <a:r>
              <a:rPr lang="en-US" sz="5600" dirty="0"/>
              <a:t>, M. </a:t>
            </a:r>
            <a:r>
              <a:rPr lang="en-US" sz="5600" dirty="0" err="1"/>
              <a:t>Hoppema</a:t>
            </a:r>
            <a:r>
              <a:rPr lang="en-US" sz="5600" dirty="0"/>
              <a:t>, W. J. Huang, C. W. Hunt, B. Huss, T. Ichikawa, T. Johannessen, E. M. Jones, S. D. Jones, S. </a:t>
            </a:r>
            <a:r>
              <a:rPr lang="en-US" sz="5600" dirty="0" err="1"/>
              <a:t>Jutterström</a:t>
            </a:r>
            <a:r>
              <a:rPr lang="en-US" sz="5600" dirty="0"/>
              <a:t>, V. </a:t>
            </a:r>
            <a:r>
              <a:rPr lang="en-US" sz="5600" dirty="0" err="1"/>
              <a:t>Kitidis</a:t>
            </a:r>
            <a:r>
              <a:rPr lang="en-US" sz="5600" dirty="0"/>
              <a:t>, A. </a:t>
            </a:r>
            <a:r>
              <a:rPr lang="en-US" sz="5600" dirty="0" err="1"/>
              <a:t>Körtzinger</a:t>
            </a:r>
            <a:r>
              <a:rPr lang="en-US" sz="5600" dirty="0"/>
              <a:t>, P. </a:t>
            </a:r>
            <a:r>
              <a:rPr lang="en-US" sz="5600" dirty="0" err="1"/>
              <a:t>Landschützer</a:t>
            </a:r>
            <a:r>
              <a:rPr lang="en-US" sz="5600" dirty="0"/>
              <a:t>, S. K. </a:t>
            </a:r>
            <a:r>
              <a:rPr lang="en-US" sz="5600" dirty="0" err="1"/>
              <a:t>Lauvset</a:t>
            </a:r>
            <a:r>
              <a:rPr lang="en-US" sz="5600" dirty="0"/>
              <a:t>, N. Lefevre, A. B. </a:t>
            </a:r>
            <a:r>
              <a:rPr lang="en-US" sz="5600" dirty="0" err="1"/>
              <a:t>Manke</a:t>
            </a:r>
            <a:r>
              <a:rPr lang="en-US" sz="5600" dirty="0"/>
              <a:t>, J. T. Mathis, L. </a:t>
            </a:r>
            <a:r>
              <a:rPr lang="en-US" sz="5600" dirty="0" err="1"/>
              <a:t>Merlivat</a:t>
            </a:r>
            <a:r>
              <a:rPr lang="en-US" sz="5600" dirty="0"/>
              <a:t>, N. </a:t>
            </a:r>
            <a:r>
              <a:rPr lang="en-US" sz="5600" dirty="0" err="1"/>
              <a:t>Metzl</a:t>
            </a:r>
            <a:r>
              <a:rPr lang="en-US" sz="5600" dirty="0"/>
              <a:t>, A. Murata, P. Monteiro, T. </a:t>
            </a:r>
            <a:r>
              <a:rPr lang="en-US" sz="5600" dirty="0" err="1"/>
              <a:t>Newberger</a:t>
            </a:r>
            <a:r>
              <a:rPr lang="en-US" sz="5600" dirty="0"/>
              <a:t>, A. M. Omar, T. Ono, G. H. Park, K. Paterson, D. Pierrot, A. F. Rios, C. L. Sabine, S. Saito, J. Salisbury, V. V. S. S. </a:t>
            </a:r>
            <a:r>
              <a:rPr lang="en-US" sz="5600" dirty="0" err="1"/>
              <a:t>Sarma</a:t>
            </a:r>
            <a:r>
              <a:rPr lang="en-US" sz="5600" dirty="0"/>
              <a:t>, R. </a:t>
            </a:r>
            <a:r>
              <a:rPr lang="en-US" sz="5600" dirty="0" err="1"/>
              <a:t>Schlitzer</a:t>
            </a:r>
            <a:r>
              <a:rPr lang="en-US" sz="5600" dirty="0"/>
              <a:t>, R. </a:t>
            </a:r>
            <a:r>
              <a:rPr lang="en-US" sz="5600" dirty="0" err="1"/>
              <a:t>Sieger</a:t>
            </a:r>
            <a:r>
              <a:rPr lang="en-US" sz="5600" dirty="0"/>
              <a:t>, I. </a:t>
            </a:r>
            <a:r>
              <a:rPr lang="en-US" sz="5600" dirty="0" err="1"/>
              <a:t>Skjelvan</a:t>
            </a:r>
            <a:r>
              <a:rPr lang="en-US" sz="5600" dirty="0"/>
              <a:t>, T. Steinhoff, K. F. Sullivan, H. Sun, A. J. Sutton, T. Suzuki, C. Sweeney, T. Takahashi, J. </a:t>
            </a:r>
            <a:r>
              <a:rPr lang="en-US" sz="5600" dirty="0" err="1"/>
              <a:t>Tjiputra</a:t>
            </a:r>
            <a:r>
              <a:rPr lang="en-US" sz="5600" dirty="0"/>
              <a:t>, N. </a:t>
            </a:r>
            <a:r>
              <a:rPr lang="en-US" sz="5600" dirty="0" err="1"/>
              <a:t>Tsurushima</a:t>
            </a:r>
            <a:r>
              <a:rPr lang="en-US" sz="5600" dirty="0"/>
              <a:t>, S. M. A. C. van </a:t>
            </a:r>
            <a:r>
              <a:rPr lang="en-US" sz="5600" dirty="0" err="1"/>
              <a:t>Heuven</a:t>
            </a:r>
            <a:r>
              <a:rPr lang="en-US" sz="5600" dirty="0"/>
              <a:t>, D. </a:t>
            </a:r>
            <a:r>
              <a:rPr lang="en-US" sz="5600" dirty="0" err="1"/>
              <a:t>Vandemark</a:t>
            </a:r>
            <a:r>
              <a:rPr lang="en-US" sz="5600" dirty="0"/>
              <a:t>, P. Vlahos, D. W. R. Wallace, A. Watson, R. Wanninkhof, P. A. Pickers, A. M. Omar, A. Sutton, A. Murata, A. Olsen, B. B. Stephens, B. Tilbrook, P. Monteiro, D. Munro, D. Pierrot, G. </a:t>
            </a:r>
            <a:r>
              <a:rPr lang="en-US" sz="5600" dirty="0" err="1"/>
              <a:t>Rehder</a:t>
            </a:r>
            <a:r>
              <a:rPr lang="en-US" sz="5600" dirty="0"/>
              <a:t>, J. M. Santana-</a:t>
            </a:r>
            <a:r>
              <a:rPr lang="en-US" sz="5600" dirty="0" err="1"/>
              <a:t>Casiano</a:t>
            </a:r>
            <a:r>
              <a:rPr lang="en-US" sz="5600" dirty="0"/>
              <a:t>, J. D. Müller, J. </a:t>
            </a:r>
            <a:r>
              <a:rPr lang="en-US" sz="5600" dirty="0" err="1"/>
              <a:t>Trinanes</a:t>
            </a:r>
            <a:r>
              <a:rPr lang="en-US" sz="5600" dirty="0"/>
              <a:t>, K. Tedesco, K. O’Brien, K. Currie, L. </a:t>
            </a:r>
            <a:r>
              <a:rPr lang="en-US" sz="5600" dirty="0" err="1"/>
              <a:t>Barbero</a:t>
            </a:r>
            <a:r>
              <a:rPr lang="en-US" sz="5600" dirty="0"/>
              <a:t>, M. </a:t>
            </a:r>
            <a:r>
              <a:rPr lang="en-US" sz="5600" dirty="0" err="1"/>
              <a:t>Telszewski</a:t>
            </a:r>
            <a:r>
              <a:rPr lang="en-US" sz="5600" dirty="0"/>
              <a:t>, M. </a:t>
            </a:r>
            <a:r>
              <a:rPr lang="en-US" sz="5600" dirty="0" err="1"/>
              <a:t>Hoppema</a:t>
            </a:r>
            <a:r>
              <a:rPr lang="en-US" sz="5600" dirty="0"/>
              <a:t>, M. Ishii, M. González-</a:t>
            </a:r>
            <a:r>
              <a:rPr lang="en-US" sz="5600" dirty="0" err="1"/>
              <a:t>Dávila</a:t>
            </a:r>
            <a:r>
              <a:rPr lang="en-US" sz="5600" dirty="0"/>
              <a:t>, N. R. Bates, N. </a:t>
            </a:r>
            <a:r>
              <a:rPr lang="en-US" sz="5600" dirty="0" err="1"/>
              <a:t>Metzl</a:t>
            </a:r>
            <a:r>
              <a:rPr lang="en-US" sz="5600" dirty="0"/>
              <a:t>, P. </a:t>
            </a:r>
            <a:r>
              <a:rPr lang="en-US" sz="5600" dirty="0" err="1"/>
              <a:t>Suntharalingam</a:t>
            </a:r>
            <a:r>
              <a:rPr lang="en-US" sz="5600" dirty="0"/>
              <a:t>, R. A. Feely, S.-</a:t>
            </a:r>
            <a:r>
              <a:rPr lang="en-US" sz="5600" dirty="0" err="1"/>
              <a:t>i</a:t>
            </a:r>
            <a:r>
              <a:rPr lang="en-US" sz="5600" dirty="0"/>
              <a:t>. </a:t>
            </a:r>
            <a:r>
              <a:rPr lang="en-US" sz="5600" dirty="0" err="1"/>
              <a:t>Nakaoka</a:t>
            </a:r>
            <a:r>
              <a:rPr lang="en-US" sz="5600" dirty="0"/>
              <a:t>, S. K. </a:t>
            </a:r>
            <a:r>
              <a:rPr lang="en-US" sz="5600" dirty="0" err="1"/>
              <a:t>Lauvset</a:t>
            </a:r>
            <a:r>
              <a:rPr lang="en-US" sz="5600" dirty="0"/>
              <a:t>, T. Takahashi*, T. Steinhoff and U. Schuster </a:t>
            </a:r>
          </a:p>
          <a:p>
            <a:endParaRPr lang="en-US" sz="1000" dirty="0"/>
          </a:p>
        </p:txBody>
      </p:sp>
      <p:pic>
        <p:nvPicPr>
          <p:cNvPr id="7" name="Picture 6">
            <a:extLst>
              <a:ext uri="{FF2B5EF4-FFF2-40B4-BE49-F238E27FC236}">
                <a16:creationId xmlns:a16="http://schemas.microsoft.com/office/drawing/2014/main" id="{DE73D2D6-E279-F641-9293-E3180C3B245E}"/>
              </a:ext>
            </a:extLst>
          </p:cNvPr>
          <p:cNvPicPr>
            <a:picLocks noChangeAspect="1"/>
          </p:cNvPicPr>
          <p:nvPr/>
        </p:nvPicPr>
        <p:blipFill>
          <a:blip r:embed="rId3"/>
          <a:stretch>
            <a:fillRect/>
          </a:stretch>
        </p:blipFill>
        <p:spPr>
          <a:xfrm>
            <a:off x="3812568" y="5366213"/>
            <a:ext cx="4114800" cy="1384300"/>
          </a:xfrm>
          <a:prstGeom prst="rect">
            <a:avLst/>
          </a:prstGeom>
        </p:spPr>
      </p:pic>
      <p:sp>
        <p:nvSpPr>
          <p:cNvPr id="4" name="TextBox 3">
            <a:extLst>
              <a:ext uri="{FF2B5EF4-FFF2-40B4-BE49-F238E27FC236}">
                <a16:creationId xmlns:a16="http://schemas.microsoft.com/office/drawing/2014/main" id="{EC20FEF1-8E8E-854A-A6DF-2C053FC2F141}"/>
              </a:ext>
            </a:extLst>
          </p:cNvPr>
          <p:cNvSpPr txBox="1"/>
          <p:nvPr/>
        </p:nvSpPr>
        <p:spPr>
          <a:xfrm>
            <a:off x="2721428" y="4800600"/>
            <a:ext cx="5595257" cy="677108"/>
          </a:xfrm>
          <a:prstGeom prst="rect">
            <a:avLst/>
          </a:prstGeom>
          <a:noFill/>
        </p:spPr>
        <p:txBody>
          <a:bodyPr wrap="square" rtlCol="0">
            <a:spAutoFit/>
          </a:bodyPr>
          <a:lstStyle/>
          <a:p>
            <a:pPr algn="ctr"/>
            <a:r>
              <a:rPr lang="en-US" b="1" dirty="0"/>
              <a:t>Virtual </a:t>
            </a:r>
            <a:r>
              <a:rPr lang="en-US" sz="2000" b="1" dirty="0"/>
              <a:t>ICOS</a:t>
            </a:r>
            <a:r>
              <a:rPr lang="en-US" b="1" dirty="0"/>
              <a:t> Science Conference 2020</a:t>
            </a:r>
          </a:p>
          <a:p>
            <a:pPr algn="ctr"/>
            <a:r>
              <a:rPr lang="en-US" b="1" dirty="0"/>
              <a:t>Plenary Presentation Wednesday, 16th September, 2020</a:t>
            </a:r>
            <a:endParaRPr lang="en-US" dirty="0"/>
          </a:p>
        </p:txBody>
      </p:sp>
    </p:spTree>
    <p:extLst>
      <p:ext uri="{BB962C8B-B14F-4D97-AF65-F5344CB8AC3E}">
        <p14:creationId xmlns:p14="http://schemas.microsoft.com/office/powerpoint/2010/main" val="2532555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3AD7CF-5763-884C-AE37-B1FEF8F4683D}"/>
              </a:ext>
            </a:extLst>
          </p:cNvPr>
          <p:cNvSpPr txBox="1"/>
          <p:nvPr/>
        </p:nvSpPr>
        <p:spPr>
          <a:xfrm>
            <a:off x="4799419" y="199550"/>
            <a:ext cx="2069797" cy="584775"/>
          </a:xfrm>
          <a:prstGeom prst="rect">
            <a:avLst/>
          </a:prstGeom>
          <a:noFill/>
        </p:spPr>
        <p:txBody>
          <a:bodyPr wrap="none" rtlCol="0">
            <a:spAutoFit/>
          </a:bodyPr>
          <a:lstStyle/>
          <a:p>
            <a:r>
              <a:rPr lang="en-US" sz="3200" dirty="0">
                <a:solidFill>
                  <a:srgbClr val="0070C0"/>
                </a:solidFill>
              </a:rPr>
              <a:t>Time series</a:t>
            </a:r>
          </a:p>
        </p:txBody>
      </p:sp>
      <p:pic>
        <p:nvPicPr>
          <p:cNvPr id="3" name="Picture 2">
            <a:extLst>
              <a:ext uri="{FF2B5EF4-FFF2-40B4-BE49-F238E27FC236}">
                <a16:creationId xmlns:a16="http://schemas.microsoft.com/office/drawing/2014/main" id="{29751EF1-D991-CB45-8B0D-4CC81AD0DC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9256" y="2581632"/>
            <a:ext cx="5952744" cy="3200400"/>
          </a:xfrm>
          <a:prstGeom prst="rect">
            <a:avLst/>
          </a:prstGeom>
        </p:spPr>
      </p:pic>
      <p:pic>
        <p:nvPicPr>
          <p:cNvPr id="4" name="Picture 3">
            <a:extLst>
              <a:ext uri="{FF2B5EF4-FFF2-40B4-BE49-F238E27FC236}">
                <a16:creationId xmlns:a16="http://schemas.microsoft.com/office/drawing/2014/main" id="{160DBDC7-C725-9C45-A0F2-2516DB3332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770" y="2581632"/>
            <a:ext cx="5997230" cy="3200400"/>
          </a:xfrm>
          <a:prstGeom prst="rect">
            <a:avLst/>
          </a:prstGeom>
        </p:spPr>
      </p:pic>
      <p:sp>
        <p:nvSpPr>
          <p:cNvPr id="5" name="TextBox 4">
            <a:extLst>
              <a:ext uri="{FF2B5EF4-FFF2-40B4-BE49-F238E27FC236}">
                <a16:creationId xmlns:a16="http://schemas.microsoft.com/office/drawing/2014/main" id="{6ACD013D-77C9-6E40-9390-8A8A5F183300}"/>
              </a:ext>
            </a:extLst>
          </p:cNvPr>
          <p:cNvSpPr txBox="1"/>
          <p:nvPr/>
        </p:nvSpPr>
        <p:spPr>
          <a:xfrm>
            <a:off x="6869216" y="1725991"/>
            <a:ext cx="3489097" cy="646331"/>
          </a:xfrm>
          <a:prstGeom prst="rect">
            <a:avLst/>
          </a:prstGeom>
          <a:noFill/>
        </p:spPr>
        <p:txBody>
          <a:bodyPr wrap="none" rtlCol="0">
            <a:spAutoFit/>
          </a:bodyPr>
          <a:lstStyle/>
          <a:p>
            <a:r>
              <a:rPr lang="en-US" dirty="0"/>
              <a:t>Aragonite saturation State</a:t>
            </a:r>
          </a:p>
          <a:p>
            <a:r>
              <a:rPr lang="en-US" dirty="0"/>
              <a:t>(influencing shell and coral growth)</a:t>
            </a:r>
          </a:p>
        </p:txBody>
      </p:sp>
      <p:sp>
        <p:nvSpPr>
          <p:cNvPr id="6" name="TextBox 5">
            <a:extLst>
              <a:ext uri="{FF2B5EF4-FFF2-40B4-BE49-F238E27FC236}">
                <a16:creationId xmlns:a16="http://schemas.microsoft.com/office/drawing/2014/main" id="{6CAA38A4-B19F-324F-8F76-5DAEED2770C0}"/>
              </a:ext>
            </a:extLst>
          </p:cNvPr>
          <p:cNvSpPr txBox="1"/>
          <p:nvPr/>
        </p:nvSpPr>
        <p:spPr>
          <a:xfrm>
            <a:off x="2117988" y="5991342"/>
            <a:ext cx="1426031" cy="369332"/>
          </a:xfrm>
          <a:prstGeom prst="rect">
            <a:avLst/>
          </a:prstGeom>
          <a:noFill/>
        </p:spPr>
        <p:txBody>
          <a:bodyPr wrap="none" rtlCol="0">
            <a:spAutoFit/>
          </a:bodyPr>
          <a:lstStyle/>
          <a:p>
            <a:r>
              <a:rPr lang="en-US" dirty="0"/>
              <a:t>fCO</a:t>
            </a:r>
            <a:r>
              <a:rPr lang="en-US" baseline="-25000" dirty="0"/>
              <a:t>2w </a:t>
            </a:r>
            <a:r>
              <a:rPr lang="en-US" baseline="30000" dirty="0"/>
              <a:t> </a:t>
            </a:r>
            <a:r>
              <a:rPr lang="en-US" dirty="0"/>
              <a:t>[µatm]</a:t>
            </a:r>
          </a:p>
        </p:txBody>
      </p:sp>
      <p:sp>
        <p:nvSpPr>
          <p:cNvPr id="7" name="TextBox 6">
            <a:extLst>
              <a:ext uri="{FF2B5EF4-FFF2-40B4-BE49-F238E27FC236}">
                <a16:creationId xmlns:a16="http://schemas.microsoft.com/office/drawing/2014/main" id="{74E34205-A92B-FC41-92B7-C137EE6CB2D8}"/>
              </a:ext>
            </a:extLst>
          </p:cNvPr>
          <p:cNvSpPr txBox="1"/>
          <p:nvPr/>
        </p:nvSpPr>
        <p:spPr>
          <a:xfrm>
            <a:off x="7352998" y="5991342"/>
            <a:ext cx="2230547" cy="369332"/>
          </a:xfrm>
          <a:prstGeom prst="rect">
            <a:avLst/>
          </a:prstGeom>
          <a:noFill/>
        </p:spPr>
        <p:txBody>
          <a:bodyPr wrap="none" rtlCol="0">
            <a:spAutoFit/>
          </a:bodyPr>
          <a:lstStyle/>
          <a:p>
            <a:r>
              <a:rPr lang="en-US" dirty="0" err="1">
                <a:latin typeface="Symbol" pitchFamily="2" charset="2"/>
              </a:rPr>
              <a:t>W</a:t>
            </a:r>
            <a:r>
              <a:rPr lang="en-US" baseline="-25000" dirty="0" err="1"/>
              <a:t>Ar</a:t>
            </a:r>
            <a:r>
              <a:rPr lang="en-US" dirty="0"/>
              <a:t> = f(TA, fCO</a:t>
            </a:r>
            <a:r>
              <a:rPr lang="en-US" baseline="-25000" dirty="0"/>
              <a:t>2w</a:t>
            </a:r>
            <a:r>
              <a:rPr lang="en-US" dirty="0"/>
              <a:t>, SST)</a:t>
            </a:r>
          </a:p>
        </p:txBody>
      </p:sp>
      <p:pic>
        <p:nvPicPr>
          <p:cNvPr id="8" name="Picture 7">
            <a:extLst>
              <a:ext uri="{FF2B5EF4-FFF2-40B4-BE49-F238E27FC236}">
                <a16:creationId xmlns:a16="http://schemas.microsoft.com/office/drawing/2014/main" id="{BC152E2F-CBE2-C642-A5C5-10C24A9ED89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9570" y="149660"/>
            <a:ext cx="1630820" cy="548640"/>
          </a:xfrm>
          <a:prstGeom prst="rect">
            <a:avLst/>
          </a:prstGeom>
        </p:spPr>
      </p:pic>
      <p:sp>
        <p:nvSpPr>
          <p:cNvPr id="9" name="Right Arrow 8">
            <a:extLst>
              <a:ext uri="{FF2B5EF4-FFF2-40B4-BE49-F238E27FC236}">
                <a16:creationId xmlns:a16="http://schemas.microsoft.com/office/drawing/2014/main" id="{9C2FD3B1-A581-F948-97F1-8C7EC7C3C833}"/>
              </a:ext>
            </a:extLst>
          </p:cNvPr>
          <p:cNvSpPr/>
          <p:nvPr/>
        </p:nvSpPr>
        <p:spPr>
          <a:xfrm flipV="1">
            <a:off x="4691863" y="6198867"/>
            <a:ext cx="1426031" cy="45719"/>
          </a:xfrm>
          <a:prstGeom prst="rightArrow">
            <a:avLst/>
          </a:prstGeom>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FEFF04B-DDBC-A946-97FD-8BEEA2E1E7FA}"/>
              </a:ext>
            </a:extLst>
          </p:cNvPr>
          <p:cNvSpPr txBox="1"/>
          <p:nvPr/>
        </p:nvSpPr>
        <p:spPr>
          <a:xfrm>
            <a:off x="4732323" y="1142907"/>
            <a:ext cx="2329548" cy="461665"/>
          </a:xfrm>
          <a:prstGeom prst="rect">
            <a:avLst/>
          </a:prstGeom>
          <a:noFill/>
        </p:spPr>
        <p:txBody>
          <a:bodyPr wrap="none" rtlCol="0">
            <a:spAutoFit/>
          </a:bodyPr>
          <a:lstStyle/>
          <a:p>
            <a:r>
              <a:rPr lang="en-US" sz="2400" i="1" dirty="0"/>
              <a:t>Derived products</a:t>
            </a:r>
          </a:p>
        </p:txBody>
      </p:sp>
      <p:pic>
        <p:nvPicPr>
          <p:cNvPr id="11" name="Picture 10">
            <a:extLst>
              <a:ext uri="{FF2B5EF4-FFF2-40B4-BE49-F238E27FC236}">
                <a16:creationId xmlns:a16="http://schemas.microsoft.com/office/drawing/2014/main" id="{99EB0A9D-1AFF-9549-BA70-0CDBAE268B24}"/>
              </a:ext>
            </a:extLst>
          </p:cNvPr>
          <p:cNvPicPr>
            <a:picLocks noChangeAspect="1"/>
          </p:cNvPicPr>
          <p:nvPr/>
        </p:nvPicPr>
        <p:blipFill>
          <a:blip r:embed="rId6"/>
          <a:stretch>
            <a:fillRect/>
          </a:stretch>
        </p:blipFill>
        <p:spPr>
          <a:xfrm>
            <a:off x="964980" y="907611"/>
            <a:ext cx="2725277" cy="1448262"/>
          </a:xfrm>
          <a:prstGeom prst="rect">
            <a:avLst/>
          </a:prstGeom>
        </p:spPr>
      </p:pic>
    </p:spTree>
    <p:extLst>
      <p:ext uri="{BB962C8B-B14F-4D97-AF65-F5344CB8AC3E}">
        <p14:creationId xmlns:p14="http://schemas.microsoft.com/office/powerpoint/2010/main" val="3069624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6A0056-AB9D-524B-9D84-593260C3AF1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7023" y="1921133"/>
            <a:ext cx="3480619" cy="3200400"/>
          </a:xfrm>
          <a:prstGeom prst="rect">
            <a:avLst/>
          </a:prstGeom>
        </p:spPr>
      </p:pic>
      <p:pic>
        <p:nvPicPr>
          <p:cNvPr id="5" name="Picture 4">
            <a:extLst>
              <a:ext uri="{FF2B5EF4-FFF2-40B4-BE49-F238E27FC236}">
                <a16:creationId xmlns:a16="http://schemas.microsoft.com/office/drawing/2014/main" id="{1495AE99-A604-A749-891E-7A2EAC5270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57642" y="1921133"/>
            <a:ext cx="3587875" cy="3385066"/>
          </a:xfrm>
          <a:prstGeom prst="rect">
            <a:avLst/>
          </a:prstGeom>
        </p:spPr>
      </p:pic>
      <p:sp>
        <p:nvSpPr>
          <p:cNvPr id="6" name="TextBox 5">
            <a:extLst>
              <a:ext uri="{FF2B5EF4-FFF2-40B4-BE49-F238E27FC236}">
                <a16:creationId xmlns:a16="http://schemas.microsoft.com/office/drawing/2014/main" id="{7BBC00C1-CDAB-3D47-964D-66CD88190D42}"/>
              </a:ext>
            </a:extLst>
          </p:cNvPr>
          <p:cNvSpPr txBox="1"/>
          <p:nvPr/>
        </p:nvSpPr>
        <p:spPr>
          <a:xfrm>
            <a:off x="2533147" y="168223"/>
            <a:ext cx="8102090" cy="584775"/>
          </a:xfrm>
          <a:prstGeom prst="rect">
            <a:avLst/>
          </a:prstGeom>
          <a:noFill/>
        </p:spPr>
        <p:txBody>
          <a:bodyPr wrap="none" rtlCol="0">
            <a:spAutoFit/>
          </a:bodyPr>
          <a:lstStyle/>
          <a:p>
            <a:r>
              <a:rPr lang="en-US" sz="3200" dirty="0">
                <a:solidFill>
                  <a:srgbClr val="0070C0"/>
                </a:solidFill>
              </a:rPr>
              <a:t>Higher-level products from regional time series </a:t>
            </a:r>
          </a:p>
        </p:txBody>
      </p:sp>
      <p:sp>
        <p:nvSpPr>
          <p:cNvPr id="7" name="TextBox 6">
            <a:extLst>
              <a:ext uri="{FF2B5EF4-FFF2-40B4-BE49-F238E27FC236}">
                <a16:creationId xmlns:a16="http://schemas.microsoft.com/office/drawing/2014/main" id="{803D40A2-7853-AE49-B437-8F0CA6454F12}"/>
              </a:ext>
            </a:extLst>
          </p:cNvPr>
          <p:cNvSpPr txBox="1"/>
          <p:nvPr/>
        </p:nvSpPr>
        <p:spPr>
          <a:xfrm>
            <a:off x="1405467" y="1644134"/>
            <a:ext cx="2255361" cy="369332"/>
          </a:xfrm>
          <a:prstGeom prst="rect">
            <a:avLst/>
          </a:prstGeom>
          <a:noFill/>
        </p:spPr>
        <p:txBody>
          <a:bodyPr wrap="none" rtlCol="0">
            <a:spAutoFit/>
          </a:bodyPr>
          <a:lstStyle/>
          <a:p>
            <a:r>
              <a:rPr lang="en-US" dirty="0"/>
              <a:t>Harmonic fit -18 years</a:t>
            </a:r>
          </a:p>
        </p:txBody>
      </p:sp>
      <p:sp>
        <p:nvSpPr>
          <p:cNvPr id="8" name="TextBox 7">
            <a:extLst>
              <a:ext uri="{FF2B5EF4-FFF2-40B4-BE49-F238E27FC236}">
                <a16:creationId xmlns:a16="http://schemas.microsoft.com/office/drawing/2014/main" id="{40E02A0E-066C-694C-9BEA-51888AFA5482}"/>
              </a:ext>
            </a:extLst>
          </p:cNvPr>
          <p:cNvSpPr txBox="1"/>
          <p:nvPr/>
        </p:nvSpPr>
        <p:spPr>
          <a:xfrm>
            <a:off x="5303244" y="1599383"/>
            <a:ext cx="1505540" cy="369332"/>
          </a:xfrm>
          <a:prstGeom prst="rect">
            <a:avLst/>
          </a:prstGeom>
          <a:noFill/>
        </p:spPr>
        <p:txBody>
          <a:bodyPr wrap="none" rtlCol="0">
            <a:spAutoFit/>
          </a:bodyPr>
          <a:lstStyle/>
          <a:p>
            <a:r>
              <a:rPr lang="en-US" dirty="0"/>
              <a:t>De-seasoned  </a:t>
            </a:r>
          </a:p>
        </p:txBody>
      </p:sp>
      <p:pic>
        <p:nvPicPr>
          <p:cNvPr id="10" name="Picture 9">
            <a:extLst>
              <a:ext uri="{FF2B5EF4-FFF2-40B4-BE49-F238E27FC236}">
                <a16:creationId xmlns:a16="http://schemas.microsoft.com/office/drawing/2014/main" id="{5B7E44EE-E695-4149-91DB-C50A786F1D5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14798" y="1921133"/>
            <a:ext cx="3410262" cy="3200400"/>
          </a:xfrm>
          <a:prstGeom prst="rect">
            <a:avLst/>
          </a:prstGeom>
        </p:spPr>
      </p:pic>
      <p:sp>
        <p:nvSpPr>
          <p:cNvPr id="11" name="TextBox 10">
            <a:extLst>
              <a:ext uri="{FF2B5EF4-FFF2-40B4-BE49-F238E27FC236}">
                <a16:creationId xmlns:a16="http://schemas.microsoft.com/office/drawing/2014/main" id="{95823E56-E14D-B54D-B967-EB6724C64FFE}"/>
              </a:ext>
            </a:extLst>
          </p:cNvPr>
          <p:cNvSpPr txBox="1"/>
          <p:nvPr/>
        </p:nvSpPr>
        <p:spPr>
          <a:xfrm>
            <a:off x="9287933" y="1718733"/>
            <a:ext cx="1265603" cy="369332"/>
          </a:xfrm>
          <a:prstGeom prst="rect">
            <a:avLst/>
          </a:prstGeom>
          <a:noFill/>
        </p:spPr>
        <p:txBody>
          <a:bodyPr wrap="none" rtlCol="0">
            <a:spAutoFit/>
          </a:bodyPr>
          <a:lstStyle/>
          <a:p>
            <a:r>
              <a:rPr lang="en-US" dirty="0"/>
              <a:t>Attribution </a:t>
            </a:r>
          </a:p>
        </p:txBody>
      </p:sp>
      <p:sp>
        <p:nvSpPr>
          <p:cNvPr id="12" name="TextBox 11">
            <a:extLst>
              <a:ext uri="{FF2B5EF4-FFF2-40B4-BE49-F238E27FC236}">
                <a16:creationId xmlns:a16="http://schemas.microsoft.com/office/drawing/2014/main" id="{816A01B6-3F6D-C84B-AD88-2251E0FB1894}"/>
              </a:ext>
            </a:extLst>
          </p:cNvPr>
          <p:cNvSpPr txBox="1"/>
          <p:nvPr/>
        </p:nvSpPr>
        <p:spPr>
          <a:xfrm>
            <a:off x="4296427" y="1014608"/>
            <a:ext cx="5205143" cy="461665"/>
          </a:xfrm>
          <a:prstGeom prst="rect">
            <a:avLst/>
          </a:prstGeom>
          <a:noFill/>
        </p:spPr>
        <p:txBody>
          <a:bodyPr wrap="none" rtlCol="0">
            <a:spAutoFit/>
          </a:bodyPr>
          <a:lstStyle/>
          <a:p>
            <a:r>
              <a:rPr lang="en-US" sz="2400" i="1" dirty="0"/>
              <a:t>Long-term trends through de-seasoning </a:t>
            </a:r>
          </a:p>
        </p:txBody>
      </p:sp>
      <p:pic>
        <p:nvPicPr>
          <p:cNvPr id="13" name="Picture 12">
            <a:extLst>
              <a:ext uri="{FF2B5EF4-FFF2-40B4-BE49-F238E27FC236}">
                <a16:creationId xmlns:a16="http://schemas.microsoft.com/office/drawing/2014/main" id="{7769F9E5-1717-7F4C-A145-D01806778DD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4742" y="142803"/>
            <a:ext cx="1630820" cy="548640"/>
          </a:xfrm>
          <a:prstGeom prst="rect">
            <a:avLst/>
          </a:prstGeom>
        </p:spPr>
      </p:pic>
      <p:sp>
        <p:nvSpPr>
          <p:cNvPr id="2" name="TextBox 1">
            <a:extLst>
              <a:ext uri="{FF2B5EF4-FFF2-40B4-BE49-F238E27FC236}">
                <a16:creationId xmlns:a16="http://schemas.microsoft.com/office/drawing/2014/main" id="{A9B60C10-BAC2-A649-B611-62519DD41F08}"/>
              </a:ext>
            </a:extLst>
          </p:cNvPr>
          <p:cNvSpPr txBox="1"/>
          <p:nvPr/>
        </p:nvSpPr>
        <p:spPr>
          <a:xfrm>
            <a:off x="1073426" y="5539409"/>
            <a:ext cx="2278188" cy="369332"/>
          </a:xfrm>
          <a:prstGeom prst="rect">
            <a:avLst/>
          </a:prstGeom>
          <a:noFill/>
        </p:spPr>
        <p:txBody>
          <a:bodyPr wrap="none" rtlCol="0">
            <a:spAutoFit/>
          </a:bodyPr>
          <a:lstStyle/>
          <a:p>
            <a:r>
              <a:rPr lang="en-US" dirty="0"/>
              <a:t>18-year seasonal cycle</a:t>
            </a:r>
          </a:p>
        </p:txBody>
      </p:sp>
      <p:sp>
        <p:nvSpPr>
          <p:cNvPr id="4" name="TextBox 3">
            <a:extLst>
              <a:ext uri="{FF2B5EF4-FFF2-40B4-BE49-F238E27FC236}">
                <a16:creationId xmlns:a16="http://schemas.microsoft.com/office/drawing/2014/main" id="{5E4B6A62-F16B-B644-A212-59D9C9CC1088}"/>
              </a:ext>
            </a:extLst>
          </p:cNvPr>
          <p:cNvSpPr txBox="1"/>
          <p:nvPr/>
        </p:nvSpPr>
        <p:spPr>
          <a:xfrm>
            <a:off x="4950274" y="5539409"/>
            <a:ext cx="2547300" cy="369332"/>
          </a:xfrm>
          <a:prstGeom prst="rect">
            <a:avLst/>
          </a:prstGeom>
          <a:noFill/>
        </p:spPr>
        <p:txBody>
          <a:bodyPr wrap="none" rtlCol="0">
            <a:spAutoFit/>
          </a:bodyPr>
          <a:lstStyle/>
          <a:p>
            <a:r>
              <a:rPr lang="en-US" dirty="0"/>
              <a:t>Monthly fCO</a:t>
            </a:r>
            <a:r>
              <a:rPr lang="en-US" baseline="-25000" dirty="0"/>
              <a:t>2w</a:t>
            </a:r>
            <a:r>
              <a:rPr lang="en-US" dirty="0"/>
              <a:t> Residuals </a:t>
            </a:r>
          </a:p>
        </p:txBody>
      </p:sp>
      <p:sp>
        <p:nvSpPr>
          <p:cNvPr id="9" name="TextBox 8">
            <a:extLst>
              <a:ext uri="{FF2B5EF4-FFF2-40B4-BE49-F238E27FC236}">
                <a16:creationId xmlns:a16="http://schemas.microsoft.com/office/drawing/2014/main" id="{55ECF22A-5DE5-3143-9C9C-D14816A55D4D}"/>
              </a:ext>
            </a:extLst>
          </p:cNvPr>
          <p:cNvSpPr txBox="1"/>
          <p:nvPr/>
        </p:nvSpPr>
        <p:spPr>
          <a:xfrm>
            <a:off x="8260285" y="5539409"/>
            <a:ext cx="3547402" cy="923330"/>
          </a:xfrm>
          <a:prstGeom prst="rect">
            <a:avLst/>
          </a:prstGeom>
          <a:noFill/>
        </p:spPr>
        <p:txBody>
          <a:bodyPr wrap="square" rtlCol="0">
            <a:spAutoFit/>
          </a:bodyPr>
          <a:lstStyle/>
          <a:p>
            <a:r>
              <a:rPr lang="en-US" dirty="0"/>
              <a:t>Correlation residuals fCO</a:t>
            </a:r>
            <a:r>
              <a:rPr lang="en-US" baseline="-25000" dirty="0"/>
              <a:t>2w</a:t>
            </a:r>
            <a:r>
              <a:rPr lang="en-US" dirty="0"/>
              <a:t> and SST</a:t>
            </a:r>
          </a:p>
          <a:p>
            <a:r>
              <a:rPr lang="en-US" dirty="0"/>
              <a:t>Slope 		=12 µatm/ ˚C</a:t>
            </a:r>
          </a:p>
          <a:p>
            <a:r>
              <a:rPr lang="en-US" dirty="0"/>
              <a:t>Thermodynamic      =16 µatm/ ˚C</a:t>
            </a:r>
          </a:p>
        </p:txBody>
      </p:sp>
    </p:spTree>
    <p:extLst>
      <p:ext uri="{BB962C8B-B14F-4D97-AF65-F5344CB8AC3E}">
        <p14:creationId xmlns:p14="http://schemas.microsoft.com/office/powerpoint/2010/main" val="392532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FF9304-6F04-754E-9637-F344A5FC3E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5188" y="1341499"/>
            <a:ext cx="4892904" cy="4740681"/>
          </a:xfrm>
          <a:prstGeom prst="rect">
            <a:avLst/>
          </a:prstGeom>
        </p:spPr>
      </p:pic>
      <p:sp>
        <p:nvSpPr>
          <p:cNvPr id="6" name="TextBox 5">
            <a:extLst>
              <a:ext uri="{FF2B5EF4-FFF2-40B4-BE49-F238E27FC236}">
                <a16:creationId xmlns:a16="http://schemas.microsoft.com/office/drawing/2014/main" id="{68243C9D-2641-8A41-810B-793F68EF265F}"/>
              </a:ext>
            </a:extLst>
          </p:cNvPr>
          <p:cNvSpPr txBox="1"/>
          <p:nvPr/>
        </p:nvSpPr>
        <p:spPr>
          <a:xfrm>
            <a:off x="2147829" y="168030"/>
            <a:ext cx="9526069" cy="584775"/>
          </a:xfrm>
          <a:prstGeom prst="rect">
            <a:avLst/>
          </a:prstGeom>
          <a:noFill/>
        </p:spPr>
        <p:txBody>
          <a:bodyPr wrap="none" rtlCol="0">
            <a:spAutoFit/>
          </a:bodyPr>
          <a:lstStyle/>
          <a:p>
            <a:r>
              <a:rPr lang="en-US" sz="3200" dirty="0">
                <a:solidFill>
                  <a:srgbClr val="0070C0"/>
                </a:solidFill>
              </a:rPr>
              <a:t>Deconvolution of processes controlling long term trends</a:t>
            </a:r>
          </a:p>
        </p:txBody>
      </p:sp>
      <p:sp>
        <p:nvSpPr>
          <p:cNvPr id="7" name="TextBox 6">
            <a:extLst>
              <a:ext uri="{FF2B5EF4-FFF2-40B4-BE49-F238E27FC236}">
                <a16:creationId xmlns:a16="http://schemas.microsoft.com/office/drawing/2014/main" id="{9355FD80-8D66-BD47-93D4-6F34BE2AD276}"/>
              </a:ext>
            </a:extLst>
          </p:cNvPr>
          <p:cNvSpPr txBox="1"/>
          <p:nvPr/>
        </p:nvSpPr>
        <p:spPr>
          <a:xfrm>
            <a:off x="6510721" y="6028437"/>
            <a:ext cx="5330512" cy="646331"/>
          </a:xfrm>
          <a:prstGeom prst="rect">
            <a:avLst/>
          </a:prstGeom>
          <a:noFill/>
        </p:spPr>
        <p:txBody>
          <a:bodyPr wrap="square" rtlCol="0">
            <a:spAutoFit/>
          </a:bodyPr>
          <a:lstStyle/>
          <a:p>
            <a:r>
              <a:rPr lang="en-US" dirty="0"/>
              <a:t>Temperature: Red; Air sea gas fluxes: Blue</a:t>
            </a:r>
          </a:p>
          <a:p>
            <a:r>
              <a:rPr lang="en-US" dirty="0"/>
              <a:t>“The rest” (biology and mixing) : Green </a:t>
            </a:r>
          </a:p>
        </p:txBody>
      </p:sp>
      <p:pic>
        <p:nvPicPr>
          <p:cNvPr id="9" name="Picture 8">
            <a:extLst>
              <a:ext uri="{FF2B5EF4-FFF2-40B4-BE49-F238E27FC236}">
                <a16:creationId xmlns:a16="http://schemas.microsoft.com/office/drawing/2014/main" id="{2CC2F2D3-6B5E-7143-9015-942E87E7DC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0768" y="1422242"/>
            <a:ext cx="5330512" cy="5029200"/>
          </a:xfrm>
          <a:prstGeom prst="rect">
            <a:avLst/>
          </a:prstGeom>
        </p:spPr>
      </p:pic>
      <p:pic>
        <p:nvPicPr>
          <p:cNvPr id="10" name="Picture 9">
            <a:extLst>
              <a:ext uri="{FF2B5EF4-FFF2-40B4-BE49-F238E27FC236}">
                <a16:creationId xmlns:a16="http://schemas.microsoft.com/office/drawing/2014/main" id="{3DD462B5-B694-5A4E-B9ED-BFDCF3F357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791" y="144948"/>
            <a:ext cx="1630820" cy="548640"/>
          </a:xfrm>
          <a:prstGeom prst="rect">
            <a:avLst/>
          </a:prstGeom>
        </p:spPr>
      </p:pic>
      <p:pic>
        <p:nvPicPr>
          <p:cNvPr id="12" name="Picture 11">
            <a:extLst>
              <a:ext uri="{FF2B5EF4-FFF2-40B4-BE49-F238E27FC236}">
                <a16:creationId xmlns:a16="http://schemas.microsoft.com/office/drawing/2014/main" id="{DE2CC174-5ABA-0C46-B2F2-9D7BCA29D8D3}"/>
              </a:ext>
            </a:extLst>
          </p:cNvPr>
          <p:cNvPicPr>
            <a:picLocks noChangeAspect="1"/>
          </p:cNvPicPr>
          <p:nvPr/>
        </p:nvPicPr>
        <p:blipFill>
          <a:blip r:embed="rId6"/>
          <a:stretch>
            <a:fillRect/>
          </a:stretch>
        </p:blipFill>
        <p:spPr>
          <a:xfrm>
            <a:off x="2368274" y="855586"/>
            <a:ext cx="7747000" cy="444500"/>
          </a:xfrm>
          <a:prstGeom prst="rect">
            <a:avLst/>
          </a:prstGeom>
        </p:spPr>
      </p:pic>
      <p:sp>
        <p:nvSpPr>
          <p:cNvPr id="3" name="TextBox 2">
            <a:extLst>
              <a:ext uri="{FF2B5EF4-FFF2-40B4-BE49-F238E27FC236}">
                <a16:creationId xmlns:a16="http://schemas.microsoft.com/office/drawing/2014/main" id="{1A276521-7533-0F45-A0D4-7820322E8ACE}"/>
              </a:ext>
            </a:extLst>
          </p:cNvPr>
          <p:cNvSpPr txBox="1"/>
          <p:nvPr/>
        </p:nvSpPr>
        <p:spPr>
          <a:xfrm>
            <a:off x="9289266" y="5815816"/>
            <a:ext cx="2657651" cy="307777"/>
          </a:xfrm>
          <a:prstGeom prst="rect">
            <a:avLst/>
          </a:prstGeom>
          <a:noFill/>
        </p:spPr>
        <p:txBody>
          <a:bodyPr wrap="none" rtlCol="0">
            <a:spAutoFit/>
          </a:bodyPr>
          <a:lstStyle/>
          <a:p>
            <a:r>
              <a:rPr lang="en-US" sz="1400" dirty="0"/>
              <a:t>From Wanninkhof et al., 2019 JGR</a:t>
            </a:r>
          </a:p>
        </p:txBody>
      </p:sp>
    </p:spTree>
    <p:extLst>
      <p:ext uri="{BB962C8B-B14F-4D97-AF65-F5344CB8AC3E}">
        <p14:creationId xmlns:p14="http://schemas.microsoft.com/office/powerpoint/2010/main" val="219953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28BBB2-029C-324D-916F-64481282716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4313" y="1601181"/>
            <a:ext cx="5076568" cy="4572000"/>
          </a:xfrm>
          <a:prstGeom prst="rect">
            <a:avLst/>
          </a:prstGeom>
        </p:spPr>
      </p:pic>
      <p:sp>
        <p:nvSpPr>
          <p:cNvPr id="4" name="TextBox 3">
            <a:extLst>
              <a:ext uri="{FF2B5EF4-FFF2-40B4-BE49-F238E27FC236}">
                <a16:creationId xmlns:a16="http://schemas.microsoft.com/office/drawing/2014/main" id="{ACF8C433-47E7-2846-901F-6BECF84BA2C0}"/>
              </a:ext>
            </a:extLst>
          </p:cNvPr>
          <p:cNvSpPr txBox="1"/>
          <p:nvPr/>
        </p:nvSpPr>
        <p:spPr>
          <a:xfrm>
            <a:off x="3098236" y="161624"/>
            <a:ext cx="6751977" cy="584775"/>
          </a:xfrm>
          <a:prstGeom prst="rect">
            <a:avLst/>
          </a:prstGeom>
          <a:noFill/>
        </p:spPr>
        <p:txBody>
          <a:bodyPr wrap="none" rtlCol="0">
            <a:spAutoFit/>
          </a:bodyPr>
          <a:lstStyle/>
          <a:p>
            <a:r>
              <a:rPr lang="en-US" sz="3200" dirty="0">
                <a:solidFill>
                  <a:srgbClr val="0070C0"/>
                </a:solidFill>
              </a:rPr>
              <a:t>Flux time series and global comparison </a:t>
            </a:r>
          </a:p>
        </p:txBody>
      </p:sp>
      <p:pic>
        <p:nvPicPr>
          <p:cNvPr id="5" name="Picture 4">
            <a:extLst>
              <a:ext uri="{FF2B5EF4-FFF2-40B4-BE49-F238E27FC236}">
                <a16:creationId xmlns:a16="http://schemas.microsoft.com/office/drawing/2014/main" id="{D38471F3-2283-3F41-AB11-C8C0A36DFDF0}"/>
              </a:ext>
            </a:extLst>
          </p:cNvPr>
          <p:cNvPicPr>
            <a:picLocks noChangeAspect="1"/>
          </p:cNvPicPr>
          <p:nvPr/>
        </p:nvPicPr>
        <p:blipFill>
          <a:blip r:embed="rId4"/>
          <a:stretch>
            <a:fillRect/>
          </a:stretch>
        </p:blipFill>
        <p:spPr>
          <a:xfrm>
            <a:off x="883451" y="1433197"/>
            <a:ext cx="4429570" cy="4572000"/>
          </a:xfrm>
          <a:prstGeom prst="rect">
            <a:avLst/>
          </a:prstGeom>
        </p:spPr>
      </p:pic>
      <p:pic>
        <p:nvPicPr>
          <p:cNvPr id="6" name="Picture 5">
            <a:extLst>
              <a:ext uri="{FF2B5EF4-FFF2-40B4-BE49-F238E27FC236}">
                <a16:creationId xmlns:a16="http://schemas.microsoft.com/office/drawing/2014/main" id="{2EE3DC1B-27E5-9D4A-9A7C-0E9CBB3317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791" y="148914"/>
            <a:ext cx="1630820" cy="548640"/>
          </a:xfrm>
          <a:prstGeom prst="rect">
            <a:avLst/>
          </a:prstGeom>
        </p:spPr>
      </p:pic>
      <p:sp>
        <p:nvSpPr>
          <p:cNvPr id="2" name="TextBox 1">
            <a:extLst>
              <a:ext uri="{FF2B5EF4-FFF2-40B4-BE49-F238E27FC236}">
                <a16:creationId xmlns:a16="http://schemas.microsoft.com/office/drawing/2014/main" id="{00850E86-8C4D-1341-8C96-0A4411FA920F}"/>
              </a:ext>
            </a:extLst>
          </p:cNvPr>
          <p:cNvSpPr txBox="1"/>
          <p:nvPr/>
        </p:nvSpPr>
        <p:spPr>
          <a:xfrm>
            <a:off x="1220812" y="852803"/>
            <a:ext cx="10318146" cy="461665"/>
          </a:xfrm>
          <a:prstGeom prst="rect">
            <a:avLst/>
          </a:prstGeom>
          <a:noFill/>
        </p:spPr>
        <p:txBody>
          <a:bodyPr wrap="none" rtlCol="0">
            <a:spAutoFit/>
          </a:bodyPr>
          <a:lstStyle/>
          <a:p>
            <a:r>
              <a:rPr lang="en-US" sz="2400" i="1" dirty="0"/>
              <a:t>The sum of regional magnitudes, variabilities and trends yield the global patterns</a:t>
            </a:r>
          </a:p>
        </p:txBody>
      </p:sp>
      <p:sp>
        <p:nvSpPr>
          <p:cNvPr id="7" name="TextBox 6">
            <a:extLst>
              <a:ext uri="{FF2B5EF4-FFF2-40B4-BE49-F238E27FC236}">
                <a16:creationId xmlns:a16="http://schemas.microsoft.com/office/drawing/2014/main" id="{3C1AC8BF-E5D2-C045-918F-12BD8D490E1C}"/>
              </a:ext>
            </a:extLst>
          </p:cNvPr>
          <p:cNvSpPr txBox="1"/>
          <p:nvPr/>
        </p:nvSpPr>
        <p:spPr>
          <a:xfrm>
            <a:off x="1443327" y="6069359"/>
            <a:ext cx="3309817" cy="369332"/>
          </a:xfrm>
          <a:prstGeom prst="rect">
            <a:avLst/>
          </a:prstGeom>
          <a:noFill/>
        </p:spPr>
        <p:txBody>
          <a:bodyPr wrap="none" rtlCol="0">
            <a:spAutoFit/>
          </a:bodyPr>
          <a:lstStyle/>
          <a:p>
            <a:r>
              <a:rPr lang="en-US" dirty="0"/>
              <a:t>Fluxes from the mapped product </a:t>
            </a:r>
          </a:p>
        </p:txBody>
      </p:sp>
      <p:sp>
        <p:nvSpPr>
          <p:cNvPr id="9" name="TextBox 8">
            <a:extLst>
              <a:ext uri="{FF2B5EF4-FFF2-40B4-BE49-F238E27FC236}">
                <a16:creationId xmlns:a16="http://schemas.microsoft.com/office/drawing/2014/main" id="{966EBF82-75E2-2346-AFD7-3CC052B72722}"/>
              </a:ext>
            </a:extLst>
          </p:cNvPr>
          <p:cNvSpPr txBox="1"/>
          <p:nvPr/>
        </p:nvSpPr>
        <p:spPr>
          <a:xfrm>
            <a:off x="6143050" y="6069359"/>
            <a:ext cx="5903710" cy="369332"/>
          </a:xfrm>
          <a:prstGeom prst="rect">
            <a:avLst/>
          </a:prstGeom>
          <a:noFill/>
        </p:spPr>
        <p:txBody>
          <a:bodyPr wrap="square" rtlCol="0">
            <a:spAutoFit/>
          </a:bodyPr>
          <a:lstStyle/>
          <a:p>
            <a:r>
              <a:rPr lang="en-US" dirty="0"/>
              <a:t>Greater interannual variability at regional scales than globally</a:t>
            </a:r>
          </a:p>
        </p:txBody>
      </p:sp>
    </p:spTree>
    <p:extLst>
      <p:ext uri="{BB962C8B-B14F-4D97-AF65-F5344CB8AC3E}">
        <p14:creationId xmlns:p14="http://schemas.microsoft.com/office/powerpoint/2010/main" val="396674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C45C2A-7575-9D43-BE70-25CFAAC8E65E}"/>
              </a:ext>
            </a:extLst>
          </p:cNvPr>
          <p:cNvSpPr txBox="1"/>
          <p:nvPr/>
        </p:nvSpPr>
        <p:spPr>
          <a:xfrm>
            <a:off x="1150879" y="1262390"/>
            <a:ext cx="10300892" cy="4801314"/>
          </a:xfrm>
          <a:prstGeom prst="rect">
            <a:avLst/>
          </a:prstGeom>
          <a:noFill/>
        </p:spPr>
        <p:txBody>
          <a:bodyPr wrap="square" rtlCol="0">
            <a:spAutoFit/>
          </a:bodyPr>
          <a:lstStyle/>
          <a:p>
            <a:endParaRPr lang="en-US" dirty="0"/>
          </a:p>
          <a:p>
            <a:pPr marL="342900" indent="-342900">
              <a:buFont typeface="Wingdings" pitchFamily="2" charset="2"/>
              <a:buChar char="Ø"/>
            </a:pPr>
            <a:r>
              <a:rPr lang="en-US" sz="2400" dirty="0"/>
              <a:t>With sufficient observations and regional synoptic coverage of SST, MLD, SSS and wind, robust quantitative regional  information can be obtained regarding patterns and trends in carbon fluxes and other surface ocean carbon variables.</a:t>
            </a:r>
          </a:p>
          <a:p>
            <a:pPr marL="342900" indent="-342900">
              <a:buFont typeface="Wingdings" pitchFamily="2" charset="2"/>
              <a:buChar char="Ø"/>
            </a:pPr>
            <a:endParaRPr lang="en-US" sz="2400" dirty="0"/>
          </a:p>
          <a:p>
            <a:pPr marL="342900" indent="-342900">
              <a:buFont typeface="Wingdings" pitchFamily="2" charset="2"/>
              <a:buChar char="Ø"/>
            </a:pPr>
            <a:r>
              <a:rPr lang="en-US" sz="2400" dirty="0"/>
              <a:t>This information will be important for monitoring the health of the ocean, its ability to provide services, and projection of variability and trends into the future. </a:t>
            </a:r>
          </a:p>
          <a:p>
            <a:pPr marL="342900" indent="-342900">
              <a:buFont typeface="Wingdings" pitchFamily="2" charset="2"/>
              <a:buChar char="Ø"/>
            </a:pPr>
            <a:endParaRPr lang="en-US" sz="2400" dirty="0"/>
          </a:p>
          <a:p>
            <a:pPr marL="342900" indent="-342900">
              <a:buFont typeface="Wingdings" pitchFamily="2" charset="2"/>
              <a:buChar char="Ø"/>
            </a:pPr>
            <a:r>
              <a:rPr lang="en-US" sz="2400" dirty="0"/>
              <a:t>A coordinated and unified approach based on a firm sustained infrastructure and observational support is the goal in SOCONET . An observational program of surface water and marine boundary layer CO</a:t>
            </a:r>
            <a:r>
              <a:rPr lang="en-US" sz="2400" baseline="-25000" dirty="0"/>
              <a:t>2</a:t>
            </a:r>
            <a:r>
              <a:rPr lang="en-US" sz="2400" dirty="0"/>
              <a:t> is critical to continue to provide products such as air-sea CO</a:t>
            </a:r>
            <a:r>
              <a:rPr lang="en-US" sz="2400" baseline="-25000" dirty="0"/>
              <a:t>2</a:t>
            </a:r>
            <a:r>
              <a:rPr lang="en-US" sz="2400" dirty="0"/>
              <a:t> fluxes and ocean acidification indicators. </a:t>
            </a:r>
          </a:p>
        </p:txBody>
      </p:sp>
      <p:pic>
        <p:nvPicPr>
          <p:cNvPr id="4" name="Picture 3">
            <a:extLst>
              <a:ext uri="{FF2B5EF4-FFF2-40B4-BE49-F238E27FC236}">
                <a16:creationId xmlns:a16="http://schemas.microsoft.com/office/drawing/2014/main" id="{7E387543-558F-1743-AFF9-6F4C2B474E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791" y="148914"/>
            <a:ext cx="1630820" cy="548640"/>
          </a:xfrm>
          <a:prstGeom prst="rect">
            <a:avLst/>
          </a:prstGeom>
        </p:spPr>
      </p:pic>
      <p:sp>
        <p:nvSpPr>
          <p:cNvPr id="2" name="TextBox 1">
            <a:extLst>
              <a:ext uri="{FF2B5EF4-FFF2-40B4-BE49-F238E27FC236}">
                <a16:creationId xmlns:a16="http://schemas.microsoft.com/office/drawing/2014/main" id="{6CEF57B1-4D9B-C441-A56E-AD8083C52BF8}"/>
              </a:ext>
            </a:extLst>
          </p:cNvPr>
          <p:cNvSpPr txBox="1"/>
          <p:nvPr/>
        </p:nvSpPr>
        <p:spPr>
          <a:xfrm>
            <a:off x="4754500" y="179753"/>
            <a:ext cx="2169184" cy="861774"/>
          </a:xfrm>
          <a:prstGeom prst="rect">
            <a:avLst/>
          </a:prstGeom>
          <a:noFill/>
        </p:spPr>
        <p:txBody>
          <a:bodyPr wrap="none" rtlCol="0">
            <a:spAutoFit/>
          </a:bodyPr>
          <a:lstStyle/>
          <a:p>
            <a:r>
              <a:rPr lang="en-US" sz="3200" dirty="0">
                <a:solidFill>
                  <a:srgbClr val="0070C0"/>
                </a:solidFill>
              </a:rPr>
              <a:t>Conclusions</a:t>
            </a:r>
          </a:p>
          <a:p>
            <a:endParaRPr lang="en-US" dirty="0"/>
          </a:p>
        </p:txBody>
      </p:sp>
    </p:spTree>
    <p:extLst>
      <p:ext uri="{BB962C8B-B14F-4D97-AF65-F5344CB8AC3E}">
        <p14:creationId xmlns:p14="http://schemas.microsoft.com/office/powerpoint/2010/main" val="245154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F36EC61-20CD-AA4C-B62B-FFCC67340751}"/>
              </a:ext>
            </a:extLst>
          </p:cNvPr>
          <p:cNvGrpSpPr/>
          <p:nvPr/>
        </p:nvGrpSpPr>
        <p:grpSpPr>
          <a:xfrm>
            <a:off x="2623930" y="2742622"/>
            <a:ext cx="6047961" cy="3871825"/>
            <a:chOff x="2623930" y="2720209"/>
            <a:chExt cx="6047961" cy="3871825"/>
          </a:xfrm>
        </p:grpSpPr>
        <p:pic>
          <p:nvPicPr>
            <p:cNvPr id="5" name="Picture 4">
              <a:extLst>
                <a:ext uri="{FF2B5EF4-FFF2-40B4-BE49-F238E27FC236}">
                  <a16:creationId xmlns:a16="http://schemas.microsoft.com/office/drawing/2014/main" id="{53D942E7-5C10-F649-BAA9-4E7178FE1BF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3930" y="2720209"/>
              <a:ext cx="6047961" cy="3871825"/>
            </a:xfrm>
            <a:prstGeom prst="rect">
              <a:avLst/>
            </a:prstGeom>
          </p:spPr>
        </p:pic>
        <p:pic>
          <p:nvPicPr>
            <p:cNvPr id="11" name="Picture 10">
              <a:extLst>
                <a:ext uri="{FF2B5EF4-FFF2-40B4-BE49-F238E27FC236}">
                  <a16:creationId xmlns:a16="http://schemas.microsoft.com/office/drawing/2014/main" id="{8B7B28DC-08F2-274E-BB72-31174DDBA3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8578" y="4799545"/>
              <a:ext cx="75086" cy="91687"/>
            </a:xfrm>
            <a:prstGeom prst="rect">
              <a:avLst/>
            </a:prstGeom>
          </p:spPr>
        </p:pic>
        <p:pic>
          <p:nvPicPr>
            <p:cNvPr id="3" name="Picture 2">
              <a:extLst>
                <a:ext uri="{FF2B5EF4-FFF2-40B4-BE49-F238E27FC236}">
                  <a16:creationId xmlns:a16="http://schemas.microsoft.com/office/drawing/2014/main" id="{B619A26C-1B1B-254C-84E3-F8C27BCFD75C}"/>
                </a:ext>
              </a:extLst>
            </p:cNvPr>
            <p:cNvPicPr>
              <a:picLocks noChangeAspect="1"/>
            </p:cNvPicPr>
            <p:nvPr/>
          </p:nvPicPr>
          <p:blipFill>
            <a:blip r:embed="rId5"/>
            <a:stretch>
              <a:fillRect/>
            </a:stretch>
          </p:blipFill>
          <p:spPr>
            <a:xfrm>
              <a:off x="3943664" y="3676207"/>
              <a:ext cx="3448258" cy="2012838"/>
            </a:xfrm>
            <a:prstGeom prst="rect">
              <a:avLst/>
            </a:prstGeom>
          </p:spPr>
        </p:pic>
        <p:pic>
          <p:nvPicPr>
            <p:cNvPr id="9" name="Picture 8">
              <a:extLst>
                <a:ext uri="{FF2B5EF4-FFF2-40B4-BE49-F238E27FC236}">
                  <a16:creationId xmlns:a16="http://schemas.microsoft.com/office/drawing/2014/main" id="{8E8280FE-61B1-D744-A96D-96A633C4E73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927426" y="3293460"/>
              <a:ext cx="499405" cy="609818"/>
            </a:xfrm>
            <a:prstGeom prst="rect">
              <a:avLst/>
            </a:prstGeom>
            <a:effectLst>
              <a:softEdge rad="31750"/>
            </a:effectLst>
          </p:spPr>
        </p:pic>
        <p:pic>
          <p:nvPicPr>
            <p:cNvPr id="13" name="Picture 12">
              <a:extLst>
                <a:ext uri="{FF2B5EF4-FFF2-40B4-BE49-F238E27FC236}">
                  <a16:creationId xmlns:a16="http://schemas.microsoft.com/office/drawing/2014/main" id="{BE735A88-70EB-AA42-B173-F2608F0A2C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05810" y="3339984"/>
              <a:ext cx="601483" cy="563294"/>
            </a:xfrm>
            <a:prstGeom prst="rect">
              <a:avLst/>
            </a:prstGeom>
            <a:effectLst>
              <a:softEdge rad="31750"/>
            </a:effectLst>
          </p:spPr>
        </p:pic>
        <p:pic>
          <p:nvPicPr>
            <p:cNvPr id="7" name="Picture 6">
              <a:extLst>
                <a:ext uri="{FF2B5EF4-FFF2-40B4-BE49-F238E27FC236}">
                  <a16:creationId xmlns:a16="http://schemas.microsoft.com/office/drawing/2014/main" id="{1A439E79-380C-7F46-A391-9618C59D19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07293" y="3370284"/>
              <a:ext cx="499404" cy="522632"/>
            </a:xfrm>
            <a:prstGeom prst="rect">
              <a:avLst/>
            </a:prstGeom>
            <a:effectLst>
              <a:softEdge rad="31750"/>
            </a:effectLst>
            <a:scene3d>
              <a:camera prst="orthographicFront"/>
              <a:lightRig rig="threePt" dir="t"/>
            </a:scene3d>
            <a:sp3d>
              <a:bevelT w="152400" h="50800" prst="softRound"/>
            </a:sp3d>
          </p:spPr>
        </p:pic>
      </p:grpSp>
      <p:sp>
        <p:nvSpPr>
          <p:cNvPr id="6" name="TextBox 5">
            <a:extLst>
              <a:ext uri="{FF2B5EF4-FFF2-40B4-BE49-F238E27FC236}">
                <a16:creationId xmlns:a16="http://schemas.microsoft.com/office/drawing/2014/main" id="{1F08AF68-7080-0045-91AA-5A7E1E2C1342}"/>
              </a:ext>
            </a:extLst>
          </p:cNvPr>
          <p:cNvSpPr txBox="1"/>
          <p:nvPr/>
        </p:nvSpPr>
        <p:spPr>
          <a:xfrm>
            <a:off x="1479462" y="727854"/>
            <a:ext cx="9055661" cy="2215991"/>
          </a:xfrm>
          <a:prstGeom prst="rect">
            <a:avLst/>
          </a:prstGeom>
          <a:noFill/>
        </p:spPr>
        <p:txBody>
          <a:bodyPr wrap="square" rtlCol="0">
            <a:spAutoFit/>
          </a:bodyPr>
          <a:lstStyle/>
          <a:p>
            <a:endParaRPr lang="en-US" sz="2400" dirty="0"/>
          </a:p>
          <a:p>
            <a:pPr marL="342900" indent="-342900">
              <a:buFont typeface="Wingdings" pitchFamily="2" charset="2"/>
              <a:buChar char="Ø"/>
            </a:pPr>
            <a:r>
              <a:rPr lang="en-US" sz="2400" dirty="0"/>
              <a:t>Purpose of surface water CO</a:t>
            </a:r>
            <a:r>
              <a:rPr lang="en-US" sz="2400" baseline="-25000" dirty="0"/>
              <a:t>2</a:t>
            </a:r>
            <a:r>
              <a:rPr lang="en-US" sz="2400" dirty="0"/>
              <a:t> reference network </a:t>
            </a:r>
          </a:p>
          <a:p>
            <a:pPr marL="342900" indent="-342900">
              <a:buFont typeface="Wingdings" pitchFamily="2" charset="2"/>
              <a:buChar char="Ø"/>
            </a:pPr>
            <a:r>
              <a:rPr lang="en-US" sz="2400" dirty="0"/>
              <a:t>How the network fits into a hierarchy of efforts under the aegis of Intergovernmental organizations </a:t>
            </a:r>
          </a:p>
          <a:p>
            <a:pPr marL="342900" indent="-342900">
              <a:buFont typeface="Wingdings" pitchFamily="2" charset="2"/>
              <a:buChar char="Ø"/>
            </a:pPr>
            <a:r>
              <a:rPr lang="en-US" sz="2400" dirty="0"/>
              <a:t>Development of products, example operations from cruise ships.</a:t>
            </a:r>
          </a:p>
          <a:p>
            <a:endParaRPr lang="en-US" dirty="0"/>
          </a:p>
        </p:txBody>
      </p:sp>
      <p:pic>
        <p:nvPicPr>
          <p:cNvPr id="12" name="Picture 11">
            <a:extLst>
              <a:ext uri="{FF2B5EF4-FFF2-40B4-BE49-F238E27FC236}">
                <a16:creationId xmlns:a16="http://schemas.microsoft.com/office/drawing/2014/main" id="{0BD6DB5E-4553-9948-BC67-A93A00EE856E}"/>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43791" y="148914"/>
            <a:ext cx="1630820" cy="548640"/>
          </a:xfrm>
          <a:prstGeom prst="rect">
            <a:avLst/>
          </a:prstGeom>
        </p:spPr>
      </p:pic>
      <p:sp>
        <p:nvSpPr>
          <p:cNvPr id="2" name="TextBox 1">
            <a:extLst>
              <a:ext uri="{FF2B5EF4-FFF2-40B4-BE49-F238E27FC236}">
                <a16:creationId xmlns:a16="http://schemas.microsoft.com/office/drawing/2014/main" id="{053F6FA0-6043-8E4C-8481-16D29680F528}"/>
              </a:ext>
            </a:extLst>
          </p:cNvPr>
          <p:cNvSpPr txBox="1"/>
          <p:nvPr/>
        </p:nvSpPr>
        <p:spPr>
          <a:xfrm>
            <a:off x="4834116" y="161624"/>
            <a:ext cx="1420582" cy="584775"/>
          </a:xfrm>
          <a:prstGeom prst="rect">
            <a:avLst/>
          </a:prstGeom>
          <a:noFill/>
        </p:spPr>
        <p:txBody>
          <a:bodyPr wrap="none" rtlCol="0">
            <a:spAutoFit/>
          </a:bodyPr>
          <a:lstStyle/>
          <a:p>
            <a:r>
              <a:rPr lang="en-US" sz="3200" dirty="0">
                <a:solidFill>
                  <a:srgbClr val="0070C0"/>
                </a:solidFill>
              </a:rPr>
              <a:t>Outline</a:t>
            </a:r>
            <a:endParaRPr lang="en-US" sz="3200" dirty="0"/>
          </a:p>
        </p:txBody>
      </p:sp>
    </p:spTree>
    <p:extLst>
      <p:ext uri="{BB962C8B-B14F-4D97-AF65-F5344CB8AC3E}">
        <p14:creationId xmlns:p14="http://schemas.microsoft.com/office/powerpoint/2010/main" val="93150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D662EA-2400-144A-8BC5-83AD0928DF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56737" y="1723872"/>
            <a:ext cx="6669206" cy="3657600"/>
          </a:xfrm>
          <a:prstGeom prst="rect">
            <a:avLst/>
          </a:prstGeom>
        </p:spPr>
      </p:pic>
      <p:sp>
        <p:nvSpPr>
          <p:cNvPr id="4" name="Rectangle 3">
            <a:extLst>
              <a:ext uri="{FF2B5EF4-FFF2-40B4-BE49-F238E27FC236}">
                <a16:creationId xmlns:a16="http://schemas.microsoft.com/office/drawing/2014/main" id="{81974914-8E09-FB43-8366-3CF1DA1B4099}"/>
              </a:ext>
            </a:extLst>
          </p:cNvPr>
          <p:cNvSpPr/>
          <p:nvPr/>
        </p:nvSpPr>
        <p:spPr>
          <a:xfrm>
            <a:off x="1795357" y="5430521"/>
            <a:ext cx="9248563" cy="1200329"/>
          </a:xfrm>
          <a:prstGeom prst="rect">
            <a:avLst/>
          </a:prstGeom>
        </p:spPr>
        <p:txBody>
          <a:bodyPr wrap="square">
            <a:spAutoFit/>
          </a:bodyPr>
          <a:lstStyle/>
          <a:p>
            <a:r>
              <a:rPr lang="en-US" dirty="0"/>
              <a:t>The Surface Ocean CO</a:t>
            </a:r>
            <a:r>
              <a:rPr lang="en-US" baseline="-25000" dirty="0"/>
              <a:t>2</a:t>
            </a:r>
            <a:r>
              <a:rPr lang="en-US" dirty="0"/>
              <a:t> Reference Observing Network (SOCONET) is a volunteer group of established operators who provide </a:t>
            </a:r>
            <a:r>
              <a:rPr lang="en-US" u="sng" dirty="0"/>
              <a:t>sustained</a:t>
            </a:r>
            <a:r>
              <a:rPr lang="en-US" dirty="0"/>
              <a:t> quality global surface ocean CO</a:t>
            </a:r>
            <a:r>
              <a:rPr lang="en-US" baseline="-25000" dirty="0"/>
              <a:t>2</a:t>
            </a:r>
            <a:r>
              <a:rPr lang="en-US" dirty="0"/>
              <a:t> and atmospheric data from SOOP, ASV and moorings. SOCONET will tracks observations and data following established network principles. ( for more information see: </a:t>
            </a:r>
            <a:r>
              <a:rPr lang="en-US" dirty="0" err="1">
                <a:solidFill>
                  <a:srgbClr val="0070C0"/>
                </a:solidFill>
              </a:rPr>
              <a:t>www.soconet.info</a:t>
            </a:r>
            <a:r>
              <a:rPr lang="en-US" dirty="0"/>
              <a:t>)</a:t>
            </a:r>
          </a:p>
        </p:txBody>
      </p:sp>
      <p:sp>
        <p:nvSpPr>
          <p:cNvPr id="2" name="TextBox 1">
            <a:extLst>
              <a:ext uri="{FF2B5EF4-FFF2-40B4-BE49-F238E27FC236}">
                <a16:creationId xmlns:a16="http://schemas.microsoft.com/office/drawing/2014/main" id="{09A105DB-0481-174C-A013-9F3DA1D8D315}"/>
              </a:ext>
            </a:extLst>
          </p:cNvPr>
          <p:cNvSpPr txBox="1"/>
          <p:nvPr/>
        </p:nvSpPr>
        <p:spPr>
          <a:xfrm>
            <a:off x="4405487" y="161624"/>
            <a:ext cx="3530775" cy="584775"/>
          </a:xfrm>
          <a:prstGeom prst="rect">
            <a:avLst/>
          </a:prstGeom>
          <a:noFill/>
        </p:spPr>
        <p:txBody>
          <a:bodyPr wrap="none" rtlCol="0">
            <a:spAutoFit/>
          </a:bodyPr>
          <a:lstStyle/>
          <a:p>
            <a:r>
              <a:rPr lang="en-US" sz="3200" dirty="0">
                <a:solidFill>
                  <a:srgbClr val="0070C0"/>
                </a:solidFill>
              </a:rPr>
              <a:t>What is SOCONET ? </a:t>
            </a:r>
          </a:p>
        </p:txBody>
      </p:sp>
      <p:sp>
        <p:nvSpPr>
          <p:cNvPr id="6" name="TextBox 5">
            <a:extLst>
              <a:ext uri="{FF2B5EF4-FFF2-40B4-BE49-F238E27FC236}">
                <a16:creationId xmlns:a16="http://schemas.microsoft.com/office/drawing/2014/main" id="{191F259C-7122-0041-BA95-EE5A7DEEE330}"/>
              </a:ext>
            </a:extLst>
          </p:cNvPr>
          <p:cNvSpPr txBox="1"/>
          <p:nvPr/>
        </p:nvSpPr>
        <p:spPr>
          <a:xfrm>
            <a:off x="671415" y="783735"/>
            <a:ext cx="11099705" cy="830997"/>
          </a:xfrm>
          <a:prstGeom prst="rect">
            <a:avLst/>
          </a:prstGeom>
          <a:noFill/>
        </p:spPr>
        <p:txBody>
          <a:bodyPr wrap="none" rtlCol="0">
            <a:spAutoFit/>
          </a:bodyPr>
          <a:lstStyle/>
          <a:p>
            <a:r>
              <a:rPr lang="en-US" sz="2400" dirty="0"/>
              <a:t>SOCONET  is a subset of a larger surface water CO</a:t>
            </a:r>
            <a:r>
              <a:rPr lang="en-US" sz="2400" baseline="-25000" dirty="0"/>
              <a:t>2</a:t>
            </a:r>
            <a:r>
              <a:rPr lang="en-US" sz="2400" dirty="0"/>
              <a:t> observation campaign</a:t>
            </a:r>
          </a:p>
          <a:p>
            <a:r>
              <a:rPr lang="en-US" sz="2400" dirty="0"/>
              <a:t>and part of a sustained ocean carbon observation effort (IOCOS-Richard Sanders lead) </a:t>
            </a:r>
          </a:p>
        </p:txBody>
      </p:sp>
      <p:pic>
        <p:nvPicPr>
          <p:cNvPr id="7" name="Picture 6">
            <a:extLst>
              <a:ext uri="{FF2B5EF4-FFF2-40B4-BE49-F238E27FC236}">
                <a16:creationId xmlns:a16="http://schemas.microsoft.com/office/drawing/2014/main" id="{E86671ED-5AA2-FD42-8D4A-87DC47E35B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791" y="148914"/>
            <a:ext cx="1630820" cy="548640"/>
          </a:xfrm>
          <a:prstGeom prst="rect">
            <a:avLst/>
          </a:prstGeom>
        </p:spPr>
      </p:pic>
    </p:spTree>
    <p:extLst>
      <p:ext uri="{BB962C8B-B14F-4D97-AF65-F5344CB8AC3E}">
        <p14:creationId xmlns:p14="http://schemas.microsoft.com/office/powerpoint/2010/main" val="2573948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B548AC-4D32-964A-9284-5B0AAAFC2018}"/>
              </a:ext>
            </a:extLst>
          </p:cNvPr>
          <p:cNvSpPr txBox="1"/>
          <p:nvPr/>
        </p:nvSpPr>
        <p:spPr>
          <a:xfrm>
            <a:off x="3803296" y="163586"/>
            <a:ext cx="4889095" cy="1015663"/>
          </a:xfrm>
          <a:prstGeom prst="rect">
            <a:avLst/>
          </a:prstGeom>
          <a:noFill/>
        </p:spPr>
        <p:txBody>
          <a:bodyPr wrap="none" rtlCol="0">
            <a:spAutoFit/>
          </a:bodyPr>
          <a:lstStyle/>
          <a:p>
            <a:r>
              <a:rPr lang="en-US" sz="3200" dirty="0">
                <a:solidFill>
                  <a:srgbClr val="0070C0"/>
                </a:solidFill>
              </a:rPr>
              <a:t>Why do we need SOCONET?</a:t>
            </a:r>
          </a:p>
          <a:p>
            <a:r>
              <a:rPr lang="en-US" sz="2800" dirty="0">
                <a:solidFill>
                  <a:srgbClr val="0070C0"/>
                </a:solidFill>
              </a:rPr>
              <a:t>      </a:t>
            </a:r>
            <a:r>
              <a:rPr lang="en-US" sz="2400" dirty="0"/>
              <a:t>Quantify  air-sea CO</a:t>
            </a:r>
            <a:r>
              <a:rPr lang="en-US" sz="2400" baseline="-25000" dirty="0"/>
              <a:t>2</a:t>
            </a:r>
            <a:r>
              <a:rPr lang="en-US" sz="2400" dirty="0"/>
              <a:t> fluxes</a:t>
            </a:r>
          </a:p>
        </p:txBody>
      </p:sp>
      <p:sp>
        <p:nvSpPr>
          <p:cNvPr id="3" name="TextBox 2">
            <a:extLst>
              <a:ext uri="{FF2B5EF4-FFF2-40B4-BE49-F238E27FC236}">
                <a16:creationId xmlns:a16="http://schemas.microsoft.com/office/drawing/2014/main" id="{16C023AD-FEB6-0442-9844-FC76ACFB6076}"/>
              </a:ext>
            </a:extLst>
          </p:cNvPr>
          <p:cNvSpPr txBox="1"/>
          <p:nvPr/>
        </p:nvSpPr>
        <p:spPr>
          <a:xfrm>
            <a:off x="527284" y="1083491"/>
            <a:ext cx="7189789" cy="461665"/>
          </a:xfrm>
          <a:prstGeom prst="rect">
            <a:avLst/>
          </a:prstGeom>
          <a:noFill/>
        </p:spPr>
        <p:txBody>
          <a:bodyPr wrap="none" rtlCol="0">
            <a:spAutoFit/>
          </a:bodyPr>
          <a:lstStyle/>
          <a:p>
            <a:pPr marL="342900" indent="-342900">
              <a:buFont typeface="Wingdings" pitchFamily="2" charset="2"/>
              <a:buChar char="Ø"/>
            </a:pPr>
            <a:r>
              <a:rPr lang="en-US" sz="2400" dirty="0"/>
              <a:t>Mitigation of temperature increase and </a:t>
            </a:r>
            <a:r>
              <a:rPr lang="en-US" sz="2400" dirty="0" err="1"/>
              <a:t>sealevel</a:t>
            </a:r>
            <a:r>
              <a:rPr lang="en-US" sz="2400" dirty="0"/>
              <a:t> rise: </a:t>
            </a:r>
          </a:p>
        </p:txBody>
      </p:sp>
      <p:sp>
        <p:nvSpPr>
          <p:cNvPr id="4" name="TextBox 3">
            <a:extLst>
              <a:ext uri="{FF2B5EF4-FFF2-40B4-BE49-F238E27FC236}">
                <a16:creationId xmlns:a16="http://schemas.microsoft.com/office/drawing/2014/main" id="{A1FABB86-415D-0C47-A780-CD273AC5FA09}"/>
              </a:ext>
            </a:extLst>
          </p:cNvPr>
          <p:cNvSpPr txBox="1"/>
          <p:nvPr/>
        </p:nvSpPr>
        <p:spPr>
          <a:xfrm>
            <a:off x="473666" y="3827648"/>
            <a:ext cx="5476949" cy="461665"/>
          </a:xfrm>
          <a:prstGeom prst="rect">
            <a:avLst/>
          </a:prstGeom>
          <a:noFill/>
        </p:spPr>
        <p:txBody>
          <a:bodyPr wrap="none" rtlCol="0">
            <a:spAutoFit/>
          </a:bodyPr>
          <a:lstStyle/>
          <a:p>
            <a:pPr marL="342900" indent="-342900">
              <a:buFont typeface="Wingdings" pitchFamily="2" charset="2"/>
              <a:buChar char="Ø"/>
            </a:pPr>
            <a:r>
              <a:rPr lang="en-US" sz="2400" dirty="0"/>
              <a:t>Impact ecosystems- ocean acidification:</a:t>
            </a:r>
          </a:p>
        </p:txBody>
      </p:sp>
      <p:pic>
        <p:nvPicPr>
          <p:cNvPr id="5" name="Picture 4">
            <a:extLst>
              <a:ext uri="{FF2B5EF4-FFF2-40B4-BE49-F238E27FC236}">
                <a16:creationId xmlns:a16="http://schemas.microsoft.com/office/drawing/2014/main" id="{423DEDDC-70E1-1E4E-B386-3E7356A5ECBC}"/>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79999" y="1580616"/>
            <a:ext cx="3749650" cy="1828800"/>
          </a:xfrm>
          <a:prstGeom prst="rect">
            <a:avLst/>
          </a:prstGeom>
        </p:spPr>
      </p:pic>
      <p:sp>
        <p:nvSpPr>
          <p:cNvPr id="6" name="TextBox 5">
            <a:extLst>
              <a:ext uri="{FF2B5EF4-FFF2-40B4-BE49-F238E27FC236}">
                <a16:creationId xmlns:a16="http://schemas.microsoft.com/office/drawing/2014/main" id="{3CDF0592-ADFF-DC4C-B6F1-52D74B02E711}"/>
              </a:ext>
            </a:extLst>
          </p:cNvPr>
          <p:cNvSpPr txBox="1"/>
          <p:nvPr/>
        </p:nvSpPr>
        <p:spPr>
          <a:xfrm>
            <a:off x="8725648" y="2290392"/>
            <a:ext cx="2945422" cy="307777"/>
          </a:xfrm>
          <a:prstGeom prst="rect">
            <a:avLst/>
          </a:prstGeom>
          <a:noFill/>
        </p:spPr>
        <p:txBody>
          <a:bodyPr wrap="none" rtlCol="0">
            <a:spAutoFit/>
          </a:bodyPr>
          <a:lstStyle/>
          <a:p>
            <a:r>
              <a:rPr lang="en-US" sz="1400" dirty="0"/>
              <a:t>	 ∆SST ≈ 0.5 ˚C  ≈ 8 cm SLR</a:t>
            </a:r>
          </a:p>
        </p:txBody>
      </p:sp>
      <p:sp>
        <p:nvSpPr>
          <p:cNvPr id="7" name="TextBox 6">
            <a:extLst>
              <a:ext uri="{FF2B5EF4-FFF2-40B4-BE49-F238E27FC236}">
                <a16:creationId xmlns:a16="http://schemas.microsoft.com/office/drawing/2014/main" id="{2315AD5E-FF1B-2C4A-AD7D-9BECE0762258}"/>
              </a:ext>
            </a:extLst>
          </p:cNvPr>
          <p:cNvSpPr txBox="1"/>
          <p:nvPr/>
        </p:nvSpPr>
        <p:spPr>
          <a:xfrm>
            <a:off x="8558092" y="1904880"/>
            <a:ext cx="2050946" cy="307777"/>
          </a:xfrm>
          <a:prstGeom prst="rect">
            <a:avLst/>
          </a:prstGeom>
          <a:noFill/>
        </p:spPr>
        <p:txBody>
          <a:bodyPr wrap="none" rtlCol="0">
            <a:spAutoFit/>
          </a:bodyPr>
          <a:lstStyle/>
          <a:p>
            <a:r>
              <a:rPr lang="en-US" sz="1400" dirty="0"/>
              <a:t>	 ∆SST ≈0.6 ˚C</a:t>
            </a:r>
          </a:p>
        </p:txBody>
      </p:sp>
      <p:sp>
        <p:nvSpPr>
          <p:cNvPr id="8" name="TextBox 7">
            <a:extLst>
              <a:ext uri="{FF2B5EF4-FFF2-40B4-BE49-F238E27FC236}">
                <a16:creationId xmlns:a16="http://schemas.microsoft.com/office/drawing/2014/main" id="{B7731ACB-4058-AC49-953D-A354F8623041}"/>
              </a:ext>
            </a:extLst>
          </p:cNvPr>
          <p:cNvSpPr txBox="1"/>
          <p:nvPr/>
        </p:nvSpPr>
        <p:spPr>
          <a:xfrm>
            <a:off x="8789768" y="2713053"/>
            <a:ext cx="2663293" cy="307777"/>
          </a:xfrm>
          <a:prstGeom prst="rect">
            <a:avLst/>
          </a:prstGeom>
          <a:noFill/>
        </p:spPr>
        <p:txBody>
          <a:bodyPr wrap="none" rtlCol="0">
            <a:spAutoFit/>
          </a:bodyPr>
          <a:lstStyle/>
          <a:p>
            <a:r>
              <a:rPr lang="en-US" sz="1400" dirty="0"/>
              <a:t>= 93 ppm    ∆SST ≈ 0.8 ˚C   ≈ 14 cm</a:t>
            </a:r>
          </a:p>
        </p:txBody>
      </p:sp>
      <p:sp>
        <p:nvSpPr>
          <p:cNvPr id="9" name="TextBox 8">
            <a:extLst>
              <a:ext uri="{FF2B5EF4-FFF2-40B4-BE49-F238E27FC236}">
                <a16:creationId xmlns:a16="http://schemas.microsoft.com/office/drawing/2014/main" id="{12BE0C1A-6B1C-6544-BC14-EBBB8E3B0599}"/>
              </a:ext>
            </a:extLst>
          </p:cNvPr>
          <p:cNvSpPr txBox="1"/>
          <p:nvPr/>
        </p:nvSpPr>
        <p:spPr>
          <a:xfrm>
            <a:off x="8868460" y="1632712"/>
            <a:ext cx="3036793" cy="307777"/>
          </a:xfrm>
          <a:prstGeom prst="rect">
            <a:avLst/>
          </a:prstGeom>
          <a:noFill/>
        </p:spPr>
        <p:txBody>
          <a:bodyPr wrap="none" rtlCol="0">
            <a:spAutoFit/>
          </a:bodyPr>
          <a:lstStyle/>
          <a:p>
            <a:r>
              <a:rPr lang="en-US" sz="1400" dirty="0"/>
              <a:t>=208 ppm	 ∆SST ≈ 1.9 ˚C  ≈ 30 cm SLR</a:t>
            </a:r>
          </a:p>
        </p:txBody>
      </p:sp>
      <p:sp>
        <p:nvSpPr>
          <p:cNvPr id="10" name="TextBox 9">
            <a:extLst>
              <a:ext uri="{FF2B5EF4-FFF2-40B4-BE49-F238E27FC236}">
                <a16:creationId xmlns:a16="http://schemas.microsoft.com/office/drawing/2014/main" id="{200BE636-E0E3-864E-ABCD-077636E95944}"/>
              </a:ext>
            </a:extLst>
          </p:cNvPr>
          <p:cNvSpPr txBox="1"/>
          <p:nvPr/>
        </p:nvSpPr>
        <p:spPr>
          <a:xfrm>
            <a:off x="8312906" y="3238329"/>
            <a:ext cx="1885453" cy="400110"/>
          </a:xfrm>
          <a:prstGeom prst="rect">
            <a:avLst/>
          </a:prstGeom>
          <a:noFill/>
          <a:ln>
            <a:solidFill>
              <a:schemeClr val="accent1"/>
            </a:solidFill>
          </a:ln>
        </p:spPr>
        <p:txBody>
          <a:bodyPr wrap="none" rtlCol="0">
            <a:spAutoFit/>
          </a:bodyPr>
          <a:lstStyle/>
          <a:p>
            <a:r>
              <a:rPr lang="en-US" sz="1000" dirty="0" err="1">
                <a:solidFill>
                  <a:srgbClr val="000000"/>
                </a:solidFill>
                <a:latin typeface="Calibri" pitchFamily="2" charset="0"/>
                <a:cs typeface="Calibri" pitchFamily="2" charset="0"/>
              </a:rPr>
              <a:t>www.epa.gov</a:t>
            </a:r>
            <a:r>
              <a:rPr lang="en-US" sz="1000" dirty="0">
                <a:solidFill>
                  <a:srgbClr val="000000"/>
                </a:solidFill>
                <a:latin typeface="Calibri" pitchFamily="2" charset="0"/>
                <a:cs typeface="Calibri" pitchFamily="2" charset="0"/>
              </a:rPr>
              <a:t>/climate-indicators</a:t>
            </a:r>
          </a:p>
          <a:p>
            <a:r>
              <a:rPr lang="en-US" sz="1000" dirty="0"/>
              <a:t>110 ppm/˚C; 15 cm/100 ppm</a:t>
            </a:r>
          </a:p>
        </p:txBody>
      </p:sp>
      <p:sp>
        <p:nvSpPr>
          <p:cNvPr id="11" name="Rectangle 10">
            <a:extLst>
              <a:ext uri="{FF2B5EF4-FFF2-40B4-BE49-F238E27FC236}">
                <a16:creationId xmlns:a16="http://schemas.microsoft.com/office/drawing/2014/main" id="{D1F38AAF-576E-8D48-968A-BD7F2322CDD9}"/>
              </a:ext>
            </a:extLst>
          </p:cNvPr>
          <p:cNvSpPr/>
          <p:nvPr/>
        </p:nvSpPr>
        <p:spPr>
          <a:xfrm>
            <a:off x="8629647" y="1543720"/>
            <a:ext cx="3514417" cy="15858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9F0C0E-4631-914B-9A54-C32BA2BDF22A}"/>
              </a:ext>
            </a:extLst>
          </p:cNvPr>
          <p:cNvSpPr/>
          <p:nvPr/>
        </p:nvSpPr>
        <p:spPr>
          <a:xfrm>
            <a:off x="9255632" y="2264753"/>
            <a:ext cx="2359686" cy="4147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705496A-5CC0-8146-A2F5-EE75FDF1EC4A}"/>
              </a:ext>
            </a:extLst>
          </p:cNvPr>
          <p:cNvSpPr txBox="1"/>
          <p:nvPr/>
        </p:nvSpPr>
        <p:spPr>
          <a:xfrm>
            <a:off x="473666" y="5411665"/>
            <a:ext cx="7654211" cy="461665"/>
          </a:xfrm>
          <a:prstGeom prst="rect">
            <a:avLst/>
          </a:prstGeom>
          <a:noFill/>
        </p:spPr>
        <p:txBody>
          <a:bodyPr wrap="none" rtlCol="0">
            <a:spAutoFit/>
          </a:bodyPr>
          <a:lstStyle/>
          <a:p>
            <a:pPr marL="342900" indent="-342900">
              <a:buFont typeface="Wingdings" pitchFamily="2" charset="2"/>
              <a:buChar char="Ø"/>
            </a:pPr>
            <a:r>
              <a:rPr lang="en-US" sz="2400" dirty="0"/>
              <a:t>Value- will the ocean sink be counted as a carbon credit: </a:t>
            </a:r>
          </a:p>
        </p:txBody>
      </p:sp>
      <p:sp>
        <p:nvSpPr>
          <p:cNvPr id="15" name="TextBox 14">
            <a:extLst>
              <a:ext uri="{FF2B5EF4-FFF2-40B4-BE49-F238E27FC236}">
                <a16:creationId xmlns:a16="http://schemas.microsoft.com/office/drawing/2014/main" id="{97976667-C7E6-B443-86D2-401B97F9E3F0}"/>
              </a:ext>
            </a:extLst>
          </p:cNvPr>
          <p:cNvSpPr txBox="1"/>
          <p:nvPr/>
        </p:nvSpPr>
        <p:spPr>
          <a:xfrm>
            <a:off x="6214855" y="1603643"/>
            <a:ext cx="915828" cy="307777"/>
          </a:xfrm>
          <a:prstGeom prst="rect">
            <a:avLst/>
          </a:prstGeom>
          <a:noFill/>
        </p:spPr>
        <p:txBody>
          <a:bodyPr wrap="none" rtlCol="0">
            <a:spAutoFit/>
          </a:bodyPr>
          <a:lstStyle/>
          <a:p>
            <a:r>
              <a:rPr lang="en-US" sz="1400" dirty="0"/>
              <a:t>GCP, 2019</a:t>
            </a:r>
          </a:p>
        </p:txBody>
      </p:sp>
      <p:pic>
        <p:nvPicPr>
          <p:cNvPr id="17" name="Picture 16">
            <a:extLst>
              <a:ext uri="{FF2B5EF4-FFF2-40B4-BE49-F238E27FC236}">
                <a16:creationId xmlns:a16="http://schemas.microsoft.com/office/drawing/2014/main" id="{EE472E50-1107-CF45-A5E0-D0BB1EAE3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2195" y="3872339"/>
            <a:ext cx="2510179" cy="1454310"/>
          </a:xfrm>
          <a:prstGeom prst="rect">
            <a:avLst/>
          </a:prstGeom>
          <a:ln w="28575">
            <a:solidFill>
              <a:schemeClr val="accent1"/>
            </a:solidFill>
          </a:ln>
        </p:spPr>
      </p:pic>
      <p:sp>
        <p:nvSpPr>
          <p:cNvPr id="18" name="TextBox 17">
            <a:extLst>
              <a:ext uri="{FF2B5EF4-FFF2-40B4-BE49-F238E27FC236}">
                <a16:creationId xmlns:a16="http://schemas.microsoft.com/office/drawing/2014/main" id="{CD80D1A2-BCEB-744E-B039-2C06ACCD7663}"/>
              </a:ext>
            </a:extLst>
          </p:cNvPr>
          <p:cNvSpPr txBox="1"/>
          <p:nvPr/>
        </p:nvSpPr>
        <p:spPr>
          <a:xfrm>
            <a:off x="1071154" y="2058768"/>
            <a:ext cx="3570034" cy="1200329"/>
          </a:xfrm>
          <a:prstGeom prst="rect">
            <a:avLst/>
          </a:prstGeom>
          <a:noFill/>
        </p:spPr>
        <p:txBody>
          <a:bodyPr wrap="square" rtlCol="0">
            <a:spAutoFit/>
          </a:bodyPr>
          <a:lstStyle/>
          <a:p>
            <a:r>
              <a:rPr lang="en-US" dirty="0">
                <a:solidFill>
                  <a:srgbClr val="0070C0"/>
                </a:solidFill>
              </a:rPr>
              <a:t>Without CO</a:t>
            </a:r>
            <a:r>
              <a:rPr lang="en-US" baseline="-25000" dirty="0">
                <a:solidFill>
                  <a:srgbClr val="0070C0"/>
                </a:solidFill>
              </a:rPr>
              <a:t>2</a:t>
            </a:r>
            <a:r>
              <a:rPr lang="en-US" dirty="0">
                <a:solidFill>
                  <a:srgbClr val="0070C0"/>
                </a:solidFill>
              </a:rPr>
              <a:t> uptake by the ocean, global temperatures would be ≈ 0.5 ˚C warmer and </a:t>
            </a:r>
            <a:r>
              <a:rPr lang="en-US" dirty="0" err="1">
                <a:solidFill>
                  <a:srgbClr val="0070C0"/>
                </a:solidFill>
              </a:rPr>
              <a:t>sealevel</a:t>
            </a:r>
            <a:r>
              <a:rPr lang="en-US" dirty="0">
                <a:solidFill>
                  <a:srgbClr val="0070C0"/>
                </a:solidFill>
              </a:rPr>
              <a:t> ≈ 8 cm higher since 1960 </a:t>
            </a:r>
          </a:p>
        </p:txBody>
      </p:sp>
      <p:sp>
        <p:nvSpPr>
          <p:cNvPr id="19" name="TextBox 18">
            <a:extLst>
              <a:ext uri="{FF2B5EF4-FFF2-40B4-BE49-F238E27FC236}">
                <a16:creationId xmlns:a16="http://schemas.microsoft.com/office/drawing/2014/main" id="{F9EEA2EC-1C80-5245-8EE0-84006D339429}"/>
              </a:ext>
            </a:extLst>
          </p:cNvPr>
          <p:cNvSpPr txBox="1"/>
          <p:nvPr/>
        </p:nvSpPr>
        <p:spPr>
          <a:xfrm>
            <a:off x="981346" y="4424915"/>
            <a:ext cx="3749650" cy="646331"/>
          </a:xfrm>
          <a:prstGeom prst="rect">
            <a:avLst/>
          </a:prstGeom>
          <a:noFill/>
        </p:spPr>
        <p:txBody>
          <a:bodyPr wrap="square" rtlCol="0">
            <a:spAutoFit/>
          </a:bodyPr>
          <a:lstStyle/>
          <a:p>
            <a:r>
              <a:rPr lang="en-US" dirty="0">
                <a:solidFill>
                  <a:srgbClr val="0070C0"/>
                </a:solidFill>
              </a:rPr>
              <a:t>Sequestration of CO</a:t>
            </a:r>
            <a:r>
              <a:rPr lang="en-US" baseline="-25000" dirty="0">
                <a:solidFill>
                  <a:srgbClr val="0070C0"/>
                </a:solidFill>
              </a:rPr>
              <a:t>2</a:t>
            </a:r>
            <a:r>
              <a:rPr lang="en-US" dirty="0">
                <a:solidFill>
                  <a:srgbClr val="0070C0"/>
                </a:solidFill>
              </a:rPr>
              <a:t> produced by man has decreased pH by about  0.12 </a:t>
            </a:r>
          </a:p>
        </p:txBody>
      </p:sp>
      <p:sp>
        <p:nvSpPr>
          <p:cNvPr id="20" name="TextBox 19">
            <a:extLst>
              <a:ext uri="{FF2B5EF4-FFF2-40B4-BE49-F238E27FC236}">
                <a16:creationId xmlns:a16="http://schemas.microsoft.com/office/drawing/2014/main" id="{065DFA04-4F08-9C40-9442-79A2B593F18A}"/>
              </a:ext>
            </a:extLst>
          </p:cNvPr>
          <p:cNvSpPr txBox="1"/>
          <p:nvPr/>
        </p:nvSpPr>
        <p:spPr>
          <a:xfrm>
            <a:off x="976649" y="5857722"/>
            <a:ext cx="10476412" cy="646331"/>
          </a:xfrm>
          <a:prstGeom prst="rect">
            <a:avLst/>
          </a:prstGeom>
          <a:noFill/>
        </p:spPr>
        <p:txBody>
          <a:bodyPr wrap="square" rtlCol="0">
            <a:spAutoFit/>
          </a:bodyPr>
          <a:lstStyle/>
          <a:p>
            <a:r>
              <a:rPr lang="en-US" dirty="0">
                <a:solidFill>
                  <a:srgbClr val="0070C0"/>
                </a:solidFill>
              </a:rPr>
              <a:t>If the annual 2.5 </a:t>
            </a:r>
            <a:r>
              <a:rPr lang="en-US" dirty="0" err="1">
                <a:solidFill>
                  <a:srgbClr val="0070C0"/>
                </a:solidFill>
              </a:rPr>
              <a:t>Pg</a:t>
            </a:r>
            <a:r>
              <a:rPr lang="en-US" dirty="0">
                <a:solidFill>
                  <a:srgbClr val="0070C0"/>
                </a:solidFill>
              </a:rPr>
              <a:t> C of uptake by the ocean CO</a:t>
            </a:r>
            <a:r>
              <a:rPr lang="en-US" baseline="-25000" dirty="0">
                <a:solidFill>
                  <a:srgbClr val="0070C0"/>
                </a:solidFill>
              </a:rPr>
              <a:t>2</a:t>
            </a:r>
            <a:r>
              <a:rPr lang="en-US" dirty="0">
                <a:solidFill>
                  <a:srgbClr val="0070C0"/>
                </a:solidFill>
              </a:rPr>
              <a:t> was counted as a an “emission allowance” in the European Union (EU) emission trading scheme (ETS),it would have an annual value of 150 billion Euro</a:t>
            </a:r>
          </a:p>
        </p:txBody>
      </p:sp>
      <p:pic>
        <p:nvPicPr>
          <p:cNvPr id="21" name="Picture 20">
            <a:extLst>
              <a:ext uri="{FF2B5EF4-FFF2-40B4-BE49-F238E27FC236}">
                <a16:creationId xmlns:a16="http://schemas.microsoft.com/office/drawing/2014/main" id="{F1001E95-FD03-964F-AA53-F514567849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791" y="148914"/>
            <a:ext cx="1630820" cy="548640"/>
          </a:xfrm>
          <a:prstGeom prst="rect">
            <a:avLst/>
          </a:prstGeom>
        </p:spPr>
      </p:pic>
    </p:spTree>
    <p:extLst>
      <p:ext uri="{BB962C8B-B14F-4D97-AF65-F5344CB8AC3E}">
        <p14:creationId xmlns:p14="http://schemas.microsoft.com/office/powerpoint/2010/main" val="3236721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25AFDD-6AD1-4E4D-BC4A-32F38F685C47}"/>
              </a:ext>
            </a:extLst>
          </p:cNvPr>
          <p:cNvPicPr>
            <a:picLocks noChangeAspect="1"/>
          </p:cNvPicPr>
          <p:nvPr/>
        </p:nvPicPr>
        <p:blipFill>
          <a:blip r:embed="rId3"/>
          <a:stretch>
            <a:fillRect/>
          </a:stretch>
        </p:blipFill>
        <p:spPr>
          <a:xfrm>
            <a:off x="1422400" y="1103243"/>
            <a:ext cx="9347200" cy="5181600"/>
          </a:xfrm>
          <a:prstGeom prst="rect">
            <a:avLst/>
          </a:prstGeom>
        </p:spPr>
      </p:pic>
      <p:sp>
        <p:nvSpPr>
          <p:cNvPr id="5" name="Oval 4">
            <a:extLst>
              <a:ext uri="{FF2B5EF4-FFF2-40B4-BE49-F238E27FC236}">
                <a16:creationId xmlns:a16="http://schemas.microsoft.com/office/drawing/2014/main" id="{379FCDB7-9137-E145-AA2B-D038F26120D8}"/>
              </a:ext>
            </a:extLst>
          </p:cNvPr>
          <p:cNvSpPr/>
          <p:nvPr/>
        </p:nvSpPr>
        <p:spPr>
          <a:xfrm>
            <a:off x="4191610" y="2415887"/>
            <a:ext cx="1068019" cy="782727"/>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99275A8-43D6-9947-A5D3-0D1093204ECE}"/>
              </a:ext>
            </a:extLst>
          </p:cNvPr>
          <p:cNvSpPr txBox="1"/>
          <p:nvPr/>
        </p:nvSpPr>
        <p:spPr>
          <a:xfrm>
            <a:off x="4191323" y="2622584"/>
            <a:ext cx="1068306" cy="369332"/>
          </a:xfrm>
          <a:prstGeom prst="rect">
            <a:avLst/>
          </a:prstGeom>
          <a:noFill/>
        </p:spPr>
        <p:txBody>
          <a:bodyPr wrap="none" rtlCol="0">
            <a:spAutoFit/>
          </a:bodyPr>
          <a:lstStyle/>
          <a:p>
            <a:r>
              <a:rPr lang="en-US" dirty="0"/>
              <a:t>ICOS-OTC</a:t>
            </a:r>
          </a:p>
        </p:txBody>
      </p:sp>
      <p:sp>
        <p:nvSpPr>
          <p:cNvPr id="7" name="TextBox 6">
            <a:extLst>
              <a:ext uri="{FF2B5EF4-FFF2-40B4-BE49-F238E27FC236}">
                <a16:creationId xmlns:a16="http://schemas.microsoft.com/office/drawing/2014/main" id="{A11AF9FF-68D4-8D43-821F-F5E4CE5947C5}"/>
              </a:ext>
            </a:extLst>
          </p:cNvPr>
          <p:cNvSpPr txBox="1"/>
          <p:nvPr/>
        </p:nvSpPr>
        <p:spPr>
          <a:xfrm>
            <a:off x="3977692" y="161624"/>
            <a:ext cx="4581703" cy="584775"/>
          </a:xfrm>
          <a:prstGeom prst="rect">
            <a:avLst/>
          </a:prstGeom>
          <a:noFill/>
        </p:spPr>
        <p:txBody>
          <a:bodyPr wrap="none" rtlCol="0">
            <a:spAutoFit/>
          </a:bodyPr>
          <a:lstStyle/>
          <a:p>
            <a:r>
              <a:rPr lang="en-US" sz="3200" dirty="0">
                <a:solidFill>
                  <a:srgbClr val="0070C0"/>
                </a:solidFill>
              </a:rPr>
              <a:t>The SOCONET value chain </a:t>
            </a:r>
          </a:p>
        </p:txBody>
      </p:sp>
      <p:pic>
        <p:nvPicPr>
          <p:cNvPr id="8" name="Picture 7">
            <a:extLst>
              <a:ext uri="{FF2B5EF4-FFF2-40B4-BE49-F238E27FC236}">
                <a16:creationId xmlns:a16="http://schemas.microsoft.com/office/drawing/2014/main" id="{A1CCB227-647A-E042-B2C5-BE02EBEFAA1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6522" y="2716697"/>
            <a:ext cx="1895061" cy="927652"/>
          </a:xfrm>
          <a:prstGeom prst="rect">
            <a:avLst/>
          </a:prstGeom>
        </p:spPr>
      </p:pic>
      <p:pic>
        <p:nvPicPr>
          <p:cNvPr id="9" name="Picture 8">
            <a:extLst>
              <a:ext uri="{FF2B5EF4-FFF2-40B4-BE49-F238E27FC236}">
                <a16:creationId xmlns:a16="http://schemas.microsoft.com/office/drawing/2014/main" id="{B01AC38E-6D46-F34D-B969-CE323A7FF48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3791" y="148914"/>
            <a:ext cx="1630820" cy="548640"/>
          </a:xfrm>
          <a:prstGeom prst="rect">
            <a:avLst/>
          </a:prstGeom>
        </p:spPr>
      </p:pic>
    </p:spTree>
    <p:extLst>
      <p:ext uri="{BB962C8B-B14F-4D97-AF65-F5344CB8AC3E}">
        <p14:creationId xmlns:p14="http://schemas.microsoft.com/office/powerpoint/2010/main" val="3610919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4D51AE-2820-D04A-AA4C-71F9A34F99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23743" y="815433"/>
            <a:ext cx="7392186" cy="5407247"/>
          </a:xfrm>
          <a:prstGeom prst="rect">
            <a:avLst/>
          </a:prstGeom>
        </p:spPr>
      </p:pic>
      <p:sp>
        <p:nvSpPr>
          <p:cNvPr id="2" name="TextBox 1">
            <a:extLst>
              <a:ext uri="{FF2B5EF4-FFF2-40B4-BE49-F238E27FC236}">
                <a16:creationId xmlns:a16="http://schemas.microsoft.com/office/drawing/2014/main" id="{2967051B-2B70-5747-A814-CFEE79CD42AF}"/>
              </a:ext>
            </a:extLst>
          </p:cNvPr>
          <p:cNvSpPr txBox="1"/>
          <p:nvPr/>
        </p:nvSpPr>
        <p:spPr>
          <a:xfrm>
            <a:off x="3800560" y="156314"/>
            <a:ext cx="4363952" cy="584775"/>
          </a:xfrm>
          <a:prstGeom prst="rect">
            <a:avLst/>
          </a:prstGeom>
          <a:noFill/>
        </p:spPr>
        <p:txBody>
          <a:bodyPr wrap="none" rtlCol="0">
            <a:spAutoFit/>
          </a:bodyPr>
          <a:lstStyle/>
          <a:p>
            <a:r>
              <a:rPr lang="en-US" sz="3200" dirty="0">
                <a:solidFill>
                  <a:srgbClr val="0070C0"/>
                </a:solidFill>
              </a:rPr>
              <a:t>The creation of products </a:t>
            </a:r>
          </a:p>
        </p:txBody>
      </p:sp>
      <p:sp>
        <p:nvSpPr>
          <p:cNvPr id="4" name="TextBox 3">
            <a:extLst>
              <a:ext uri="{FF2B5EF4-FFF2-40B4-BE49-F238E27FC236}">
                <a16:creationId xmlns:a16="http://schemas.microsoft.com/office/drawing/2014/main" id="{2D41BC00-B9C3-6C4E-BB7B-C273B4C21BC0}"/>
              </a:ext>
            </a:extLst>
          </p:cNvPr>
          <p:cNvSpPr txBox="1"/>
          <p:nvPr/>
        </p:nvSpPr>
        <p:spPr>
          <a:xfrm>
            <a:off x="1593674" y="642370"/>
            <a:ext cx="8777724" cy="461665"/>
          </a:xfrm>
          <a:prstGeom prst="rect">
            <a:avLst/>
          </a:prstGeom>
          <a:noFill/>
        </p:spPr>
        <p:txBody>
          <a:bodyPr wrap="none" rtlCol="0">
            <a:spAutoFit/>
          </a:bodyPr>
          <a:lstStyle/>
          <a:p>
            <a:r>
              <a:rPr lang="en-US" sz="2400" dirty="0"/>
              <a:t>To sustain a network there must be regular and anticipated products </a:t>
            </a:r>
          </a:p>
        </p:txBody>
      </p:sp>
      <p:sp>
        <p:nvSpPr>
          <p:cNvPr id="5" name="TextBox 4">
            <a:extLst>
              <a:ext uri="{FF2B5EF4-FFF2-40B4-BE49-F238E27FC236}">
                <a16:creationId xmlns:a16="http://schemas.microsoft.com/office/drawing/2014/main" id="{DF65EC43-5E8B-954F-9695-BEE30EAD5CC0}"/>
              </a:ext>
            </a:extLst>
          </p:cNvPr>
          <p:cNvSpPr txBox="1"/>
          <p:nvPr/>
        </p:nvSpPr>
        <p:spPr>
          <a:xfrm>
            <a:off x="1890810" y="6164910"/>
            <a:ext cx="8662051" cy="461665"/>
          </a:xfrm>
          <a:prstGeom prst="rect">
            <a:avLst/>
          </a:prstGeom>
          <a:noFill/>
        </p:spPr>
        <p:txBody>
          <a:bodyPr wrap="none" rtlCol="0">
            <a:spAutoFit/>
          </a:bodyPr>
          <a:lstStyle/>
          <a:p>
            <a:r>
              <a:rPr lang="en-US" sz="2400" dirty="0"/>
              <a:t>Products require more input than “just” surface CO</a:t>
            </a:r>
            <a:r>
              <a:rPr lang="en-US" sz="2400" baseline="-25000" dirty="0"/>
              <a:t>2</a:t>
            </a:r>
            <a:r>
              <a:rPr lang="en-US" sz="2400" dirty="0"/>
              <a:t> measurements </a:t>
            </a:r>
          </a:p>
        </p:txBody>
      </p:sp>
      <p:pic>
        <p:nvPicPr>
          <p:cNvPr id="7" name="Picture 6">
            <a:extLst>
              <a:ext uri="{FF2B5EF4-FFF2-40B4-BE49-F238E27FC236}">
                <a16:creationId xmlns:a16="http://schemas.microsoft.com/office/drawing/2014/main" id="{15F246B0-D3C7-DC4C-858F-D6397E5A52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3791" y="148914"/>
            <a:ext cx="1630820" cy="548640"/>
          </a:xfrm>
          <a:prstGeom prst="rect">
            <a:avLst/>
          </a:prstGeom>
        </p:spPr>
      </p:pic>
    </p:spTree>
    <p:extLst>
      <p:ext uri="{BB962C8B-B14F-4D97-AF65-F5344CB8AC3E}">
        <p14:creationId xmlns:p14="http://schemas.microsoft.com/office/powerpoint/2010/main" val="256455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4339EA4-52E5-DE47-902D-4766A211FFC5}"/>
              </a:ext>
            </a:extLst>
          </p:cNvPr>
          <p:cNvSpPr txBox="1"/>
          <p:nvPr/>
        </p:nvSpPr>
        <p:spPr>
          <a:xfrm>
            <a:off x="1774611" y="91567"/>
            <a:ext cx="10273598" cy="1600438"/>
          </a:xfrm>
          <a:prstGeom prst="rect">
            <a:avLst/>
          </a:prstGeom>
          <a:noFill/>
        </p:spPr>
        <p:txBody>
          <a:bodyPr wrap="square" rtlCol="0">
            <a:spAutoFit/>
          </a:bodyPr>
          <a:lstStyle/>
          <a:p>
            <a:r>
              <a:rPr lang="en-US" sz="2800" dirty="0"/>
              <a:t>                                          </a:t>
            </a:r>
            <a:r>
              <a:rPr lang="en-US" sz="2800" dirty="0">
                <a:solidFill>
                  <a:srgbClr val="0070C0"/>
                </a:solidFill>
              </a:rPr>
              <a:t> </a:t>
            </a:r>
            <a:r>
              <a:rPr lang="en-US" sz="3200" dirty="0">
                <a:solidFill>
                  <a:srgbClr val="0070C0"/>
                </a:solidFill>
              </a:rPr>
              <a:t>Products </a:t>
            </a:r>
          </a:p>
          <a:p>
            <a:r>
              <a:rPr lang="en-US" sz="2400" dirty="0"/>
              <a:t>Example  of a regional timeseries: Northern Caribbean  Sea,  2002-2019</a:t>
            </a:r>
          </a:p>
          <a:p>
            <a:r>
              <a:rPr lang="en-US" sz="2400" dirty="0" err="1">
                <a:solidFill>
                  <a:srgbClr val="0070C0"/>
                </a:solidFill>
              </a:rPr>
              <a:t>www.ncei.noaa.gov</a:t>
            </a:r>
            <a:r>
              <a:rPr lang="en-US" sz="2400" dirty="0">
                <a:solidFill>
                  <a:srgbClr val="0070C0"/>
                </a:solidFill>
              </a:rPr>
              <a:t>/data/oceans/</a:t>
            </a:r>
            <a:r>
              <a:rPr lang="en-US" sz="2400" dirty="0" err="1">
                <a:solidFill>
                  <a:srgbClr val="0070C0"/>
                </a:solidFill>
              </a:rPr>
              <a:t>ncei</a:t>
            </a:r>
            <a:r>
              <a:rPr lang="en-US" sz="2400" dirty="0">
                <a:solidFill>
                  <a:srgbClr val="0070C0"/>
                </a:solidFill>
              </a:rPr>
              <a:t>/</a:t>
            </a:r>
            <a:r>
              <a:rPr lang="en-US" sz="2400" dirty="0" err="1">
                <a:solidFill>
                  <a:srgbClr val="0070C0"/>
                </a:solidFill>
              </a:rPr>
              <a:t>ocads</a:t>
            </a:r>
            <a:r>
              <a:rPr lang="en-US" sz="2400" dirty="0">
                <a:solidFill>
                  <a:srgbClr val="0070C0"/>
                </a:solidFill>
              </a:rPr>
              <a:t>/metadata/0207749.html</a:t>
            </a:r>
          </a:p>
          <a:p>
            <a:endParaRPr lang="en-US" dirty="0"/>
          </a:p>
        </p:txBody>
      </p:sp>
      <p:pic>
        <p:nvPicPr>
          <p:cNvPr id="6" name="Picture 5">
            <a:extLst>
              <a:ext uri="{FF2B5EF4-FFF2-40B4-BE49-F238E27FC236}">
                <a16:creationId xmlns:a16="http://schemas.microsoft.com/office/drawing/2014/main" id="{3B4A47AE-F8C0-5C48-880F-7875E05D4C2D}"/>
              </a:ext>
            </a:extLst>
          </p:cNvPr>
          <p:cNvPicPr>
            <a:picLocks noChangeAspect="1"/>
          </p:cNvPicPr>
          <p:nvPr/>
        </p:nvPicPr>
        <p:blipFill>
          <a:blip r:embed="rId3"/>
          <a:stretch>
            <a:fillRect/>
          </a:stretch>
        </p:blipFill>
        <p:spPr>
          <a:xfrm>
            <a:off x="2559050" y="2100022"/>
            <a:ext cx="7073900" cy="3759200"/>
          </a:xfrm>
          <a:prstGeom prst="rect">
            <a:avLst/>
          </a:prstGeom>
        </p:spPr>
      </p:pic>
      <p:pic>
        <p:nvPicPr>
          <p:cNvPr id="5" name="Picture 4">
            <a:extLst>
              <a:ext uri="{FF2B5EF4-FFF2-40B4-BE49-F238E27FC236}">
                <a16:creationId xmlns:a16="http://schemas.microsoft.com/office/drawing/2014/main" id="{143A11C2-8E57-2A49-BFBF-81C9E5F610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505488"/>
            <a:ext cx="3390791" cy="2130340"/>
          </a:xfrm>
          <a:prstGeom prst="rect">
            <a:avLst/>
          </a:prstGeom>
        </p:spPr>
      </p:pic>
      <p:pic>
        <p:nvPicPr>
          <p:cNvPr id="7" name="Picture 6">
            <a:extLst>
              <a:ext uri="{FF2B5EF4-FFF2-40B4-BE49-F238E27FC236}">
                <a16:creationId xmlns:a16="http://schemas.microsoft.com/office/drawing/2014/main" id="{389ACB0B-F92E-FF40-82C8-DB7026EB63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30093" y="5224456"/>
            <a:ext cx="2824604" cy="1612410"/>
          </a:xfrm>
          <a:prstGeom prst="rect">
            <a:avLst/>
          </a:prstGeom>
        </p:spPr>
      </p:pic>
      <p:pic>
        <p:nvPicPr>
          <p:cNvPr id="8" name="Picture 7">
            <a:extLst>
              <a:ext uri="{FF2B5EF4-FFF2-40B4-BE49-F238E27FC236}">
                <a16:creationId xmlns:a16="http://schemas.microsoft.com/office/drawing/2014/main" id="{823F4E51-A576-F14B-920A-56CC3B5675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07563" y="5224456"/>
            <a:ext cx="3022530" cy="1633544"/>
          </a:xfrm>
          <a:prstGeom prst="rect">
            <a:avLst/>
          </a:prstGeom>
        </p:spPr>
      </p:pic>
      <p:sp>
        <p:nvSpPr>
          <p:cNvPr id="9" name="TextBox 8">
            <a:extLst>
              <a:ext uri="{FF2B5EF4-FFF2-40B4-BE49-F238E27FC236}">
                <a16:creationId xmlns:a16="http://schemas.microsoft.com/office/drawing/2014/main" id="{943BF9E7-C2C6-F349-9AD8-541514B8D64B}"/>
              </a:ext>
            </a:extLst>
          </p:cNvPr>
          <p:cNvSpPr txBox="1"/>
          <p:nvPr/>
        </p:nvSpPr>
        <p:spPr>
          <a:xfrm>
            <a:off x="337303" y="5921828"/>
            <a:ext cx="5670260" cy="830997"/>
          </a:xfrm>
          <a:prstGeom prst="rect">
            <a:avLst/>
          </a:prstGeom>
          <a:noFill/>
        </p:spPr>
        <p:txBody>
          <a:bodyPr wrap="square" rtlCol="0">
            <a:spAutoFit/>
          </a:bodyPr>
          <a:lstStyle/>
          <a:p>
            <a:r>
              <a:rPr lang="en-US" sz="2400" dirty="0"/>
              <a:t>Product suite updated annually</a:t>
            </a:r>
          </a:p>
          <a:p>
            <a:r>
              <a:rPr lang="en-US" sz="2400" dirty="0"/>
              <a:t>Data gap since March 2020: COVID19</a:t>
            </a:r>
          </a:p>
        </p:txBody>
      </p:sp>
      <p:sp>
        <p:nvSpPr>
          <p:cNvPr id="3" name="TextBox 2">
            <a:extLst>
              <a:ext uri="{FF2B5EF4-FFF2-40B4-BE49-F238E27FC236}">
                <a16:creationId xmlns:a16="http://schemas.microsoft.com/office/drawing/2014/main" id="{3D8DE787-CB22-6E4D-B24E-8DD645D37D95}"/>
              </a:ext>
            </a:extLst>
          </p:cNvPr>
          <p:cNvSpPr txBox="1"/>
          <p:nvPr/>
        </p:nvSpPr>
        <p:spPr>
          <a:xfrm>
            <a:off x="4719215" y="1182530"/>
            <a:ext cx="5535683" cy="830997"/>
          </a:xfrm>
          <a:prstGeom prst="rect">
            <a:avLst/>
          </a:prstGeom>
          <a:noFill/>
        </p:spPr>
        <p:txBody>
          <a:bodyPr wrap="none" rtlCol="0">
            <a:spAutoFit/>
          </a:bodyPr>
          <a:lstStyle/>
          <a:p>
            <a:r>
              <a:rPr lang="en-US" sz="2400" dirty="0"/>
              <a:t>&gt;620 cruises</a:t>
            </a:r>
          </a:p>
          <a:p>
            <a:r>
              <a:rPr lang="en-US" sz="2400" dirty="0"/>
              <a:t>&gt; 1.2 M observations (5 % of data in SOCAT</a:t>
            </a:r>
          </a:p>
        </p:txBody>
      </p:sp>
      <p:pic>
        <p:nvPicPr>
          <p:cNvPr id="10" name="Picture 9">
            <a:extLst>
              <a:ext uri="{FF2B5EF4-FFF2-40B4-BE49-F238E27FC236}">
                <a16:creationId xmlns:a16="http://schemas.microsoft.com/office/drawing/2014/main" id="{BF519185-1FE3-3E46-9159-C4C7D61C73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3791" y="148914"/>
            <a:ext cx="1630820" cy="548640"/>
          </a:xfrm>
          <a:prstGeom prst="rect">
            <a:avLst/>
          </a:prstGeom>
        </p:spPr>
      </p:pic>
    </p:spTree>
    <p:extLst>
      <p:ext uri="{BB962C8B-B14F-4D97-AF65-F5344CB8AC3E}">
        <p14:creationId xmlns:p14="http://schemas.microsoft.com/office/powerpoint/2010/main" val="2646596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906CCB-1A4A-3849-A4D4-41773B115C93}"/>
              </a:ext>
            </a:extLst>
          </p:cNvPr>
          <p:cNvPicPr>
            <a:picLocks noChangeAspect="1"/>
          </p:cNvPicPr>
          <p:nvPr/>
        </p:nvPicPr>
        <p:blipFill>
          <a:blip r:embed="rId3"/>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78028253-7CB1-DD4D-B788-D7AACB6C635D}"/>
              </a:ext>
            </a:extLst>
          </p:cNvPr>
          <p:cNvPicPr>
            <a:picLocks noChangeAspect="1"/>
          </p:cNvPicPr>
          <p:nvPr/>
        </p:nvPicPr>
        <p:blipFill>
          <a:blip r:embed="rId4"/>
          <a:stretch>
            <a:fillRect/>
          </a:stretch>
        </p:blipFill>
        <p:spPr>
          <a:xfrm>
            <a:off x="6238309" y="3188829"/>
            <a:ext cx="5692521" cy="2861241"/>
          </a:xfrm>
          <a:prstGeom prst="rect">
            <a:avLst/>
          </a:prstGeom>
        </p:spPr>
      </p:pic>
      <p:pic>
        <p:nvPicPr>
          <p:cNvPr id="12" name="Picture 11">
            <a:extLst>
              <a:ext uri="{FF2B5EF4-FFF2-40B4-BE49-F238E27FC236}">
                <a16:creationId xmlns:a16="http://schemas.microsoft.com/office/drawing/2014/main" id="{E622AF66-1001-6646-9BF1-D99A71F2179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188830"/>
            <a:ext cx="5694428" cy="2861240"/>
          </a:xfrm>
          <a:prstGeom prst="rect">
            <a:avLst/>
          </a:prstGeom>
        </p:spPr>
      </p:pic>
      <p:sp>
        <p:nvSpPr>
          <p:cNvPr id="13" name="TextBox 12">
            <a:extLst>
              <a:ext uri="{FF2B5EF4-FFF2-40B4-BE49-F238E27FC236}">
                <a16:creationId xmlns:a16="http://schemas.microsoft.com/office/drawing/2014/main" id="{968D865F-E41A-194A-83E0-A1F5094F5BC2}"/>
              </a:ext>
            </a:extLst>
          </p:cNvPr>
          <p:cNvSpPr txBox="1"/>
          <p:nvPr/>
        </p:nvSpPr>
        <p:spPr>
          <a:xfrm>
            <a:off x="2984603" y="156314"/>
            <a:ext cx="6222794" cy="584775"/>
          </a:xfrm>
          <a:prstGeom prst="rect">
            <a:avLst/>
          </a:prstGeom>
          <a:noFill/>
        </p:spPr>
        <p:txBody>
          <a:bodyPr wrap="none" rtlCol="0">
            <a:spAutoFit/>
          </a:bodyPr>
          <a:lstStyle/>
          <a:p>
            <a:r>
              <a:rPr lang="en-US" sz="3200" dirty="0">
                <a:solidFill>
                  <a:srgbClr val="0070C0"/>
                </a:solidFill>
              </a:rPr>
              <a:t>From observations  to data products</a:t>
            </a:r>
          </a:p>
        </p:txBody>
      </p:sp>
      <p:sp>
        <p:nvSpPr>
          <p:cNvPr id="14" name="TextBox 13">
            <a:extLst>
              <a:ext uri="{FF2B5EF4-FFF2-40B4-BE49-F238E27FC236}">
                <a16:creationId xmlns:a16="http://schemas.microsoft.com/office/drawing/2014/main" id="{7DDD7913-65F8-3242-850E-A64EA439E1D8}"/>
              </a:ext>
            </a:extLst>
          </p:cNvPr>
          <p:cNvSpPr txBox="1"/>
          <p:nvPr/>
        </p:nvSpPr>
        <p:spPr>
          <a:xfrm>
            <a:off x="671416" y="6223202"/>
            <a:ext cx="12191999" cy="461665"/>
          </a:xfrm>
          <a:prstGeom prst="rect">
            <a:avLst/>
          </a:prstGeom>
          <a:noFill/>
        </p:spPr>
        <p:txBody>
          <a:bodyPr wrap="square" rtlCol="0">
            <a:spAutoFit/>
          </a:bodyPr>
          <a:lstStyle/>
          <a:p>
            <a:r>
              <a:rPr lang="en-US" sz="2400" dirty="0"/>
              <a:t>      Measurement fCO</a:t>
            </a:r>
            <a:r>
              <a:rPr lang="en-US" sz="2400" baseline="-25000" dirty="0"/>
              <a:t>2w</a:t>
            </a:r>
            <a:r>
              <a:rPr lang="en-US" sz="2400" dirty="0"/>
              <a:t> 	gridding            Algorithm fCO</a:t>
            </a:r>
            <a:r>
              <a:rPr lang="en-US" sz="2400" baseline="-25000" dirty="0"/>
              <a:t>2w</a:t>
            </a:r>
            <a:r>
              <a:rPr lang="en-US" sz="2400" dirty="0"/>
              <a:t> = f(position, SST, SSS,MLD)          </a:t>
            </a:r>
          </a:p>
        </p:txBody>
      </p:sp>
      <p:pic>
        <p:nvPicPr>
          <p:cNvPr id="15" name="Picture 14">
            <a:extLst>
              <a:ext uri="{FF2B5EF4-FFF2-40B4-BE49-F238E27FC236}">
                <a16:creationId xmlns:a16="http://schemas.microsoft.com/office/drawing/2014/main" id="{70E2EB9F-5424-6E47-9056-AD28B0351F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43092" y="714657"/>
            <a:ext cx="4528022" cy="1827393"/>
          </a:xfrm>
          <a:prstGeom prst="rect">
            <a:avLst/>
          </a:prstGeom>
          <a:ln>
            <a:solidFill>
              <a:schemeClr val="accent1"/>
            </a:solidFill>
          </a:ln>
        </p:spPr>
      </p:pic>
      <p:sp>
        <p:nvSpPr>
          <p:cNvPr id="16" name="TextBox 15">
            <a:extLst>
              <a:ext uri="{FF2B5EF4-FFF2-40B4-BE49-F238E27FC236}">
                <a16:creationId xmlns:a16="http://schemas.microsoft.com/office/drawing/2014/main" id="{48B60476-2535-1B49-BC71-033060D19BC2}"/>
              </a:ext>
            </a:extLst>
          </p:cNvPr>
          <p:cNvSpPr txBox="1"/>
          <p:nvPr/>
        </p:nvSpPr>
        <p:spPr>
          <a:xfrm>
            <a:off x="4872574" y="2542050"/>
            <a:ext cx="2718245" cy="461665"/>
          </a:xfrm>
          <a:prstGeom prst="rect">
            <a:avLst/>
          </a:prstGeom>
          <a:noFill/>
        </p:spPr>
        <p:txBody>
          <a:bodyPr wrap="none" rtlCol="0">
            <a:spAutoFit/>
          </a:bodyPr>
          <a:lstStyle/>
          <a:p>
            <a:r>
              <a:rPr lang="en-US" sz="2400" i="1" dirty="0"/>
              <a:t>Spatial interpolation</a:t>
            </a:r>
          </a:p>
        </p:txBody>
      </p:sp>
      <p:sp>
        <p:nvSpPr>
          <p:cNvPr id="2" name="Right Arrow 1">
            <a:extLst>
              <a:ext uri="{FF2B5EF4-FFF2-40B4-BE49-F238E27FC236}">
                <a16:creationId xmlns:a16="http://schemas.microsoft.com/office/drawing/2014/main" id="{E882C01D-CC65-7044-B527-C7002553DE0B}"/>
              </a:ext>
            </a:extLst>
          </p:cNvPr>
          <p:cNvSpPr/>
          <p:nvPr/>
        </p:nvSpPr>
        <p:spPr>
          <a:xfrm>
            <a:off x="3828616" y="6463992"/>
            <a:ext cx="490331" cy="45719"/>
          </a:xfrm>
          <a:prstGeom prst="rightArrow">
            <a:avLst/>
          </a:prstGeom>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6B70508B-D10F-EB42-A9D5-7E97AD083C1D}"/>
              </a:ext>
            </a:extLst>
          </p:cNvPr>
          <p:cNvSpPr/>
          <p:nvPr/>
        </p:nvSpPr>
        <p:spPr>
          <a:xfrm>
            <a:off x="5605669" y="6454034"/>
            <a:ext cx="490331" cy="45719"/>
          </a:xfrm>
          <a:prstGeom prst="rightArrow">
            <a:avLst/>
          </a:prstGeom>
          <a:ln w="666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D545453-1F38-424C-B192-99282327FD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43791" y="148914"/>
            <a:ext cx="1630820" cy="548640"/>
          </a:xfrm>
          <a:prstGeom prst="rect">
            <a:avLst/>
          </a:prstGeom>
        </p:spPr>
      </p:pic>
    </p:spTree>
    <p:extLst>
      <p:ext uri="{BB962C8B-B14F-4D97-AF65-F5344CB8AC3E}">
        <p14:creationId xmlns:p14="http://schemas.microsoft.com/office/powerpoint/2010/main" val="82675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CA8AA8-0161-124B-A7D9-D6E3322414AF}"/>
              </a:ext>
            </a:extLst>
          </p:cNvPr>
          <p:cNvSpPr txBox="1"/>
          <p:nvPr/>
        </p:nvSpPr>
        <p:spPr>
          <a:xfrm>
            <a:off x="3490293" y="166473"/>
            <a:ext cx="6222794" cy="584775"/>
          </a:xfrm>
          <a:prstGeom prst="rect">
            <a:avLst/>
          </a:prstGeom>
          <a:noFill/>
        </p:spPr>
        <p:txBody>
          <a:bodyPr wrap="none" rtlCol="0">
            <a:spAutoFit/>
          </a:bodyPr>
          <a:lstStyle/>
          <a:p>
            <a:r>
              <a:rPr lang="en-US" sz="3200" dirty="0">
                <a:solidFill>
                  <a:srgbClr val="0070C0"/>
                </a:solidFill>
              </a:rPr>
              <a:t>From observations  to data products</a:t>
            </a:r>
          </a:p>
        </p:txBody>
      </p:sp>
      <p:sp>
        <p:nvSpPr>
          <p:cNvPr id="4" name="TextBox 3">
            <a:extLst>
              <a:ext uri="{FF2B5EF4-FFF2-40B4-BE49-F238E27FC236}">
                <a16:creationId xmlns:a16="http://schemas.microsoft.com/office/drawing/2014/main" id="{451E1BFA-86D9-CC43-A1CD-F7DB58FF36C1}"/>
              </a:ext>
            </a:extLst>
          </p:cNvPr>
          <p:cNvSpPr txBox="1"/>
          <p:nvPr/>
        </p:nvSpPr>
        <p:spPr>
          <a:xfrm>
            <a:off x="687421" y="818418"/>
            <a:ext cx="11234057" cy="830997"/>
          </a:xfrm>
          <a:prstGeom prst="rect">
            <a:avLst/>
          </a:prstGeom>
          <a:noFill/>
        </p:spPr>
        <p:txBody>
          <a:bodyPr wrap="square" rtlCol="0">
            <a:spAutoFit/>
          </a:bodyPr>
          <a:lstStyle/>
          <a:p>
            <a:r>
              <a:rPr lang="en-US" sz="2400" dirty="0"/>
              <a:t>A hierarchy  of products  from fCO</a:t>
            </a:r>
            <a:r>
              <a:rPr lang="en-US" sz="2400" baseline="-25000" dirty="0"/>
              <a:t>2</a:t>
            </a:r>
            <a:r>
              <a:rPr lang="en-US" sz="2400" dirty="0"/>
              <a:t> observations to derived quantities (based on fCO</a:t>
            </a:r>
            <a:r>
              <a:rPr lang="en-US" sz="2400" baseline="-25000" dirty="0"/>
              <a:t>2</a:t>
            </a:r>
            <a:r>
              <a:rPr lang="en-US" sz="2400" dirty="0"/>
              <a:t> and other observations, inorganic carbon thermodynamics and interpolation)</a:t>
            </a:r>
          </a:p>
        </p:txBody>
      </p:sp>
      <p:sp>
        <p:nvSpPr>
          <p:cNvPr id="5" name="TextBox 4">
            <a:extLst>
              <a:ext uri="{FF2B5EF4-FFF2-40B4-BE49-F238E27FC236}">
                <a16:creationId xmlns:a16="http://schemas.microsoft.com/office/drawing/2014/main" id="{57C0F7B0-D324-6149-818E-D0AF2081A053}"/>
              </a:ext>
            </a:extLst>
          </p:cNvPr>
          <p:cNvSpPr txBox="1"/>
          <p:nvPr/>
        </p:nvSpPr>
        <p:spPr>
          <a:xfrm>
            <a:off x="243840" y="5934381"/>
            <a:ext cx="11704320" cy="738664"/>
          </a:xfrm>
          <a:prstGeom prst="rect">
            <a:avLst/>
          </a:prstGeom>
          <a:noFill/>
        </p:spPr>
        <p:txBody>
          <a:bodyPr wrap="square" rtlCol="0">
            <a:spAutoFit/>
          </a:bodyPr>
          <a:lstStyle/>
          <a:p>
            <a:r>
              <a:rPr lang="en-US" sz="1400" dirty="0"/>
              <a:t>The solid red lines are the least squares linear ﬁt through all the fCO</a:t>
            </a:r>
            <a:r>
              <a:rPr lang="en-US" sz="1400" baseline="-25000" dirty="0"/>
              <a:t>2w</a:t>
            </a:r>
            <a:r>
              <a:rPr lang="en-US" sz="1400" dirty="0"/>
              <a:t> and SST data from 2002 to 2018. The black dashed lines are the ﬁts from 2002 to 2010 and 2010 to 2018. For fCO</a:t>
            </a:r>
            <a:r>
              <a:rPr lang="en-US" sz="1400" baseline="-25000" dirty="0"/>
              <a:t>2w</a:t>
            </a:r>
            <a:r>
              <a:rPr lang="en-US" sz="1400" dirty="0"/>
              <a:t> the slopes are 1.30 ± 0.003; −1.37 ± 0.017; and 3.69 ± 0.011 </a:t>
            </a:r>
            <a:r>
              <a:rPr lang="el-GR" sz="1400" dirty="0"/>
              <a:t>μ</a:t>
            </a:r>
            <a:r>
              <a:rPr lang="en-US" sz="1400" dirty="0"/>
              <a:t>atm/year, respectively. For SST the slopes are −0.0080 ± 0.0003, −0.178 ± 0.002, and 0.1941 ± 0.001 °C/year, respectively.</a:t>
            </a:r>
          </a:p>
        </p:txBody>
      </p:sp>
      <p:pic>
        <p:nvPicPr>
          <p:cNvPr id="8" name="Picture 7">
            <a:extLst>
              <a:ext uri="{FF2B5EF4-FFF2-40B4-BE49-F238E27FC236}">
                <a16:creationId xmlns:a16="http://schemas.microsoft.com/office/drawing/2014/main" id="{A6551953-A66D-5F42-8DCC-EEA0AD1879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9388" y="2714307"/>
            <a:ext cx="3549805" cy="3200400"/>
          </a:xfrm>
          <a:prstGeom prst="rect">
            <a:avLst/>
          </a:prstGeom>
        </p:spPr>
      </p:pic>
      <p:pic>
        <p:nvPicPr>
          <p:cNvPr id="10" name="Picture 9">
            <a:extLst>
              <a:ext uri="{FF2B5EF4-FFF2-40B4-BE49-F238E27FC236}">
                <a16:creationId xmlns:a16="http://schemas.microsoft.com/office/drawing/2014/main" id="{32296CA7-F961-3B4B-BAB5-C99B186ED1B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74056" y="2694633"/>
            <a:ext cx="3464006" cy="3200400"/>
          </a:xfrm>
          <a:prstGeom prst="rect">
            <a:avLst/>
          </a:prstGeom>
        </p:spPr>
      </p:pic>
      <p:pic>
        <p:nvPicPr>
          <p:cNvPr id="12" name="Picture 11">
            <a:extLst>
              <a:ext uri="{FF2B5EF4-FFF2-40B4-BE49-F238E27FC236}">
                <a16:creationId xmlns:a16="http://schemas.microsoft.com/office/drawing/2014/main" id="{E60257A9-0B28-4443-8978-96DD31F10E8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2627" y="2672535"/>
            <a:ext cx="3490685" cy="3200400"/>
          </a:xfrm>
          <a:prstGeom prst="rect">
            <a:avLst/>
          </a:prstGeom>
        </p:spPr>
      </p:pic>
      <p:pic>
        <p:nvPicPr>
          <p:cNvPr id="13" name="Picture 12">
            <a:extLst>
              <a:ext uri="{FF2B5EF4-FFF2-40B4-BE49-F238E27FC236}">
                <a16:creationId xmlns:a16="http://schemas.microsoft.com/office/drawing/2014/main" id="{00180F19-594C-2247-907B-B325E8B4FFE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6063" y="148551"/>
            <a:ext cx="1630820" cy="548640"/>
          </a:xfrm>
          <a:prstGeom prst="rect">
            <a:avLst/>
          </a:prstGeom>
        </p:spPr>
      </p:pic>
      <p:sp>
        <p:nvSpPr>
          <p:cNvPr id="14" name="TextBox 13">
            <a:extLst>
              <a:ext uri="{FF2B5EF4-FFF2-40B4-BE49-F238E27FC236}">
                <a16:creationId xmlns:a16="http://schemas.microsoft.com/office/drawing/2014/main" id="{E4EB9DEC-D96A-CC4F-94BB-64D958BFD87B}"/>
              </a:ext>
            </a:extLst>
          </p:cNvPr>
          <p:cNvSpPr txBox="1"/>
          <p:nvPr/>
        </p:nvSpPr>
        <p:spPr>
          <a:xfrm>
            <a:off x="1344414" y="2888500"/>
            <a:ext cx="1417632" cy="369332"/>
          </a:xfrm>
          <a:prstGeom prst="rect">
            <a:avLst/>
          </a:prstGeom>
          <a:noFill/>
        </p:spPr>
        <p:txBody>
          <a:bodyPr wrap="none" rtlCol="0">
            <a:spAutoFit/>
          </a:bodyPr>
          <a:lstStyle/>
          <a:p>
            <a:r>
              <a:rPr lang="en-US" dirty="0">
                <a:solidFill>
                  <a:srgbClr val="FF0000"/>
                </a:solidFill>
              </a:rPr>
              <a:t>Observations</a:t>
            </a:r>
          </a:p>
        </p:txBody>
      </p:sp>
      <p:sp>
        <p:nvSpPr>
          <p:cNvPr id="15" name="TextBox 14">
            <a:extLst>
              <a:ext uri="{FF2B5EF4-FFF2-40B4-BE49-F238E27FC236}">
                <a16:creationId xmlns:a16="http://schemas.microsoft.com/office/drawing/2014/main" id="{79A4E6F3-9CAD-6A44-B4C7-52A53B136288}"/>
              </a:ext>
            </a:extLst>
          </p:cNvPr>
          <p:cNvSpPr txBox="1"/>
          <p:nvPr/>
        </p:nvSpPr>
        <p:spPr>
          <a:xfrm>
            <a:off x="4660488" y="2781595"/>
            <a:ext cx="1844864" cy="369332"/>
          </a:xfrm>
          <a:prstGeom prst="rect">
            <a:avLst/>
          </a:prstGeom>
          <a:noFill/>
        </p:spPr>
        <p:txBody>
          <a:bodyPr wrap="none" rtlCol="0">
            <a:spAutoFit/>
          </a:bodyPr>
          <a:lstStyle/>
          <a:p>
            <a:r>
              <a:rPr lang="en-US" dirty="0">
                <a:solidFill>
                  <a:srgbClr val="FF0000"/>
                </a:solidFill>
              </a:rPr>
              <a:t>Monthly Gridded </a:t>
            </a:r>
          </a:p>
        </p:txBody>
      </p:sp>
      <p:sp>
        <p:nvSpPr>
          <p:cNvPr id="16" name="TextBox 15">
            <a:extLst>
              <a:ext uri="{FF2B5EF4-FFF2-40B4-BE49-F238E27FC236}">
                <a16:creationId xmlns:a16="http://schemas.microsoft.com/office/drawing/2014/main" id="{AC82D789-5DA6-9C4B-AB1D-33AFE917C9A0}"/>
              </a:ext>
            </a:extLst>
          </p:cNvPr>
          <p:cNvSpPr txBox="1"/>
          <p:nvPr/>
        </p:nvSpPr>
        <p:spPr>
          <a:xfrm>
            <a:off x="8575612" y="2828570"/>
            <a:ext cx="1860894" cy="369332"/>
          </a:xfrm>
          <a:prstGeom prst="rect">
            <a:avLst/>
          </a:prstGeom>
          <a:noFill/>
        </p:spPr>
        <p:txBody>
          <a:bodyPr wrap="none" rtlCol="0">
            <a:spAutoFit/>
          </a:bodyPr>
          <a:lstStyle/>
          <a:p>
            <a:r>
              <a:rPr lang="en-US" dirty="0">
                <a:solidFill>
                  <a:srgbClr val="FF0000"/>
                </a:solidFill>
              </a:rPr>
              <a:t>Monthly mapped </a:t>
            </a:r>
          </a:p>
        </p:txBody>
      </p:sp>
      <p:sp>
        <p:nvSpPr>
          <p:cNvPr id="17" name="TextBox 16">
            <a:extLst>
              <a:ext uri="{FF2B5EF4-FFF2-40B4-BE49-F238E27FC236}">
                <a16:creationId xmlns:a16="http://schemas.microsoft.com/office/drawing/2014/main" id="{02EDE229-C91E-CB47-B20F-97A7721E761A}"/>
              </a:ext>
            </a:extLst>
          </p:cNvPr>
          <p:cNvSpPr txBox="1"/>
          <p:nvPr/>
        </p:nvSpPr>
        <p:spPr>
          <a:xfrm>
            <a:off x="1776883" y="2000924"/>
            <a:ext cx="9087552" cy="461665"/>
          </a:xfrm>
          <a:prstGeom prst="rect">
            <a:avLst/>
          </a:prstGeom>
          <a:noFill/>
        </p:spPr>
        <p:txBody>
          <a:bodyPr wrap="none" rtlCol="0">
            <a:spAutoFit/>
          </a:bodyPr>
          <a:lstStyle/>
          <a:p>
            <a:r>
              <a:rPr lang="en-US" sz="2400" i="1" dirty="0"/>
              <a:t>Temporal interpolation- the seasonal cycle in SST dominates variability  </a:t>
            </a:r>
          </a:p>
        </p:txBody>
      </p:sp>
    </p:spTree>
    <p:extLst>
      <p:ext uri="{BB962C8B-B14F-4D97-AF65-F5344CB8AC3E}">
        <p14:creationId xmlns:p14="http://schemas.microsoft.com/office/powerpoint/2010/main" val="37377554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3833</TotalTime>
  <Words>1868</Words>
  <Application>Microsoft Macintosh PowerPoint</Application>
  <PresentationFormat>Widescreen</PresentationFormat>
  <Paragraphs>119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Symbol</vt:lpstr>
      <vt:lpstr>Wingdings</vt:lpstr>
      <vt:lpstr>Office Theme</vt:lpstr>
      <vt:lpstr>Products from a surface ocean CO2 reference network, SOCONET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Products from a surface ocean CO2 reference network, SOCONET </dc:title>
  <dc:creator>Rik Wanninkhof</dc:creator>
  <cp:lastModifiedBy>Rik Wanninkhof</cp:lastModifiedBy>
  <cp:revision>119</cp:revision>
  <cp:lastPrinted>2020-09-15T13:35:46Z</cp:lastPrinted>
  <dcterms:created xsi:type="dcterms:W3CDTF">2020-08-21T16:16:36Z</dcterms:created>
  <dcterms:modified xsi:type="dcterms:W3CDTF">2020-09-16T17:06:16Z</dcterms:modified>
</cp:coreProperties>
</file>