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46" autoAdjust="0"/>
    <p:restoredTop sz="94632"/>
  </p:normalViewPr>
  <p:slideViewPr>
    <p:cSldViewPr snapToGrid="0" snapToObjects="1">
      <p:cViewPr>
        <p:scale>
          <a:sx n="33" d="100"/>
          <a:sy n="33" d="100"/>
        </p:scale>
        <p:origin x="-5232" y="-272"/>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359926-DF59-194F-BAF3-AE5D6E9F9B79}"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30700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59926-DF59-194F-BAF3-AE5D6E9F9B79}"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403296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59926-DF59-194F-BAF3-AE5D6E9F9B79}"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297617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59926-DF59-194F-BAF3-AE5D6E9F9B79}"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22092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359926-DF59-194F-BAF3-AE5D6E9F9B79}" type="datetimeFigureOut">
              <a:rPr lang="en-US" smtClean="0"/>
              <a:t>9/11/19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20468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359926-DF59-194F-BAF3-AE5D6E9F9B79}"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299857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359926-DF59-194F-BAF3-AE5D6E9F9B79}" type="datetimeFigureOut">
              <a:rPr lang="en-US" smtClean="0"/>
              <a:t>9/11/19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137083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359926-DF59-194F-BAF3-AE5D6E9F9B79}" type="datetimeFigureOut">
              <a:rPr lang="en-US" smtClean="0"/>
              <a:t>9/11/19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354823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59926-DF59-194F-BAF3-AE5D6E9F9B79}" type="datetimeFigureOut">
              <a:rPr lang="en-US" smtClean="0"/>
              <a:t>9/11/19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170578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B4359926-DF59-194F-BAF3-AE5D6E9F9B79}"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87907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dirty="0"/>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B4359926-DF59-194F-BAF3-AE5D6E9F9B79}" type="datetimeFigureOut">
              <a:rPr lang="en-US" smtClean="0"/>
              <a:t>9/11/19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DE4ED-C60F-C74C-8CCF-C530B716794A}" type="slidenum">
              <a:rPr lang="en-US" smtClean="0"/>
              <a:t>‹#›</a:t>
            </a:fld>
            <a:endParaRPr lang="en-US" dirty="0"/>
          </a:p>
        </p:txBody>
      </p:sp>
    </p:spTree>
    <p:extLst>
      <p:ext uri="{BB962C8B-B14F-4D97-AF65-F5344CB8AC3E}">
        <p14:creationId xmlns:p14="http://schemas.microsoft.com/office/powerpoint/2010/main" val="3806611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4359926-DF59-194F-BAF3-AE5D6E9F9B79}" type="datetimeFigureOut">
              <a:rPr lang="en-US" smtClean="0"/>
              <a:t>9/11/19</a:t>
            </a:fld>
            <a:endParaRPr 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3BCDE4ED-C60F-C74C-8CCF-C530B716794A}" type="slidenum">
              <a:rPr lang="en-US" smtClean="0"/>
              <a:t>‹#›</a:t>
            </a:fld>
            <a:endParaRPr lang="en-US" dirty="0"/>
          </a:p>
        </p:txBody>
      </p:sp>
    </p:spTree>
    <p:extLst>
      <p:ext uri="{BB962C8B-B14F-4D97-AF65-F5344CB8AC3E}">
        <p14:creationId xmlns:p14="http://schemas.microsoft.com/office/powerpoint/2010/main" val="1546484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hyperlink" Target="https://www.aoml.noaa.gov/ocd/gcc/SOCONET/SOCONET_prospectus.pdf" TargetMode="External"/><Relationship Id="rId13" Type="http://schemas.openxmlformats.org/officeDocument/2006/relationships/hyperlink" Target="https://www.frontiersin.org/article/10.3389/fmars.2019.00400" TargetMode="External"/><Relationship Id="rId14" Type="http://schemas.openxmlformats.org/officeDocument/2006/relationships/hyperlink" Target="mailto:rik.wanninkhof@noaa.gov" TargetMode="External"/><Relationship Id="rId15" Type="http://schemas.openxmlformats.org/officeDocument/2006/relationships/image" Target="../media/image11.png"/><Relationship Id="rId1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Fig_6b_SOCONET_CT_GlOB_Flu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3620" y="28584226"/>
            <a:ext cx="8533180" cy="6400800"/>
          </a:xfrm>
          <a:prstGeom prst="rect">
            <a:avLst/>
          </a:prstGeom>
        </p:spPr>
      </p:pic>
      <p:pic>
        <p:nvPicPr>
          <p:cNvPr id="39" name="Picture 38" descr="Fig_2_SOCONET_flow_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0503" y="19037102"/>
            <a:ext cx="8536297" cy="6400800"/>
          </a:xfrm>
          <a:prstGeom prst="rect">
            <a:avLst/>
          </a:prstGeom>
        </p:spPr>
      </p:pic>
      <p:sp>
        <p:nvSpPr>
          <p:cNvPr id="2" name="Title 1">
            <a:extLst>
              <a:ext uri="{FF2B5EF4-FFF2-40B4-BE49-F238E27FC236}">
                <a16:creationId xmlns:a16="http://schemas.microsoft.com/office/drawing/2014/main" xmlns="" id="{290411D5-F6FD-F347-A38E-3E6D8977291C}"/>
              </a:ext>
            </a:extLst>
          </p:cNvPr>
          <p:cNvSpPr>
            <a:spLocks noGrp="1"/>
          </p:cNvSpPr>
          <p:nvPr>
            <p:ph type="ctrTitle"/>
          </p:nvPr>
        </p:nvSpPr>
        <p:spPr>
          <a:xfrm>
            <a:off x="340241" y="3834752"/>
            <a:ext cx="29936559" cy="1353312"/>
          </a:xfrm>
        </p:spPr>
        <p:txBody>
          <a:bodyPr anchor="t">
            <a:normAutofit fontScale="90000"/>
          </a:bodyPr>
          <a:lstStyle/>
          <a:p>
            <a:pPr algn="l"/>
            <a:r>
              <a:rPr lang="en-US" sz="7300" b="1" dirty="0" smtClean="0">
                <a:latin typeface="+mn-lt"/>
                <a:ea typeface="Calibri"/>
              </a:rPr>
              <a:t>                            A </a:t>
            </a:r>
            <a:r>
              <a:rPr lang="en-US" sz="7300" b="1" dirty="0">
                <a:latin typeface="+mn-lt"/>
                <a:ea typeface="Calibri"/>
              </a:rPr>
              <a:t>surface ocean CO</a:t>
            </a:r>
            <a:r>
              <a:rPr lang="en-US" sz="7300" b="1" baseline="-25000" dirty="0">
                <a:latin typeface="+mn-lt"/>
                <a:ea typeface="Calibri"/>
              </a:rPr>
              <a:t>2</a:t>
            </a:r>
            <a:r>
              <a:rPr lang="en-US" sz="7300" b="1" dirty="0">
                <a:latin typeface="+mn-lt"/>
                <a:ea typeface="Calibri"/>
              </a:rPr>
              <a:t> reference network, SOCONET </a:t>
            </a:r>
            <a:r>
              <a:rPr lang="en-US" sz="7300" b="1" dirty="0" smtClean="0">
                <a:latin typeface="+mn-lt"/>
                <a:ea typeface="Calibri"/>
              </a:rPr>
              <a:t/>
            </a:r>
            <a:br>
              <a:rPr lang="en-US" sz="7300" b="1" dirty="0" smtClean="0">
                <a:latin typeface="+mn-lt"/>
                <a:ea typeface="Calibri"/>
              </a:rPr>
            </a:br>
            <a:r>
              <a:rPr lang="en-US" sz="7300" b="1" dirty="0" smtClean="0">
                <a:latin typeface="+mn-lt"/>
                <a:ea typeface="Calibri"/>
              </a:rPr>
              <a:t>                      and </a:t>
            </a:r>
            <a:r>
              <a:rPr lang="en-US" sz="7300" b="1" dirty="0">
                <a:latin typeface="+mn-lt"/>
                <a:ea typeface="Calibri"/>
              </a:rPr>
              <a:t>associated marine boundary layer CO</a:t>
            </a:r>
            <a:r>
              <a:rPr lang="en-US" sz="7300" b="1" baseline="-25000" dirty="0">
                <a:latin typeface="+mn-lt"/>
                <a:ea typeface="Calibri"/>
              </a:rPr>
              <a:t>2</a:t>
            </a:r>
            <a:r>
              <a:rPr lang="en-US" sz="7300" b="1" dirty="0">
                <a:latin typeface="+mn-lt"/>
                <a:ea typeface="Calibri"/>
              </a:rPr>
              <a:t> measurements</a:t>
            </a:r>
            <a:r>
              <a:rPr lang="en-US" sz="8000" dirty="0">
                <a:latin typeface="Trebuchet MS"/>
                <a:ea typeface="Trebuchet MS"/>
              </a:rPr>
              <a:t/>
            </a:r>
            <a:br>
              <a:rPr lang="en-US" sz="8000" dirty="0">
                <a:latin typeface="Trebuchet MS"/>
                <a:ea typeface="Trebuchet MS"/>
              </a:rPr>
            </a:br>
            <a:r>
              <a:rPr lang="en-GB" sz="7300" dirty="0" smtClean="0"/>
              <a:t>,</a:t>
            </a:r>
            <a:r>
              <a:rPr lang="en-GB" sz="7300" dirty="0"/>
              <a:t/>
            </a:r>
            <a:br>
              <a:rPr lang="en-GB" sz="73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400" b="1" dirty="0"/>
              <a:t/>
            </a:r>
            <a:br>
              <a:rPr lang="en-GB" sz="4400" b="1" dirty="0"/>
            </a:br>
            <a:r>
              <a:rPr lang="en-GB" sz="4400" dirty="0" smtClean="0"/>
              <a:t>Abstract</a:t>
            </a:r>
            <a:br>
              <a:rPr lang="en-GB" sz="4400" dirty="0" smtClean="0"/>
            </a:br>
            <a:r>
              <a:rPr lang="en-US" sz="3600" b="1" dirty="0" smtClean="0">
                <a:latin typeface="+mn-lt"/>
              </a:rPr>
              <a:t>The </a:t>
            </a:r>
            <a:r>
              <a:rPr lang="en-US" sz="3600" b="1" dirty="0">
                <a:latin typeface="+mn-lt"/>
              </a:rPr>
              <a:t>Surface Ocean CO</a:t>
            </a:r>
            <a:r>
              <a:rPr lang="en-US" sz="3600" b="1" baseline="-25000" dirty="0">
                <a:latin typeface="+mn-lt"/>
              </a:rPr>
              <a:t>2 </a:t>
            </a:r>
            <a:r>
              <a:rPr lang="en-US" sz="3600" b="1" dirty="0">
                <a:latin typeface="+mn-lt"/>
              </a:rPr>
              <a:t>NETwork</a:t>
            </a:r>
            <a:r>
              <a:rPr lang="en-US" sz="3600" b="1" dirty="0">
                <a:latin typeface="+mn-lt"/>
              </a:rPr>
              <a:t> (SOCONET) and atmospheric Marine Boundary Layer (MBL) CO</a:t>
            </a:r>
            <a:r>
              <a:rPr lang="en-US" sz="3600" b="1" baseline="-25000" dirty="0">
                <a:latin typeface="+mn-lt"/>
              </a:rPr>
              <a:t>2 </a:t>
            </a:r>
            <a:r>
              <a:rPr lang="en-US" sz="3600" b="1" dirty="0">
                <a:latin typeface="+mn-lt"/>
              </a:rPr>
              <a:t>measurements from ships and buoys focus on the operational aspects of measurements of CO</a:t>
            </a:r>
            <a:r>
              <a:rPr lang="en-US" sz="3600" b="1" baseline="-25000" dirty="0">
                <a:latin typeface="+mn-lt"/>
              </a:rPr>
              <a:t>2 </a:t>
            </a:r>
            <a:r>
              <a:rPr lang="en-US" sz="3600" b="1" dirty="0">
                <a:latin typeface="+mn-lt"/>
              </a:rPr>
              <a:t>in both the ocean surface and atmospheric marine boundary layers. The goal is to provide accurate </a:t>
            </a:r>
            <a:r>
              <a:rPr lang="en-US" sz="3600" b="1" dirty="0" smtClean="0">
                <a:latin typeface="+mn-lt"/>
              </a:rPr>
              <a:t>partial pressure of CO</a:t>
            </a:r>
            <a:r>
              <a:rPr lang="en-US" sz="3600" b="1" baseline="-25000" dirty="0" smtClean="0">
                <a:latin typeface="+mn-lt"/>
              </a:rPr>
              <a:t>2</a:t>
            </a:r>
            <a:r>
              <a:rPr lang="en-US" sz="3600" b="1" dirty="0" smtClean="0">
                <a:latin typeface="+mn-lt"/>
              </a:rPr>
              <a:t> (pCO</a:t>
            </a:r>
            <a:r>
              <a:rPr lang="en-US" sz="3600" b="1" baseline="-25000" dirty="0" smtClean="0">
                <a:latin typeface="+mn-lt"/>
              </a:rPr>
              <a:t>2</a:t>
            </a:r>
            <a:r>
              <a:rPr lang="en-US" sz="3600" b="1" dirty="0" smtClean="0">
                <a:latin typeface="+mn-lt"/>
              </a:rPr>
              <a:t>)</a:t>
            </a:r>
            <a:r>
              <a:rPr lang="en-US" sz="3600" b="1" baseline="-25000" dirty="0" smtClean="0">
                <a:latin typeface="+mn-lt"/>
              </a:rPr>
              <a:t> </a:t>
            </a:r>
            <a:r>
              <a:rPr lang="en-US" sz="3600" b="1" dirty="0">
                <a:latin typeface="+mn-lt"/>
              </a:rPr>
              <a:t>data to within 2 micro atmosphere (µ</a:t>
            </a:r>
            <a:r>
              <a:rPr lang="en-US" sz="3600" b="1" dirty="0">
                <a:latin typeface="+mn-lt"/>
              </a:rPr>
              <a:t>atm</a:t>
            </a:r>
            <a:r>
              <a:rPr lang="en-US" sz="3600" b="1" dirty="0">
                <a:latin typeface="+mn-lt"/>
              </a:rPr>
              <a:t>) for surface ocean and 0.2 parts per million (ppm) for MBL measurements following rigorous best practices, </a:t>
            </a:r>
            <a:r>
              <a:rPr lang="en-US" sz="3600" b="1" dirty="0" smtClean="0">
                <a:latin typeface="+mn-lt"/>
              </a:rPr>
              <a:t>calibration, </a:t>
            </a:r>
            <a:r>
              <a:rPr lang="en-US" sz="3600" b="1" dirty="0">
                <a:latin typeface="+mn-lt"/>
              </a:rPr>
              <a:t>and </a:t>
            </a:r>
            <a:r>
              <a:rPr lang="en-US" sz="3600" b="1" dirty="0">
                <a:latin typeface="+mn-lt"/>
              </a:rPr>
              <a:t>intercomparison</a:t>
            </a:r>
            <a:r>
              <a:rPr lang="en-US" sz="3600" b="1" dirty="0">
                <a:latin typeface="+mn-lt"/>
              </a:rPr>
              <a:t> procedures. Platforms and data will be tracked in near real-time and final quality-controlled data will be provided to the community within a year. The network, involving partners worldwide, will aid in production of important products such as maps of monthly resolved surface ocean CO</a:t>
            </a:r>
            <a:r>
              <a:rPr lang="en-US" sz="3600" b="1" baseline="-25000" dirty="0">
                <a:latin typeface="+mn-lt"/>
              </a:rPr>
              <a:t>2 </a:t>
            </a:r>
            <a:r>
              <a:rPr lang="en-US" sz="3600" b="1" dirty="0">
                <a:latin typeface="+mn-lt"/>
              </a:rPr>
              <a:t>and air-sea CO</a:t>
            </a:r>
            <a:r>
              <a:rPr lang="en-US" sz="3600" b="1" baseline="-25000" dirty="0">
                <a:latin typeface="+mn-lt"/>
              </a:rPr>
              <a:t>2 </a:t>
            </a:r>
            <a:r>
              <a:rPr lang="en-US" sz="3600" b="1" dirty="0">
                <a:latin typeface="+mn-lt"/>
              </a:rPr>
              <a:t>flux measurements. These products and other derivatives using surface ocean and MBL CO</a:t>
            </a:r>
            <a:r>
              <a:rPr lang="en-US" sz="3600" b="1" baseline="-25000" dirty="0">
                <a:latin typeface="+mn-lt"/>
              </a:rPr>
              <a:t>2 </a:t>
            </a:r>
            <a:r>
              <a:rPr lang="en-US" sz="3600" b="1" dirty="0">
                <a:latin typeface="+mn-lt"/>
              </a:rPr>
              <a:t>data, such as surface ocean pH maps and MBL CO</a:t>
            </a:r>
            <a:r>
              <a:rPr lang="en-US" sz="3600" b="1" baseline="-25000" dirty="0">
                <a:latin typeface="+mn-lt"/>
              </a:rPr>
              <a:t>2 </a:t>
            </a:r>
            <a:r>
              <a:rPr lang="en-US" sz="3600" b="1" dirty="0">
                <a:latin typeface="+mn-lt"/>
              </a:rPr>
              <a:t>maps, will be of high value for policy assessments and socio-economic decisions regarding the role of the ocean in sequestering anthropogenic CO</a:t>
            </a:r>
            <a:r>
              <a:rPr lang="en-US" sz="3600" b="1" baseline="-25000" dirty="0">
                <a:latin typeface="+mn-lt"/>
              </a:rPr>
              <a:t>2 </a:t>
            </a:r>
            <a:r>
              <a:rPr lang="en-US" sz="3600" b="1" dirty="0">
                <a:latin typeface="+mn-lt"/>
              </a:rPr>
              <a:t>and how this uptake is impacting ocean health by ocean acidification. SOCONET has an open ocean emphasis but will work with regional (coastal) networks. It will liaise with intergovernmental science organizations such as Global Atmosphere </a:t>
            </a:r>
            <a:r>
              <a:rPr lang="en-US" sz="3600" b="1" dirty="0" smtClean="0">
                <a:latin typeface="+mn-lt"/>
              </a:rPr>
              <a:t>Watch </a:t>
            </a:r>
            <a:r>
              <a:rPr lang="en-US" sz="3600" b="1" dirty="0">
                <a:latin typeface="+mn-lt"/>
              </a:rPr>
              <a:t>(GAW), and the </a:t>
            </a:r>
            <a:r>
              <a:rPr lang="en-US" sz="3600" b="1" dirty="0" smtClean="0">
                <a:latin typeface="+mn-lt"/>
              </a:rPr>
              <a:t>Joint Technical Commission </a:t>
            </a:r>
            <a:r>
              <a:rPr lang="en-US" sz="3600" b="1" dirty="0">
                <a:latin typeface="+mn-lt"/>
              </a:rPr>
              <a:t>for </a:t>
            </a:r>
            <a:r>
              <a:rPr lang="en-US" sz="3600" b="1" dirty="0" smtClean="0">
                <a:latin typeface="+mn-lt"/>
              </a:rPr>
              <a:t>Oceanography </a:t>
            </a:r>
            <a:r>
              <a:rPr lang="en-US" sz="3600" b="1" dirty="0">
                <a:latin typeface="+mn-lt"/>
              </a:rPr>
              <a:t>and </a:t>
            </a:r>
            <a:r>
              <a:rPr lang="en-US" sz="3600" b="1" dirty="0" smtClean="0">
                <a:latin typeface="+mn-lt"/>
              </a:rPr>
              <a:t>Marine Meteorology </a:t>
            </a:r>
            <a:r>
              <a:rPr lang="en-US" sz="3600" b="1" dirty="0">
                <a:latin typeface="+mn-lt"/>
              </a:rPr>
              <a:t>(JCOMM). </a:t>
            </a:r>
            <a:r>
              <a:rPr lang="en-GB" sz="3600" b="1" dirty="0">
                <a:latin typeface="+mn-lt"/>
              </a:rPr>
              <a:t/>
            </a:r>
            <a:br>
              <a:rPr lang="en-GB" sz="3600" b="1" dirty="0">
                <a:latin typeface="+mn-lt"/>
              </a:rPr>
            </a:br>
            <a:r>
              <a:rPr lang="en-GB" sz="3600" b="1" dirty="0" smtClean="0">
                <a:latin typeface="+mn-lt"/>
              </a:rPr>
              <a:t/>
            </a:r>
            <a:br>
              <a:rPr lang="en-GB" sz="3600" b="1" dirty="0" smtClean="0">
                <a:latin typeface="+mn-lt"/>
              </a:rPr>
            </a:br>
            <a:r>
              <a:rPr lang="en-GB" sz="3600" b="1" dirty="0">
                <a:latin typeface="+mn-lt"/>
              </a:rPr>
              <a:t/>
            </a:r>
            <a:br>
              <a:rPr lang="en-GB" sz="3600" b="1" dirty="0">
                <a:latin typeface="+mn-lt"/>
              </a:rPr>
            </a:br>
            <a:r>
              <a:rPr lang="en-GB" sz="3600" b="1" dirty="0">
                <a:latin typeface="+mn-lt"/>
              </a:rPr>
              <a:t/>
            </a:r>
            <a:br>
              <a:rPr lang="en-GB" sz="3600" b="1" dirty="0">
                <a:latin typeface="+mn-lt"/>
              </a:rPr>
            </a:br>
            <a:endParaRPr lang="en-US" sz="3600" dirty="0">
              <a:latin typeface="+mn-lt"/>
            </a:endParaRPr>
          </a:p>
        </p:txBody>
      </p:sp>
      <p:sp>
        <p:nvSpPr>
          <p:cNvPr id="178" name="Rectangle 177">
            <a:extLst>
              <a:ext uri="{FF2B5EF4-FFF2-40B4-BE49-F238E27FC236}">
                <a16:creationId xmlns:a16="http://schemas.microsoft.com/office/drawing/2014/main" xmlns="" id="{C8880F1D-EA88-0049-A6B2-0ACFC9DF5E5A}"/>
              </a:ext>
            </a:extLst>
          </p:cNvPr>
          <p:cNvSpPr/>
          <p:nvPr/>
        </p:nvSpPr>
        <p:spPr>
          <a:xfrm>
            <a:off x="120045" y="34526991"/>
            <a:ext cx="29970413" cy="809473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i="1" dirty="0"/>
              <a:t>∗ ∗ ∗ ∗</a:t>
            </a:r>
            <a:endParaRPr lang="en-US" dirty="0"/>
          </a:p>
        </p:txBody>
      </p:sp>
      <p:sp>
        <p:nvSpPr>
          <p:cNvPr id="20" name="TextBox 19">
            <a:extLst>
              <a:ext uri="{FF2B5EF4-FFF2-40B4-BE49-F238E27FC236}">
                <a16:creationId xmlns:a16="http://schemas.microsoft.com/office/drawing/2014/main" xmlns="" id="{37D4345A-6632-234F-A6EB-9D093E191839}"/>
              </a:ext>
            </a:extLst>
          </p:cNvPr>
          <p:cNvSpPr txBox="1"/>
          <p:nvPr/>
        </p:nvSpPr>
        <p:spPr>
          <a:xfrm>
            <a:off x="-43580" y="16314199"/>
            <a:ext cx="13738637" cy="1154932"/>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xmlns="" id="{190F3528-0C18-7643-886C-607BC61C3801}"/>
              </a:ext>
            </a:extLst>
          </p:cNvPr>
          <p:cNvSpPr txBox="1"/>
          <p:nvPr/>
        </p:nvSpPr>
        <p:spPr>
          <a:xfrm>
            <a:off x="340241" y="5677852"/>
            <a:ext cx="29679733" cy="1384995"/>
          </a:xfrm>
          <a:prstGeom prst="rect">
            <a:avLst/>
          </a:prstGeom>
          <a:noFill/>
        </p:spPr>
        <p:txBody>
          <a:bodyPr wrap="square" rtlCol="0">
            <a:spAutoFit/>
          </a:bodyPr>
          <a:lstStyle/>
          <a:p>
            <a:r>
              <a:rPr lang="en-US" sz="2800" b="1" dirty="0"/>
              <a:t>Rik Wanninkhof</a:t>
            </a:r>
            <a:r>
              <a:rPr lang="en-US" sz="2800" b="1" baseline="30000" dirty="0"/>
              <a:t>1*</a:t>
            </a:r>
            <a:r>
              <a:rPr lang="en-US" sz="2800" b="1" dirty="0"/>
              <a:t>, Penelope Pickers</a:t>
            </a:r>
            <a:r>
              <a:rPr lang="en-US" sz="2800" b="1" baseline="30000" dirty="0"/>
              <a:t>2</a:t>
            </a:r>
            <a:r>
              <a:rPr lang="en-US" sz="2800" b="1" dirty="0"/>
              <a:t>, </a:t>
            </a:r>
            <a:r>
              <a:rPr lang="en-US" sz="2800" b="1" dirty="0"/>
              <a:t>Abdirahman</a:t>
            </a:r>
            <a:r>
              <a:rPr lang="en-US" sz="2800" b="1" dirty="0"/>
              <a:t> Omar</a:t>
            </a:r>
            <a:r>
              <a:rPr lang="en-US" sz="2800" b="1" baseline="30000" dirty="0"/>
              <a:t>3</a:t>
            </a:r>
            <a:r>
              <a:rPr lang="en-US" sz="2800" b="1" dirty="0"/>
              <a:t>, Adrienne J. Sutton</a:t>
            </a:r>
            <a:r>
              <a:rPr lang="en-US" sz="2800" b="1" baseline="30000" dirty="0"/>
              <a:t>4</a:t>
            </a:r>
            <a:r>
              <a:rPr lang="en-US" sz="2800" b="1" dirty="0"/>
              <a:t>, Akihiko Murata</a:t>
            </a:r>
            <a:r>
              <a:rPr lang="en-US" sz="2800" b="1" baseline="30000" dirty="0"/>
              <a:t>5</a:t>
            </a:r>
            <a:r>
              <a:rPr lang="en-US" sz="2800" b="1" dirty="0"/>
              <a:t>, Are Olsen</a:t>
            </a:r>
            <a:r>
              <a:rPr lang="en-US" sz="2800" b="1" baseline="30000" dirty="0"/>
              <a:t>6</a:t>
            </a:r>
            <a:r>
              <a:rPr lang="en-US" sz="2800" b="1" dirty="0"/>
              <a:t>, Britton Stephens</a:t>
            </a:r>
            <a:r>
              <a:rPr lang="en-US" sz="2800" b="1" baseline="30000" dirty="0"/>
              <a:t>7</a:t>
            </a:r>
            <a:r>
              <a:rPr lang="en-US" sz="2800" b="1" dirty="0"/>
              <a:t>, Bronte Tilbrook</a:t>
            </a:r>
            <a:r>
              <a:rPr lang="en-US" sz="2800" b="1" baseline="30000" dirty="0"/>
              <a:t>8</a:t>
            </a:r>
            <a:r>
              <a:rPr lang="en-US" sz="2800" b="1" dirty="0"/>
              <a:t>, David Munro</a:t>
            </a:r>
            <a:r>
              <a:rPr lang="en-US" sz="2800" b="1" baseline="30000" dirty="0"/>
              <a:t>9</a:t>
            </a:r>
            <a:r>
              <a:rPr lang="en-US" sz="2800" b="1" dirty="0"/>
              <a:t>, Denis Pierrot</a:t>
            </a:r>
            <a:r>
              <a:rPr lang="en-US" sz="2800" b="1" baseline="30000" dirty="0"/>
              <a:t>10</a:t>
            </a:r>
            <a:r>
              <a:rPr lang="en-US" sz="2800" b="1" dirty="0"/>
              <a:t>, </a:t>
            </a:r>
            <a:r>
              <a:rPr lang="en-US" sz="2800" b="1" dirty="0"/>
              <a:t>Gregor</a:t>
            </a:r>
            <a:r>
              <a:rPr lang="en-US" sz="2800" b="1" dirty="0"/>
              <a:t>  Rehder</a:t>
            </a:r>
            <a:r>
              <a:rPr lang="en-US" sz="2800" b="1" baseline="30000" dirty="0"/>
              <a:t>11</a:t>
            </a:r>
            <a:r>
              <a:rPr lang="en-US" sz="2800" b="1" dirty="0"/>
              <a:t>, J. Magdalena Santana Casiano</a:t>
            </a:r>
            <a:r>
              <a:rPr lang="en-US" sz="2800" b="1" baseline="30000" dirty="0"/>
              <a:t>12</a:t>
            </a:r>
            <a:r>
              <a:rPr lang="en-US" sz="2800" b="1" dirty="0"/>
              <a:t>, Jens D. Müller</a:t>
            </a:r>
            <a:r>
              <a:rPr lang="en-US" sz="2800" b="1" baseline="30000" dirty="0"/>
              <a:t>11</a:t>
            </a:r>
            <a:r>
              <a:rPr lang="en-US" sz="2800" b="1" dirty="0"/>
              <a:t>, Joaquin A. Trinanes</a:t>
            </a:r>
            <a:r>
              <a:rPr lang="en-US" sz="2800" b="1" baseline="30000" dirty="0"/>
              <a:t>13</a:t>
            </a:r>
            <a:r>
              <a:rPr lang="en-US" sz="2800" b="1" dirty="0"/>
              <a:t>, Kathy A. Tedesco</a:t>
            </a:r>
            <a:r>
              <a:rPr lang="en-US" sz="2800" b="1" baseline="30000" dirty="0"/>
              <a:t>14</a:t>
            </a:r>
            <a:r>
              <a:rPr lang="en-US" sz="2800" b="1" dirty="0"/>
              <a:t>, Kevin M. O'Brien</a:t>
            </a:r>
            <a:r>
              <a:rPr lang="en-US" sz="2800" b="1" baseline="30000" dirty="0"/>
              <a:t>15</a:t>
            </a:r>
            <a:r>
              <a:rPr lang="en-US" sz="2800" b="1" dirty="0"/>
              <a:t>, Kim Currie</a:t>
            </a:r>
            <a:r>
              <a:rPr lang="en-US" sz="2800" b="1" baseline="30000" dirty="0"/>
              <a:t>16</a:t>
            </a:r>
            <a:r>
              <a:rPr lang="en-US" sz="2800" b="1" dirty="0"/>
              <a:t>, Leticia Barbero</a:t>
            </a:r>
            <a:r>
              <a:rPr lang="en-US" sz="2800" b="1" baseline="30000" dirty="0"/>
              <a:t>10</a:t>
            </a:r>
            <a:r>
              <a:rPr lang="en-US" sz="2800" b="1" dirty="0"/>
              <a:t>, </a:t>
            </a:r>
            <a:r>
              <a:rPr lang="en-US" sz="2800" b="1" dirty="0"/>
              <a:t>Maciej</a:t>
            </a:r>
            <a:r>
              <a:rPr lang="en-US" sz="2800" b="1" dirty="0"/>
              <a:t> Telszewski</a:t>
            </a:r>
            <a:r>
              <a:rPr lang="en-US" sz="2800" b="1" baseline="30000" dirty="0"/>
              <a:t>17</a:t>
            </a:r>
            <a:r>
              <a:rPr lang="en-US" sz="2800" b="1" dirty="0"/>
              <a:t>, Mario Hoppema</a:t>
            </a:r>
            <a:r>
              <a:rPr lang="en-US" sz="2800" b="1" baseline="30000" dirty="0"/>
              <a:t>18</a:t>
            </a:r>
            <a:r>
              <a:rPr lang="en-US" sz="2800" b="1" dirty="0"/>
              <a:t>, Masao Ishii</a:t>
            </a:r>
            <a:r>
              <a:rPr lang="en-US" sz="2800" b="1" baseline="30000" dirty="0"/>
              <a:t>19</a:t>
            </a:r>
            <a:r>
              <a:rPr lang="en-US" sz="2800" b="1" dirty="0"/>
              <a:t>, </a:t>
            </a:r>
            <a:r>
              <a:rPr lang="en-US" sz="2800" b="1" dirty="0"/>
              <a:t>Melchor</a:t>
            </a:r>
            <a:r>
              <a:rPr lang="en-US" sz="2800" b="1" dirty="0"/>
              <a:t> Gonzalez-Davila</a:t>
            </a:r>
            <a:r>
              <a:rPr lang="en-US" sz="2800" b="1" baseline="30000" dirty="0"/>
              <a:t>12</a:t>
            </a:r>
            <a:r>
              <a:rPr lang="en-US" sz="2800" b="1" dirty="0"/>
              <a:t>, Nicholas R. Bates</a:t>
            </a:r>
            <a:r>
              <a:rPr lang="en-US" sz="2800" b="1" baseline="30000" dirty="0"/>
              <a:t>20</a:t>
            </a:r>
            <a:r>
              <a:rPr lang="en-US" sz="2800" b="1" dirty="0"/>
              <a:t>, Nicolas Metzl</a:t>
            </a:r>
            <a:r>
              <a:rPr lang="en-US" sz="2800" b="1" baseline="30000" dirty="0"/>
              <a:t>21</a:t>
            </a:r>
            <a:r>
              <a:rPr lang="en-US" sz="2800" b="1" dirty="0"/>
              <a:t>, </a:t>
            </a:r>
            <a:r>
              <a:rPr lang="en-US" sz="2800" b="1" dirty="0"/>
              <a:t>Parvadha</a:t>
            </a:r>
            <a:r>
              <a:rPr lang="en-US" sz="2800" b="1" dirty="0"/>
              <a:t> Suntharalingam</a:t>
            </a:r>
            <a:r>
              <a:rPr lang="en-US" sz="2800" b="1" baseline="30000" dirty="0"/>
              <a:t>2</a:t>
            </a:r>
            <a:r>
              <a:rPr lang="en-US" sz="2800" b="1" dirty="0"/>
              <a:t>, Richard A. Feely</a:t>
            </a:r>
            <a:r>
              <a:rPr lang="en-US" sz="2800" b="1" baseline="30000" dirty="0"/>
              <a:t>4</a:t>
            </a:r>
            <a:r>
              <a:rPr lang="en-US" sz="2800" b="1" dirty="0"/>
              <a:t>, Shin-</a:t>
            </a:r>
            <a:r>
              <a:rPr lang="en-US" sz="2800" b="1" dirty="0"/>
              <a:t>ichiro</a:t>
            </a:r>
            <a:r>
              <a:rPr lang="en-US" sz="2800" b="1" dirty="0"/>
              <a:t> Nakaoka</a:t>
            </a:r>
            <a:r>
              <a:rPr lang="en-US" sz="2800" b="1" baseline="30000" dirty="0"/>
              <a:t>22</a:t>
            </a:r>
            <a:r>
              <a:rPr lang="en-US" sz="2800" b="1" dirty="0"/>
              <a:t>, </a:t>
            </a:r>
            <a:r>
              <a:rPr lang="en-US" sz="2800" b="1" dirty="0"/>
              <a:t>Siv</a:t>
            </a:r>
            <a:r>
              <a:rPr lang="en-US" sz="2800" b="1" dirty="0"/>
              <a:t> </a:t>
            </a:r>
            <a:r>
              <a:rPr lang="en-US" sz="2800" b="1" dirty="0" smtClean="0"/>
              <a:t>K. Lauvset</a:t>
            </a:r>
            <a:r>
              <a:rPr lang="en-US" sz="2800" b="1" baseline="30000" dirty="0" smtClean="0"/>
              <a:t>3</a:t>
            </a:r>
            <a:r>
              <a:rPr lang="en-US" sz="2800" b="1" dirty="0"/>
              <a:t>, Taro Takahashi</a:t>
            </a:r>
            <a:r>
              <a:rPr lang="en-US" sz="2800" b="1" baseline="30000" dirty="0"/>
              <a:t>23</a:t>
            </a:r>
            <a:r>
              <a:rPr lang="en-US" sz="2800" b="1" dirty="0"/>
              <a:t>, Tobias Steinhoff</a:t>
            </a:r>
            <a:r>
              <a:rPr lang="en-US" sz="2800" b="1" baseline="30000" dirty="0"/>
              <a:t>24</a:t>
            </a:r>
            <a:r>
              <a:rPr lang="en-US" sz="2800" b="1" dirty="0"/>
              <a:t>, Ute </a:t>
            </a:r>
            <a:r>
              <a:rPr lang="en-US" sz="2800" b="1" dirty="0" smtClean="0"/>
              <a:t>Schuster</a:t>
            </a:r>
            <a:r>
              <a:rPr lang="en-US" sz="2800" b="1" baseline="30000" dirty="0" smtClean="0"/>
              <a:t>25</a:t>
            </a:r>
            <a:endParaRPr lang="en-US" sz="2800" dirty="0">
              <a:ea typeface="Trebuchet MS"/>
            </a:endParaRPr>
          </a:p>
        </p:txBody>
      </p:sp>
      <p:sp>
        <p:nvSpPr>
          <p:cNvPr id="60" name="Rectangle 59">
            <a:extLst>
              <a:ext uri="{FF2B5EF4-FFF2-40B4-BE49-F238E27FC236}">
                <a16:creationId xmlns:a16="http://schemas.microsoft.com/office/drawing/2014/main" xmlns="" id="{1EA2557C-8F29-D04A-B410-B4995AC9F227}"/>
              </a:ext>
            </a:extLst>
          </p:cNvPr>
          <p:cNvSpPr/>
          <p:nvPr/>
        </p:nvSpPr>
        <p:spPr>
          <a:xfrm>
            <a:off x="119588" y="14387705"/>
            <a:ext cx="29970870" cy="47638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xmlns="" id="{63B35B9F-E22E-7D4F-9A16-C9EFA969097F}"/>
              </a:ext>
            </a:extLst>
          </p:cNvPr>
          <p:cNvSpPr txBox="1"/>
          <p:nvPr/>
        </p:nvSpPr>
        <p:spPr>
          <a:xfrm>
            <a:off x="208280" y="14512787"/>
            <a:ext cx="29431972" cy="4524315"/>
          </a:xfrm>
          <a:prstGeom prst="rect">
            <a:avLst/>
          </a:prstGeom>
          <a:noFill/>
        </p:spPr>
        <p:txBody>
          <a:bodyPr wrap="square" rtlCol="0">
            <a:spAutoFit/>
          </a:bodyPr>
          <a:lstStyle/>
          <a:p>
            <a:r>
              <a:rPr lang="en-US" sz="4000" b="1" dirty="0" smtClean="0">
                <a:latin typeface="+mj-lt"/>
              </a:rPr>
              <a:t>The socio-economic imperative for SOCONET</a:t>
            </a:r>
            <a:endParaRPr lang="en-US" sz="3200" dirty="0"/>
          </a:p>
          <a:p>
            <a:r>
              <a:rPr lang="en-US" sz="3200" dirty="0"/>
              <a:t>CO</a:t>
            </a:r>
            <a:r>
              <a:rPr lang="en-US" sz="3200" baseline="-25000" dirty="0"/>
              <a:t>2</a:t>
            </a:r>
            <a:r>
              <a:rPr lang="en-US" sz="3200" dirty="0"/>
              <a:t> </a:t>
            </a:r>
            <a:r>
              <a:rPr lang="en-US" sz="3200" dirty="0" smtClean="0"/>
              <a:t>is an </a:t>
            </a:r>
            <a:r>
              <a:rPr lang="en-US" sz="3200" dirty="0"/>
              <a:t>important anthropogenic greenhouse gas, and a major driver of climate change that has  far reaching consequences for our society. Its relevance is highlighted as an Essential Climate Variable (ECV) in the atmosphere and the </a:t>
            </a:r>
            <a:r>
              <a:rPr lang="en-US" sz="3200" dirty="0" smtClean="0"/>
              <a:t>ocean, </a:t>
            </a:r>
            <a:r>
              <a:rPr lang="en-US" sz="3200" dirty="0"/>
              <a:t>as well as a biogeochemical Essential Ocean Variable (EOV). </a:t>
            </a:r>
            <a:r>
              <a:rPr lang="en-US" sz="3200" dirty="0" smtClean="0"/>
              <a:t> </a:t>
            </a:r>
            <a:r>
              <a:rPr lang="en-US" sz="3200" dirty="0"/>
              <a:t>At the most basic valuation, </a:t>
            </a:r>
            <a:r>
              <a:rPr lang="en-US" sz="3200" dirty="0" smtClean="0"/>
              <a:t>CO</a:t>
            </a:r>
            <a:r>
              <a:rPr lang="en-US" sz="3200" baseline="-25000" dirty="0" smtClean="0"/>
              <a:t>2</a:t>
            </a:r>
            <a:r>
              <a:rPr lang="en-US" sz="3200" dirty="0" smtClean="0"/>
              <a:t> has </a:t>
            </a:r>
            <a:r>
              <a:rPr lang="en-US" sz="3200" dirty="0"/>
              <a:t>an economic cost/value associated with it. It currently is traded as an “emission allowance</a:t>
            </a:r>
            <a:r>
              <a:rPr lang="en-US" sz="3200" dirty="0" smtClean="0"/>
              <a:t>”. </a:t>
            </a:r>
            <a:r>
              <a:rPr lang="en-US" sz="3200" dirty="0"/>
              <a:t>While ocean carbon uptake is currently </a:t>
            </a:r>
            <a:r>
              <a:rPr lang="en-US" sz="3200" u="sng" dirty="0"/>
              <a:t>not</a:t>
            </a:r>
            <a:r>
              <a:rPr lang="en-US" sz="3200" dirty="0"/>
              <a:t> part of the trading scheme, it would have an annual value of US $230 </a:t>
            </a:r>
            <a:r>
              <a:rPr lang="en-US" sz="3200" dirty="0" smtClean="0"/>
              <a:t>billion</a:t>
            </a:r>
            <a:r>
              <a:rPr lang="en-US" sz="3200" baseline="30000" dirty="0" smtClean="0"/>
              <a:t>1</a:t>
            </a:r>
            <a:r>
              <a:rPr lang="en-US" sz="3200" dirty="0" smtClean="0"/>
              <a:t>. The </a:t>
            </a:r>
            <a:r>
              <a:rPr lang="en-US" sz="3200" dirty="0"/>
              <a:t>sequestration comes at an environmental and ecological cost </a:t>
            </a:r>
            <a:r>
              <a:rPr lang="en-US" sz="3200" dirty="0" smtClean="0"/>
              <a:t>though, </a:t>
            </a:r>
            <a:r>
              <a:rPr lang="en-US" sz="3200" dirty="0"/>
              <a:t>in that the resulting elevated CO</a:t>
            </a:r>
            <a:r>
              <a:rPr lang="en-US" sz="3200" baseline="-25000" dirty="0"/>
              <a:t>2</a:t>
            </a:r>
            <a:r>
              <a:rPr lang="en-US" sz="3200" dirty="0"/>
              <a:t> levels in the surface ocean cause ocean acidification which impact ocean </a:t>
            </a:r>
            <a:r>
              <a:rPr lang="en-US" sz="3200" dirty="0" smtClean="0"/>
              <a:t>biota. </a:t>
            </a:r>
            <a:r>
              <a:rPr lang="en-US" sz="3200" dirty="0"/>
              <a:t>There are no estimates of the current </a:t>
            </a:r>
            <a:r>
              <a:rPr lang="en-US" sz="3200" dirty="0" smtClean="0"/>
              <a:t>annual </a:t>
            </a:r>
            <a:r>
              <a:rPr lang="en-US" sz="3200" dirty="0"/>
              <a:t>cost of the global impact of ocean acidification but an economic assessment of the impact of a future “OA catastrophe” ranges from a total cost of  $97 billion to $301 </a:t>
            </a:r>
            <a:r>
              <a:rPr lang="en-US" sz="3200" dirty="0" smtClean="0"/>
              <a:t>billion</a:t>
            </a:r>
            <a:r>
              <a:rPr lang="en-US" sz="3200" baseline="30000" dirty="0" smtClean="0"/>
              <a:t>2</a:t>
            </a:r>
            <a:r>
              <a:rPr lang="en-US" sz="3200" dirty="0" smtClean="0"/>
              <a:t>. The anthropogenic </a:t>
            </a:r>
            <a:r>
              <a:rPr lang="en-US" sz="3200" dirty="0"/>
              <a:t>component of the carbon cycle translates into many billions of dollars, and impacts ecosystem health and human well-being. It thus requires thorough investigation and monitoring</a:t>
            </a:r>
            <a:r>
              <a:rPr lang="en-US" sz="3200" dirty="0" smtClean="0"/>
              <a:t>.</a:t>
            </a:r>
          </a:p>
          <a:p>
            <a:r>
              <a:rPr lang="en-US" sz="2000" baseline="30000" dirty="0" smtClean="0"/>
              <a:t>1</a:t>
            </a:r>
            <a:r>
              <a:rPr lang="en-US" sz="2000" dirty="0" smtClean="0"/>
              <a:t>Based </a:t>
            </a:r>
            <a:r>
              <a:rPr lang="en-US" sz="2000" dirty="0"/>
              <a:t>on a 2.5 </a:t>
            </a:r>
            <a:r>
              <a:rPr lang="en-US" sz="2000" dirty="0"/>
              <a:t>Pg</a:t>
            </a:r>
            <a:r>
              <a:rPr lang="en-US" sz="2000" dirty="0"/>
              <a:t> C yr</a:t>
            </a:r>
            <a:r>
              <a:rPr lang="en-US" sz="2000" baseline="30000" dirty="0"/>
              <a:t>-1 </a:t>
            </a:r>
            <a:r>
              <a:rPr lang="en-US" sz="2000" dirty="0"/>
              <a:t>ocean uptake (≈ 25 % of the global emissions) and a price of $26 per </a:t>
            </a:r>
            <a:r>
              <a:rPr lang="en-US" sz="2000" dirty="0"/>
              <a:t>tonne</a:t>
            </a:r>
            <a:r>
              <a:rPr lang="en-US" sz="2000" dirty="0"/>
              <a:t> CO</a:t>
            </a:r>
            <a:r>
              <a:rPr lang="en-US" sz="2000" baseline="-25000" dirty="0"/>
              <a:t>2</a:t>
            </a:r>
            <a:r>
              <a:rPr lang="en-US" sz="2000" dirty="0"/>
              <a:t>. </a:t>
            </a:r>
            <a:r>
              <a:rPr lang="en-US" sz="2000" dirty="0" smtClean="0"/>
              <a:t> </a:t>
            </a:r>
            <a:r>
              <a:rPr lang="en-US" sz="2000" baseline="30000" dirty="0" smtClean="0"/>
              <a:t>2</a:t>
            </a:r>
            <a:r>
              <a:rPr lang="en-US" sz="2000" dirty="0"/>
              <a:t>Colt, S. G., and G. P. Knapp (2016), Economic Effects of an Ocean Acidification Catastrophe, American Economic Review, 106(5), 615-619, doi:10.1257/aer.p20161105</a:t>
            </a:r>
            <a:r>
              <a:rPr lang="en-US" sz="2400" dirty="0"/>
              <a:t>.</a:t>
            </a:r>
          </a:p>
        </p:txBody>
      </p:sp>
      <p:sp>
        <p:nvSpPr>
          <p:cNvPr id="5" name="Rectangle 4"/>
          <p:cNvSpPr/>
          <p:nvPr/>
        </p:nvSpPr>
        <p:spPr>
          <a:xfrm>
            <a:off x="340241" y="7228918"/>
            <a:ext cx="28885195" cy="1631216"/>
          </a:xfrm>
          <a:prstGeom prst="rect">
            <a:avLst/>
          </a:prstGeom>
        </p:spPr>
        <p:txBody>
          <a:bodyPr wrap="square">
            <a:spAutoFit/>
          </a:bodyPr>
          <a:lstStyle/>
          <a:p>
            <a:r>
              <a:rPr lang="en-US" sz="2000" baseline="30000" dirty="0"/>
              <a:t>1</a:t>
            </a:r>
            <a:r>
              <a:rPr lang="en-US" sz="2000" dirty="0"/>
              <a:t>Atlantic Oceanographic and Meteorological Laboratory, NOAA, (NOAA), United States,</a:t>
            </a:r>
            <a:r>
              <a:rPr lang="en-US" sz="2000" baseline="30000" dirty="0"/>
              <a:t> 2</a:t>
            </a:r>
            <a:r>
              <a:rPr lang="en-US" sz="2000" dirty="0"/>
              <a:t>University</a:t>
            </a:r>
            <a:r>
              <a:rPr lang="en-US" sz="2000" baseline="30000" dirty="0"/>
              <a:t> </a:t>
            </a:r>
            <a:r>
              <a:rPr lang="en-US" sz="2000" dirty="0"/>
              <a:t>of East Anglia, United Kingdom, </a:t>
            </a:r>
            <a:r>
              <a:rPr lang="en-US" sz="2000" baseline="30000" dirty="0"/>
              <a:t>3</a:t>
            </a:r>
            <a:r>
              <a:rPr lang="en-US" sz="2000" dirty="0"/>
              <a:t>NORCE Norwegian Research Centre, Norway, </a:t>
            </a:r>
            <a:r>
              <a:rPr lang="en-US" sz="2000" baseline="30000" dirty="0"/>
              <a:t>4</a:t>
            </a:r>
            <a:r>
              <a:rPr lang="en-US" sz="2000" dirty="0"/>
              <a:t>Pacific Marine Environmental  Laboratory (NOAA), United States, </a:t>
            </a:r>
            <a:r>
              <a:rPr lang="en-US" sz="2000" baseline="30000" dirty="0"/>
              <a:t>5</a:t>
            </a:r>
            <a:r>
              <a:rPr lang="en-US" sz="2000" dirty="0"/>
              <a:t>Japan Agency for Marine-Earth Science and Technology, Japan,</a:t>
            </a:r>
            <a:r>
              <a:rPr lang="en-US" sz="2000" baseline="30000" dirty="0"/>
              <a:t> 6</a:t>
            </a:r>
            <a:r>
              <a:rPr lang="en-US" sz="2000" dirty="0"/>
              <a:t>University</a:t>
            </a:r>
            <a:r>
              <a:rPr lang="en-US" sz="2000" baseline="30000" dirty="0"/>
              <a:t> </a:t>
            </a:r>
            <a:r>
              <a:rPr lang="en-US" sz="2000" dirty="0"/>
              <a:t>of Bergen, Norway, </a:t>
            </a:r>
            <a:r>
              <a:rPr lang="en-US" sz="2000" baseline="30000" dirty="0"/>
              <a:t>7</a:t>
            </a:r>
            <a:r>
              <a:rPr lang="en-US" sz="2000" dirty="0"/>
              <a:t>National Center for Atmospheric Research (UCAR), United States, </a:t>
            </a:r>
            <a:r>
              <a:rPr lang="en-US" sz="2000" baseline="30000" dirty="0"/>
              <a:t>8</a:t>
            </a:r>
            <a:r>
              <a:rPr lang="en-US" sz="2000" dirty="0"/>
              <a:t>CSIRO Oceans and Atmosphere, Australia, </a:t>
            </a:r>
            <a:r>
              <a:rPr lang="en-US" sz="2000" baseline="30000" dirty="0"/>
              <a:t>9</a:t>
            </a:r>
            <a:r>
              <a:rPr lang="en-US" sz="2000" dirty="0"/>
              <a:t>University of Colorado Boulder, United States, </a:t>
            </a:r>
            <a:r>
              <a:rPr lang="en-US" sz="2000" baseline="30000" dirty="0"/>
              <a:t>10</a:t>
            </a:r>
            <a:r>
              <a:rPr lang="en-US" sz="2000" dirty="0"/>
              <a:t>Cooperative Institute of Marine and Atmospheric Sciences (CIMAS) and NOAA, United States, </a:t>
            </a:r>
            <a:r>
              <a:rPr lang="en-US" sz="2000" baseline="30000" dirty="0"/>
              <a:t>11</a:t>
            </a:r>
            <a:r>
              <a:rPr lang="en-US" sz="2000" dirty="0"/>
              <a:t>Leibniz Institute for Baltic Sea Research </a:t>
            </a:r>
            <a:r>
              <a:rPr lang="en-US" sz="2000" dirty="0" smtClean="0"/>
              <a:t>(IOW)</a:t>
            </a:r>
            <a:r>
              <a:rPr lang="en-US" sz="2000" dirty="0"/>
              <a:t>, Germany, </a:t>
            </a:r>
            <a:r>
              <a:rPr lang="en-US" sz="2000" baseline="30000" dirty="0"/>
              <a:t>12</a:t>
            </a:r>
            <a:r>
              <a:rPr lang="en-US" sz="2000" dirty="0"/>
              <a:t>Instituto de </a:t>
            </a:r>
            <a:r>
              <a:rPr lang="en-US" sz="2000" dirty="0"/>
              <a:t>Oceanografía</a:t>
            </a:r>
            <a:r>
              <a:rPr lang="en-US" sz="2000" dirty="0"/>
              <a:t> y </a:t>
            </a:r>
            <a:r>
              <a:rPr lang="en-US" sz="2000" dirty="0"/>
              <a:t>Cambio</a:t>
            </a:r>
            <a:r>
              <a:rPr lang="en-US" sz="2000" dirty="0"/>
              <a:t> Global, IOCAG, Spain, </a:t>
            </a:r>
            <a:r>
              <a:rPr lang="en-US" sz="2000" baseline="30000" dirty="0"/>
              <a:t>13</a:t>
            </a:r>
            <a:r>
              <a:rPr lang="en-US" sz="2000" dirty="0"/>
              <a:t>University of Santiago de </a:t>
            </a:r>
            <a:r>
              <a:rPr lang="en-US" sz="2000" dirty="0"/>
              <a:t>Compostela</a:t>
            </a:r>
            <a:r>
              <a:rPr lang="en-US" sz="2000" dirty="0"/>
              <a:t>, Spain, </a:t>
            </a:r>
            <a:r>
              <a:rPr lang="en-US" sz="2000" baseline="30000" dirty="0"/>
              <a:t>14</a:t>
            </a:r>
            <a:r>
              <a:rPr lang="en-US" sz="2000" dirty="0"/>
              <a:t>Ocean </a:t>
            </a:r>
            <a:r>
              <a:rPr lang="en-US" sz="2000" dirty="0" smtClean="0"/>
              <a:t>Observing </a:t>
            </a:r>
            <a:r>
              <a:rPr lang="en-US" sz="2000" dirty="0"/>
              <a:t>and Monitoring Division (NOAA), United States, </a:t>
            </a:r>
            <a:r>
              <a:rPr lang="en-US" sz="2000" baseline="30000" dirty="0"/>
              <a:t>15</a:t>
            </a:r>
            <a:r>
              <a:rPr lang="en-US" sz="2000" dirty="0"/>
              <a:t>University  of Washington, United States, </a:t>
            </a:r>
            <a:r>
              <a:rPr lang="en-US" sz="2000" baseline="30000" dirty="0"/>
              <a:t>16</a:t>
            </a:r>
            <a:r>
              <a:rPr lang="en-US" sz="2000" dirty="0"/>
              <a:t>NIWA, New Zealand, </a:t>
            </a:r>
            <a:r>
              <a:rPr lang="en-US" sz="2000" baseline="30000" dirty="0"/>
              <a:t>17</a:t>
            </a:r>
            <a:r>
              <a:rPr lang="en-US" sz="2000" dirty="0"/>
              <a:t>Institute of Oceanology </a:t>
            </a:r>
            <a:r>
              <a:rPr lang="en-US" sz="2000" dirty="0" smtClean="0"/>
              <a:t>(IO PAN</a:t>
            </a:r>
            <a:r>
              <a:rPr lang="en-US" sz="2000" dirty="0"/>
              <a:t>), Poland, </a:t>
            </a:r>
            <a:r>
              <a:rPr lang="en-US" sz="2000" baseline="30000" dirty="0"/>
              <a:t>18</a:t>
            </a:r>
            <a:r>
              <a:rPr lang="en-US" sz="2000" dirty="0"/>
              <a:t>Helmholtz Center for Polar and Marine Research, Germany, </a:t>
            </a:r>
            <a:r>
              <a:rPr lang="en-US" sz="2000" baseline="30000" dirty="0"/>
              <a:t>19</a:t>
            </a:r>
            <a:r>
              <a:rPr lang="en-US" sz="2000" dirty="0"/>
              <a:t>JMA, Japan, </a:t>
            </a:r>
            <a:r>
              <a:rPr lang="en-US" sz="2000" baseline="30000" dirty="0"/>
              <a:t>20</a:t>
            </a:r>
            <a:r>
              <a:rPr lang="en-US" sz="2000" dirty="0"/>
              <a:t>Bermuda Institute of Ocean Sciences, Bermuda, </a:t>
            </a:r>
            <a:r>
              <a:rPr lang="en-US" sz="2000" baseline="30000" dirty="0"/>
              <a:t>21</a:t>
            </a:r>
            <a:r>
              <a:rPr lang="en-US" sz="2000" dirty="0"/>
              <a:t>Sorbonne </a:t>
            </a:r>
            <a:r>
              <a:rPr lang="en-US" sz="2000" dirty="0"/>
              <a:t>Universités</a:t>
            </a:r>
            <a:r>
              <a:rPr lang="en-US" sz="2000" dirty="0"/>
              <a:t>, France, </a:t>
            </a:r>
            <a:r>
              <a:rPr lang="en-US" sz="2000" baseline="30000" dirty="0"/>
              <a:t>22</a:t>
            </a:r>
            <a:r>
              <a:rPr lang="en-US" sz="2000" dirty="0"/>
              <a:t>National Institute for Environmental Studies, Japan, </a:t>
            </a:r>
            <a:r>
              <a:rPr lang="en-US" sz="2000" baseline="30000" dirty="0"/>
              <a:t>23</a:t>
            </a:r>
            <a:r>
              <a:rPr lang="en-US" sz="2000" dirty="0"/>
              <a:t>Lamont Doherty Earth Observatory (LDEO), United States, </a:t>
            </a:r>
            <a:r>
              <a:rPr lang="en-US" sz="2000" baseline="30000" dirty="0" smtClean="0"/>
              <a:t>24</a:t>
            </a:r>
            <a:r>
              <a:rPr lang="en-US" sz="2000" dirty="0"/>
              <a:t>GEOMAr Helmholtz Centre for Ocean Research Kiel, </a:t>
            </a:r>
            <a:r>
              <a:rPr lang="en-US" sz="2000" dirty="0" smtClean="0"/>
              <a:t>Germany</a:t>
            </a:r>
            <a:r>
              <a:rPr lang="en-US" sz="2000" dirty="0"/>
              <a:t>, </a:t>
            </a:r>
            <a:r>
              <a:rPr lang="en-US" sz="2000" baseline="30000" dirty="0"/>
              <a:t>25</a:t>
            </a:r>
            <a:r>
              <a:rPr lang="en-US" sz="2000" dirty="0"/>
              <a:t>University of Exeter, United Kingdom</a:t>
            </a:r>
          </a:p>
        </p:txBody>
      </p:sp>
      <p:sp>
        <p:nvSpPr>
          <p:cNvPr id="34" name="Rectangle 33">
            <a:extLst>
              <a:ext uri="{FF2B5EF4-FFF2-40B4-BE49-F238E27FC236}">
                <a16:creationId xmlns:a16="http://schemas.microsoft.com/office/drawing/2014/main" xmlns="" id="{0732C8E0-9BCD-5841-94AD-47348696F997}"/>
              </a:ext>
            </a:extLst>
          </p:cNvPr>
          <p:cNvSpPr/>
          <p:nvPr/>
        </p:nvSpPr>
        <p:spPr>
          <a:xfrm>
            <a:off x="119588" y="9354344"/>
            <a:ext cx="29970413" cy="474992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creen Shot 2019-09-06 at 1.52.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350" y="98288"/>
            <a:ext cx="9991696" cy="3441903"/>
          </a:xfrm>
          <a:prstGeom prst="rect">
            <a:avLst/>
          </a:prstGeom>
        </p:spPr>
      </p:pic>
      <p:pic>
        <p:nvPicPr>
          <p:cNvPr id="17" name="Picture 16" descr="Screen Shot 2019-09-06 at 2.03.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4474" y="0"/>
            <a:ext cx="7242325" cy="3629784"/>
          </a:xfrm>
          <a:prstGeom prst="rect">
            <a:avLst/>
          </a:prstGeom>
        </p:spPr>
      </p:pic>
      <p:sp>
        <p:nvSpPr>
          <p:cNvPr id="3" name="TextBox 2"/>
          <p:cNvSpPr txBox="1"/>
          <p:nvPr/>
        </p:nvSpPr>
        <p:spPr>
          <a:xfrm>
            <a:off x="251841" y="19526061"/>
            <a:ext cx="22252559" cy="4647426"/>
          </a:xfrm>
          <a:prstGeom prst="rect">
            <a:avLst/>
          </a:prstGeom>
          <a:noFill/>
        </p:spPr>
        <p:txBody>
          <a:bodyPr wrap="square" rtlCol="0">
            <a:spAutoFit/>
          </a:bodyPr>
          <a:lstStyle/>
          <a:p>
            <a:r>
              <a:rPr lang="en-US" sz="4000" dirty="0" smtClean="0">
                <a:latin typeface="+mj-lt"/>
              </a:rPr>
              <a:t>SOCONET and its relationship to established programs </a:t>
            </a:r>
          </a:p>
          <a:p>
            <a:r>
              <a:rPr lang="en-US" sz="3200" dirty="0" smtClean="0"/>
              <a:t>SOCONET is a voluntary, collaborative, multi-national reference network focused on delivering uniform surface water and air CO</a:t>
            </a:r>
            <a:r>
              <a:rPr lang="en-US" sz="3200" baseline="-25000" dirty="0" smtClean="0"/>
              <a:t>2</a:t>
            </a:r>
            <a:r>
              <a:rPr lang="en-US" sz="3200" dirty="0" smtClean="0"/>
              <a:t> data that meet the accuracy standards required to constrain air-sea CO</a:t>
            </a:r>
            <a:r>
              <a:rPr lang="en-US" sz="3200" baseline="-25000" dirty="0" smtClean="0"/>
              <a:t>2</a:t>
            </a:r>
            <a:r>
              <a:rPr lang="en-US" sz="3200" dirty="0" smtClean="0"/>
              <a:t> fluxes.</a:t>
            </a:r>
          </a:p>
          <a:p>
            <a:r>
              <a:rPr lang="en-US" sz="3200" dirty="0" smtClean="0"/>
              <a:t>As such the data will also be of critical importance for validation of other measurements, and model initialization and comparison. </a:t>
            </a:r>
          </a:p>
          <a:p>
            <a:r>
              <a:rPr lang="en-US" sz="3200" dirty="0" smtClean="0"/>
              <a:t>The data will be served through SOCAT (</a:t>
            </a:r>
            <a:r>
              <a:rPr lang="en-US" sz="3200" dirty="0" smtClean="0"/>
              <a:t>www.SOCAT.info</a:t>
            </a:r>
            <a:r>
              <a:rPr lang="en-US" sz="3200" dirty="0" smtClean="0"/>
              <a:t>), within a year of acquisition and utilized through a common framework, as illustrated in Figure 1.</a:t>
            </a:r>
          </a:p>
          <a:p>
            <a:r>
              <a:rPr lang="en-US" sz="3200" dirty="0" smtClean="0"/>
              <a:t>Examples of the products that will be improved through this effort are estimates of the global air-sea CO</a:t>
            </a:r>
            <a:r>
              <a:rPr lang="en-US" sz="3200" baseline="-25000" dirty="0" smtClean="0"/>
              <a:t>2</a:t>
            </a:r>
            <a:r>
              <a:rPr lang="en-US" sz="3200" dirty="0" smtClean="0"/>
              <a:t> flux (left panel on banner), and monthly air-sea CO</a:t>
            </a:r>
            <a:r>
              <a:rPr lang="en-US" sz="3200" baseline="-25000" dirty="0" smtClean="0"/>
              <a:t>2</a:t>
            </a:r>
            <a:r>
              <a:rPr lang="en-US" sz="3200" dirty="0" smtClean="0"/>
              <a:t> flux maps (right panel on banner).				</a:t>
            </a:r>
            <a:r>
              <a:rPr lang="en-US" sz="2400" i="1" dirty="0"/>
              <a:t>Figure 1</a:t>
            </a:r>
            <a:r>
              <a:rPr lang="en-US" sz="3200" dirty="0" smtClean="0"/>
              <a:t>					</a:t>
            </a:r>
            <a:endParaRPr lang="en-US" sz="2400" i="1" dirty="0"/>
          </a:p>
        </p:txBody>
      </p:sp>
      <p:sp>
        <p:nvSpPr>
          <p:cNvPr id="177" name="Rectangle 176">
            <a:extLst>
              <a:ext uri="{FF2B5EF4-FFF2-40B4-BE49-F238E27FC236}">
                <a16:creationId xmlns:a16="http://schemas.microsoft.com/office/drawing/2014/main" xmlns="" id="{67487812-C963-5245-8F09-51EAE2FD56C3}"/>
              </a:ext>
            </a:extLst>
          </p:cNvPr>
          <p:cNvSpPr/>
          <p:nvPr/>
        </p:nvSpPr>
        <p:spPr>
          <a:xfrm>
            <a:off x="101600" y="24091554"/>
            <a:ext cx="29970413" cy="486444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0241" y="24298529"/>
            <a:ext cx="22164159" cy="2185214"/>
          </a:xfrm>
          <a:prstGeom prst="rect">
            <a:avLst/>
          </a:prstGeom>
          <a:noFill/>
        </p:spPr>
        <p:txBody>
          <a:bodyPr wrap="square" rtlCol="0">
            <a:spAutoFit/>
          </a:bodyPr>
          <a:lstStyle/>
          <a:p>
            <a:r>
              <a:rPr lang="en-US" sz="4000" dirty="0" smtClean="0">
                <a:latin typeface="+mj-lt"/>
              </a:rPr>
              <a:t>SOCONET participants</a:t>
            </a:r>
          </a:p>
          <a:p>
            <a:r>
              <a:rPr lang="en-US" sz="3200" dirty="0" smtClean="0"/>
              <a:t>Current lines and moorings that meet SOCONET quality and (meta)data criteria are shown in Figures 2 and 5. The project utilizes a large range of ships and moorings (Figure 3) that have equipment that can be appropriately calibrated to meet the required data quality of 2 µ</a:t>
            </a:r>
            <a:r>
              <a:rPr lang="en-US" sz="3200" dirty="0" smtClean="0"/>
              <a:t>atm</a:t>
            </a:r>
            <a:r>
              <a:rPr lang="en-US" sz="3200" dirty="0" smtClean="0"/>
              <a:t> for partial pressure of CO</a:t>
            </a:r>
            <a:r>
              <a:rPr lang="en-US" sz="3200" baseline="-25000" dirty="0" smtClean="0"/>
              <a:t>2</a:t>
            </a:r>
            <a:r>
              <a:rPr lang="en-US" sz="3200" dirty="0" smtClean="0"/>
              <a:t> (pCO</a:t>
            </a:r>
            <a:r>
              <a:rPr lang="en-US" sz="3200" baseline="-25000" dirty="0" smtClean="0"/>
              <a:t>2</a:t>
            </a:r>
            <a:r>
              <a:rPr lang="en-US" sz="3200" dirty="0" smtClean="0"/>
              <a:t>) of water and 0.2 ppm for mole fraction of CO</a:t>
            </a:r>
            <a:r>
              <a:rPr lang="en-US" sz="3200" baseline="-25000" dirty="0" smtClean="0"/>
              <a:t>2</a:t>
            </a:r>
            <a:r>
              <a:rPr lang="en-US" sz="3200" dirty="0" smtClean="0"/>
              <a:t> (XCO</a:t>
            </a:r>
            <a:r>
              <a:rPr lang="en-US" sz="3200" baseline="-25000" dirty="0" smtClean="0"/>
              <a:t>2</a:t>
            </a:r>
            <a:r>
              <a:rPr lang="en-US" sz="3200" dirty="0" smtClean="0"/>
              <a:t>) in air.</a:t>
            </a:r>
          </a:p>
        </p:txBody>
      </p:sp>
      <p:sp>
        <p:nvSpPr>
          <p:cNvPr id="10" name="Rectangle 9">
            <a:extLst>
              <a:ext uri="{FF2B5EF4-FFF2-40B4-BE49-F238E27FC236}">
                <a16:creationId xmlns:a16="http://schemas.microsoft.com/office/drawing/2014/main" xmlns="" id="{0732C8E0-9BCD-5841-94AD-47348696F997}"/>
              </a:ext>
            </a:extLst>
          </p:cNvPr>
          <p:cNvSpPr/>
          <p:nvPr/>
        </p:nvSpPr>
        <p:spPr>
          <a:xfrm>
            <a:off x="101600" y="3653416"/>
            <a:ext cx="29970413" cy="540168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1EA2557C-8F29-D04A-B410-B4995AC9F227}"/>
              </a:ext>
            </a:extLst>
          </p:cNvPr>
          <p:cNvSpPr/>
          <p:nvPr/>
        </p:nvSpPr>
        <p:spPr>
          <a:xfrm>
            <a:off x="119131" y="19375030"/>
            <a:ext cx="29970870" cy="438013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image5.png"/>
          <p:cNvPicPr>
            <a:picLocks noChangeAspect="1"/>
          </p:cNvPicPr>
          <p:nvPr/>
        </p:nvPicPr>
        <p:blipFill>
          <a:blip r:embed="rId6"/>
          <a:srcRect/>
          <a:stretch>
            <a:fillRect/>
          </a:stretch>
        </p:blipFill>
        <p:spPr>
          <a:xfrm>
            <a:off x="208280" y="26953515"/>
            <a:ext cx="1755321" cy="1828800"/>
          </a:xfrm>
          <a:prstGeom prst="rect">
            <a:avLst/>
          </a:prstGeom>
          <a:ln/>
        </p:spPr>
      </p:pic>
      <p:pic>
        <p:nvPicPr>
          <p:cNvPr id="36" name="image3.png"/>
          <p:cNvPicPr>
            <a:picLocks noChangeAspect="1"/>
          </p:cNvPicPr>
          <p:nvPr/>
        </p:nvPicPr>
        <p:blipFill>
          <a:blip r:embed="rId7"/>
          <a:srcRect/>
          <a:stretch>
            <a:fillRect/>
          </a:stretch>
        </p:blipFill>
        <p:spPr>
          <a:xfrm>
            <a:off x="2101056" y="26953515"/>
            <a:ext cx="2521857" cy="1828800"/>
          </a:xfrm>
          <a:prstGeom prst="rect">
            <a:avLst/>
          </a:prstGeom>
          <a:ln/>
        </p:spPr>
      </p:pic>
      <p:pic>
        <p:nvPicPr>
          <p:cNvPr id="38" name="image6.png"/>
          <p:cNvPicPr>
            <a:picLocks noChangeAspect="1"/>
          </p:cNvPicPr>
          <p:nvPr/>
        </p:nvPicPr>
        <p:blipFill>
          <a:blip r:embed="rId8"/>
          <a:srcRect/>
          <a:stretch>
            <a:fillRect/>
          </a:stretch>
        </p:blipFill>
        <p:spPr>
          <a:xfrm>
            <a:off x="4786693" y="26953515"/>
            <a:ext cx="3727450" cy="1828800"/>
          </a:xfrm>
          <a:prstGeom prst="rect">
            <a:avLst/>
          </a:prstGeom>
          <a:ln/>
        </p:spPr>
      </p:pic>
      <p:pic>
        <p:nvPicPr>
          <p:cNvPr id="40" name="image2.png"/>
          <p:cNvPicPr>
            <a:picLocks noChangeAspect="1"/>
          </p:cNvPicPr>
          <p:nvPr/>
        </p:nvPicPr>
        <p:blipFill>
          <a:blip r:embed="rId9"/>
          <a:srcRect/>
          <a:stretch>
            <a:fillRect/>
          </a:stretch>
        </p:blipFill>
        <p:spPr>
          <a:xfrm>
            <a:off x="8677948" y="26953515"/>
            <a:ext cx="2607213" cy="1828800"/>
          </a:xfrm>
          <a:prstGeom prst="rect">
            <a:avLst/>
          </a:prstGeom>
          <a:ln/>
        </p:spPr>
      </p:pic>
      <p:pic>
        <p:nvPicPr>
          <p:cNvPr id="42" name="image7.jpeg"/>
          <p:cNvPicPr>
            <a:picLocks noChangeAspect="1"/>
          </p:cNvPicPr>
          <p:nvPr/>
        </p:nvPicPr>
        <p:blipFill>
          <a:blip r:embed="rId10" cstate="print"/>
          <a:stretch>
            <a:fillRect/>
          </a:stretch>
        </p:blipFill>
        <p:spPr>
          <a:xfrm>
            <a:off x="11589165" y="26995489"/>
            <a:ext cx="2749676" cy="1828800"/>
          </a:xfrm>
          <a:prstGeom prst="rect">
            <a:avLst/>
          </a:prstGeom>
        </p:spPr>
      </p:pic>
      <p:pic>
        <p:nvPicPr>
          <p:cNvPr id="8" name="Picture 7" descr="Flux_timeseries_1982_2018.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84"/>
            <a:ext cx="3855367" cy="3630168"/>
          </a:xfrm>
          <a:prstGeom prst="rect">
            <a:avLst/>
          </a:prstGeom>
        </p:spPr>
      </p:pic>
      <p:sp>
        <p:nvSpPr>
          <p:cNvPr id="11" name="Rectangle 10"/>
          <p:cNvSpPr/>
          <p:nvPr/>
        </p:nvSpPr>
        <p:spPr>
          <a:xfrm>
            <a:off x="268779" y="29468067"/>
            <a:ext cx="16328158" cy="707886"/>
          </a:xfrm>
          <a:prstGeom prst="rect">
            <a:avLst/>
          </a:prstGeom>
        </p:spPr>
        <p:txBody>
          <a:bodyPr wrap="none">
            <a:spAutoFit/>
          </a:bodyPr>
          <a:lstStyle/>
          <a:p>
            <a:r>
              <a:rPr lang="en-US" sz="4000" dirty="0" smtClean="0">
                <a:latin typeface="+mj-lt"/>
              </a:rPr>
              <a:t>Improvement in Marine Boundary Layer (MBL) measurements using SOCONET</a:t>
            </a:r>
            <a:endParaRPr lang="en-US" sz="4000" dirty="0">
              <a:latin typeface="+mj-lt"/>
            </a:endParaRPr>
          </a:p>
        </p:txBody>
      </p:sp>
      <p:sp>
        <p:nvSpPr>
          <p:cNvPr id="45" name="Rectangle 44">
            <a:extLst>
              <a:ext uri="{FF2B5EF4-FFF2-40B4-BE49-F238E27FC236}">
                <a16:creationId xmlns:a16="http://schemas.microsoft.com/office/drawing/2014/main" xmlns="" id="{67487812-C963-5245-8F09-51EAE2FD56C3}"/>
              </a:ext>
            </a:extLst>
          </p:cNvPr>
          <p:cNvSpPr/>
          <p:nvPr/>
        </p:nvSpPr>
        <p:spPr>
          <a:xfrm>
            <a:off x="120045" y="29323743"/>
            <a:ext cx="29970413" cy="486444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40241" y="30209820"/>
            <a:ext cx="22164159" cy="4602029"/>
          </a:xfrm>
          <a:prstGeom prst="rect">
            <a:avLst/>
          </a:prstGeom>
          <a:noFill/>
        </p:spPr>
        <p:txBody>
          <a:bodyPr wrap="square" rtlCol="0">
            <a:spAutoFit/>
          </a:bodyPr>
          <a:lstStyle/>
          <a:p>
            <a:r>
              <a:rPr lang="en-US" sz="3200" dirty="0"/>
              <a:t>SOCONET has a strong focus on accurate pCO</a:t>
            </a:r>
            <a:r>
              <a:rPr lang="en-US" sz="3200" baseline="-25000" dirty="0"/>
              <a:t>2w</a:t>
            </a:r>
            <a:r>
              <a:rPr lang="en-US" sz="3200" dirty="0"/>
              <a:t> </a:t>
            </a:r>
            <a:r>
              <a:rPr lang="en-US" sz="3200" dirty="0" smtClean="0"/>
              <a:t>measurements, </a:t>
            </a:r>
            <a:r>
              <a:rPr lang="en-US" sz="3200" dirty="0"/>
              <a:t>but offers a unique opportunity to contribute to (air) MBL CO</a:t>
            </a:r>
            <a:r>
              <a:rPr lang="en-US" sz="3200" baseline="-25000" dirty="0"/>
              <a:t>2</a:t>
            </a:r>
            <a:r>
              <a:rPr lang="en-US" sz="3200" dirty="0"/>
              <a:t> data, which are </a:t>
            </a:r>
            <a:r>
              <a:rPr lang="en-US" sz="3200" dirty="0"/>
              <a:t>undersampled</a:t>
            </a:r>
            <a:r>
              <a:rPr lang="en-US" sz="3200" dirty="0"/>
              <a:t> over the open ocean. Most of the </a:t>
            </a:r>
            <a:r>
              <a:rPr lang="en-US" sz="3200" dirty="0" smtClean="0"/>
              <a:t>pCO</a:t>
            </a:r>
            <a:r>
              <a:rPr lang="en-US" sz="3200" baseline="-25000" dirty="0" smtClean="0"/>
              <a:t>2</a:t>
            </a:r>
            <a:r>
              <a:rPr lang="en-US" sz="3200" dirty="0" smtClean="0"/>
              <a:t> </a:t>
            </a:r>
            <a:r>
              <a:rPr lang="en-US" sz="3200" dirty="0"/>
              <a:t>systems used in SOCONET </a:t>
            </a:r>
            <a:r>
              <a:rPr lang="en-US" sz="3200" dirty="0" smtClean="0"/>
              <a:t>take air measurements, and with implementation of improved instrumental techniques and quality control can meet the </a:t>
            </a:r>
            <a:r>
              <a:rPr lang="en-US" sz="3200" dirty="0"/>
              <a:t>goal </a:t>
            </a:r>
            <a:r>
              <a:rPr lang="en-US" sz="3200" dirty="0" smtClean="0"/>
              <a:t>to be </a:t>
            </a:r>
            <a:r>
              <a:rPr lang="en-US" sz="3200" dirty="0"/>
              <a:t>compatible to within ±0.2 ppm of the global CO</a:t>
            </a:r>
            <a:r>
              <a:rPr lang="en-US" sz="3200" baseline="-25000" dirty="0"/>
              <a:t>2</a:t>
            </a:r>
            <a:r>
              <a:rPr lang="en-US" sz="3200" dirty="0"/>
              <a:t> scale maintained by the WMO/GAW Central Calibration Laboratory  (CCL). </a:t>
            </a:r>
            <a:r>
              <a:rPr lang="en-US" sz="3200" dirty="0" smtClean="0"/>
              <a:t>This will lead to </a:t>
            </a:r>
            <a:r>
              <a:rPr lang="en-US" sz="3200" dirty="0"/>
              <a:t>improvement of air-sea CO</a:t>
            </a:r>
            <a:r>
              <a:rPr lang="en-US" sz="3200" baseline="-25000" dirty="0"/>
              <a:t>2</a:t>
            </a:r>
            <a:r>
              <a:rPr lang="en-US" sz="3200" dirty="0"/>
              <a:t> </a:t>
            </a:r>
            <a:r>
              <a:rPr lang="en-US" sz="3200" dirty="0" smtClean="0"/>
              <a:t>fluxes. Currently values </a:t>
            </a:r>
            <a:r>
              <a:rPr lang="en-US" sz="3200" dirty="0"/>
              <a:t>for pCO</a:t>
            </a:r>
            <a:r>
              <a:rPr lang="en-US" sz="3200" baseline="-25000" dirty="0"/>
              <a:t>2a</a:t>
            </a:r>
            <a:r>
              <a:rPr lang="en-US" sz="3200" dirty="0"/>
              <a:t> </a:t>
            </a:r>
            <a:r>
              <a:rPr lang="en-US" sz="3200" dirty="0" smtClean="0"/>
              <a:t>are obtained from </a:t>
            </a:r>
            <a:r>
              <a:rPr lang="en-US" sz="3200" dirty="0"/>
              <a:t>the Marine Boundary Layer Reference data product provided by the Global Monitoring Division  (GMD) of NOAA/ESRL. </a:t>
            </a:r>
            <a:r>
              <a:rPr lang="en-US" sz="3200" dirty="0" smtClean="0"/>
              <a:t>While this </a:t>
            </a:r>
            <a:r>
              <a:rPr lang="en-US" sz="3200" dirty="0"/>
              <a:t>data product is useful for identifying large-scale trends, it does not reflect the full spatial or temporal variability of MBL CO</a:t>
            </a:r>
            <a:r>
              <a:rPr lang="en-US" sz="3200" baseline="-25000" dirty="0"/>
              <a:t>2</a:t>
            </a:r>
            <a:r>
              <a:rPr lang="en-US" sz="3200" dirty="0"/>
              <a:t> that exists in the </a:t>
            </a:r>
            <a:r>
              <a:rPr lang="en-US" sz="3200" dirty="0" smtClean="0"/>
              <a:t>atmosphere, and use can lead to regional biases in Fluxes (Figure 4).</a:t>
            </a:r>
            <a:endParaRPr lang="en-US" sz="3200" dirty="0"/>
          </a:p>
          <a:p>
            <a:endParaRPr lang="en-US" dirty="0"/>
          </a:p>
        </p:txBody>
      </p:sp>
      <p:sp>
        <p:nvSpPr>
          <p:cNvPr id="19" name="Rectangle 18"/>
          <p:cNvSpPr/>
          <p:nvPr/>
        </p:nvSpPr>
        <p:spPr>
          <a:xfrm>
            <a:off x="340241" y="34578172"/>
            <a:ext cx="15135225" cy="707886"/>
          </a:xfrm>
          <a:prstGeom prst="rect">
            <a:avLst/>
          </a:prstGeom>
        </p:spPr>
        <p:txBody>
          <a:bodyPr>
            <a:spAutoFit/>
          </a:bodyPr>
          <a:lstStyle/>
          <a:p>
            <a:r>
              <a:rPr lang="en-US" sz="4000" dirty="0" smtClean="0">
                <a:latin typeface="+mj-lt"/>
              </a:rPr>
              <a:t>Outlook and recommendations for SOCONET</a:t>
            </a:r>
            <a:endParaRPr lang="en-US" sz="4000" dirty="0">
              <a:latin typeface="+mj-lt"/>
            </a:endParaRPr>
          </a:p>
        </p:txBody>
      </p:sp>
      <p:sp>
        <p:nvSpPr>
          <p:cNvPr id="22" name="TextBox 21"/>
          <p:cNvSpPr txBox="1"/>
          <p:nvPr/>
        </p:nvSpPr>
        <p:spPr>
          <a:xfrm>
            <a:off x="310784" y="35408038"/>
            <a:ext cx="23785771" cy="6986527"/>
          </a:xfrm>
          <a:prstGeom prst="rect">
            <a:avLst/>
          </a:prstGeom>
          <a:noFill/>
        </p:spPr>
        <p:txBody>
          <a:bodyPr wrap="square" rtlCol="0">
            <a:spAutoFit/>
          </a:bodyPr>
          <a:lstStyle/>
          <a:p>
            <a:r>
              <a:rPr lang="en-US" sz="3200" dirty="0"/>
              <a:t>SOCONET is a partnership of many investigators that have as major goal measuring surface ocean CO</a:t>
            </a:r>
            <a:r>
              <a:rPr lang="en-US" sz="3200" baseline="-25000" dirty="0"/>
              <a:t>2</a:t>
            </a:r>
            <a:r>
              <a:rPr lang="en-US" sz="3200" dirty="0"/>
              <a:t> and MBL CO</a:t>
            </a:r>
            <a:r>
              <a:rPr lang="en-US" sz="3200" baseline="-25000" dirty="0"/>
              <a:t>2</a:t>
            </a:r>
            <a:r>
              <a:rPr lang="en-US" sz="3200" dirty="0"/>
              <a:t> levels on an operational basis following agreed upon procedures. The accurate measurements will be disseminated within a year of measurement. Platform and instrument metadata tracking </a:t>
            </a:r>
            <a:r>
              <a:rPr lang="en-US" sz="3200" dirty="0" smtClean="0"/>
              <a:t>will </a:t>
            </a:r>
            <a:r>
              <a:rPr lang="en-US" sz="3200" dirty="0"/>
              <a:t>occur in near-real time. The current list of platforms </a:t>
            </a:r>
            <a:r>
              <a:rPr lang="en-US" sz="3200" dirty="0" smtClean="0"/>
              <a:t>and participants </a:t>
            </a:r>
            <a:r>
              <a:rPr lang="en-US" sz="3200" dirty="0"/>
              <a:t>that expressed interest in being part of SOCONET can be found at </a:t>
            </a:r>
            <a:r>
              <a:rPr lang="en-US" sz="3200" dirty="0"/>
              <a:t>www.soconet.info</a:t>
            </a:r>
            <a:r>
              <a:rPr lang="en-US" sz="3200" dirty="0"/>
              <a:t> </a:t>
            </a:r>
            <a:r>
              <a:rPr lang="en-US" sz="3200" dirty="0" smtClean="0"/>
              <a:t>and is shown in Figure 5.</a:t>
            </a:r>
          </a:p>
          <a:p>
            <a:r>
              <a:rPr lang="en-US" sz="3200" dirty="0" smtClean="0"/>
              <a:t>The recommendations are focused on the initial steps necessary to implement the program:</a:t>
            </a:r>
          </a:p>
          <a:p>
            <a:pPr marL="457200" indent="-457200">
              <a:buFont typeface="Wingdings" charset="2"/>
              <a:buChar char="Ø"/>
            </a:pPr>
            <a:r>
              <a:rPr lang="en-US" sz="3200" dirty="0"/>
              <a:t>Recruit participants for SOCONET.</a:t>
            </a:r>
          </a:p>
          <a:p>
            <a:pPr marL="457200" indent="-457200">
              <a:buFont typeface="Wingdings" charset="2"/>
              <a:buChar char="Ø"/>
            </a:pPr>
            <a:r>
              <a:rPr lang="en-US" sz="3200" dirty="0"/>
              <a:t>Inventory platforms, and their metadata that are part of SOCONET.</a:t>
            </a:r>
          </a:p>
          <a:p>
            <a:pPr marL="457200" indent="-457200">
              <a:buFont typeface="Wingdings" charset="2"/>
              <a:buChar char="Ø"/>
            </a:pPr>
            <a:r>
              <a:rPr lang="en-US" sz="3200" dirty="0"/>
              <a:t>Set up a system to track platforms in near-real time.</a:t>
            </a:r>
          </a:p>
          <a:p>
            <a:pPr marL="457200" indent="-457200">
              <a:buFont typeface="Wingdings" charset="2"/>
              <a:buChar char="Ø"/>
            </a:pPr>
            <a:r>
              <a:rPr lang="en-US" sz="3200" dirty="0"/>
              <a:t>Develop procedures to quality control and assess accuracy of air CO</a:t>
            </a:r>
            <a:r>
              <a:rPr lang="en-US" sz="3200" baseline="-25000" dirty="0"/>
              <a:t>2</a:t>
            </a:r>
            <a:r>
              <a:rPr lang="en-US" sz="3200" dirty="0"/>
              <a:t> measurements taken from the platforms</a:t>
            </a:r>
            <a:r>
              <a:rPr lang="en-US" sz="3200" dirty="0" smtClean="0"/>
              <a:t>.</a:t>
            </a:r>
          </a:p>
          <a:p>
            <a:r>
              <a:rPr lang="en-US" sz="3200" dirty="0" smtClean="0"/>
              <a:t>Further information on SOCONET can be found in </a:t>
            </a:r>
            <a:r>
              <a:rPr lang="en-US" sz="3200" dirty="0"/>
              <a:t>the prospectus (</a:t>
            </a:r>
            <a:r>
              <a:rPr lang="en-US" sz="3200" dirty="0">
                <a:hlinkClick r:id="rId12"/>
              </a:rPr>
              <a:t>https://www.aoml.noaa.gov/ocd/gcc/SOCONET/</a:t>
            </a:r>
            <a:r>
              <a:rPr lang="en-US" sz="3200" dirty="0" smtClean="0">
                <a:hlinkClick r:id="rId12"/>
              </a:rPr>
              <a:t>SOCONET_prospectus.pdf</a:t>
            </a:r>
            <a:r>
              <a:rPr lang="en-US" sz="3200" dirty="0" smtClean="0"/>
              <a:t>)</a:t>
            </a:r>
          </a:p>
          <a:p>
            <a:r>
              <a:rPr lang="en-US" sz="3200" dirty="0" smtClean="0"/>
              <a:t>and in the community white paper for Ocean Obs-19 </a:t>
            </a:r>
            <a:r>
              <a:rPr lang="en-US" sz="3200" dirty="0"/>
              <a:t>(</a:t>
            </a:r>
            <a:r>
              <a:rPr lang="en-US" sz="3200" dirty="0">
                <a:hlinkClick r:id="rId13"/>
              </a:rPr>
              <a:t>https://www.frontiersin.org/article/10.3389/fmars.</a:t>
            </a:r>
            <a:r>
              <a:rPr lang="en-US" sz="3200" dirty="0" smtClean="0">
                <a:hlinkClick r:id="rId13"/>
              </a:rPr>
              <a:t>2019.00400</a:t>
            </a:r>
            <a:r>
              <a:rPr lang="en-US" sz="3200" dirty="0" smtClean="0"/>
              <a:t>). An example of regional implementation of SOCONET principles can be found in the ICOS-Ocean thematic Center poster (CWP-03).</a:t>
            </a:r>
          </a:p>
          <a:p>
            <a:r>
              <a:rPr lang="en-US" sz="3200" dirty="0"/>
              <a:t>Investigators interested in joining the network are encouraged to reach </a:t>
            </a:r>
            <a:r>
              <a:rPr lang="en-US" sz="3200" dirty="0" smtClean="0"/>
              <a:t>out </a:t>
            </a:r>
            <a:r>
              <a:rPr lang="en-US" sz="3200" dirty="0"/>
              <a:t>to the </a:t>
            </a:r>
            <a:r>
              <a:rPr lang="en-US" sz="3200" dirty="0" smtClean="0"/>
              <a:t>participants (</a:t>
            </a:r>
            <a:r>
              <a:rPr lang="en-US" sz="3200" dirty="0"/>
              <a:t>listed as co-authors)  and/or contacting the </a:t>
            </a:r>
            <a:r>
              <a:rPr lang="en-US" sz="3200" dirty="0" smtClean="0"/>
              <a:t>current lead investigator: </a:t>
            </a:r>
            <a:r>
              <a:rPr lang="en-US" sz="3200" dirty="0">
                <a:hlinkClick r:id="rId14"/>
              </a:rPr>
              <a:t>rik.wanninkhof@</a:t>
            </a:r>
            <a:r>
              <a:rPr lang="en-US" sz="3200" dirty="0" smtClean="0">
                <a:hlinkClick r:id="rId14"/>
              </a:rPr>
              <a:t>noaa.gov</a:t>
            </a:r>
            <a:r>
              <a:rPr lang="en-US" sz="3200" dirty="0" smtClean="0"/>
              <a:t>. This start-up activity is supported by IOCCP and NOAA/OAR/OOMD.</a:t>
            </a:r>
            <a:endParaRPr lang="en-US" sz="3200" dirty="0"/>
          </a:p>
        </p:txBody>
      </p:sp>
      <p:sp>
        <p:nvSpPr>
          <p:cNvPr id="25" name="TextBox 24"/>
          <p:cNvSpPr txBox="1"/>
          <p:nvPr/>
        </p:nvSpPr>
        <p:spPr>
          <a:xfrm>
            <a:off x="21509634" y="28287123"/>
            <a:ext cx="1265704" cy="461665"/>
          </a:xfrm>
          <a:prstGeom prst="rect">
            <a:avLst/>
          </a:prstGeom>
          <a:noFill/>
        </p:spPr>
        <p:txBody>
          <a:bodyPr wrap="none" rtlCol="0">
            <a:spAutoFit/>
          </a:bodyPr>
          <a:lstStyle/>
          <a:p>
            <a:r>
              <a:rPr lang="en-US" sz="2400" i="1" dirty="0"/>
              <a:t>Figure 2</a:t>
            </a:r>
          </a:p>
        </p:txBody>
      </p:sp>
      <p:sp>
        <p:nvSpPr>
          <p:cNvPr id="26" name="TextBox 25"/>
          <p:cNvSpPr txBox="1"/>
          <p:nvPr/>
        </p:nvSpPr>
        <p:spPr>
          <a:xfrm>
            <a:off x="268779" y="26491850"/>
            <a:ext cx="1206655" cy="461665"/>
          </a:xfrm>
          <a:prstGeom prst="rect">
            <a:avLst/>
          </a:prstGeom>
          <a:noFill/>
        </p:spPr>
        <p:txBody>
          <a:bodyPr wrap="none" rtlCol="0">
            <a:spAutoFit/>
          </a:bodyPr>
          <a:lstStyle/>
          <a:p>
            <a:r>
              <a:rPr lang="en-US" sz="2400" i="1" dirty="0"/>
              <a:t>Figure </a:t>
            </a:r>
            <a:r>
              <a:rPr lang="en-US" sz="2400" i="1" dirty="0" smtClean="0"/>
              <a:t>3</a:t>
            </a:r>
            <a:endParaRPr lang="en-US" sz="2400" dirty="0"/>
          </a:p>
        </p:txBody>
      </p:sp>
      <p:sp>
        <p:nvSpPr>
          <p:cNvPr id="27" name="TextBox 26"/>
          <p:cNvSpPr txBox="1"/>
          <p:nvPr/>
        </p:nvSpPr>
        <p:spPr>
          <a:xfrm>
            <a:off x="21568683" y="33521386"/>
            <a:ext cx="1206655" cy="461665"/>
          </a:xfrm>
          <a:prstGeom prst="rect">
            <a:avLst/>
          </a:prstGeom>
          <a:noFill/>
        </p:spPr>
        <p:txBody>
          <a:bodyPr wrap="none" rtlCol="0">
            <a:spAutoFit/>
          </a:bodyPr>
          <a:lstStyle/>
          <a:p>
            <a:r>
              <a:rPr lang="en-US" sz="2400" i="1" dirty="0"/>
              <a:t>Figure 4</a:t>
            </a:r>
            <a:endParaRPr lang="en-US" sz="2400" dirty="0"/>
          </a:p>
        </p:txBody>
      </p:sp>
      <p:sp>
        <p:nvSpPr>
          <p:cNvPr id="29" name="TextBox 28"/>
          <p:cNvSpPr txBox="1"/>
          <p:nvPr/>
        </p:nvSpPr>
        <p:spPr>
          <a:xfrm>
            <a:off x="21955319" y="42101247"/>
            <a:ext cx="1206655" cy="461665"/>
          </a:xfrm>
          <a:prstGeom prst="rect">
            <a:avLst/>
          </a:prstGeom>
          <a:noFill/>
        </p:spPr>
        <p:txBody>
          <a:bodyPr wrap="none" rtlCol="0">
            <a:spAutoFit/>
          </a:bodyPr>
          <a:lstStyle/>
          <a:p>
            <a:r>
              <a:rPr lang="en-US" sz="2400" i="1" dirty="0"/>
              <a:t>Figure </a:t>
            </a:r>
            <a:r>
              <a:rPr lang="en-US" sz="2400" i="1" dirty="0" smtClean="0"/>
              <a:t>5</a:t>
            </a:r>
            <a:endParaRPr lang="en-US" sz="2400" dirty="0"/>
          </a:p>
        </p:txBody>
      </p:sp>
      <p:pic>
        <p:nvPicPr>
          <p:cNvPr id="13" name="Picture 12" descr="Screen Shot 2019-09-09 at 11.42.15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28388" y="24252289"/>
            <a:ext cx="6437586" cy="4572000"/>
          </a:xfrm>
          <a:prstGeom prst="rect">
            <a:avLst/>
          </a:prstGeom>
          <a:ln>
            <a:solidFill>
              <a:schemeClr val="tx1"/>
            </a:solidFill>
          </a:ln>
        </p:spPr>
      </p:pic>
      <p:pic>
        <p:nvPicPr>
          <p:cNvPr id="4" name="Picture 3" descr="Screen Shot 2019-09-09 at 4.35.19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53900" y="34692926"/>
            <a:ext cx="4912074" cy="7772400"/>
          </a:xfrm>
          <a:prstGeom prst="rect">
            <a:avLst/>
          </a:prstGeom>
          <a:ln>
            <a:solidFill>
              <a:schemeClr val="tx1"/>
            </a:solidFill>
          </a:ln>
        </p:spPr>
      </p:pic>
    </p:spTree>
    <p:extLst>
      <p:ext uri="{BB962C8B-B14F-4D97-AF65-F5344CB8AC3E}">
        <p14:creationId xmlns:p14="http://schemas.microsoft.com/office/powerpoint/2010/main" val="32802166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1336</TotalTime>
  <Words>1333</Words>
  <Application>Microsoft Macintosh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A surface ocean CO2 reference network, SOCONET                        and associated marine boundary layer CO2 measurements ,      Abstract The Surface Ocean CO2 NETwork (SOCONET) and atmospheric Marine Boundary Layer (MBL) CO2 measurements from ships and buoys focus on the operational aspects of measurements of CO2 in both the ocean surface and atmospheric marine boundary layers. The goal is to provide accurate partial pressure of CO2 (pCO2) data to within 2 micro atmosphere (µatm) for surface ocean and 0.2 parts per million (ppm) for MBL measurements following rigorous best practices, calibration, and intercomparison procedures. Platforms and data will be tracked in near real-time and final quality-controlled data will be provided to the community within a year. The network, involving partners worldwide, will aid in production of important products such as maps of monthly resolved surface ocean CO2 and air-sea CO2 flux measurements. These products and other derivatives using surface ocean and MBL CO2 data, such as surface ocean pH maps and MBL CO2 maps, will be of high value for policy assessments and socio-economic decisions regarding the role of the ocean in sequestering anthropogenic CO2 and how this uptake is impacting ocean health by ocean acidification. SOCONET has an open ocean emphasis but will work with regional (coastal) networks. It will liaise with intergovernmental science organizations such as Global Atmosphere Watch (GAW), and the Joint Technical Commission for Oceanography and Marine Meteorology (JCOMM).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GO-SHIP: The Global Ocean Ship-Based Hydrographic Investigations Program (GO-SHIP): A Platform for Integrated Multidisciplinary Ocean Science       </dc:title>
  <dc:creator>Microsoft Office User</dc:creator>
  <cp:lastModifiedBy>Rik Wanninkhof</cp:lastModifiedBy>
  <cp:revision>94</cp:revision>
  <dcterms:created xsi:type="dcterms:W3CDTF">2019-08-11T10:20:56Z</dcterms:created>
  <dcterms:modified xsi:type="dcterms:W3CDTF">2019-09-11T13:41:15Z</dcterms:modified>
</cp:coreProperties>
</file>