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2"/>
    <p:restoredTop sz="94691"/>
  </p:normalViewPr>
  <p:slideViewPr>
    <p:cSldViewPr snapToGrid="0" snapToObjects="1">
      <p:cViewPr varScale="1">
        <p:scale>
          <a:sx n="150" d="100"/>
          <a:sy n="150" d="100"/>
        </p:scale>
        <p:origin x="10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38792-D9FA-B043-AB1E-CFE7D3E93AF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9DFCB-3CD2-714B-BC49-B8439C95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4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9DFCB-3CD2-714B-BC49-B8439C9537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65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9DFCB-3CD2-714B-BC49-B8439C9537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1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CFA62-4A5F-9E4C-A5A0-583BBDD5A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00D87-21B1-3D4B-AADB-6884D0F71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1345E-3490-6545-BEEF-A7ABC3A1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B384B-9978-BB43-8BEF-69EDF03B6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AFA46-ED01-6D46-B13C-BFE7ADA87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0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630D-2C9D-6A47-815A-C50FDD2F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BAE74-29F6-C642-8A37-480C49496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14008-BAB3-3640-A544-07B6D983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F246B-9C0F-4348-8072-6D1539C2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6BA01-6B46-B545-83FB-3103B4DC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9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62A2B3-54C7-A64F-859D-5F5394D88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63E88-E8A4-CB45-9424-DF13A2B72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9D36C-2BAE-D848-8F3C-5C7C9EBB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07F75-11B0-374E-A709-BCA1A3DEC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13504-7A9E-AB4A-8FE7-FA41136E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3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75D5A-EC69-874A-840B-EEDC5352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D6EC6-2D66-BE4F-A1E0-E4F7ECE39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15331-3874-D149-BC4E-1CF19D6A9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E4966-150E-9D47-BB0D-2B85E7AE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EDFC9-7CAF-E247-8647-2EEBD2C2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8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9065F-1024-1849-9258-9F436386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60A62-F33F-2F4C-82D1-DF0053778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CC767-C714-3741-AA09-4B8B8957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66034-9E5C-154B-ABDE-9A7ED3D01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4CE1C-6654-DC4C-A1E4-69CA15F1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0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9A61E-1FAD-AE46-AEC0-F164449A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10CBF-60F1-2042-BBC0-4923367D1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2EDFF-BEF4-8F4E-B7FF-2D4493F29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BC361-AF59-9646-8E57-E1E62200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2B68D-7E0E-2446-B0CD-FBA9FC3A1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D48E8-2BE9-DC4A-AB59-11A3C5300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7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D633F-C49E-AD4E-A4E0-8F846C1AB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CA87E-3840-FC4D-A8F7-7A073C1E8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9368C-F514-994F-8E15-00723A5F0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F9F22B-534E-0347-86AA-5A9F7049A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CF5E13-4D0F-6648-9630-C67D8F378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E4F3AA-82F1-4A49-BDDE-8EBC095C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C7A75F-5FD7-CB4A-998F-56FC9DE9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D14D0-126D-1F4C-B363-06C5DDB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2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78D1E-1DF5-EA4F-ACD5-3660140A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AE543A-25C7-CB4A-BA30-95658DCA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84D25-BF4B-2848-8D89-14F9D107F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E4147-57F0-1D45-9AC0-F2AC4F2D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0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87D1C3-522C-6049-AE4F-F28A1DF4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48EA6-3D13-F844-8560-C09766431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34135-CF92-D046-858F-1F3BDFF57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7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84B4-6A4C-104F-BEED-BA0D03CC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9548E-8B2C-DC46-B27D-EC1EAD0FE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1902E-F758-674F-95F5-1CA60B703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C969A-6C2B-CA4F-B7CF-BA38EFB19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998A1-A081-754C-BB54-AD58A750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F686-7F23-914B-AEC4-5340D347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5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D55D2-17F3-7141-8713-D7DCB8FF1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71BCA5-88AB-4D43-8D5D-EBE44F703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AA27C-5B96-B844-A6A1-3D3B3470C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FF9E4-B3C2-0B46-BA33-FA5CBF84C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E9688-FC7A-FB40-ADB3-5C041F6D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D9F19-43AB-F049-B9D7-2D60CE5D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5CA6E-3771-A741-8928-3977610A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139D2-084F-1649-9090-E08E3F480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9CA2E-AA56-634E-8E12-9FA85CA99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CA57-E2C1-CF4F-861C-E14559CB6925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BA478-7349-3240-B994-713740A7E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C1641-1A3A-114F-A4B5-32A38D98B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C41C-00C4-724F-8CD7-9801A6727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F90A-1F4E-BE41-95EB-96DB0535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102768"/>
            <a:ext cx="10515600" cy="1325563"/>
          </a:xfrm>
        </p:spPr>
        <p:txBody>
          <a:bodyPr/>
          <a:lstStyle/>
          <a:p>
            <a:r>
              <a:rPr lang="en-US" b="1" dirty="0"/>
              <a:t>Starboard Side Aft Wet Lab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DB3653-9B6A-A446-9442-DD15FD453E87}"/>
              </a:ext>
            </a:extLst>
          </p:cNvPr>
          <p:cNvSpPr txBox="1"/>
          <p:nvPr/>
        </p:nvSpPr>
        <p:spPr>
          <a:xfrm>
            <a:off x="6858844" y="786182"/>
            <a:ext cx="478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30'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139736-DE30-0943-8D22-0A5880AB99B3}"/>
              </a:ext>
            </a:extLst>
          </p:cNvPr>
          <p:cNvSpPr txBox="1"/>
          <p:nvPr/>
        </p:nvSpPr>
        <p:spPr>
          <a:xfrm>
            <a:off x="1774165" y="3054724"/>
            <a:ext cx="5170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17'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8C33D1-54CD-6B4B-81BF-135CCEA2B44D}"/>
              </a:ext>
            </a:extLst>
          </p:cNvPr>
          <p:cNvSpPr txBox="1"/>
          <p:nvPr/>
        </p:nvSpPr>
        <p:spPr>
          <a:xfrm>
            <a:off x="6603207" y="6214882"/>
            <a:ext cx="1108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Starboard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EFF968-A7B4-E844-86DE-8A3C22B10384}"/>
              </a:ext>
            </a:extLst>
          </p:cNvPr>
          <p:cNvSpPr txBox="1"/>
          <p:nvPr/>
        </p:nvSpPr>
        <p:spPr>
          <a:xfrm>
            <a:off x="6783504" y="517796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1898D6-E235-2746-8FDC-9815FA680B24}"/>
              </a:ext>
            </a:extLst>
          </p:cNvPr>
          <p:cNvSpPr txBox="1"/>
          <p:nvPr/>
        </p:nvSpPr>
        <p:spPr>
          <a:xfrm>
            <a:off x="11461002" y="3320381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EC9C63-D506-AF47-A3FA-A1F1009C3022}"/>
              </a:ext>
            </a:extLst>
          </p:cNvPr>
          <p:cNvSpPr txBox="1"/>
          <p:nvPr/>
        </p:nvSpPr>
        <p:spPr>
          <a:xfrm>
            <a:off x="36938" y="29840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4BCB81-6B45-514B-B2D8-EF0CEBFAA04D}"/>
              </a:ext>
            </a:extLst>
          </p:cNvPr>
          <p:cNvSpPr txBox="1"/>
          <p:nvPr/>
        </p:nvSpPr>
        <p:spPr>
          <a:xfrm>
            <a:off x="8398326" y="217714"/>
            <a:ext cx="36412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 naming as per https://</a:t>
            </a:r>
            <a:r>
              <a:rPr lang="en-US" sz="1100" dirty="0" err="1"/>
              <a:t>lamont.columbia.edu</a:t>
            </a:r>
            <a:r>
              <a:rPr lang="en-US" sz="1100" dirty="0"/>
              <a:t>/research-divisions/marine-large-programs/office-marine-operations/</a:t>
            </a:r>
            <a:r>
              <a:rPr lang="en-US" sz="1100" dirty="0" err="1"/>
              <a:t>langseth</a:t>
            </a:r>
            <a:endParaRPr lang="en-US" sz="1100" dirty="0"/>
          </a:p>
        </p:txBody>
      </p:sp>
      <p:sp>
        <p:nvSpPr>
          <p:cNvPr id="43" name="Arc 42"/>
          <p:cNvSpPr/>
          <p:nvPr/>
        </p:nvSpPr>
        <p:spPr>
          <a:xfrm rot="6267126">
            <a:off x="2248235" y="765594"/>
            <a:ext cx="1080757" cy="914400"/>
          </a:xfrm>
          <a:prstGeom prst="arc">
            <a:avLst>
              <a:gd name="adj1" fmla="val 16200000"/>
              <a:gd name="adj2" fmla="val 42660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 rot="13781859">
            <a:off x="10865544" y="1093951"/>
            <a:ext cx="925574" cy="1209852"/>
          </a:xfrm>
          <a:prstGeom prst="arc">
            <a:avLst>
              <a:gd name="adj1" fmla="val 16872880"/>
              <a:gd name="adj2" fmla="val 8264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 rot="13781859">
            <a:off x="10863090" y="4099880"/>
            <a:ext cx="925574" cy="1209852"/>
          </a:xfrm>
          <a:prstGeom prst="arc">
            <a:avLst>
              <a:gd name="adj1" fmla="val 16872880"/>
              <a:gd name="adj2" fmla="val 26700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5D0872-74CD-5440-A846-C9EDED6C135A}"/>
              </a:ext>
            </a:extLst>
          </p:cNvPr>
          <p:cNvSpPr/>
          <p:nvPr/>
        </p:nvSpPr>
        <p:spPr>
          <a:xfrm>
            <a:off x="2561192" y="1262743"/>
            <a:ext cx="8839200" cy="4823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108B9E-F243-FB43-A53D-3F14369C4A6F}"/>
              </a:ext>
            </a:extLst>
          </p:cNvPr>
          <p:cNvSpPr/>
          <p:nvPr/>
        </p:nvSpPr>
        <p:spPr>
          <a:xfrm>
            <a:off x="3175703" y="3068036"/>
            <a:ext cx="1730829" cy="45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3’ tall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4A303E-E9BA-4045-94EE-C1C5F24C9F61}"/>
              </a:ext>
            </a:extLst>
          </p:cNvPr>
          <p:cNvSpPr/>
          <p:nvPr/>
        </p:nvSpPr>
        <p:spPr>
          <a:xfrm>
            <a:off x="3175703" y="3532872"/>
            <a:ext cx="1730829" cy="45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3’ tall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591060-8D06-E640-B512-F09692703E0A}"/>
              </a:ext>
            </a:extLst>
          </p:cNvPr>
          <p:cNvSpPr/>
          <p:nvPr/>
        </p:nvSpPr>
        <p:spPr>
          <a:xfrm>
            <a:off x="6369376" y="3108100"/>
            <a:ext cx="1730829" cy="45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3’ tall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BCBBFD-74CE-0443-9F00-BD1567C31515}"/>
              </a:ext>
            </a:extLst>
          </p:cNvPr>
          <p:cNvSpPr/>
          <p:nvPr/>
        </p:nvSpPr>
        <p:spPr>
          <a:xfrm>
            <a:off x="6369375" y="3558621"/>
            <a:ext cx="1730829" cy="45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3’ tall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A85F88-4D81-8D44-AA10-817C74716AF2}"/>
              </a:ext>
            </a:extLst>
          </p:cNvPr>
          <p:cNvSpPr/>
          <p:nvPr/>
        </p:nvSpPr>
        <p:spPr>
          <a:xfrm>
            <a:off x="9414157" y="3072006"/>
            <a:ext cx="1730829" cy="45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3’ tall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9CD940-B972-E541-98E8-1E998F7BAF10}"/>
              </a:ext>
            </a:extLst>
          </p:cNvPr>
          <p:cNvSpPr/>
          <p:nvPr/>
        </p:nvSpPr>
        <p:spPr>
          <a:xfrm>
            <a:off x="9414158" y="3542501"/>
            <a:ext cx="1730829" cy="45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3’ tall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21F184-F5DA-7B4C-A2C3-51AC1BE02BA1}"/>
              </a:ext>
            </a:extLst>
          </p:cNvPr>
          <p:cNvSpPr/>
          <p:nvPr/>
        </p:nvSpPr>
        <p:spPr>
          <a:xfrm>
            <a:off x="7041119" y="5123562"/>
            <a:ext cx="1407018" cy="9161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Hood with Table top (Sutherland + Thompson)</a:t>
            </a:r>
          </a:p>
          <a:p>
            <a:pPr algn="ctr"/>
            <a:r>
              <a:rPr lang="en-US" sz="900" dirty="0">
                <a:solidFill>
                  <a:schemeClr val="accent6"/>
                </a:solidFill>
              </a:rPr>
              <a:t>48” W x 27” D x 82 T</a:t>
            </a:r>
          </a:p>
          <a:p>
            <a:pPr algn="ctr"/>
            <a:r>
              <a:rPr lang="en-US" sz="900" dirty="0">
                <a:solidFill>
                  <a:schemeClr val="accent6"/>
                </a:solidFill>
              </a:rPr>
              <a:t>Will fit perfect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8D44AF-3C43-7A44-A52A-0076ECE3569B}"/>
              </a:ext>
            </a:extLst>
          </p:cNvPr>
          <p:cNvSpPr/>
          <p:nvPr/>
        </p:nvSpPr>
        <p:spPr>
          <a:xfrm>
            <a:off x="8302859" y="2789072"/>
            <a:ext cx="837715" cy="7592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Sink (IFCB)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E8CE70-8171-1442-90D4-36ED9B92E3D1}"/>
              </a:ext>
            </a:extLst>
          </p:cNvPr>
          <p:cNvSpPr/>
          <p:nvPr/>
        </p:nvSpPr>
        <p:spPr>
          <a:xfrm>
            <a:off x="7054944" y="1298328"/>
            <a:ext cx="976319" cy="5600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Sutherland Sink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E21BC9-4445-E74D-B44A-FE47954C46C3}"/>
              </a:ext>
            </a:extLst>
          </p:cNvPr>
          <p:cNvSpPr/>
          <p:nvPr/>
        </p:nvSpPr>
        <p:spPr>
          <a:xfrm>
            <a:off x="8035396" y="1297532"/>
            <a:ext cx="1961885" cy="4723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Countertop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EE8CE70-8171-1442-90D4-36ED9B92E3D1}"/>
              </a:ext>
            </a:extLst>
          </p:cNvPr>
          <p:cNvSpPr/>
          <p:nvPr/>
        </p:nvSpPr>
        <p:spPr>
          <a:xfrm>
            <a:off x="6083694" y="1303818"/>
            <a:ext cx="957424" cy="5600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Langseth TSG / SV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E8CE70-8171-1442-90D4-36ED9B92E3D1}"/>
              </a:ext>
            </a:extLst>
          </p:cNvPr>
          <p:cNvSpPr/>
          <p:nvPr/>
        </p:nvSpPr>
        <p:spPr>
          <a:xfrm>
            <a:off x="5112444" y="1304111"/>
            <a:ext cx="957424" cy="5600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Sutherland Sink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108B9E-F243-FB43-A53D-3F14369C4A6F}"/>
              </a:ext>
            </a:extLst>
          </p:cNvPr>
          <p:cNvSpPr/>
          <p:nvPr/>
        </p:nvSpPr>
        <p:spPr>
          <a:xfrm rot="5400000">
            <a:off x="1218044" y="3258635"/>
            <a:ext cx="3180271" cy="2860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Roll up door to main deck</a:t>
            </a:r>
          </a:p>
        </p:txBody>
      </p:sp>
      <p:sp>
        <p:nvSpPr>
          <p:cNvPr id="3" name="Rectangle 2"/>
          <p:cNvSpPr/>
          <p:nvPr/>
        </p:nvSpPr>
        <p:spPr>
          <a:xfrm>
            <a:off x="2636216" y="5146151"/>
            <a:ext cx="38115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Non Usable area – Breaker </a:t>
            </a:r>
            <a:r>
              <a:rPr lang="en-US" dirty="0" err="1"/>
              <a:t>Pannels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652C0D-EBA5-A54F-95E0-74AEA96598DC}"/>
              </a:ext>
            </a:extLst>
          </p:cNvPr>
          <p:cNvSpPr/>
          <p:nvPr/>
        </p:nvSpPr>
        <p:spPr>
          <a:xfrm>
            <a:off x="8255820" y="3681310"/>
            <a:ext cx="1097728" cy="6857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Sink (Sutherland)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652C0D-EBA5-A54F-95E0-74AEA96598DC}"/>
              </a:ext>
            </a:extLst>
          </p:cNvPr>
          <p:cNvSpPr/>
          <p:nvPr/>
        </p:nvSpPr>
        <p:spPr>
          <a:xfrm>
            <a:off x="5089090" y="3224060"/>
            <a:ext cx="1097728" cy="6857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Sink (Sutherland)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601684" y="1327743"/>
            <a:ext cx="630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335968" y="1297533"/>
            <a:ext cx="1655538" cy="6134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Non usable area – AC unit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10765889" y="1958408"/>
            <a:ext cx="630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0774174" y="4991820"/>
            <a:ext cx="630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80804" y="1939638"/>
            <a:ext cx="295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constant low volume stream of flow-through seawater</a:t>
            </a:r>
          </a:p>
        </p:txBody>
      </p:sp>
      <p:sp>
        <p:nvSpPr>
          <p:cNvPr id="49" name="Oval 48"/>
          <p:cNvSpPr/>
          <p:nvPr/>
        </p:nvSpPr>
        <p:spPr>
          <a:xfrm>
            <a:off x="3864112" y="4107448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842394" y="2605041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54944" y="4131043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067112" y="2662353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0122331" y="2605040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0130628" y="4034244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77263" y="4715553"/>
            <a:ext cx="376943" cy="368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88755" y="1071671"/>
            <a:ext cx="1425268" cy="280212"/>
            <a:chOff x="952607" y="1112583"/>
            <a:chExt cx="1425268" cy="280212"/>
          </a:xfrm>
        </p:grpSpPr>
        <p:sp>
          <p:nvSpPr>
            <p:cNvPr id="5" name="5-Point Star 4"/>
            <p:cNvSpPr/>
            <p:nvPr/>
          </p:nvSpPr>
          <p:spPr>
            <a:xfrm>
              <a:off x="2050717" y="1132691"/>
              <a:ext cx="327158" cy="260104"/>
            </a:xfrm>
            <a:prstGeom prst="star5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52607" y="1112583"/>
              <a:ext cx="121114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Chemical Shower</a:t>
              </a:r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>
            <a:off x="7577263" y="2243667"/>
            <a:ext cx="678557" cy="54540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17780" y="4367109"/>
            <a:ext cx="17613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All sinks and Lab Van will share </a:t>
            </a:r>
            <a:r>
              <a:rPr lang="en-US" b="1" dirty="0"/>
              <a:t>24/gal </a:t>
            </a:r>
            <a:r>
              <a:rPr lang="en-US" dirty="0"/>
              <a:t>per min salt water. </a:t>
            </a:r>
          </a:p>
        </p:txBody>
      </p:sp>
    </p:spTree>
    <p:extLst>
      <p:ext uri="{BB962C8B-B14F-4D97-AF65-F5344CB8AC3E}">
        <p14:creationId xmlns:p14="http://schemas.microsoft.com/office/powerpoint/2010/main" val="187240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756546" y="1463338"/>
            <a:ext cx="2239922" cy="3753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08F90A-1F4E-BE41-95EB-96DB0535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5" y="-59092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dirty="0"/>
              <a:t>Starboard Side Forward Dry Lab – Fresh water only </a:t>
            </a:r>
            <a:endParaRPr lang="en-US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61783-BC42-9542-ACC6-705DE1BF8523}"/>
              </a:ext>
            </a:extLst>
          </p:cNvPr>
          <p:cNvSpPr/>
          <p:nvPr/>
        </p:nvSpPr>
        <p:spPr>
          <a:xfrm>
            <a:off x="2590799" y="1421383"/>
            <a:ext cx="7010401" cy="37952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915C03-9B3D-A44D-A01E-B6D45EE27481}"/>
              </a:ext>
            </a:extLst>
          </p:cNvPr>
          <p:cNvSpPr txBox="1"/>
          <p:nvPr/>
        </p:nvSpPr>
        <p:spPr>
          <a:xfrm>
            <a:off x="5301340" y="1009005"/>
            <a:ext cx="3997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</a:rPr>
              <a:t> 22' 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9E2CF4-E57A-B44E-A751-9DEE71DE7EF1}"/>
              </a:ext>
            </a:extLst>
          </p:cNvPr>
          <p:cNvSpPr/>
          <p:nvPr/>
        </p:nvSpPr>
        <p:spPr>
          <a:xfrm>
            <a:off x="2601684" y="1436331"/>
            <a:ext cx="1589314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 top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C949A7-CB61-2246-8026-CB1E9C07241C}"/>
              </a:ext>
            </a:extLst>
          </p:cNvPr>
          <p:cNvSpPr/>
          <p:nvPr/>
        </p:nvSpPr>
        <p:spPr>
          <a:xfrm rot="16200000">
            <a:off x="2268886" y="2380537"/>
            <a:ext cx="1230428" cy="553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Sink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74C0F6-BE63-AC47-A3CD-F6FE94258FB8}"/>
              </a:ext>
            </a:extLst>
          </p:cNvPr>
          <p:cNvSpPr txBox="1"/>
          <p:nvPr/>
        </p:nvSpPr>
        <p:spPr>
          <a:xfrm>
            <a:off x="9889592" y="3059639"/>
            <a:ext cx="1861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Wet Lab work stations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6C150D-23AD-CA4F-91EC-431234861794}"/>
              </a:ext>
            </a:extLst>
          </p:cNvPr>
          <p:cNvSpPr/>
          <p:nvPr/>
        </p:nvSpPr>
        <p:spPr>
          <a:xfrm>
            <a:off x="6295796" y="1448673"/>
            <a:ext cx="1636375" cy="6793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Ship’s Freezer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E07729-D43E-E84D-A47C-F63CD210ABD1}"/>
              </a:ext>
            </a:extLst>
          </p:cNvPr>
          <p:cNvSpPr/>
          <p:nvPr/>
        </p:nvSpPr>
        <p:spPr>
          <a:xfrm>
            <a:off x="3817265" y="4356162"/>
            <a:ext cx="932683" cy="7262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-80° freezer</a:t>
            </a:r>
          </a:p>
          <a:p>
            <a:pPr algn="ctr"/>
            <a:r>
              <a:rPr lang="en-US" sz="1100" dirty="0">
                <a:solidFill>
                  <a:schemeClr val="accent6"/>
                </a:solidFill>
              </a:rPr>
              <a:t>40.5” W x 47”T x 28” 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37508E-9357-A34C-96C3-BD7198FCB985}"/>
              </a:ext>
            </a:extLst>
          </p:cNvPr>
          <p:cNvSpPr txBox="1"/>
          <p:nvPr/>
        </p:nvSpPr>
        <p:spPr>
          <a:xfrm>
            <a:off x="251165" y="1114396"/>
            <a:ext cx="2271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Already installed, freshwater only</a:t>
            </a:r>
          </a:p>
          <a:p>
            <a:pPr algn="ctr"/>
            <a:r>
              <a:rPr lang="en-US" sz="1200" dirty="0"/>
              <a:t>3 big stainless sinks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59D153CB-C260-DD4E-9037-57779713239C}"/>
              </a:ext>
            </a:extLst>
          </p:cNvPr>
          <p:cNvSpPr/>
          <p:nvPr/>
        </p:nvSpPr>
        <p:spPr>
          <a:xfrm rot="2903362">
            <a:off x="1631727" y="1857519"/>
            <a:ext cx="853633" cy="62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441" y="2460387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6C150D-23AD-CA4F-91EC-431234861794}"/>
              </a:ext>
            </a:extLst>
          </p:cNvPr>
          <p:cNvSpPr/>
          <p:nvPr/>
        </p:nvSpPr>
        <p:spPr>
          <a:xfrm>
            <a:off x="4248590" y="1442376"/>
            <a:ext cx="1002717" cy="6793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Ship’s Fridge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C358FA5-D5F2-A348-B2F3-32EB271EA297}"/>
              </a:ext>
            </a:extLst>
          </p:cNvPr>
          <p:cNvSpPr/>
          <p:nvPr/>
        </p:nvSpPr>
        <p:spPr>
          <a:xfrm rot="16200000">
            <a:off x="2309359" y="3576949"/>
            <a:ext cx="1143602" cy="55895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 top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970854" y="3711380"/>
            <a:ext cx="630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/>
          <p:cNvSpPr/>
          <p:nvPr/>
        </p:nvSpPr>
        <p:spPr>
          <a:xfrm rot="17082980">
            <a:off x="8888399" y="3375987"/>
            <a:ext cx="1080757" cy="914400"/>
          </a:xfrm>
          <a:prstGeom prst="arc">
            <a:avLst>
              <a:gd name="adj1" fmla="val 16200000"/>
              <a:gd name="adj2" fmla="val 447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862276" y="2622156"/>
            <a:ext cx="4396675" cy="1580291"/>
            <a:chOff x="3758113" y="2927419"/>
            <a:chExt cx="4396675" cy="158029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8A6EB71-A20E-E84B-9283-C947AFDBCF15}"/>
                </a:ext>
              </a:extLst>
            </p:cNvPr>
            <p:cNvSpPr/>
            <p:nvPr/>
          </p:nvSpPr>
          <p:spPr>
            <a:xfrm>
              <a:off x="3758113" y="3412166"/>
              <a:ext cx="2056097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Table</a:t>
              </a:r>
            </a:p>
            <a:p>
              <a:pPr algn="ctr"/>
              <a:r>
                <a:rPr lang="en-US" dirty="0"/>
                <a:t>2’4” tall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BB15166-6C10-1245-A409-38231DB2014D}"/>
                </a:ext>
              </a:extLst>
            </p:cNvPr>
            <p:cNvSpPr/>
            <p:nvPr/>
          </p:nvSpPr>
          <p:spPr>
            <a:xfrm>
              <a:off x="6165217" y="3364902"/>
              <a:ext cx="1989571" cy="6568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  <a:p>
              <a:pPr algn="ctr"/>
              <a:r>
                <a:rPr lang="en-US" dirty="0"/>
                <a:t>Table</a:t>
              </a:r>
            </a:p>
            <a:p>
              <a:pPr algn="ctr"/>
              <a:r>
                <a:rPr lang="en-US" dirty="0"/>
                <a:t>2’4” tall</a:t>
              </a:r>
            </a:p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4060118" y="4138452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274948" y="4138451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518974" y="4139649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7624952" y="4134898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630830" y="2927419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518974" y="2950316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5274948" y="2956149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4060118" y="2927419"/>
              <a:ext cx="376943" cy="36806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9241766" y="1436331"/>
            <a:ext cx="352651" cy="17696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Emergency Exit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2612851" y="2888477"/>
            <a:ext cx="5477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601684" y="2402522"/>
            <a:ext cx="5477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rot="16200000">
            <a:off x="2644529" y="2942480"/>
            <a:ext cx="484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Sink</a:t>
            </a:r>
          </a:p>
        </p:txBody>
      </p:sp>
      <p:sp>
        <p:nvSpPr>
          <p:cNvPr id="43" name="Rectangle 42"/>
          <p:cNvSpPr/>
          <p:nvPr/>
        </p:nvSpPr>
        <p:spPr>
          <a:xfrm rot="16200000">
            <a:off x="2653842" y="2066085"/>
            <a:ext cx="484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Sink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2601683" y="3272287"/>
            <a:ext cx="5477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601684" y="2056061"/>
            <a:ext cx="5477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76C150D-23AD-CA4F-91EC-431234861794}"/>
              </a:ext>
            </a:extLst>
          </p:cNvPr>
          <p:cNvSpPr/>
          <p:nvPr/>
        </p:nvSpPr>
        <p:spPr>
          <a:xfrm>
            <a:off x="5266663" y="1449447"/>
            <a:ext cx="1002717" cy="6793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Ship’s Freezer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7749" y="1044206"/>
            <a:ext cx="12731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6"/>
                </a:solidFill>
              </a:rPr>
              <a:t>120v plug for freezer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23562" y="925568"/>
            <a:ext cx="2554817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We will need to relocate the fire hose box, captain has approved this</a:t>
            </a:r>
          </a:p>
        </p:txBody>
      </p:sp>
      <p:cxnSp>
        <p:nvCxnSpPr>
          <p:cNvPr id="22" name="Straight Arrow Connector 21"/>
          <p:cNvCxnSpPr>
            <a:stCxn id="15" idx="1"/>
          </p:cNvCxnSpPr>
          <p:nvPr/>
        </p:nvCxnSpPr>
        <p:spPr>
          <a:xfrm flipH="1">
            <a:off x="8598877" y="1125623"/>
            <a:ext cx="924685" cy="275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106058" y="1266471"/>
            <a:ext cx="5878" cy="11186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080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12349</TotalTime>
  <Words>225</Words>
  <Application>Microsoft Office PowerPoint</Application>
  <PresentationFormat>Widescreen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Starboard Side Aft Wet Lab</vt:lpstr>
      <vt:lpstr>Starboard Side Forward Dry Lab – Fresh water only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lab</dc:title>
  <dc:creator>Schmid, Moritz S</dc:creator>
  <cp:lastModifiedBy>Jesus Gaytan</cp:lastModifiedBy>
  <cp:revision>162</cp:revision>
  <cp:lastPrinted>2022-04-28T16:15:12Z</cp:lastPrinted>
  <dcterms:created xsi:type="dcterms:W3CDTF">2022-04-25T18:11:53Z</dcterms:created>
  <dcterms:modified xsi:type="dcterms:W3CDTF">2023-03-22T18:53:08Z</dcterms:modified>
</cp:coreProperties>
</file>