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3"/>
  </p:notesMasterIdLst>
  <p:sldIdLst>
    <p:sldId id="288" r:id="rId2"/>
    <p:sldId id="256" r:id="rId3"/>
    <p:sldId id="287" r:id="rId4"/>
    <p:sldId id="257" r:id="rId5"/>
    <p:sldId id="258" r:id="rId6"/>
    <p:sldId id="259" r:id="rId7"/>
    <p:sldId id="260" r:id="rId8"/>
    <p:sldId id="261" r:id="rId9"/>
    <p:sldId id="262" r:id="rId10"/>
    <p:sldId id="265" r:id="rId11"/>
    <p:sldId id="263" r:id="rId12"/>
    <p:sldId id="266" r:id="rId13"/>
    <p:sldId id="269" r:id="rId14"/>
    <p:sldId id="270" r:id="rId15"/>
    <p:sldId id="271" r:id="rId16"/>
    <p:sldId id="272" r:id="rId17"/>
    <p:sldId id="273" r:id="rId18"/>
    <p:sldId id="274" r:id="rId19"/>
    <p:sldId id="275" r:id="rId20"/>
    <p:sldId id="264"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715000" type="screen16x1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6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0"/>
    <p:restoredTop sz="94407"/>
  </p:normalViewPr>
  <p:slideViewPr>
    <p:cSldViewPr snapToGrid="0" snapToObjects="1" showGuides="1">
      <p:cViewPr varScale="1">
        <p:scale>
          <a:sx n="143" d="100"/>
          <a:sy n="143" d="100"/>
        </p:scale>
        <p:origin x="1640" y="184"/>
      </p:cViewPr>
      <p:guideLst>
        <p:guide orient="horz" pos="1800"/>
        <p:guide pos="2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DFBEFAC-30FC-7C4F-A69E-3FE5674605BC}" type="datetimeFigureOut">
              <a:rPr lang="en-US" smtClean="0"/>
              <a:t>6/29/23</a:t>
            </a:fld>
            <a:endParaRPr lang="en-US"/>
          </a:p>
        </p:txBody>
      </p:sp>
      <p:sp>
        <p:nvSpPr>
          <p:cNvPr id="4" name="Slide Image Placeholder 3"/>
          <p:cNvSpPr>
            <a:spLocks noGrp="1" noRot="1" noChangeAspect="1"/>
          </p:cNvSpPr>
          <p:nvPr>
            <p:ph type="sldImg" idx="2"/>
          </p:nvPr>
        </p:nvSpPr>
        <p:spPr>
          <a:xfrm>
            <a:off x="2720975" y="857250"/>
            <a:ext cx="37020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175283F-ED2C-D745-A9B2-F09D03018661}" type="slidenum">
              <a:rPr lang="en-US" smtClean="0"/>
              <a:t>‹#›</a:t>
            </a:fld>
            <a:endParaRPr lang="en-US"/>
          </a:p>
        </p:txBody>
      </p:sp>
    </p:spTree>
    <p:extLst>
      <p:ext uri="{BB962C8B-B14F-4D97-AF65-F5344CB8AC3E}">
        <p14:creationId xmlns:p14="http://schemas.microsoft.com/office/powerpoint/2010/main" val="324420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83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387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1725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21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730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81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020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09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37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285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13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133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98AF9480-EE6E-254B-8841-DB352417F1F7}" type="datetimeFigureOut">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90368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8AF9480-EE6E-254B-8841-DB352417F1F7}" type="datetimeFigureOut">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279219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8AF9480-EE6E-254B-8841-DB352417F1F7}" type="datetimeFigureOut">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60779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8AF9480-EE6E-254B-8841-DB352417F1F7}" type="datetimeFigureOut">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198699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98AF9480-EE6E-254B-8841-DB352417F1F7}" type="datetimeFigureOut">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334421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8AF9480-EE6E-254B-8841-DB352417F1F7}" type="datetimeFigureOut">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1954575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dirty="0"/>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8AF9480-EE6E-254B-8841-DB352417F1F7}" type="datetimeFigureOut">
              <a:t>6/29/23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91364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8AF9480-EE6E-254B-8841-DB352417F1F7}" type="datetimeFigureOut">
              <a:t>6/29/23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355045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F9480-EE6E-254B-8841-DB352417F1F7}" type="datetimeFigureOut">
              <a:t>6/29/23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238458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98AF9480-EE6E-254B-8841-DB352417F1F7}" type="datetimeFigureOut">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60767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98AF9480-EE6E-254B-8841-DB352417F1F7}" type="datetimeFigureOut">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1C154-EAFB-114F-ABEE-4D8E0BE72AA0}" type="slidenum">
              <a:t>‹#›</a:t>
            </a:fld>
            <a:endParaRPr lang="en-US"/>
          </a:p>
        </p:txBody>
      </p:sp>
    </p:spTree>
    <p:extLst>
      <p:ext uri="{BB962C8B-B14F-4D97-AF65-F5344CB8AC3E}">
        <p14:creationId xmlns:p14="http://schemas.microsoft.com/office/powerpoint/2010/main" val="147886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8AF9480-EE6E-254B-8841-DB352417F1F7}" type="datetimeFigureOut">
              <a:t>6/29/23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001C154-EAFB-114F-ABEE-4D8E0BE72AA0}" type="slidenum">
              <a:t>‹#›</a:t>
            </a:fld>
            <a:endParaRPr lang="en-US"/>
          </a:p>
        </p:txBody>
      </p:sp>
    </p:spTree>
    <p:extLst>
      <p:ext uri="{BB962C8B-B14F-4D97-AF65-F5344CB8AC3E}">
        <p14:creationId xmlns:p14="http://schemas.microsoft.com/office/powerpoint/2010/main" val="37679321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hyperlink" Target="https://drive.google.com/drive/folders/1--xAankJCboOmq72QWsS6znwv4cWUnuN?usp=drive_link"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5" Type="http://schemas.openxmlformats.org/officeDocument/2006/relationships/image" Target="../media/image13.tiff"/><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xml"/><Relationship Id="rId5" Type="http://schemas.openxmlformats.org/officeDocument/2006/relationships/image" Target="../media/image19.tiff"/><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8053B-590B-BCD3-DF7B-1A154BB3A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000" y="88900"/>
            <a:ext cx="7772400" cy="5294947"/>
          </a:xfrm>
          <a:prstGeom prst="rect">
            <a:avLst/>
          </a:prstGeom>
        </p:spPr>
      </p:pic>
    </p:spTree>
    <p:extLst>
      <p:ext uri="{BB962C8B-B14F-4D97-AF65-F5344CB8AC3E}">
        <p14:creationId xmlns:p14="http://schemas.microsoft.com/office/powerpoint/2010/main" val="3134599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5E98D7-D143-580D-2A43-5DF0D1031651}"/>
              </a:ext>
            </a:extLst>
          </p:cNvPr>
          <p:cNvSpPr txBox="1"/>
          <p:nvPr/>
        </p:nvSpPr>
        <p:spPr>
          <a:xfrm>
            <a:off x="466164" y="0"/>
            <a:ext cx="8677835" cy="5816977"/>
          </a:xfrm>
          <a:prstGeom prst="rect">
            <a:avLst/>
          </a:prstGeom>
          <a:noFill/>
        </p:spPr>
        <p:txBody>
          <a:bodyPr wrap="square" rtlCol="0">
            <a:spAutoFit/>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Visit of r/v Marcus </a:t>
            </a:r>
            <a:r>
              <a:rPr lang="en-US" sz="1200" b="0" i="0" u="none" strike="noStrike" dirty="0" err="1">
                <a:solidFill>
                  <a:srgbClr val="000000"/>
                </a:solidFill>
                <a:effectLst/>
                <a:latin typeface="Arial" panose="020B0604020202020204" pitchFamily="34" charset="0"/>
              </a:rPr>
              <a:t>Langseth</a:t>
            </a:r>
            <a:r>
              <a:rPr lang="en-US" sz="1200" b="0" i="0" u="none" strike="noStrike" dirty="0">
                <a:solidFill>
                  <a:srgbClr val="000000"/>
                </a:solidFill>
                <a:effectLst/>
                <a:latin typeface="Arial" panose="020B0604020202020204" pitchFamily="34" charset="0"/>
              </a:rPr>
              <a:t>: notes Andy </a:t>
            </a:r>
            <a:r>
              <a:rPr lang="en-US" sz="1200" b="0" i="0" u="none" strike="noStrike" dirty="0" err="1">
                <a:solidFill>
                  <a:srgbClr val="000000"/>
                </a:solidFill>
                <a:effectLst/>
                <a:latin typeface="Arial" panose="020B0604020202020204" pitchFamily="34" charset="0"/>
              </a:rPr>
              <a:t>stefanik</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6/13/2023</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Andy Stefanick, Jim Swift, Denis Pierrot</a:t>
            </a:r>
            <a:endParaRPr lang="en-US" sz="1200" b="0" dirty="0">
              <a:effectLst/>
            </a:endParaRPr>
          </a:p>
          <a:p>
            <a:pPr algn="ctr" rtl="0">
              <a:spcBef>
                <a:spcPts val="0"/>
              </a:spcBef>
              <a:spcAft>
                <a:spcPts val="0"/>
              </a:spcAft>
            </a:pPr>
            <a:br>
              <a:rPr lang="en-US" sz="1200" b="0" dirty="0">
                <a:effectLst/>
              </a:rPr>
            </a:br>
            <a:r>
              <a:rPr lang="en-US" sz="1200" b="1" i="0" u="sng" dirty="0">
                <a:solidFill>
                  <a:srgbClr val="000000"/>
                </a:solidFill>
                <a:effectLst/>
                <a:latin typeface="Arial" panose="020B0604020202020204" pitchFamily="34" charset="0"/>
              </a:rPr>
              <a:t>Logistics:</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Port: Cape Canaveral</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Accessibility: One gate with guard 100ft from ship, put on list, showed CAC card. Not able to take a vehicle inside the gate.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Hotels: Just over bridge multiple hotels 5min drive, not walkable to get food from ship</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Docking: Located at 799 Snapper Rd. Port Canaveral, FL 32920</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               Could not be guaranteed berthing because of SpaceX priority (but usually clear)</a:t>
            </a:r>
            <a:endParaRPr lang="en-US" sz="1200" b="0" dirty="0">
              <a:effectLst/>
            </a:endParaRPr>
          </a:p>
          <a:p>
            <a:pPr algn="ctr" rtl="0">
              <a:spcBef>
                <a:spcPts val="0"/>
              </a:spcBef>
              <a:spcAft>
                <a:spcPts val="0"/>
              </a:spcAft>
            </a:pPr>
            <a:br>
              <a:rPr lang="en-US" sz="1200" b="0" dirty="0">
                <a:effectLst/>
              </a:rPr>
            </a:br>
            <a:r>
              <a:rPr lang="en-US" sz="1200" b="1" i="0" u="sng" dirty="0">
                <a:solidFill>
                  <a:srgbClr val="000000"/>
                </a:solidFill>
                <a:effectLst/>
                <a:latin typeface="Arial" panose="020B0604020202020204" pitchFamily="34" charset="0"/>
              </a:rPr>
              <a:t>Ship capabilities:</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Crane: Shipboard cranes cannot lift containers onto ship.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Main deck large crane, second deck knuckle boom (can move CTD </a:t>
            </a:r>
            <a:r>
              <a:rPr lang="en-US" sz="1200" b="0" i="0" u="none" strike="noStrike" dirty="0" err="1">
                <a:solidFill>
                  <a:srgbClr val="000000"/>
                </a:solidFill>
                <a:effectLst/>
                <a:latin typeface="Arial" panose="020B0604020202020204" pitchFamily="34" charset="0"/>
              </a:rPr>
              <a:t>etc</a:t>
            </a:r>
            <a:r>
              <a:rPr lang="en-US" sz="1200" b="0" i="0" u="none" strike="noStrike" dirty="0">
                <a:solidFill>
                  <a:srgbClr val="000000"/>
                </a:solidFill>
                <a:effectLst/>
                <a:latin typeface="Arial" panose="020B0604020202020204" pitchFamily="34" charset="0"/>
              </a:rPr>
              <a:t> from 2nd deck to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main deck)</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Stern aft boom and small winch for Argo deployments</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Metric deck bolt patterns</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Hydraulic winches: multiples and can setup for CTD retrieval, don’t typically use air tuggers</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Containers: Power, have 480v</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Can supply “LOTS” of compressed air</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Can supply fresh water hoses to vans, discharge hoses can go overboard</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Can supply phone and network cable to vans</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Orientation of doors has limited access inboard</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Supply container would be on 2nd deck</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Argos and drifters can be housed in container or on deck (would need multiple </a:t>
            </a:r>
            <a:r>
              <a:rPr lang="en-US" sz="1200" b="0" i="0" u="none" strike="noStrike" dirty="0" err="1">
                <a:solidFill>
                  <a:srgbClr val="000000"/>
                </a:solidFill>
                <a:effectLst/>
                <a:latin typeface="Arial" panose="020B0604020202020204" pitchFamily="34" charset="0"/>
              </a:rPr>
              <a:t>pallots</a:t>
            </a:r>
            <a:r>
              <a:rPr lang="en-US" sz="1200" b="0" i="0" u="none" strike="noStrike" dirty="0">
                <a:solidFill>
                  <a:srgbClr val="000000"/>
                </a:solidFill>
                <a:effectLst/>
                <a:latin typeface="Arial" panose="020B0604020202020204" pitchFamily="34" charset="0"/>
              </a:rPr>
              <a:t> if</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On deck to keep out of water but would be under cover.</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D-containers can be stored on 2nd deck</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CTD winches: main on 2nd deck setup, .322 wire, articulated arm level wind system, wire looked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good, also run a fresh water rinse and lube wire (can request not to be lubed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Closer to CTD)</a:t>
            </a:r>
            <a:endParaRPr lang="en-US" sz="1200" b="0" dirty="0">
              <a:effectLst/>
            </a:endParaRPr>
          </a:p>
        </p:txBody>
      </p:sp>
    </p:spTree>
    <p:extLst>
      <p:ext uri="{BB962C8B-B14F-4D97-AF65-F5344CB8AC3E}">
        <p14:creationId xmlns:p14="http://schemas.microsoft.com/office/powerpoint/2010/main" val="101733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5AD58F-F18D-A6BE-6C1D-1D6CB60E6632}"/>
              </a:ext>
            </a:extLst>
          </p:cNvPr>
          <p:cNvSpPr txBox="1"/>
          <p:nvPr/>
        </p:nvSpPr>
        <p:spPr>
          <a:xfrm>
            <a:off x="385482" y="395895"/>
            <a:ext cx="8910920" cy="5078313"/>
          </a:xfrm>
          <a:prstGeom prst="rect">
            <a:avLst/>
          </a:prstGeom>
          <a:noFill/>
        </p:spPr>
        <p:txBody>
          <a:bodyPr wrap="square">
            <a:spAutoFit/>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Backup: will be installed and operated on 3rd deck. Both go through a turn block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Inline with A-frame.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They have multiple a-frame blocks on hand. No auto-stop </a:t>
            </a:r>
            <a:r>
              <a:rPr lang="en-US" sz="1200" b="0" i="0" u="none" strike="noStrike" dirty="0" err="1">
                <a:solidFill>
                  <a:srgbClr val="000000"/>
                </a:solidFill>
                <a:effectLst/>
                <a:latin typeface="Arial" panose="020B0604020202020204" pitchFamily="34" charset="0"/>
              </a:rPr>
              <a:t>anit</a:t>
            </a:r>
            <a:r>
              <a:rPr lang="en-US" sz="1200" b="0" i="0" u="none" strike="noStrike" dirty="0">
                <a:solidFill>
                  <a:srgbClr val="000000"/>
                </a:solidFill>
                <a:effectLst/>
                <a:latin typeface="Arial" panose="020B0604020202020204" pitchFamily="34" charset="0"/>
              </a:rPr>
              <a:t>-two block</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Have winch redout with tension in the main lab and dog house.</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Prefer to have us do CTD wire termination</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Are OK with us using primary and backup Cable grips for main connection</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Dog House overlooks CTD ops and A-frame good</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CTD: Control console would be in main lab, they do not have an installed SBE deck unit, would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Have to bring deck units and an acquisition computer. They will have wires run from the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Slip Rings to the main lab for hookup.</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Inboard of A-frame overhang has plenty of clearance for CTD under cover</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Can pallet jack CTD inboard for sampling but I am seeing about rail and sled from Brown</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ADCP acquisition can be setup in </a:t>
            </a:r>
            <a:r>
              <a:rPr lang="en-US" sz="1200" b="0" i="0" u="none" strike="noStrike" dirty="0" err="1">
                <a:solidFill>
                  <a:srgbClr val="000000"/>
                </a:solidFill>
                <a:effectLst/>
                <a:latin typeface="Arial" panose="020B0604020202020204" pitchFamily="34" charset="0"/>
              </a:rPr>
              <a:t>wetlab</a:t>
            </a:r>
            <a:r>
              <a:rPr lang="en-US" sz="1200" b="0" i="0" u="none" strike="noStrike" dirty="0">
                <a:solidFill>
                  <a:srgbClr val="000000"/>
                </a:solidFill>
                <a:effectLst/>
                <a:latin typeface="Arial" panose="020B0604020202020204" pitchFamily="34" charset="0"/>
              </a:rPr>
              <a:t> or inboard “bird lab”</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Use VHF to communicate with bridge and winch driver. Have 2 base stations in main lab</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COMS: Network drops throughout ship, </a:t>
            </a:r>
            <a:r>
              <a:rPr lang="en-US" sz="1200" b="0" i="0" u="none" strike="noStrike" dirty="0" err="1">
                <a:solidFill>
                  <a:srgbClr val="000000"/>
                </a:solidFill>
                <a:effectLst/>
                <a:latin typeface="Arial" panose="020B0604020202020204" pitchFamily="34" charset="0"/>
              </a:rPr>
              <a:t>Wifi</a:t>
            </a:r>
            <a:r>
              <a:rPr lang="en-US" sz="1200" b="0" i="0" u="none" strike="noStrike" dirty="0">
                <a:solidFill>
                  <a:srgbClr val="000000"/>
                </a:solidFill>
                <a:effectLst/>
                <a:latin typeface="Arial" panose="020B0604020202020204" pitchFamily="34" charset="0"/>
              </a:rPr>
              <a:t> coverage throughout ship, handheld Sat phone on </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Bridge, use </a:t>
            </a:r>
            <a:r>
              <a:rPr lang="en-US" sz="1200" b="0" i="0" u="none" strike="noStrike" dirty="0" err="1">
                <a:solidFill>
                  <a:srgbClr val="000000"/>
                </a:solidFill>
                <a:effectLst/>
                <a:latin typeface="Arial" panose="020B0604020202020204" pitchFamily="34" charset="0"/>
              </a:rPr>
              <a:t>voip</a:t>
            </a:r>
            <a:r>
              <a:rPr lang="en-US" sz="1200" b="0" i="0" u="none" strike="noStrike" dirty="0">
                <a:solidFill>
                  <a:srgbClr val="000000"/>
                </a:solidFill>
                <a:effectLst/>
                <a:latin typeface="Arial" panose="020B0604020202020204" pitchFamily="34" charset="0"/>
              </a:rPr>
              <a:t> for outside calls, says “plenty” of bandwidth</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Equipment:</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Multi-beam</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Knudsen</a:t>
            </a:r>
            <a:endParaRPr lang="en-US" sz="1200"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EM122 hull-mounted ADCP</a:t>
            </a:r>
            <a:endParaRPr lang="en-US" sz="1200" b="0" dirty="0">
              <a:effectLst/>
            </a:endParaRPr>
          </a:p>
          <a:p>
            <a:pPr rtl="0">
              <a:spcBef>
                <a:spcPts val="0"/>
              </a:spcBef>
              <a:spcAft>
                <a:spcPts val="0"/>
              </a:spcAft>
            </a:pPr>
            <a:br>
              <a:rPr lang="en-US" sz="1200" b="0" dirty="0">
                <a:effectLst/>
              </a:rPr>
            </a:br>
            <a:r>
              <a:rPr lang="en-US" sz="1200" b="0" i="0" u="none" strike="noStrike" dirty="0">
                <a:solidFill>
                  <a:srgbClr val="000000"/>
                </a:solidFill>
                <a:effectLst/>
                <a:latin typeface="Arial" panose="020B0604020202020204" pitchFamily="34" charset="0"/>
              </a:rPr>
              <a:t>Lab spaces:</a:t>
            </a:r>
            <a:endParaRPr lang="en-US" sz="1200" b="0" dirty="0">
              <a:effectLst/>
            </a:endParaRPr>
          </a:p>
          <a:p>
            <a:pPr rtl="0">
              <a:spcBef>
                <a:spcPts val="0"/>
              </a:spcBef>
              <a:spcAft>
                <a:spcPts val="0"/>
              </a:spcAft>
            </a:pPr>
            <a:br>
              <a:rPr lang="en-US" sz="1200" b="0" dirty="0">
                <a:effectLst/>
              </a:rPr>
            </a:br>
            <a:r>
              <a:rPr lang="en-US" sz="1200" b="0" i="0" u="none" strike="noStrike" dirty="0">
                <a:solidFill>
                  <a:srgbClr val="000000"/>
                </a:solidFill>
                <a:effectLst/>
                <a:latin typeface="Arial" panose="020B0604020202020204" pitchFamily="34" charset="0"/>
              </a:rPr>
              <a:t>Berthing:</a:t>
            </a:r>
            <a:endParaRPr lang="en-US" sz="1200" b="0" dirty="0">
              <a:effectLst/>
            </a:endParaRPr>
          </a:p>
          <a:p>
            <a:pPr algn="ctr" rtl="0">
              <a:spcBef>
                <a:spcPts val="0"/>
              </a:spcBef>
              <a:spcAft>
                <a:spcPts val="0"/>
              </a:spcAft>
            </a:pPr>
            <a:br>
              <a:rPr lang="en-US" sz="1200" b="0" dirty="0">
                <a:effectLst/>
              </a:rPr>
            </a:br>
            <a:r>
              <a:rPr lang="en-US" sz="1200" b="1" i="0" u="none" strike="noStrike" dirty="0">
                <a:solidFill>
                  <a:srgbClr val="000000"/>
                </a:solidFill>
                <a:effectLst/>
                <a:latin typeface="Arial" panose="020B0604020202020204" pitchFamily="34" charset="0"/>
              </a:rPr>
              <a:t>Contacts:</a:t>
            </a:r>
            <a:br>
              <a:rPr lang="en-US" sz="1200" b="0" dirty="0">
                <a:effectLst/>
              </a:rPr>
            </a:br>
            <a:endParaRPr lang="en-US" sz="1200" dirty="0"/>
          </a:p>
        </p:txBody>
      </p:sp>
    </p:spTree>
    <p:extLst>
      <p:ext uri="{BB962C8B-B14F-4D97-AF65-F5344CB8AC3E}">
        <p14:creationId xmlns:p14="http://schemas.microsoft.com/office/powerpoint/2010/main" val="293264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2A84BB-A0AE-2134-87EB-502FAB0F721B}"/>
              </a:ext>
            </a:extLst>
          </p:cNvPr>
          <p:cNvSpPr txBox="1"/>
          <p:nvPr/>
        </p:nvSpPr>
        <p:spPr>
          <a:xfrm>
            <a:off x="2286000" y="1687626"/>
            <a:ext cx="4572000" cy="2749471"/>
          </a:xfrm>
          <a:prstGeom prst="rect">
            <a:avLst/>
          </a:prstGeom>
          <a:noFill/>
        </p:spPr>
        <p:txBody>
          <a:bodyPr wrap="square">
            <a:spAutoFit/>
          </a:bodyPr>
          <a:lstStyle/>
          <a:p>
            <a:pPr algn="ctr" rtl="0">
              <a:spcBef>
                <a:spcPts val="0"/>
              </a:spcBef>
              <a:spcAft>
                <a:spcPts val="0"/>
              </a:spcAft>
            </a:pPr>
            <a:r>
              <a:rPr lang="en-US" sz="4800" b="0" i="0" u="none" strike="noStrike" dirty="0">
                <a:solidFill>
                  <a:srgbClr val="000000"/>
                </a:solidFill>
                <a:effectLst/>
                <a:latin typeface="Calibri" panose="020F0502020204030204" pitchFamily="34" charset="0"/>
              </a:rPr>
              <a:t>RV </a:t>
            </a:r>
            <a:r>
              <a:rPr lang="en-US" sz="4800" b="0" i="0" u="none" strike="noStrike" dirty="0" err="1">
                <a:solidFill>
                  <a:srgbClr val="000000"/>
                </a:solidFill>
                <a:effectLst/>
                <a:latin typeface="Calibri" panose="020F0502020204030204" pitchFamily="34" charset="0"/>
              </a:rPr>
              <a:t>Langseth</a:t>
            </a:r>
            <a:r>
              <a:rPr lang="en-US" sz="4800" b="0" i="0" u="none" strike="noStrike" dirty="0">
                <a:solidFill>
                  <a:srgbClr val="000000"/>
                </a:solidFill>
                <a:effectLst/>
                <a:latin typeface="Calibri" panose="020F0502020204030204" pitchFamily="34" charset="0"/>
              </a:rPr>
              <a:t> Visit </a:t>
            </a:r>
            <a:endParaRPr lang="en-US" b="0" dirty="0">
              <a:effectLst/>
            </a:endParaRPr>
          </a:p>
          <a:p>
            <a:pPr algn="ct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June 12, 2023</a:t>
            </a:r>
            <a:endParaRPr lang="en-US" b="0" dirty="0">
              <a:effectLst/>
            </a:endParaRPr>
          </a:p>
          <a:p>
            <a:pPr algn="ctr" rtl="0">
              <a:spcBef>
                <a:spcPts val="1000"/>
              </a:spcBef>
              <a:spcAft>
                <a:spcPts val="0"/>
              </a:spcAft>
            </a:pPr>
            <a:r>
              <a:rPr lang="en-US" sz="1800" b="0" i="0" u="none" strike="noStrike" dirty="0">
                <a:solidFill>
                  <a:srgbClr val="000000"/>
                </a:solidFill>
                <a:effectLst/>
                <a:latin typeface="Calibri" panose="020F0502020204030204" pitchFamily="34" charset="0"/>
              </a:rPr>
              <a:t>Port Canaveral</a:t>
            </a:r>
          </a:p>
          <a:p>
            <a:pPr algn="ctr" rtl="0">
              <a:spcBef>
                <a:spcPts val="1000"/>
              </a:spcBef>
              <a:spcAft>
                <a:spcPts val="0"/>
              </a:spcAft>
            </a:pPr>
            <a:r>
              <a:rPr lang="en-US" dirty="0">
                <a:solidFill>
                  <a:srgbClr val="000000"/>
                </a:solidFill>
                <a:latin typeface="Calibri" panose="020F0502020204030204" pitchFamily="34" charset="0"/>
              </a:rPr>
              <a:t>D. Pierrot notes</a:t>
            </a:r>
            <a:endParaRPr lang="en-US" b="0" dirty="0">
              <a:effectLst/>
            </a:endParaRPr>
          </a:p>
          <a:p>
            <a:br>
              <a:rPr lang="en-US" dirty="0"/>
            </a:br>
            <a:endParaRPr lang="en-US" dirty="0"/>
          </a:p>
        </p:txBody>
      </p:sp>
    </p:spTree>
    <p:extLst>
      <p:ext uri="{BB962C8B-B14F-4D97-AF65-F5344CB8AC3E}">
        <p14:creationId xmlns:p14="http://schemas.microsoft.com/office/powerpoint/2010/main" val="230707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628650" y="559594"/>
            <a:ext cx="788670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a:t>Lab Spaces- Main Lab</a:t>
            </a:r>
            <a:endParaRPr/>
          </a:p>
        </p:txBody>
      </p:sp>
      <p:pic>
        <p:nvPicPr>
          <p:cNvPr id="91" name="Google Shape;91;p2"/>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544676" y="1706926"/>
            <a:ext cx="4814341" cy="1881522"/>
          </a:xfrm>
          <a:prstGeom prst="rect">
            <a:avLst/>
          </a:prstGeom>
          <a:noFill/>
          <a:ln>
            <a:noFill/>
          </a:ln>
        </p:spPr>
      </p:pic>
      <p:pic>
        <p:nvPicPr>
          <p:cNvPr id="92" name="Google Shape;92;p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25198" y="3659639"/>
            <a:ext cx="3869546" cy="1558913"/>
          </a:xfrm>
          <a:prstGeom prst="rect">
            <a:avLst/>
          </a:prstGeom>
          <a:noFill/>
          <a:ln>
            <a:noFill/>
          </a:ln>
        </p:spPr>
      </p:pic>
      <p:cxnSp>
        <p:nvCxnSpPr>
          <p:cNvPr id="93" name="Google Shape;93;p2"/>
          <p:cNvCxnSpPr>
            <a:stCxn id="91" idx="3"/>
          </p:cNvCxnSpPr>
          <p:nvPr/>
        </p:nvCxnSpPr>
        <p:spPr>
          <a:xfrm rot="10800000" flipH="1">
            <a:off x="5359016" y="2053912"/>
            <a:ext cx="771975" cy="593775"/>
          </a:xfrm>
          <a:prstGeom prst="straightConnector1">
            <a:avLst/>
          </a:prstGeom>
          <a:noFill/>
          <a:ln w="31750" cap="flat" cmpd="sng">
            <a:solidFill>
              <a:srgbClr val="FF0000"/>
            </a:solidFill>
            <a:prstDash val="solid"/>
            <a:miter lim="800000"/>
            <a:headEnd type="stealth" w="med" len="med"/>
            <a:tailEnd type="none" w="sm" len="sm"/>
          </a:ln>
        </p:spPr>
      </p:cxnSp>
      <p:sp>
        <p:nvSpPr>
          <p:cNvPr id="94" name="Google Shape;94;p2"/>
          <p:cNvSpPr txBox="1"/>
          <p:nvPr/>
        </p:nvSpPr>
        <p:spPr>
          <a:xfrm>
            <a:off x="6312665" y="1855654"/>
            <a:ext cx="1602954" cy="484718"/>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Possible Salinity Room</a:t>
            </a:r>
            <a:endParaRPr sz="1350"/>
          </a:p>
        </p:txBody>
      </p:sp>
      <p:sp>
        <p:nvSpPr>
          <p:cNvPr id="95" name="Google Shape;95;p2"/>
          <p:cNvSpPr txBox="1"/>
          <p:nvPr/>
        </p:nvSpPr>
        <p:spPr>
          <a:xfrm>
            <a:off x="6519798" y="3085317"/>
            <a:ext cx="2079527" cy="1107965"/>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Plenty of room for:</a:t>
            </a:r>
            <a:endParaRPr sz="1350"/>
          </a:p>
          <a:p>
            <a:pPr marL="214313" indent="-214313">
              <a:buClr>
                <a:schemeClr val="dk1"/>
              </a:buClr>
              <a:buSzPts val="1800"/>
              <a:buFont typeface="Calibri"/>
              <a:buChar char="-"/>
            </a:pPr>
            <a:r>
              <a:rPr lang="en-US" sz="1350">
                <a:solidFill>
                  <a:schemeClr val="dk1"/>
                </a:solidFill>
                <a:latin typeface="Calibri"/>
                <a:ea typeface="Calibri"/>
                <a:cs typeface="Calibri"/>
                <a:sym typeface="Calibri"/>
              </a:rPr>
              <a:t>Chief (Co-) Sci, </a:t>
            </a:r>
            <a:endParaRPr sz="1350"/>
          </a:p>
          <a:p>
            <a:pPr marL="214313" indent="-214313">
              <a:buClr>
                <a:schemeClr val="dk1"/>
              </a:buClr>
              <a:buSzPts val="1800"/>
              <a:buFont typeface="Calibri"/>
              <a:buChar char="-"/>
            </a:pPr>
            <a:r>
              <a:rPr lang="en-US" sz="1350">
                <a:solidFill>
                  <a:schemeClr val="dk1"/>
                </a:solidFill>
                <a:latin typeface="Calibri"/>
                <a:ea typeface="Calibri"/>
                <a:cs typeface="Calibri"/>
                <a:sym typeface="Calibri"/>
              </a:rPr>
              <a:t>CTD ops, </a:t>
            </a:r>
            <a:endParaRPr sz="1350"/>
          </a:p>
          <a:p>
            <a:pPr marL="214313" indent="-214313">
              <a:buClr>
                <a:schemeClr val="dk1"/>
              </a:buClr>
              <a:buSzPts val="1800"/>
              <a:buFont typeface="Calibri"/>
              <a:buChar char="-"/>
            </a:pPr>
            <a:r>
              <a:rPr lang="en-US" sz="1350">
                <a:solidFill>
                  <a:schemeClr val="dk1"/>
                </a:solidFill>
                <a:latin typeface="Calibri"/>
                <a:ea typeface="Calibri"/>
                <a:cs typeface="Calibri"/>
                <a:sym typeface="Calibri"/>
              </a:rPr>
              <a:t>meetings, </a:t>
            </a:r>
            <a:endParaRPr sz="1350"/>
          </a:p>
          <a:p>
            <a:pPr marL="214313" indent="-214313">
              <a:buClr>
                <a:schemeClr val="dk1"/>
              </a:buClr>
              <a:buSzPts val="1800"/>
              <a:buFont typeface="Calibri"/>
              <a:buChar char="-"/>
            </a:pPr>
            <a:r>
              <a:rPr lang="en-US" sz="1350">
                <a:solidFill>
                  <a:schemeClr val="dk1"/>
                </a:solidFill>
                <a:latin typeface="Calibri"/>
                <a:ea typeface="Calibri"/>
                <a:cs typeface="Calibri"/>
                <a:sym typeface="Calibri"/>
              </a:rPr>
              <a:t>computer space</a:t>
            </a:r>
            <a:endParaRPr sz="1350"/>
          </a:p>
        </p:txBody>
      </p:sp>
    </p:spTree>
    <p:extLst>
      <p:ext uri="{BB962C8B-B14F-4D97-AF65-F5344CB8AC3E}">
        <p14:creationId xmlns:p14="http://schemas.microsoft.com/office/powerpoint/2010/main" val="1395743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1215808" y="1525531"/>
            <a:ext cx="4500758" cy="2130020"/>
          </a:xfrm>
          <a:prstGeom prst="rect">
            <a:avLst/>
          </a:prstGeom>
          <a:noFill/>
          <a:ln>
            <a:noFill/>
          </a:ln>
        </p:spPr>
      </p:pic>
      <p:sp>
        <p:nvSpPr>
          <p:cNvPr id="101" name="Google Shape;101;p3"/>
          <p:cNvSpPr txBox="1"/>
          <p:nvPr/>
        </p:nvSpPr>
        <p:spPr>
          <a:xfrm>
            <a:off x="628650" y="532977"/>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r>
              <a:rPr lang="en-US" sz="3300">
                <a:solidFill>
                  <a:schemeClr val="dk1"/>
                </a:solidFill>
                <a:latin typeface="Calibri"/>
                <a:ea typeface="Calibri"/>
                <a:cs typeface="Calibri"/>
                <a:sym typeface="Calibri"/>
              </a:rPr>
              <a:t>Lab Spaces- Dry Lab </a:t>
            </a:r>
            <a:r>
              <a:rPr lang="en-US" sz="2400">
                <a:solidFill>
                  <a:schemeClr val="dk1"/>
                </a:solidFill>
                <a:latin typeface="Calibri"/>
                <a:ea typeface="Calibri"/>
                <a:cs typeface="Calibri"/>
                <a:sym typeface="Calibri"/>
              </a:rPr>
              <a:t>(Starboard side forward dry lab)</a:t>
            </a:r>
            <a:endParaRPr sz="3300">
              <a:solidFill>
                <a:schemeClr val="dk1"/>
              </a:solidFill>
              <a:latin typeface="Calibri"/>
              <a:ea typeface="Calibri"/>
              <a:cs typeface="Calibri"/>
              <a:sym typeface="Calibri"/>
            </a:endParaRPr>
          </a:p>
        </p:txBody>
      </p:sp>
      <p:cxnSp>
        <p:nvCxnSpPr>
          <p:cNvPr id="102" name="Google Shape;102;p3"/>
          <p:cNvCxnSpPr/>
          <p:nvPr/>
        </p:nvCxnSpPr>
        <p:spPr>
          <a:xfrm rot="10800000">
            <a:off x="4478055" y="1442552"/>
            <a:ext cx="811061" cy="798534"/>
          </a:xfrm>
          <a:prstGeom prst="straightConnector1">
            <a:avLst/>
          </a:prstGeom>
          <a:noFill/>
          <a:ln w="31750" cap="flat" cmpd="sng">
            <a:solidFill>
              <a:srgbClr val="FF0000"/>
            </a:solidFill>
            <a:prstDash val="solid"/>
            <a:miter lim="800000"/>
            <a:headEnd type="stealth" w="med" len="med"/>
            <a:tailEnd type="none" w="sm" len="sm"/>
          </a:ln>
        </p:spPr>
      </p:cxnSp>
      <p:sp>
        <p:nvSpPr>
          <p:cNvPr id="103" name="Google Shape;103;p3"/>
          <p:cNvSpPr txBox="1"/>
          <p:nvPr/>
        </p:nvSpPr>
        <p:spPr>
          <a:xfrm>
            <a:off x="3133259" y="1248532"/>
            <a:ext cx="1602954"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Will be removed</a:t>
            </a:r>
            <a:endParaRPr sz="1350"/>
          </a:p>
        </p:txBody>
      </p:sp>
      <p:sp>
        <p:nvSpPr>
          <p:cNvPr id="104" name="Google Shape;104;p3"/>
          <p:cNvSpPr txBox="1"/>
          <p:nvPr/>
        </p:nvSpPr>
        <p:spPr>
          <a:xfrm>
            <a:off x="6144017" y="1770084"/>
            <a:ext cx="2649255" cy="1523464"/>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1800"/>
              <a:buFont typeface="Arial"/>
              <a:buChar char="•"/>
            </a:pPr>
            <a:r>
              <a:rPr lang="en-US" sz="1350">
                <a:solidFill>
                  <a:schemeClr val="dk1"/>
                </a:solidFill>
                <a:latin typeface="Calibri"/>
                <a:ea typeface="Calibri"/>
                <a:cs typeface="Calibri"/>
                <a:sym typeface="Calibri"/>
              </a:rPr>
              <a:t>Can fit 3 (8’x4’) tables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Has sink</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Has Milli-Q system (state?)</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Has extra benches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Has freezer</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Close to sampling bay</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Not much traffic</a:t>
            </a:r>
            <a:endParaRPr sz="1350"/>
          </a:p>
        </p:txBody>
      </p:sp>
      <p:sp>
        <p:nvSpPr>
          <p:cNvPr id="105" name="Google Shape;105;p3"/>
          <p:cNvSpPr txBox="1"/>
          <p:nvPr/>
        </p:nvSpPr>
        <p:spPr>
          <a:xfrm>
            <a:off x="6172200" y="3414125"/>
            <a:ext cx="2343150" cy="1107965"/>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Could accommodate:</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Nutrients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Alkalinity/pH</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Oxygen</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Discrete pCO2</a:t>
            </a:r>
            <a:endParaRPr sz="1350"/>
          </a:p>
        </p:txBody>
      </p:sp>
      <p:pic>
        <p:nvPicPr>
          <p:cNvPr id="106" name="Google Shape;106;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32454" y="3636207"/>
            <a:ext cx="4962656" cy="1788951"/>
          </a:xfrm>
          <a:prstGeom prst="rect">
            <a:avLst/>
          </a:prstGeom>
          <a:noFill/>
          <a:ln>
            <a:noFill/>
          </a:ln>
        </p:spPr>
      </p:pic>
      <p:sp>
        <p:nvSpPr>
          <p:cNvPr id="107" name="Google Shape;107;p3"/>
          <p:cNvSpPr/>
          <p:nvPr/>
        </p:nvSpPr>
        <p:spPr>
          <a:xfrm>
            <a:off x="4302690" y="4417940"/>
            <a:ext cx="640393" cy="385175"/>
          </a:xfrm>
          <a:prstGeom prst="roundRect">
            <a:avLst>
              <a:gd name="adj" fmla="val 16667"/>
            </a:avLst>
          </a:prstGeom>
          <a:no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89741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p:nvPr/>
        </p:nvSpPr>
        <p:spPr>
          <a:xfrm>
            <a:off x="628650" y="532977"/>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r>
              <a:rPr lang="en-US" sz="3300">
                <a:solidFill>
                  <a:schemeClr val="dk1"/>
                </a:solidFill>
                <a:latin typeface="Calibri"/>
                <a:ea typeface="Calibri"/>
                <a:cs typeface="Calibri"/>
                <a:sym typeface="Calibri"/>
              </a:rPr>
              <a:t>Lab Spaces- Port Lab</a:t>
            </a:r>
            <a:endParaRPr sz="1350"/>
          </a:p>
        </p:txBody>
      </p:sp>
      <p:cxnSp>
        <p:nvCxnSpPr>
          <p:cNvPr id="113" name="Google Shape;113;p4"/>
          <p:cNvCxnSpPr/>
          <p:nvPr/>
        </p:nvCxnSpPr>
        <p:spPr>
          <a:xfrm rot="10800000">
            <a:off x="1332455" y="2108287"/>
            <a:ext cx="0" cy="676406"/>
          </a:xfrm>
          <a:prstGeom prst="straightConnector1">
            <a:avLst/>
          </a:prstGeom>
          <a:noFill/>
          <a:ln w="31750" cap="flat" cmpd="sng">
            <a:solidFill>
              <a:srgbClr val="FF0000"/>
            </a:solidFill>
            <a:prstDash val="solid"/>
            <a:miter lim="800000"/>
            <a:headEnd type="stealth" w="med" len="med"/>
            <a:tailEnd type="none" w="sm" len="sm"/>
          </a:ln>
        </p:spPr>
      </p:cxnSp>
      <p:sp>
        <p:nvSpPr>
          <p:cNvPr id="114" name="Google Shape;114;p4"/>
          <p:cNvSpPr txBox="1"/>
          <p:nvPr/>
        </p:nvSpPr>
        <p:spPr>
          <a:xfrm>
            <a:off x="530978" y="1694327"/>
            <a:ext cx="1602954"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To sampling bay</a:t>
            </a:r>
            <a:endParaRPr sz="1350"/>
          </a:p>
        </p:txBody>
      </p:sp>
      <p:sp>
        <p:nvSpPr>
          <p:cNvPr id="115" name="Google Shape;115;p4"/>
          <p:cNvSpPr txBox="1"/>
          <p:nvPr/>
        </p:nvSpPr>
        <p:spPr>
          <a:xfrm>
            <a:off x="6427416" y="549244"/>
            <a:ext cx="2649255" cy="1107965"/>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1800"/>
              <a:buFont typeface="Arial"/>
              <a:buChar char="•"/>
            </a:pPr>
            <a:r>
              <a:rPr lang="en-US" sz="1350">
                <a:solidFill>
                  <a:schemeClr val="dk1"/>
                </a:solidFill>
                <a:latin typeface="Calibri"/>
                <a:ea typeface="Calibri"/>
                <a:cs typeface="Calibri"/>
                <a:sym typeface="Calibri"/>
              </a:rPr>
              <a:t>Can fit 2 (8’x4’) tables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Could add sink</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Has extra benche (188 Lx30.5 W)</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Close to sampling bay</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Not much traffic</a:t>
            </a:r>
            <a:endParaRPr sz="1350"/>
          </a:p>
        </p:txBody>
      </p:sp>
      <p:sp>
        <p:nvSpPr>
          <p:cNvPr id="116" name="Google Shape;116;p4"/>
          <p:cNvSpPr txBox="1"/>
          <p:nvPr/>
        </p:nvSpPr>
        <p:spPr>
          <a:xfrm>
            <a:off x="6549837" y="2296456"/>
            <a:ext cx="2343150" cy="1315715"/>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Could accommodate:</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CTD OPS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Nutrients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Alkalinity/pH</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Oxygen</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Discrete pCO2</a:t>
            </a:r>
            <a:endParaRPr sz="1350"/>
          </a:p>
        </p:txBody>
      </p:sp>
      <p:pic>
        <p:nvPicPr>
          <p:cNvPr id="117" name="Google Shape;117;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87182" y="1423360"/>
            <a:ext cx="4302108" cy="2216939"/>
          </a:xfrm>
          <a:prstGeom prst="rect">
            <a:avLst/>
          </a:prstGeom>
          <a:noFill/>
          <a:ln>
            <a:noFill/>
          </a:ln>
        </p:spPr>
      </p:pic>
      <p:pic>
        <p:nvPicPr>
          <p:cNvPr id="118" name="Google Shape;118;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32454" y="3636207"/>
            <a:ext cx="4962656" cy="1788951"/>
          </a:xfrm>
          <a:prstGeom prst="rect">
            <a:avLst/>
          </a:prstGeom>
          <a:noFill/>
          <a:ln>
            <a:noFill/>
          </a:ln>
        </p:spPr>
      </p:pic>
      <p:sp>
        <p:nvSpPr>
          <p:cNvPr id="119" name="Google Shape;119;p4"/>
          <p:cNvSpPr/>
          <p:nvPr/>
        </p:nvSpPr>
        <p:spPr>
          <a:xfrm>
            <a:off x="2611677" y="3752329"/>
            <a:ext cx="742167" cy="385175"/>
          </a:xfrm>
          <a:prstGeom prst="roundRect">
            <a:avLst>
              <a:gd name="adj" fmla="val 16667"/>
            </a:avLst>
          </a:prstGeom>
          <a:no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0" name="Google Shape;120;p4"/>
          <p:cNvSpPr/>
          <p:nvPr/>
        </p:nvSpPr>
        <p:spPr>
          <a:xfrm>
            <a:off x="926634" y="2531829"/>
            <a:ext cx="625811" cy="1104378"/>
          </a:xfrm>
          <a:prstGeom prst="roundRect">
            <a:avLst>
              <a:gd name="adj" fmla="val 16667"/>
            </a:avLst>
          </a:prstGeom>
          <a:no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10397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txBox="1"/>
          <p:nvPr/>
        </p:nvSpPr>
        <p:spPr>
          <a:xfrm>
            <a:off x="628650" y="532977"/>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r>
              <a:rPr lang="en-US" sz="3300">
                <a:solidFill>
                  <a:schemeClr val="dk1"/>
                </a:solidFill>
                <a:latin typeface="Calibri"/>
                <a:ea typeface="Calibri"/>
                <a:cs typeface="Calibri"/>
                <a:sym typeface="Calibri"/>
              </a:rPr>
              <a:t>Lab Spaces- Wet Lab </a:t>
            </a:r>
            <a:r>
              <a:rPr lang="en-US" sz="2400">
                <a:solidFill>
                  <a:schemeClr val="dk1"/>
                </a:solidFill>
                <a:latin typeface="Calibri"/>
                <a:ea typeface="Calibri"/>
                <a:cs typeface="Calibri"/>
                <a:sym typeface="Calibri"/>
              </a:rPr>
              <a:t>(Starboard side aft wet lab)</a:t>
            </a:r>
            <a:endParaRPr sz="3300">
              <a:solidFill>
                <a:schemeClr val="dk1"/>
              </a:solidFill>
              <a:latin typeface="Calibri"/>
              <a:ea typeface="Calibri"/>
              <a:cs typeface="Calibri"/>
              <a:sym typeface="Calibri"/>
            </a:endParaRPr>
          </a:p>
        </p:txBody>
      </p:sp>
      <p:sp>
        <p:nvSpPr>
          <p:cNvPr id="126" name="Google Shape;126;p5"/>
          <p:cNvSpPr txBox="1"/>
          <p:nvPr/>
        </p:nvSpPr>
        <p:spPr>
          <a:xfrm>
            <a:off x="6388274" y="1708890"/>
            <a:ext cx="2649255" cy="1315715"/>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1800"/>
              <a:buFont typeface="Arial"/>
              <a:buChar char="•"/>
            </a:pPr>
            <a:r>
              <a:rPr lang="en-US" sz="1350">
                <a:solidFill>
                  <a:schemeClr val="dk1"/>
                </a:solidFill>
                <a:latin typeface="Calibri"/>
                <a:ea typeface="Calibri"/>
                <a:cs typeface="Calibri"/>
                <a:sym typeface="Calibri"/>
              </a:rPr>
              <a:t>Can fit 2 (8’x4’) tables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Has sink</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Space for uw pCO2 system</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Possibility to add flowing system</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Possibility to add wall</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May remove big A/C unit</a:t>
            </a:r>
            <a:endParaRPr sz="1350"/>
          </a:p>
        </p:txBody>
      </p:sp>
      <p:sp>
        <p:nvSpPr>
          <p:cNvPr id="127" name="Google Shape;127;p5"/>
          <p:cNvSpPr txBox="1"/>
          <p:nvPr/>
        </p:nvSpPr>
        <p:spPr>
          <a:xfrm>
            <a:off x="6541327" y="4322748"/>
            <a:ext cx="2343150" cy="692467"/>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Could accommodate:</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Filtration systems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Bio?</a:t>
            </a:r>
            <a:endParaRPr sz="1350"/>
          </a:p>
        </p:txBody>
      </p:sp>
      <p:pic>
        <p:nvPicPr>
          <p:cNvPr id="128" name="Google Shape;128;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9544" y="3668349"/>
            <a:ext cx="4962656" cy="1788951"/>
          </a:xfrm>
          <a:prstGeom prst="rect">
            <a:avLst/>
          </a:prstGeom>
          <a:noFill/>
          <a:ln>
            <a:noFill/>
          </a:ln>
        </p:spPr>
      </p:pic>
      <p:sp>
        <p:nvSpPr>
          <p:cNvPr id="129" name="Google Shape;129;p5"/>
          <p:cNvSpPr/>
          <p:nvPr/>
        </p:nvSpPr>
        <p:spPr>
          <a:xfrm>
            <a:off x="3652118" y="4283822"/>
            <a:ext cx="640393" cy="385175"/>
          </a:xfrm>
          <a:prstGeom prst="roundRect">
            <a:avLst>
              <a:gd name="adj" fmla="val 16667"/>
            </a:avLst>
          </a:prstGeom>
          <a:no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130" name="Google Shape;130;p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1107" y="1357325"/>
            <a:ext cx="2819731" cy="2114798"/>
          </a:xfrm>
          <a:prstGeom prst="rect">
            <a:avLst/>
          </a:prstGeom>
          <a:noFill/>
          <a:ln>
            <a:noFill/>
          </a:ln>
        </p:spPr>
      </p:pic>
      <p:pic>
        <p:nvPicPr>
          <p:cNvPr id="131" name="Google Shape;131;p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24285" y="1380719"/>
            <a:ext cx="2819732" cy="2114799"/>
          </a:xfrm>
          <a:prstGeom prst="rect">
            <a:avLst/>
          </a:prstGeom>
          <a:noFill/>
          <a:ln>
            <a:noFill/>
          </a:ln>
        </p:spPr>
      </p:pic>
      <p:sp>
        <p:nvSpPr>
          <p:cNvPr id="132" name="Google Shape;132;p5"/>
          <p:cNvSpPr txBox="1"/>
          <p:nvPr/>
        </p:nvSpPr>
        <p:spPr>
          <a:xfrm>
            <a:off x="6449744" y="3365723"/>
            <a:ext cx="2343150" cy="692467"/>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Issues:</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Not well insulated room</a:t>
            </a:r>
            <a:endParaRPr sz="1350"/>
          </a:p>
          <a:p>
            <a:pPr marL="214313" indent="-214313">
              <a:buClr>
                <a:schemeClr val="dk1"/>
              </a:buClr>
              <a:buSzPts val="1800"/>
              <a:buFont typeface="Arial"/>
              <a:buChar char="•"/>
            </a:pPr>
            <a:r>
              <a:rPr lang="en-US" sz="1350">
                <a:solidFill>
                  <a:schemeClr val="dk1"/>
                </a:solidFill>
                <a:latin typeface="Calibri"/>
                <a:ea typeface="Calibri"/>
                <a:cs typeface="Calibri"/>
                <a:sym typeface="Calibri"/>
              </a:rPr>
              <a:t>Supposedly can flood</a:t>
            </a:r>
            <a:endParaRPr sz="1350"/>
          </a:p>
        </p:txBody>
      </p:sp>
    </p:spTree>
    <p:extLst>
      <p:ext uri="{BB962C8B-B14F-4D97-AF65-F5344CB8AC3E}">
        <p14:creationId xmlns:p14="http://schemas.microsoft.com/office/powerpoint/2010/main" val="372124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p:nvPr/>
        </p:nvSpPr>
        <p:spPr>
          <a:xfrm>
            <a:off x="628650" y="532977"/>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r>
              <a:rPr lang="en-US" sz="3300">
                <a:solidFill>
                  <a:schemeClr val="dk1"/>
                </a:solidFill>
                <a:latin typeface="Calibri"/>
                <a:ea typeface="Calibri"/>
                <a:cs typeface="Calibri"/>
                <a:sym typeface="Calibri"/>
              </a:rPr>
              <a:t>Lab Spaces- Wet Lab </a:t>
            </a:r>
            <a:r>
              <a:rPr lang="en-US" sz="2400">
                <a:solidFill>
                  <a:schemeClr val="dk1"/>
                </a:solidFill>
                <a:latin typeface="Calibri"/>
                <a:ea typeface="Calibri"/>
                <a:cs typeface="Calibri"/>
                <a:sym typeface="Calibri"/>
              </a:rPr>
              <a:t>(Starboard side aft wet lab)</a:t>
            </a:r>
            <a:endParaRPr sz="3300">
              <a:solidFill>
                <a:schemeClr val="dk1"/>
              </a:solidFill>
              <a:latin typeface="Calibri"/>
              <a:ea typeface="Calibri"/>
              <a:cs typeface="Calibri"/>
              <a:sym typeface="Calibri"/>
            </a:endParaRPr>
          </a:p>
        </p:txBody>
      </p:sp>
      <p:pic>
        <p:nvPicPr>
          <p:cNvPr id="138" name="Google Shape;138;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4392" y="1825410"/>
            <a:ext cx="8250958" cy="2974327"/>
          </a:xfrm>
          <a:prstGeom prst="rect">
            <a:avLst/>
          </a:prstGeom>
          <a:noFill/>
          <a:ln>
            <a:noFill/>
          </a:ln>
        </p:spPr>
      </p:pic>
      <p:sp>
        <p:nvSpPr>
          <p:cNvPr id="139" name="Google Shape;139;p6"/>
          <p:cNvSpPr/>
          <p:nvPr/>
        </p:nvSpPr>
        <p:spPr>
          <a:xfrm>
            <a:off x="5327269" y="3125477"/>
            <a:ext cx="856174" cy="623001"/>
          </a:xfrm>
          <a:prstGeom prst="roundRect">
            <a:avLst>
              <a:gd name="adj" fmla="val 16667"/>
            </a:avLst>
          </a:prstGeom>
          <a:solidFill>
            <a:schemeClr val="lt1"/>
          </a:solid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rgbClr val="FF0000"/>
                </a:solidFill>
                <a:latin typeface="Calibri"/>
                <a:ea typeface="Calibri"/>
                <a:cs typeface="Calibri"/>
                <a:sym typeface="Calibri"/>
              </a:rPr>
              <a:t>DRY</a:t>
            </a:r>
            <a:endParaRPr sz="1350"/>
          </a:p>
        </p:txBody>
      </p:sp>
      <p:sp>
        <p:nvSpPr>
          <p:cNvPr id="140" name="Google Shape;140;p6"/>
          <p:cNvSpPr/>
          <p:nvPr/>
        </p:nvSpPr>
        <p:spPr>
          <a:xfrm>
            <a:off x="4252025" y="3001072"/>
            <a:ext cx="1032447" cy="623001"/>
          </a:xfrm>
          <a:prstGeom prst="roundRect">
            <a:avLst>
              <a:gd name="adj" fmla="val 16667"/>
            </a:avLst>
          </a:prstGeom>
          <a:solidFill>
            <a:schemeClr val="lt1"/>
          </a:solid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rgbClr val="FF0000"/>
                </a:solidFill>
                <a:latin typeface="Calibri"/>
                <a:ea typeface="Calibri"/>
                <a:cs typeface="Calibri"/>
                <a:sym typeface="Calibri"/>
              </a:rPr>
              <a:t>WET</a:t>
            </a:r>
            <a:endParaRPr sz="1350"/>
          </a:p>
        </p:txBody>
      </p:sp>
      <p:sp>
        <p:nvSpPr>
          <p:cNvPr id="141" name="Google Shape;141;p6"/>
          <p:cNvSpPr/>
          <p:nvPr/>
        </p:nvSpPr>
        <p:spPr>
          <a:xfrm>
            <a:off x="2393949" y="1999858"/>
            <a:ext cx="1135366" cy="623001"/>
          </a:xfrm>
          <a:prstGeom prst="roundRect">
            <a:avLst>
              <a:gd name="adj" fmla="val 16667"/>
            </a:avLst>
          </a:prstGeom>
          <a:solidFill>
            <a:schemeClr val="lt1"/>
          </a:solid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rgbClr val="FF0000"/>
                </a:solidFill>
                <a:latin typeface="Calibri"/>
                <a:ea typeface="Calibri"/>
                <a:cs typeface="Calibri"/>
                <a:sym typeface="Calibri"/>
              </a:rPr>
              <a:t>PORT</a:t>
            </a:r>
            <a:endParaRPr sz="1350"/>
          </a:p>
        </p:txBody>
      </p:sp>
      <p:sp>
        <p:nvSpPr>
          <p:cNvPr id="142" name="Google Shape;142;p6"/>
          <p:cNvSpPr/>
          <p:nvPr/>
        </p:nvSpPr>
        <p:spPr>
          <a:xfrm>
            <a:off x="2664502" y="3043942"/>
            <a:ext cx="595859" cy="187376"/>
          </a:xfrm>
          <a:prstGeom prst="roundRect">
            <a:avLst>
              <a:gd name="adj" fmla="val 16667"/>
            </a:avLst>
          </a:prstGeom>
          <a:solidFill>
            <a:schemeClr val="lt1"/>
          </a:solid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rgbClr val="FF0000"/>
                </a:solidFill>
                <a:latin typeface="Calibri"/>
                <a:ea typeface="Calibri"/>
                <a:cs typeface="Calibri"/>
                <a:sym typeface="Calibri"/>
              </a:rPr>
              <a:t>DICE</a:t>
            </a:r>
            <a:endParaRPr sz="1350"/>
          </a:p>
        </p:txBody>
      </p:sp>
      <p:sp>
        <p:nvSpPr>
          <p:cNvPr id="143" name="Google Shape;143;p6"/>
          <p:cNvSpPr/>
          <p:nvPr/>
        </p:nvSpPr>
        <p:spPr>
          <a:xfrm>
            <a:off x="2663703" y="3343289"/>
            <a:ext cx="595859" cy="187376"/>
          </a:xfrm>
          <a:prstGeom prst="roundRect">
            <a:avLst>
              <a:gd name="adj" fmla="val 16667"/>
            </a:avLst>
          </a:prstGeom>
          <a:solidFill>
            <a:schemeClr val="lt1"/>
          </a:solidFill>
          <a:ln w="317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dirty="0">
                <a:solidFill>
                  <a:srgbClr val="FF0000"/>
                </a:solidFill>
                <a:latin typeface="Calibri"/>
                <a:ea typeface="Calibri"/>
                <a:cs typeface="Calibri"/>
                <a:sym typeface="Calibri"/>
              </a:rPr>
              <a:t>CFC</a:t>
            </a:r>
            <a:endParaRPr sz="1350" dirty="0"/>
          </a:p>
        </p:txBody>
      </p:sp>
      <p:sp>
        <p:nvSpPr>
          <p:cNvPr id="144" name="Google Shape;144;p6"/>
          <p:cNvSpPr/>
          <p:nvPr/>
        </p:nvSpPr>
        <p:spPr>
          <a:xfrm>
            <a:off x="3552670" y="2875304"/>
            <a:ext cx="326036" cy="342872"/>
          </a:xfrm>
          <a:prstGeom prst="ellipse">
            <a:avLst/>
          </a:prstGeom>
          <a:solidFill>
            <a:schemeClr val="lt1"/>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525">
                <a:solidFill>
                  <a:srgbClr val="00B050"/>
                </a:solidFill>
                <a:latin typeface="Calibri"/>
                <a:ea typeface="Calibri"/>
                <a:cs typeface="Calibri"/>
                <a:sym typeface="Calibri"/>
              </a:rPr>
              <a:t>CTD</a:t>
            </a:r>
            <a:endParaRPr sz="1350">
              <a:solidFill>
                <a:srgbClr val="00B050"/>
              </a:solidFill>
              <a:latin typeface="Calibri"/>
              <a:ea typeface="Calibri"/>
              <a:cs typeface="Calibri"/>
              <a:sym typeface="Calibri"/>
            </a:endParaRPr>
          </a:p>
        </p:txBody>
      </p:sp>
      <p:cxnSp>
        <p:nvCxnSpPr>
          <p:cNvPr id="145" name="Google Shape;145;p6"/>
          <p:cNvCxnSpPr/>
          <p:nvPr/>
        </p:nvCxnSpPr>
        <p:spPr>
          <a:xfrm>
            <a:off x="3648233" y="3270641"/>
            <a:ext cx="0" cy="455352"/>
          </a:xfrm>
          <a:prstGeom prst="straightConnector1">
            <a:avLst/>
          </a:prstGeom>
          <a:noFill/>
          <a:ln w="38100" cap="flat" cmpd="sng">
            <a:solidFill>
              <a:srgbClr val="00B050"/>
            </a:solidFill>
            <a:prstDash val="solid"/>
            <a:miter lim="800000"/>
            <a:headEnd type="none" w="sm" len="sm"/>
            <a:tailEnd type="none" w="sm" len="sm"/>
          </a:ln>
        </p:spPr>
      </p:cxnSp>
      <p:cxnSp>
        <p:nvCxnSpPr>
          <p:cNvPr id="146" name="Google Shape;146;p6"/>
          <p:cNvCxnSpPr/>
          <p:nvPr/>
        </p:nvCxnSpPr>
        <p:spPr>
          <a:xfrm>
            <a:off x="3762533" y="3272516"/>
            <a:ext cx="0" cy="455352"/>
          </a:xfrm>
          <a:prstGeom prst="straightConnector1">
            <a:avLst/>
          </a:prstGeom>
          <a:noFill/>
          <a:ln w="38100" cap="flat" cmpd="sng">
            <a:solidFill>
              <a:srgbClr val="00B050"/>
            </a:solidFill>
            <a:prstDash val="solid"/>
            <a:miter lim="800000"/>
            <a:headEnd type="none" w="sm" len="sm"/>
            <a:tailEnd type="none" w="sm" len="sm"/>
          </a:ln>
        </p:spPr>
      </p:cxnSp>
    </p:spTree>
    <p:extLst>
      <p:ext uri="{BB962C8B-B14F-4D97-AF65-F5344CB8AC3E}">
        <p14:creationId xmlns:p14="http://schemas.microsoft.com/office/powerpoint/2010/main" val="2058859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628650" y="559594"/>
            <a:ext cx="788670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a:t>UW pCO2 system</a:t>
            </a:r>
            <a:endParaRPr/>
          </a:p>
        </p:txBody>
      </p:sp>
      <p:sp>
        <p:nvSpPr>
          <p:cNvPr id="152" name="Google Shape;152;p7"/>
          <p:cNvSpPr txBox="1">
            <a:spLocks noGrp="1"/>
          </p:cNvSpPr>
          <p:nvPr>
            <p:ph type="body" idx="1"/>
          </p:nvPr>
        </p:nvSpPr>
        <p:spPr>
          <a:xfrm>
            <a:off x="5505189" y="1431180"/>
            <a:ext cx="3513551" cy="1663532"/>
          </a:xfrm>
          <a:prstGeom prst="rect">
            <a:avLst/>
          </a:prstGeom>
          <a:noFill/>
          <a:ln>
            <a:noFill/>
          </a:ln>
        </p:spPr>
        <p:txBody>
          <a:bodyPr spcFirstLastPara="1" vert="horz" wrap="square" lIns="68569" tIns="34275" rIns="68569" bIns="34275" rtlCol="0" anchor="t" anchorCtr="0">
            <a:normAutofit fontScale="92500" lnSpcReduction="10000"/>
          </a:bodyPr>
          <a:lstStyle/>
          <a:p>
            <a:pPr>
              <a:spcBef>
                <a:spcPts val="0"/>
              </a:spcBef>
              <a:buClr>
                <a:schemeClr val="dk1"/>
              </a:buClr>
              <a:buSzPct val="100000"/>
            </a:pPr>
            <a:r>
              <a:rPr lang="en-US"/>
              <a:t>Pump provides 20+ Gal/min at 18 psi</a:t>
            </a:r>
            <a:endParaRPr/>
          </a:p>
          <a:p>
            <a:pPr>
              <a:buClr>
                <a:schemeClr val="dk1"/>
              </a:buClr>
              <a:buSzPct val="100000"/>
            </a:pPr>
            <a:r>
              <a:rPr lang="en-US"/>
              <a:t>Air line already in place but not ideal. Will run a new one</a:t>
            </a:r>
            <a:endParaRPr/>
          </a:p>
          <a:p>
            <a:pPr>
              <a:buClr>
                <a:schemeClr val="dk1"/>
              </a:buClr>
              <a:buSzPct val="100000"/>
            </a:pPr>
            <a:r>
              <a:rPr lang="en-US"/>
              <a:t>Plenty of space for system, cylinders</a:t>
            </a:r>
            <a:endParaRPr/>
          </a:p>
        </p:txBody>
      </p:sp>
      <p:pic>
        <p:nvPicPr>
          <p:cNvPr id="153" name="Google Shape;153;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3047" y="1450670"/>
            <a:ext cx="5078453" cy="2469040"/>
          </a:xfrm>
          <a:prstGeom prst="rect">
            <a:avLst/>
          </a:prstGeom>
          <a:noFill/>
          <a:ln>
            <a:noFill/>
          </a:ln>
        </p:spPr>
      </p:pic>
      <p:pic>
        <p:nvPicPr>
          <p:cNvPr id="154" name="Google Shape;154;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88490" y="2967409"/>
            <a:ext cx="3739020" cy="2377546"/>
          </a:xfrm>
          <a:prstGeom prst="rect">
            <a:avLst/>
          </a:prstGeom>
          <a:noFill/>
          <a:ln>
            <a:noFill/>
          </a:ln>
        </p:spPr>
      </p:pic>
    </p:spTree>
    <p:extLst>
      <p:ext uri="{BB962C8B-B14F-4D97-AF65-F5344CB8AC3E}">
        <p14:creationId xmlns:p14="http://schemas.microsoft.com/office/powerpoint/2010/main" val="1806520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txBox="1">
            <a:spLocks noGrp="1"/>
          </p:cNvSpPr>
          <p:nvPr>
            <p:ph type="title"/>
          </p:nvPr>
        </p:nvSpPr>
        <p:spPr>
          <a:xfrm>
            <a:off x="628650" y="559595"/>
            <a:ext cx="7886700" cy="456927"/>
          </a:xfrm>
          <a:prstGeom prst="rect">
            <a:avLst/>
          </a:prstGeom>
          <a:noFill/>
          <a:ln>
            <a:noFill/>
          </a:ln>
        </p:spPr>
        <p:txBody>
          <a:bodyPr spcFirstLastPara="1" vert="horz" wrap="square" lIns="68569" tIns="34275" rIns="68569" bIns="34275" rtlCol="0" anchor="ctr" anchorCtr="0">
            <a:normAutofit fontScale="90000"/>
          </a:bodyPr>
          <a:lstStyle/>
          <a:p>
            <a:pPr>
              <a:spcBef>
                <a:spcPts val="0"/>
              </a:spcBef>
              <a:buClr>
                <a:schemeClr val="dk1"/>
              </a:buClr>
              <a:buSzPct val="100000"/>
            </a:pPr>
            <a:r>
              <a:rPr lang="en-US"/>
              <a:t>State Rooms</a:t>
            </a:r>
            <a:endParaRPr/>
          </a:p>
        </p:txBody>
      </p:sp>
      <p:sp>
        <p:nvSpPr>
          <p:cNvPr id="160" name="Google Shape;160;p8"/>
          <p:cNvSpPr txBox="1">
            <a:spLocks noGrp="1"/>
          </p:cNvSpPr>
          <p:nvPr>
            <p:ph type="body" idx="1"/>
          </p:nvPr>
        </p:nvSpPr>
        <p:spPr>
          <a:xfrm>
            <a:off x="5505189" y="1431180"/>
            <a:ext cx="3513551" cy="1663532"/>
          </a:xfrm>
          <a:prstGeom prst="rect">
            <a:avLst/>
          </a:prstGeom>
          <a:noFill/>
          <a:ln>
            <a:noFill/>
          </a:ln>
        </p:spPr>
        <p:txBody>
          <a:bodyPr spcFirstLastPara="1" vert="horz" wrap="square" lIns="68569" tIns="34275" rIns="68569" bIns="34275" rtlCol="0" anchor="t" anchorCtr="0">
            <a:normAutofit fontScale="62500" lnSpcReduction="20000"/>
          </a:bodyPr>
          <a:lstStyle/>
          <a:p>
            <a:pPr>
              <a:spcBef>
                <a:spcPts val="0"/>
              </a:spcBef>
              <a:buClr>
                <a:schemeClr val="dk1"/>
              </a:buClr>
              <a:buSzPct val="100000"/>
            </a:pPr>
            <a:r>
              <a:rPr lang="en-US"/>
              <a:t>55 berths total</a:t>
            </a:r>
            <a:endParaRPr/>
          </a:p>
          <a:p>
            <a:pPr>
              <a:buClr>
                <a:schemeClr val="dk1"/>
              </a:buClr>
              <a:buSzPct val="100000"/>
            </a:pPr>
            <a:r>
              <a:rPr lang="en-US"/>
              <a:t>19-21 for the crew</a:t>
            </a:r>
            <a:endParaRPr/>
          </a:p>
          <a:p>
            <a:pPr>
              <a:buClr>
                <a:schemeClr val="dk1"/>
              </a:buClr>
              <a:buSzPct val="100000"/>
            </a:pPr>
            <a:r>
              <a:rPr lang="en-US"/>
              <a:t>Additional 5-6 for AB group</a:t>
            </a:r>
            <a:endParaRPr/>
          </a:p>
          <a:p>
            <a:pPr>
              <a:buClr>
                <a:schemeClr val="dk1"/>
              </a:buClr>
              <a:buSzPct val="100000"/>
            </a:pPr>
            <a:r>
              <a:rPr lang="en-US"/>
              <a:t>Leaves 28 minimum for science (and observers)</a:t>
            </a:r>
            <a:endParaRPr/>
          </a:p>
          <a:p>
            <a:pPr>
              <a:buClr>
                <a:schemeClr val="dk1"/>
              </a:buClr>
              <a:buSzPct val="100000"/>
            </a:pPr>
            <a:r>
              <a:rPr lang="en-US"/>
              <a:t>Science and Crew don’t share.</a:t>
            </a:r>
            <a:endParaRPr/>
          </a:p>
          <a:p>
            <a:pPr>
              <a:buClr>
                <a:schemeClr val="dk1"/>
              </a:buClr>
              <a:buSzPct val="100000"/>
            </a:pPr>
            <a:r>
              <a:rPr lang="en-US"/>
              <a:t>Flexible on drills to accommodate science</a:t>
            </a:r>
            <a:endParaRPr/>
          </a:p>
        </p:txBody>
      </p:sp>
      <p:pic>
        <p:nvPicPr>
          <p:cNvPr id="161" name="Google Shape;161;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12295" y="1168449"/>
            <a:ext cx="3513551" cy="2188993"/>
          </a:xfrm>
          <a:prstGeom prst="rect">
            <a:avLst/>
          </a:prstGeom>
          <a:noFill/>
          <a:ln>
            <a:noFill/>
          </a:ln>
        </p:spPr>
      </p:pic>
      <p:pic>
        <p:nvPicPr>
          <p:cNvPr id="162" name="Google Shape;162;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56251" y="3131083"/>
            <a:ext cx="5829300" cy="2147512"/>
          </a:xfrm>
          <a:prstGeom prst="rect">
            <a:avLst/>
          </a:prstGeom>
          <a:noFill/>
          <a:ln>
            <a:noFill/>
          </a:ln>
        </p:spPr>
      </p:pic>
    </p:spTree>
    <p:extLst>
      <p:ext uri="{BB962C8B-B14F-4D97-AF65-F5344CB8AC3E}">
        <p14:creationId xmlns:p14="http://schemas.microsoft.com/office/powerpoint/2010/main" val="272600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87034-9CAE-FC42-8412-825A51A6A909}"/>
              </a:ext>
            </a:extLst>
          </p:cNvPr>
          <p:cNvSpPr txBox="1"/>
          <p:nvPr/>
        </p:nvSpPr>
        <p:spPr>
          <a:xfrm>
            <a:off x="0" y="28575"/>
            <a:ext cx="4550569" cy="563231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Notes Andy, Denis, </a:t>
            </a:r>
            <a:r>
              <a:rPr lang="en-US" sz="1200" b="1" dirty="0" err="1">
                <a:latin typeface="Arial" panose="020B0604020202020204" pitchFamily="34" charset="0"/>
                <a:cs typeface="Arial" panose="020B0604020202020204" pitchFamily="34" charset="0"/>
              </a:rPr>
              <a:t>jim</a:t>
            </a:r>
            <a:r>
              <a:rPr lang="en-US" sz="1200" b="1" dirty="0">
                <a:latin typeface="Arial" panose="020B0604020202020204" pitchFamily="34" charset="0"/>
                <a:cs typeface="Arial" panose="020B0604020202020204" pitchFamily="34" charset="0"/>
              </a:rPr>
              <a:t> in folder</a:t>
            </a:r>
          </a:p>
          <a:p>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drive.google.com</a:t>
            </a:r>
            <a:r>
              <a:rPr lang="en-US" sz="1200" dirty="0">
                <a:latin typeface="Arial" panose="020B0604020202020204" pitchFamily="34" charset="0"/>
                <a:cs typeface="Arial" panose="020B0604020202020204" pitchFamily="34" charset="0"/>
              </a:rPr>
              <a:t>/drive/folders/1CdpUFRUPAzyPOe48npD4LXROk0wq_I7C</a:t>
            </a:r>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Andy Stefanik </a:t>
            </a:r>
            <a:r>
              <a:rPr lang="en-US" sz="1200" b="1" dirty="0" err="1">
                <a:latin typeface="Arial" panose="020B0604020202020204" pitchFamily="34" charset="0"/>
                <a:cs typeface="Arial" panose="020B0604020202020204" pitchFamily="34" charset="0"/>
              </a:rPr>
              <a:t>notes:</a:t>
            </a:r>
            <a:r>
              <a:rPr lang="en-US" sz="1200" b="0" i="0" dirty="0" err="1">
                <a:effectLst/>
                <a:latin typeface="Roboto" panose="02000000000000000000" pitchFamily="2" charset="0"/>
              </a:rPr>
              <a:t>here</a:t>
            </a:r>
            <a:r>
              <a:rPr lang="en-US" sz="1200" b="0" i="0" dirty="0">
                <a:effectLst/>
                <a:latin typeface="Roboto" panose="02000000000000000000" pitchFamily="2" charset="0"/>
              </a:rPr>
              <a:t> is a link with my folder, pics, notes.</a:t>
            </a:r>
          </a:p>
          <a:p>
            <a:pPr algn="l"/>
            <a:r>
              <a:rPr lang="en-US" sz="1200" b="0" i="0" u="sng" dirty="0">
                <a:solidFill>
                  <a:srgbClr val="1967D2"/>
                </a:solidFill>
                <a:effectLst/>
                <a:latin typeface="Roboto" panose="02000000000000000000" pitchFamily="2" charset="0"/>
                <a:hlinkClick r:id="rId2"/>
              </a:rPr>
              <a:t>https://drive.google.com/drive/folders/1--xAankJCboOmq72QWsS6znwv4cWUnuN?usp=drive_link</a:t>
            </a:r>
            <a:endParaRPr lang="en-US" sz="1200" b="0" i="0" dirty="0">
              <a:effectLst/>
              <a:latin typeface="Roboto" panose="02000000000000000000" pitchFamily="2"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RV Marcus </a:t>
            </a:r>
            <a:r>
              <a:rPr lang="en-US" sz="1200" b="1" dirty="0" err="1">
                <a:latin typeface="Arial" panose="020B0604020202020204" pitchFamily="34" charset="0"/>
                <a:cs typeface="Arial" panose="020B0604020202020204" pitchFamily="34" charset="0"/>
              </a:rPr>
              <a:t>Langseth</a:t>
            </a:r>
            <a:r>
              <a:rPr lang="en-US" sz="1200" b="1" dirty="0">
                <a:latin typeface="Arial" panose="020B0604020202020204" pitchFamily="34" charset="0"/>
                <a:cs typeface="Arial" panose="020B0604020202020204" pitchFamily="34" charset="0"/>
              </a:rPr>
              <a:t> visit 13 June 2023 J Swift notes &amp; photos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We had an enjoyable, productive visit. The ship’s ‘can-do’ officers, crew, and science support team are accommodating, friendly, and experienced.</a:t>
            </a:r>
          </a:p>
          <a:p>
            <a:r>
              <a:rPr lang="en-US" sz="1200" dirty="0">
                <a:latin typeface="Arial" panose="020B0604020202020204" pitchFamily="34" charset="0"/>
                <a:cs typeface="Arial" panose="020B0604020202020204" pitchFamily="34" charset="0"/>
              </a:rPr>
              <a:t>The ship’s starboard A-frame serves an excellent location for rosette launch and recovery, not too sensitive to pitch, with good visibility from the bridge, and adequate visibility of the landing spot from the winch shack. [That visibility should be excellent after installation of new windows in the winch shack.] The winch operator is also the A-frame operator. The winch operator and bridge can see the CTD cable from the winch to the water.</a:t>
            </a:r>
          </a:p>
          <a:p>
            <a:r>
              <a:rPr lang="en-US" sz="1200" dirty="0">
                <a:latin typeface="Arial" panose="020B0604020202020204" pitchFamily="34" charset="0"/>
                <a:cs typeface="Arial" panose="020B0604020202020204" pitchFamily="34" charset="0"/>
              </a:rPr>
              <a:t>Rosette launch and recovery can be fraught times, but with an A-frame these operations will require extra care. Tag line use will be required to help maintain rosette in-air stability during launch and recovery. There will need to be appropriate gear for the tag lines, dedicated training of student tag line operators, and careful supervision from a deck expert on every cast.</a:t>
            </a:r>
          </a:p>
          <a:p>
            <a:r>
              <a:rPr lang="en-US" sz="1200" dirty="0">
                <a:latin typeface="Arial" panose="020B0604020202020204" pitchFamily="34" charset="0"/>
                <a:cs typeface="Arial" panose="020B0604020202020204" pitchFamily="34" charset="0"/>
              </a:rPr>
              <a:t>There seemed to be adequate means for launching floats and drifters.</a:t>
            </a:r>
          </a:p>
          <a:p>
            <a:r>
              <a:rPr lang="en-US" sz="1200" dirty="0">
                <a:latin typeface="Arial" panose="020B0604020202020204" pitchFamily="34" charset="0"/>
                <a:cs typeface="Arial" panose="020B0604020202020204" pitchFamily="34" charset="0"/>
              </a:rPr>
              <a:t>The ship uses the twin props and bow thruster to maintain on-station heading and position.</a:t>
            </a:r>
          </a:p>
        </p:txBody>
      </p:sp>
      <p:sp>
        <p:nvSpPr>
          <p:cNvPr id="5" name="TextBox 4">
            <a:extLst>
              <a:ext uri="{FF2B5EF4-FFF2-40B4-BE49-F238E27FC236}">
                <a16:creationId xmlns:a16="http://schemas.microsoft.com/office/drawing/2014/main" id="{CDE5871D-0D02-974D-ACE7-0D2F5A96D863}"/>
              </a:ext>
            </a:extLst>
          </p:cNvPr>
          <p:cNvSpPr txBox="1"/>
          <p:nvPr/>
        </p:nvSpPr>
        <p:spPr>
          <a:xfrm>
            <a:off x="4907755" y="35718"/>
            <a:ext cx="4236245" cy="5632311"/>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A few notes: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ship has tremendous ‘sail’ area. Work in the typical Southern Ocean mixed wind and swell directions could be challenging at times. It was stressed that avoiding slack wire during CTD ops was primary over maintaining position, and to a reasonable extent primary over wire angle considerations.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Rosette sampling would best be carried out on deck, and there is adequate cover (and height) available immediately to port of the rosette landing area. Lighting in the sampling area is now ‘OK’ but the ship has </a:t>
            </a:r>
            <a:r>
              <a:rPr lang="en-US" sz="1200" dirty="0">
                <a:highlight>
                  <a:srgbClr val="FFFF00"/>
                </a:highlight>
                <a:latin typeface="Arial" panose="020B0604020202020204" pitchFamily="34" charset="0"/>
                <a:cs typeface="Arial" panose="020B0604020202020204" pitchFamily="34" charset="0"/>
              </a:rPr>
              <a:t>additional lights of several types that can be added to the sampling area</a:t>
            </a:r>
            <a:r>
              <a:rPr lang="en-US" sz="1200" dirty="0">
                <a:latin typeface="Arial" panose="020B0604020202020204" pitchFamily="34" charset="0"/>
                <a:cs typeface="Arial" panose="020B0604020202020204" pitchFamily="34" charset="0"/>
              </a:rPr>
              <a:t>. </a:t>
            </a:r>
            <a:r>
              <a:rPr lang="en-US" sz="1200" dirty="0">
                <a:solidFill>
                  <a:srgbClr val="FF0000"/>
                </a:solidFill>
                <a:highlight>
                  <a:srgbClr val="00FF00"/>
                </a:highlight>
                <a:latin typeface="Arial" panose="020B0604020202020204" pitchFamily="34" charset="0"/>
                <a:cs typeface="Arial" panose="020B0604020202020204" pitchFamily="34" charset="0"/>
              </a:rPr>
              <a:t>A cart &amp; tracks set-up is strongly recommended for safety.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 will </a:t>
            </a:r>
            <a:r>
              <a:rPr lang="en-US" sz="1200" dirty="0">
                <a:highlight>
                  <a:srgbClr val="FFFF00"/>
                </a:highlight>
                <a:latin typeface="Arial" panose="020B0604020202020204" pitchFamily="34" charset="0"/>
                <a:cs typeface="Arial" panose="020B0604020202020204" pitchFamily="34" charset="0"/>
              </a:rPr>
              <a:t>be beneficial to install one or two wave-sturdy benches in the sampling area</a:t>
            </a:r>
            <a:r>
              <a:rPr lang="en-US" sz="1200" dirty="0">
                <a:latin typeface="Arial" panose="020B0604020202020204" pitchFamily="34" charset="0"/>
                <a:cs typeface="Arial" panose="020B0604020202020204" pitchFamily="34" charset="0"/>
              </a:rPr>
              <a:t>. The ship is ready to do that.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ship takes a good deal of water on the main deck, especially in following seas. Rosette sampling will be a wet operation at times.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There is good access from a small dry lab (called the “Port Lab” on the diagrams) to the sampling area. This would be useful for rosette electronics and data support.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There is good access to the landing point from the Wet Lab. This might be a good location for rosette bottle maintenance, plus staging for rosette sampling. </a:t>
            </a:r>
          </a:p>
        </p:txBody>
      </p:sp>
    </p:spTree>
    <p:extLst>
      <p:ext uri="{BB962C8B-B14F-4D97-AF65-F5344CB8AC3E}">
        <p14:creationId xmlns:p14="http://schemas.microsoft.com/office/powerpoint/2010/main" val="24456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628650" y="559594"/>
            <a:ext cx="788670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a:t>State Rooms</a:t>
            </a:r>
            <a:endParaRPr/>
          </a:p>
        </p:txBody>
      </p:sp>
      <p:sp>
        <p:nvSpPr>
          <p:cNvPr id="168" name="Google Shape;168;p9"/>
          <p:cNvSpPr txBox="1">
            <a:spLocks noGrp="1"/>
          </p:cNvSpPr>
          <p:nvPr>
            <p:ph type="body" idx="1"/>
          </p:nvPr>
        </p:nvSpPr>
        <p:spPr>
          <a:xfrm>
            <a:off x="4096011" y="1431180"/>
            <a:ext cx="2085584" cy="395272"/>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a:t>3-person room</a:t>
            </a:r>
            <a:endParaRPr/>
          </a:p>
        </p:txBody>
      </p:sp>
      <p:pic>
        <p:nvPicPr>
          <p:cNvPr id="169" name="Google Shape;169;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55112" y="2857501"/>
            <a:ext cx="4128434" cy="1966643"/>
          </a:xfrm>
          <a:prstGeom prst="rect">
            <a:avLst/>
          </a:prstGeom>
          <a:noFill/>
          <a:ln>
            <a:noFill/>
          </a:ln>
        </p:spPr>
      </p:pic>
      <p:pic>
        <p:nvPicPr>
          <p:cNvPr id="170" name="Google Shape;170;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651" y="1431180"/>
            <a:ext cx="3348632" cy="2064092"/>
          </a:xfrm>
          <a:prstGeom prst="rect">
            <a:avLst/>
          </a:prstGeom>
          <a:noFill/>
          <a:ln>
            <a:noFill/>
          </a:ln>
        </p:spPr>
      </p:pic>
      <p:sp>
        <p:nvSpPr>
          <p:cNvPr id="171" name="Google Shape;171;p9"/>
          <p:cNvSpPr txBox="1"/>
          <p:nvPr/>
        </p:nvSpPr>
        <p:spPr>
          <a:xfrm>
            <a:off x="2209278" y="4428872"/>
            <a:ext cx="2085584" cy="395272"/>
          </a:xfrm>
          <a:prstGeom prst="rect">
            <a:avLst/>
          </a:prstGeom>
          <a:noFill/>
          <a:ln>
            <a:noFill/>
          </a:ln>
        </p:spPr>
        <p:txBody>
          <a:bodyPr spcFirstLastPara="1" wrap="square" lIns="68569" tIns="34275" rIns="68569" bIns="34275" anchor="t" anchorCtr="0">
            <a:normAutofit fontScale="92500"/>
          </a:bodyPr>
          <a:lstStyle/>
          <a:p>
            <a:pPr marL="171450" indent="-171450">
              <a:lnSpc>
                <a:spcPct val="90000"/>
              </a:lnSpc>
              <a:buClr>
                <a:schemeClr val="dk1"/>
              </a:buClr>
              <a:buSzPct val="100000"/>
              <a:buFont typeface="Arial"/>
              <a:buChar char="•"/>
            </a:pPr>
            <a:r>
              <a:rPr lang="en-US" sz="2100">
                <a:solidFill>
                  <a:schemeClr val="dk1"/>
                </a:solidFill>
                <a:latin typeface="Calibri"/>
                <a:ea typeface="Calibri"/>
                <a:cs typeface="Calibri"/>
                <a:sym typeface="Calibri"/>
              </a:rPr>
              <a:t>“6-person” room</a:t>
            </a:r>
            <a:endParaRPr sz="1350"/>
          </a:p>
        </p:txBody>
      </p:sp>
    </p:spTree>
    <p:extLst>
      <p:ext uri="{BB962C8B-B14F-4D97-AF65-F5344CB8AC3E}">
        <p14:creationId xmlns:p14="http://schemas.microsoft.com/office/powerpoint/2010/main" val="3982407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628650" y="559594"/>
            <a:ext cx="7886700" cy="590453"/>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a:t>Living quarters</a:t>
            </a:r>
            <a:endParaRPr/>
          </a:p>
        </p:txBody>
      </p:sp>
      <p:sp>
        <p:nvSpPr>
          <p:cNvPr id="177" name="Google Shape;177;p10"/>
          <p:cNvSpPr txBox="1">
            <a:spLocks noGrp="1"/>
          </p:cNvSpPr>
          <p:nvPr>
            <p:ph type="body" idx="1"/>
          </p:nvPr>
        </p:nvSpPr>
        <p:spPr>
          <a:xfrm>
            <a:off x="4096011" y="1431180"/>
            <a:ext cx="2085584" cy="395272"/>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a:t>TV room</a:t>
            </a:r>
            <a:endParaRPr/>
          </a:p>
        </p:txBody>
      </p:sp>
      <p:sp>
        <p:nvSpPr>
          <p:cNvPr id="178" name="Google Shape;178;p10"/>
          <p:cNvSpPr txBox="1"/>
          <p:nvPr/>
        </p:nvSpPr>
        <p:spPr>
          <a:xfrm>
            <a:off x="1793636" y="4564953"/>
            <a:ext cx="2085584" cy="395272"/>
          </a:xfrm>
          <a:prstGeom prst="rect">
            <a:avLst/>
          </a:prstGeom>
          <a:noFill/>
          <a:ln>
            <a:noFill/>
          </a:ln>
        </p:spPr>
        <p:txBody>
          <a:bodyPr spcFirstLastPara="1" wrap="square" lIns="68569" tIns="34275" rIns="68569" bIns="34275" anchor="t" anchorCtr="0">
            <a:normAutofit/>
          </a:bodyPr>
          <a:lstStyle/>
          <a:p>
            <a:pPr marL="171450" indent="-171450">
              <a:lnSpc>
                <a:spcPct val="90000"/>
              </a:lnSpc>
              <a:buClr>
                <a:schemeClr val="dk1"/>
              </a:buClr>
              <a:buSzPts val="2800"/>
              <a:buFont typeface="Arial"/>
              <a:buChar char="•"/>
            </a:pPr>
            <a:r>
              <a:rPr lang="en-US" sz="2100">
                <a:solidFill>
                  <a:schemeClr val="dk1"/>
                </a:solidFill>
                <a:latin typeface="Calibri"/>
                <a:ea typeface="Calibri"/>
                <a:cs typeface="Calibri"/>
                <a:sym typeface="Calibri"/>
              </a:rPr>
              <a:t>Gym</a:t>
            </a:r>
            <a:endParaRPr sz="1350"/>
          </a:p>
        </p:txBody>
      </p:sp>
      <p:pic>
        <p:nvPicPr>
          <p:cNvPr id="179" name="Google Shape;179;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6016" y="1150047"/>
            <a:ext cx="3026525" cy="2452485"/>
          </a:xfrm>
          <a:prstGeom prst="rect">
            <a:avLst/>
          </a:prstGeom>
          <a:noFill/>
          <a:ln>
            <a:noFill/>
          </a:ln>
        </p:spPr>
      </p:pic>
      <p:pic>
        <p:nvPicPr>
          <p:cNvPr id="180" name="Google Shape;180;p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51082" y="2223739"/>
            <a:ext cx="5829300" cy="3041948"/>
          </a:xfrm>
          <a:prstGeom prst="rect">
            <a:avLst/>
          </a:prstGeom>
          <a:noFill/>
          <a:ln>
            <a:noFill/>
          </a:ln>
        </p:spPr>
      </p:pic>
    </p:spTree>
    <p:extLst>
      <p:ext uri="{BB962C8B-B14F-4D97-AF65-F5344CB8AC3E}">
        <p14:creationId xmlns:p14="http://schemas.microsoft.com/office/powerpoint/2010/main" val="219830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txBox="1">
            <a:spLocks noGrp="1"/>
          </p:cNvSpPr>
          <p:nvPr>
            <p:ph type="title"/>
          </p:nvPr>
        </p:nvSpPr>
        <p:spPr>
          <a:xfrm>
            <a:off x="6708913" y="559594"/>
            <a:ext cx="1806437" cy="590453"/>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a:t>Galley</a:t>
            </a:r>
            <a:endParaRPr/>
          </a:p>
        </p:txBody>
      </p:sp>
      <p:pic>
        <p:nvPicPr>
          <p:cNvPr id="186" name="Google Shape;186;p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7857" y="653091"/>
            <a:ext cx="5829300" cy="2917745"/>
          </a:xfrm>
          <a:prstGeom prst="rect">
            <a:avLst/>
          </a:prstGeom>
          <a:noFill/>
          <a:ln>
            <a:noFill/>
          </a:ln>
        </p:spPr>
      </p:pic>
      <p:pic>
        <p:nvPicPr>
          <p:cNvPr id="187" name="Google Shape;187;p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01386" y="2678054"/>
            <a:ext cx="5829300" cy="2477352"/>
          </a:xfrm>
          <a:prstGeom prst="rect">
            <a:avLst/>
          </a:prstGeom>
          <a:noFill/>
          <a:ln>
            <a:noFill/>
          </a:ln>
        </p:spPr>
      </p:pic>
    </p:spTree>
    <p:extLst>
      <p:ext uri="{BB962C8B-B14F-4D97-AF65-F5344CB8AC3E}">
        <p14:creationId xmlns:p14="http://schemas.microsoft.com/office/powerpoint/2010/main" val="2118782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628650" y="559594"/>
            <a:ext cx="788670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a:t>Ship capacities</a:t>
            </a:r>
            <a:endParaRPr/>
          </a:p>
        </p:txBody>
      </p:sp>
      <p:sp>
        <p:nvSpPr>
          <p:cNvPr id="193" name="Google Shape;193;p12"/>
          <p:cNvSpPr txBox="1">
            <a:spLocks noGrp="1"/>
          </p:cNvSpPr>
          <p:nvPr>
            <p:ph type="body" idx="1"/>
          </p:nvPr>
        </p:nvSpPr>
        <p:spPr>
          <a:xfrm>
            <a:off x="628650" y="1654969"/>
            <a:ext cx="7886700" cy="3263504"/>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a:t>Can provide 480 3-phase</a:t>
            </a:r>
            <a:endParaRPr/>
          </a:p>
          <a:p>
            <a:pPr>
              <a:buClr>
                <a:schemeClr val="dk1"/>
              </a:buClr>
              <a:buSzPts val="2800"/>
            </a:pPr>
            <a:r>
              <a:rPr lang="en-US"/>
              <a:t>Can provide compressed air and add filters to it</a:t>
            </a:r>
            <a:endParaRPr/>
          </a:p>
          <a:p>
            <a:pPr>
              <a:buClr>
                <a:schemeClr val="dk1"/>
              </a:buClr>
              <a:buSzPts val="2800"/>
            </a:pPr>
            <a:r>
              <a:rPr lang="en-US"/>
              <a:t>Can provide fresh water </a:t>
            </a:r>
            <a:endParaRPr/>
          </a:p>
          <a:p>
            <a:pPr>
              <a:buClr>
                <a:schemeClr val="dk1"/>
              </a:buClr>
              <a:buSzPts val="2800"/>
            </a:pPr>
            <a:r>
              <a:rPr lang="en-US"/>
              <a:t>Wifi throughout the ship</a:t>
            </a:r>
            <a:endParaRPr/>
          </a:p>
          <a:p>
            <a:pPr>
              <a:buClr>
                <a:schemeClr val="dk1"/>
              </a:buClr>
              <a:buSzPts val="2800"/>
            </a:pPr>
            <a:r>
              <a:rPr lang="en-US"/>
              <a:t>Evap water available</a:t>
            </a:r>
            <a:endParaRPr/>
          </a:p>
          <a:p>
            <a:pPr>
              <a:buClr>
                <a:schemeClr val="dk1"/>
              </a:buClr>
              <a:buSzPts val="2800"/>
            </a:pPr>
            <a:r>
              <a:rPr lang="en-US"/>
              <a:t>Can install sinks, benches</a:t>
            </a:r>
            <a:endParaRPr/>
          </a:p>
          <a:p>
            <a:pPr>
              <a:buClr>
                <a:schemeClr val="dk1"/>
              </a:buClr>
              <a:buSzPts val="2800"/>
            </a:pPr>
            <a:r>
              <a:rPr lang="en-US"/>
              <a:t>Has space for chem locker, outdoor (covered) storage for boxes, floats</a:t>
            </a:r>
            <a:endParaRPr/>
          </a:p>
        </p:txBody>
      </p:sp>
    </p:spTree>
    <p:extLst>
      <p:ext uri="{BB962C8B-B14F-4D97-AF65-F5344CB8AC3E}">
        <p14:creationId xmlns:p14="http://schemas.microsoft.com/office/powerpoint/2010/main" val="409693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3"/>
          <p:cNvSpPr txBox="1">
            <a:spLocks noGrp="1"/>
          </p:cNvSpPr>
          <p:nvPr>
            <p:ph type="title"/>
          </p:nvPr>
        </p:nvSpPr>
        <p:spPr>
          <a:xfrm>
            <a:off x="628650" y="559594"/>
            <a:ext cx="788670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a:t>Palmer</a:t>
            </a:r>
            <a:endParaRPr/>
          </a:p>
        </p:txBody>
      </p:sp>
      <p:pic>
        <p:nvPicPr>
          <p:cNvPr id="199" name="Google Shape;199;p1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396331" y="1654969"/>
            <a:ext cx="4351338" cy="3263504"/>
          </a:xfrm>
          <a:prstGeom prst="rect">
            <a:avLst/>
          </a:prstGeom>
          <a:noFill/>
          <a:ln>
            <a:noFill/>
          </a:ln>
        </p:spPr>
      </p:pic>
    </p:spTree>
    <p:extLst>
      <p:ext uri="{BB962C8B-B14F-4D97-AF65-F5344CB8AC3E}">
        <p14:creationId xmlns:p14="http://schemas.microsoft.com/office/powerpoint/2010/main" val="376020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EFAE1C-9866-6751-E1DB-079D39FCE91A}"/>
              </a:ext>
            </a:extLst>
          </p:cNvPr>
          <p:cNvSpPr txBox="1"/>
          <p:nvPr/>
        </p:nvSpPr>
        <p:spPr>
          <a:xfrm>
            <a:off x="109269" y="431321"/>
            <a:ext cx="8787440" cy="4708981"/>
          </a:xfrm>
          <a:prstGeom prst="rect">
            <a:avLst/>
          </a:prstGeom>
          <a:noFill/>
        </p:spPr>
        <p:txBody>
          <a:bodyPr wrap="square" rtlCol="0">
            <a:spAutoFit/>
          </a:bodyPr>
          <a:lstStyle/>
          <a:p>
            <a:r>
              <a:rPr lang="en-US" sz="1200" dirty="0"/>
              <a:t>Notes </a:t>
            </a:r>
            <a:r>
              <a:rPr lang="en-US" sz="1200" dirty="0" err="1"/>
              <a:t>rik</a:t>
            </a:r>
            <a:r>
              <a:rPr lang="en-US" sz="1200" dirty="0"/>
              <a:t> from debriefing with Jim, Andy and Denis,</a:t>
            </a:r>
          </a:p>
          <a:p>
            <a:endParaRPr lang="en-US" sz="1200" dirty="0"/>
          </a:p>
          <a:p>
            <a:pPr marL="171450" indent="-171450">
              <a:buFont typeface="Arial" panose="020B0604020202020204" pitchFamily="34" charset="0"/>
              <a:buChar char="•"/>
            </a:pPr>
            <a:r>
              <a:rPr lang="en-US" sz="1200" dirty="0"/>
              <a:t>It is an IT oriented ship with good cameras internet and </a:t>
            </a:r>
            <a:r>
              <a:rPr lang="en-US" sz="1200" dirty="0" err="1"/>
              <a:t>wifi</a:t>
            </a:r>
            <a:endParaRPr lang="en-US" sz="1200" dirty="0"/>
          </a:p>
          <a:p>
            <a:pPr marL="171450" indent="-171450">
              <a:buFont typeface="Arial" panose="020B0604020202020204" pitchFamily="34" charset="0"/>
              <a:buChar char="•"/>
            </a:pPr>
            <a:r>
              <a:rPr lang="en-US" sz="1200" dirty="0"/>
              <a:t>People will needs to help each other and be accommodating</a:t>
            </a:r>
          </a:p>
          <a:p>
            <a:pPr marL="171450" indent="-171450">
              <a:buFont typeface="Arial" panose="020B0604020202020204" pitchFamily="34" charset="0"/>
              <a:buChar char="•"/>
            </a:pPr>
            <a:r>
              <a:rPr lang="en-US" sz="1200" dirty="0"/>
              <a:t>Port lab was an undiscovered lab that could holp 2 groups</a:t>
            </a:r>
          </a:p>
          <a:p>
            <a:pPr marL="171450" indent="-171450">
              <a:buFont typeface="Arial" panose="020B0604020202020204" pitchFamily="34" charset="0"/>
              <a:buChar char="•"/>
            </a:pPr>
            <a:r>
              <a:rPr lang="en-US" sz="1200" dirty="0"/>
              <a:t>Need more lights installed in deck area</a:t>
            </a:r>
          </a:p>
          <a:p>
            <a:pPr marL="171450" indent="-171450">
              <a:buFont typeface="Arial" panose="020B0604020202020204" pitchFamily="34" charset="0"/>
              <a:buChar char="•"/>
            </a:pPr>
            <a:r>
              <a:rPr lang="en-US" sz="1200" dirty="0"/>
              <a:t>Need to rent crane to load vans </a:t>
            </a:r>
          </a:p>
          <a:p>
            <a:pPr marL="171450" indent="-171450">
              <a:buFont typeface="Arial" panose="020B0604020202020204" pitchFamily="34" charset="0"/>
              <a:buChar char="•"/>
            </a:pPr>
            <a:r>
              <a:rPr lang="en-US" sz="1200" dirty="0"/>
              <a:t>Should install table near CTD operations</a:t>
            </a:r>
          </a:p>
          <a:p>
            <a:pPr marL="171450" indent="-171450">
              <a:buFont typeface="Arial" panose="020B0604020202020204" pitchFamily="34" charset="0"/>
              <a:buChar char="•"/>
            </a:pPr>
            <a:r>
              <a:rPr lang="en-US" sz="1200" dirty="0"/>
              <a:t>We will supply rail system</a:t>
            </a:r>
          </a:p>
          <a:p>
            <a:pPr marL="171450" indent="-171450">
              <a:buFont typeface="Arial" panose="020B0604020202020204" pitchFamily="34" charset="0"/>
              <a:buChar char="•"/>
            </a:pPr>
            <a:r>
              <a:rPr lang="en-US" sz="1200" dirty="0"/>
              <a:t>We should supply </a:t>
            </a:r>
            <a:r>
              <a:rPr lang="en-US" sz="1200" dirty="0" err="1"/>
              <a:t>milliQ</a:t>
            </a:r>
            <a:r>
              <a:rPr lang="en-US" sz="1200" dirty="0"/>
              <a:t> system </a:t>
            </a:r>
            <a:r>
              <a:rPr lang="en-US" sz="1200" dirty="0" err="1"/>
              <a:t>cartidges</a:t>
            </a:r>
            <a:r>
              <a:rPr lang="en-US" sz="1200" dirty="0"/>
              <a:t> and perhaps </a:t>
            </a:r>
            <a:r>
              <a:rPr lang="en-US" sz="1200" dirty="0" err="1"/>
              <a:t>cartidges</a:t>
            </a:r>
            <a:r>
              <a:rPr lang="en-US" sz="1200" dirty="0"/>
              <a:t> themselves</a:t>
            </a:r>
          </a:p>
          <a:p>
            <a:pPr marL="171450" indent="-171450">
              <a:buFont typeface="Arial" panose="020B0604020202020204" pitchFamily="34" charset="0"/>
              <a:buChar char="•"/>
            </a:pPr>
            <a:r>
              <a:rPr lang="en-US" sz="1200" dirty="0"/>
              <a:t>Ship uses </a:t>
            </a:r>
            <a:r>
              <a:rPr lang="en-US" sz="1200" dirty="0" err="1"/>
              <a:t>evaps</a:t>
            </a:r>
            <a:r>
              <a:rPr lang="en-US" sz="1200" dirty="0"/>
              <a:t> and does not brominate water (double check this)</a:t>
            </a:r>
          </a:p>
          <a:p>
            <a:pPr marL="171450" indent="-171450">
              <a:buFont typeface="Arial" panose="020B0604020202020204" pitchFamily="34" charset="0"/>
              <a:buChar char="•"/>
            </a:pPr>
            <a:r>
              <a:rPr lang="en-US" sz="1200" dirty="0"/>
              <a:t>CTD winch and wire seem in good shape they have a different level wind than we are used to . Need to tell them how much wire should be </a:t>
            </a:r>
            <a:r>
              <a:rPr lang="en-US" sz="1200" dirty="0" err="1"/>
              <a:t>unlubed</a:t>
            </a:r>
            <a:endParaRPr lang="en-US" sz="1200" dirty="0"/>
          </a:p>
          <a:p>
            <a:pPr marL="171450" indent="-171450">
              <a:buFont typeface="Arial" panose="020B0604020202020204" pitchFamily="34" charset="0"/>
              <a:buChar char="•"/>
            </a:pPr>
            <a:r>
              <a:rPr lang="en-US" sz="1200" dirty="0"/>
              <a:t>CTD acquisition </a:t>
            </a:r>
            <a:r>
              <a:rPr lang="en-US" sz="1200" dirty="0" err="1"/>
              <a:t>computer,deck</a:t>
            </a:r>
            <a:r>
              <a:rPr lang="en-US" sz="1200" dirty="0"/>
              <a:t> unit need to be supplied by us</a:t>
            </a:r>
          </a:p>
          <a:p>
            <a:pPr marL="171450" indent="-171450">
              <a:buFont typeface="Arial" panose="020B0604020202020204" pitchFamily="34" charset="0"/>
              <a:buChar char="•"/>
            </a:pPr>
            <a:r>
              <a:rPr lang="en-US" sz="1200" dirty="0"/>
              <a:t>We need to specify what cabling will run from both CTD winches to main lab</a:t>
            </a:r>
          </a:p>
          <a:p>
            <a:pPr marL="171450" indent="-171450">
              <a:buFont typeface="Arial" panose="020B0604020202020204" pitchFamily="34" charset="0"/>
              <a:buChar char="•"/>
            </a:pPr>
            <a:r>
              <a:rPr lang="en-US" sz="1200" dirty="0"/>
              <a:t>We will be responsible for CTD terminations </a:t>
            </a:r>
          </a:p>
          <a:p>
            <a:pPr marL="171450" indent="-171450">
              <a:buFont typeface="Arial" panose="020B0604020202020204" pitchFamily="34" charset="0"/>
              <a:buChar char="•"/>
            </a:pPr>
            <a:r>
              <a:rPr lang="en-US" sz="1200" dirty="0"/>
              <a:t>Floats and drifter can likely be stored aft in seismic area [check this]</a:t>
            </a:r>
          </a:p>
          <a:p>
            <a:pPr marL="171450" indent="-171450">
              <a:buFont typeface="Arial" panose="020B0604020202020204" pitchFamily="34" charset="0"/>
              <a:buChar char="•"/>
            </a:pPr>
            <a:r>
              <a:rPr lang="en-US" sz="1200" dirty="0"/>
              <a:t>No secondary storage  (</a:t>
            </a:r>
            <a:r>
              <a:rPr lang="en-US" sz="1200" dirty="0" err="1"/>
              <a:t>e.g</a:t>
            </a:r>
            <a:r>
              <a:rPr lang="en-US" sz="1200" dirty="0"/>
              <a:t> in hold)</a:t>
            </a:r>
          </a:p>
          <a:p>
            <a:pPr marL="171450" indent="-171450">
              <a:buFont typeface="Arial" panose="020B0604020202020204" pitchFamily="34" charset="0"/>
              <a:buChar char="•"/>
            </a:pPr>
            <a:r>
              <a:rPr lang="en-US" sz="1200" dirty="0"/>
              <a:t>Dry lab nuts, O2, </a:t>
            </a:r>
            <a:r>
              <a:rPr lang="en-US" sz="1200" dirty="0" err="1"/>
              <a:t>TAlk</a:t>
            </a:r>
            <a:r>
              <a:rPr lang="en-US" sz="1200" dirty="0"/>
              <a:t> and discrete fCO2</a:t>
            </a:r>
          </a:p>
          <a:p>
            <a:pPr marL="171450" indent="-171450">
              <a:buFont typeface="Arial" panose="020B0604020202020204" pitchFamily="34" charset="0"/>
              <a:buChar char="•"/>
            </a:pPr>
            <a:r>
              <a:rPr lang="en-US" sz="1200" dirty="0"/>
              <a:t>Wet lab for DOC filtering and extra bottles (overflow from dry lab)</a:t>
            </a:r>
          </a:p>
          <a:p>
            <a:pPr marL="171450" indent="-171450">
              <a:buFont typeface="Arial" panose="020B0604020202020204" pitchFamily="34" charset="0"/>
              <a:buChar char="•"/>
            </a:pPr>
            <a:r>
              <a:rPr lang="en-US" sz="1200" dirty="0"/>
              <a:t>Underway pump is a combination centrifugal pump and diaphragm pump 28 gallons per minute 18 psi (</a:t>
            </a:r>
            <a:r>
              <a:rPr lang="en-US" sz="1200" dirty="0">
                <a:highlight>
                  <a:srgbClr val="FFFF00"/>
                </a:highlight>
              </a:rPr>
              <a:t>where is intake temp and TSG?)</a:t>
            </a:r>
          </a:p>
          <a:p>
            <a:pPr marL="171450" indent="-171450">
              <a:buFont typeface="Arial" panose="020B0604020202020204" pitchFamily="34" charset="0"/>
              <a:buChar char="•"/>
            </a:pPr>
            <a:r>
              <a:rPr lang="en-US" sz="1200" dirty="0"/>
              <a:t>Should timber the wet lab hanger door</a:t>
            </a:r>
          </a:p>
          <a:p>
            <a:pPr marL="171450" indent="-171450">
              <a:buFont typeface="Arial" panose="020B0604020202020204" pitchFamily="34" charset="0"/>
              <a:buChar char="•"/>
            </a:pPr>
            <a:r>
              <a:rPr lang="en-US" sz="1200" dirty="0"/>
              <a:t>Provide idea how many deckhands we need and survey tech</a:t>
            </a:r>
          </a:p>
          <a:p>
            <a:pPr marL="171450" indent="-171450">
              <a:buFont typeface="Arial" panose="020B0604020202020204" pitchFamily="34" charset="0"/>
              <a:buChar char="•"/>
            </a:pPr>
            <a:r>
              <a:rPr lang="en-US" sz="1200" dirty="0"/>
              <a:t>Should we supply a NOAA survey tech? </a:t>
            </a:r>
          </a:p>
          <a:p>
            <a:pPr marL="171450" indent="-171450">
              <a:buFont typeface="Arial" panose="020B0604020202020204" pitchFamily="34" charset="0"/>
              <a:buChar char="•"/>
            </a:pPr>
            <a:r>
              <a:rPr lang="en-US" sz="1200" dirty="0"/>
              <a:t>Bird lab does not seem too useful, it is one deck up</a:t>
            </a:r>
          </a:p>
        </p:txBody>
      </p:sp>
      <p:sp>
        <p:nvSpPr>
          <p:cNvPr id="2" name="TextBox 1">
            <a:extLst>
              <a:ext uri="{FF2B5EF4-FFF2-40B4-BE49-F238E27FC236}">
                <a16:creationId xmlns:a16="http://schemas.microsoft.com/office/drawing/2014/main" id="{C6D04DC1-1147-CC30-D09B-768597C06679}"/>
              </a:ext>
            </a:extLst>
          </p:cNvPr>
          <p:cNvSpPr txBox="1"/>
          <p:nvPr/>
        </p:nvSpPr>
        <p:spPr>
          <a:xfrm>
            <a:off x="339305" y="5140302"/>
            <a:ext cx="2126095" cy="369332"/>
          </a:xfrm>
          <a:prstGeom prst="rect">
            <a:avLst/>
          </a:prstGeom>
          <a:noFill/>
        </p:spPr>
        <p:txBody>
          <a:bodyPr wrap="none" rtlCol="0">
            <a:spAutoFit/>
          </a:bodyPr>
          <a:lstStyle/>
          <a:p>
            <a:r>
              <a:rPr lang="en-US" dirty="0"/>
              <a:t>Winch and wire pool</a:t>
            </a:r>
          </a:p>
        </p:txBody>
      </p:sp>
    </p:spTree>
    <p:extLst>
      <p:ext uri="{BB962C8B-B14F-4D97-AF65-F5344CB8AC3E}">
        <p14:creationId xmlns:p14="http://schemas.microsoft.com/office/powerpoint/2010/main" val="18335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4D374-DF72-9139-A139-84516267D8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9993" y="0"/>
            <a:ext cx="4704013" cy="5715000"/>
          </a:xfrm>
          <a:prstGeom prst="rect">
            <a:avLst/>
          </a:prstGeom>
        </p:spPr>
      </p:pic>
      <p:sp>
        <p:nvSpPr>
          <p:cNvPr id="4" name="TextBox 3">
            <a:extLst>
              <a:ext uri="{FF2B5EF4-FFF2-40B4-BE49-F238E27FC236}">
                <a16:creationId xmlns:a16="http://schemas.microsoft.com/office/drawing/2014/main" id="{B4F4C091-0A4B-6F44-BAB6-487A9CC5BDE7}"/>
              </a:ext>
            </a:extLst>
          </p:cNvPr>
          <p:cNvSpPr txBox="1"/>
          <p:nvPr/>
        </p:nvSpPr>
        <p:spPr>
          <a:xfrm>
            <a:off x="327804" y="1104181"/>
            <a:ext cx="1569148" cy="369332"/>
          </a:xfrm>
          <a:prstGeom prst="rect">
            <a:avLst/>
          </a:prstGeom>
          <a:noFill/>
        </p:spPr>
        <p:txBody>
          <a:bodyPr wrap="none" rtlCol="0">
            <a:spAutoFit/>
          </a:bodyPr>
          <a:lstStyle/>
          <a:p>
            <a:r>
              <a:rPr lang="en-US" dirty="0"/>
              <a:t>3-4 meter seas</a:t>
            </a:r>
          </a:p>
        </p:txBody>
      </p:sp>
    </p:spTree>
    <p:extLst>
      <p:ext uri="{BB962C8B-B14F-4D97-AF65-F5344CB8AC3E}">
        <p14:creationId xmlns:p14="http://schemas.microsoft.com/office/powerpoint/2010/main" val="3645915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2AA539-1A5A-18B1-D786-2178F065B9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378319" y="0"/>
            <a:ext cx="4387362" cy="5715000"/>
          </a:xfrm>
          <a:prstGeom prst="rect">
            <a:avLst/>
          </a:prstGeom>
        </p:spPr>
      </p:pic>
    </p:spTree>
    <p:extLst>
      <p:ext uri="{BB962C8B-B14F-4D97-AF65-F5344CB8AC3E}">
        <p14:creationId xmlns:p14="http://schemas.microsoft.com/office/powerpoint/2010/main" val="3413386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6335E-2F4C-2F3C-4941-6B70AA30FA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0924" y="0"/>
            <a:ext cx="4442152" cy="5715000"/>
          </a:xfrm>
          <a:prstGeom prst="rect">
            <a:avLst/>
          </a:prstGeom>
        </p:spPr>
      </p:pic>
    </p:spTree>
    <p:extLst>
      <p:ext uri="{BB962C8B-B14F-4D97-AF65-F5344CB8AC3E}">
        <p14:creationId xmlns:p14="http://schemas.microsoft.com/office/powerpoint/2010/main" val="599947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5D9E0-3E33-4093-3792-6C302FF52F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421" y="0"/>
            <a:ext cx="7069157" cy="5715000"/>
          </a:xfrm>
          <a:prstGeom prst="rect">
            <a:avLst/>
          </a:prstGeom>
        </p:spPr>
      </p:pic>
    </p:spTree>
    <p:extLst>
      <p:ext uri="{BB962C8B-B14F-4D97-AF65-F5344CB8AC3E}">
        <p14:creationId xmlns:p14="http://schemas.microsoft.com/office/powerpoint/2010/main" val="71165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2F83CE-1A07-6589-A598-7747B9B96528}"/>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3588590" y="236705"/>
            <a:ext cx="2122098" cy="5423933"/>
          </a:xfrm>
        </p:spPr>
      </p:pic>
    </p:spTree>
    <p:extLst>
      <p:ext uri="{BB962C8B-B14F-4D97-AF65-F5344CB8AC3E}">
        <p14:creationId xmlns:p14="http://schemas.microsoft.com/office/powerpoint/2010/main" val="883190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DED23-762B-9096-019F-0C6DDED72E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766" y="850746"/>
            <a:ext cx="7772400" cy="4213163"/>
          </a:xfrm>
          <a:prstGeom prst="rect">
            <a:avLst/>
          </a:prstGeom>
        </p:spPr>
      </p:pic>
      <p:sp>
        <p:nvSpPr>
          <p:cNvPr id="4" name="TextBox 3">
            <a:extLst>
              <a:ext uri="{FF2B5EF4-FFF2-40B4-BE49-F238E27FC236}">
                <a16:creationId xmlns:a16="http://schemas.microsoft.com/office/drawing/2014/main" id="{4052EB2B-5930-6E4E-058D-1FC9C28B0CDC}"/>
              </a:ext>
            </a:extLst>
          </p:cNvPr>
          <p:cNvSpPr txBox="1"/>
          <p:nvPr/>
        </p:nvSpPr>
        <p:spPr>
          <a:xfrm>
            <a:off x="2444151" y="195532"/>
            <a:ext cx="2543068" cy="369332"/>
          </a:xfrm>
          <a:prstGeom prst="rect">
            <a:avLst/>
          </a:prstGeom>
          <a:noFill/>
        </p:spPr>
        <p:txBody>
          <a:bodyPr wrap="none" rtlCol="0">
            <a:spAutoFit/>
          </a:bodyPr>
          <a:lstStyle/>
          <a:p>
            <a:r>
              <a:rPr lang="en-US" dirty="0" err="1"/>
              <a:t>Langseth</a:t>
            </a:r>
            <a:r>
              <a:rPr lang="en-US" dirty="0"/>
              <a:t> schedule 2023  </a:t>
            </a:r>
          </a:p>
        </p:txBody>
      </p:sp>
    </p:spTree>
    <p:extLst>
      <p:ext uri="{BB962C8B-B14F-4D97-AF65-F5344CB8AC3E}">
        <p14:creationId xmlns:p14="http://schemas.microsoft.com/office/powerpoint/2010/main" val="3273222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41D70-1FA4-A7E5-5614-E0B967166C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2663"/>
            <a:ext cx="7772400" cy="4190222"/>
          </a:xfrm>
          <a:prstGeom prst="rect">
            <a:avLst/>
          </a:prstGeom>
        </p:spPr>
      </p:pic>
    </p:spTree>
    <p:extLst>
      <p:ext uri="{BB962C8B-B14F-4D97-AF65-F5344CB8AC3E}">
        <p14:creationId xmlns:p14="http://schemas.microsoft.com/office/powerpoint/2010/main" val="4223560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D7E0F8-BC40-F349-84DC-B749D0F3D3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1931" y="0"/>
            <a:ext cx="5122069" cy="1886629"/>
          </a:xfrm>
          <a:prstGeom prst="rect">
            <a:avLst/>
          </a:prstGeom>
        </p:spPr>
      </p:pic>
      <p:pic>
        <p:nvPicPr>
          <p:cNvPr id="3" name="Picture 2">
            <a:extLst>
              <a:ext uri="{FF2B5EF4-FFF2-40B4-BE49-F238E27FC236}">
                <a16:creationId xmlns:a16="http://schemas.microsoft.com/office/drawing/2014/main" id="{A5AC84F7-A8B4-3043-88DB-7C501A31F7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031" y="3905250"/>
            <a:ext cx="5568462" cy="1809750"/>
          </a:xfrm>
          <a:prstGeom prst="rect">
            <a:avLst/>
          </a:prstGeom>
        </p:spPr>
      </p:pic>
      <p:pic>
        <p:nvPicPr>
          <p:cNvPr id="4" name="Picture 3">
            <a:extLst>
              <a:ext uri="{FF2B5EF4-FFF2-40B4-BE49-F238E27FC236}">
                <a16:creationId xmlns:a16="http://schemas.microsoft.com/office/drawing/2014/main" id="{0AD12281-3A29-9C4D-A858-5980A1603C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0" y="2111318"/>
            <a:ext cx="3200400" cy="1621536"/>
          </a:xfrm>
          <a:prstGeom prst="rect">
            <a:avLst/>
          </a:prstGeom>
        </p:spPr>
      </p:pic>
      <p:pic>
        <p:nvPicPr>
          <p:cNvPr id="5" name="Picture 4">
            <a:extLst>
              <a:ext uri="{FF2B5EF4-FFF2-40B4-BE49-F238E27FC236}">
                <a16:creationId xmlns:a16="http://schemas.microsoft.com/office/drawing/2014/main" id="{CC138D86-F8AC-0646-BA10-090C0C04E9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60031" y="2111222"/>
            <a:ext cx="2162176" cy="1621632"/>
          </a:xfrm>
          <a:prstGeom prst="rect">
            <a:avLst/>
          </a:prstGeom>
        </p:spPr>
      </p:pic>
      <p:sp>
        <p:nvSpPr>
          <p:cNvPr id="6" name="TextBox 5">
            <a:extLst>
              <a:ext uri="{FF2B5EF4-FFF2-40B4-BE49-F238E27FC236}">
                <a16:creationId xmlns:a16="http://schemas.microsoft.com/office/drawing/2014/main" id="{7CA37C2E-483A-A74E-A8EF-935E12D66459}"/>
              </a:ext>
            </a:extLst>
          </p:cNvPr>
          <p:cNvSpPr txBox="1"/>
          <p:nvPr/>
        </p:nvSpPr>
        <p:spPr>
          <a:xfrm>
            <a:off x="64294" y="57150"/>
            <a:ext cx="3421856" cy="526297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Wet Lab</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spacious Wet Lab is open to the deck but </a:t>
            </a:r>
            <a:r>
              <a:rPr lang="en-US" sz="1200" dirty="0">
                <a:highlight>
                  <a:srgbClr val="FFFF00"/>
                </a:highlight>
                <a:latin typeface="Arial" panose="020B0604020202020204" pitchFamily="34" charset="0"/>
                <a:cs typeface="Arial" panose="020B0604020202020204" pitchFamily="34" charset="0"/>
              </a:rPr>
              <a:t>the entrance can be timbered </a:t>
            </a:r>
            <a:r>
              <a:rPr lang="en-US" sz="1200" dirty="0">
                <a:latin typeface="Arial" panose="020B0604020202020204" pitchFamily="34" charset="0"/>
                <a:cs typeface="Arial" panose="020B0604020202020204" pitchFamily="34" charset="0"/>
              </a:rPr>
              <a:t>and the garage door closed. Following seas put a lot of water on the main deck and so may be an issue at times. The Wet Lab deck may be wet in those situations. The </a:t>
            </a:r>
            <a:r>
              <a:rPr lang="en-US" sz="1200" dirty="0">
                <a:highlight>
                  <a:srgbClr val="FFFF00"/>
                </a:highlight>
                <a:latin typeface="Arial" panose="020B0604020202020204" pitchFamily="34" charset="0"/>
                <a:cs typeface="Arial" panose="020B0604020202020204" pitchFamily="34" charset="0"/>
              </a:rPr>
              <a:t>chiller in the Wet Lab is presently not operational</a:t>
            </a:r>
            <a:r>
              <a:rPr lang="en-US" sz="1200" dirty="0">
                <a:latin typeface="Arial" panose="020B0604020202020204" pitchFamily="34" charset="0"/>
                <a:cs typeface="Arial" panose="020B0604020202020204" pitchFamily="34" charset="0"/>
              </a:rPr>
              <a:t>. Lighting, power, etc. do not seem to be issues.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Wet Lab might not be the best location for rosette sampling, but it is a very good location for staging items (sample boxes, floats, etc.) for use on deck.</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Wet Lab has the ship’s seawater line and would be the location for GO-SHIP underway seawater sampling.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wet lab may also be a good spot to set up storage for daily deck ops wear such as foul weather gear, boots, and hard hats?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Wet Lab may turn out to be essential to store ‘overflow’ and ‘handy’ items for the Dry Lab, which will be very busy/full and is immediately forward.</a:t>
            </a:r>
          </a:p>
        </p:txBody>
      </p:sp>
      <p:sp>
        <p:nvSpPr>
          <p:cNvPr id="8" name="TextBox 7">
            <a:extLst>
              <a:ext uri="{FF2B5EF4-FFF2-40B4-BE49-F238E27FC236}">
                <a16:creationId xmlns:a16="http://schemas.microsoft.com/office/drawing/2014/main" id="{8C73F1EF-1418-884D-9615-37D7F4F5A9FD}"/>
              </a:ext>
            </a:extLst>
          </p:cNvPr>
          <p:cNvSpPr txBox="1"/>
          <p:nvPr/>
        </p:nvSpPr>
        <p:spPr>
          <a:xfrm>
            <a:off x="7577079" y="1629594"/>
            <a:ext cx="1551414"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Wet Lab looking forward</a:t>
            </a:r>
          </a:p>
        </p:txBody>
      </p:sp>
      <p:sp>
        <p:nvSpPr>
          <p:cNvPr id="9" name="TextBox 8">
            <a:extLst>
              <a:ext uri="{FF2B5EF4-FFF2-40B4-BE49-F238E27FC236}">
                <a16:creationId xmlns:a16="http://schemas.microsoft.com/office/drawing/2014/main" id="{D5039A73-3CFA-6943-AC0A-41C500DFFEA1}"/>
              </a:ext>
            </a:extLst>
          </p:cNvPr>
          <p:cNvSpPr txBox="1"/>
          <p:nvPr/>
        </p:nvSpPr>
        <p:spPr>
          <a:xfrm>
            <a:off x="7577079" y="3486633"/>
            <a:ext cx="1551414"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Wet Lab looking aft</a:t>
            </a:r>
          </a:p>
        </p:txBody>
      </p:sp>
      <p:sp>
        <p:nvSpPr>
          <p:cNvPr id="10" name="TextBox 9">
            <a:extLst>
              <a:ext uri="{FF2B5EF4-FFF2-40B4-BE49-F238E27FC236}">
                <a16:creationId xmlns:a16="http://schemas.microsoft.com/office/drawing/2014/main" id="{069FE60C-A68F-044E-B2EA-791E162DB46B}"/>
              </a:ext>
            </a:extLst>
          </p:cNvPr>
          <p:cNvSpPr txBox="1"/>
          <p:nvPr/>
        </p:nvSpPr>
        <p:spPr>
          <a:xfrm>
            <a:off x="3560031" y="3486633"/>
            <a:ext cx="1897794"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Wet Lab sinks &amp; seawater line</a:t>
            </a:r>
          </a:p>
        </p:txBody>
      </p:sp>
      <p:sp>
        <p:nvSpPr>
          <p:cNvPr id="11" name="TextBox 10">
            <a:extLst>
              <a:ext uri="{FF2B5EF4-FFF2-40B4-BE49-F238E27FC236}">
                <a16:creationId xmlns:a16="http://schemas.microsoft.com/office/drawing/2014/main" id="{B3B1582E-0824-DA44-89C4-CA2165C1FCDB}"/>
              </a:ext>
            </a:extLst>
          </p:cNvPr>
          <p:cNvSpPr txBox="1"/>
          <p:nvPr/>
        </p:nvSpPr>
        <p:spPr>
          <a:xfrm>
            <a:off x="7848541" y="5468779"/>
            <a:ext cx="1279952"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Wet Lab looking aft</a:t>
            </a:r>
          </a:p>
        </p:txBody>
      </p:sp>
    </p:spTree>
    <p:extLst>
      <p:ext uri="{BB962C8B-B14F-4D97-AF65-F5344CB8AC3E}">
        <p14:creationId xmlns:p14="http://schemas.microsoft.com/office/powerpoint/2010/main" val="293552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28F68-0958-DE47-A123-B067721184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0616" y="0"/>
            <a:ext cx="5217660" cy="2356643"/>
          </a:xfrm>
          <a:prstGeom prst="rect">
            <a:avLst/>
          </a:prstGeom>
        </p:spPr>
      </p:pic>
      <p:pic>
        <p:nvPicPr>
          <p:cNvPr id="3" name="Picture 2">
            <a:extLst>
              <a:ext uri="{FF2B5EF4-FFF2-40B4-BE49-F238E27FC236}">
                <a16:creationId xmlns:a16="http://schemas.microsoft.com/office/drawing/2014/main" id="{FD195739-830B-D840-863A-1F28127985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931" y="3584877"/>
            <a:ext cx="6265069" cy="2130123"/>
          </a:xfrm>
          <a:prstGeom prst="rect">
            <a:avLst/>
          </a:prstGeom>
        </p:spPr>
      </p:pic>
      <p:pic>
        <p:nvPicPr>
          <p:cNvPr id="4" name="Picture 3">
            <a:extLst>
              <a:ext uri="{FF2B5EF4-FFF2-40B4-BE49-F238E27FC236}">
                <a16:creationId xmlns:a16="http://schemas.microsoft.com/office/drawing/2014/main" id="{BFD001A6-75E5-174D-A5FD-E24C1DB87F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584877"/>
            <a:ext cx="2840164" cy="2130123"/>
          </a:xfrm>
          <a:prstGeom prst="rect">
            <a:avLst/>
          </a:prstGeom>
        </p:spPr>
      </p:pic>
      <p:sp>
        <p:nvSpPr>
          <p:cNvPr id="5" name="TextBox 4">
            <a:extLst>
              <a:ext uri="{FF2B5EF4-FFF2-40B4-BE49-F238E27FC236}">
                <a16:creationId xmlns:a16="http://schemas.microsoft.com/office/drawing/2014/main" id="{FB715980-BFD9-9240-84EC-9114DE6AA531}"/>
              </a:ext>
            </a:extLst>
          </p:cNvPr>
          <p:cNvSpPr txBox="1"/>
          <p:nvPr/>
        </p:nvSpPr>
        <p:spPr>
          <a:xfrm>
            <a:off x="7029450" y="2110422"/>
            <a:ext cx="202882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Dry Lab looking forward and port</a:t>
            </a:r>
          </a:p>
        </p:txBody>
      </p:sp>
      <p:sp>
        <p:nvSpPr>
          <p:cNvPr id="6" name="TextBox 5">
            <a:extLst>
              <a:ext uri="{FF2B5EF4-FFF2-40B4-BE49-F238E27FC236}">
                <a16:creationId xmlns:a16="http://schemas.microsoft.com/office/drawing/2014/main" id="{42A5C08F-A068-6E4F-BE30-721CF2BFA438}"/>
              </a:ext>
            </a:extLst>
          </p:cNvPr>
          <p:cNvSpPr txBox="1"/>
          <p:nvPr/>
        </p:nvSpPr>
        <p:spPr>
          <a:xfrm>
            <a:off x="7486650" y="5468779"/>
            <a:ext cx="1657350"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Dry Lab looking starboard</a:t>
            </a:r>
          </a:p>
        </p:txBody>
      </p:sp>
      <p:sp>
        <p:nvSpPr>
          <p:cNvPr id="7" name="TextBox 6">
            <a:extLst>
              <a:ext uri="{FF2B5EF4-FFF2-40B4-BE49-F238E27FC236}">
                <a16:creationId xmlns:a16="http://schemas.microsoft.com/office/drawing/2014/main" id="{15443827-BEEA-A742-A14B-07B9D1D16F91}"/>
              </a:ext>
            </a:extLst>
          </p:cNvPr>
          <p:cNvSpPr txBox="1"/>
          <p:nvPr/>
        </p:nvSpPr>
        <p:spPr>
          <a:xfrm>
            <a:off x="1164430" y="5468779"/>
            <a:ext cx="1695117"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Dry Lab sinks &amp; water filter</a:t>
            </a:r>
          </a:p>
        </p:txBody>
      </p:sp>
      <p:sp>
        <p:nvSpPr>
          <p:cNvPr id="8" name="TextBox 7">
            <a:extLst>
              <a:ext uri="{FF2B5EF4-FFF2-40B4-BE49-F238E27FC236}">
                <a16:creationId xmlns:a16="http://schemas.microsoft.com/office/drawing/2014/main" id="{01D0078E-A0BC-A14E-849B-419718DAF760}"/>
              </a:ext>
            </a:extLst>
          </p:cNvPr>
          <p:cNvSpPr txBox="1"/>
          <p:nvPr/>
        </p:nvSpPr>
        <p:spPr>
          <a:xfrm>
            <a:off x="4645818" y="198280"/>
            <a:ext cx="1304926" cy="338554"/>
          </a:xfrm>
          <a:prstGeom prst="rect">
            <a:avLst/>
          </a:prstGeom>
          <a:solidFill>
            <a:schemeClr val="bg2"/>
          </a:solidFill>
          <a:ln>
            <a:solidFill>
              <a:srgbClr val="FF0000"/>
            </a:solidFill>
          </a:ln>
        </p:spPr>
        <p:txBody>
          <a:bodyPr wrap="square" rtlCol="0">
            <a:spAutoFit/>
          </a:bodyPr>
          <a:lstStyle/>
          <a:p>
            <a:r>
              <a:rPr lang="en-US" sz="800">
                <a:latin typeface="Arial" panose="020B0604020202020204" pitchFamily="34" charset="0"/>
                <a:cs typeface="Arial" panose="020B0604020202020204" pitchFamily="34" charset="0"/>
              </a:rPr>
              <a:t>Screen can be removed or moved back two feet</a:t>
            </a:r>
          </a:p>
        </p:txBody>
      </p:sp>
      <p:sp>
        <p:nvSpPr>
          <p:cNvPr id="9" name="TextBox 8">
            <a:extLst>
              <a:ext uri="{FF2B5EF4-FFF2-40B4-BE49-F238E27FC236}">
                <a16:creationId xmlns:a16="http://schemas.microsoft.com/office/drawing/2014/main" id="{C4290BFF-B0DE-9B4B-8F4B-A2483F69A7E5}"/>
              </a:ext>
            </a:extLst>
          </p:cNvPr>
          <p:cNvSpPr txBox="1"/>
          <p:nvPr/>
        </p:nvSpPr>
        <p:spPr>
          <a:xfrm>
            <a:off x="64294" y="57150"/>
            <a:ext cx="3421856" cy="341632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Dry Lab</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Dry Lab is immediately forward of the Wet Lab on the starboard side of the ship. There is a screen on the aft/port side of the lab that can be removed or moved back 2 feet, which will add a good amount of space, and allow </a:t>
            </a:r>
            <a:r>
              <a:rPr lang="en-US" sz="1200" dirty="0">
                <a:highlight>
                  <a:srgbClr val="FFFF00"/>
                </a:highlight>
                <a:latin typeface="Arial" panose="020B0604020202020204" pitchFamily="34" charset="0"/>
                <a:cs typeface="Arial" panose="020B0604020202020204" pitchFamily="34" charset="0"/>
              </a:rPr>
              <a:t>3 (or was it 4?) 4x8 benches to be installed athwartships</a:t>
            </a:r>
            <a:r>
              <a:rPr lang="en-US" sz="1200" dirty="0">
                <a:latin typeface="Arial" panose="020B0604020202020204" pitchFamily="34" charset="0"/>
                <a:cs typeface="Arial" panose="020B0604020202020204" pitchFamily="34" charset="0"/>
              </a:rPr>
              <a:t>. The Dry Lab is often used as a </a:t>
            </a:r>
            <a:r>
              <a:rPr lang="en-US" sz="1200" dirty="0" err="1">
                <a:latin typeface="Arial" panose="020B0604020202020204" pitchFamily="34" charset="0"/>
                <a:cs typeface="Arial" panose="020B0604020202020204" pitchFamily="34" charset="0"/>
              </a:rPr>
              <a:t>passaway</a:t>
            </a:r>
            <a:r>
              <a:rPr lang="en-US" sz="1200" dirty="0">
                <a:latin typeface="Arial" panose="020B0604020202020204" pitchFamily="34" charset="0"/>
                <a:cs typeface="Arial" panose="020B0604020202020204" pitchFamily="34" charset="0"/>
              </a:rPr>
              <a:t> but there is a fine alternative passage. The lab chiller works. It is likely that GO-SHIP analytic operations </a:t>
            </a:r>
            <a:r>
              <a:rPr lang="en-US" sz="1200" dirty="0">
                <a:highlight>
                  <a:srgbClr val="FFFF00"/>
                </a:highlight>
                <a:latin typeface="Arial" panose="020B0604020202020204" pitchFamily="34" charset="0"/>
                <a:cs typeface="Arial" panose="020B0604020202020204" pitchFamily="34" charset="0"/>
              </a:rPr>
              <a:t>for O2, nutrients, alkalinity, and pH will fit here</a:t>
            </a:r>
            <a:r>
              <a:rPr lang="en-US" sz="1200" dirty="0">
                <a:latin typeface="Arial" panose="020B0604020202020204" pitchFamily="34" charset="0"/>
                <a:cs typeface="Arial" panose="020B0604020202020204" pitchFamily="34" charset="0"/>
              </a:rPr>
              <a:t>. Lighting, power, sink, etc. do not seem to be issues. Might bring water filters??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Wet Lab can be used for ‘overflow’ and ‘need it handy’ items for the Dry Lab, which will be very busy/full.</a:t>
            </a:r>
          </a:p>
        </p:txBody>
      </p:sp>
      <p:sp>
        <p:nvSpPr>
          <p:cNvPr id="10" name="TextBox 9">
            <a:extLst>
              <a:ext uri="{FF2B5EF4-FFF2-40B4-BE49-F238E27FC236}">
                <a16:creationId xmlns:a16="http://schemas.microsoft.com/office/drawing/2014/main" id="{5F127D5E-9FBC-844F-B861-22E5EA0AB232}"/>
              </a:ext>
            </a:extLst>
          </p:cNvPr>
          <p:cNvSpPr txBox="1"/>
          <p:nvPr/>
        </p:nvSpPr>
        <p:spPr>
          <a:xfrm>
            <a:off x="4876800" y="1529399"/>
            <a:ext cx="1266825" cy="338554"/>
          </a:xfrm>
          <a:prstGeom prst="rect">
            <a:avLst/>
          </a:prstGeom>
          <a:solidFill>
            <a:schemeClr val="bg2"/>
          </a:solidFill>
          <a:ln>
            <a:solidFill>
              <a:srgbClr val="FF0000"/>
            </a:solidFill>
          </a:ln>
        </p:spPr>
        <p:txBody>
          <a:bodyPr wrap="square" rtlCol="0">
            <a:spAutoFit/>
          </a:bodyPr>
          <a:lstStyle/>
          <a:p>
            <a:r>
              <a:rPr lang="en-US" sz="800">
                <a:latin typeface="Arial" panose="020B0604020202020204" pitchFamily="34" charset="0"/>
                <a:cs typeface="Arial" panose="020B0604020202020204" pitchFamily="34" charset="0"/>
              </a:rPr>
              <a:t>Benches can be rotated athwartships.</a:t>
            </a:r>
          </a:p>
        </p:txBody>
      </p:sp>
      <p:sp>
        <p:nvSpPr>
          <p:cNvPr id="11" name="TextBox 10">
            <a:extLst>
              <a:ext uri="{FF2B5EF4-FFF2-40B4-BE49-F238E27FC236}">
                <a16:creationId xmlns:a16="http://schemas.microsoft.com/office/drawing/2014/main" id="{841512E0-E471-0E4C-88B4-357A97620988}"/>
              </a:ext>
            </a:extLst>
          </p:cNvPr>
          <p:cNvSpPr txBox="1"/>
          <p:nvPr/>
        </p:nvSpPr>
        <p:spPr>
          <a:xfrm>
            <a:off x="4152900" y="2620216"/>
            <a:ext cx="4455319" cy="646331"/>
          </a:xfrm>
          <a:prstGeom prst="rect">
            <a:avLst/>
          </a:prstGeom>
          <a:solidFill>
            <a:schemeClr val="accent2">
              <a:lumMod val="20000"/>
              <a:lumOff val="80000"/>
            </a:schemeClr>
          </a:solidFill>
        </p:spPr>
        <p:txBody>
          <a:bodyPr wrap="square" rtlCol="0">
            <a:spAutoFit/>
          </a:bodyPr>
          <a:lstStyle/>
          <a:p>
            <a:r>
              <a:rPr lang="en-US" sz="1200">
                <a:latin typeface="Arial" panose="020B0604020202020204" pitchFamily="34" charset="0"/>
                <a:cs typeface="Arial" panose="020B0604020202020204" pitchFamily="34" charset="0"/>
              </a:rPr>
              <a:t>The Dry Lab will be the busiest, most crowded space on a GO-SHIP cruise. With care, ingenuity, and cooperation – and strict discouragement of its use as a passasway – it should work OK.</a:t>
            </a:r>
          </a:p>
        </p:txBody>
      </p:sp>
    </p:spTree>
    <p:extLst>
      <p:ext uri="{BB962C8B-B14F-4D97-AF65-F5344CB8AC3E}">
        <p14:creationId xmlns:p14="http://schemas.microsoft.com/office/powerpoint/2010/main" val="80562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A7E31-9FBE-074D-A26B-73745F49DE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2699" y="4000501"/>
            <a:ext cx="4613004" cy="1714500"/>
          </a:xfrm>
          <a:prstGeom prst="rect">
            <a:avLst/>
          </a:prstGeom>
        </p:spPr>
      </p:pic>
      <p:pic>
        <p:nvPicPr>
          <p:cNvPr id="3" name="Picture 2">
            <a:extLst>
              <a:ext uri="{FF2B5EF4-FFF2-40B4-BE49-F238E27FC236}">
                <a16:creationId xmlns:a16="http://schemas.microsoft.com/office/drawing/2014/main" id="{4681F131-6719-F548-A3CE-B713AE395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2699" y="-500"/>
            <a:ext cx="7001301" cy="2182072"/>
          </a:xfrm>
          <a:prstGeom prst="rect">
            <a:avLst/>
          </a:prstGeom>
        </p:spPr>
      </p:pic>
      <p:pic>
        <p:nvPicPr>
          <p:cNvPr id="5" name="Picture 4">
            <a:extLst>
              <a:ext uri="{FF2B5EF4-FFF2-40B4-BE49-F238E27FC236}">
                <a16:creationId xmlns:a16="http://schemas.microsoft.com/office/drawing/2014/main" id="{1BACF955-5E76-0046-8623-6661BA667F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0" y="4000500"/>
            <a:ext cx="2286000" cy="1714500"/>
          </a:xfrm>
          <a:prstGeom prst="rect">
            <a:avLst/>
          </a:prstGeom>
        </p:spPr>
      </p:pic>
      <p:pic>
        <p:nvPicPr>
          <p:cNvPr id="6" name="Picture 5">
            <a:extLst>
              <a:ext uri="{FF2B5EF4-FFF2-40B4-BE49-F238E27FC236}">
                <a16:creationId xmlns:a16="http://schemas.microsoft.com/office/drawing/2014/main" id="{2DBD3A0A-00D2-114D-8786-D42FFF59A4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7280" y="2328068"/>
            <a:ext cx="4226719" cy="1521619"/>
          </a:xfrm>
          <a:prstGeom prst="rect">
            <a:avLst/>
          </a:prstGeom>
        </p:spPr>
      </p:pic>
      <p:sp>
        <p:nvSpPr>
          <p:cNvPr id="7" name="TextBox 6">
            <a:extLst>
              <a:ext uri="{FF2B5EF4-FFF2-40B4-BE49-F238E27FC236}">
                <a16:creationId xmlns:a16="http://schemas.microsoft.com/office/drawing/2014/main" id="{BB68111A-29DF-884C-A4D7-34DF6AD71133}"/>
              </a:ext>
            </a:extLst>
          </p:cNvPr>
          <p:cNvSpPr txBox="1"/>
          <p:nvPr/>
        </p:nvSpPr>
        <p:spPr>
          <a:xfrm>
            <a:off x="6858000" y="1931033"/>
            <a:ext cx="2285999"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Seismic Lab looking forward and port</a:t>
            </a:r>
          </a:p>
        </p:txBody>
      </p:sp>
      <p:sp>
        <p:nvSpPr>
          <p:cNvPr id="8" name="TextBox 7">
            <a:extLst>
              <a:ext uri="{FF2B5EF4-FFF2-40B4-BE49-F238E27FC236}">
                <a16:creationId xmlns:a16="http://schemas.microsoft.com/office/drawing/2014/main" id="{315EF00D-F44B-8C43-9A4D-427C7FE570AA}"/>
              </a:ext>
            </a:extLst>
          </p:cNvPr>
          <p:cNvSpPr txBox="1"/>
          <p:nvPr/>
        </p:nvSpPr>
        <p:spPr>
          <a:xfrm>
            <a:off x="8408194" y="3603466"/>
            <a:ext cx="735804"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IT Office</a:t>
            </a:r>
          </a:p>
        </p:txBody>
      </p:sp>
      <p:sp>
        <p:nvSpPr>
          <p:cNvPr id="9" name="TextBox 8">
            <a:extLst>
              <a:ext uri="{FF2B5EF4-FFF2-40B4-BE49-F238E27FC236}">
                <a16:creationId xmlns:a16="http://schemas.microsoft.com/office/drawing/2014/main" id="{F2A2728E-7A23-4D4D-A65C-2112471382FD}"/>
              </a:ext>
            </a:extLst>
          </p:cNvPr>
          <p:cNvSpPr txBox="1"/>
          <p:nvPr/>
        </p:nvSpPr>
        <p:spPr>
          <a:xfrm>
            <a:off x="4736306" y="5468779"/>
            <a:ext cx="2050042"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starboard aft area of Seismic Lab</a:t>
            </a:r>
          </a:p>
        </p:txBody>
      </p:sp>
      <p:sp>
        <p:nvSpPr>
          <p:cNvPr id="10" name="TextBox 9">
            <a:extLst>
              <a:ext uri="{FF2B5EF4-FFF2-40B4-BE49-F238E27FC236}">
                <a16:creationId xmlns:a16="http://schemas.microsoft.com/office/drawing/2014/main" id="{5AB33C9F-6CEC-1342-8C53-07DB785A9F59}"/>
              </a:ext>
            </a:extLst>
          </p:cNvPr>
          <p:cNvSpPr txBox="1"/>
          <p:nvPr/>
        </p:nvSpPr>
        <p:spPr>
          <a:xfrm>
            <a:off x="7643811" y="3996182"/>
            <a:ext cx="1500187" cy="400110"/>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Seismic Lab looking aft into server room</a:t>
            </a:r>
          </a:p>
        </p:txBody>
      </p:sp>
      <p:sp>
        <p:nvSpPr>
          <p:cNvPr id="11" name="TextBox 10">
            <a:extLst>
              <a:ext uri="{FF2B5EF4-FFF2-40B4-BE49-F238E27FC236}">
                <a16:creationId xmlns:a16="http://schemas.microsoft.com/office/drawing/2014/main" id="{E6244389-4156-EA4D-A938-7B5DE8D1013A}"/>
              </a:ext>
            </a:extLst>
          </p:cNvPr>
          <p:cNvSpPr txBox="1"/>
          <p:nvPr/>
        </p:nvSpPr>
        <p:spPr>
          <a:xfrm>
            <a:off x="3093244" y="4073126"/>
            <a:ext cx="664367" cy="246221"/>
          </a:xfrm>
          <a:prstGeom prst="rect">
            <a:avLst/>
          </a:prstGeom>
          <a:solidFill>
            <a:schemeClr val="bg1"/>
          </a:solidFill>
          <a:ln>
            <a:solidFill>
              <a:srgbClr val="FF0000"/>
            </a:solidFill>
          </a:ln>
        </p:spPr>
        <p:txBody>
          <a:bodyPr wrap="square" rtlCol="0">
            <a:spAutoFit/>
          </a:bodyPr>
          <a:lstStyle/>
          <a:p>
            <a:r>
              <a:rPr lang="en-US" sz="1000">
                <a:latin typeface="Arial" panose="020B0604020202020204" pitchFamily="34" charset="0"/>
                <a:cs typeface="Arial" panose="020B0604020202020204" pitchFamily="34" charset="0"/>
              </a:rPr>
              <a:t>IT Office</a:t>
            </a:r>
          </a:p>
        </p:txBody>
      </p:sp>
      <p:cxnSp>
        <p:nvCxnSpPr>
          <p:cNvPr id="13" name="Straight Arrow Connector 12">
            <a:extLst>
              <a:ext uri="{FF2B5EF4-FFF2-40B4-BE49-F238E27FC236}">
                <a16:creationId xmlns:a16="http://schemas.microsoft.com/office/drawing/2014/main" id="{F86E616D-026D-7647-AEDF-17C4D55C54E9}"/>
              </a:ext>
            </a:extLst>
          </p:cNvPr>
          <p:cNvCxnSpPr>
            <a:cxnSpLocks/>
          </p:cNvCxnSpPr>
          <p:nvPr/>
        </p:nvCxnSpPr>
        <p:spPr>
          <a:xfrm>
            <a:off x="3757613" y="4314825"/>
            <a:ext cx="228600" cy="242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C1D40FC-9CCF-9147-AF4C-542B8BA724C8}"/>
              </a:ext>
            </a:extLst>
          </p:cNvPr>
          <p:cNvSpPr txBox="1"/>
          <p:nvPr/>
        </p:nvSpPr>
        <p:spPr>
          <a:xfrm>
            <a:off x="64294" y="57150"/>
            <a:ext cx="2078405" cy="581697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Seismic Lab</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Seismic Lab, one deck down from the Main Deck, is a very large space and the obvious</a:t>
            </a:r>
            <a:r>
              <a:rPr lang="en-US" sz="1200" dirty="0">
                <a:highlight>
                  <a:srgbClr val="FFFF00"/>
                </a:highlight>
                <a:latin typeface="Arial" panose="020B0604020202020204" pitchFamily="34" charset="0"/>
                <a:cs typeface="Arial" panose="020B0604020202020204" pitchFamily="34" charset="0"/>
              </a:rPr>
              <a:t> location for CTD console ops, data processing, scientist laptop/workstations, general hang-out &amp; planning area, daily watch team meetings, etc.</a:t>
            </a:r>
            <a:r>
              <a:rPr lang="en-US" sz="1200" dirty="0">
                <a:latin typeface="Arial" panose="020B0604020202020204" pitchFamily="34" charset="0"/>
                <a:cs typeface="Arial" panose="020B0604020202020204" pitchFamily="34" charset="0"/>
              </a:rPr>
              <a:t> It had video screens or communications access to ‘everything’.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IT Office, on the starboard side of the ship and off the starboard/aft area of the Seismic Lab, may be the preferred location for the two salinometers. May want a barrier between the IT Office and the Seismic Lab, and a small heater with good thermostat to help with temperature regulation (probably best to keep it a but above Seismic Lab temperature). </a:t>
            </a:r>
          </a:p>
        </p:txBody>
      </p:sp>
      <p:sp>
        <p:nvSpPr>
          <p:cNvPr id="17" name="TextBox 16">
            <a:extLst>
              <a:ext uri="{FF2B5EF4-FFF2-40B4-BE49-F238E27FC236}">
                <a16:creationId xmlns:a16="http://schemas.microsoft.com/office/drawing/2014/main" id="{F792F02D-9937-F145-BC7D-3C4DAC9F2177}"/>
              </a:ext>
            </a:extLst>
          </p:cNvPr>
          <p:cNvSpPr txBox="1"/>
          <p:nvPr/>
        </p:nvSpPr>
        <p:spPr>
          <a:xfrm>
            <a:off x="3307557" y="2734934"/>
            <a:ext cx="1500187" cy="707886"/>
          </a:xfrm>
          <a:prstGeom prst="rect">
            <a:avLst/>
          </a:prstGeom>
          <a:solidFill>
            <a:schemeClr val="accent4">
              <a:lumMod val="20000"/>
              <a:lumOff val="80000"/>
            </a:schemeClr>
          </a:solidFill>
        </p:spPr>
        <p:txBody>
          <a:bodyPr wrap="square" rtlCol="0">
            <a:spAutoFit/>
          </a:bodyPr>
          <a:lstStyle/>
          <a:p>
            <a:r>
              <a:rPr lang="en-US" sz="1000">
                <a:latin typeface="Arial" panose="020B0604020202020204" pitchFamily="34" charset="0"/>
                <a:cs typeface="Arial" panose="020B0604020202020204" pitchFamily="34" charset="0"/>
              </a:rPr>
              <a:t>IT Office does have an exterior bulkhead. Will sun on the hull cause warming at times? </a:t>
            </a:r>
          </a:p>
        </p:txBody>
      </p:sp>
    </p:spTree>
    <p:extLst>
      <p:ext uri="{BB962C8B-B14F-4D97-AF65-F5344CB8AC3E}">
        <p14:creationId xmlns:p14="http://schemas.microsoft.com/office/powerpoint/2010/main" val="1037592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CEB35-F15D-2246-9BD1-97A4C60C6B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07856" y="3137892"/>
            <a:ext cx="3436144" cy="2577108"/>
          </a:xfrm>
          <a:prstGeom prst="rect">
            <a:avLst/>
          </a:prstGeom>
        </p:spPr>
      </p:pic>
      <p:pic>
        <p:nvPicPr>
          <p:cNvPr id="3" name="Picture 2">
            <a:extLst>
              <a:ext uri="{FF2B5EF4-FFF2-40B4-BE49-F238E27FC236}">
                <a16:creationId xmlns:a16="http://schemas.microsoft.com/office/drawing/2014/main" id="{D195787C-4161-A44C-B396-203D7136B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1724" y="0"/>
            <a:ext cx="6772275" cy="3002375"/>
          </a:xfrm>
          <a:prstGeom prst="rect">
            <a:avLst/>
          </a:prstGeom>
        </p:spPr>
      </p:pic>
      <p:sp>
        <p:nvSpPr>
          <p:cNvPr id="4" name="TextBox 3">
            <a:extLst>
              <a:ext uri="{FF2B5EF4-FFF2-40B4-BE49-F238E27FC236}">
                <a16:creationId xmlns:a16="http://schemas.microsoft.com/office/drawing/2014/main" id="{F5694597-A6A3-D141-9709-3F4DCA8DB9CD}"/>
              </a:ext>
            </a:extLst>
          </p:cNvPr>
          <p:cNvSpPr txBox="1"/>
          <p:nvPr/>
        </p:nvSpPr>
        <p:spPr>
          <a:xfrm>
            <a:off x="7829550" y="2756154"/>
            <a:ext cx="1314449"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Port Lab looking aft</a:t>
            </a:r>
          </a:p>
        </p:txBody>
      </p:sp>
      <p:sp>
        <p:nvSpPr>
          <p:cNvPr id="5" name="TextBox 4">
            <a:extLst>
              <a:ext uri="{FF2B5EF4-FFF2-40B4-BE49-F238E27FC236}">
                <a16:creationId xmlns:a16="http://schemas.microsoft.com/office/drawing/2014/main" id="{A29EFF95-E617-0040-9760-364AFB34F85A}"/>
              </a:ext>
            </a:extLst>
          </p:cNvPr>
          <p:cNvSpPr txBox="1"/>
          <p:nvPr/>
        </p:nvSpPr>
        <p:spPr>
          <a:xfrm>
            <a:off x="7592585" y="5468778"/>
            <a:ext cx="1551414"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Port Lab looking forward</a:t>
            </a:r>
          </a:p>
        </p:txBody>
      </p:sp>
      <p:sp>
        <p:nvSpPr>
          <p:cNvPr id="6" name="TextBox 5">
            <a:extLst>
              <a:ext uri="{FF2B5EF4-FFF2-40B4-BE49-F238E27FC236}">
                <a16:creationId xmlns:a16="http://schemas.microsoft.com/office/drawing/2014/main" id="{308DA348-92CE-C441-899F-BFBA27ED2AA4}"/>
              </a:ext>
            </a:extLst>
          </p:cNvPr>
          <p:cNvSpPr txBox="1"/>
          <p:nvPr/>
        </p:nvSpPr>
        <p:spPr>
          <a:xfrm>
            <a:off x="59532" y="494286"/>
            <a:ext cx="2255043" cy="267765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Port Lab (the name on the deck plan, and maybe not what the ship now calls it) is an intriguing lab with several </a:t>
            </a:r>
            <a:r>
              <a:rPr lang="en-US" sz="1200" dirty="0" err="1">
                <a:latin typeface="Arial" panose="020B0604020202020204" pitchFamily="34" charset="0"/>
                <a:cs typeface="Arial" panose="020B0604020202020204" pitchFamily="34" charset="0"/>
              </a:rPr>
              <a:t>possibililties</a:t>
            </a:r>
            <a:r>
              <a:rPr lang="en-US" sz="1200" dirty="0">
                <a:latin typeface="Arial" panose="020B0604020202020204" pitchFamily="34" charset="0"/>
                <a:cs typeface="Arial" panose="020B0604020202020204" pitchFamily="34" charset="0"/>
              </a:rPr>
              <a:t>. It will be close by the rosette sampling area, so might be a good location for the LADCP power supply and other rosette electronics and data support.</a:t>
            </a:r>
          </a:p>
          <a:p>
            <a:endParaRPr lang="en-US" sz="1200" dirty="0">
              <a:latin typeface="Arial" panose="020B0604020202020204" pitchFamily="34" charset="0"/>
              <a:cs typeface="Arial" panose="020B0604020202020204" pitchFamily="34" charset="0"/>
            </a:endParaRPr>
          </a:p>
          <a:p>
            <a:r>
              <a:rPr lang="en-US" sz="1200" dirty="0">
                <a:highlight>
                  <a:srgbClr val="FFFF00"/>
                </a:highlight>
                <a:latin typeface="Arial" panose="020B0604020202020204" pitchFamily="34" charset="0"/>
                <a:cs typeface="Arial" panose="020B0604020202020204" pitchFamily="34" charset="0"/>
              </a:rPr>
              <a:t>Note the extra sinks in the photo. The ship can install these in various locations</a:t>
            </a:r>
            <a:r>
              <a:rPr lang="en-US" sz="12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A13C9BA7-46F5-3444-96D7-52288FE974D3}"/>
              </a:ext>
            </a:extLst>
          </p:cNvPr>
          <p:cNvSpPr txBox="1"/>
          <p:nvPr/>
        </p:nvSpPr>
        <p:spPr>
          <a:xfrm>
            <a:off x="59532" y="104179"/>
            <a:ext cx="3421856" cy="276999"/>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Port Lab</a:t>
            </a:r>
          </a:p>
        </p:txBody>
      </p:sp>
    </p:spTree>
    <p:extLst>
      <p:ext uri="{BB962C8B-B14F-4D97-AF65-F5344CB8AC3E}">
        <p14:creationId xmlns:p14="http://schemas.microsoft.com/office/powerpoint/2010/main" val="427727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7011A-A3DF-4A43-930E-774A93766C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198" y="0"/>
            <a:ext cx="3809999" cy="2857500"/>
          </a:xfrm>
          <a:prstGeom prst="rect">
            <a:avLst/>
          </a:prstGeom>
        </p:spPr>
      </p:pic>
      <p:pic>
        <p:nvPicPr>
          <p:cNvPr id="3" name="Picture 2">
            <a:extLst>
              <a:ext uri="{FF2B5EF4-FFF2-40B4-BE49-F238E27FC236}">
                <a16:creationId xmlns:a16="http://schemas.microsoft.com/office/drawing/2014/main" id="{5F466507-AE8D-8C49-B388-E523B847C9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3613" y="3591235"/>
            <a:ext cx="3100387" cy="2123765"/>
          </a:xfrm>
          <a:prstGeom prst="rect">
            <a:avLst/>
          </a:prstGeom>
        </p:spPr>
      </p:pic>
      <p:pic>
        <p:nvPicPr>
          <p:cNvPr id="4" name="Picture 3">
            <a:extLst>
              <a:ext uri="{FF2B5EF4-FFF2-40B4-BE49-F238E27FC236}">
                <a16:creationId xmlns:a16="http://schemas.microsoft.com/office/drawing/2014/main" id="{D4EE597D-8486-2E42-852B-40AE14D8A9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7931" y="0"/>
            <a:ext cx="2836069" cy="3223666"/>
          </a:xfrm>
          <a:prstGeom prst="rect">
            <a:avLst/>
          </a:prstGeom>
        </p:spPr>
      </p:pic>
      <p:pic>
        <p:nvPicPr>
          <p:cNvPr id="5" name="Picture 4">
            <a:extLst>
              <a:ext uri="{FF2B5EF4-FFF2-40B4-BE49-F238E27FC236}">
                <a16:creationId xmlns:a16="http://schemas.microsoft.com/office/drawing/2014/main" id="{BB03D6DD-5C23-3244-BD1E-9904164E3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91330" y="3284339"/>
            <a:ext cx="4659414" cy="2430661"/>
          </a:xfrm>
          <a:prstGeom prst="rect">
            <a:avLst/>
          </a:prstGeom>
        </p:spPr>
      </p:pic>
      <p:sp>
        <p:nvSpPr>
          <p:cNvPr id="6" name="TextBox 5">
            <a:extLst>
              <a:ext uri="{FF2B5EF4-FFF2-40B4-BE49-F238E27FC236}">
                <a16:creationId xmlns:a16="http://schemas.microsoft.com/office/drawing/2014/main" id="{73DD0F1D-9835-B94F-8517-B54B6AE805BA}"/>
              </a:ext>
            </a:extLst>
          </p:cNvPr>
          <p:cNvSpPr txBox="1"/>
          <p:nvPr/>
        </p:nvSpPr>
        <p:spPr>
          <a:xfrm>
            <a:off x="3521869" y="2611279"/>
            <a:ext cx="2650328"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view aft from inside bridge aft control station</a:t>
            </a:r>
          </a:p>
        </p:txBody>
      </p:sp>
      <p:sp>
        <p:nvSpPr>
          <p:cNvPr id="7" name="TextBox 6">
            <a:extLst>
              <a:ext uri="{FF2B5EF4-FFF2-40B4-BE49-F238E27FC236}">
                <a16:creationId xmlns:a16="http://schemas.microsoft.com/office/drawing/2014/main" id="{4D9A3EC2-38DC-5642-BFC8-7D2D8228C3BF}"/>
              </a:ext>
            </a:extLst>
          </p:cNvPr>
          <p:cNvSpPr txBox="1"/>
          <p:nvPr/>
        </p:nvSpPr>
        <p:spPr>
          <a:xfrm>
            <a:off x="2278857" y="5468779"/>
            <a:ext cx="3718322"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forward view of A-frame, deck, winch shack, bridge, &amp; wet lab</a:t>
            </a:r>
          </a:p>
        </p:txBody>
      </p:sp>
      <p:sp>
        <p:nvSpPr>
          <p:cNvPr id="8" name="TextBox 7">
            <a:extLst>
              <a:ext uri="{FF2B5EF4-FFF2-40B4-BE49-F238E27FC236}">
                <a16:creationId xmlns:a16="http://schemas.microsoft.com/office/drawing/2014/main" id="{D11F25A0-6C3D-AA43-8ECE-2056F260696A}"/>
              </a:ext>
            </a:extLst>
          </p:cNvPr>
          <p:cNvSpPr txBox="1"/>
          <p:nvPr/>
        </p:nvSpPr>
        <p:spPr>
          <a:xfrm>
            <a:off x="6554390" y="89249"/>
            <a:ext cx="2482453"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aft view of A-frame, deck, &amp; winch shack</a:t>
            </a:r>
          </a:p>
        </p:txBody>
      </p:sp>
      <p:sp>
        <p:nvSpPr>
          <p:cNvPr id="9" name="TextBox 8">
            <a:extLst>
              <a:ext uri="{FF2B5EF4-FFF2-40B4-BE49-F238E27FC236}">
                <a16:creationId xmlns:a16="http://schemas.microsoft.com/office/drawing/2014/main" id="{7C50BF0E-4A35-A747-8932-4F47C4E8F9CA}"/>
              </a:ext>
            </a:extLst>
          </p:cNvPr>
          <p:cNvSpPr txBox="1"/>
          <p:nvPr/>
        </p:nvSpPr>
        <p:spPr>
          <a:xfrm>
            <a:off x="8056363" y="5468778"/>
            <a:ext cx="1087637"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A-frame &amp; deck</a:t>
            </a:r>
          </a:p>
        </p:txBody>
      </p:sp>
      <p:sp>
        <p:nvSpPr>
          <p:cNvPr id="10" name="TextBox 9">
            <a:extLst>
              <a:ext uri="{FF2B5EF4-FFF2-40B4-BE49-F238E27FC236}">
                <a16:creationId xmlns:a16="http://schemas.microsoft.com/office/drawing/2014/main" id="{F8E93C79-C926-3642-8CA8-1735EE26959C}"/>
              </a:ext>
            </a:extLst>
          </p:cNvPr>
          <p:cNvSpPr txBox="1"/>
          <p:nvPr/>
        </p:nvSpPr>
        <p:spPr>
          <a:xfrm>
            <a:off x="0" y="89248"/>
            <a:ext cx="2362198" cy="323165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Working Deck</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View of the working deck and the CTD cable from the bridge aft control station is good.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View of the working deck from the winch shack is OK now but should be good </a:t>
            </a:r>
            <a:r>
              <a:rPr lang="en-US" sz="1200" dirty="0">
                <a:highlight>
                  <a:srgbClr val="FFFF00"/>
                </a:highlight>
                <a:latin typeface="Arial" panose="020B0604020202020204" pitchFamily="34" charset="0"/>
                <a:cs typeface="Arial" panose="020B0604020202020204" pitchFamily="34" charset="0"/>
              </a:rPr>
              <a:t>with planned new window(s)</a:t>
            </a:r>
            <a:r>
              <a:rPr lang="en-US" sz="1200" dirty="0">
                <a:latin typeface="Arial" panose="020B0604020202020204" pitchFamily="34" charset="0"/>
                <a:cs typeface="Arial" panose="020B0604020202020204" pitchFamily="34" charset="0"/>
              </a:rPr>
              <a:t>. View of the CTD cable from the winch shack is good.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Best location to sample would be straight to port from the landing site (sampling area not shown in photos).</a:t>
            </a:r>
          </a:p>
        </p:txBody>
      </p:sp>
      <p:sp>
        <p:nvSpPr>
          <p:cNvPr id="11" name="TextBox 10">
            <a:extLst>
              <a:ext uri="{FF2B5EF4-FFF2-40B4-BE49-F238E27FC236}">
                <a16:creationId xmlns:a16="http://schemas.microsoft.com/office/drawing/2014/main" id="{D0FCB0DF-D5F1-0445-B213-245D497516A5}"/>
              </a:ext>
            </a:extLst>
          </p:cNvPr>
          <p:cNvSpPr txBox="1"/>
          <p:nvPr/>
        </p:nvSpPr>
        <p:spPr>
          <a:xfrm>
            <a:off x="2650330" y="2851249"/>
            <a:ext cx="3738561" cy="461665"/>
          </a:xfrm>
          <a:prstGeom prst="rect">
            <a:avLst/>
          </a:prstGeom>
          <a:solidFill>
            <a:schemeClr val="accent2">
              <a:lumMod val="20000"/>
              <a:lumOff val="80000"/>
            </a:schemeClr>
          </a:solidFill>
        </p:spPr>
        <p:txBody>
          <a:bodyPr wrap="square" rtlCol="0">
            <a:spAutoFit/>
          </a:bodyPr>
          <a:lstStyle/>
          <a:p>
            <a:r>
              <a:rPr lang="en-US" sz="1200" u="sng">
                <a:latin typeface="Arial" panose="020B0604020202020204" pitchFamily="34" charset="0"/>
                <a:cs typeface="Arial" panose="020B0604020202020204" pitchFamily="34" charset="0"/>
              </a:rPr>
              <a:t>Strongly recommend</a:t>
            </a:r>
            <a:r>
              <a:rPr lang="en-US" sz="1200">
                <a:latin typeface="Arial" panose="020B0604020202020204" pitchFamily="34" charset="0"/>
                <a:cs typeface="Arial" panose="020B0604020202020204" pitchFamily="34" charset="0"/>
              </a:rPr>
              <a:t> cart and tracks to </a:t>
            </a:r>
            <a:r>
              <a:rPr lang="en-US" sz="1200" b="1">
                <a:latin typeface="Arial" panose="020B0604020202020204" pitchFamily="34" charset="0"/>
                <a:cs typeface="Arial" panose="020B0604020202020204" pitchFamily="34" charset="0"/>
              </a:rPr>
              <a:t>safely</a:t>
            </a:r>
            <a:r>
              <a:rPr lang="en-US" sz="1200">
                <a:latin typeface="Arial" panose="020B0604020202020204" pitchFamily="34" charset="0"/>
                <a:cs typeface="Arial" panose="020B0604020202020204" pitchFamily="34" charset="0"/>
              </a:rPr>
              <a:t> move rosette to/from landing point and sampling area.</a:t>
            </a:r>
          </a:p>
        </p:txBody>
      </p:sp>
      <p:sp>
        <p:nvSpPr>
          <p:cNvPr id="12" name="TextBox 11">
            <a:extLst>
              <a:ext uri="{FF2B5EF4-FFF2-40B4-BE49-F238E27FC236}">
                <a16:creationId xmlns:a16="http://schemas.microsoft.com/office/drawing/2014/main" id="{84C5A9F2-CC2A-1C46-B16C-F8287839AEA1}"/>
              </a:ext>
            </a:extLst>
          </p:cNvPr>
          <p:cNvSpPr txBox="1"/>
          <p:nvPr/>
        </p:nvSpPr>
        <p:spPr>
          <a:xfrm>
            <a:off x="0" y="3328890"/>
            <a:ext cx="1117499" cy="193899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Recommend installation of </a:t>
            </a:r>
            <a:r>
              <a:rPr lang="en-US" sz="1200" dirty="0">
                <a:highlight>
                  <a:srgbClr val="FFFF00"/>
                </a:highlight>
                <a:latin typeface="Arial" panose="020B0604020202020204" pitchFamily="34" charset="0"/>
                <a:cs typeface="Arial" panose="020B0604020202020204" pitchFamily="34" charset="0"/>
              </a:rPr>
              <a:t>additional lighting (floods?) in sampling area</a:t>
            </a:r>
            <a:r>
              <a:rPr lang="en-US" sz="1200" dirty="0">
                <a:latin typeface="Arial" panose="020B0604020202020204" pitchFamily="34" charset="0"/>
                <a:cs typeface="Arial" panose="020B0604020202020204" pitchFamily="34" charset="0"/>
              </a:rPr>
              <a:t>. (Ship has various lights ready to install.)</a:t>
            </a:r>
          </a:p>
        </p:txBody>
      </p:sp>
    </p:spTree>
    <p:extLst>
      <p:ext uri="{BB962C8B-B14F-4D97-AF65-F5344CB8AC3E}">
        <p14:creationId xmlns:p14="http://schemas.microsoft.com/office/powerpoint/2010/main" val="7264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8E93C79-C926-3642-8CA8-1735EE26959C}"/>
              </a:ext>
            </a:extLst>
          </p:cNvPr>
          <p:cNvSpPr txBox="1"/>
          <p:nvPr/>
        </p:nvSpPr>
        <p:spPr>
          <a:xfrm>
            <a:off x="0" y="89248"/>
            <a:ext cx="3657600" cy="5447645"/>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Accomodations and other comments</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The ship’s accomodations areas are ‘up and forward’, well separated from working areas. None of the science berths seem to be underneath, above, or adajcent to major ship’s equipment.</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Staterooms often include a comfortable chair, and only one berthing compartment had three bunks. (The six-person suite had three two-person berthing compartments and a common living area.)</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Staterooms either had a private head or shared a head with one other stateroom.</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CCTV and various data, etc., are available to each stateroom via the ship’s network.</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The mess room is welcoming. While the ship does not serve hot mid-rats, the cooks are fine with saved plates, and there is ample access to ‘the usual variety’ of foods for those coming onto watch at midnight.</a:t>
            </a: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It should be noted that the ship’s engineering and science staff are basically at the ready to make things work, add or remove partitions, add/move lighting, etc.</a:t>
            </a:r>
          </a:p>
        </p:txBody>
      </p:sp>
      <p:pic>
        <p:nvPicPr>
          <p:cNvPr id="13" name="Picture 12">
            <a:extLst>
              <a:ext uri="{FF2B5EF4-FFF2-40B4-BE49-F238E27FC236}">
                <a16:creationId xmlns:a16="http://schemas.microsoft.com/office/drawing/2014/main" id="{16493A63-D0BD-704D-BE0D-1BDFB600E9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9275" y="2699705"/>
            <a:ext cx="3424237" cy="2568177"/>
          </a:xfrm>
          <a:prstGeom prst="rect">
            <a:avLst/>
          </a:prstGeom>
        </p:spPr>
      </p:pic>
      <p:pic>
        <p:nvPicPr>
          <p:cNvPr id="14" name="Picture 13">
            <a:extLst>
              <a:ext uri="{FF2B5EF4-FFF2-40B4-BE49-F238E27FC236}">
                <a16:creationId xmlns:a16="http://schemas.microsoft.com/office/drawing/2014/main" id="{48E96EC1-0EEE-064E-8AAA-8394EA4CBA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1031" y="89248"/>
            <a:ext cx="4702969" cy="1896864"/>
          </a:xfrm>
          <a:prstGeom prst="rect">
            <a:avLst/>
          </a:prstGeom>
        </p:spPr>
      </p:pic>
      <p:sp>
        <p:nvSpPr>
          <p:cNvPr id="8" name="TextBox 7">
            <a:extLst>
              <a:ext uri="{FF2B5EF4-FFF2-40B4-BE49-F238E27FC236}">
                <a16:creationId xmlns:a16="http://schemas.microsoft.com/office/drawing/2014/main" id="{D11F25A0-6C3D-AA43-8ECE-2056F260696A}"/>
              </a:ext>
            </a:extLst>
          </p:cNvPr>
          <p:cNvSpPr txBox="1"/>
          <p:nvPr/>
        </p:nvSpPr>
        <p:spPr>
          <a:xfrm>
            <a:off x="8318896" y="1739891"/>
            <a:ext cx="825104"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mess room</a:t>
            </a:r>
          </a:p>
        </p:txBody>
      </p:sp>
      <p:sp>
        <p:nvSpPr>
          <p:cNvPr id="15" name="Rectangle 14">
            <a:extLst>
              <a:ext uri="{FF2B5EF4-FFF2-40B4-BE49-F238E27FC236}">
                <a16:creationId xmlns:a16="http://schemas.microsoft.com/office/drawing/2014/main" id="{88705A20-EA6E-7B48-A84C-8030B64D6D87}"/>
              </a:ext>
            </a:extLst>
          </p:cNvPr>
          <p:cNvSpPr/>
          <p:nvPr/>
        </p:nvSpPr>
        <p:spPr>
          <a:xfrm>
            <a:off x="5655468" y="4867772"/>
            <a:ext cx="1685925" cy="400110"/>
          </a:xfrm>
          <a:prstGeom prst="rect">
            <a:avLst/>
          </a:prstGeom>
          <a:solidFill>
            <a:schemeClr val="bg1"/>
          </a:solidFill>
        </p:spPr>
        <p:txBody>
          <a:bodyPr wrap="square">
            <a:spAutoFit/>
          </a:bodyPr>
          <a:lstStyle/>
          <a:p>
            <a:r>
              <a:rPr lang="en-US" sz="1000">
                <a:latin typeface="Arial" panose="020B0604020202020204" pitchFamily="34" charset="0"/>
                <a:cs typeface="Arial" panose="020B0604020202020204" pitchFamily="34" charset="0"/>
              </a:rPr>
              <a:t>corrugated plastic material available for partitions</a:t>
            </a:r>
          </a:p>
        </p:txBody>
      </p:sp>
    </p:spTree>
    <p:extLst>
      <p:ext uri="{BB962C8B-B14F-4D97-AF65-F5344CB8AC3E}">
        <p14:creationId xmlns:p14="http://schemas.microsoft.com/office/powerpoint/2010/main" val="25139017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1283</TotalTime>
  <Words>2701</Words>
  <Application>Microsoft Macintosh PowerPoint</Application>
  <PresentationFormat>On-screen Show (16:10)</PresentationFormat>
  <Paragraphs>261</Paragraphs>
  <Slides>31</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Spaces- Main Lab</vt:lpstr>
      <vt:lpstr>PowerPoint Presentation</vt:lpstr>
      <vt:lpstr>PowerPoint Presentation</vt:lpstr>
      <vt:lpstr>PowerPoint Presentation</vt:lpstr>
      <vt:lpstr>PowerPoint Presentation</vt:lpstr>
      <vt:lpstr>UW pCO2 system</vt:lpstr>
      <vt:lpstr>State Rooms</vt:lpstr>
      <vt:lpstr>State Rooms</vt:lpstr>
      <vt:lpstr>Living quarters</vt:lpstr>
      <vt:lpstr>Galley</vt:lpstr>
      <vt:lpstr>Ship capacities</vt:lpstr>
      <vt:lpstr>Palmer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Rik Wanninkhof</cp:lastModifiedBy>
  <cp:revision>71</cp:revision>
  <dcterms:created xsi:type="dcterms:W3CDTF">2023-06-14T23:33:57Z</dcterms:created>
  <dcterms:modified xsi:type="dcterms:W3CDTF">2023-06-29T15:42:05Z</dcterms:modified>
</cp:coreProperties>
</file>