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9144000" cy="5143500" type="screen16x9"/>
  <p:notesSz cx="6858000" cy="9144000"/>
  <p:embeddedFontLst>
    <p:embeddedFont>
      <p:font typeface="Lato" panose="020B0604020202020204" charset="0"/>
      <p:regular r:id="rId18"/>
      <p:bold r:id="rId19"/>
      <p:italic r:id="rId20"/>
      <p:boldItalic r:id="rId21"/>
    </p:embeddedFont>
    <p:embeddedFont>
      <p:font typeface="MS PMincho" panose="02020600040205080304" pitchFamily="18" charset="-128"/>
      <p:regular r:id="rId22"/>
    </p:embeddedFont>
    <p:embeddedFont>
      <p:font typeface="Raleway"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8" y="-1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037742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http://www.miamidade.gov/fire/evacuation-zones.asp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UbSF_S20b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youtube.com/watch?v=i3MfRpND5gk" TargetMode="External"/><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gif"/><Relationship Id="rId4" Type="http://schemas.openxmlformats.org/officeDocument/2006/relationships/image" Target="../media/image14.jp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tgqb0pwrl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ma.gov/media-library-data/1494007144395-b0e215ae1ba6ac1b556f084e190e5862/FEMA_2017_Hurricane_HTP_FINAL.pdf" TargetMode="External"/><Relationship Id="rId2" Type="http://schemas.openxmlformats.org/officeDocument/2006/relationships/hyperlink" Target="https://www.ready.gov/hurricanes" TargetMode="External"/><Relationship Id="rId1" Type="http://schemas.openxmlformats.org/officeDocument/2006/relationships/slideLayout" Target="../slideLayouts/slideLayout1.xml"/><Relationship Id="rId6" Type="http://schemas.openxmlformats.org/officeDocument/2006/relationships/hyperlink" Target="https://global.gotomeeting.com/join/290830597" TargetMode="External"/><Relationship Id="rId5" Type="http://schemas.openxmlformats.org/officeDocument/2006/relationships/hyperlink" Target="http://www.redcross.org/get-help/how-to-prepare-for-emergencies/types-of-emergencies/hurricane" TargetMode="External"/><Relationship Id="rId4" Type="http://schemas.openxmlformats.org/officeDocument/2006/relationships/hyperlink" Target="https://www.nhc.noaa.gov/prepare/read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miamidade.gov/fire/evacuation-zones.as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roward.org/Hurricane/Documents/HurricaneEvacMap.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Em7pei4GhI"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283461" y="1581150"/>
            <a:ext cx="3918900" cy="166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Hurricane Preparedness </a:t>
            </a:r>
            <a:endParaRPr dirty="0"/>
          </a:p>
        </p:txBody>
      </p:sp>
      <p:pic>
        <p:nvPicPr>
          <p:cNvPr id="87" name="Shape 87"/>
          <p:cNvPicPr preferRelativeResize="0"/>
          <p:nvPr/>
        </p:nvPicPr>
        <p:blipFill>
          <a:blip r:embed="rId3">
            <a:alphaModFix/>
          </a:blip>
          <a:stretch>
            <a:fillRect/>
          </a:stretch>
        </p:blipFill>
        <p:spPr>
          <a:xfrm>
            <a:off x="4234649" y="769125"/>
            <a:ext cx="4458675" cy="3605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Pets</a:t>
            </a:r>
            <a:endParaRPr/>
          </a:p>
        </p:txBody>
      </p:sp>
      <p:sp>
        <p:nvSpPr>
          <p:cNvPr id="153" name="Shape 153"/>
          <p:cNvSpPr txBox="1">
            <a:spLocks noGrp="1"/>
          </p:cNvSpPr>
          <p:nvPr>
            <p:ph type="body" idx="1"/>
          </p:nvPr>
        </p:nvSpPr>
        <p:spPr>
          <a:xfrm>
            <a:off x="609599" y="1895654"/>
            <a:ext cx="3891743" cy="2962096"/>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sz="1400" dirty="0" smtClean="0">
                <a:latin typeface="Arial" panose="020B0604020202020204" pitchFamily="34" charset="0"/>
                <a:cs typeface="Arial" panose="020B0604020202020204" pitchFamily="34" charset="0"/>
              </a:rPr>
              <a:t>Where </a:t>
            </a:r>
            <a:r>
              <a:rPr lang="en" sz="1400" dirty="0">
                <a:latin typeface="Arial" panose="020B0604020202020204" pitchFamily="34" charset="0"/>
                <a:cs typeface="Arial" panose="020B0604020202020204" pitchFamily="34" charset="0"/>
              </a:rPr>
              <a:t>will your pets spend the storm event</a:t>
            </a:r>
            <a:r>
              <a:rPr lang="en" sz="1400" dirty="0" smtClean="0">
                <a:latin typeface="Arial" panose="020B0604020202020204" pitchFamily="34" charset="0"/>
                <a:cs typeface="Arial" panose="020B0604020202020204" pitchFamily="34" charset="0"/>
              </a:rPr>
              <a:t>?</a:t>
            </a:r>
          </a:p>
          <a:p>
            <a:pPr marL="457200" lvl="0" indent="-311150" rtl="0">
              <a:spcBef>
                <a:spcPts val="0"/>
              </a:spcBef>
              <a:spcAft>
                <a:spcPts val="0"/>
              </a:spcAft>
              <a:buSzPts val="1300"/>
              <a:buChar char="●"/>
            </a:pPr>
            <a:r>
              <a:rPr lang="en" sz="1400" dirty="0" smtClean="0">
                <a:latin typeface="Arial" panose="020B0604020202020204" pitchFamily="34" charset="0"/>
                <a:cs typeface="Arial" panose="020B0604020202020204" pitchFamily="34" charset="0"/>
              </a:rPr>
              <a:t>If you evacuate can you take your pet/s </a:t>
            </a:r>
          </a:p>
          <a:p>
            <a:pPr marL="146050" lvl="0" indent="0" rtl="0">
              <a:spcBef>
                <a:spcPts val="0"/>
              </a:spcBef>
              <a:spcAft>
                <a:spcPts val="0"/>
              </a:spcAft>
              <a:buSzPts val="1300"/>
              <a:buNone/>
            </a:pPr>
            <a:r>
              <a:rPr lang="en" sz="1400" dirty="0" smtClean="0">
                <a:latin typeface="Arial" panose="020B0604020202020204" pitchFamily="34" charset="0"/>
                <a:cs typeface="Arial" panose="020B0604020202020204" pitchFamily="34" charset="0"/>
              </a:rPr>
              <a:t>      with you?  Will the hotel, shelter or     </a:t>
            </a:r>
          </a:p>
          <a:p>
            <a:pPr marL="146050" lvl="0" indent="0" rtl="0">
              <a:spcBef>
                <a:spcPts val="0"/>
              </a:spcBef>
              <a:spcAft>
                <a:spcPts val="0"/>
              </a:spcAft>
              <a:buSzPts val="1300"/>
              <a:buNone/>
            </a:pPr>
            <a:r>
              <a:rPr lang="en" sz="1400" dirty="0">
                <a:latin typeface="Arial" panose="020B0604020202020204" pitchFamily="34" charset="0"/>
                <a:cs typeface="Arial" panose="020B0604020202020204" pitchFamily="34" charset="0"/>
              </a:rPr>
              <a:t> </a:t>
            </a:r>
            <a:r>
              <a:rPr lang="en" sz="1400" dirty="0" smtClean="0">
                <a:latin typeface="Arial" panose="020B0604020202020204" pitchFamily="34" charset="0"/>
                <a:cs typeface="Arial" panose="020B0604020202020204" pitchFamily="34" charset="0"/>
              </a:rPr>
              <a:t>     other location accept your pet? </a:t>
            </a:r>
          </a:p>
          <a:p>
            <a:r>
              <a:rPr lang="en-US" sz="1400" dirty="0" smtClean="0">
                <a:latin typeface="Arial" panose="020B0604020202020204" pitchFamily="34" charset="0"/>
                <a:cs typeface="Arial" panose="020B0604020202020204" pitchFamily="34" charset="0"/>
              </a:rPr>
              <a:t>Vaccine </a:t>
            </a:r>
            <a:r>
              <a:rPr lang="en-US" sz="1400" dirty="0">
                <a:latin typeface="Arial" panose="020B0604020202020204" pitchFamily="34" charset="0"/>
                <a:cs typeface="Arial" panose="020B0604020202020204" pitchFamily="34" charset="0"/>
              </a:rPr>
              <a:t>records?  Will you need these</a:t>
            </a:r>
            <a:r>
              <a:rPr lang="en-US" sz="1400" dirty="0" smtClean="0">
                <a:latin typeface="Arial" panose="020B0604020202020204" pitchFamily="34" charset="0"/>
                <a:cs typeface="Arial" panose="020B0604020202020204" pitchFamily="34" charset="0"/>
              </a:rPr>
              <a:t>?  Will your pet need to be in a crate?  </a:t>
            </a:r>
          </a:p>
          <a:p>
            <a:r>
              <a:rPr lang="en-US" sz="1400" dirty="0" smtClean="0">
                <a:latin typeface="Arial" panose="020B0604020202020204" pitchFamily="34" charset="0"/>
                <a:cs typeface="Arial" panose="020B0604020202020204" pitchFamily="34" charset="0"/>
              </a:rPr>
              <a:t>Make sure to bring food, water, medications if needed and clean up materials such as cat litter, plastic bags etc.</a:t>
            </a:r>
            <a:endParaRPr lang="en-US" sz="1400" dirty="0">
              <a:latin typeface="Arial" panose="020B0604020202020204" pitchFamily="34" charset="0"/>
              <a:cs typeface="Arial" panose="020B0604020202020204" pitchFamily="34" charset="0"/>
            </a:endParaRPr>
          </a:p>
          <a:p>
            <a:pPr marL="146050" lvl="0" indent="0" rtl="0">
              <a:spcBef>
                <a:spcPts val="0"/>
              </a:spcBef>
              <a:spcAft>
                <a:spcPts val="0"/>
              </a:spcAft>
              <a:buSzPts val="1300"/>
              <a:buNone/>
            </a:pPr>
            <a:r>
              <a:rPr lang="en" sz="1400" dirty="0" smtClean="0">
                <a:latin typeface="Arial" panose="020B0604020202020204" pitchFamily="34" charset="0"/>
                <a:cs typeface="Arial" panose="020B0604020202020204" pitchFamily="34" charset="0"/>
              </a:rPr>
              <a:t> </a:t>
            </a:r>
            <a:endParaRPr sz="1400" dirty="0">
              <a:latin typeface="Arial" panose="020B0604020202020204" pitchFamily="34" charset="0"/>
              <a:cs typeface="Arial" panose="020B0604020202020204" pitchFamily="34" charset="0"/>
            </a:endParaRPr>
          </a:p>
        </p:txBody>
      </p:sp>
      <p:pic>
        <p:nvPicPr>
          <p:cNvPr id="154" name="Shape 154" descr="A unique instructional video containing information for pet owners and suggestions for proactive pet emergency preparedness." title="Preparing Makes Sense for Pet Owners">
            <a:hlinkClick r:id="rId3"/>
          </p:cNvPr>
          <p:cNvPicPr preferRelativeResize="0"/>
          <p:nvPr/>
        </p:nvPicPr>
        <p:blipFill>
          <a:blip r:embed="rId4">
            <a:alphaModFix/>
          </a:blip>
          <a:stretch>
            <a:fillRect/>
          </a:stretch>
        </p:blipFill>
        <p:spPr>
          <a:xfrm>
            <a:off x="4501343" y="1200150"/>
            <a:ext cx="4217250" cy="316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Prescriptions</a:t>
            </a:r>
            <a:endParaRPr dirty="0"/>
          </a:p>
        </p:txBody>
      </p:sp>
      <p:sp>
        <p:nvSpPr>
          <p:cNvPr id="161" name="Shape 161"/>
          <p:cNvSpPr txBox="1">
            <a:spLocks noGrp="1"/>
          </p:cNvSpPr>
          <p:nvPr>
            <p:ph type="body" idx="1"/>
          </p:nvPr>
        </p:nvSpPr>
        <p:spPr>
          <a:xfrm>
            <a:off x="729450" y="2078875"/>
            <a:ext cx="3857700" cy="22611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sz="1400" dirty="0">
                <a:latin typeface="Arial" panose="020B0604020202020204" pitchFamily="34" charset="0"/>
                <a:cs typeface="Arial" panose="020B0604020202020204" pitchFamily="34" charset="0"/>
              </a:rPr>
              <a:t>Contact your doctor to make sure you have refills </a:t>
            </a:r>
            <a:r>
              <a:rPr lang="en" sz="1400" dirty="0" smtClean="0">
                <a:latin typeface="Arial" panose="020B0604020202020204" pitchFamily="34" charset="0"/>
                <a:cs typeface="Arial" panose="020B0604020202020204" pitchFamily="34" charset="0"/>
              </a:rPr>
              <a:t>authorized.</a:t>
            </a:r>
          </a:p>
          <a:p>
            <a:pPr marL="146050" lvl="0" indent="0" rtl="0">
              <a:spcBef>
                <a:spcPts val="0"/>
              </a:spcBef>
              <a:spcAft>
                <a:spcPts val="0"/>
              </a:spcAft>
              <a:buSzPts val="1300"/>
              <a:buNone/>
            </a:pPr>
            <a:endParaRPr sz="1400" dirty="0">
              <a:latin typeface="Arial" panose="020B0604020202020204" pitchFamily="34" charset="0"/>
              <a:cs typeface="Arial" panose="020B0604020202020204" pitchFamily="34" charset="0"/>
            </a:endParaRPr>
          </a:p>
          <a:p>
            <a:pPr marL="457200" lvl="0" indent="-311150">
              <a:spcBef>
                <a:spcPts val="0"/>
              </a:spcBef>
              <a:spcAft>
                <a:spcPts val="0"/>
              </a:spcAft>
              <a:buSzPts val="1300"/>
              <a:buChar char="●"/>
            </a:pPr>
            <a:r>
              <a:rPr lang="en" sz="1400" dirty="0">
                <a:latin typeface="Arial" panose="020B0604020202020204" pitchFamily="34" charset="0"/>
                <a:cs typeface="Arial" panose="020B0604020202020204" pitchFamily="34" charset="0"/>
              </a:rPr>
              <a:t>Arrange with your pharmacy to have prescriptions refilled before the storm so that you have ample supplies through the </a:t>
            </a:r>
            <a:r>
              <a:rPr lang="en" sz="1400" dirty="0" smtClean="0">
                <a:latin typeface="Arial" panose="020B0604020202020204" pitchFamily="34" charset="0"/>
                <a:cs typeface="Arial" panose="020B0604020202020204" pitchFamily="34" charset="0"/>
              </a:rPr>
              <a:t>storm.</a:t>
            </a:r>
            <a:endParaRPr sz="1400" dirty="0">
              <a:latin typeface="Arial" panose="020B0604020202020204" pitchFamily="34" charset="0"/>
              <a:cs typeface="Arial" panose="020B0604020202020204" pitchFamily="34" charset="0"/>
            </a:endParaRPr>
          </a:p>
        </p:txBody>
      </p:sp>
      <p:pic>
        <p:nvPicPr>
          <p:cNvPr id="162" name="Shape 162"/>
          <p:cNvPicPr preferRelativeResize="0"/>
          <p:nvPr/>
        </p:nvPicPr>
        <p:blipFill>
          <a:blip r:embed="rId3">
            <a:alphaModFix/>
          </a:blip>
          <a:stretch>
            <a:fillRect/>
          </a:stretch>
        </p:blipFill>
        <p:spPr>
          <a:xfrm>
            <a:off x="5467775" y="1253700"/>
            <a:ext cx="2377375" cy="246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85800" y="1276350"/>
            <a:ext cx="186135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Papers</a:t>
            </a:r>
            <a:endParaRPr dirty="0"/>
          </a:p>
        </p:txBody>
      </p:sp>
      <p:pic>
        <p:nvPicPr>
          <p:cNvPr id="169" name="Shape 169" descr="Preparing for an emergency can be stressful. Don't forget to upload digital forms of all of your important documents, such as birth certificates and health insurance cards to ensure you are ready. Find out more information on how to prepare for emergencies at Ready.gov.&#10;Click Here for Ready.gov: http://po.st/ReadyGov&#10;Click Here to Subscribe to FEMA: http://po.st/FEMASubscribe&#10;&#10;‘Scary Simple’ is campaigning to educate Americans how to prepare for and respond to emergencies. We strive to empower families to develop a plan to communicate in the case of a disaster.&#10;&#10;About FEMA: FEMA’s mission is to support our citizens and first responders to ensure that, as a nation, we work together to build, sustain and improve our capability to prepare for, protect against, respond to, recover from and mitigate all hazards.&#10;&#10;Connect with FEMA&#10;Visit FEMA’s website: http://po.st/FEMA&#10;Find FEMA on Facebook: http://po.st/FEMAFB&#10;Follow FEMA on Twitter: http://po.st/FEMATwitter&#10;Follow FEMA on Instagram: http://po.st/FEMAInstagram&#10;&#10;Preparing Digital Forms Of Important Documents For An Emergency: It's Scary Simple | FEMA" title="Preparing Digital Forms Of Important Documents For An Emergency: It's Scary Simple | FEMA">
            <a:hlinkClick r:id="rId3"/>
          </p:cNvPr>
          <p:cNvPicPr preferRelativeResize="0"/>
          <p:nvPr/>
        </p:nvPicPr>
        <p:blipFill>
          <a:blip r:embed="rId4">
            <a:alphaModFix/>
          </a:blip>
          <a:stretch>
            <a:fillRect/>
          </a:stretch>
        </p:blipFill>
        <p:spPr>
          <a:xfrm rot="470819">
            <a:off x="7229092" y="994186"/>
            <a:ext cx="1521605" cy="1075470"/>
          </a:xfrm>
          <a:prstGeom prst="rect">
            <a:avLst/>
          </a:prstGeom>
          <a:noFill/>
          <a:ln>
            <a:noFill/>
          </a:ln>
        </p:spPr>
      </p:pic>
      <p:sp>
        <p:nvSpPr>
          <p:cNvPr id="4" name="Shape 168"/>
          <p:cNvSpPr txBox="1">
            <a:spLocks/>
          </p:cNvSpPr>
          <p:nvPr/>
        </p:nvSpPr>
        <p:spPr>
          <a:xfrm>
            <a:off x="685800" y="1750663"/>
            <a:ext cx="3505200" cy="327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sz="1400" dirty="0" smtClean="0">
                <a:latin typeface="Arial" panose="020B0604020202020204" pitchFamily="34" charset="0"/>
                <a:ea typeface="MS PMincho" panose="02020600040205080304" pitchFamily="18" charset="-128"/>
                <a:cs typeface="Arial" panose="020B0604020202020204" pitchFamily="34" charset="0"/>
              </a:rPr>
              <a:t>Consider what important papers you may need should you not be able to return to your home… </a:t>
            </a:r>
          </a:p>
          <a:p>
            <a:endParaRPr lang="en-US" sz="1400" dirty="0" smtClean="0">
              <a:latin typeface="Arial" panose="020B0604020202020204" pitchFamily="34" charset="0"/>
              <a:ea typeface="MS PMincho" panose="02020600040205080304" pitchFamily="18" charset="-128"/>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Birth &amp; Marriage Certificates</a:t>
            </a: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Passports </a:t>
            </a: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Social Security Numbers</a:t>
            </a: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Drivers license or other personal identification</a:t>
            </a: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Insurance documents</a:t>
            </a:r>
          </a:p>
          <a:p>
            <a:pPr marL="285750" indent="-285750">
              <a:buFont typeface="Arial" panose="020B0604020202020204" pitchFamily="34" charset="0"/>
              <a:buChar char="•"/>
            </a:pPr>
            <a:r>
              <a:rPr lang="en-US" sz="1400" dirty="0">
                <a:latin typeface="Arial" panose="020B0604020202020204" pitchFamily="34" charset="0"/>
                <a:ea typeface="MS PMincho" panose="02020600040205080304" pitchFamily="18" charset="-128"/>
                <a:cs typeface="Arial" panose="020B0604020202020204" pitchFamily="34" charset="0"/>
              </a:rPr>
              <a:t>C</a:t>
            </a:r>
            <a:r>
              <a:rPr lang="en-US" sz="1400" dirty="0" smtClean="0">
                <a:latin typeface="Arial" panose="020B0604020202020204" pitchFamily="34" charset="0"/>
                <a:ea typeface="MS PMincho" panose="02020600040205080304" pitchFamily="18" charset="-128"/>
                <a:cs typeface="Arial" panose="020B0604020202020204" pitchFamily="34" charset="0"/>
              </a:rPr>
              <a:t>opy of recent bills showing your address and balances</a:t>
            </a: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Bank statements </a:t>
            </a:r>
          </a:p>
          <a:p>
            <a:pPr marL="285750" indent="-285750">
              <a:buFont typeface="Arial" panose="020B0604020202020204" pitchFamily="34" charset="0"/>
              <a:buChar char="•"/>
            </a:pPr>
            <a:r>
              <a:rPr lang="en-US" sz="1400" dirty="0" smtClean="0">
                <a:latin typeface="Arial" panose="020B0604020202020204" pitchFamily="34" charset="0"/>
                <a:ea typeface="MS PMincho" panose="02020600040205080304" pitchFamily="18" charset="-128"/>
                <a:cs typeface="Arial" panose="020B0604020202020204" pitchFamily="34" charset="0"/>
              </a:rPr>
              <a:t>Mortgage papers</a:t>
            </a:r>
          </a:p>
          <a:p>
            <a:pPr marL="285750" indent="-285750">
              <a:buFont typeface="Arial" panose="020B0604020202020204" pitchFamily="34" charset="0"/>
              <a:buChar char="•"/>
            </a:pPr>
            <a:endParaRPr lang="en-US" sz="1400" dirty="0">
              <a:latin typeface="Arial" panose="020B0604020202020204" pitchFamily="34" charset="0"/>
              <a:ea typeface="MS PMincho" panose="02020600040205080304" pitchFamily="18" charset="-128"/>
              <a:cs typeface="Arial" panose="020B0604020202020204" pitchFamily="34" charset="0"/>
            </a:endParaRPr>
          </a:p>
          <a:p>
            <a:endParaRPr lang="en-US" sz="1400" dirty="0" smtClean="0">
              <a:latin typeface="Arial" panose="020B0604020202020204" pitchFamily="34" charset="0"/>
              <a:ea typeface="MS PMincho" panose="02020600040205080304" pitchFamily="18" charset="-128"/>
              <a:cs typeface="Arial" panose="020B0604020202020204" pitchFamily="34" charset="0"/>
            </a:endParaRPr>
          </a:p>
          <a:p>
            <a:endParaRPr lang="en-US" sz="1400" dirty="0">
              <a:latin typeface="Arial" panose="020B0604020202020204" pitchFamily="34" charset="0"/>
              <a:ea typeface="MS PMincho" panose="02020600040205080304" pitchFamily="18" charset="-128"/>
              <a:cs typeface="Arial" panose="020B0604020202020204" pitchFamily="34" charset="0"/>
            </a:endParaRPr>
          </a:p>
        </p:txBody>
      </p:sp>
      <p:sp>
        <p:nvSpPr>
          <p:cNvPr id="5" name="Shape 168"/>
          <p:cNvSpPr txBox="1">
            <a:spLocks/>
          </p:cNvSpPr>
          <p:nvPr/>
        </p:nvSpPr>
        <p:spPr>
          <a:xfrm>
            <a:off x="4454989" y="3283703"/>
            <a:ext cx="3534905"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Tax documents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Employment information</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Wills and deeds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Stocks, bonds and other </a:t>
            </a:r>
            <a:r>
              <a:rPr lang="en-US" sz="1400" dirty="0" err="1" smtClean="0">
                <a:latin typeface="Arial" panose="020B0604020202020204" pitchFamily="34" charset="0"/>
                <a:cs typeface="Arial" panose="020B0604020202020204" pitchFamily="34" charset="0"/>
              </a:rPr>
              <a:t>negotialbe</a:t>
            </a:r>
            <a:r>
              <a:rPr lang="en-US" sz="1400" dirty="0" smtClean="0">
                <a:latin typeface="Arial" panose="020B0604020202020204" pitchFamily="34" charset="0"/>
                <a:cs typeface="Arial" panose="020B0604020202020204" pitchFamily="34" charset="0"/>
              </a:rPr>
              <a:t> certificates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People and Pet medical records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Contracts </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1026" name="Picture 2" descr="C:\Users\Gloria.Aversano\AppData\Local\Microsoft\Windows\Temporary Internet Files\Content.IE5\3EJKO5HX\arton14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5208"/>
            <a:ext cx="1447800" cy="1017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loria.Aversano\AppData\Local\Microsoft\Windows\Temporary Internet Files\Content.IE5\TF0MVHUI\irs-forms-63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021883"/>
            <a:ext cx="1600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loria.Aversano\AppData\Local\Microsoft\Windows\Temporary Internet Files\Content.IE5\QNJF2QLA\293170964_6790e9ec9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07" y="2276776"/>
            <a:ext cx="832904" cy="11121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loria.Aversano\AppData\Local\Microsoft\Windows\Temporary Internet Files\Content.IE5\04754E17\Stock[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48117">
            <a:off x="7577416" y="2437555"/>
            <a:ext cx="1020229" cy="6129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loria.Aversano\AppData\Local\Microsoft\Windows\Temporary Internet Files\Content.IE5\3EJKO5HX\invoic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302384">
            <a:off x="7506773" y="3466169"/>
            <a:ext cx="1086874" cy="522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Gloria.Aversano\AppData\Local\Microsoft\Windows\Temporary Internet Files\Content.IE5\04754E17\passport[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2795" y="818927"/>
            <a:ext cx="854068" cy="10610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Gloria.Aversano\AppData\Local\Microsoft\Windows\Temporary Internet Files\Content.IE5\3EJKO5HX\1177976996[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4291" y="895350"/>
            <a:ext cx="876300" cy="908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066800" y="1276350"/>
            <a:ext cx="7010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Personal Needs: Create a SIP comfort bag!</a:t>
            </a:r>
            <a:endParaRPr dirty="0"/>
          </a:p>
        </p:txBody>
      </p:sp>
      <p:pic>
        <p:nvPicPr>
          <p:cNvPr id="175" name="Shape 175" descr="When disaster strikes, you want to be ready to go at a moment’s notice. Having a Go Bag ready for emergencies is a simple solution. Find out more information on how to prepare for emergencies at Ready.gov.&#10;Click Here for Ready.gov: http://po.st/ReadyGov&#10;Click Here to Subscribe to FEMA: http://po.st/FEMASubscribe&#10;&#10;‘Scary Simple’ is campaigning to educate Americans how to prepare for and respond to emergencies. We strive to empower families to develop a plan to communicate in the case of a disaster.&#10;&#10;About FEMA: FEMA’s mission is to support our citizens and first responders to ensure that, as a nation, we work together to build, sustain and improve our capability to prepare for, protect against, respond to, recover from and mitigate all hazards.&#10;&#10;Connect with FEMA&#10;Visit FEMA’s website: http://po.st/FEMA&#10;Find FEMA on Facebook: http://po.st/FEMAFB&#10;Follow FEMA on Twitter: http://po.st/FEMATwitter&#10;Follow FEMA on Instagram: http://po.st/FEMAInstagram&#10;&#10;Prepping A Go Bag With Supplies In Case Of An Emergency: It’s Scary Simple | FEMA" title="Prepping A Go Bag With Supplies In Case Of An Emergency: It’s Scary Simple | FEMA">
            <a:hlinkClick r:id="rId3"/>
          </p:cNvPr>
          <p:cNvPicPr preferRelativeResize="0"/>
          <p:nvPr/>
        </p:nvPicPr>
        <p:blipFill>
          <a:blip r:embed="rId4">
            <a:alphaModFix/>
          </a:blip>
          <a:stretch>
            <a:fillRect/>
          </a:stretch>
        </p:blipFill>
        <p:spPr>
          <a:xfrm>
            <a:off x="990600" y="1962150"/>
            <a:ext cx="3657600" cy="2819400"/>
          </a:xfrm>
          <a:prstGeom prst="rect">
            <a:avLst/>
          </a:prstGeom>
          <a:noFill/>
          <a:ln>
            <a:noFill/>
          </a:ln>
        </p:spPr>
      </p:pic>
      <p:sp>
        <p:nvSpPr>
          <p:cNvPr id="6" name="Shape 174"/>
          <p:cNvSpPr txBox="1">
            <a:spLocks/>
          </p:cNvSpPr>
          <p:nvPr/>
        </p:nvSpPr>
        <p:spPr>
          <a:xfrm>
            <a:off x="4869051" y="1962150"/>
            <a:ext cx="35814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dirty="0" smtClean="0"/>
              <a:t>SIP = Shelter In Place</a:t>
            </a:r>
            <a:endParaRPr lang="en-US" dirty="0"/>
          </a:p>
        </p:txBody>
      </p:sp>
      <p:sp>
        <p:nvSpPr>
          <p:cNvPr id="7" name="Shape 168"/>
          <p:cNvSpPr txBox="1">
            <a:spLocks/>
          </p:cNvSpPr>
          <p:nvPr/>
        </p:nvSpPr>
        <p:spPr>
          <a:xfrm>
            <a:off x="5181600" y="2800350"/>
            <a:ext cx="3429000" cy="19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sz="1400" dirty="0" smtClean="0">
                <a:latin typeface="Arial" panose="020B0604020202020204" pitchFamily="34" charset="0"/>
                <a:cs typeface="Arial" panose="020B0604020202020204" pitchFamily="34" charset="0"/>
              </a:rPr>
              <a:t>Food</a:t>
            </a:r>
          </a:p>
          <a:p>
            <a:r>
              <a:rPr lang="en-US" sz="1400" dirty="0" smtClean="0">
                <a:latin typeface="Arial" panose="020B0604020202020204" pitchFamily="34" charset="0"/>
                <a:cs typeface="Arial" panose="020B0604020202020204" pitchFamily="34" charset="0"/>
              </a:rPr>
              <a:t>Water</a:t>
            </a:r>
          </a:p>
          <a:p>
            <a:r>
              <a:rPr lang="en-US" sz="1400" dirty="0" smtClean="0">
                <a:latin typeface="Arial" panose="020B0604020202020204" pitchFamily="34" charset="0"/>
                <a:cs typeface="Arial" panose="020B0604020202020204" pitchFamily="34" charset="0"/>
              </a:rPr>
              <a:t>Toiletries – shampoo, toothpaste and brush, toilet paper, medical kit etc</a:t>
            </a:r>
            <a:r>
              <a:rPr lang="en-US" sz="1400" dirty="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Flashlights</a:t>
            </a:r>
          </a:p>
          <a:p>
            <a:r>
              <a:rPr lang="en-US" sz="1400" dirty="0" smtClean="0">
                <a:latin typeface="Arial" panose="020B0604020202020204" pitchFamily="34" charset="0"/>
                <a:cs typeface="Arial" panose="020B0604020202020204" pitchFamily="34" charset="0"/>
              </a:rPr>
              <a:t>Batteries</a:t>
            </a:r>
          </a:p>
          <a:p>
            <a:r>
              <a:rPr lang="en-US" sz="1400" dirty="0" smtClean="0">
                <a:latin typeface="Arial" panose="020B0604020202020204" pitchFamily="34" charset="0"/>
                <a:cs typeface="Arial" panose="020B0604020202020204" pitchFamily="34" charset="0"/>
              </a:rPr>
              <a:t>Cell phone charger and adaptor </a:t>
            </a:r>
          </a:p>
          <a:p>
            <a:r>
              <a:rPr lang="en-US" sz="1400" dirty="0" smtClean="0">
                <a:latin typeface="Arial" panose="020B0604020202020204" pitchFamily="34" charset="0"/>
                <a:cs typeface="Arial" panose="020B0604020202020204" pitchFamily="34" charset="0"/>
              </a:rPr>
              <a:t>Battery powered radio</a:t>
            </a:r>
          </a:p>
          <a:p>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Aftermath</a:t>
            </a:r>
            <a:endParaRPr/>
          </a:p>
        </p:txBody>
      </p:sp>
      <p:sp>
        <p:nvSpPr>
          <p:cNvPr id="182" name="Shape 182"/>
          <p:cNvSpPr txBox="1">
            <a:spLocks noGrp="1"/>
          </p:cNvSpPr>
          <p:nvPr>
            <p:ph type="body" idx="1"/>
          </p:nvPr>
        </p:nvSpPr>
        <p:spPr>
          <a:xfrm>
            <a:off x="1066800" y="2038350"/>
            <a:ext cx="3857700" cy="2261100"/>
          </a:xfrm>
          <a:prstGeom prst="rect">
            <a:avLst/>
          </a:prstGeom>
        </p:spPr>
        <p:txBody>
          <a:bodyPr spcFirstLastPara="1" wrap="square" lIns="91425" tIns="91425" rIns="91425" bIns="91425" anchor="t" anchorCtr="0">
            <a:noAutofit/>
          </a:bodyPr>
          <a:lstStyle/>
          <a:p>
            <a:pPr marL="457200" lvl="0" indent="-311150" rtl="0">
              <a:lnSpc>
                <a:spcPct val="100000"/>
              </a:lnSpc>
              <a:spcBef>
                <a:spcPts val="0"/>
              </a:spcBef>
              <a:spcAft>
                <a:spcPts val="0"/>
              </a:spcAft>
              <a:buSzPts val="1300"/>
              <a:buChar char="●"/>
            </a:pPr>
            <a:r>
              <a:rPr lang="en" sz="1400" dirty="0">
                <a:latin typeface="Arial" panose="020B0604020202020204" pitchFamily="34" charset="0"/>
                <a:cs typeface="Arial" panose="020B0604020202020204" pitchFamily="34" charset="0"/>
              </a:rPr>
              <a:t>Do you and your family have a plan on a place to stay if you can’t return home</a:t>
            </a:r>
            <a:r>
              <a:rPr lang="en" sz="1400" dirty="0" smtClean="0">
                <a:latin typeface="Arial" panose="020B0604020202020204" pitchFamily="34" charset="0"/>
                <a:cs typeface="Arial" panose="020B0604020202020204" pitchFamily="34" charset="0"/>
              </a:rPr>
              <a:t>?</a:t>
            </a:r>
          </a:p>
          <a:p>
            <a:pPr marL="146050" lvl="0" indent="0" rtl="0">
              <a:lnSpc>
                <a:spcPct val="100000"/>
              </a:lnSpc>
              <a:spcBef>
                <a:spcPts val="0"/>
              </a:spcBef>
              <a:spcAft>
                <a:spcPts val="0"/>
              </a:spcAft>
              <a:buSzPts val="1300"/>
              <a:buNone/>
            </a:pPr>
            <a:endParaRPr sz="1400" dirty="0">
              <a:latin typeface="Arial" panose="020B0604020202020204" pitchFamily="34" charset="0"/>
              <a:cs typeface="Arial" panose="020B0604020202020204" pitchFamily="34" charset="0"/>
            </a:endParaRPr>
          </a:p>
          <a:p>
            <a:pPr marL="457200" lvl="0" indent="-311150" rtl="0">
              <a:lnSpc>
                <a:spcPct val="100000"/>
              </a:lnSpc>
              <a:spcBef>
                <a:spcPts val="0"/>
              </a:spcBef>
              <a:spcAft>
                <a:spcPts val="0"/>
              </a:spcAft>
              <a:buSzPts val="1300"/>
              <a:buChar char="●"/>
            </a:pPr>
            <a:r>
              <a:rPr lang="en" sz="1400" dirty="0">
                <a:latin typeface="Arial" panose="020B0604020202020204" pitchFamily="34" charset="0"/>
                <a:cs typeface="Arial" panose="020B0604020202020204" pitchFamily="34" charset="0"/>
              </a:rPr>
              <a:t>Do you know how to start an insurance claim</a:t>
            </a:r>
            <a:r>
              <a:rPr lang="en" sz="1400" dirty="0" smtClean="0">
                <a:latin typeface="Arial" panose="020B0604020202020204" pitchFamily="34" charset="0"/>
                <a:cs typeface="Arial" panose="020B0604020202020204" pitchFamily="34" charset="0"/>
              </a:rPr>
              <a:t>?</a:t>
            </a:r>
          </a:p>
          <a:p>
            <a:pPr marL="457200" lvl="0" indent="-311150" rtl="0">
              <a:lnSpc>
                <a:spcPct val="100000"/>
              </a:lnSpc>
              <a:spcBef>
                <a:spcPts val="0"/>
              </a:spcBef>
              <a:spcAft>
                <a:spcPts val="0"/>
              </a:spcAft>
              <a:buSzPts val="1300"/>
              <a:buChar char="●"/>
            </a:pPr>
            <a:endParaRPr lang="en" sz="1400" dirty="0">
              <a:latin typeface="Arial" panose="020B0604020202020204" pitchFamily="34" charset="0"/>
              <a:cs typeface="Arial" panose="020B0604020202020204" pitchFamily="34" charset="0"/>
            </a:endParaRPr>
          </a:p>
          <a:p>
            <a:pPr marL="146050" lvl="0" indent="0" rtl="0">
              <a:lnSpc>
                <a:spcPct val="100000"/>
              </a:lnSpc>
              <a:spcBef>
                <a:spcPts val="0"/>
              </a:spcBef>
              <a:spcAft>
                <a:spcPts val="0"/>
              </a:spcAft>
              <a:buSzPts val="1300"/>
              <a:buNone/>
            </a:pPr>
            <a:endParaRPr lang="en" sz="1400" dirty="0" smtClean="0">
              <a:latin typeface="Arial" panose="020B0604020202020204" pitchFamily="34" charset="0"/>
              <a:cs typeface="Arial" panose="020B0604020202020204" pitchFamily="34" charset="0"/>
            </a:endParaRPr>
          </a:p>
          <a:p>
            <a:pPr marL="146050" lvl="0" indent="0" rtl="0">
              <a:lnSpc>
                <a:spcPct val="100000"/>
              </a:lnSpc>
              <a:spcBef>
                <a:spcPts val="0"/>
              </a:spcBef>
              <a:spcAft>
                <a:spcPts val="0"/>
              </a:spcAft>
              <a:buSzPts val="1300"/>
              <a:buNone/>
            </a:pPr>
            <a:endParaRPr sz="1400" dirty="0">
              <a:latin typeface="Arial" panose="020B0604020202020204" pitchFamily="34" charset="0"/>
              <a:cs typeface="Arial" panose="020B0604020202020204" pitchFamily="34" charset="0"/>
            </a:endParaRPr>
          </a:p>
        </p:txBody>
      </p:sp>
      <p:pic>
        <p:nvPicPr>
          <p:cNvPr id="3075" name="Picture 3" descr="C:\Users\Gloria.Aversano\AppData\Local\Microsoft\Windows\Temporary Internet Files\Content.IE5\QNJF2QLA\insurance-lea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81150"/>
            <a:ext cx="1066800" cy="1193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450" y="1322450"/>
            <a:ext cx="3690150" cy="563500"/>
          </a:xfrm>
        </p:spPr>
        <p:txBody>
          <a:bodyPr/>
          <a:lstStyle/>
          <a:p>
            <a:r>
              <a:rPr lang="en-US" sz="1400" dirty="0" smtClean="0">
                <a:latin typeface="Arial" panose="020B0604020202020204" pitchFamily="34" charset="0"/>
                <a:cs typeface="Arial" panose="020B0604020202020204" pitchFamily="34" charset="0"/>
              </a:rPr>
              <a:t>Some Helpful Websites </a:t>
            </a:r>
            <a:br>
              <a:rPr lang="en-US" sz="1400" dirty="0" smtClean="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2038350"/>
            <a:ext cx="5105400" cy="1981200"/>
          </a:xfrm>
        </p:spPr>
        <p:txBody>
          <a:bodyPr/>
          <a:lstStyle/>
          <a:p>
            <a:pPr>
              <a:buFont typeface="Arial" panose="020B0604020202020204" pitchFamily="34" charset="0"/>
              <a:buChar char="•"/>
            </a:pPr>
            <a:r>
              <a:rPr lang="en-US" dirty="0" smtClean="0">
                <a:latin typeface="+mn-lt"/>
                <a:hlinkClick r:id="rId2"/>
              </a:rPr>
              <a:t>Ready.gov Hurricane Checklist </a:t>
            </a:r>
            <a:endParaRPr lang="en-US" dirty="0" smtClean="0">
              <a:latin typeface="+mn-lt"/>
            </a:endParaRPr>
          </a:p>
          <a:p>
            <a:pPr>
              <a:buFont typeface="Arial" panose="020B0604020202020204" pitchFamily="34" charset="0"/>
              <a:buChar char="•"/>
            </a:pPr>
            <a:r>
              <a:rPr lang="en-US" dirty="0" smtClean="0">
                <a:latin typeface="+mn-lt"/>
                <a:hlinkClick r:id="rId3"/>
              </a:rPr>
              <a:t>How to Prepare for a Hurricane – FEMA.gov</a:t>
            </a:r>
            <a:endParaRPr lang="en-US" dirty="0" smtClean="0">
              <a:latin typeface="+mn-lt"/>
            </a:endParaRPr>
          </a:p>
          <a:p>
            <a:pPr>
              <a:buFont typeface="Arial" panose="020B0604020202020204" pitchFamily="34" charset="0"/>
              <a:buChar char="•"/>
            </a:pPr>
            <a:r>
              <a:rPr lang="en-US" dirty="0" smtClean="0">
                <a:latin typeface="+mn-lt"/>
                <a:hlinkClick r:id="rId4"/>
              </a:rPr>
              <a:t>National Hurricane Center </a:t>
            </a:r>
            <a:endParaRPr lang="en-US" dirty="0" smtClean="0">
              <a:latin typeface="+mn-lt"/>
            </a:endParaRPr>
          </a:p>
          <a:p>
            <a:pPr>
              <a:buFont typeface="Arial" panose="020B0604020202020204" pitchFamily="34" charset="0"/>
              <a:buChar char="•"/>
            </a:pPr>
            <a:r>
              <a:rPr lang="en-US" dirty="0" smtClean="0">
                <a:latin typeface="+mn-lt"/>
                <a:hlinkClick r:id="rId5"/>
              </a:rPr>
              <a:t>American Red Cross – Hurricane </a:t>
            </a:r>
            <a:r>
              <a:rPr lang="en-US" dirty="0" err="1" smtClean="0">
                <a:latin typeface="+mn-lt"/>
                <a:hlinkClick r:id="rId5"/>
              </a:rPr>
              <a:t>Saftey</a:t>
            </a:r>
            <a:endParaRPr lang="en-US" dirty="0" smtClean="0">
              <a:latin typeface="+mn-lt"/>
            </a:endParaRPr>
          </a:p>
          <a:p>
            <a:pPr>
              <a:buFont typeface="Arial" panose="020B0604020202020204" pitchFamily="34" charset="0"/>
              <a:buChar char="•"/>
            </a:pPr>
            <a:r>
              <a:rPr lang="en-US" dirty="0" smtClean="0">
                <a:latin typeface="+mn-lt"/>
                <a:hlinkClick r:id="rId6"/>
              </a:rPr>
              <a:t>National Weather Service – Hurricane Safety Tips and Resources </a:t>
            </a:r>
            <a:endParaRPr lang="en-US" dirty="0">
              <a:latin typeface="+mn-lt"/>
            </a:endParaRPr>
          </a:p>
        </p:txBody>
      </p:sp>
    </p:spTree>
    <p:extLst>
      <p:ext uri="{BB962C8B-B14F-4D97-AF65-F5344CB8AC3E}">
        <p14:creationId xmlns:p14="http://schemas.microsoft.com/office/powerpoint/2010/main" val="411390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 Days Before The Storm</a:t>
            </a:r>
            <a:endParaRPr/>
          </a:p>
        </p:txBody>
      </p:sp>
      <p:sp>
        <p:nvSpPr>
          <p:cNvPr id="93" name="Shape 93"/>
          <p:cNvSpPr txBox="1">
            <a:spLocks noGrp="1"/>
          </p:cNvSpPr>
          <p:nvPr>
            <p:ph type="body" idx="1"/>
          </p:nvPr>
        </p:nvSpPr>
        <p:spPr>
          <a:xfrm>
            <a:off x="729450" y="2078875"/>
            <a:ext cx="4299900" cy="226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It’s 3 days from a potential major hurricane landfall in South Florida.</a:t>
            </a:r>
            <a:endParaRPr/>
          </a:p>
          <a:p>
            <a:pPr marL="0" lvl="0" indent="0">
              <a:spcBef>
                <a:spcPts val="1600"/>
              </a:spcBef>
              <a:spcAft>
                <a:spcPts val="0"/>
              </a:spcAft>
              <a:buNone/>
            </a:pPr>
            <a:r>
              <a:rPr lang="en"/>
              <a:t>Are you and your family ready?</a:t>
            </a:r>
            <a:endParaRPr/>
          </a:p>
          <a:p>
            <a:pPr marL="0" lvl="0" indent="0">
              <a:spcBef>
                <a:spcPts val="1600"/>
              </a:spcBef>
              <a:spcAft>
                <a:spcPts val="0"/>
              </a:spcAft>
              <a:buNone/>
            </a:pPr>
            <a:r>
              <a:rPr lang="en"/>
              <a:t>Are you ready for the long work days ahead?</a:t>
            </a:r>
            <a:endParaRPr/>
          </a:p>
          <a:p>
            <a:pPr marL="0" lvl="0" indent="0">
              <a:spcBef>
                <a:spcPts val="1600"/>
              </a:spcBef>
              <a:spcAft>
                <a:spcPts val="0"/>
              </a:spcAft>
              <a:buNone/>
            </a:pPr>
            <a:r>
              <a:rPr lang="en"/>
              <a:t>Is your home ready?</a:t>
            </a:r>
            <a:endParaRPr/>
          </a:p>
          <a:p>
            <a:pPr marL="0" lvl="0" indent="0">
              <a:spcBef>
                <a:spcPts val="1600"/>
              </a:spcBef>
              <a:spcAft>
                <a:spcPts val="1600"/>
              </a:spcAft>
              <a:buNone/>
            </a:pPr>
            <a:r>
              <a:rPr lang="en"/>
              <a:t>Do you need to leave?</a:t>
            </a:r>
            <a:endParaRPr/>
          </a:p>
        </p:txBody>
      </p:sp>
      <p:pic>
        <p:nvPicPr>
          <p:cNvPr id="94" name="Shape 94"/>
          <p:cNvPicPr preferRelativeResize="0"/>
          <p:nvPr/>
        </p:nvPicPr>
        <p:blipFill>
          <a:blip r:embed="rId3">
            <a:alphaModFix/>
          </a:blip>
          <a:stretch>
            <a:fillRect/>
          </a:stretch>
        </p:blipFill>
        <p:spPr>
          <a:xfrm>
            <a:off x="5029281" y="1298275"/>
            <a:ext cx="4009267" cy="328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Rewind!</a:t>
            </a:r>
            <a:endParaRPr/>
          </a:p>
        </p:txBody>
      </p:sp>
      <p:sp>
        <p:nvSpPr>
          <p:cNvPr id="100" name="Shape 100"/>
          <p:cNvSpPr txBox="1">
            <a:spLocks noGrp="1"/>
          </p:cNvSpPr>
          <p:nvPr>
            <p:ph type="body" idx="1"/>
          </p:nvPr>
        </p:nvSpPr>
        <p:spPr>
          <a:xfrm>
            <a:off x="729450" y="2078875"/>
            <a:ext cx="3837300" cy="2261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400" dirty="0">
                <a:latin typeface="Arial" panose="020B0604020202020204" pitchFamily="34" charset="0"/>
                <a:cs typeface="Arial" panose="020B0604020202020204" pitchFamily="34" charset="0"/>
              </a:rPr>
              <a:t>If you are asking yourself this just a few days before a potential major hurricane landfall in South Florida, you might feel some anxiety and that’s why we are here today!</a:t>
            </a:r>
            <a:endParaRPr sz="1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Luck is the residue of preparation</a:t>
            </a:r>
            <a:endParaRPr/>
          </a:p>
        </p:txBody>
      </p:sp>
      <p:sp>
        <p:nvSpPr>
          <p:cNvPr id="106" name="Shape 106"/>
          <p:cNvSpPr txBox="1">
            <a:spLocks noGrp="1"/>
          </p:cNvSpPr>
          <p:nvPr>
            <p:ph type="body" idx="1"/>
          </p:nvPr>
        </p:nvSpPr>
        <p:spPr>
          <a:xfrm>
            <a:off x="729450" y="2078874"/>
            <a:ext cx="6128550" cy="2474075"/>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sz="1800" dirty="0" smtClean="0">
                <a:latin typeface="Arial" panose="020B0604020202020204" pitchFamily="34" charset="0"/>
                <a:cs typeface="Arial" panose="020B0604020202020204" pitchFamily="34" charset="0"/>
              </a:rPr>
              <a:t>People </a:t>
            </a:r>
            <a:endParaRPr sz="18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800" dirty="0">
                <a:latin typeface="Arial" panose="020B0604020202020204" pitchFamily="34" charset="0"/>
                <a:cs typeface="Arial" panose="020B0604020202020204" pitchFamily="34" charset="0"/>
              </a:rPr>
              <a:t>Pets</a:t>
            </a:r>
            <a:endParaRPr sz="18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800" dirty="0">
                <a:latin typeface="Arial" panose="020B0604020202020204" pitchFamily="34" charset="0"/>
                <a:cs typeface="Arial" panose="020B0604020202020204" pitchFamily="34" charset="0"/>
              </a:rPr>
              <a:t>Prescriptions</a:t>
            </a:r>
            <a:endParaRPr sz="18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800" dirty="0" smtClean="0">
                <a:latin typeface="Arial" panose="020B0604020202020204" pitchFamily="34" charset="0"/>
                <a:cs typeface="Arial" panose="020B0604020202020204" pitchFamily="34" charset="0"/>
              </a:rPr>
              <a:t>Papers </a:t>
            </a:r>
          </a:p>
          <a:p>
            <a:pPr marL="457200" lvl="0" indent="-311150" rtl="0">
              <a:spcBef>
                <a:spcPts val="0"/>
              </a:spcBef>
              <a:spcAft>
                <a:spcPts val="0"/>
              </a:spcAft>
              <a:buSzPts val="1300"/>
              <a:buChar char="●"/>
            </a:pPr>
            <a:r>
              <a:rPr lang="en" sz="1800" dirty="0" smtClean="0">
                <a:latin typeface="Arial" panose="020B0604020202020204" pitchFamily="34" charset="0"/>
                <a:cs typeface="Arial" panose="020B0604020202020204" pitchFamily="34" charset="0"/>
              </a:rPr>
              <a:t>Personal </a:t>
            </a:r>
            <a:r>
              <a:rPr lang="en" sz="1800" dirty="0">
                <a:latin typeface="Arial" panose="020B0604020202020204" pitchFamily="34" charset="0"/>
                <a:cs typeface="Arial" panose="020B0604020202020204" pitchFamily="34" charset="0"/>
              </a:rPr>
              <a:t>Needs</a:t>
            </a:r>
            <a:endParaRPr sz="18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800" dirty="0">
                <a:latin typeface="Arial" panose="020B0604020202020204" pitchFamily="34" charset="0"/>
                <a:cs typeface="Arial" panose="020B0604020202020204" pitchFamily="34" charset="0"/>
              </a:rPr>
              <a:t>Property</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29450" y="1318650"/>
            <a:ext cx="3414000" cy="980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Miami-Dade County </a:t>
            </a:r>
            <a:endParaRPr/>
          </a:p>
          <a:p>
            <a:pPr marL="0" lvl="0" indent="0">
              <a:spcBef>
                <a:spcPts val="0"/>
              </a:spcBef>
              <a:spcAft>
                <a:spcPts val="0"/>
              </a:spcAft>
              <a:buNone/>
            </a:pPr>
            <a:r>
              <a:rPr lang="en"/>
              <a:t>Evacuation Zones</a:t>
            </a:r>
            <a:endParaRPr/>
          </a:p>
        </p:txBody>
      </p:sp>
      <p:pic>
        <p:nvPicPr>
          <p:cNvPr id="113" name="Shape 113"/>
          <p:cNvPicPr preferRelativeResize="0"/>
          <p:nvPr/>
        </p:nvPicPr>
        <p:blipFill>
          <a:blip r:embed="rId3">
            <a:alphaModFix/>
          </a:blip>
          <a:stretch>
            <a:fillRect/>
          </a:stretch>
        </p:blipFill>
        <p:spPr>
          <a:xfrm>
            <a:off x="5158353" y="285750"/>
            <a:ext cx="3075793" cy="4705350"/>
          </a:xfrm>
          <a:prstGeom prst="rect">
            <a:avLst/>
          </a:prstGeom>
          <a:noFill/>
          <a:ln>
            <a:noFill/>
          </a:ln>
        </p:spPr>
      </p:pic>
      <p:sp>
        <p:nvSpPr>
          <p:cNvPr id="114" name="Shape 114"/>
          <p:cNvSpPr txBox="1">
            <a:spLocks noGrp="1"/>
          </p:cNvSpPr>
          <p:nvPr>
            <p:ph type="body" idx="1"/>
          </p:nvPr>
        </p:nvSpPr>
        <p:spPr>
          <a:xfrm>
            <a:off x="729450" y="2307475"/>
            <a:ext cx="4076400" cy="2261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lang="en" sz="1800" dirty="0" smtClean="0"/>
          </a:p>
          <a:p>
            <a:pPr marL="0" lvl="0" indent="0" rtl="0">
              <a:spcBef>
                <a:spcPts val="0"/>
              </a:spcBef>
              <a:spcAft>
                <a:spcPts val="1600"/>
              </a:spcAft>
              <a:buNone/>
            </a:pPr>
            <a:r>
              <a:rPr lang="en" sz="1800" dirty="0" smtClean="0"/>
              <a:t>Find </a:t>
            </a:r>
            <a:r>
              <a:rPr lang="en" sz="1800" i="1" u="sng" dirty="0"/>
              <a:t>your</a:t>
            </a:r>
            <a:r>
              <a:rPr lang="en" sz="1800" dirty="0"/>
              <a:t> </a:t>
            </a:r>
            <a:r>
              <a:rPr lang="en" sz="1800" dirty="0" smtClean="0"/>
              <a:t>evacuation zone </a:t>
            </a:r>
            <a:r>
              <a:rPr lang="en" sz="1800" dirty="0"/>
              <a:t>by visiting </a:t>
            </a:r>
            <a:endParaRPr lang="en" sz="1800" dirty="0" smtClean="0"/>
          </a:p>
          <a:p>
            <a:pPr marL="0" lvl="0" indent="0" rtl="0">
              <a:spcBef>
                <a:spcPts val="0"/>
              </a:spcBef>
              <a:spcAft>
                <a:spcPts val="1600"/>
              </a:spcAft>
              <a:buNone/>
            </a:pPr>
            <a:r>
              <a:rPr lang="en" u="sng" dirty="0" smtClean="0">
                <a:solidFill>
                  <a:schemeClr val="hlink"/>
                </a:solidFill>
                <a:hlinkClick r:id="rId4"/>
              </a:rPr>
              <a:t>http</a:t>
            </a:r>
            <a:r>
              <a:rPr lang="en" u="sng" dirty="0">
                <a:solidFill>
                  <a:schemeClr val="hlink"/>
                </a:solidFill>
                <a:hlinkClick r:id="rId4"/>
              </a:rPr>
              <a:t>://www.miamidade.gov/fire/evacuation-zones.asp</a:t>
            </a:r>
            <a:r>
              <a:rPr lang="en" dirty="0"/>
              <a:t/>
            </a:r>
            <a:br>
              <a:rPr lang="en"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29450" y="1318650"/>
            <a:ext cx="3385350" cy="967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Broward County Evacuation </a:t>
            </a:r>
            <a:r>
              <a:rPr lang="en" dirty="0" smtClean="0"/>
              <a:t>Zones</a:t>
            </a:r>
            <a:endParaRPr dirty="0"/>
          </a:p>
        </p:txBody>
      </p:sp>
      <p:sp>
        <p:nvSpPr>
          <p:cNvPr id="120" name="Shape 120"/>
          <p:cNvSpPr txBox="1">
            <a:spLocks noGrp="1"/>
          </p:cNvSpPr>
          <p:nvPr>
            <p:ph type="body" idx="1"/>
          </p:nvPr>
        </p:nvSpPr>
        <p:spPr>
          <a:xfrm>
            <a:off x="762000" y="2495550"/>
            <a:ext cx="4167675" cy="2261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dirty="0" smtClean="0"/>
              <a:t>Find </a:t>
            </a:r>
            <a:r>
              <a:rPr lang="en" sz="2000" i="1" u="sng" dirty="0"/>
              <a:t>your</a:t>
            </a:r>
            <a:r>
              <a:rPr lang="en" sz="2000" dirty="0"/>
              <a:t> zone by visiting </a:t>
            </a:r>
            <a:endParaRPr lang="en" dirty="0"/>
          </a:p>
          <a:p>
            <a:pPr marL="0" lvl="0" indent="0" rtl="0">
              <a:spcBef>
                <a:spcPts val="0"/>
              </a:spcBef>
              <a:spcAft>
                <a:spcPts val="1600"/>
              </a:spcAft>
              <a:buNone/>
            </a:pPr>
            <a:r>
              <a:rPr lang="en" u="sng" dirty="0" smtClean="0">
                <a:solidFill>
                  <a:schemeClr val="hlink"/>
                </a:solidFill>
                <a:hlinkClick r:id="rId3"/>
              </a:rPr>
              <a:t>http</a:t>
            </a:r>
            <a:r>
              <a:rPr lang="en" u="sng" dirty="0">
                <a:solidFill>
                  <a:schemeClr val="hlink"/>
                </a:solidFill>
                <a:hlinkClick r:id="rId3"/>
              </a:rPr>
              <a:t>://www.broward.org/Hurricane/Documents/HurricaneEvacMap.pdf</a:t>
            </a:r>
            <a:endParaRPr dirty="0"/>
          </a:p>
        </p:txBody>
      </p:sp>
      <p:pic>
        <p:nvPicPr>
          <p:cNvPr id="121" name="Shape 121"/>
          <p:cNvPicPr preferRelativeResize="0"/>
          <p:nvPr/>
        </p:nvPicPr>
        <p:blipFill>
          <a:blip r:embed="rId4">
            <a:alphaModFix/>
          </a:blip>
          <a:stretch>
            <a:fillRect/>
          </a:stretch>
        </p:blipFill>
        <p:spPr>
          <a:xfrm>
            <a:off x="5334000" y="887932"/>
            <a:ext cx="3291451" cy="33602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People</a:t>
            </a:r>
            <a:endParaRPr dirty="0"/>
          </a:p>
        </p:txBody>
      </p:sp>
      <p:sp>
        <p:nvSpPr>
          <p:cNvPr id="127" name="Shape 127"/>
          <p:cNvSpPr txBox="1">
            <a:spLocks noGrp="1"/>
          </p:cNvSpPr>
          <p:nvPr>
            <p:ph type="body" idx="1"/>
          </p:nvPr>
        </p:nvSpPr>
        <p:spPr>
          <a:xfrm>
            <a:off x="762000" y="1885950"/>
            <a:ext cx="5410200" cy="29718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sz="1400" dirty="0">
                <a:latin typeface="Arial" panose="020B0604020202020204" pitchFamily="34" charset="0"/>
                <a:cs typeface="Arial" panose="020B0604020202020204" pitchFamily="34" charset="0"/>
              </a:rPr>
              <a:t>Hide from wind, run from </a:t>
            </a:r>
            <a:r>
              <a:rPr lang="en" sz="1400" dirty="0" smtClean="0">
                <a:latin typeface="Arial" panose="020B0604020202020204" pitchFamily="34" charset="0"/>
                <a:cs typeface="Arial" panose="020B0604020202020204" pitchFamily="34" charset="0"/>
              </a:rPr>
              <a:t>water.</a:t>
            </a:r>
          </a:p>
          <a:p>
            <a:pPr marL="457200" lvl="0" indent="-311150" rtl="0">
              <a:spcBef>
                <a:spcPts val="0"/>
              </a:spcBef>
              <a:spcAft>
                <a:spcPts val="0"/>
              </a:spcAft>
              <a:buSzPts val="1300"/>
              <a:buChar char="●"/>
            </a:pPr>
            <a:r>
              <a:rPr lang="en" sz="1400" dirty="0" smtClean="0">
                <a:latin typeface="Arial" panose="020B0604020202020204" pitchFamily="34" charset="0"/>
                <a:cs typeface="Arial" panose="020B0604020202020204" pitchFamily="34" charset="0"/>
              </a:rPr>
              <a:t>Have needed supplies and accomidations for children, disabled and elderly.</a:t>
            </a:r>
            <a:endParaRPr sz="14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400" dirty="0">
                <a:latin typeface="Arial" panose="020B0604020202020204" pitchFamily="34" charset="0"/>
                <a:cs typeface="Arial" panose="020B0604020202020204" pitchFamily="34" charset="0"/>
              </a:rPr>
              <a:t>Evacuations </a:t>
            </a:r>
            <a:r>
              <a:rPr lang="en" sz="1400" dirty="0" smtClean="0">
                <a:latin typeface="Arial" panose="020B0604020202020204" pitchFamily="34" charset="0"/>
                <a:cs typeface="Arial" panose="020B0604020202020204" pitchFamily="34" charset="0"/>
              </a:rPr>
              <a:t>are stressful -</a:t>
            </a:r>
            <a:endParaRPr sz="1400" dirty="0">
              <a:latin typeface="Arial" panose="020B0604020202020204" pitchFamily="34" charset="0"/>
              <a:cs typeface="Arial" panose="020B0604020202020204" pitchFamily="34" charset="0"/>
            </a:endParaRPr>
          </a:p>
          <a:p>
            <a:pPr marL="914400" lvl="1" indent="-298450" rtl="0">
              <a:spcBef>
                <a:spcPts val="0"/>
              </a:spcBef>
              <a:spcAft>
                <a:spcPts val="0"/>
              </a:spcAft>
              <a:buSzPts val="1100"/>
              <a:buChar char="○"/>
            </a:pPr>
            <a:r>
              <a:rPr lang="en" sz="1400" dirty="0" smtClean="0">
                <a:latin typeface="Arial" panose="020B0604020202020204" pitchFamily="34" charset="0"/>
                <a:cs typeface="Arial" panose="020B0604020202020204" pitchFamily="34" charset="0"/>
              </a:rPr>
              <a:t>Know </a:t>
            </a:r>
            <a:r>
              <a:rPr lang="en" sz="1400" dirty="0">
                <a:latin typeface="Arial" panose="020B0604020202020204" pitchFamily="34" charset="0"/>
                <a:cs typeface="Arial" panose="020B0604020202020204" pitchFamily="34" charset="0"/>
              </a:rPr>
              <a:t>your </a:t>
            </a:r>
            <a:r>
              <a:rPr lang="en" sz="1400" dirty="0" smtClean="0">
                <a:latin typeface="Arial" panose="020B0604020202020204" pitchFamily="34" charset="0"/>
                <a:cs typeface="Arial" panose="020B0604020202020204" pitchFamily="34" charset="0"/>
              </a:rPr>
              <a:t>evacuation zone </a:t>
            </a:r>
            <a:r>
              <a:rPr lang="en" sz="1400" dirty="0">
                <a:latin typeface="Arial" panose="020B0604020202020204" pitchFamily="34" charset="0"/>
                <a:cs typeface="Arial" panose="020B0604020202020204" pitchFamily="34" charset="0"/>
              </a:rPr>
              <a:t>and plan </a:t>
            </a:r>
            <a:r>
              <a:rPr lang="en" sz="1400" dirty="0" smtClean="0">
                <a:latin typeface="Arial" panose="020B0604020202020204" pitchFamily="34" charset="0"/>
                <a:cs typeface="Arial" panose="020B0604020202020204" pitchFamily="34" charset="0"/>
              </a:rPr>
              <a:t>accordingly.</a:t>
            </a:r>
          </a:p>
          <a:p>
            <a:pPr lvl="1">
              <a:spcBef>
                <a:spcPts val="0"/>
              </a:spcBef>
            </a:pPr>
            <a:r>
              <a:rPr lang="en" sz="1400" dirty="0" smtClean="0">
                <a:latin typeface="Arial" panose="020B0604020202020204" pitchFamily="34" charset="0"/>
                <a:cs typeface="Arial" panose="020B0604020202020204" pitchFamily="34" charset="0"/>
              </a:rPr>
              <a:t>Know how strong your home is built, </a:t>
            </a:r>
            <a:r>
              <a:rPr lang="en" sz="1400" i="1" dirty="0" smtClean="0">
                <a:latin typeface="Arial" panose="020B0604020202020204" pitchFamily="34" charset="0"/>
                <a:cs typeface="Arial" panose="020B0604020202020204" pitchFamily="34" charset="0"/>
              </a:rPr>
              <a:t>some</a:t>
            </a:r>
            <a:r>
              <a:rPr lang="en" sz="1400" dirty="0" smtClean="0">
                <a:latin typeface="Arial" panose="020B0604020202020204" pitchFamily="34" charset="0"/>
                <a:cs typeface="Arial" panose="020B0604020202020204" pitchFamily="34" charset="0"/>
              </a:rPr>
              <a:t> homes in south Florida are built to higher codes than other areas or states.  </a:t>
            </a:r>
          </a:p>
          <a:p>
            <a:pPr lvl="1">
              <a:spcBef>
                <a:spcPts val="0"/>
              </a:spcBef>
            </a:pPr>
            <a:r>
              <a:rPr lang="en" sz="1400" dirty="0" smtClean="0">
                <a:latin typeface="Arial" panose="020B0604020202020204" pitchFamily="34" charset="0"/>
                <a:cs typeface="Arial" panose="020B0604020202020204" pitchFamily="34" charset="0"/>
              </a:rPr>
              <a:t>Use hurricane shutters if possible – have them (or other protection) in place days prior to forecast landfall. </a:t>
            </a:r>
          </a:p>
          <a:p>
            <a:pPr marL="914400" lvl="1" indent="-298450">
              <a:spcBef>
                <a:spcPts val="0"/>
              </a:spcBef>
              <a:spcAft>
                <a:spcPts val="0"/>
              </a:spcAft>
              <a:buSzPts val="1100"/>
              <a:buChar char="○"/>
            </a:pPr>
            <a:endParaRPr sz="1400" dirty="0">
              <a:latin typeface="Arial" panose="020B0604020202020204" pitchFamily="34" charset="0"/>
              <a:cs typeface="Arial" panose="020B0604020202020204" pitchFamily="34" charset="0"/>
            </a:endParaRPr>
          </a:p>
        </p:txBody>
      </p:sp>
      <p:pic>
        <p:nvPicPr>
          <p:cNvPr id="2050" name="Picture 2" descr="C:\Users\Gloria.Aversano\AppData\Local\Microsoft\Windows\Temporary Internet Files\Content.IE5\04754E17\Pan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895350"/>
            <a:ext cx="1047750"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loria.Aversano\AppData\Local\Microsoft\Windows\Temporary Internet Files\Content.IE5\QNJF2QLA\800px-Shutters_Locked_in_Preparation_for_Gustav_New_Orlea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776" y="2114550"/>
            <a:ext cx="1371600" cy="913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loria.Aversano\AppData\Local\Microsoft\Windows\Temporary Internet Files\Content.IE5\3EJKO5HX\hurricane_evacutati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2268" y="3257550"/>
            <a:ext cx="2151713" cy="16154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loria.Aversano\AppData\Local\Microsoft\Windows\Temporary Internet Files\Content.IE5\3EJKO5HX\1280px-Hurricane_Ike_Preparatio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595" y="544519"/>
            <a:ext cx="2335133" cy="1556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61350" y="1340741"/>
            <a:ext cx="38400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Building codes</a:t>
            </a:r>
            <a:endParaRPr dirty="0"/>
          </a:p>
        </p:txBody>
      </p:sp>
      <p:pic>
        <p:nvPicPr>
          <p:cNvPr id="139" name="Shape 139"/>
          <p:cNvPicPr preferRelativeResize="0"/>
          <p:nvPr/>
        </p:nvPicPr>
        <p:blipFill>
          <a:blip r:embed="rId3">
            <a:alphaModFix/>
          </a:blip>
          <a:stretch>
            <a:fillRect/>
          </a:stretch>
        </p:blipFill>
        <p:spPr>
          <a:xfrm>
            <a:off x="4857900" y="602748"/>
            <a:ext cx="3948475" cy="4208550"/>
          </a:xfrm>
          <a:prstGeom prst="rect">
            <a:avLst/>
          </a:prstGeom>
          <a:noFill/>
          <a:ln>
            <a:noFill/>
          </a:ln>
        </p:spPr>
      </p:pic>
      <p:pic>
        <p:nvPicPr>
          <p:cNvPr id="140" name="Shape 140"/>
          <p:cNvPicPr preferRelativeResize="0"/>
          <p:nvPr/>
        </p:nvPicPr>
        <p:blipFill>
          <a:blip r:embed="rId4">
            <a:alphaModFix/>
          </a:blip>
          <a:stretch>
            <a:fillRect/>
          </a:stretch>
        </p:blipFill>
        <p:spPr>
          <a:xfrm>
            <a:off x="304800" y="1885950"/>
            <a:ext cx="4553100" cy="29253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Property</a:t>
            </a:r>
            <a:endParaRPr/>
          </a:p>
        </p:txBody>
      </p:sp>
      <p:sp>
        <p:nvSpPr>
          <p:cNvPr id="146" name="Shape 146"/>
          <p:cNvSpPr txBox="1">
            <a:spLocks noGrp="1"/>
          </p:cNvSpPr>
          <p:nvPr>
            <p:ph type="body" idx="1"/>
          </p:nvPr>
        </p:nvSpPr>
        <p:spPr>
          <a:xfrm>
            <a:off x="685800" y="1885950"/>
            <a:ext cx="3810000" cy="25908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sz="1400" dirty="0">
                <a:latin typeface="Arial" panose="020B0604020202020204" pitchFamily="34" charset="0"/>
                <a:cs typeface="Arial" panose="020B0604020202020204" pitchFamily="34" charset="0"/>
              </a:rPr>
              <a:t>How much time do you need to install shutters or other protective systems?</a:t>
            </a:r>
            <a:endParaRPr sz="1400" dirty="0">
              <a:latin typeface="Arial" panose="020B0604020202020204" pitchFamily="34" charset="0"/>
              <a:cs typeface="Arial" panose="020B0604020202020204" pitchFamily="34" charset="0"/>
            </a:endParaRPr>
          </a:p>
          <a:p>
            <a:pPr marL="914400" lvl="1" indent="-298450" rtl="0">
              <a:spcBef>
                <a:spcPts val="0"/>
              </a:spcBef>
              <a:spcAft>
                <a:spcPts val="0"/>
              </a:spcAft>
              <a:buSzPts val="1100"/>
              <a:buChar char="○"/>
            </a:pPr>
            <a:r>
              <a:rPr lang="en" sz="1400" dirty="0">
                <a:latin typeface="Arial" panose="020B0604020202020204" pitchFamily="34" charset="0"/>
                <a:cs typeface="Arial" panose="020B0604020202020204" pitchFamily="34" charset="0"/>
              </a:rPr>
              <a:t>Focus on windows, doors, garage doors, and any other large </a:t>
            </a:r>
            <a:r>
              <a:rPr lang="en" sz="1400" dirty="0" smtClean="0">
                <a:latin typeface="Arial" panose="020B0604020202020204" pitchFamily="34" charset="0"/>
                <a:cs typeface="Arial" panose="020B0604020202020204" pitchFamily="34" charset="0"/>
              </a:rPr>
              <a:t>openings.</a:t>
            </a:r>
            <a:endParaRPr sz="14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400" dirty="0">
                <a:latin typeface="Arial" panose="020B0604020202020204" pitchFamily="34" charset="0"/>
                <a:cs typeface="Arial" panose="020B0604020202020204" pitchFamily="34" charset="0"/>
              </a:rPr>
              <a:t>Will you need help from others?</a:t>
            </a:r>
            <a:endParaRPr sz="1400" dirty="0">
              <a:latin typeface="Arial" panose="020B0604020202020204" pitchFamily="34" charset="0"/>
              <a:cs typeface="Arial" panose="020B0604020202020204" pitchFamily="34" charset="0"/>
            </a:endParaRPr>
          </a:p>
          <a:p>
            <a:pPr marL="457200" lvl="0" indent="-311150" rtl="0">
              <a:spcBef>
                <a:spcPts val="0"/>
              </a:spcBef>
              <a:spcAft>
                <a:spcPts val="0"/>
              </a:spcAft>
              <a:buSzPts val="1300"/>
              <a:buChar char="●"/>
            </a:pPr>
            <a:r>
              <a:rPr lang="en" sz="1400" dirty="0">
                <a:latin typeface="Arial" panose="020B0604020202020204" pitchFamily="34" charset="0"/>
                <a:cs typeface="Arial" panose="020B0604020202020204" pitchFamily="34" charset="0"/>
              </a:rPr>
              <a:t>Do you need to transport recreational vehicles to storage?</a:t>
            </a:r>
            <a:endParaRPr sz="1400" dirty="0">
              <a:latin typeface="Arial" panose="020B0604020202020204" pitchFamily="34" charset="0"/>
              <a:cs typeface="Arial" panose="020B0604020202020204" pitchFamily="34" charset="0"/>
            </a:endParaRPr>
          </a:p>
          <a:p>
            <a:pPr marL="457200" lvl="0" indent="-311150">
              <a:spcBef>
                <a:spcPts val="0"/>
              </a:spcBef>
              <a:spcAft>
                <a:spcPts val="0"/>
              </a:spcAft>
              <a:buSzPts val="1300"/>
              <a:buChar char="●"/>
            </a:pPr>
            <a:r>
              <a:rPr lang="en" sz="1400" dirty="0">
                <a:latin typeface="Arial" panose="020B0604020202020204" pitchFamily="34" charset="0"/>
                <a:cs typeface="Arial" panose="020B0604020202020204" pitchFamily="34" charset="0"/>
              </a:rPr>
              <a:t>Do you have relatives or neighbors that need assistance?</a:t>
            </a:r>
            <a:endParaRPr sz="1400" dirty="0">
              <a:latin typeface="Arial" panose="020B0604020202020204" pitchFamily="34" charset="0"/>
              <a:cs typeface="Arial" panose="020B0604020202020204" pitchFamily="34" charset="0"/>
            </a:endParaRPr>
          </a:p>
        </p:txBody>
      </p:sp>
      <p:pic>
        <p:nvPicPr>
          <p:cNvPr id="147" name="Shape 147" descr="07/27/16 - FIU ‘s Erik Salna and team demonstrated what hurricane force winds can do to both a fortified and unfortified house at the Engineering Center’s Wall of Wind in Miami on Wednesday, July 27, 2016." title="VIDEO: FIU's Wall of Wind Demonstration">
            <a:hlinkClick r:id="rId3"/>
          </p:cNvPr>
          <p:cNvPicPr preferRelativeResize="0"/>
          <p:nvPr/>
        </p:nvPicPr>
        <p:blipFill>
          <a:blip r:embed="rId4">
            <a:alphaModFix/>
          </a:blip>
          <a:stretch>
            <a:fillRect/>
          </a:stretch>
        </p:blipFill>
        <p:spPr>
          <a:xfrm>
            <a:off x="4663203" y="1200150"/>
            <a:ext cx="4028407" cy="312420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544</Words>
  <Application>Microsoft Office PowerPoint</Application>
  <PresentationFormat>On-screen Show (16:9)</PresentationFormat>
  <Paragraphs>89</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Lato</vt:lpstr>
      <vt:lpstr>MS PMincho</vt:lpstr>
      <vt:lpstr>Raleway</vt:lpstr>
      <vt:lpstr>Streamline</vt:lpstr>
      <vt:lpstr>Hurricane Preparedness </vt:lpstr>
      <vt:lpstr>3 Days Before The Storm</vt:lpstr>
      <vt:lpstr>Rewind!</vt:lpstr>
      <vt:lpstr>Luck is the residue of preparation</vt:lpstr>
      <vt:lpstr>Miami-Dade County  Evacuation Zones</vt:lpstr>
      <vt:lpstr>Broward County Evacuation Zones</vt:lpstr>
      <vt:lpstr>People</vt:lpstr>
      <vt:lpstr>Building codes</vt:lpstr>
      <vt:lpstr>Property</vt:lpstr>
      <vt:lpstr>Pets</vt:lpstr>
      <vt:lpstr>Prescriptions</vt:lpstr>
      <vt:lpstr>Papers</vt:lpstr>
      <vt:lpstr>Personal Needs: Create a SIP comfort bag!</vt:lpstr>
      <vt:lpstr>The Aftermath</vt:lpstr>
      <vt:lpstr>Some Helpful Websites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Preparedness Lunch</dc:title>
  <dc:creator>Gloria Aversano</dc:creator>
  <cp:lastModifiedBy>Gloria Aversano</cp:lastModifiedBy>
  <cp:revision>23</cp:revision>
  <dcterms:modified xsi:type="dcterms:W3CDTF">2019-09-13T16:28:01Z</dcterms:modified>
</cp:coreProperties>
</file>