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7"/>
  </p:notesMasterIdLst>
  <p:sldIdLst>
    <p:sldId id="333" r:id="rId2"/>
    <p:sldId id="345" r:id="rId3"/>
    <p:sldId id="351" r:id="rId4"/>
    <p:sldId id="334" r:id="rId5"/>
    <p:sldId id="352" r:id="rId6"/>
    <p:sldId id="346" r:id="rId7"/>
    <p:sldId id="353" r:id="rId8"/>
    <p:sldId id="347" r:id="rId9"/>
    <p:sldId id="357" r:id="rId10"/>
    <p:sldId id="355" r:id="rId11"/>
    <p:sldId id="354" r:id="rId12"/>
    <p:sldId id="350" r:id="rId13"/>
    <p:sldId id="356" r:id="rId14"/>
    <p:sldId id="338" r:id="rId15"/>
    <p:sldId id="358" r:id="rId16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6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i="1" u="sng" kern="1200">
        <a:solidFill>
          <a:schemeClr val="hlink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lnSpc>
        <a:spcPct val="6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i="1" u="sng" kern="1200">
        <a:solidFill>
          <a:schemeClr val="hlink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lnSpc>
        <a:spcPct val="6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i="1" u="sng" kern="1200">
        <a:solidFill>
          <a:schemeClr val="hlink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lnSpc>
        <a:spcPct val="6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i="1" u="sng" kern="1200">
        <a:solidFill>
          <a:schemeClr val="hlink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lnSpc>
        <a:spcPct val="6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i="1" u="sng" kern="1200">
        <a:solidFill>
          <a:schemeClr val="hlink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u="sng" kern="1200">
        <a:solidFill>
          <a:schemeClr val="hlink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u="sng" kern="1200">
        <a:solidFill>
          <a:schemeClr val="hlink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u="sng" kern="1200">
        <a:solidFill>
          <a:schemeClr val="hlink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u="sng" kern="1200">
        <a:solidFill>
          <a:schemeClr val="hlink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6"/>
    <a:srgbClr val="000000"/>
    <a:srgbClr val="003F80"/>
    <a:srgbClr val="CCECFF"/>
    <a:srgbClr val="CC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8" autoAdjust="0"/>
    <p:restoredTop sz="82788" autoAdjust="0"/>
  </p:normalViewPr>
  <p:slideViewPr>
    <p:cSldViewPr>
      <p:cViewPr varScale="1">
        <p:scale>
          <a:sx n="55" d="100"/>
          <a:sy n="55" d="100"/>
        </p:scale>
        <p:origin x="-11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 u="none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 u="none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 u="none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 u="none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11A7AF55-CFDF-44F5-997F-8A5FD20DC9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3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4FC7FDB9-E6F8-4150-9EA3-5ED4B0A8F03C}" type="slidenum">
              <a:rPr lang="en-GB" smtClean="0"/>
              <a:pPr defTabSz="947738"/>
              <a:t>1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B7A2-9FDE-4F41-BB39-8A976D96DFC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B7A2-9FDE-4F41-BB39-8A976D96DFC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EC6D9-929C-4AF7-9F0C-83E29EA5A56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EC6D9-929C-4AF7-9F0C-83E29EA5A56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B7A2-9FDE-4F41-BB39-8A976D96DFC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B7A2-9FDE-4F41-BB39-8A976D96DFC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B7A2-9FDE-4F41-BB39-8A976D96DFC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B7A2-9FDE-4F41-BB39-8A976D96DFC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B7A2-9FDE-4F41-BB39-8A976D96DFC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B7A2-9FDE-4F41-BB39-8A976D96DFC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B7A2-9FDE-4F41-BB39-8A976D96DFC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B7A2-9FDE-4F41-BB39-8A976D96DFC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4"/>
          <p:cNvSpPr>
            <a:spLocks noChangeShapeType="1"/>
          </p:cNvSpPr>
          <p:nvPr/>
        </p:nvSpPr>
        <p:spPr bwMode="auto">
          <a:xfrm>
            <a:off x="1143000" y="1219200"/>
            <a:ext cx="4800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6373" tIns="43186" rIns="86373" bIns="43186"/>
          <a:lstStyle/>
          <a:p>
            <a:pPr>
              <a:lnSpc>
                <a:spcPct val="85000"/>
              </a:lnSpc>
              <a:defRPr/>
            </a:pPr>
            <a:endParaRPr lang="es-ES"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Jun 1</a:t>
            </a:r>
            <a:r>
              <a:rPr lang="en-GB" baseline="30000" dirty="0" smtClean="0"/>
              <a:t>st</a:t>
            </a:r>
            <a:r>
              <a:rPr lang="en-GB" dirty="0" smtClean="0"/>
              <a:t> , 2010</a:t>
            </a:r>
            <a:endParaRPr lang="en-GB" dirty="0"/>
          </a:p>
        </p:txBody>
      </p:sp>
      <p:sp>
        <p:nvSpPr>
          <p:cNvPr id="3" name="Rectangle 1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2D3C-DFB8-4654-B6F7-7170153DAAE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05" name="Rectangle 149"/>
          <p:cNvSpPr>
            <a:spLocks noChangeArrowheads="1"/>
          </p:cNvSpPr>
          <p:nvPr/>
        </p:nvSpPr>
        <p:spPr bwMode="auto">
          <a:xfrm>
            <a:off x="1374775" y="6286500"/>
            <a:ext cx="7769225" cy="571500"/>
          </a:xfrm>
          <a:prstGeom prst="rect">
            <a:avLst/>
          </a:prstGeom>
          <a:solidFill>
            <a:srgbClr val="003B7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383" tIns="43191" rIns="86383" bIns="43191" anchor="ctr"/>
          <a:lstStyle/>
          <a:p>
            <a:pPr>
              <a:lnSpc>
                <a:spcPct val="85000"/>
              </a:lnSpc>
              <a:defRPr/>
            </a:pPr>
            <a:endParaRPr lang="es-ES">
              <a:latin typeface="Arial" charset="0"/>
            </a:endParaRPr>
          </a:p>
        </p:txBody>
      </p:sp>
      <p:sp>
        <p:nvSpPr>
          <p:cNvPr id="96388" name="Rectangle 132"/>
          <p:cNvSpPr>
            <a:spLocks noChangeArrowheads="1"/>
          </p:cNvSpPr>
          <p:nvPr/>
        </p:nvSpPr>
        <p:spPr bwMode="auto">
          <a:xfrm>
            <a:off x="0" y="842963"/>
            <a:ext cx="1374775" cy="5443537"/>
          </a:xfrm>
          <a:prstGeom prst="rect">
            <a:avLst/>
          </a:prstGeom>
          <a:solidFill>
            <a:srgbClr val="003B7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383" tIns="43191" rIns="86383" bIns="43191" anchor="ctr"/>
          <a:lstStyle/>
          <a:p>
            <a:pPr>
              <a:lnSpc>
                <a:spcPct val="85000"/>
              </a:lnSpc>
              <a:defRPr/>
            </a:pPr>
            <a:endParaRPr lang="es-ES">
              <a:latin typeface="Arial" charset="0"/>
            </a:endParaRPr>
          </a:p>
        </p:txBody>
      </p:sp>
      <p:sp>
        <p:nvSpPr>
          <p:cNvPr id="1028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9713" y="911225"/>
            <a:ext cx="7418387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Haga</a:t>
            </a:r>
            <a:r>
              <a:rPr lang="en-GB" dirty="0" smtClean="0"/>
              <a:t> </a:t>
            </a:r>
            <a:r>
              <a:rPr lang="en-GB" dirty="0" err="1" smtClean="0"/>
              <a:t>clic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modificar</a:t>
            </a:r>
            <a:r>
              <a:rPr lang="en-GB" dirty="0" smtClean="0"/>
              <a:t> el </a:t>
            </a:r>
            <a:r>
              <a:rPr lang="en-GB" dirty="0" err="1" smtClean="0"/>
              <a:t>estilo</a:t>
            </a:r>
            <a:r>
              <a:rPr lang="en-GB" dirty="0" smtClean="0"/>
              <a:t> de </a:t>
            </a:r>
            <a:r>
              <a:rPr lang="en-GB" dirty="0" err="1" smtClean="0"/>
              <a:t>texto</a:t>
            </a:r>
            <a:r>
              <a:rPr lang="en-GB" dirty="0" smtClean="0"/>
              <a:t> del </a:t>
            </a:r>
            <a:r>
              <a:rPr lang="en-GB" dirty="0" err="1" smtClean="0"/>
              <a:t>patrón</a:t>
            </a:r>
            <a:endParaRPr lang="en-GB" dirty="0" smtClean="0"/>
          </a:p>
          <a:p>
            <a:pPr lvl="1"/>
            <a:r>
              <a:rPr lang="en-GB" dirty="0" smtClean="0"/>
              <a:t>Segundo </a:t>
            </a:r>
            <a:r>
              <a:rPr lang="en-GB" dirty="0" err="1" smtClean="0"/>
              <a:t>nivel</a:t>
            </a:r>
            <a:endParaRPr lang="en-GB" dirty="0" smtClean="0"/>
          </a:p>
          <a:p>
            <a:pPr lvl="2"/>
            <a:r>
              <a:rPr lang="en-GB" dirty="0" err="1" smtClean="0"/>
              <a:t>Tercer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endParaRPr lang="en-GB" dirty="0" smtClean="0"/>
          </a:p>
          <a:p>
            <a:pPr lvl="3"/>
            <a:r>
              <a:rPr lang="en-GB" dirty="0" smtClean="0"/>
              <a:t>Cuarto </a:t>
            </a:r>
            <a:r>
              <a:rPr lang="en-GB" dirty="0" err="1" smtClean="0"/>
              <a:t>nivel</a:t>
            </a:r>
            <a:endParaRPr lang="en-GB" dirty="0" smtClean="0"/>
          </a:p>
          <a:p>
            <a:pPr lvl="4"/>
            <a:r>
              <a:rPr lang="en-GB" dirty="0" err="1" smtClean="0"/>
              <a:t>Quinto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endParaRPr lang="en-GB" dirty="0" smtClean="0"/>
          </a:p>
        </p:txBody>
      </p:sp>
      <p:sp>
        <p:nvSpPr>
          <p:cNvPr id="96364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1450" y="6423025"/>
            <a:ext cx="1916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>
              <a:defRPr sz="1400" b="0" i="0" u="none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dirty="0" smtClean="0"/>
              <a:t> </a:t>
            </a:r>
          </a:p>
          <a:p>
            <a:pPr>
              <a:defRPr/>
            </a:pPr>
            <a:r>
              <a:rPr lang="en-GB" dirty="0" smtClean="0"/>
              <a:t>Jun 1</a:t>
            </a:r>
            <a:r>
              <a:rPr lang="en-GB" baseline="30000" dirty="0" smtClean="0"/>
              <a:t>st</a:t>
            </a:r>
            <a:r>
              <a:rPr lang="en-GB" dirty="0" smtClean="0"/>
              <a:t>, 2010</a:t>
            </a:r>
            <a:endParaRPr lang="en-GB" dirty="0"/>
          </a:p>
        </p:txBody>
      </p:sp>
      <p:sp>
        <p:nvSpPr>
          <p:cNvPr id="96366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3738" y="6407150"/>
            <a:ext cx="6127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>
              <a:defRPr sz="1300" b="0" i="0" u="none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20C7FA-8637-40D8-9196-44A099C1D075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96378" name="Text Box 122"/>
          <p:cNvSpPr txBox="1">
            <a:spLocks noChangeArrowheads="1"/>
          </p:cNvSpPr>
          <p:nvPr/>
        </p:nvSpPr>
        <p:spPr bwMode="auto">
          <a:xfrm>
            <a:off x="2667000" y="6478588"/>
            <a:ext cx="523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8" rIns="91418" bIns="45708" anchor="b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400" b="1" i="0" u="none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SAB/STAR Ocean Brief</a:t>
            </a:r>
          </a:p>
        </p:txBody>
      </p:sp>
      <p:sp>
        <p:nvSpPr>
          <p:cNvPr id="96404" name="Rectangle 148"/>
          <p:cNvSpPr>
            <a:spLocks noChangeArrowheads="1"/>
          </p:cNvSpPr>
          <p:nvPr/>
        </p:nvSpPr>
        <p:spPr bwMode="auto">
          <a:xfrm>
            <a:off x="1374775" y="0"/>
            <a:ext cx="7769225" cy="842963"/>
          </a:xfrm>
          <a:prstGeom prst="rect">
            <a:avLst/>
          </a:prstGeom>
          <a:solidFill>
            <a:srgbClr val="003B7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383" tIns="43191" rIns="86383" bIns="43191" anchor="ctr"/>
          <a:lstStyle/>
          <a:p>
            <a:pPr>
              <a:lnSpc>
                <a:spcPct val="85000"/>
              </a:lnSpc>
              <a:defRPr/>
            </a:pPr>
            <a:endParaRPr lang="es-ES">
              <a:latin typeface="Arial" charset="0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0"/>
            <a:ext cx="8810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" descr="titl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6400800"/>
            <a:ext cx="123348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1331913" y="107950"/>
            <a:ext cx="7848600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921">
              <a:lnSpc>
                <a:spcPct val="135000"/>
              </a:lnSpc>
              <a:defRPr/>
            </a:pPr>
            <a:r>
              <a:rPr lang="en-US" sz="2200" b="1" i="0" u="none" kern="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CoastWatch</a:t>
            </a:r>
            <a:r>
              <a:rPr lang="en-US" sz="2200" b="1" i="0" u="none" kern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Program. Ocean Observations and Products</a:t>
            </a:r>
            <a:endParaRPr lang="gl-ES" sz="2200" b="1" i="0" u="none" kern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5pPr>
      <a:lvl6pPr marL="431912" algn="ctr" defTabSz="914813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6pPr>
      <a:lvl7pPr marL="863823" algn="ctr" defTabSz="914813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7pPr>
      <a:lvl8pPr marL="1295735" algn="ctr" defTabSz="914813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8pPr>
      <a:lvl9pPr marL="1727646" algn="ctr" defTabSz="914813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50000"/>
        </a:spcBef>
        <a:spcAft>
          <a:spcPct val="0"/>
        </a:spcAft>
        <a:buClr>
          <a:srgbClr val="003B76"/>
        </a:buClr>
        <a:buFont typeface="Wingdings" pitchFamily="2" charset="2"/>
        <a:buChar char="w"/>
        <a:defRPr sz="1900" b="1">
          <a:solidFill>
            <a:srgbClr val="003B7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buClr>
          <a:srgbClr val="003B76"/>
        </a:buClr>
        <a:buFont typeface="Wingdings" pitchFamily="2" charset="2"/>
        <a:buChar char="§"/>
        <a:defRPr>
          <a:solidFill>
            <a:srgbClr val="003B76"/>
          </a:solidFill>
          <a:latin typeface="+mn-lt"/>
        </a:defRPr>
      </a:lvl2pPr>
      <a:lvl3pPr marL="1084263" indent="-228600" algn="l" rtl="0" eaLnBrk="0" fontAlgn="base" hangingPunct="0">
        <a:spcBef>
          <a:spcPct val="20000"/>
        </a:spcBef>
        <a:spcAft>
          <a:spcPct val="0"/>
        </a:spcAft>
        <a:buClr>
          <a:srgbClr val="080808"/>
        </a:buClr>
        <a:buSzPct val="90000"/>
        <a:buChar char="•"/>
        <a:defRPr sz="1500">
          <a:solidFill>
            <a:srgbClr val="080808"/>
          </a:solidFill>
          <a:latin typeface="+mn-lt"/>
        </a:defRPr>
      </a:lvl3pPr>
      <a:lvl4pPr marL="1427163" indent="-227013" algn="l" rtl="0" eaLnBrk="0" fontAlgn="base" hangingPunct="0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ü"/>
        <a:defRPr sz="1500">
          <a:solidFill>
            <a:srgbClr val="080808"/>
          </a:solidFill>
          <a:latin typeface="+mn-lt"/>
        </a:defRPr>
      </a:lvl4pPr>
      <a:lvl5pPr marL="1770063" indent="-227013" algn="l" rtl="0" eaLnBrk="0" fontAlgn="base" hangingPunct="0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Ø"/>
        <a:defRPr sz="1500">
          <a:solidFill>
            <a:srgbClr val="080808"/>
          </a:solidFill>
          <a:latin typeface="+mn-lt"/>
        </a:defRPr>
      </a:lvl5pPr>
      <a:lvl6pPr marL="2203050" indent="-227953" algn="l" defTabSz="914813" rtl="0" fontAlgn="base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Ø"/>
        <a:defRPr sz="1500">
          <a:solidFill>
            <a:srgbClr val="080808"/>
          </a:solidFill>
          <a:latin typeface="+mn-lt"/>
        </a:defRPr>
      </a:lvl6pPr>
      <a:lvl7pPr marL="2634960" indent="-227953" algn="l" defTabSz="914813" rtl="0" fontAlgn="base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Ø"/>
        <a:defRPr sz="1500">
          <a:solidFill>
            <a:srgbClr val="080808"/>
          </a:solidFill>
          <a:latin typeface="+mn-lt"/>
        </a:defRPr>
      </a:lvl7pPr>
      <a:lvl8pPr marL="3066873" indent="-227953" algn="l" defTabSz="914813" rtl="0" fontAlgn="base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Ø"/>
        <a:defRPr sz="1500">
          <a:solidFill>
            <a:srgbClr val="080808"/>
          </a:solidFill>
          <a:latin typeface="+mn-lt"/>
        </a:defRPr>
      </a:lvl8pPr>
      <a:lvl9pPr marL="3498783" indent="-227953" algn="l" defTabSz="914813" rtl="0" fontAlgn="base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Ø"/>
        <a:defRPr sz="1500">
          <a:solidFill>
            <a:srgbClr val="080808"/>
          </a:solidFill>
          <a:latin typeface="+mn-lt"/>
        </a:defRPr>
      </a:lvl9pPr>
    </p:bodyStyle>
    <p:otherStyle>
      <a:defPPr>
        <a:defRPr lang="es-ES"/>
      </a:defPPr>
      <a:lvl1pPr marL="0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12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823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735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646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558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1468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381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291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676400"/>
            <a:ext cx="92964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9" name="Line 41"/>
          <p:cNvSpPr>
            <a:spLocks noChangeShapeType="1"/>
          </p:cNvSpPr>
          <p:nvPr/>
        </p:nvSpPr>
        <p:spPr bwMode="auto">
          <a:xfrm>
            <a:off x="0" y="1660525"/>
            <a:ext cx="9144000" cy="0"/>
          </a:xfrm>
          <a:prstGeom prst="line">
            <a:avLst/>
          </a:prstGeom>
          <a:noFill/>
          <a:ln w="28575">
            <a:solidFill>
              <a:srgbClr val="003B76"/>
            </a:solidFill>
            <a:round/>
            <a:headEnd/>
            <a:tailEnd/>
          </a:ln>
        </p:spPr>
        <p:txBody>
          <a:bodyPr lIns="86393" tIns="43196" rIns="86393" bIns="43196"/>
          <a:lstStyle/>
          <a:p>
            <a:endParaRPr lang="en-US"/>
          </a:p>
        </p:txBody>
      </p:sp>
      <p:sp>
        <p:nvSpPr>
          <p:cNvPr id="4100" name="Line 49"/>
          <p:cNvSpPr>
            <a:spLocks noChangeShapeType="1"/>
          </p:cNvSpPr>
          <p:nvPr/>
        </p:nvSpPr>
        <p:spPr bwMode="auto">
          <a:xfrm>
            <a:off x="0" y="3292475"/>
            <a:ext cx="9144000" cy="0"/>
          </a:xfrm>
          <a:prstGeom prst="line">
            <a:avLst/>
          </a:prstGeom>
          <a:noFill/>
          <a:ln w="28575">
            <a:solidFill>
              <a:srgbClr val="003B76"/>
            </a:solidFill>
            <a:round/>
            <a:headEnd/>
            <a:tailEnd/>
          </a:ln>
        </p:spPr>
        <p:txBody>
          <a:bodyPr lIns="86393" tIns="43196" rIns="86393" bIns="43196"/>
          <a:lstStyle/>
          <a:p>
            <a:endParaRPr lang="en-US"/>
          </a:p>
        </p:txBody>
      </p:sp>
      <p:sp>
        <p:nvSpPr>
          <p:cNvPr id="4101" name="Rectangle 50"/>
          <p:cNvSpPr>
            <a:spLocks noChangeArrowheads="1"/>
          </p:cNvSpPr>
          <p:nvPr/>
        </p:nvSpPr>
        <p:spPr bwMode="auto">
          <a:xfrm>
            <a:off x="0" y="1660525"/>
            <a:ext cx="1646238" cy="1631950"/>
          </a:xfrm>
          <a:prstGeom prst="rect">
            <a:avLst/>
          </a:prstGeom>
          <a:solidFill>
            <a:srgbClr val="003B76"/>
          </a:solidFill>
          <a:ln w="9525">
            <a:solidFill>
              <a:srgbClr val="003B76"/>
            </a:solidFill>
            <a:miter lim="800000"/>
            <a:headEnd/>
            <a:tailEnd/>
          </a:ln>
        </p:spPr>
        <p:txBody>
          <a:bodyPr wrap="none" lIns="86393" tIns="43196" rIns="86393" bIns="43196" anchor="ctr"/>
          <a:lstStyle/>
          <a:p>
            <a:pPr>
              <a:lnSpc>
                <a:spcPct val="85000"/>
              </a:lnSpc>
            </a:pPr>
            <a:endParaRPr lang="es-ES"/>
          </a:p>
        </p:txBody>
      </p:sp>
      <p:sp>
        <p:nvSpPr>
          <p:cNvPr id="4102" name="Rectangle 51"/>
          <p:cNvSpPr>
            <a:spLocks noChangeArrowheads="1"/>
          </p:cNvSpPr>
          <p:nvPr/>
        </p:nvSpPr>
        <p:spPr bwMode="auto">
          <a:xfrm>
            <a:off x="7497763" y="1660525"/>
            <a:ext cx="1646237" cy="1631950"/>
          </a:xfrm>
          <a:prstGeom prst="rect">
            <a:avLst/>
          </a:prstGeom>
          <a:solidFill>
            <a:srgbClr val="003B76"/>
          </a:solidFill>
          <a:ln w="9525">
            <a:solidFill>
              <a:srgbClr val="003B76"/>
            </a:solidFill>
            <a:miter lim="800000"/>
            <a:headEnd/>
            <a:tailEnd/>
          </a:ln>
        </p:spPr>
        <p:txBody>
          <a:bodyPr wrap="none" lIns="86393" tIns="43196" rIns="86393" bIns="43196" anchor="ctr"/>
          <a:lstStyle/>
          <a:p>
            <a:pPr>
              <a:lnSpc>
                <a:spcPct val="85000"/>
              </a:lnSpc>
            </a:pPr>
            <a:endParaRPr lang="es-ES"/>
          </a:p>
        </p:txBody>
      </p:sp>
      <p:sp>
        <p:nvSpPr>
          <p:cNvPr id="12" name="Rectangle 19"/>
          <p:cNvSpPr txBox="1">
            <a:spLocks noChangeArrowheads="1"/>
          </p:cNvSpPr>
          <p:nvPr/>
        </p:nvSpPr>
        <p:spPr bwMode="auto">
          <a:xfrm>
            <a:off x="1646238" y="1863725"/>
            <a:ext cx="5851525" cy="1155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914921">
              <a:lnSpc>
                <a:spcPct val="135000"/>
              </a:lnSpc>
              <a:defRPr/>
            </a:pPr>
            <a:r>
              <a:rPr lang="en-US" b="1" i="0" u="none" kern="0" dirty="0" smtClean="0">
                <a:solidFill>
                  <a:srgbClr val="003B76"/>
                </a:solidFill>
                <a:latin typeface="+mj-lt"/>
                <a:ea typeface="+mj-ea"/>
                <a:cs typeface="Times New Roman" pitchFamily="18" charset="0"/>
              </a:rPr>
              <a:t>OIL SPILL REPORT. </a:t>
            </a:r>
            <a:endParaRPr lang="gl-ES" b="1" i="0" u="none" kern="0" dirty="0">
              <a:solidFill>
                <a:srgbClr val="003B76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1676400" y="4267200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>
              <a:spcBef>
                <a:spcPct val="120000"/>
              </a:spcBef>
              <a:buClr>
                <a:srgbClr val="0000FF"/>
              </a:buClr>
            </a:pPr>
            <a:r>
              <a:rPr lang="gl-ES" sz="2000" b="1" i="0" u="none" dirty="0" err="1">
                <a:solidFill>
                  <a:srgbClr val="B20000"/>
                </a:solidFill>
                <a:latin typeface="Tahoma" pitchFamily="34" charset="0"/>
              </a:rPr>
              <a:t>Joaquin</a:t>
            </a:r>
            <a:r>
              <a:rPr lang="gl-ES" sz="2000" b="1" i="0" u="none" dirty="0">
                <a:solidFill>
                  <a:srgbClr val="B20000"/>
                </a:solidFill>
                <a:latin typeface="Tahoma" pitchFamily="34" charset="0"/>
              </a:rPr>
              <a:t> </a:t>
            </a:r>
            <a:r>
              <a:rPr lang="gl-ES" sz="2000" b="1" i="0" u="none" dirty="0" err="1">
                <a:solidFill>
                  <a:srgbClr val="B20000"/>
                </a:solidFill>
                <a:latin typeface="Tahoma" pitchFamily="34" charset="0"/>
              </a:rPr>
              <a:t>Angel</a:t>
            </a:r>
            <a:r>
              <a:rPr lang="gl-ES" sz="2000" b="1" i="0" u="none" dirty="0">
                <a:solidFill>
                  <a:srgbClr val="B20000"/>
                </a:solidFill>
                <a:latin typeface="Tahoma" pitchFamily="34" charset="0"/>
              </a:rPr>
              <a:t> </a:t>
            </a:r>
            <a:r>
              <a:rPr lang="gl-ES" sz="2000" b="1" i="0" u="none" dirty="0" err="1" smtClean="0">
                <a:solidFill>
                  <a:srgbClr val="B20000"/>
                </a:solidFill>
                <a:latin typeface="Tahoma" pitchFamily="34" charset="0"/>
              </a:rPr>
              <a:t>Triñanes</a:t>
            </a:r>
            <a:endParaRPr lang="gl-ES" sz="2000" b="1" i="0" u="none" dirty="0" smtClean="0">
              <a:solidFill>
                <a:srgbClr val="B20000"/>
              </a:solidFill>
              <a:latin typeface="Tahoma" pitchFamily="34" charset="0"/>
            </a:endParaRPr>
          </a:p>
          <a:p>
            <a:pPr algn="ctr">
              <a:spcBef>
                <a:spcPct val="120000"/>
              </a:spcBef>
              <a:buClr>
                <a:srgbClr val="0000FF"/>
              </a:buClr>
            </a:pPr>
            <a:r>
              <a:rPr lang="gl-ES" sz="2000" b="1" i="0" u="none" dirty="0" err="1" smtClean="0">
                <a:solidFill>
                  <a:srgbClr val="B20000"/>
                </a:solidFill>
                <a:latin typeface="Tahoma" pitchFamily="34" charset="0"/>
              </a:rPr>
              <a:t>University</a:t>
            </a:r>
            <a:r>
              <a:rPr lang="gl-ES" sz="2000" b="1" i="0" u="none" dirty="0" smtClean="0">
                <a:solidFill>
                  <a:srgbClr val="B20000"/>
                </a:solidFill>
                <a:latin typeface="Tahoma" pitchFamily="34" charset="0"/>
              </a:rPr>
              <a:t> </a:t>
            </a:r>
            <a:r>
              <a:rPr lang="gl-ES" sz="2000" b="1" i="0" u="none" dirty="0" err="1" smtClean="0">
                <a:solidFill>
                  <a:srgbClr val="B20000"/>
                </a:solidFill>
                <a:latin typeface="Tahoma" pitchFamily="34" charset="0"/>
              </a:rPr>
              <a:t>of</a:t>
            </a:r>
            <a:r>
              <a:rPr lang="gl-ES" sz="2000" b="1" i="0" u="none" dirty="0" smtClean="0">
                <a:solidFill>
                  <a:srgbClr val="B20000"/>
                </a:solidFill>
                <a:latin typeface="Tahoma" pitchFamily="34" charset="0"/>
              </a:rPr>
              <a:t> Santiago de Compostela</a:t>
            </a:r>
            <a:endParaRPr lang="gl-ES" sz="2000" b="1" i="0" u="none" dirty="0">
              <a:solidFill>
                <a:srgbClr val="B20000"/>
              </a:solidFill>
              <a:latin typeface="Tahoma" pitchFamily="34" charset="0"/>
            </a:endParaRPr>
          </a:p>
        </p:txBody>
      </p:sp>
      <p:sp>
        <p:nvSpPr>
          <p:cNvPr id="4105" name="Text Box 53"/>
          <p:cNvSpPr txBox="1">
            <a:spLocks noChangeArrowheads="1"/>
          </p:cNvSpPr>
          <p:nvPr/>
        </p:nvSpPr>
        <p:spPr bwMode="auto">
          <a:xfrm>
            <a:off x="1179513" y="228600"/>
            <a:ext cx="79644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3" tIns="43196" rIns="86393" bIns="4319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100" b="1" i="0" u="none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SAB/STAR Ocean Brief</a:t>
            </a:r>
          </a:p>
          <a:p>
            <a:endParaRPr lang="gl-ES" sz="1300">
              <a:latin typeface="Tahoma" pitchFamily="34" charset="0"/>
            </a:endParaRPr>
          </a:p>
        </p:txBody>
      </p:sp>
      <p:sp>
        <p:nvSpPr>
          <p:cNvPr id="4106" name="Rectangle 59"/>
          <p:cNvSpPr>
            <a:spLocks noChangeArrowheads="1"/>
          </p:cNvSpPr>
          <p:nvPr/>
        </p:nvSpPr>
        <p:spPr bwMode="auto">
          <a:xfrm>
            <a:off x="990600" y="3810000"/>
            <a:ext cx="749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>
              <a:spcBef>
                <a:spcPct val="120000"/>
              </a:spcBef>
              <a:buClr>
                <a:srgbClr val="0000FF"/>
              </a:buClr>
            </a:pPr>
            <a:r>
              <a:rPr lang="en-US" sz="2000" b="1" i="0" u="none" dirty="0">
                <a:solidFill>
                  <a:srgbClr val="080808"/>
                </a:solidFill>
                <a:latin typeface="Tahoma" pitchFamily="34" charset="0"/>
              </a:rPr>
              <a:t>Caribbean and Gulf of Mexico Regional Node</a:t>
            </a:r>
            <a:endParaRPr lang="gl-ES" sz="2000" b="1" i="0" u="none" dirty="0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4107" name="12 Rectángulo"/>
          <p:cNvSpPr>
            <a:spLocks noChangeArrowheads="1"/>
          </p:cNvSpPr>
          <p:nvPr/>
        </p:nvSpPr>
        <p:spPr bwMode="auto">
          <a:xfrm>
            <a:off x="1219200" y="990600"/>
            <a:ext cx="1628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i="0" u="none" dirty="0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1" i="0" u="none" dirty="0" smtClean="0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Jun 1</a:t>
            </a:r>
            <a:r>
              <a:rPr lang="en-US" sz="1800" b="1" i="0" u="none" baseline="30000" dirty="0" smtClean="0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st</a:t>
            </a:r>
            <a:r>
              <a:rPr lang="en-US" sz="1800" b="1" i="0" u="none" dirty="0" smtClean="0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1800" b="1" i="0" u="none" dirty="0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2010</a:t>
            </a:r>
            <a:endParaRPr lang="en-US" sz="1800" dirty="0">
              <a:solidFill>
                <a:srgbClr val="003B76"/>
              </a:solidFill>
              <a:cs typeface="Times New Roman" pitchFamily="18" charset="0"/>
            </a:endParaRPr>
          </a:p>
        </p:txBody>
      </p:sp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8826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4" descr="ti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791200"/>
            <a:ext cx="2787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04800"/>
            <a:ext cx="1381953" cy="8953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Jun 1</a:t>
            </a:r>
            <a:r>
              <a:rPr lang="en-GB" baseline="30000" smtClean="0"/>
              <a:t>st</a:t>
            </a:r>
            <a:r>
              <a:rPr lang="en-GB" smtClean="0"/>
              <a:t> , 2010</a:t>
            </a:r>
            <a:endParaRPr lang="en-GB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BA2D3C-DFB8-4654-B6F7-7170153DAAE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4" name="3 Imagen" descr="2010150_cdom_AQ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4267200" cy="304509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CDOM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Aqua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May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30</a:t>
            </a:r>
            <a:r>
              <a:rPr lang="es-ES" sz="2200" b="1" i="0" u="none" kern="0" baseline="30000" dirty="0" smtClean="0">
                <a:solidFill>
                  <a:srgbClr val="003B76"/>
                </a:solidFill>
                <a:latin typeface="+mn-lt"/>
              </a:rPr>
              <a:t>th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,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May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31</a:t>
            </a:r>
            <a:r>
              <a:rPr lang="es-ES" sz="2200" b="1" i="0" u="none" kern="0" baseline="30000" dirty="0" smtClean="0">
                <a:solidFill>
                  <a:srgbClr val="003B76"/>
                </a:solidFill>
                <a:latin typeface="+mn-lt"/>
              </a:rPr>
              <a:t>st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2010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pic>
        <p:nvPicPr>
          <p:cNvPr id="6" name="5 Imagen" descr="2010151_c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9355" y="3124200"/>
            <a:ext cx="4244645" cy="30289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Jun 1</a:t>
            </a:r>
            <a:r>
              <a:rPr lang="en-GB" baseline="30000" smtClean="0"/>
              <a:t>st</a:t>
            </a:r>
            <a:r>
              <a:rPr lang="en-GB" smtClean="0"/>
              <a:t> , 2010</a:t>
            </a:r>
            <a:endParaRPr lang="en-GB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BA2D3C-DFB8-4654-B6F7-7170153DAAE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4" name="3 Imagen" descr="20100531_MCIF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09800"/>
            <a:ext cx="6400800" cy="4094283"/>
          </a:xfrm>
          <a:prstGeom prst="rect">
            <a:avLst/>
          </a:prstGeom>
        </p:spPr>
      </p:pic>
      <p:pic>
        <p:nvPicPr>
          <p:cNvPr id="5" name="4 Imagen" descr="20100531_MCIFR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371600"/>
            <a:ext cx="3442313" cy="268865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MCI MERIS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May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31</a:t>
            </a:r>
            <a:r>
              <a:rPr lang="es-ES" sz="2200" b="1" i="0" u="none" kern="0" baseline="30000" dirty="0" smtClean="0">
                <a:solidFill>
                  <a:srgbClr val="003B76"/>
                </a:solidFill>
                <a:latin typeface="+mn-lt"/>
              </a:rPr>
              <a:t>st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2010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233A2-6BFD-4BBB-BFC0-2C8A75CE871F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AXBTs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sp>
        <p:nvSpPr>
          <p:cNvPr id="9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1441450" y="6423025"/>
            <a:ext cx="1916113" cy="354013"/>
          </a:xfrm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pic>
        <p:nvPicPr>
          <p:cNvPr id="10" name="9 Imagen" descr="AXB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5580529" cy="43122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85800"/>
            <a:ext cx="150876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233A2-6BFD-4BBB-BFC0-2C8A75CE871F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AXBTs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sp>
        <p:nvSpPr>
          <p:cNvPr id="9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1441450" y="6423025"/>
            <a:ext cx="1916113" cy="354013"/>
          </a:xfrm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pic>
        <p:nvPicPr>
          <p:cNvPr id="6" name="5 Imagen" descr="AXBT_20100528_25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133600"/>
            <a:ext cx="3414598" cy="3343275"/>
          </a:xfrm>
          <a:prstGeom prst="rect">
            <a:avLst/>
          </a:prstGeom>
        </p:spPr>
      </p:pic>
      <p:pic>
        <p:nvPicPr>
          <p:cNvPr id="8" name="7 Imagen" descr="AXBT_20100528_2425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133600"/>
            <a:ext cx="3414598" cy="334327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971800" y="5867400"/>
            <a:ext cx="4793300" cy="330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0" u="none" dirty="0" smtClean="0"/>
              <a:t>25N				24.25N</a:t>
            </a:r>
            <a:endParaRPr lang="en-US" b="1" i="0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844555-B5E9-430B-8CC1-48874FDEF171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>
                <a:solidFill>
                  <a:srgbClr val="003B76"/>
                </a:solidFill>
                <a:latin typeface="+mn-lt"/>
              </a:rPr>
              <a:t>LCS 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(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Surface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)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019800" y="48768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i="0" u="none" dirty="0" smtClean="0">
                <a:solidFill>
                  <a:schemeClr val="tx1"/>
                </a:solidFill>
                <a:latin typeface="+mj-lt"/>
              </a:rPr>
              <a:t>(DISCLAIMER: "The products presented on this and related UM Oil Spill</a:t>
            </a:r>
            <a:br>
              <a:rPr lang="en-US" sz="1200" i="0" u="none" dirty="0" smtClean="0">
                <a:solidFill>
                  <a:schemeClr val="tx1"/>
                </a:solidFill>
                <a:latin typeface="+mj-lt"/>
              </a:rPr>
            </a:br>
            <a:r>
              <a:rPr lang="en-US" sz="1200" i="0" u="none" dirty="0" smtClean="0">
                <a:solidFill>
                  <a:schemeClr val="tx1"/>
                </a:solidFill>
                <a:latin typeface="+mj-lt"/>
              </a:rPr>
              <a:t>Response web pages are only for research purposes and should only be used</a:t>
            </a:r>
            <a:br>
              <a:rPr lang="en-US" sz="1200" i="0" u="none" dirty="0" smtClean="0">
                <a:solidFill>
                  <a:schemeClr val="tx1"/>
                </a:solidFill>
                <a:latin typeface="+mj-lt"/>
              </a:rPr>
            </a:br>
            <a:r>
              <a:rPr lang="en-US" sz="1200" i="0" u="none" dirty="0" smtClean="0">
                <a:solidFill>
                  <a:schemeClr val="tx1"/>
                </a:solidFill>
                <a:latin typeface="+mj-lt"/>
              </a:rPr>
              <a:t>for research guidance, not operational decisions.“)</a:t>
            </a:r>
            <a:endParaRPr lang="en-U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1441450" y="6423025"/>
            <a:ext cx="1916113" cy="354013"/>
          </a:xfrm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pic>
        <p:nvPicPr>
          <p:cNvPr id="14" name="13 Imagen" descr="LC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905000"/>
            <a:ext cx="6781800" cy="2677384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905000" y="4267200"/>
            <a:ext cx="412003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0" u="none" dirty="0" err="1" smtClean="0"/>
              <a:t>Logarithmic</a:t>
            </a:r>
            <a:r>
              <a:rPr lang="es-ES" i="0" u="none" dirty="0" smtClean="0"/>
              <a:t> Color </a:t>
            </a:r>
            <a:r>
              <a:rPr lang="es-ES" i="0" u="none" dirty="0" err="1" smtClean="0"/>
              <a:t>Scale</a:t>
            </a:r>
            <a:r>
              <a:rPr lang="es-ES" i="0" u="none" dirty="0" smtClean="0"/>
              <a:t> (10**)</a:t>
            </a:r>
            <a:endParaRPr lang="en-US" i="0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844555-B5E9-430B-8CC1-48874FDEF171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Latest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News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sp>
        <p:nvSpPr>
          <p:cNvPr id="11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1441450" y="6423025"/>
            <a:ext cx="1916113" cy="354013"/>
          </a:xfrm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pic>
        <p:nvPicPr>
          <p:cNvPr id="8" name="7 Imagen" descr="dri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676400"/>
            <a:ext cx="5580529" cy="43122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sp>
        <p:nvSpPr>
          <p:cNvPr id="512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233A2-6BFD-4BBB-BFC0-2C8A75CE871F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AQUA/MERIS 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3D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Chlor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+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Geostrophic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currents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676400" y="1600200"/>
            <a:ext cx="7187924" cy="4396961"/>
            <a:chOff x="1676400" y="1600200"/>
            <a:chExt cx="7187924" cy="4396961"/>
          </a:xfrm>
        </p:grpSpPr>
        <p:pic>
          <p:nvPicPr>
            <p:cNvPr id="9" name="8 Imagen" descr="chlor_current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1600200"/>
              <a:ext cx="7187924" cy="4396961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5562600"/>
              <a:ext cx="3690938" cy="37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sp>
        <p:nvSpPr>
          <p:cNvPr id="512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233A2-6BFD-4BBB-BFC0-2C8A75CE871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AVHRR SST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14400"/>
            <a:ext cx="480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233A2-6BFD-4BBB-BFC0-2C8A75CE871F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Drifters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sp>
        <p:nvSpPr>
          <p:cNvPr id="9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1441450" y="6423025"/>
            <a:ext cx="1916113" cy="354013"/>
          </a:xfrm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pic>
        <p:nvPicPr>
          <p:cNvPr id="11" name="10 Imagen" descr="drift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659636"/>
            <a:ext cx="6553200" cy="42268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233A2-6BFD-4BBB-BFC0-2C8A75CE871F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Drifters+SST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sp>
        <p:nvSpPr>
          <p:cNvPr id="9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1441450" y="6423025"/>
            <a:ext cx="1916113" cy="354013"/>
          </a:xfrm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pic>
        <p:nvPicPr>
          <p:cNvPr id="6" name="5 Imagen" descr="drifters_s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2372" y="1524000"/>
            <a:ext cx="7561628" cy="46255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233A2-6BFD-4BBB-BFC0-2C8A75CE871F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MERIS (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May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31</a:t>
            </a:r>
            <a:r>
              <a:rPr lang="es-ES" sz="2200" b="1" i="0" u="none" kern="0" baseline="30000" dirty="0" smtClean="0">
                <a:solidFill>
                  <a:srgbClr val="003B76"/>
                </a:solidFill>
                <a:latin typeface="+mn-lt"/>
              </a:rPr>
              <a:t>st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</a:t>
            </a:r>
            <a:r>
              <a:rPr lang="es-ES" sz="2200" b="1" i="0" u="none" kern="0" dirty="0">
                <a:solidFill>
                  <a:srgbClr val="003B76"/>
                </a:solidFill>
                <a:latin typeface="+mn-lt"/>
              </a:rPr>
              <a:t>2010)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sp>
        <p:nvSpPr>
          <p:cNvPr id="10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1441450" y="6423025"/>
            <a:ext cx="1916113" cy="354013"/>
          </a:xfrm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pic>
        <p:nvPicPr>
          <p:cNvPr id="11" name="10 Imagen" descr="MERIS_20100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676400"/>
            <a:ext cx="6938788" cy="42445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ERISsub20100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752600"/>
            <a:ext cx="6315949" cy="3863561"/>
          </a:xfrm>
          <a:prstGeom prst="rect">
            <a:avLst/>
          </a:prstGeom>
        </p:spPr>
      </p:pic>
      <p:pic>
        <p:nvPicPr>
          <p:cNvPr id="8" name="7 Imagen" descr="sst_lo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1" y="1782188"/>
            <a:ext cx="6314703" cy="3862800"/>
          </a:xfrm>
          <a:prstGeom prst="rect">
            <a:avLst/>
          </a:prstGeom>
        </p:spPr>
      </p:pic>
      <p:pic>
        <p:nvPicPr>
          <p:cNvPr id="9" name="8 Imagen" descr="avhrr_lo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1752600"/>
            <a:ext cx="6314705" cy="3862800"/>
          </a:xfrm>
          <a:prstGeom prst="rect">
            <a:avLst/>
          </a:prstGeom>
        </p:spPr>
      </p:pic>
      <p:sp>
        <p:nvSpPr>
          <p:cNvPr id="512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233A2-6BFD-4BBB-BFC0-2C8A75CE871F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Oil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Slicks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?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sp>
        <p:nvSpPr>
          <p:cNvPr id="10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1441450" y="6423025"/>
            <a:ext cx="1916113" cy="354013"/>
          </a:xfrm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233A2-6BFD-4BBB-BFC0-2C8A75CE871F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MERIS&amp;TERRA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May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31</a:t>
            </a:r>
            <a:r>
              <a:rPr lang="es-ES" sz="2200" b="1" i="0" u="none" kern="0" baseline="30000" dirty="0" smtClean="0">
                <a:solidFill>
                  <a:srgbClr val="003B76"/>
                </a:solidFill>
                <a:latin typeface="+mn-lt"/>
              </a:rPr>
              <a:t>st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2010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sp>
        <p:nvSpPr>
          <p:cNvPr id="9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1441450" y="6423025"/>
            <a:ext cx="1916113" cy="354013"/>
          </a:xfrm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pic>
        <p:nvPicPr>
          <p:cNvPr id="10" name="9 Imagen" descr="MER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828800"/>
            <a:ext cx="6400800" cy="3915465"/>
          </a:xfrm>
          <a:prstGeom prst="rect">
            <a:avLst/>
          </a:prstGeom>
        </p:spPr>
      </p:pic>
      <p:pic>
        <p:nvPicPr>
          <p:cNvPr id="11" name="10 Imagen" descr="MODISTER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828799"/>
            <a:ext cx="6400800" cy="3915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7233A2-6BFD-4BBB-BFC0-2C8A75CE871F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SzTx/>
              <a:buFont typeface="Wingdings" pitchFamily="2" charset="2"/>
              <a:buChar char="w"/>
              <a:defRPr/>
            </a:pP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Drifters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</a:rPr>
              <a:t>close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 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</a:rPr>
              <a:t>up</a:t>
            </a:r>
            <a:endParaRPr lang="en-US" sz="2200" b="1" i="0" u="none" kern="0" dirty="0">
              <a:solidFill>
                <a:srgbClr val="003B76"/>
              </a:solidFill>
              <a:latin typeface="+mn-lt"/>
            </a:endParaRPr>
          </a:p>
        </p:txBody>
      </p:sp>
      <p:sp>
        <p:nvSpPr>
          <p:cNvPr id="9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1441450" y="6423025"/>
            <a:ext cx="1916113" cy="354013"/>
          </a:xfrm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Jun 1</a:t>
            </a:r>
            <a:r>
              <a:rPr lang="en-GB" u="none" baseline="30000" dirty="0" smtClean="0"/>
              <a:t>st</a:t>
            </a:r>
            <a:r>
              <a:rPr lang="en-GB" u="none" dirty="0" smtClean="0"/>
              <a:t>, 2010</a:t>
            </a:r>
          </a:p>
        </p:txBody>
      </p:sp>
      <p:pic>
        <p:nvPicPr>
          <p:cNvPr id="8" name="7 Imagen" descr="drifters_nor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828800"/>
            <a:ext cx="5463953" cy="3524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s rectos">
  <a:themeElements>
    <a:clrScheme name="Bordes rectos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Bordes rect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rdes rectos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s rectos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s recto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s rectos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9780</TotalTime>
  <Words>177</Words>
  <Application>Microsoft Office PowerPoint</Application>
  <PresentationFormat>Presentación en pantalla (4:3)</PresentationFormat>
  <Paragraphs>78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Bordes rectos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DOC/NOAA/NMFS/Mississippi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Joaquin Trinanes</dc:creator>
  <dc:description>June 1st, Miami AOML/SEFSC</dc:description>
  <cp:lastModifiedBy>trinanes</cp:lastModifiedBy>
  <cp:revision>301</cp:revision>
  <dcterms:created xsi:type="dcterms:W3CDTF">2006-05-02T20:45:16Z</dcterms:created>
  <dcterms:modified xsi:type="dcterms:W3CDTF">2010-06-01T12:33:48Z</dcterms:modified>
</cp:coreProperties>
</file>