
<file path=[Content_Types].xml><?xml version="1.0" encoding="utf-8"?>
<Types xmlns="http://schemas.openxmlformats.org/package/2006/content-types">
  <Default Extension="xml" ContentType="application/xml"/>
  <Default Extension="tif" ContentType="image/tiff"/>
  <Default Extension="bin" ContentType="application/vnd.openxmlformats-officedocument.presentationml.printerSettings"/>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422" r:id="rId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9494" autoAdjust="0"/>
  </p:normalViewPr>
  <p:slideViewPr>
    <p:cSldViewPr snapToGrid="0" snapToObjects="1">
      <p:cViewPr>
        <p:scale>
          <a:sx n="100" d="100"/>
          <a:sy n="100" d="100"/>
        </p:scale>
        <p:origin x="-1528" y="-80"/>
      </p:cViewPr>
      <p:guideLst>
        <p:guide orient="horz" pos="648"/>
        <p:guide pos="2896"/>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100" d="100"/>
          <a:sy n="100" d="100"/>
        </p:scale>
        <p:origin x="-3144" y="-848"/>
      </p:cViewPr>
      <p:guideLst>
        <p:guide orient="horz" pos="2880"/>
        <p:guide pos="1568"/>
      </p:guideLst>
    </p:cSldViewPr>
  </p:notes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106" charset="0"/>
                <a:ea typeface="ＭＳ Ｐゴシック" pitchFamily="-106" charset="-128"/>
                <a:cs typeface="ＭＳ Ｐゴシック" pitchFamily="-106"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35ECC9E7-FBD6-9440-9CF9-80E742B18E8D}" type="datetime1">
              <a:rPr lang="en-US"/>
              <a:pPr>
                <a:defRPr/>
              </a:pPr>
              <a:t>5/6/15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106" charset="0"/>
                <a:ea typeface="ＭＳ Ｐゴシック" pitchFamily="-106" charset="-128"/>
                <a:cs typeface="ＭＳ Ｐゴシック" pitchFamily="-106"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1D0BAB4D-6B8B-3C4C-A8E6-4F27403C62CA}" type="slidenum">
              <a:rPr lang="en-US"/>
              <a:pPr>
                <a:defRPr/>
              </a:pPr>
              <a:t>‹#›</a:t>
            </a:fld>
            <a:endParaRPr lang="en-US"/>
          </a:p>
        </p:txBody>
      </p:sp>
    </p:spTree>
    <p:extLst>
      <p:ext uri="{BB962C8B-B14F-4D97-AF65-F5344CB8AC3E}">
        <p14:creationId xmlns:p14="http://schemas.microsoft.com/office/powerpoint/2010/main" val="348641796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pitchFamily="-106"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1C59C2-9F1D-014E-9F7F-B6B723F0E9C2}" type="slidenum">
              <a:rPr lang="en-US" sz="1200"/>
              <a:pPr eaLnBrk="1" hangingPunct="1"/>
              <a:t>1</a:t>
            </a:fld>
            <a:endParaRPr lang="en-US" sz="1200"/>
          </a:p>
        </p:txBody>
      </p:sp>
      <p:sp>
        <p:nvSpPr>
          <p:cNvPr id="21507" name="Notes Placeholder 4"/>
          <p:cNvSpPr>
            <a:spLocks noGrp="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30000"/>
              </a:spcBef>
            </a:pPr>
            <a:endParaRPr lang="en-US" sz="1200">
              <a:latin typeface="Calibri" charset="0"/>
            </a:endParaRPr>
          </a:p>
        </p:txBody>
      </p:sp>
      <p:sp>
        <p:nvSpPr>
          <p:cNvPr id="21508" name="Notes Placeholder 1"/>
          <p:cNvSpPr>
            <a:spLocks noGrp="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30000"/>
              </a:spcBef>
            </a:pPr>
            <a:endParaRPr lang="en-US" sz="1200">
              <a:latin typeface="Calibri" charset="0"/>
            </a:endParaRPr>
          </a:p>
        </p:txBody>
      </p:sp>
      <p:sp>
        <p:nvSpPr>
          <p:cNvPr id="21509" name="Notes Placeholder 1"/>
          <p:cNvSpPr>
            <a:spLocks noGrp="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30000"/>
              </a:spcBef>
            </a:pPr>
            <a:endParaRPr lang="en-US" sz="1200">
              <a:latin typeface="Calibri" charset="0"/>
            </a:endParaRPr>
          </a:p>
        </p:txBody>
      </p:sp>
      <p:sp>
        <p:nvSpPr>
          <p:cNvPr id="23558" name="Notes Placeholder 2"/>
          <p:cNvSpPr>
            <a:spLocks noGrp="1"/>
          </p:cNvSpPr>
          <p:nvPr>
            <p:ph type="body"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50000"/>
              </a:spcBef>
              <a:spcAft>
                <a:spcPct val="0"/>
              </a:spcAft>
              <a:buClr>
                <a:srgbClr val="0099FF"/>
              </a:buClr>
              <a:buSzPct val="150000"/>
              <a:buFontTx/>
              <a:buNone/>
              <a:tabLst/>
              <a:defRPr/>
            </a:pPr>
            <a:r>
              <a:rPr lang="en-US" altLang="en-US" sz="1200" b="0" baseline="0" dirty="0" smtClean="0">
                <a:latin typeface="+mn-lt"/>
              </a:rPr>
              <a:t>The objective of this project</a:t>
            </a:r>
            <a:r>
              <a:rPr lang="en-US" altLang="en-US" sz="1200" b="0" dirty="0" smtClean="0">
                <a:latin typeface="+mn-lt"/>
              </a:rPr>
              <a:t> </a:t>
            </a:r>
            <a:r>
              <a:rPr lang="en-US" altLang="en-US" sz="1200" b="0" baseline="0" dirty="0" smtClean="0">
                <a:latin typeface="+mn-lt"/>
              </a:rPr>
              <a:t>is to improve our understanding of the pathways of the upper and lower limbs of the MOC in the SA. </a:t>
            </a:r>
          </a:p>
          <a:p>
            <a:pPr marL="0" marR="0" indent="0" algn="l" defTabSz="457200" rtl="0" eaLnBrk="0" fontAlgn="base" latinLnBrk="0" hangingPunct="0">
              <a:lnSpc>
                <a:spcPct val="100000"/>
              </a:lnSpc>
              <a:spcBef>
                <a:spcPct val="50000"/>
              </a:spcBef>
              <a:spcAft>
                <a:spcPct val="0"/>
              </a:spcAft>
              <a:buClr>
                <a:srgbClr val="0099FF"/>
              </a:buClr>
              <a:buSzPct val="150000"/>
              <a:buFontTx/>
              <a:buNone/>
              <a:tabLst/>
              <a:defRPr/>
            </a:pPr>
            <a:endParaRPr lang="en-US" altLang="en-US" sz="1200" b="1" baseline="0" dirty="0" smtClean="0">
              <a:latin typeface="+mn-lt"/>
            </a:endParaRPr>
          </a:p>
          <a:p>
            <a:pPr marL="0" marR="0" indent="0" algn="l" defTabSz="457200" rtl="0" eaLnBrk="0" fontAlgn="base" latinLnBrk="0" hangingPunct="0">
              <a:lnSpc>
                <a:spcPct val="100000"/>
              </a:lnSpc>
              <a:spcBef>
                <a:spcPct val="50000"/>
              </a:spcBef>
              <a:spcAft>
                <a:spcPct val="0"/>
              </a:spcAft>
              <a:buClr>
                <a:srgbClr val="0099FF"/>
              </a:buClr>
              <a:buSzPct val="150000"/>
              <a:buFontTx/>
              <a:buNone/>
              <a:tabLst/>
              <a:defRPr/>
            </a:pPr>
            <a:r>
              <a:rPr lang="en-US" altLang="en-US" sz="1200" baseline="0" dirty="0" smtClean="0">
                <a:latin typeface="+mn-lt"/>
              </a:rPr>
              <a:t>Our research is focused on the analysis of state-of-the-art high-resolution NOAA/GFDL coupled climate model and ocean-only simulations, non-eddying CMIP and IPCC AR5 models including the NOAA/GFDL coarse resolution models, process-oriented numerical experiments using a regional ocean models, and observations. </a:t>
            </a:r>
          </a:p>
          <a:p>
            <a:pPr marL="0" marR="0" indent="0" algn="l" defTabSz="457200" rtl="0" eaLnBrk="0" fontAlgn="base" latinLnBrk="0" hangingPunct="0">
              <a:lnSpc>
                <a:spcPct val="100000"/>
              </a:lnSpc>
              <a:spcBef>
                <a:spcPct val="50000"/>
              </a:spcBef>
              <a:spcAft>
                <a:spcPct val="0"/>
              </a:spcAft>
              <a:buClr>
                <a:srgbClr val="0099FF"/>
              </a:buClr>
              <a:buSzPct val="150000"/>
              <a:buFontTx/>
              <a:buNone/>
              <a:tabLst/>
              <a:defRPr/>
            </a:pPr>
            <a:endParaRPr lang="en-US" sz="1200" baseline="0" dirty="0" smtClean="0">
              <a:latin typeface="+mn-lt"/>
            </a:endParaRPr>
          </a:p>
          <a:p>
            <a:pPr marL="0" marR="0" indent="0" algn="l" defTabSz="457200" rtl="0" eaLnBrk="0" fontAlgn="base" latinLnBrk="0" hangingPunct="0">
              <a:lnSpc>
                <a:spcPct val="100000"/>
              </a:lnSpc>
              <a:spcBef>
                <a:spcPct val="50000"/>
              </a:spcBef>
              <a:spcAft>
                <a:spcPct val="0"/>
              </a:spcAft>
              <a:buClr>
                <a:srgbClr val="0099FF"/>
              </a:buClr>
              <a:buSzPct val="150000"/>
              <a:buFontTx/>
              <a:buNone/>
              <a:tabLst/>
              <a:defRPr/>
            </a:pPr>
            <a:r>
              <a:rPr lang="en-US" sz="1200" baseline="0" dirty="0" smtClean="0">
                <a:latin typeface="+mn-lt"/>
              </a:rPr>
              <a:t>As an example of one of the pathways we are studying with one of the models:</a:t>
            </a:r>
          </a:p>
          <a:p>
            <a:pPr marL="0" marR="0" indent="0" algn="l" defTabSz="457200" rtl="0" eaLnBrk="0" fontAlgn="base" latinLnBrk="0" hangingPunct="0">
              <a:lnSpc>
                <a:spcPct val="100000"/>
              </a:lnSpc>
              <a:spcBef>
                <a:spcPct val="50000"/>
              </a:spcBef>
              <a:spcAft>
                <a:spcPct val="0"/>
              </a:spcAft>
              <a:buClr>
                <a:srgbClr val="0099FF"/>
              </a:buClr>
              <a:buSzPct val="150000"/>
              <a:buFontTx/>
              <a:buNone/>
              <a:tabLst/>
              <a:defRPr/>
            </a:pPr>
            <a:endParaRPr lang="en-US" sz="1200" baseline="0" dirty="0" smtClean="0">
              <a:latin typeface="+mn-lt"/>
            </a:endParaRPr>
          </a:p>
          <a:p>
            <a:pPr marL="0" marR="0" indent="0" algn="l" defTabSz="457200" rtl="0" eaLnBrk="0" fontAlgn="base" latinLnBrk="0" hangingPunct="0">
              <a:lnSpc>
                <a:spcPct val="100000"/>
              </a:lnSpc>
              <a:spcBef>
                <a:spcPct val="50000"/>
              </a:spcBef>
              <a:spcAft>
                <a:spcPct val="0"/>
              </a:spcAft>
              <a:buClr>
                <a:srgbClr val="0099FF"/>
              </a:buClr>
              <a:buSzPct val="150000"/>
              <a:buFontTx/>
              <a:buNone/>
              <a:tabLst/>
              <a:defRPr/>
            </a:pPr>
            <a:r>
              <a:rPr lang="en-US" sz="1200" baseline="0" dirty="0" smtClean="0">
                <a:latin typeface="+mn-lt"/>
              </a:rPr>
              <a:t>We are studying NADW pathway in a series of ROMS simulations. Passive tracers were released between NADW levels (1500-3000m) in the northwest corner to examine how the “realistic” pathway of NADW differs from the pathway when the Vitoria-</a:t>
            </a:r>
            <a:r>
              <a:rPr lang="en-US" sz="1200" baseline="0" dirty="0" err="1" smtClean="0">
                <a:latin typeface="+mn-lt"/>
              </a:rPr>
              <a:t>Trindade</a:t>
            </a:r>
            <a:r>
              <a:rPr lang="en-US" sz="1200" baseline="0" dirty="0" smtClean="0">
                <a:latin typeface="+mn-lt"/>
              </a:rPr>
              <a:t> Ridge is removed.</a:t>
            </a:r>
          </a:p>
          <a:p>
            <a:pPr marL="0" marR="0" indent="0" algn="l" defTabSz="457200" rtl="0" eaLnBrk="0" fontAlgn="base" latinLnBrk="0" hangingPunct="0">
              <a:lnSpc>
                <a:spcPct val="100000"/>
              </a:lnSpc>
              <a:spcBef>
                <a:spcPct val="50000"/>
              </a:spcBef>
              <a:spcAft>
                <a:spcPct val="0"/>
              </a:spcAft>
              <a:buClr>
                <a:srgbClr val="0099FF"/>
              </a:buClr>
              <a:buSzPct val="150000"/>
              <a:buFontTx/>
              <a:buNone/>
              <a:tabLst/>
              <a:defRPr/>
            </a:pPr>
            <a:endParaRPr lang="en-US" sz="1200" baseline="0" dirty="0" smtClean="0">
              <a:latin typeface="+mn-lt"/>
            </a:endParaRPr>
          </a:p>
          <a:p>
            <a:pPr marL="0" marR="0" indent="0" algn="l" defTabSz="457200" rtl="0" eaLnBrk="0" fontAlgn="base" latinLnBrk="0" hangingPunct="0">
              <a:lnSpc>
                <a:spcPct val="100000"/>
              </a:lnSpc>
              <a:spcBef>
                <a:spcPct val="50000"/>
              </a:spcBef>
              <a:spcAft>
                <a:spcPct val="0"/>
              </a:spcAft>
              <a:buClr>
                <a:srgbClr val="0099FF"/>
              </a:buClr>
              <a:buSzPct val="150000"/>
              <a:buFontTx/>
              <a:buNone/>
              <a:tabLst/>
              <a:defRPr/>
            </a:pPr>
            <a:r>
              <a:rPr lang="en-US" sz="1200" baseline="0" dirty="0" smtClean="0">
                <a:latin typeface="+mn-lt"/>
              </a:rPr>
              <a:t>In the “realistic” pathway (large image) after 20-years there are three offshore intrusions of NADW near 10S, 20S, and 45S. </a:t>
            </a:r>
            <a:r>
              <a:rPr lang="en-US" sz="1200" dirty="0" smtClean="0"/>
              <a:t>The most remarkable is the one observed near 20S, which is the approximate location of the VT Ridge, because there is no clearly defined offshore mean flow in this location. The offshore detrainment of the deep waters in this location appears to be a largely eddy-driven process. The question, therefore, is whether these eddies driving this outflow are produced locally (e.g., through interaction between the western boundary current and the VT Ridge) or are the deep-ocean expression of surface eddies. </a:t>
            </a:r>
          </a:p>
          <a:p>
            <a:pPr marL="0" marR="0" indent="0" algn="l" defTabSz="457200" rtl="0" eaLnBrk="0" fontAlgn="base" latinLnBrk="0" hangingPunct="0">
              <a:lnSpc>
                <a:spcPct val="100000"/>
              </a:lnSpc>
              <a:spcBef>
                <a:spcPct val="50000"/>
              </a:spcBef>
              <a:spcAft>
                <a:spcPct val="0"/>
              </a:spcAft>
              <a:buClr>
                <a:srgbClr val="0099FF"/>
              </a:buClr>
              <a:buSzPct val="150000"/>
              <a:buFontTx/>
              <a:buNone/>
              <a:tabLst/>
              <a:defRPr/>
            </a:pPr>
            <a:endParaRPr lang="en-US" sz="1200" dirty="0" smtClean="0"/>
          </a:p>
          <a:p>
            <a:pPr marL="0" marR="0" indent="0" algn="l" defTabSz="457200" rtl="0" eaLnBrk="0" fontAlgn="base" latinLnBrk="0" hangingPunct="0">
              <a:lnSpc>
                <a:spcPct val="100000"/>
              </a:lnSpc>
              <a:spcBef>
                <a:spcPct val="50000"/>
              </a:spcBef>
              <a:spcAft>
                <a:spcPct val="0"/>
              </a:spcAft>
              <a:buClr>
                <a:srgbClr val="0099FF"/>
              </a:buClr>
              <a:buSzPct val="150000"/>
              <a:buFontTx/>
              <a:buNone/>
              <a:tabLst/>
              <a:defRPr/>
            </a:pPr>
            <a:r>
              <a:rPr lang="en-US" sz="1200" dirty="0" smtClean="0"/>
              <a:t>Preliminary analysis with the V-T seamount</a:t>
            </a:r>
            <a:r>
              <a:rPr lang="en-US" sz="1200" baseline="0" dirty="0" smtClean="0"/>
              <a:t> removed</a:t>
            </a:r>
            <a:r>
              <a:rPr lang="en-US" sz="1200" dirty="0" smtClean="0"/>
              <a:t> shows a reduced offshore spreading pattern of </a:t>
            </a:r>
            <a:r>
              <a:rPr lang="en-US" sz="1200" smtClean="0"/>
              <a:t>NADW near 20S </a:t>
            </a:r>
            <a:r>
              <a:rPr lang="en-US" sz="1200" dirty="0" smtClean="0"/>
              <a:t>although a substantial portion of the NADW is still detrained in the offshore direction at this particular location.</a:t>
            </a:r>
            <a:r>
              <a:rPr lang="en-US" sz="1200" baseline="0" dirty="0" smtClean="0"/>
              <a:t> </a:t>
            </a:r>
            <a:r>
              <a:rPr lang="en-US" sz="1200" b="1" baseline="0" dirty="0" smtClean="0">
                <a:latin typeface="+mn-lt"/>
              </a:rPr>
              <a:t>Note, these simulations are being re-run by V. </a:t>
            </a:r>
            <a:r>
              <a:rPr lang="en-US" sz="1200" b="1" baseline="0" dirty="0" err="1" smtClean="0">
                <a:latin typeface="+mn-lt"/>
              </a:rPr>
              <a:t>Combes</a:t>
            </a:r>
            <a:r>
              <a:rPr lang="en-US" sz="1200" b="1" baseline="0" dirty="0" smtClean="0">
                <a:latin typeface="+mn-lt"/>
              </a:rPr>
              <a:t> and R. </a:t>
            </a:r>
            <a:r>
              <a:rPr lang="en-US" sz="1200" b="1" baseline="0" dirty="0" err="1" smtClean="0">
                <a:latin typeface="+mn-lt"/>
              </a:rPr>
              <a:t>Matano</a:t>
            </a:r>
            <a:r>
              <a:rPr lang="en-US" sz="1200" b="1" baseline="0" dirty="0" smtClean="0">
                <a:latin typeface="+mn-lt"/>
              </a:rPr>
              <a:t> because a spurious diffusion detected due to sigma-coordinates – so these results may change.</a:t>
            </a:r>
            <a:endParaRPr lang="en-US" dirty="0">
              <a:latin typeface="+mj-lt"/>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01EB7E9-11FB-6247-86BD-DBCAD388427C}" type="datetime1">
              <a:rPr lang="en-US"/>
              <a:pPr>
                <a:defRPr/>
              </a:pPr>
              <a:t>5/6/15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D3BCAB-B634-5042-9698-0D605374138F}" type="slidenum">
              <a:rPr lang="en-US"/>
              <a:pPr>
                <a:defRPr/>
              </a:pPr>
              <a:t>‹#›</a:t>
            </a:fld>
            <a:endParaRPr lang="en-US"/>
          </a:p>
        </p:txBody>
      </p:sp>
    </p:spTree>
    <p:extLst>
      <p:ext uri="{BB962C8B-B14F-4D97-AF65-F5344CB8AC3E}">
        <p14:creationId xmlns:p14="http://schemas.microsoft.com/office/powerpoint/2010/main" val="464067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FAF6FB9-0E84-5448-B544-86A2425114C8}" type="datetime1">
              <a:rPr lang="en-US"/>
              <a:pPr>
                <a:defRPr/>
              </a:pPr>
              <a:t>5/6/15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DAD35CB-7750-1142-A947-22D6D8D4C8E2}" type="slidenum">
              <a:rPr lang="en-US"/>
              <a:pPr>
                <a:defRPr/>
              </a:pPr>
              <a:t>‹#›</a:t>
            </a:fld>
            <a:endParaRPr lang="en-US"/>
          </a:p>
        </p:txBody>
      </p:sp>
    </p:spTree>
    <p:extLst>
      <p:ext uri="{BB962C8B-B14F-4D97-AF65-F5344CB8AC3E}">
        <p14:creationId xmlns:p14="http://schemas.microsoft.com/office/powerpoint/2010/main" val="2051176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E102FBE-9D24-3B4E-9A96-C8D0D0C212D7}" type="datetime1">
              <a:rPr lang="en-US"/>
              <a:pPr>
                <a:defRPr/>
              </a:pPr>
              <a:t>5/6/15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8DE97D-BBD7-144D-8693-72DAE45BE708}" type="slidenum">
              <a:rPr lang="en-US"/>
              <a:pPr>
                <a:defRPr/>
              </a:pPr>
              <a:t>‹#›</a:t>
            </a:fld>
            <a:endParaRPr lang="en-US"/>
          </a:p>
        </p:txBody>
      </p:sp>
    </p:spTree>
    <p:extLst>
      <p:ext uri="{BB962C8B-B14F-4D97-AF65-F5344CB8AC3E}">
        <p14:creationId xmlns:p14="http://schemas.microsoft.com/office/powerpoint/2010/main" val="3138320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77CB246-8FE6-A14B-AFB6-F193548906C4}" type="datetime1">
              <a:rPr lang="en-US"/>
              <a:pPr>
                <a:defRPr/>
              </a:pPr>
              <a:t>5/6/15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8AF058-3CCA-5543-9B5A-3C8C8DF6C167}" type="slidenum">
              <a:rPr lang="en-US"/>
              <a:pPr>
                <a:defRPr/>
              </a:pPr>
              <a:t>‹#›</a:t>
            </a:fld>
            <a:endParaRPr lang="en-US"/>
          </a:p>
        </p:txBody>
      </p:sp>
    </p:spTree>
    <p:extLst>
      <p:ext uri="{BB962C8B-B14F-4D97-AF65-F5344CB8AC3E}">
        <p14:creationId xmlns:p14="http://schemas.microsoft.com/office/powerpoint/2010/main" val="122904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516C41D-88A7-6A45-9AF7-4BF432686B95}" type="datetime1">
              <a:rPr lang="en-US"/>
              <a:pPr>
                <a:defRPr/>
              </a:pPr>
              <a:t>5/6/15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D0F8DE-F671-474D-93DE-8EFB53F2B5AF}" type="slidenum">
              <a:rPr lang="en-US"/>
              <a:pPr>
                <a:defRPr/>
              </a:pPr>
              <a:t>‹#›</a:t>
            </a:fld>
            <a:endParaRPr lang="en-US"/>
          </a:p>
        </p:txBody>
      </p:sp>
    </p:spTree>
    <p:extLst>
      <p:ext uri="{BB962C8B-B14F-4D97-AF65-F5344CB8AC3E}">
        <p14:creationId xmlns:p14="http://schemas.microsoft.com/office/powerpoint/2010/main" val="2860578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8BCA904-4CB0-AD4E-8A19-8CEB26DC2CC4}" type="datetime1">
              <a:rPr lang="en-US"/>
              <a:pPr>
                <a:defRPr/>
              </a:pPr>
              <a:t>5/6/15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BE8EEA2-1C5E-CC48-80AD-B4C7CCB1BB28}" type="slidenum">
              <a:rPr lang="en-US"/>
              <a:pPr>
                <a:defRPr/>
              </a:pPr>
              <a:t>‹#›</a:t>
            </a:fld>
            <a:endParaRPr lang="en-US"/>
          </a:p>
        </p:txBody>
      </p:sp>
    </p:spTree>
    <p:extLst>
      <p:ext uri="{BB962C8B-B14F-4D97-AF65-F5344CB8AC3E}">
        <p14:creationId xmlns:p14="http://schemas.microsoft.com/office/powerpoint/2010/main" val="2230833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69E4CDD-C2EC-D240-BE72-2C6C515B60DE}" type="datetime1">
              <a:rPr lang="en-US"/>
              <a:pPr>
                <a:defRPr/>
              </a:pPr>
              <a:t>5/6/15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E087B0D-2F49-164F-BB78-18EF4D0AAB8D}" type="slidenum">
              <a:rPr lang="en-US"/>
              <a:pPr>
                <a:defRPr/>
              </a:pPr>
              <a:t>‹#›</a:t>
            </a:fld>
            <a:endParaRPr lang="en-US"/>
          </a:p>
        </p:txBody>
      </p:sp>
    </p:spTree>
    <p:extLst>
      <p:ext uri="{BB962C8B-B14F-4D97-AF65-F5344CB8AC3E}">
        <p14:creationId xmlns:p14="http://schemas.microsoft.com/office/powerpoint/2010/main" val="4229866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01F11A9-440D-C24D-9260-BF9CB2010B8F}" type="datetime1">
              <a:rPr lang="en-US"/>
              <a:pPr>
                <a:defRPr/>
              </a:pPr>
              <a:t>5/6/15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E64BC1D-7885-7149-B24E-EA4E77E657AE}" type="slidenum">
              <a:rPr lang="en-US"/>
              <a:pPr>
                <a:defRPr/>
              </a:pPr>
              <a:t>‹#›</a:t>
            </a:fld>
            <a:endParaRPr lang="en-US"/>
          </a:p>
        </p:txBody>
      </p:sp>
    </p:spTree>
    <p:extLst>
      <p:ext uri="{BB962C8B-B14F-4D97-AF65-F5344CB8AC3E}">
        <p14:creationId xmlns:p14="http://schemas.microsoft.com/office/powerpoint/2010/main" val="2905506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0F6E882-1DF7-1A40-B148-DF6880A6441B}" type="datetime1">
              <a:rPr lang="en-US"/>
              <a:pPr>
                <a:defRPr/>
              </a:pPr>
              <a:t>5/6/15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8B85B0D-D203-EF4C-A2D3-3D2F36A18F7B}" type="slidenum">
              <a:rPr lang="en-US"/>
              <a:pPr>
                <a:defRPr/>
              </a:pPr>
              <a:t>‹#›</a:t>
            </a:fld>
            <a:endParaRPr lang="en-US"/>
          </a:p>
        </p:txBody>
      </p:sp>
    </p:spTree>
    <p:extLst>
      <p:ext uri="{BB962C8B-B14F-4D97-AF65-F5344CB8AC3E}">
        <p14:creationId xmlns:p14="http://schemas.microsoft.com/office/powerpoint/2010/main" val="1552154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BE51B97-E20B-3246-B6D5-027286494269}" type="datetime1">
              <a:rPr lang="en-US"/>
              <a:pPr>
                <a:defRPr/>
              </a:pPr>
              <a:t>5/6/15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D74AEB5-90E4-C045-A2FE-A73673E81810}" type="slidenum">
              <a:rPr lang="en-US"/>
              <a:pPr>
                <a:defRPr/>
              </a:pPr>
              <a:t>‹#›</a:t>
            </a:fld>
            <a:endParaRPr lang="en-US"/>
          </a:p>
        </p:txBody>
      </p:sp>
    </p:spTree>
    <p:extLst>
      <p:ext uri="{BB962C8B-B14F-4D97-AF65-F5344CB8AC3E}">
        <p14:creationId xmlns:p14="http://schemas.microsoft.com/office/powerpoint/2010/main" val="1345779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ABD5FD2-A442-9945-B160-75E93144DFDF}" type="datetime1">
              <a:rPr lang="en-US"/>
              <a:pPr>
                <a:defRPr/>
              </a:pPr>
              <a:t>5/6/15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530A275-DA46-B242-9933-4FCE7D247E3E}" type="slidenum">
              <a:rPr lang="en-US"/>
              <a:pPr>
                <a:defRPr/>
              </a:pPr>
              <a:t>‹#›</a:t>
            </a:fld>
            <a:endParaRPr lang="en-US"/>
          </a:p>
        </p:txBody>
      </p:sp>
    </p:spTree>
    <p:extLst>
      <p:ext uri="{BB962C8B-B14F-4D97-AF65-F5344CB8AC3E}">
        <p14:creationId xmlns:p14="http://schemas.microsoft.com/office/powerpoint/2010/main" val="248192029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1C587BE7-50B1-3D40-9EBA-1F32E58C9D72}" type="datetime1">
              <a:rPr lang="en-US"/>
              <a:pPr>
                <a:defRPr/>
              </a:pPr>
              <a:t>5/6/15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F4923233-47AE-E34E-B343-EC39FE0EEB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6" charset="-128"/>
          <a:cs typeface="ＭＳ Ｐゴシック" pitchFamily="-106" charset="-128"/>
        </a:defRPr>
      </a:lvl1pPr>
      <a:lvl2pPr algn="ctr" defTabSz="457200"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2pPr>
      <a:lvl3pPr algn="ctr" defTabSz="457200"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3pPr>
      <a:lvl4pPr algn="ctr" defTabSz="457200"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4pPr>
      <a:lvl5pPr algn="ctr" defTabSz="457200"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5pPr>
      <a:lvl6pPr marL="457200" algn="ctr" defTabSz="457200" rtl="0" fontAlgn="base">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6pPr>
      <a:lvl7pPr marL="914400" algn="ctr" defTabSz="457200" rtl="0" fontAlgn="base">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7pPr>
      <a:lvl8pPr marL="1371600" algn="ctr" defTabSz="457200" rtl="0" fontAlgn="base">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8pPr>
      <a:lvl9pPr marL="1828800" algn="ctr" defTabSz="457200" rtl="0" fontAlgn="base">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6" charset="-128"/>
          <a:cs typeface="ＭＳ Ｐゴシック" pitchFamily="-106"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6"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6"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6"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6"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4" Type="http://schemas.openxmlformats.org/officeDocument/2006/relationships/image" Target="../media/image2.ti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74320" y="0"/>
            <a:ext cx="8604504" cy="1128889"/>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ctr" defTabSz="914400" fontAlgn="auto">
              <a:spcAft>
                <a:spcPts val="0"/>
              </a:spcAft>
              <a:defRPr/>
            </a:pPr>
            <a:r>
              <a:rPr lang="en-US" sz="2800" b="1" dirty="0" smtClean="0">
                <a:solidFill>
                  <a:schemeClr val="tx2"/>
                </a:solidFill>
                <a:latin typeface="+mj-lt"/>
                <a:ea typeface="+mj-ea"/>
                <a:cs typeface="+mj-cs"/>
              </a:rPr>
              <a:t>Simulating SAMOC Water Mass Pathways: </a:t>
            </a:r>
          </a:p>
          <a:p>
            <a:pPr algn="ctr" defTabSz="914400" fontAlgn="auto">
              <a:spcAft>
                <a:spcPts val="0"/>
              </a:spcAft>
              <a:defRPr/>
            </a:pPr>
            <a:r>
              <a:rPr lang="en-US" sz="2800" b="1" dirty="0" smtClean="0">
                <a:solidFill>
                  <a:schemeClr val="tx2"/>
                </a:solidFill>
                <a:latin typeface="+mj-lt"/>
                <a:ea typeface="+mj-ea"/>
                <a:cs typeface="+mj-cs"/>
              </a:rPr>
              <a:t>Vitoria-</a:t>
            </a:r>
            <a:r>
              <a:rPr lang="en-US" sz="2800" b="1" dirty="0" err="1" smtClean="0">
                <a:solidFill>
                  <a:schemeClr val="tx2"/>
                </a:solidFill>
                <a:latin typeface="+mj-lt"/>
                <a:ea typeface="+mj-ea"/>
                <a:cs typeface="+mj-cs"/>
              </a:rPr>
              <a:t>Trindade</a:t>
            </a:r>
            <a:r>
              <a:rPr lang="en-US" sz="2800" b="1" dirty="0" smtClean="0">
                <a:solidFill>
                  <a:schemeClr val="tx2"/>
                </a:solidFill>
                <a:latin typeface="+mj-lt"/>
                <a:ea typeface="+mj-ea"/>
                <a:cs typeface="+mj-cs"/>
              </a:rPr>
              <a:t> Ridge ROMS Experiment</a:t>
            </a:r>
            <a:endParaRPr lang="en-US" sz="2800" b="1" dirty="0">
              <a:solidFill>
                <a:schemeClr val="tx2"/>
              </a:solidFill>
              <a:latin typeface="+mj-lt"/>
              <a:ea typeface="+mj-ea"/>
              <a:cs typeface="+mj-cs"/>
            </a:endParaRPr>
          </a:p>
        </p:txBody>
      </p:sp>
      <p:sp>
        <p:nvSpPr>
          <p:cNvPr id="20483" name="TextBox 7"/>
          <p:cNvSpPr txBox="1">
            <a:spLocks noChangeArrowheads="1"/>
          </p:cNvSpPr>
          <p:nvPr/>
        </p:nvSpPr>
        <p:spPr bwMode="auto">
          <a:xfrm>
            <a:off x="-982663" y="3335338"/>
            <a:ext cx="185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pic>
        <p:nvPicPr>
          <p:cNvPr id="2" name="Picture 1" descr="Fig_7.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1" y="3886200"/>
            <a:ext cx="6581285" cy="2286000"/>
          </a:xfrm>
          <a:prstGeom prst="rect">
            <a:avLst/>
          </a:prstGeom>
        </p:spPr>
      </p:pic>
      <p:pic>
        <p:nvPicPr>
          <p:cNvPr id="3" name="Picture 2" descr="Fig_8.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143000"/>
            <a:ext cx="4918582" cy="2743200"/>
          </a:xfrm>
          <a:prstGeom prst="rect">
            <a:avLst/>
          </a:prstGeom>
        </p:spPr>
      </p:pic>
      <p:sp>
        <p:nvSpPr>
          <p:cNvPr id="25" name="Rectangle 24"/>
          <p:cNvSpPr/>
          <p:nvPr/>
        </p:nvSpPr>
        <p:spPr>
          <a:xfrm>
            <a:off x="92074" y="6400800"/>
            <a:ext cx="8950325" cy="4572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TextBox 3"/>
          <p:cNvSpPr txBox="1">
            <a:spLocks noChangeArrowheads="1"/>
          </p:cNvSpPr>
          <p:nvPr/>
        </p:nvSpPr>
        <p:spPr bwMode="auto">
          <a:xfrm>
            <a:off x="92074" y="6400800"/>
            <a:ext cx="87867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800" b="1" dirty="0" smtClean="0">
                <a:latin typeface="+mj-lt"/>
              </a:rPr>
              <a:t>NOAA project: Perez, </a:t>
            </a:r>
            <a:r>
              <a:rPr lang="en-US" sz="1800" b="1" dirty="0" err="1" smtClean="0">
                <a:latin typeface="+mj-lt"/>
              </a:rPr>
              <a:t>Garzoli</a:t>
            </a:r>
            <a:r>
              <a:rPr lang="en-US" sz="1800" b="1" dirty="0" smtClean="0">
                <a:latin typeface="+mj-lt"/>
              </a:rPr>
              <a:t>, </a:t>
            </a:r>
            <a:r>
              <a:rPr lang="en-US" sz="1800" b="1" dirty="0" err="1" smtClean="0">
                <a:latin typeface="+mj-lt"/>
              </a:rPr>
              <a:t>Matano</a:t>
            </a:r>
            <a:r>
              <a:rPr lang="en-US" sz="1800" b="1" dirty="0" smtClean="0">
                <a:latin typeface="+mj-lt"/>
              </a:rPr>
              <a:t>, </a:t>
            </a:r>
            <a:r>
              <a:rPr lang="en-US" sz="1800" b="1" dirty="0" err="1" smtClean="0">
                <a:latin typeface="+mj-lt"/>
              </a:rPr>
              <a:t>Msadek</a:t>
            </a:r>
            <a:r>
              <a:rPr lang="en-US" sz="1800" b="1" dirty="0" smtClean="0">
                <a:latin typeface="+mj-lt"/>
              </a:rPr>
              <a:t> (Figure by R. </a:t>
            </a:r>
            <a:r>
              <a:rPr lang="en-US" sz="1800" b="1" dirty="0" err="1" smtClean="0">
                <a:latin typeface="+mj-lt"/>
              </a:rPr>
              <a:t>Matano</a:t>
            </a:r>
            <a:r>
              <a:rPr lang="en-US" sz="1800" b="1" dirty="0" smtClean="0">
                <a:latin typeface="+mj-lt"/>
              </a:rPr>
              <a:t> and V. </a:t>
            </a:r>
            <a:r>
              <a:rPr lang="en-US" sz="1800" b="1" dirty="0" err="1" smtClean="0">
                <a:latin typeface="+mj-lt"/>
              </a:rPr>
              <a:t>Combes</a:t>
            </a:r>
            <a:r>
              <a:rPr lang="en-US" sz="1800" b="1" dirty="0" smtClean="0">
                <a:latin typeface="+mj-lt"/>
              </a:rPr>
              <a:t>) </a:t>
            </a:r>
            <a:endParaRPr lang="en-US" sz="1800" b="1" dirty="0">
              <a:latin typeface="+mj-lt"/>
            </a:endParaRPr>
          </a:p>
        </p:txBody>
      </p:sp>
      <p:sp>
        <p:nvSpPr>
          <p:cNvPr id="27" name="TextBox 3"/>
          <p:cNvSpPr txBox="1">
            <a:spLocks noChangeArrowheads="1"/>
          </p:cNvSpPr>
          <p:nvPr/>
        </p:nvSpPr>
        <p:spPr bwMode="auto">
          <a:xfrm>
            <a:off x="5486400" y="2184400"/>
            <a:ext cx="3429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800" dirty="0" smtClean="0">
                <a:latin typeface="+mj-lt"/>
              </a:rPr>
              <a:t>Average tracer distribution after 20-years of ROMS benchmark simulation</a:t>
            </a:r>
          </a:p>
          <a:p>
            <a:pPr algn="ctr" eaLnBrk="1" hangingPunct="1">
              <a:defRPr/>
            </a:pPr>
            <a:endParaRPr lang="en-US" sz="1800" b="1" dirty="0">
              <a:latin typeface="+mj-lt"/>
            </a:endParaRPr>
          </a:p>
        </p:txBody>
      </p:sp>
      <p:sp>
        <p:nvSpPr>
          <p:cNvPr id="28" name="TextBox 3"/>
          <p:cNvSpPr txBox="1">
            <a:spLocks noChangeArrowheads="1"/>
          </p:cNvSpPr>
          <p:nvPr/>
        </p:nvSpPr>
        <p:spPr bwMode="auto">
          <a:xfrm>
            <a:off x="7086600" y="4114800"/>
            <a:ext cx="1828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800" dirty="0" smtClean="0">
                <a:latin typeface="+mj-lt"/>
              </a:rPr>
              <a:t>After 10-years of ROMS benchmark simulation and simulation without VT Ridge</a:t>
            </a:r>
          </a:p>
          <a:p>
            <a:pPr algn="ctr" eaLnBrk="1" hangingPunct="1">
              <a:defRPr/>
            </a:pPr>
            <a:endParaRPr lang="en-US" sz="1800" b="1" dirty="0">
              <a:latin typeface="+mj-lt"/>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14264</TotalTime>
  <Words>409</Words>
  <Application>Microsoft Macintosh PowerPoint</Application>
  <PresentationFormat>On-screen Show (4:3)</PresentationFormat>
  <Paragraphs>17</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US Dept of Commerce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Renellys Perez</dc:creator>
  <cp:lastModifiedBy>Renellys Perez</cp:lastModifiedBy>
  <cp:revision>752</cp:revision>
  <cp:lastPrinted>2012-03-02T16:04:22Z</cp:lastPrinted>
  <dcterms:created xsi:type="dcterms:W3CDTF">2014-02-06T19:19:20Z</dcterms:created>
  <dcterms:modified xsi:type="dcterms:W3CDTF">2015-05-06T17:46:01Z</dcterms:modified>
</cp:coreProperties>
</file>