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2"/>
  </p:sldIdLst>
  <p:sldSz cx="42794238" cy="30267275"/>
  <p:notesSz cx="6858000" cy="9144000"/>
  <p:defaultTextStyle>
    <a:defPPr>
      <a:defRPr lang="en-US"/>
    </a:defPPr>
    <a:lvl1pPr marL="0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1pPr>
    <a:lvl2pPr marL="2044000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2pPr>
    <a:lvl3pPr marL="4088001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3pPr>
    <a:lvl4pPr marL="6132002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4pPr>
    <a:lvl5pPr marL="8176003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5pPr>
    <a:lvl6pPr marL="10220003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6pPr>
    <a:lvl7pPr marL="12264004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7pPr>
    <a:lvl8pPr marL="14308005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8pPr>
    <a:lvl9pPr marL="16352006" algn="l" defTabSz="4088001" rtl="0" eaLnBrk="1" latinLnBrk="0" hangingPunct="1">
      <a:defRPr sz="8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F0F"/>
    <a:srgbClr val="FF8F0F"/>
    <a:srgbClr val="0000FF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6"/>
    <p:restoredTop sz="94730"/>
  </p:normalViewPr>
  <p:slideViewPr>
    <p:cSldViewPr snapToGrid="0" snapToObjects="1">
      <p:cViewPr>
        <p:scale>
          <a:sx n="60" d="100"/>
          <a:sy n="60" d="100"/>
        </p:scale>
        <p:origin x="4542" y="-72"/>
      </p:cViewPr>
      <p:guideLst>
        <p:guide orient="horz" pos="9533"/>
        <p:guide pos="13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147D6-92EB-B948-A26C-C096E57F6FF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7C01-A17F-6A43-9D11-ED992D17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1pPr>
    <a:lvl2pPr marL="2044000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2pPr>
    <a:lvl3pPr marL="4088001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3pPr>
    <a:lvl4pPr marL="6132002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4pPr>
    <a:lvl5pPr marL="8176003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5pPr>
    <a:lvl6pPr marL="10220003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6pPr>
    <a:lvl7pPr marL="12264004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7pPr>
    <a:lvl8pPr marL="14308005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8pPr>
    <a:lvl9pPr marL="16352006" algn="l" defTabSz="4088001" rtl="0" eaLnBrk="1" latinLnBrk="0" hangingPunct="1">
      <a:defRPr sz="53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7C01-A17F-6A43-9D11-ED992D178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4953466"/>
            <a:ext cx="36375102" cy="10537496"/>
          </a:xfrm>
        </p:spPr>
        <p:txBody>
          <a:bodyPr anchor="b"/>
          <a:lstStyle>
            <a:lvl1pPr algn="ctr">
              <a:defRPr sz="26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0" y="15897328"/>
            <a:ext cx="32095679" cy="7307583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806" indent="0" algn="ctr">
              <a:buNone/>
              <a:defRPr sz="8827"/>
            </a:lvl2pPr>
            <a:lvl3pPr marL="4035613" indent="0" algn="ctr">
              <a:buNone/>
              <a:defRPr sz="7944"/>
            </a:lvl3pPr>
            <a:lvl4pPr marL="6053419" indent="0" algn="ctr">
              <a:buNone/>
              <a:defRPr sz="7061"/>
            </a:lvl4pPr>
            <a:lvl5pPr marL="8071226" indent="0" algn="ctr">
              <a:buNone/>
              <a:defRPr sz="7061"/>
            </a:lvl5pPr>
            <a:lvl6pPr marL="10089032" indent="0" algn="ctr">
              <a:buNone/>
              <a:defRPr sz="7061"/>
            </a:lvl6pPr>
            <a:lvl7pPr marL="12106839" indent="0" algn="ctr">
              <a:buNone/>
              <a:defRPr sz="7061"/>
            </a:lvl7pPr>
            <a:lvl8pPr marL="14124645" indent="0" algn="ctr">
              <a:buNone/>
              <a:defRPr sz="7061"/>
            </a:lvl8pPr>
            <a:lvl9pPr marL="16142452" indent="0" algn="ctr">
              <a:buNone/>
              <a:defRPr sz="706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9" y="1611452"/>
            <a:ext cx="9227508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6" y="1611452"/>
            <a:ext cx="27147595" cy="25650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8" y="7545809"/>
            <a:ext cx="36910030" cy="12590343"/>
          </a:xfrm>
        </p:spPr>
        <p:txBody>
          <a:bodyPr anchor="b"/>
          <a:lstStyle>
            <a:lvl1pPr>
              <a:defRPr sz="26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8" y="20255262"/>
            <a:ext cx="36910030" cy="6620964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/>
                </a:solidFill>
              </a:defRPr>
            </a:lvl1pPr>
            <a:lvl2pPr marL="2017806" indent="0">
              <a:buNone/>
              <a:defRPr sz="8827">
                <a:solidFill>
                  <a:schemeClr val="tx1">
                    <a:tint val="75000"/>
                  </a:schemeClr>
                </a:solidFill>
              </a:defRPr>
            </a:lvl2pPr>
            <a:lvl3pPr marL="4035613" indent="0">
              <a:buNone/>
              <a:defRPr sz="7944">
                <a:solidFill>
                  <a:schemeClr val="tx1">
                    <a:tint val="75000"/>
                  </a:schemeClr>
                </a:solidFill>
              </a:defRPr>
            </a:lvl3pPr>
            <a:lvl4pPr marL="605341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4pPr>
            <a:lvl5pPr marL="8071226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5pPr>
            <a:lvl6pPr marL="1008903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6pPr>
            <a:lvl7pPr marL="1210683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7pPr>
            <a:lvl8pPr marL="1412464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8pPr>
            <a:lvl9pPr marL="1614245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104" y="8057261"/>
            <a:ext cx="18187551" cy="192043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3" y="8057261"/>
            <a:ext cx="18187551" cy="192043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1611459"/>
            <a:ext cx="369100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2" y="7419688"/>
            <a:ext cx="18103966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682" y="11055963"/>
            <a:ext cx="18103966" cy="16261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5" y="7419688"/>
            <a:ext cx="18193125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5" y="11055963"/>
            <a:ext cx="18193125" cy="16261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125" y="4357934"/>
            <a:ext cx="21664583" cy="21509383"/>
          </a:xfrm>
        </p:spPr>
        <p:txBody>
          <a:bodyPr/>
          <a:lstStyle>
            <a:lvl1pPr>
              <a:defRPr sz="14123"/>
            </a:lvl1pPr>
            <a:lvl2pPr>
              <a:defRPr sz="12358"/>
            </a:lvl2pPr>
            <a:lvl3pPr>
              <a:defRPr sz="10592"/>
            </a:lvl3pPr>
            <a:lvl4pPr>
              <a:defRPr sz="8827"/>
            </a:lvl4pPr>
            <a:lvl5pPr>
              <a:defRPr sz="8827"/>
            </a:lvl5pPr>
            <a:lvl6pPr>
              <a:defRPr sz="8827"/>
            </a:lvl6pPr>
            <a:lvl7pPr>
              <a:defRPr sz="8827"/>
            </a:lvl7pPr>
            <a:lvl8pPr>
              <a:defRPr sz="8827"/>
            </a:lvl8pPr>
            <a:lvl9pPr>
              <a:defRPr sz="88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3125" y="4357934"/>
            <a:ext cx="21664583" cy="21509383"/>
          </a:xfrm>
        </p:spPr>
        <p:txBody>
          <a:bodyPr anchor="t"/>
          <a:lstStyle>
            <a:lvl1pPr marL="0" indent="0">
              <a:buNone/>
              <a:defRPr sz="14123"/>
            </a:lvl1pPr>
            <a:lvl2pPr marL="2017806" indent="0">
              <a:buNone/>
              <a:defRPr sz="12358"/>
            </a:lvl2pPr>
            <a:lvl3pPr marL="4035613" indent="0">
              <a:buNone/>
              <a:defRPr sz="10592"/>
            </a:lvl3pPr>
            <a:lvl4pPr marL="6053419" indent="0">
              <a:buNone/>
              <a:defRPr sz="8827"/>
            </a:lvl4pPr>
            <a:lvl5pPr marL="8071226" indent="0">
              <a:buNone/>
              <a:defRPr sz="8827"/>
            </a:lvl5pPr>
            <a:lvl6pPr marL="10089032" indent="0">
              <a:buNone/>
              <a:defRPr sz="8827"/>
            </a:lvl6pPr>
            <a:lvl7pPr marL="12106839" indent="0">
              <a:buNone/>
              <a:defRPr sz="8827"/>
            </a:lvl7pPr>
            <a:lvl8pPr marL="14124645" indent="0">
              <a:buNone/>
              <a:defRPr sz="8827"/>
            </a:lvl8pPr>
            <a:lvl9pPr marL="16142452" indent="0">
              <a:buNone/>
              <a:defRPr sz="882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104" y="1611459"/>
            <a:ext cx="369100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104" y="8057261"/>
            <a:ext cx="369100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4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2C5A-6989-9941-9CD6-36ED1BD68B11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2" y="28053287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3430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57F9-D532-874C-827E-647B29199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035613" rtl="0" eaLnBrk="1" latinLnBrk="0" hangingPunct="1">
        <a:lnSpc>
          <a:spcPct val="90000"/>
        </a:lnSpc>
        <a:spcBef>
          <a:spcPct val="0"/>
        </a:spcBef>
        <a:buNone/>
        <a:defRPr sz="194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903" indent="-1008903" algn="l" defTabSz="4035613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8" kern="1200">
          <a:solidFill>
            <a:schemeClr val="tx1"/>
          </a:solidFill>
          <a:latin typeface="+mn-lt"/>
          <a:ea typeface="+mn-ea"/>
          <a:cs typeface="+mn-cs"/>
        </a:defRPr>
      </a:lvl1pPr>
      <a:lvl2pPr marL="3026710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51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7" kern="1200">
          <a:solidFill>
            <a:schemeClr val="tx1"/>
          </a:solidFill>
          <a:latin typeface="+mn-lt"/>
          <a:ea typeface="+mn-ea"/>
          <a:cs typeface="+mn-cs"/>
        </a:defRPr>
      </a:lvl3pPr>
      <a:lvl4pPr marL="7062323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8012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93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742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354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1355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80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613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41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122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903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83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645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245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321516" y="485207"/>
            <a:ext cx="2815120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400" b="1" i="1" dirty="0" smtClean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 improved near-surface velocity climatology for the </a:t>
            </a:r>
          </a:p>
          <a:p>
            <a:pPr algn="ctr"/>
            <a:r>
              <a:rPr lang="en-US" sz="6400" b="1" i="1" dirty="0" smtClean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global ocean from drifter observations</a:t>
            </a:r>
            <a:endParaRPr lang="en-US" sz="6400" b="1" i="1" dirty="0">
              <a:solidFill>
                <a:schemeClr val="accent6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0935948" y="2482730"/>
            <a:ext cx="20922344" cy="1355971"/>
          </a:xfr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Century Gothic" charset="0"/>
                <a:ea typeface="Century Gothic" charset="0"/>
                <a:cs typeface="Century Gothic" charset="0"/>
              </a:rPr>
              <a:t>Rick </a:t>
            </a:r>
            <a:r>
              <a:rPr lang="en-US" sz="3600" b="1" dirty="0" smtClean="0">
                <a:latin typeface="Century Gothic" charset="0"/>
                <a:ea typeface="Century Gothic" charset="0"/>
                <a:cs typeface="Century Gothic" charset="0"/>
              </a:rPr>
              <a:t>Lumpkin</a:t>
            </a:r>
            <a:r>
              <a:rPr lang="en-US" sz="3200" b="1" baseline="30000" dirty="0"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, Lucas 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C. 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Laurindo</a:t>
            </a:r>
            <a:r>
              <a:rPr lang="en-US" sz="3200" b="1" baseline="30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US" sz="3200" b="1" baseline="30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and Arthur 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J. 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Mariano</a:t>
            </a:r>
            <a:r>
              <a:rPr lang="en-US" sz="3200" b="1" baseline="30000" dirty="0" smtClean="0">
                <a:latin typeface="Century Gothic" charset="0"/>
                <a:ea typeface="Century Gothic" charset="0"/>
                <a:cs typeface="Century Gothic" charset="0"/>
              </a:rPr>
              <a:t>2</a:t>
            </a:r>
            <a:endParaRPr lang="en-US" sz="88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aseline="30000" dirty="0" smtClean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2800" dirty="0" smtClean="0">
                <a:latin typeface="Courier New" charset="0"/>
                <a:ea typeface="Courier New" charset="0"/>
                <a:cs typeface="Courier New" charset="0"/>
              </a:rPr>
              <a:t>NOAA/AOML, </a:t>
            </a:r>
            <a:r>
              <a:rPr lang="en-US" sz="2800" baseline="30000" dirty="0" smtClean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2800" dirty="0" smtClean="0">
                <a:latin typeface="Courier New" charset="0"/>
                <a:ea typeface="Courier New" charset="0"/>
                <a:cs typeface="Courier New" charset="0"/>
              </a:rPr>
              <a:t>RSMAS/Univ. Miami</a:t>
            </a:r>
            <a:endParaRPr lang="en-US" sz="28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804" y="5040302"/>
            <a:ext cx="10425144" cy="71488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ingle Corner Rectangle 35"/>
          <p:cNvSpPr/>
          <p:nvPr/>
        </p:nvSpPr>
        <p:spPr>
          <a:xfrm>
            <a:off x="510804" y="4297681"/>
            <a:ext cx="10425144" cy="773573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0804" y="4330524"/>
            <a:ext cx="996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1. Introduction: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0804" y="13248130"/>
            <a:ext cx="10425144" cy="164916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 Single Corner Rectangle 44"/>
          <p:cNvSpPr/>
          <p:nvPr/>
        </p:nvSpPr>
        <p:spPr>
          <a:xfrm>
            <a:off x="510804" y="12505509"/>
            <a:ext cx="10425144" cy="773573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0804" y="12538352"/>
            <a:ext cx="996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2. Decomposition method: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87661" y="5071254"/>
            <a:ext cx="15012225" cy="113398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 Single Corner Rectangle 47"/>
          <p:cNvSpPr/>
          <p:nvPr/>
        </p:nvSpPr>
        <p:spPr>
          <a:xfrm>
            <a:off x="11287661" y="4328633"/>
            <a:ext cx="15012225" cy="773573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287661" y="4361476"/>
            <a:ext cx="1434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3. Method tuning and error analysis: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651599" y="5023884"/>
            <a:ext cx="15578282" cy="178758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 Single Corner Rectangle 53"/>
          <p:cNvSpPr/>
          <p:nvPr/>
        </p:nvSpPr>
        <p:spPr>
          <a:xfrm>
            <a:off x="26651599" y="4281264"/>
            <a:ext cx="15578282" cy="773573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6651599" y="4314107"/>
            <a:ext cx="1488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5. New </a:t>
            </a:r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Global Drifter </a:t>
            </a:r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Program </a:t>
            </a:r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climatological </a:t>
            </a:r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fields: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287661" y="17562234"/>
            <a:ext cx="15012225" cy="121775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 Single Corner Rectangle 56"/>
          <p:cNvSpPr/>
          <p:nvPr/>
        </p:nvSpPr>
        <p:spPr>
          <a:xfrm>
            <a:off x="11287661" y="16819613"/>
            <a:ext cx="15012225" cy="903184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1287661" y="16895999"/>
            <a:ext cx="1434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4. Correction of the slip bias of undrogued drifters: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46" y="377313"/>
            <a:ext cx="2937131" cy="2937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978" y="1472937"/>
            <a:ext cx="2370501" cy="2365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83" y="22159047"/>
            <a:ext cx="9479866" cy="72462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318" y="18211633"/>
            <a:ext cx="10157233" cy="36584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626" y="5206997"/>
            <a:ext cx="15018493" cy="666928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493" y="13899156"/>
            <a:ext cx="14416531" cy="7225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518" y="9675850"/>
            <a:ext cx="10166171" cy="6690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58" y="5455623"/>
            <a:ext cx="7217522" cy="4335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0804" y="13614400"/>
                <a:ext cx="10187676" cy="2635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Previous studies modeled horizontal gradients within bins using 2-D functions,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</m:d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pPr marL="4572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Considering that time-mean ocean velocities are highly anisotropic, this work models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using 1-D functions,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mr-I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pPr marL="4572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Clr>
                    <a:schemeClr val="tx1"/>
                  </a:buClr>
                  <a:buFont typeface="Arial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mr-IN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coordinates are found via the rotation of the Cartesian coordinate system, being defined at the angle that minimizes fitting error of the 1-D curve: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4" y="13614400"/>
                <a:ext cx="10187676" cy="2635850"/>
              </a:xfrm>
              <a:prstGeom prst="rect">
                <a:avLst/>
              </a:prstGeom>
              <a:blipFill rotWithShape="0">
                <a:blip r:embed="rId13"/>
                <a:stretch>
                  <a:fillRect t="-1848" r="-718" b="-4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5" y="16503829"/>
            <a:ext cx="3934822" cy="38192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35" y="16503830"/>
            <a:ext cx="3842346" cy="3819226"/>
          </a:xfrm>
          <a:prstGeom prst="rect">
            <a:avLst/>
          </a:prstGeom>
        </p:spPr>
      </p:pic>
      <p:sp>
        <p:nvSpPr>
          <p:cNvPr id="42" name="Right Arrow 41"/>
          <p:cNvSpPr/>
          <p:nvPr/>
        </p:nvSpPr>
        <p:spPr>
          <a:xfrm>
            <a:off x="5143098" y="18026095"/>
            <a:ext cx="1058226" cy="3936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976864" y="18394822"/>
            <a:ext cx="1390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Rotate!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81761" y="20694507"/>
            <a:ext cx="9634180" cy="0"/>
          </a:xfrm>
          <a:prstGeom prst="line">
            <a:avLst/>
          </a:prstGeom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4"/>
          <p:cNvSpPr txBox="1">
            <a:spLocks/>
          </p:cNvSpPr>
          <p:nvPr/>
        </p:nvSpPr>
        <p:spPr>
          <a:xfrm>
            <a:off x="1033513" y="21990446"/>
            <a:ext cx="9028367" cy="593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035613" rtl="0" eaLnBrk="1" latinLnBrk="0" hangingPunct="1">
              <a:lnSpc>
                <a:spcPct val="90000"/>
              </a:lnSpc>
              <a:spcBef>
                <a:spcPts val="4413"/>
              </a:spcBef>
              <a:buFont typeface="Arial" panose="020B0604020202020204" pitchFamily="34" charset="0"/>
              <a:buNone/>
              <a:defRPr sz="10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7806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8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5613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53419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71226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9032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06839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24645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42452" indent="0" algn="ctr" defTabSz="4035613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None/>
              <a:defRPr sz="7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1468" y="21046613"/>
                <a:ext cx="10217011" cy="840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Within a bin with </a:t>
                </a:r>
                <a:r>
                  <a:rPr lang="en-US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observations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1, 2, 3, </a:t>
                </a:r>
                <a:r>
                  <a:rPr lang="mr-I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 marL="342900" indent="274320">
                  <a:buFont typeface="Arial" charset="0"/>
                  <a:buChar char="•"/>
                </a:pPr>
                <a:endParaRPr lang="en-US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indent="27432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rgbClr val="0200FF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mr-IN" sz="2400" i="1">
                                  <a:solidFill>
                                    <a:srgbClr val="0200FF"/>
                                  </a:solidFill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2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mr-IN" sz="2400" i="1">
                                          <a:solidFill>
                                            <a:srgbClr val="0200FF"/>
                                          </a:solidFill>
                                          <a:latin typeface="Cambria Math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mr-IN" sz="2400" i="1">
                                              <a:solidFill>
                                                <a:srgbClr val="0200FF"/>
                                              </a:solidFill>
                                              <a:latin typeface="Cambria Math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mr-IN" sz="2400" i="1">
                                              <a:solidFill>
                                                <a:srgbClr val="0200FF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200FF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rgbClr val="0200FF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𝑗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200FF"/>
                                          </a:solidFill>
                                          <a:latin typeface="Cambria Math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200FF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200FF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200FF"/>
                                          </a:solidFill>
                                          <a:latin typeface="Cambria Math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200FF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mr-IN" sz="2400" i="1">
                                              <a:solidFill>
                                                <a:srgbClr val="0200FF"/>
                                              </a:solidFill>
                                              <a:latin typeface="Cambria Math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mr-IN" sz="2400" i="1">
                                                  <a:solidFill>
                                                    <a:srgbClr val="0200FF"/>
                                                  </a:solidFill>
                                                  <a:latin typeface="Cambria Math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mr-IN" sz="2400" i="1">
                                                  <a:solidFill>
                                                    <a:srgbClr val="0200FF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200FF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𝑡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srgbClr val="0200FF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𝑗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𝑡</m:t>
                      </m:r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endParaRPr lang="en-US" sz="1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endParaRPr lang="en-US" sz="1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matrix form: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𝑈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𝐴𝑧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𝑈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Gauss-Markov Estimation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(GME)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solution for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is [1]:</a:t>
                </a:r>
              </a:p>
              <a:p>
                <a:pPr marL="285750" indent="274320">
                  <a:buFont typeface="Arial" charset="0"/>
                  <a:buChar char="•"/>
                </a:pPr>
                <a:endParaRPr lang="en-US" sz="1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indent="27432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𝑧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mr-IN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𝑧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200FF"/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200FF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200FF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where:</a:t>
                </a:r>
              </a:p>
              <a:p>
                <a:pPr indent="274320" algn="ctr"/>
                <a:endParaRPr lang="en-US" sz="1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Clr>
                    <a:schemeClr val="tx1">
                      <a:lumMod val="50000"/>
                      <a:lumOff val="50000"/>
                    </a:schemeClr>
                  </a:buClr>
                  <a:buFont typeface=".AppleSystemUIFont" charset="-12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variance-covariance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matrix of the coefficients in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</a:p>
              <a:p>
                <a:pPr marL="342900" indent="274320">
                  <a:buClr>
                    <a:schemeClr val="tx1">
                      <a:lumMod val="50000"/>
                      <a:lumOff val="50000"/>
                    </a:schemeClr>
                  </a:buClr>
                  <a:buFont typeface=".AppleSystemUIFont" charset="-120"/>
                  <a:buChar char="-"/>
                </a:pPr>
                <a:endParaRPr lang="en-US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Clr>
                    <a:schemeClr val="tx1">
                      <a:lumMod val="50000"/>
                      <a:lumOff val="50000"/>
                    </a:schemeClr>
                  </a:buClr>
                  <a:buFont typeface=".AppleSystemUIFont" charset="-12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200FF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2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2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variance-covariance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matrix of the eddy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residuals, given by:</a:t>
                </a:r>
              </a:p>
              <a:p>
                <a:pPr marL="342900" indent="274320">
                  <a:buClr>
                    <a:schemeClr val="tx1">
                      <a:lumMod val="50000"/>
                      <a:lumOff val="50000"/>
                    </a:schemeClr>
                  </a:buClr>
                  <a:buFont typeface=".AppleSystemUIFont" charset="-120"/>
                  <a:buChar char="-"/>
                </a:pP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indent="27432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200FF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2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2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mr-IN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B500FF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B500FF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mr-IN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mr-I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mr-I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𝜋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B500FF"/>
                                                </a:solidFill>
                                                <a:latin typeface="Cambria Math"/>
                                                <a:ea typeface="Times New Roman" charset="0"/>
                                                <a:cs typeface="Times New Roman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B500FF"/>
                                                </a:solidFill>
                                                <a:latin typeface="Cambria Math" charset="0"/>
                                                <a:ea typeface="Times New Roman" charset="0"/>
                                                <a:cs typeface="Times New Roman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B500FF"/>
                                                </a:solidFill>
                                                <a:latin typeface="Cambria Math" charset="0"/>
                                                <a:ea typeface="Times New Roman" charset="0"/>
                                                <a:cs typeface="Times New Roman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where</a:t>
                </a:r>
              </a:p>
              <a:p>
                <a:pPr indent="274320" algn="ctr"/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274320">
                  <a:buClr>
                    <a:schemeClr val="tx1">
                      <a:lumMod val="50000"/>
                      <a:lumOff val="50000"/>
                    </a:schemeClr>
                  </a:buClr>
                  <a:buFont typeface=".AppleSystemUIFont" charset="-12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5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B5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decorrelation time scale.</a:t>
                </a:r>
              </a:p>
              <a:p>
                <a:pPr marL="342900" indent="274320">
                  <a:buFont typeface="Arial" charset="0"/>
                  <a:buChar char="•"/>
                </a:pPr>
                <a:endPara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285750" indent="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Variance-covariance matrix of the standard errors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𝑆𝐸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of </a:t>
                </a:r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z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 marL="285750" indent="274320">
                  <a:buFont typeface="Arial" charset="0"/>
                  <a:buChar char="•"/>
                </a:pPr>
                <a:endParaRPr lang="en-US" sz="1400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indent="27432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mr-IN" sz="2400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400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200FF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𝐴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indent="274320"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285750" indent="274320">
                  <a:buFont typeface="Arial" charset="0"/>
                  <a:buChar char="•"/>
                </a:pP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rrors are propagated to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modeled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velocities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via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𝐴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8" y="21046613"/>
                <a:ext cx="10217011" cy="8401274"/>
              </a:xfrm>
              <a:prstGeom prst="rect">
                <a:avLst/>
              </a:prstGeom>
              <a:blipFill rotWithShape="0">
                <a:blip r:embed="rId16"/>
                <a:stretch>
                  <a:fillRect t="-581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/>
          <p:cNvSpPr/>
          <p:nvPr/>
        </p:nvSpPr>
        <p:spPr>
          <a:xfrm rot="16200000">
            <a:off x="3401902" y="22120285"/>
            <a:ext cx="150407" cy="1382742"/>
          </a:xfrm>
          <a:prstGeom prst="leftBrace">
            <a:avLst/>
          </a:prstGeom>
          <a:ln w="9525" cap="rnd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/>
          <p:cNvSpPr/>
          <p:nvPr/>
        </p:nvSpPr>
        <p:spPr>
          <a:xfrm rot="16200000">
            <a:off x="6478342" y="20859156"/>
            <a:ext cx="150407" cy="3905000"/>
          </a:xfrm>
          <a:prstGeom prst="leftBrace">
            <a:avLst/>
          </a:prstGeom>
          <a:ln w="9525" cap="rnd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303137" y="22991926"/>
            <a:ext cx="238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Mean spatial structure: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1-D, n</a:t>
            </a:r>
            <a:r>
              <a:rPr lang="en-US" sz="1400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degree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954694" y="22991926"/>
                <a:ext cx="3199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200FF"/>
                    </a:solidFill>
                  </a:rPr>
                  <a:t>Seasonal fluctuations:</a:t>
                </a:r>
              </a:p>
              <a:p>
                <a:pPr algn="ctr"/>
                <a:r>
                  <a:rPr lang="en-US" sz="1400" dirty="0" err="1">
                    <a:solidFill>
                      <a:srgbClr val="0200FF"/>
                    </a:solidFill>
                  </a:rPr>
                  <a:t>Harmonical</a:t>
                </a:r>
                <a:r>
                  <a:rPr lang="en-US" sz="1400" dirty="0">
                    <a:solidFill>
                      <a:srgbClr val="0200FF"/>
                    </a:solidFill>
                  </a:rPr>
                  <a:t> expansion with </a:t>
                </a:r>
                <a14:m>
                  <m:oMath xmlns:m="http://schemas.openxmlformats.org/officeDocument/2006/math">
                    <m:r>
                      <a:rPr lang="mr-IN" sz="1400" i="1">
                        <a:solidFill>
                          <a:srgbClr val="02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mr-IN" sz="1400" i="1">
                        <a:solidFill>
                          <a:srgbClr val="02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200FF"/>
                    </a:solidFill>
                  </a:rPr>
                  <a:t>= 1 year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94" y="22991926"/>
                <a:ext cx="3199680" cy="523220"/>
              </a:xfrm>
              <a:prstGeom prst="rect">
                <a:avLst/>
              </a:prstGeom>
              <a:blipFill rotWithShape="0">
                <a:blip r:embed="rId17"/>
                <a:stretch>
                  <a:fillRect t="-9412" b="-6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04" y="516233"/>
            <a:ext cx="3425440" cy="284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11383983" y="18026095"/>
                <a:ext cx="5079281" cy="397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Slip is modeled as a simple downwind motion: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5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endParaRPr lang="en-US" sz="5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285750" indent="-285750">
                  <a:buFont typeface=".AppleSystemUIFont" charset="-120"/>
                  <a:buChar char="-"/>
                </a:pPr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10-m winds from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ECMWF ERA-Interim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reanalysis</a:t>
                </a:r>
                <a:endPara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endParaRPr lang="en-US" sz="5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drogued drifters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[3]: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endParaRPr lang="en-US" sz="5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858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200FF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rgbClr val="02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=7 ×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200FF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200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8580"/>
                <a:endParaRPr lang="en-US" sz="5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undrogued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[4]: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endParaRPr lang="en-US" sz="5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indent="-27432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mr-I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sup>
                            </m:sSubSup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mr-I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mr-I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983" y="18026095"/>
                <a:ext cx="5079281" cy="3975512"/>
              </a:xfrm>
              <a:prstGeom prst="rect">
                <a:avLst/>
              </a:prstGeom>
              <a:blipFill rotWithShape="1">
                <a:blip r:embed="rId19"/>
                <a:stretch>
                  <a:fillRect l="-1559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0701000" y="22273727"/>
                <a:ext cx="5564386" cy="741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7472" indent="-274320">
                  <a:buFont typeface="Arial" charset="0"/>
                  <a:buChar char="•"/>
                </a:pPr>
                <a:r>
                  <a:rPr 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Top: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large-scale patterns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suggests a geophysical forcing mechanism: </a:t>
                </a:r>
              </a:p>
              <a:p>
                <a:pPr marL="457200" indent="-274320">
                  <a:buFont typeface=".AppleSystemUIFont" charset="-120"/>
                  <a:buChar char="-"/>
                </a:pPr>
                <a:r>
                  <a:rPr lang="en-US" sz="2400" i="1" dirty="0">
                    <a:solidFill>
                      <a:schemeClr val="accent2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esponse to a spatially-varying surface gravity wave field?</a:t>
                </a:r>
              </a:p>
              <a:p>
                <a:pPr marL="457200" indent="-274320">
                  <a:buFont typeface=".AppleSystemUIFont" charset="-120"/>
                  <a:buChar char="-"/>
                </a:pPr>
                <a:endParaRPr lang="en-US" sz="1000" i="1" dirty="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slip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correction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takes into account the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spatial variations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by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interpolating the obtained values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drifter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locations.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r>
                  <a:rPr 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Left: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correction produces zonally-averaged pseudo-Eulerian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mean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velocities for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drogued and undrogued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data that are statistically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similar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across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most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latitudes, and reduces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 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differences between their zonally-averaged variances.</a:t>
                </a:r>
              </a:p>
              <a:p>
                <a:pPr marL="3429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274320">
                  <a:buFont typeface="Arial" charset="0"/>
                  <a:buChar char="•"/>
                </a:pP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emaining differences are largely caused by factors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unrelated to the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slip bias, e.g. method errors, biased sampling, and reduced </a:t>
                </a:r>
                <a:r>
                  <a:rPr lang="en-US" sz="24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0" y="22273727"/>
                <a:ext cx="5564386" cy="7417415"/>
              </a:xfrm>
              <a:prstGeom prst="rect">
                <a:avLst/>
              </a:prstGeom>
              <a:blipFill rotWithShape="0">
                <a:blip r:embed="rId20"/>
                <a:stretch>
                  <a:fillRect l="-329" t="-657" r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8439180" y="5391240"/>
                <a:ext cx="782620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Method is evaluated using Eulerian and pseudo-Eulerian statistics of a ‟toy” dataset, consisting of altimeter-derived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geostrophic velocities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(GV) subsampled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at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GDP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drifter locations,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the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full GV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fields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endParaRPr lang="en-US" sz="1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Absolute errors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are defined as the magnitude of the difference between Eulerian and pseudo-Eulerian statistics.</a:t>
                </a:r>
              </a:p>
              <a:p>
                <a:pPr marL="4572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Sensitivity tests resulted in </a:t>
                </a:r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4, 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2, </a:t>
                </a:r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400" i="1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6.33 days,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 a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¼° × ¼° mapping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resolution.</a:t>
                </a:r>
              </a:p>
              <a:p>
                <a:pPr marL="4572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° radius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bins are chosen to balance smoothing and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N.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9180" y="5391240"/>
                <a:ext cx="7826206" cy="4247317"/>
              </a:xfrm>
              <a:prstGeom prst="rect">
                <a:avLst/>
              </a:prstGeom>
              <a:blipFill rotWithShape="0">
                <a:blip r:embed="rId21"/>
                <a:stretch>
                  <a:fillRect t="-1148" r="-1713" b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178750" y="9944932"/>
                <a:ext cx="4951265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274320">
                  <a:buFont typeface="Arial" charset="0"/>
                  <a:buChar char="•"/>
                </a:pPr>
                <a:r>
                  <a:rPr 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of pseudo-Eulerian mean velocities obtained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via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bin-averaging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2-D GME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[1], and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1-D GME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as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 function of the reference Eulerian values,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1° radius bins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lang="en-US" sz="2400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endParaRPr lang="en-US" sz="1000" b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r>
                  <a:rPr 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Right: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map for (a) mean and (c) seasonal velocity estimates. (b) and (d) are diagrams of the 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calculated as a function of EKE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1/2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1/2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for each component.</a:t>
                </a:r>
              </a:p>
              <a:p>
                <a:pPr marL="457200" indent="-274320">
                  <a:buFont typeface="Arial" charset="0"/>
                  <a:buChar char="•"/>
                </a:pPr>
                <a:endParaRPr lang="en-US" sz="1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274320">
                  <a:buFont typeface="Arial" charset="0"/>
                  <a:buChar char="•"/>
                </a:pP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bsolute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errors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 scale as a function of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𝜎</m:t>
                    </m:r>
                    <m:r>
                      <a:rPr lang="en-US" sz="24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/</m:t>
                    </m:r>
                  </m:oMath>
                </a14:m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1/2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, however are about 2×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larger than the standard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errors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𝑆𝐸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predicted by theory.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50" y="9944932"/>
                <a:ext cx="4951265" cy="6309420"/>
              </a:xfrm>
              <a:prstGeom prst="rect">
                <a:avLst/>
              </a:prstGeom>
              <a:blipFill rotWithShape="0">
                <a:blip r:embed="rId22"/>
                <a:stretch>
                  <a:fillRect t="-773" r="-3202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26876628" y="11950579"/>
            <a:ext cx="150184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Pseudo-Eulerian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mean speed maps for the Gulf of Mexico and the western North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Atlantic from GDP drifter data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. Left: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calculated as described in Lumpkin and Johnson (2013) [1].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ight: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obtained using the updated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procedure [2].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274320">
              <a:buFont typeface="Arial" charset="0"/>
              <a:buChar char="•"/>
            </a:pPr>
            <a:endParaRPr lang="en-US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27432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right panel shows core speeds for the Florida Current and Gulf Stream up to 50% larger, and includes a better resolved Antilles Current, recirculation cells, and circulation patterns in the basin’s interior.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876627" y="21075799"/>
            <a:ext cx="15018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buFont typeface="Arial" charset="0"/>
              <a:buChar char="•"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Left: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New pseudo-Eulerian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mean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zonal velocities for the Pacific Ocean, revealing numerous zonally-elongated striation patterns. 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Right: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mean velocity magnitude (speed) overlaid with curly vectors (streamlines), to indicate the general direction of the large-scale circulation. Unlike in previous studies, the streamlines are calculated using unsmoothed mean velocity estimates.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697957" y="23992869"/>
            <a:ext cx="10320794" cy="57469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 Single Corner Rectangle 75"/>
          <p:cNvSpPr/>
          <p:nvPr/>
        </p:nvSpPr>
        <p:spPr>
          <a:xfrm>
            <a:off x="26697957" y="23250248"/>
            <a:ext cx="10320794" cy="773573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6697957" y="23283091"/>
            <a:ext cx="98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6. Conclusions: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416822" y="24041198"/>
            <a:ext cx="4787658" cy="56499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ingle Corner Rectangle 80"/>
          <p:cNvSpPr/>
          <p:nvPr/>
        </p:nvSpPr>
        <p:spPr>
          <a:xfrm>
            <a:off x="37416821" y="23298577"/>
            <a:ext cx="4813059" cy="773573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7476723" y="23331420"/>
            <a:ext cx="459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7</a:t>
            </a:r>
            <a:r>
              <a:rPr lang="en-US" sz="4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. References:</a:t>
            </a:r>
            <a:endParaRPr lang="en-US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616505" y="24316778"/>
            <a:ext cx="101880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457200">
              <a:buFont typeface="+mj-lt"/>
              <a:buAutoNum type="arabicParenR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proposed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decomposition method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reproduces pseudo-Eulerian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mean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velocities, their monthly variations,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formal error estimates better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than other methods;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0080" indent="-457200">
              <a:buFont typeface="+mj-lt"/>
              <a:buAutoNum type="arabicParenR"/>
            </a:pP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0080" indent="-457200">
              <a:buFont typeface="+mj-lt"/>
              <a:buAutoNum type="arabicParenR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Standard errors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underestimate the actual errors by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about a factor of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two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0080" indent="-457200">
              <a:buFont typeface="+mj-lt"/>
              <a:buAutoNum type="arabicParenR"/>
            </a:pP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0080" indent="-457200">
              <a:buFont typeface="+mj-lt"/>
              <a:buAutoNum type="arabicParenR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correction of drifter slip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bias produces similar mean and variances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for the drogued and undrogued drifter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velocity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datasets, allowing for a large increase in data density;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0080" indent="-457200">
              <a:buFont typeface="+mj-lt"/>
              <a:buAutoNum type="arabicParenR"/>
            </a:pP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0080" indent="-457200">
              <a:buFont typeface="+mj-lt"/>
              <a:buAutoNum type="arabicParenR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new version of the climatology better resolves features such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as the cross-stream structure of western boundary currents, recirculation cells, and zonally-elongated mid-ocean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striations.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451322" y="24187656"/>
            <a:ext cx="475315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 defTabSz="914400"/>
            <a:r>
              <a:rPr lang="en-US" sz="1800" dirty="0" smtClean="0"/>
              <a:t>[1] Lumpkin</a:t>
            </a:r>
            <a:r>
              <a:rPr lang="en-US" sz="1800" dirty="0"/>
              <a:t>, R. and G. C. Johnson, 2013</a:t>
            </a:r>
            <a:r>
              <a:rPr lang="en-US" sz="1800" dirty="0" smtClean="0"/>
              <a:t>:. Global </a:t>
            </a:r>
            <a:r>
              <a:rPr lang="en-US" sz="1800" dirty="0"/>
              <a:t>ocean surface velocities from </a:t>
            </a:r>
            <a:r>
              <a:rPr lang="en-US" sz="1800" dirty="0" smtClean="0"/>
              <a:t>drifters: mean</a:t>
            </a:r>
            <a:r>
              <a:rPr lang="en-US" sz="1800" dirty="0"/>
              <a:t>, variance, ENSO response, </a:t>
            </a:r>
            <a:r>
              <a:rPr lang="en-US" sz="1800" dirty="0" smtClean="0"/>
              <a:t>and seasonal cycle. </a:t>
            </a:r>
            <a:r>
              <a:rPr lang="en-US" sz="1800" i="1" dirty="0" smtClean="0"/>
              <a:t>J. </a:t>
            </a:r>
            <a:r>
              <a:rPr lang="en-US" sz="1800" i="1" dirty="0" err="1" smtClean="0"/>
              <a:t>Geophys</a:t>
            </a:r>
            <a:r>
              <a:rPr lang="en-US" sz="1800" i="1" dirty="0" smtClean="0"/>
              <a:t>. Res</a:t>
            </a:r>
            <a:r>
              <a:rPr lang="en-US" sz="1800" dirty="0" smtClean="0"/>
              <a:t>., </a:t>
            </a:r>
            <a:r>
              <a:rPr lang="en-US" sz="1800" b="1" dirty="0"/>
              <a:t>118</a:t>
            </a:r>
            <a:r>
              <a:rPr lang="en-US" sz="1800" dirty="0"/>
              <a:t>, 2992– </a:t>
            </a:r>
            <a:r>
              <a:rPr lang="en-US" sz="1800" dirty="0" smtClean="0"/>
              <a:t>3006</a:t>
            </a:r>
            <a:r>
              <a:rPr lang="en-US" sz="1800" dirty="0" smtClean="0"/>
              <a:t>.</a:t>
            </a:r>
          </a:p>
          <a:p>
            <a:pPr marL="274320" indent="-457200" defTabSz="914400"/>
            <a:endParaRPr lang="en-US" sz="800" dirty="0"/>
          </a:p>
          <a:p>
            <a:pPr marL="274320" indent="-457200" defTabSz="914400"/>
            <a:r>
              <a:rPr lang="en-US" sz="1800" dirty="0" smtClean="0"/>
              <a:t>[2] Laurindo, L., A. Mariano, and R. Lumpkin, 2017: An improved near-surface velocity climatology for the global ocean from drifter observations.  </a:t>
            </a:r>
            <a:r>
              <a:rPr lang="en-US" sz="1800" i="1" dirty="0" smtClean="0"/>
              <a:t>Deep-Sea Res</a:t>
            </a:r>
            <a:r>
              <a:rPr lang="en-US" sz="1800" dirty="0" smtClean="0"/>
              <a:t>., accepted April 2017.</a:t>
            </a:r>
            <a:endParaRPr lang="en-US" sz="1800" dirty="0" smtClean="0"/>
          </a:p>
          <a:p>
            <a:pPr marL="274320" indent="-457200" defTabSz="914400"/>
            <a:endParaRPr lang="en-US" sz="600" dirty="0" smtClean="0"/>
          </a:p>
          <a:p>
            <a:pPr marL="274320" indent="-457200" defTabSz="914400"/>
            <a:r>
              <a:rPr lang="en-US" sz="1800" dirty="0" smtClean="0"/>
              <a:t>[3] </a:t>
            </a:r>
            <a:r>
              <a:rPr lang="en-US" sz="1800" dirty="0"/>
              <a:t>Niiler, P. P., A. S. </a:t>
            </a:r>
            <a:r>
              <a:rPr lang="en-US" sz="1800" dirty="0" err="1"/>
              <a:t>Sybrandy</a:t>
            </a:r>
            <a:r>
              <a:rPr lang="en-US" sz="1800" dirty="0"/>
              <a:t>, B. </a:t>
            </a:r>
            <a:r>
              <a:rPr lang="en-US" sz="1800" dirty="0" err="1"/>
              <a:t>Kenong</a:t>
            </a:r>
            <a:r>
              <a:rPr lang="en-US" sz="1800" dirty="0"/>
              <a:t>, P. M. </a:t>
            </a:r>
            <a:r>
              <a:rPr lang="en-US" sz="1800" dirty="0" err="1"/>
              <a:t>Poulain</a:t>
            </a:r>
            <a:r>
              <a:rPr lang="en-US" sz="1800" dirty="0"/>
              <a:t>, and D. </a:t>
            </a:r>
            <a:r>
              <a:rPr lang="en-US" sz="1800" dirty="0" err="1"/>
              <a:t>Bitterman</a:t>
            </a:r>
            <a:r>
              <a:rPr lang="en-US" sz="1800" dirty="0"/>
              <a:t>, 1995:. Measure- </a:t>
            </a:r>
            <a:r>
              <a:rPr lang="en-US" sz="1800" dirty="0" err="1"/>
              <a:t>ments</a:t>
            </a:r>
            <a:r>
              <a:rPr lang="en-US" sz="1800" dirty="0"/>
              <a:t> of the water-following capability of holey-sock and </a:t>
            </a:r>
            <a:r>
              <a:rPr lang="en-US" sz="1800" dirty="0" err="1"/>
              <a:t>tristar</a:t>
            </a:r>
            <a:r>
              <a:rPr lang="en-US" sz="1800" dirty="0"/>
              <a:t> drifters. </a:t>
            </a:r>
            <a:r>
              <a:rPr lang="en-US" sz="1800" i="1" dirty="0" smtClean="0"/>
              <a:t>Deep-Sea Res</a:t>
            </a:r>
            <a:r>
              <a:rPr lang="en-US" sz="1800" dirty="0" smtClean="0"/>
              <a:t>. </a:t>
            </a:r>
            <a:r>
              <a:rPr lang="en-US" sz="1800" b="1" dirty="0" smtClean="0"/>
              <a:t>42</a:t>
            </a:r>
            <a:r>
              <a:rPr lang="en-US" sz="1800" dirty="0" smtClean="0"/>
              <a:t> (11/12</a:t>
            </a:r>
            <a:r>
              <a:rPr lang="en-US" sz="1800" dirty="0"/>
              <a:t>), 1961–1964.</a:t>
            </a:r>
          </a:p>
          <a:p>
            <a:pPr marL="274320" indent="-457200" defTabSz="914400"/>
            <a:endParaRPr lang="en-US" sz="600" dirty="0"/>
          </a:p>
          <a:p>
            <a:pPr marL="274320" indent="-457200" defTabSz="914400"/>
            <a:r>
              <a:rPr lang="en-US" sz="1800" dirty="0" smtClean="0"/>
              <a:t>[4] </a:t>
            </a:r>
            <a:r>
              <a:rPr lang="en-US" sz="1800" dirty="0" err="1"/>
              <a:t>Pazan</a:t>
            </a:r>
            <a:r>
              <a:rPr lang="en-US" sz="1800" dirty="0"/>
              <a:t>, S. E. and P. P. </a:t>
            </a:r>
            <a:r>
              <a:rPr lang="en-US" sz="1800" dirty="0" err="1"/>
              <a:t>Niiler</a:t>
            </a:r>
            <a:r>
              <a:rPr lang="en-US" sz="1800" dirty="0"/>
              <a:t>, 2001:. Recovery of near-surface velocity from undrogued drifters. </a:t>
            </a:r>
            <a:r>
              <a:rPr lang="en-US" sz="1800" dirty="0" smtClean="0"/>
              <a:t> </a:t>
            </a:r>
            <a:r>
              <a:rPr lang="en-US" sz="1800" i="1" dirty="0" smtClean="0"/>
              <a:t>J. Atmos. Oceanic Tech</a:t>
            </a:r>
            <a:r>
              <a:rPr lang="en-US" sz="1800" dirty="0" smtClean="0"/>
              <a:t>., </a:t>
            </a:r>
            <a:r>
              <a:rPr lang="en-US" sz="1800" b="1" dirty="0"/>
              <a:t>18</a:t>
            </a:r>
            <a:r>
              <a:rPr lang="en-US" sz="1800" dirty="0"/>
              <a:t>, 476–489</a:t>
            </a:r>
            <a:r>
              <a:rPr lang="en-US" sz="1800" dirty="0" smtClean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692229" y="5318741"/>
                <a:ext cx="10062293" cy="662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Global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Drifter Program (GDP) drifters currently provide the most accurate observations of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near-surface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ocean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velocities globally.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Using data from 15-m drogued GDP drifters, Lumpkin </a:t>
                </a:r>
                <a:r>
                  <a:rPr lang="en-US" sz="2600" dirty="0">
                    <a:latin typeface="Times New Roman" charset="0"/>
                    <a:ea typeface="Times New Roman" charset="0"/>
                    <a:cs typeface="Times New Roman" charset="0"/>
                  </a:rPr>
                  <a:t>and Johnson (2013) [1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</a:t>
                </a:r>
                <a:r>
                  <a:rPr lang="en-US" sz="2600" dirty="0">
                    <a:latin typeface="Times New Roman" charset="0"/>
                    <a:ea typeface="Times New Roman" charset="0"/>
                    <a:cs typeface="Times New Roman" charset="0"/>
                  </a:rPr>
                  <a:t>produced a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global near-surface velocity </a:t>
                </a:r>
                <a:r>
                  <a:rPr lang="en-US" sz="2600" dirty="0">
                    <a:latin typeface="Times New Roman" charset="0"/>
                    <a:ea typeface="Times New Roman" charset="0"/>
                    <a:cs typeface="Times New Roman" charset="0"/>
                  </a:rPr>
                  <a:t>climatology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using </a:t>
                </a:r>
                <a:r>
                  <a:rPr lang="en-US" sz="2600" dirty="0">
                    <a:latin typeface="Times New Roman" charset="0"/>
                    <a:ea typeface="Times New Roman" charset="0"/>
                    <a:cs typeface="Times New Roman" charset="0"/>
                  </a:rPr>
                  <a:t>a new binning method that simultaneously models spatial and temporal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variations.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 obtain statistically significant estimates homogeneously distributed throughout the oceans, [1] selected observations within relatively large bins [ellipses with areas of </a:t>
                </a:r>
                <a14:m>
                  <m:oMath xmlns:m="http://schemas.openxmlformats.org/officeDocument/2006/math">
                    <m:r>
                      <a:rPr lang="mr-IN" sz="26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𝐴</m:t>
                    </m:r>
                    <m:r>
                      <a:rPr lang="mr-IN" sz="26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mr-IN" sz="26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𝜋</m:t>
                    </m:r>
                    <m:sSup>
                      <m:sSupPr>
                        <m:ctrlPr>
                          <a:rPr lang="mr-IN" sz="260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600" i="1" smtClean="0"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  <m:r>
                              <a:rPr lang="it-IT" sz="2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°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], with the potential to smooth horizontal velocity gradients at scales smaller than the bin size.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Aiming to refine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drifter-derived climatology, </a:t>
                </a:r>
                <a:r>
                  <a:rPr lang="en-US" sz="26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his work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[2] updates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methods of Lumpkin and Johnson (2013) by (a) incorporating data from undrogued drifters to the analysis, and (b) introducing a new estimation method designed to further reduce the smoothing of spatial gradients inherent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data 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binning methods.</a:t>
                </a: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9" y="5318741"/>
                <a:ext cx="10062293" cy="6621493"/>
              </a:xfrm>
              <a:prstGeom prst="rect">
                <a:avLst/>
              </a:prstGeom>
              <a:blipFill rotWithShape="1">
                <a:blip r:embed="rId23"/>
                <a:stretch>
                  <a:fillRect l="-970" t="-828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65" y="128390"/>
            <a:ext cx="5183069" cy="18870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828" y="335972"/>
            <a:ext cx="2799096" cy="11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1454</Words>
  <Application>Microsoft Office PowerPoint</Application>
  <PresentationFormat>Custom</PresentationFormat>
  <Paragraphs>105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Cardoso Laurindo, Lucas</dc:creator>
  <cp:lastModifiedBy>Rick Lumpkin</cp:lastModifiedBy>
  <cp:revision>149</cp:revision>
  <cp:lastPrinted>2017-02-03T16:58:09Z</cp:lastPrinted>
  <dcterms:created xsi:type="dcterms:W3CDTF">2017-01-05T20:38:22Z</dcterms:created>
  <dcterms:modified xsi:type="dcterms:W3CDTF">2017-05-03T19:31:06Z</dcterms:modified>
</cp:coreProperties>
</file>