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8" r:id="rId2"/>
    <p:sldId id="259" r:id="rId3"/>
    <p:sldId id="266" r:id="rId4"/>
    <p:sldId id="267" r:id="rId5"/>
    <p:sldId id="268" r:id="rId6"/>
    <p:sldId id="269" r:id="rId7"/>
    <p:sldId id="260" r:id="rId8"/>
    <p:sldId id="261" r:id="rId9"/>
    <p:sldId id="262" r:id="rId10"/>
    <p:sldId id="263" r:id="rId11"/>
    <p:sldId id="264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1463EC-A9B8-493F-8376-B6851FFFC7F2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9848F9-EB7A-48E7-99E2-3F571498E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01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19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1pPr>
            <a:lvl2pPr marL="728862" indent="-280332" defTabSz="91419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2pPr>
            <a:lvl3pPr marL="1121328" indent="-224266" defTabSz="91419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3pPr>
            <a:lvl4pPr marL="1569857" indent="-224266" defTabSz="91419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4pPr>
            <a:lvl5pPr marL="2018389" indent="-224266" defTabSz="91419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5pPr>
            <a:lvl6pPr marL="2466919" indent="-224266" defTabSz="91419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6pPr>
            <a:lvl7pPr marL="2915449" indent="-224266" defTabSz="91419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7pPr>
            <a:lvl8pPr marL="3363981" indent="-224266" defTabSz="91419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8pPr>
            <a:lvl9pPr marL="3812510" indent="-224266" defTabSz="91419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2EB7CC7-7454-43AB-AE64-690AF7951B02}" type="slidenum">
              <a:rPr lang="en-US" altLang="en-US" smtClean="0">
                <a:latin typeface="Book Antiqua" pitchFamily="18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en-US" altLang="en-US">
              <a:latin typeface="Book Antiqua" pitchFamily="18" charset="0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8994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35892" indent="-283035" algn="l" defTabSz="8994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32142" indent="-226428" algn="l" defTabSz="8994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84998" indent="-226428" algn="l" defTabSz="8994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37855" indent="-226428" algn="l" defTabSz="8994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90711" indent="-226428" defTabSz="8994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43568" indent="-226428" defTabSz="8994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396425" indent="-226428" defTabSz="8994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49281" indent="-226428" defTabSz="8994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12E589E-90BF-466D-8194-90052771EE53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3</a:t>
            </a:fld>
            <a:endParaRPr lang="en-US" altLang="en-US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Minimet: approx. $5k each ?  </a:t>
            </a:r>
          </a:p>
          <a:p>
            <a:pPr eaLnBrk="1" hangingPunct="1"/>
            <a:r>
              <a:rPr lang="en-US" altLang="en-US" smtClean="0"/>
              <a:t>Thermistor chain: $14.9k each.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8994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35892" indent="-283035" algn="l" defTabSz="8994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32142" indent="-226428" algn="l" defTabSz="8994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84998" indent="-226428" algn="l" defTabSz="8994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37855" indent="-226428" algn="l" defTabSz="8994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90711" indent="-226428" defTabSz="8994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43568" indent="-226428" defTabSz="8994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396425" indent="-226428" defTabSz="8994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49281" indent="-226428" defTabSz="8994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12E589E-90BF-466D-8194-90052771EE53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6</a:t>
            </a:fld>
            <a:endParaRPr lang="en-US" altLang="en-US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Minimet: approx. $5k each ?  </a:t>
            </a:r>
          </a:p>
          <a:p>
            <a:pPr eaLnBrk="1" hangingPunct="1"/>
            <a:r>
              <a:rPr lang="en-US" altLang="en-US" smtClean="0"/>
              <a:t>Thermistor chain: $14.9k each.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Clr>
                <a:srgbClr val="000000"/>
              </a:buClr>
              <a:buSzPct val="25000"/>
            </a:pPr>
            <a:fld id="{00000000-1234-1234-1234-123412341234}" type="slidenum">
              <a:rPr lang="en-US"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000000"/>
                </a:buClr>
                <a:buSzPct val="25000"/>
              </a:pPr>
              <a:t>7</a:t>
            </a:fld>
            <a:endParaRPr lang="en-US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7028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Clr>
                <a:srgbClr val="000000"/>
              </a:buClr>
              <a:buSzPct val="25000"/>
            </a:pPr>
            <a:fld id="{00000000-1234-1234-1234-123412341234}" type="slidenum">
              <a:rPr lang="en-US"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000000"/>
                </a:buClr>
                <a:buSzPct val="25000"/>
              </a:pPr>
              <a:t>8</a:t>
            </a:fld>
            <a:endParaRPr lang="en-US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4192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E68D8-75C4-4B3A-A007-7E3ACC5DC3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61637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Gustavo.Goni@noaa.gov" TargetMode="External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7.jp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iff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12565" y="163884"/>
            <a:ext cx="893143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latin typeface="+mj-lt"/>
              </a:rPr>
              <a:t>NOAA </a:t>
            </a:r>
            <a:r>
              <a:rPr lang="en-US" sz="2800" b="1" dirty="0" smtClean="0">
                <a:latin typeface="+mj-lt"/>
              </a:rPr>
              <a:t>ocean observations to improve hurricane intensity forecasts</a:t>
            </a:r>
            <a:endParaRPr lang="en-US" sz="2800" b="1" dirty="0">
              <a:latin typeface="+mj-lt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12565" y="1477434"/>
            <a:ext cx="8357143" cy="92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Prepared by Gustavo </a:t>
            </a:r>
            <a:r>
              <a:rPr lang="en-US" sz="2000" dirty="0" err="1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Goni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and Rick Lumpkin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algn="ctr">
              <a:defRPr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National Oceanic and Atmospheric Administration</a:t>
            </a:r>
          </a:p>
          <a:p>
            <a:pPr algn="ctr">
              <a:defRPr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Atlantic Oceanographic and Meteorological Laboratory</a:t>
            </a:r>
          </a:p>
          <a:p>
            <a:pPr algn="ctr">
              <a:defRPr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Miami, Florida</a:t>
            </a:r>
          </a:p>
          <a:p>
            <a:pPr algn="ctr">
              <a:defRPr/>
            </a:pPr>
            <a:endParaRPr lang="en-US" sz="2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>
              <a:defRPr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Partners:   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Scripps Institution of Oceanography, University 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of Miami, University of Puerto Rico Mayaguez, CARICOOS, ANAMAR (Dominican Republic), Island School (Bahamas), OCOVI/USVI, Rutgers University, IOOS, …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DBEF00-D8AA-4D40-8223-04782DEC5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8124" y="4106556"/>
            <a:ext cx="1246021" cy="12460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858B2D-2D3C-3448-A4F0-1085863682AC}"/>
              </a:ext>
            </a:extLst>
          </p:cNvPr>
          <p:cNvSpPr txBox="1"/>
          <p:nvPr/>
        </p:nvSpPr>
        <p:spPr>
          <a:xfrm>
            <a:off x="3325780" y="5655115"/>
            <a:ext cx="21307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IOCARIBBE MEETING, </a:t>
            </a:r>
          </a:p>
          <a:p>
            <a:pPr algn="ctr"/>
            <a:r>
              <a:rPr lang="en-US" dirty="0"/>
              <a:t>Aruba </a:t>
            </a:r>
          </a:p>
          <a:p>
            <a:pPr algn="ctr"/>
            <a:r>
              <a:rPr lang="en-US" dirty="0"/>
              <a:t>May 2019</a:t>
            </a:r>
          </a:p>
        </p:txBody>
      </p:sp>
    </p:spTree>
    <p:extLst>
      <p:ext uri="{BB962C8B-B14F-4D97-AF65-F5344CB8AC3E}">
        <p14:creationId xmlns:p14="http://schemas.microsoft.com/office/powerpoint/2010/main" val="4037798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2E7C22A-3B64-FF49-8BA1-5780D0977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5523" y="6213930"/>
            <a:ext cx="507132" cy="507132"/>
          </a:xfrm>
          <a:prstGeom prst="rect">
            <a:avLst/>
          </a:prstGeom>
        </p:spPr>
      </p:pic>
      <p:sp>
        <p:nvSpPr>
          <p:cNvPr id="3" name="Text Box 9">
            <a:extLst>
              <a:ext uri="{FF2B5EF4-FFF2-40B4-BE49-F238E27FC236}">
                <a16:creationId xmlns:a16="http://schemas.microsoft.com/office/drawing/2014/main" xmlns="" id="{202A6BA5-7EE5-8A45-8432-958B7B10DB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4930" y="685800"/>
            <a:ext cx="8483957" cy="5334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en-US" sz="2400" b="1" dirty="0">
                <a:solidFill>
                  <a:schemeClr val="bg2">
                    <a:lumMod val="50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2019: A Picket line of hurricane gliders for Atlantic Hurricane Intensity Forecasts</a:t>
            </a:r>
            <a:br>
              <a:rPr lang="en-US" altLang="en-US" sz="2400" b="1" dirty="0">
                <a:solidFill>
                  <a:schemeClr val="bg2">
                    <a:lumMod val="50000"/>
                  </a:schemeClr>
                </a:solidFill>
                <a:latin typeface="Cambria" charset="0"/>
                <a:ea typeface="Cambria" charset="0"/>
                <a:cs typeface="Cambria" charset="0"/>
              </a:rPr>
            </a:br>
            <a:r>
              <a:rPr lang="en-US" altLang="en-US" sz="2400" b="1" dirty="0">
                <a:solidFill>
                  <a:schemeClr val="bg2">
                    <a:lumMod val="50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/>
            </a:r>
            <a:br>
              <a:rPr lang="en-US" altLang="en-US" sz="2400" b="1" dirty="0">
                <a:solidFill>
                  <a:schemeClr val="bg2">
                    <a:lumMod val="50000"/>
                  </a:schemeClr>
                </a:solidFill>
                <a:latin typeface="Cambria" charset="0"/>
                <a:ea typeface="Cambria" charset="0"/>
                <a:cs typeface="Cambria" charset="0"/>
              </a:rPr>
            </a:br>
            <a:r>
              <a:rPr lang="en-US" altLang="en-US" sz="1800" b="1" dirty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NOAA/AOML, US Navy, IOOS, Rutgers U, U of Miami, CARICOOS, MARACOOS, SECORA, ANAMAR (Dominican Republic), CEI (Bahamas), OCOVI/USVI</a:t>
            </a:r>
            <a:endParaRPr lang="en-US" altLang="en-US" sz="2400" b="1" dirty="0">
              <a:solidFill>
                <a:schemeClr val="tx1"/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FAE5BAC-C304-5940-9A0C-64A372F8EC0D}"/>
              </a:ext>
            </a:extLst>
          </p:cNvPr>
          <p:cNvGrpSpPr/>
          <p:nvPr/>
        </p:nvGrpSpPr>
        <p:grpSpPr>
          <a:xfrm>
            <a:off x="0" y="1915298"/>
            <a:ext cx="5634683" cy="4942702"/>
            <a:chOff x="1767014" y="1594022"/>
            <a:chExt cx="5634683" cy="494270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2DC33265-50EB-BB4B-999A-826F1E2416E2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014" y="1594022"/>
              <a:ext cx="5634683" cy="4942702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C7F214B-3DEF-9344-B35E-3A829E25D155}"/>
                </a:ext>
              </a:extLst>
            </p:cNvPr>
            <p:cNvSpPr/>
            <p:nvPr/>
          </p:nvSpPr>
          <p:spPr>
            <a:xfrm rot="1419996">
              <a:off x="5876788" y="4365047"/>
              <a:ext cx="497369" cy="401982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88EDF63B-7DDD-424F-993E-34FC4FD0D2E4}"/>
                </a:ext>
              </a:extLst>
            </p:cNvPr>
            <p:cNvSpPr/>
            <p:nvPr/>
          </p:nvSpPr>
          <p:spPr>
            <a:xfrm rot="7036135">
              <a:off x="4788218" y="2211339"/>
              <a:ext cx="1003880" cy="401982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A077CE1A-1A49-6A40-BEBB-2132C5BC8A12}"/>
                </a:ext>
              </a:extLst>
            </p:cNvPr>
            <p:cNvSpPr/>
            <p:nvPr/>
          </p:nvSpPr>
          <p:spPr>
            <a:xfrm rot="11009970">
              <a:off x="3278605" y="3262331"/>
              <a:ext cx="1067486" cy="542002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D0BCC054-D71A-A543-8E0A-99E7E95DDD9C}"/>
                </a:ext>
              </a:extLst>
            </p:cNvPr>
            <p:cNvSpPr/>
            <p:nvPr/>
          </p:nvSpPr>
          <p:spPr>
            <a:xfrm rot="6202348">
              <a:off x="4228537" y="3132082"/>
              <a:ext cx="1003880" cy="320078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A2BC58-4C63-A941-8148-3567EBAF9F30}"/>
              </a:ext>
            </a:extLst>
          </p:cNvPr>
          <p:cNvSpPr txBox="1"/>
          <p:nvPr/>
        </p:nvSpPr>
        <p:spPr>
          <a:xfrm>
            <a:off x="5602857" y="2124239"/>
            <a:ext cx="35411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Through the US Hurricane Supplemental Funding, NOAA (Gustavo Goni, Lead PI) will support an enhance effort that will include &gt; 30 gliders in the Atlantic, Caribbean Sea, and Gulf of Mexico, in support of hurricane intensity forecasts.</a:t>
            </a:r>
          </a:p>
          <a:p>
            <a:endParaRPr lang="en-US" sz="1600" b="1" dirty="0"/>
          </a:p>
          <a:p>
            <a:r>
              <a:rPr lang="en-US" sz="1600" b="1" dirty="0"/>
              <a:t>Orange circles indicate where US Navy gliders may be deployed.</a:t>
            </a:r>
          </a:p>
        </p:txBody>
      </p:sp>
    </p:spTree>
    <p:extLst>
      <p:ext uri="{BB962C8B-B14F-4D97-AF65-F5344CB8AC3E}">
        <p14:creationId xmlns:p14="http://schemas.microsoft.com/office/powerpoint/2010/main" val="593423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2E7C22A-3B64-FF49-8BA1-5780D0977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5523" y="6213930"/>
            <a:ext cx="507132" cy="5071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D67ED5B-F5BB-0946-8E78-679D6B7A204B}"/>
              </a:ext>
            </a:extLst>
          </p:cNvPr>
          <p:cNvSpPr txBox="1"/>
          <p:nvPr/>
        </p:nvSpPr>
        <p:spPr>
          <a:xfrm>
            <a:off x="631179" y="179088"/>
            <a:ext cx="8003023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mbria" panose="02040503050406030204" pitchFamily="18" charset="0"/>
              </a:rPr>
              <a:t>Summary</a:t>
            </a:r>
          </a:p>
          <a:p>
            <a:pPr algn="ctr"/>
            <a:endParaRPr lang="en-US" sz="2000" b="1" dirty="0">
              <a:latin typeface="Cambria" panose="02040503050406030204" pitchFamily="18" charset="0"/>
            </a:endParaRPr>
          </a:p>
          <a:p>
            <a:r>
              <a:rPr lang="en-US" sz="1800" b="1" dirty="0">
                <a:latin typeface="Cambria" panose="02040503050406030204" pitchFamily="18" charset="0"/>
              </a:rPr>
              <a:t>This is the first international effort geared towards implementing an ocean observing system to improve Atlantic hurricane intensity forecasts</a:t>
            </a:r>
          </a:p>
          <a:p>
            <a:endParaRPr lang="en-US" sz="1800" dirty="0">
              <a:latin typeface="Cambria" panose="02040503050406030204" pitchFamily="18" charset="0"/>
            </a:endParaRPr>
          </a:p>
          <a:p>
            <a:r>
              <a:rPr lang="en-US" sz="1800" dirty="0">
                <a:latin typeface="Cambria" panose="02040503050406030204" pitchFamily="18" charset="0"/>
              </a:rPr>
              <a:t>Appropriate ocean monitoring is key for hurricane intensity forecasts. What type of ocean observations do we need ?</a:t>
            </a:r>
          </a:p>
          <a:p>
            <a:pPr marL="342900" indent="-342900">
              <a:buAutoNum type="arabicParenR"/>
            </a:pPr>
            <a:r>
              <a:rPr lang="en-US" sz="1800" dirty="0">
                <a:latin typeface="Cambria" panose="02040503050406030204" pitchFamily="18" charset="0"/>
              </a:rPr>
              <a:t>Resolve mesoscale features </a:t>
            </a:r>
          </a:p>
          <a:p>
            <a:pPr marL="342900" indent="-342900">
              <a:buAutoNum type="arabicParenR"/>
            </a:pPr>
            <a:r>
              <a:rPr lang="en-US" sz="1800" dirty="0">
                <a:latin typeface="Cambria" panose="02040503050406030204" pitchFamily="18" charset="0"/>
              </a:rPr>
              <a:t>Collect T and S profiles in the upper 100’s meters (warm rings, barrier layers, …)</a:t>
            </a:r>
          </a:p>
          <a:p>
            <a:pPr marL="342900" indent="-342900">
              <a:buAutoNum type="arabicParenR"/>
            </a:pPr>
            <a:r>
              <a:rPr lang="en-US" sz="1800" dirty="0">
                <a:latin typeface="Cambria" panose="02040503050406030204" pitchFamily="18" charset="0"/>
              </a:rPr>
              <a:t>Observations implemented beginning of hurricane season in survey regions</a:t>
            </a:r>
          </a:p>
          <a:p>
            <a:pPr marL="342900" indent="-342900">
              <a:buAutoNum type="arabicParenR"/>
            </a:pPr>
            <a:r>
              <a:rPr lang="en-US" sz="1800" dirty="0">
                <a:latin typeface="Cambria" panose="02040503050406030204" pitchFamily="18" charset="0"/>
              </a:rPr>
              <a:t>Transmission in RT for data assimilation into forecast models</a:t>
            </a:r>
          </a:p>
          <a:p>
            <a:endParaRPr lang="en-US" sz="1800" b="1" dirty="0">
              <a:latin typeface="Cambria" panose="02040503050406030204" pitchFamily="18" charset="0"/>
            </a:endParaRPr>
          </a:p>
          <a:p>
            <a:pPr algn="ctr"/>
            <a:r>
              <a:rPr lang="en-US" sz="2000" b="1" dirty="0">
                <a:latin typeface="Cambria" panose="02040503050406030204" pitchFamily="18" charset="0"/>
              </a:rPr>
              <a:t>Plans and Needs</a:t>
            </a:r>
          </a:p>
          <a:p>
            <a:endParaRPr lang="en-US" sz="1800" b="1" dirty="0">
              <a:latin typeface="Cambria" panose="02040503050406030204" pitchFamily="18" charset="0"/>
            </a:endParaRPr>
          </a:p>
          <a:p>
            <a:pPr marL="342900" indent="-342900">
              <a:buAutoNum type="arabicParenR"/>
            </a:pPr>
            <a:r>
              <a:rPr lang="en-US" sz="1800" dirty="0">
                <a:latin typeface="Cambria" panose="02040503050406030204" pitchFamily="18" charset="0"/>
              </a:rPr>
              <a:t>This is an international effort</a:t>
            </a:r>
          </a:p>
          <a:p>
            <a:pPr marL="342900" indent="-342900">
              <a:buAutoNum type="arabicParenR"/>
            </a:pPr>
            <a:r>
              <a:rPr lang="en-US" sz="1800" dirty="0">
                <a:latin typeface="Cambria" panose="02040503050406030204" pitchFamily="18" charset="0"/>
              </a:rPr>
              <a:t>This effort is involved and is supported by government, academic, and private industry institutions</a:t>
            </a:r>
          </a:p>
          <a:p>
            <a:pPr marL="342900" indent="-342900">
              <a:buAutoNum type="arabicParenR"/>
            </a:pPr>
            <a:r>
              <a:rPr lang="en-US" sz="1800" dirty="0">
                <a:latin typeface="Cambria" panose="02040503050406030204" pitchFamily="18" charset="0"/>
              </a:rPr>
              <a:t>This effort also assesses the value of observations to evaluate error reduction in numerical models</a:t>
            </a:r>
          </a:p>
          <a:p>
            <a:pPr marL="342900" indent="-342900">
              <a:buAutoNum type="arabicParenR"/>
            </a:pPr>
            <a:endParaRPr lang="en-US" sz="1800" dirty="0">
              <a:latin typeface="Cambria" panose="02040503050406030204" pitchFamily="18" charset="0"/>
            </a:endParaRPr>
          </a:p>
          <a:p>
            <a:r>
              <a:rPr lang="en-US" sz="1800" dirty="0">
                <a:latin typeface="Cambria" panose="02040503050406030204" pitchFamily="18" charset="0"/>
              </a:rPr>
              <a:t>Please contact </a:t>
            </a:r>
            <a:r>
              <a:rPr lang="en-US" sz="1800" dirty="0" smtClean="0">
                <a:latin typeface="Cambria" panose="02040503050406030204" pitchFamily="18" charset="0"/>
                <a:hlinkClick r:id="rId3"/>
              </a:rPr>
              <a:t>Gustavo.Goni@noaa.gov</a:t>
            </a:r>
            <a:r>
              <a:rPr lang="en-US" sz="1800" dirty="0" smtClean="0">
                <a:latin typeface="Cambria" panose="02040503050406030204" pitchFamily="18" charset="0"/>
              </a:rPr>
              <a:t> with questions.</a:t>
            </a:r>
            <a:endParaRPr lang="en-US" sz="1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757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84">
            <a:extLst>
              <a:ext uri="{FF2B5EF4-FFF2-40B4-BE49-F238E27FC236}">
                <a16:creationId xmlns:a16="http://schemas.microsoft.com/office/drawing/2014/main" xmlns="" id="{E99A5CCF-AD01-5E43-9F68-32D05D539D03}"/>
              </a:ext>
            </a:extLst>
          </p:cNvPr>
          <p:cNvSpPr txBox="1"/>
          <p:nvPr/>
        </p:nvSpPr>
        <p:spPr>
          <a:xfrm>
            <a:off x="982498" y="130357"/>
            <a:ext cx="7594225" cy="75889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+mj-lt"/>
                <a:ea typeface="Cambria"/>
                <a:cs typeface="Cambria"/>
                <a:sym typeface="Cambria"/>
              </a:rPr>
              <a:t>Ocean Field Observations in place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AECB8D3-49B2-7D45-92C9-7B66A1DFB67A}"/>
              </a:ext>
            </a:extLst>
          </p:cNvPr>
          <p:cNvSpPr txBox="1"/>
          <p:nvPr/>
        </p:nvSpPr>
        <p:spPr>
          <a:xfrm>
            <a:off x="201757" y="1149180"/>
            <a:ext cx="328314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Profiling floats</a:t>
            </a:r>
          </a:p>
          <a:p>
            <a:endParaRPr lang="en-US" sz="1800" b="1" dirty="0"/>
          </a:p>
          <a:p>
            <a:r>
              <a:rPr lang="en-US" sz="1800" b="1" dirty="0"/>
              <a:t>Underwater gliders</a:t>
            </a:r>
          </a:p>
          <a:p>
            <a:endParaRPr lang="en-US" sz="1800" b="1" dirty="0"/>
          </a:p>
          <a:p>
            <a:r>
              <a:rPr lang="en-US" sz="1800" b="1" dirty="0"/>
              <a:t>Expendable BathyThermographs</a:t>
            </a:r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r>
              <a:rPr lang="en-US" sz="1800" b="1" dirty="0"/>
              <a:t>Surface drifters</a:t>
            </a:r>
          </a:p>
          <a:p>
            <a:endParaRPr lang="en-US" sz="1800" b="1" dirty="0"/>
          </a:p>
          <a:p>
            <a:r>
              <a:rPr lang="en-US" sz="1800" b="1" dirty="0"/>
              <a:t>Moorings</a:t>
            </a:r>
          </a:p>
          <a:p>
            <a:endParaRPr lang="en-US" sz="1800" b="1" dirty="0"/>
          </a:p>
          <a:p>
            <a:endParaRPr lang="en-US" sz="1800" b="1" dirty="0"/>
          </a:p>
          <a:p>
            <a:r>
              <a:rPr lang="en-US" sz="1800" b="1" dirty="0"/>
              <a:t>Ships of Opportunity</a:t>
            </a:r>
          </a:p>
          <a:p>
            <a:endParaRPr lang="en-US" sz="1800" b="1" dirty="0"/>
          </a:p>
          <a:p>
            <a:r>
              <a:rPr lang="en-US" sz="1800" b="1" dirty="0"/>
              <a:t>Voluntary Observing Ships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9949F50-0D10-3946-8554-C105DA0D7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237" y="962995"/>
            <a:ext cx="1612661" cy="24776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2DADABC-2936-1F46-9233-18C2FFCD7D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37" t="1057" b="1"/>
          <a:stretch/>
        </p:blipFill>
        <p:spPr>
          <a:xfrm>
            <a:off x="4024810" y="962995"/>
            <a:ext cx="2537279" cy="17371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B28CABA-0141-0A4A-A379-5DB1FED5BB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4089" t="-94" r="17467" b="-3310"/>
          <a:stretch/>
        </p:blipFill>
        <p:spPr>
          <a:xfrm>
            <a:off x="3740864" y="2915878"/>
            <a:ext cx="2077496" cy="20908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1458267-B114-E044-B37D-9D767CDFC2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524" t="1039" r="8789" b="-1039"/>
          <a:stretch/>
        </p:blipFill>
        <p:spPr>
          <a:xfrm>
            <a:off x="6212686" y="3606485"/>
            <a:ext cx="2465740" cy="17184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6A50ECA-EBFD-FD4E-A9A4-4F98EB00CD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0114" y="5006775"/>
            <a:ext cx="2458995" cy="1383185"/>
          </a:xfrm>
          <a:prstGeom prst="rect">
            <a:avLst/>
          </a:prstGeom>
        </p:spPr>
      </p:pic>
      <p:pic>
        <p:nvPicPr>
          <p:cNvPr id="13" name="Shape 93">
            <a:extLst>
              <a:ext uri="{FF2B5EF4-FFF2-40B4-BE49-F238E27FC236}">
                <a16:creationId xmlns:a16="http://schemas.microsoft.com/office/drawing/2014/main" xmlns="" id="{7C9FFF97-65AD-2A48-817E-E707482104A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72042" y="6190701"/>
            <a:ext cx="474374" cy="4743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4399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228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dirty="0" smtClean="0"/>
              <a:t>Targeted observations: Hurricane Drifters</a:t>
            </a:r>
          </a:p>
        </p:txBody>
      </p:sp>
      <p:sp>
        <p:nvSpPr>
          <p:cNvPr id="17411" name="Rectangle 1"/>
          <p:cNvSpPr>
            <a:spLocks noChangeArrowheads="1"/>
          </p:cNvSpPr>
          <p:nvPr/>
        </p:nvSpPr>
        <p:spPr bwMode="auto">
          <a:xfrm>
            <a:off x="762000" y="5581650"/>
            <a:ext cx="74088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Drifters measure surface and subsurface temperature, wind speed and direction, air pressure, </a:t>
            </a:r>
            <a:r>
              <a:rPr lang="en-US" altLang="en-US" sz="2400" dirty="0" smtClean="0">
                <a:latin typeface="+mn-lt"/>
              </a:rPr>
              <a:t>ocean currents, and directional wave spectra.</a:t>
            </a:r>
            <a:endParaRPr lang="en-US" altLang="en-US" sz="2400" dirty="0">
              <a:latin typeface="+mn-lt"/>
            </a:endParaRPr>
          </a:p>
        </p:txBody>
      </p:sp>
      <p:pic>
        <p:nvPicPr>
          <p:cNvPr id="17412" name="Picture 2" descr="Complete Sonic Minimet Drif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13" y="838200"/>
            <a:ext cx="354488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3" descr="T-Chain without large surface flo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609600"/>
            <a:ext cx="2846387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Documents and Settings\lumpkin\My Documents\My Pictures\logos\gdp_logo.jpg">
            <a:extLst>
              <a:ext uri="{FF2B5EF4-FFF2-40B4-BE49-F238E27FC236}">
                <a16:creationId xmlns:a16="http://schemas.microsoft.com/office/drawing/2014/main" xmlns="" id="{DCA2986B-23C7-5E4B-8E24-400FA6D84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65" y="6128803"/>
            <a:ext cx="719284" cy="69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hape 93">
            <a:extLst>
              <a:ext uri="{FF2B5EF4-FFF2-40B4-BE49-F238E27FC236}">
                <a16:creationId xmlns:a16="http://schemas.microsoft.com/office/drawing/2014/main" xmlns="" id="{7C9FFF97-65AD-2A48-817E-E707482104A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72042" y="6190701"/>
            <a:ext cx="474374" cy="4743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532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Air deploy box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295400"/>
            <a:ext cx="2914650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9" name="Picture 3" descr="IMG_021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1524000"/>
            <a:ext cx="2914650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0" name="Picture 4" descr="Plane&amp;chut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3408363"/>
            <a:ext cx="4191000" cy="31448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1" name="Picture 5" descr="boxes in plane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8413" y="4106863"/>
            <a:ext cx="2943225" cy="19891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493713" y="193675"/>
            <a:ext cx="84216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j-lt"/>
              </a:rPr>
              <a:t>Deployments coordinated via CARCAH, conducted by 53</a:t>
            </a:r>
            <a:r>
              <a:rPr lang="en-US" altLang="en-US" sz="2400" baseline="30000" dirty="0">
                <a:latin typeface="+mj-lt"/>
              </a:rPr>
              <a:t>rd</a:t>
            </a:r>
            <a:r>
              <a:rPr lang="en-US" altLang="en-US" sz="2400" dirty="0">
                <a:latin typeface="+mj-lt"/>
              </a:rPr>
              <a:t> Reconnaissance Squadron “Hurricane Hunters</a:t>
            </a:r>
            <a:r>
              <a:rPr lang="en-US" altLang="en-US" sz="2400" dirty="0" smtClean="0">
                <a:latin typeface="+mj-lt"/>
              </a:rPr>
              <a:t>” C-130Js</a:t>
            </a:r>
            <a:endParaRPr lang="en-US" altLang="en-US" sz="2400" dirty="0">
              <a:latin typeface="+mj-lt"/>
            </a:endParaRPr>
          </a:p>
        </p:txBody>
      </p:sp>
      <p:pic>
        <p:nvPicPr>
          <p:cNvPr id="7" name="Shape 93">
            <a:extLst>
              <a:ext uri="{FF2B5EF4-FFF2-40B4-BE49-F238E27FC236}">
                <a16:creationId xmlns:a16="http://schemas.microsoft.com/office/drawing/2014/main" xmlns="" id="{7C9FFF97-65AD-2A48-817E-E707482104A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72042" y="6190701"/>
            <a:ext cx="474374" cy="474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Documents and Settings\lumpkin\My Documents\My Pictures\logos\gdp_logo.jpg">
            <a:extLst>
              <a:ext uri="{FF2B5EF4-FFF2-40B4-BE49-F238E27FC236}">
                <a16:creationId xmlns:a16="http://schemas.microsoft.com/office/drawing/2014/main" xmlns="" id="{DCA2986B-23C7-5E4B-8E24-400FA6D84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65" y="6128803"/>
            <a:ext cx="719284" cy="69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523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C:\Documents and Settings\rick.lumpkin\My Documents\proposals\NOPP 2009\hurricane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66"/>
          <a:stretch>
            <a:fillRect/>
          </a:stretch>
        </p:blipFill>
        <p:spPr bwMode="auto">
          <a:xfrm>
            <a:off x="76200" y="3429000"/>
            <a:ext cx="8382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C:\Documents and Settings\rick.lumpkin\My Documents\proposals\NOPP 2009\hurricane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7060"/>
          <a:stretch>
            <a:fillRect/>
          </a:stretch>
        </p:blipFill>
        <p:spPr bwMode="auto">
          <a:xfrm>
            <a:off x="-3175" y="9525"/>
            <a:ext cx="402113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8"/>
          <p:cNvSpPr>
            <a:spLocks noChangeArrowheads="1"/>
          </p:cNvSpPr>
          <p:nvPr/>
        </p:nvSpPr>
        <p:spPr bwMode="auto">
          <a:xfrm>
            <a:off x="3886200" y="533400"/>
            <a:ext cx="5029200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+mn-lt"/>
              </a:rPr>
              <a:t>Left</a:t>
            </a:r>
            <a:r>
              <a:rPr lang="en-US" altLang="en-US" sz="2400" dirty="0">
                <a:latin typeface="+mn-lt"/>
              </a:rPr>
              <a:t>: deployments in the path of </a:t>
            </a:r>
            <a:r>
              <a:rPr lang="en-US" altLang="en-US" sz="2400" dirty="0" smtClean="0">
                <a:latin typeface="+mn-lt"/>
              </a:rPr>
              <a:t>category 5 Hurricane </a:t>
            </a:r>
            <a:r>
              <a:rPr lang="en-US" altLang="en-US" sz="2400" dirty="0">
                <a:latin typeface="+mn-lt"/>
              </a:rPr>
              <a:t>Dean (2007</a:t>
            </a:r>
            <a:r>
              <a:rPr lang="en-US" altLang="en-US" sz="2400" dirty="0" smtClean="0">
                <a:latin typeface="+mn-lt"/>
              </a:rPr>
              <a:t>).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smtClean="0">
                <a:latin typeface="+mn-lt"/>
              </a:rPr>
              <a:t>  </a:t>
            </a:r>
            <a:r>
              <a:rPr lang="en-US" altLang="en-US" sz="2400" b="1" dirty="0">
                <a:latin typeface="+mn-lt"/>
              </a:rPr>
              <a:t>Below</a:t>
            </a:r>
            <a:r>
              <a:rPr lang="en-US" altLang="en-US" sz="2400" dirty="0">
                <a:latin typeface="+mn-lt"/>
              </a:rPr>
              <a:t>: surface winds and SST (top layer) and temperatures at 100m depth (bottom layer) in a frame of reference moving with the storm.</a:t>
            </a:r>
          </a:p>
        </p:txBody>
      </p:sp>
      <p:pic>
        <p:nvPicPr>
          <p:cNvPr id="5" name="Shape 93">
            <a:extLst>
              <a:ext uri="{FF2B5EF4-FFF2-40B4-BE49-F238E27FC236}">
                <a16:creationId xmlns:a16="http://schemas.microsoft.com/office/drawing/2014/main" xmlns="" id="{7C9FFF97-65AD-2A48-817E-E707482104A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72042" y="6190701"/>
            <a:ext cx="474374" cy="474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Documents and Settings\lumpkin\My Documents\My Pictures\logos\gdp_logo.jpg">
            <a:extLst>
              <a:ext uri="{FF2B5EF4-FFF2-40B4-BE49-F238E27FC236}">
                <a16:creationId xmlns:a16="http://schemas.microsoft.com/office/drawing/2014/main" xmlns="" id="{DCA2986B-23C7-5E4B-8E24-400FA6D84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65" y="6128803"/>
            <a:ext cx="719284" cy="69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34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2286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Hurricane gliders</a:t>
            </a:r>
            <a:endParaRPr lang="en-US" altLang="en-US" sz="3600" dirty="0" smtClean="0"/>
          </a:p>
        </p:txBody>
      </p:sp>
      <p:sp>
        <p:nvSpPr>
          <p:cNvPr id="17411" name="Rectangle 1"/>
          <p:cNvSpPr>
            <a:spLocks noChangeArrowheads="1"/>
          </p:cNvSpPr>
          <p:nvPr/>
        </p:nvSpPr>
        <p:spPr bwMode="auto">
          <a:xfrm>
            <a:off x="762000" y="5581650"/>
            <a:ext cx="74088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smtClean="0">
                <a:latin typeface="+mn-lt"/>
              </a:rPr>
              <a:t>Gliders measure upper ocean temperature</a:t>
            </a:r>
            <a:r>
              <a:rPr lang="en-US" altLang="en-US" sz="2400" dirty="0">
                <a:latin typeface="+mn-lt"/>
              </a:rPr>
              <a:t>, </a:t>
            </a:r>
            <a:r>
              <a:rPr lang="en-US" altLang="en-US" sz="2400" dirty="0" smtClean="0">
                <a:latin typeface="+mn-lt"/>
              </a:rPr>
              <a:t>salinity , chlorophyll, dissolved oxygen, and currents.</a:t>
            </a:r>
            <a:endParaRPr lang="en-US" altLang="en-US" sz="2400" dirty="0">
              <a:latin typeface="+mn-lt"/>
            </a:endParaRPr>
          </a:p>
        </p:txBody>
      </p:sp>
      <p:pic>
        <p:nvPicPr>
          <p:cNvPr id="8" name="Shape 93">
            <a:extLst>
              <a:ext uri="{FF2B5EF4-FFF2-40B4-BE49-F238E27FC236}">
                <a16:creationId xmlns:a16="http://schemas.microsoft.com/office/drawing/2014/main" xmlns="" id="{7C9FFF97-65AD-2A48-817E-E707482104A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72042" y="6190701"/>
            <a:ext cx="474374" cy="474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B28CABA-0141-0A4A-A379-5DB1FED5BB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4089" t="-94" r="17467" b="-3310"/>
          <a:stretch/>
        </p:blipFill>
        <p:spPr>
          <a:xfrm>
            <a:off x="2057400" y="990600"/>
            <a:ext cx="4419600" cy="444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8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1646956" y="6599037"/>
            <a:ext cx="747630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300" b="1" dirty="0">
                <a:solidFill>
                  <a:schemeClr val="bg1"/>
                </a:solidFill>
                <a:latin typeface="Calibri" pitchFamily="34" charset="0"/>
              </a:rPr>
              <a:t>Glider Technology for Sustained Oceanic Observations, Lima, November 2017</a:t>
            </a:r>
          </a:p>
        </p:txBody>
      </p:sp>
      <p:sp>
        <p:nvSpPr>
          <p:cNvPr id="3077" name="Text Box 9"/>
          <p:cNvSpPr>
            <a:spLocks noGrp="1" noChangeArrowheads="1"/>
          </p:cNvSpPr>
          <p:nvPr>
            <p:ph type="title"/>
          </p:nvPr>
        </p:nvSpPr>
        <p:spPr>
          <a:xfrm>
            <a:off x="-188" y="206561"/>
            <a:ext cx="9019308" cy="5334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2800" b="1" dirty="0">
                <a:latin typeface="Cambria" panose="02040503050406030204" pitchFamily="18" charset="0"/>
              </a:rPr>
              <a:t>First </a:t>
            </a:r>
            <a:r>
              <a:rPr lang="en-US" sz="2800" b="1" u="sng" dirty="0">
                <a:latin typeface="Cambria" panose="02040503050406030204" pitchFamily="18" charset="0"/>
              </a:rPr>
              <a:t>dedicated</a:t>
            </a:r>
            <a:r>
              <a:rPr lang="en-US" sz="2800" b="1" dirty="0">
                <a:latin typeface="Cambria" panose="02040503050406030204" pitchFamily="18" charset="0"/>
              </a:rPr>
              <a:t> glider network started in 2014 off the coast of Puerto Rico.   </a:t>
            </a:r>
          </a:p>
        </p:txBody>
      </p:sp>
      <p:sp>
        <p:nvSpPr>
          <p:cNvPr id="22" name="Diamond 21">
            <a:extLst>
              <a:ext uri="{FF2B5EF4-FFF2-40B4-BE49-F238E27FC236}">
                <a16:creationId xmlns:a16="http://schemas.microsoft.com/office/drawing/2014/main" xmlns="" id="{BE64B544-371F-7E48-9CFE-F094EBD91A16}"/>
              </a:ext>
            </a:extLst>
          </p:cNvPr>
          <p:cNvSpPr>
            <a:spLocks noChangeAspect="1"/>
          </p:cNvSpPr>
          <p:nvPr/>
        </p:nvSpPr>
        <p:spPr>
          <a:xfrm>
            <a:off x="1451103" y="5817716"/>
            <a:ext cx="76038" cy="89453"/>
          </a:xfrm>
          <a:prstGeom prst="diamond">
            <a:avLst/>
          </a:prstGeom>
          <a:solidFill>
            <a:srgbClr val="FFC000"/>
          </a:solidFill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66204A9B-EA6B-9C46-96F4-B3F8CA02153A}"/>
              </a:ext>
            </a:extLst>
          </p:cNvPr>
          <p:cNvGrpSpPr/>
          <p:nvPr/>
        </p:nvGrpSpPr>
        <p:grpSpPr>
          <a:xfrm>
            <a:off x="-13427" y="1652533"/>
            <a:ext cx="4125815" cy="4933052"/>
            <a:chOff x="17657" y="1478088"/>
            <a:chExt cx="2100637" cy="229097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ACF41E6E-430B-3640-AF10-C7487758B9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51" b="9286"/>
            <a:stretch/>
          </p:blipFill>
          <p:spPr>
            <a:xfrm>
              <a:off x="17657" y="1478088"/>
              <a:ext cx="2100637" cy="2290971"/>
            </a:xfrm>
            <a:prstGeom prst="rect">
              <a:avLst/>
            </a:prstGeom>
          </p:spPr>
        </p:pic>
        <p:sp>
          <p:nvSpPr>
            <p:cNvPr id="25" name="Diamond 24">
              <a:extLst>
                <a:ext uri="{FF2B5EF4-FFF2-40B4-BE49-F238E27FC236}">
                  <a16:creationId xmlns:a16="http://schemas.microsoft.com/office/drawing/2014/main" xmlns="" id="{68CF856B-5ACB-6D4F-95B8-89026BD917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51283" y="2095675"/>
              <a:ext cx="76038" cy="89453"/>
            </a:xfrm>
            <a:prstGeom prst="diamond">
              <a:avLst/>
            </a:prstGeom>
            <a:solidFill>
              <a:srgbClr val="FFC000"/>
            </a:solidFill>
            <a:ln w="158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B8E41517-5ADA-4C44-933C-FB56F9FC6544}"/>
                </a:ext>
              </a:extLst>
            </p:cNvPr>
            <p:cNvSpPr txBox="1"/>
            <p:nvPr/>
          </p:nvSpPr>
          <p:spPr>
            <a:xfrm>
              <a:off x="1089506" y="3239956"/>
              <a:ext cx="878767" cy="369332"/>
            </a:xfrm>
            <a:prstGeom prst="rect">
              <a:avLst/>
            </a:prstGeom>
            <a:solidFill>
              <a:schemeClr val="bg1">
                <a:lumMod val="75000"/>
                <a:alpha val="63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rgbClr val="FFFF00"/>
                  </a:solidFill>
                </a:rPr>
                <a:t>TS Bertha</a:t>
              </a:r>
            </a:p>
            <a:p>
              <a:pPr algn="ctr"/>
              <a:r>
                <a:rPr lang="en-US" sz="900" b="1" dirty="0">
                  <a:solidFill>
                    <a:srgbClr val="FFFF00"/>
                  </a:solidFill>
                </a:rPr>
                <a:t>(August, 2014)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A1772D0B-8403-9444-8004-4D2AF1237461}"/>
                </a:ext>
              </a:extLst>
            </p:cNvPr>
            <p:cNvSpPr txBox="1"/>
            <p:nvPr/>
          </p:nvSpPr>
          <p:spPr>
            <a:xfrm>
              <a:off x="892954" y="1483068"/>
              <a:ext cx="1077538" cy="369332"/>
            </a:xfrm>
            <a:prstGeom prst="rect">
              <a:avLst/>
            </a:prstGeom>
            <a:solidFill>
              <a:schemeClr val="bg1">
                <a:lumMod val="75000"/>
                <a:alpha val="63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rgbClr val="FFFF00"/>
                  </a:solidFill>
                </a:rPr>
                <a:t>Hurricane Gonzalo</a:t>
              </a:r>
            </a:p>
            <a:p>
              <a:pPr algn="ctr"/>
              <a:r>
                <a:rPr lang="en-US" sz="900" b="1" dirty="0">
                  <a:solidFill>
                    <a:srgbClr val="FFFF00"/>
                  </a:solidFill>
                </a:rPr>
                <a:t>(October, 2014)</a:t>
              </a:r>
            </a:p>
          </p:txBody>
        </p:sp>
        <p:sp>
          <p:nvSpPr>
            <p:cNvPr id="28" name="Diamond 27">
              <a:extLst>
                <a:ext uri="{FF2B5EF4-FFF2-40B4-BE49-F238E27FC236}">
                  <a16:creationId xmlns:a16="http://schemas.microsoft.com/office/drawing/2014/main" xmlns="" id="{04EA02AE-BE61-3D47-917C-B448BB097E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3897" y="3216547"/>
              <a:ext cx="76038" cy="89453"/>
            </a:xfrm>
            <a:prstGeom prst="diamond">
              <a:avLst/>
            </a:prstGeom>
            <a:solidFill>
              <a:srgbClr val="FFC000"/>
            </a:solidFill>
            <a:ln w="158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A2B3D6A-FEDB-824F-A8BC-AEB0F6C8146B}"/>
              </a:ext>
            </a:extLst>
          </p:cNvPr>
          <p:cNvSpPr txBox="1"/>
          <p:nvPr/>
        </p:nvSpPr>
        <p:spPr>
          <a:xfrm>
            <a:off x="1096182" y="1187940"/>
            <a:ext cx="23471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ambria" panose="02040503050406030204" pitchFamily="18" charset="0"/>
              </a:rPr>
              <a:t>2014 hurricane season</a:t>
            </a:r>
          </a:p>
        </p:txBody>
      </p:sp>
      <p:sp>
        <p:nvSpPr>
          <p:cNvPr id="19" name="Diamond 18">
            <a:extLst>
              <a:ext uri="{FF2B5EF4-FFF2-40B4-BE49-F238E27FC236}">
                <a16:creationId xmlns:a16="http://schemas.microsoft.com/office/drawing/2014/main" xmlns="" id="{96412439-2528-1C47-A424-46517694CAA6}"/>
              </a:ext>
            </a:extLst>
          </p:cNvPr>
          <p:cNvSpPr>
            <a:spLocks noChangeAspect="1"/>
          </p:cNvSpPr>
          <p:nvPr/>
        </p:nvSpPr>
        <p:spPr>
          <a:xfrm>
            <a:off x="3915011" y="2380327"/>
            <a:ext cx="76038" cy="89453"/>
          </a:xfrm>
          <a:prstGeom prst="diamond">
            <a:avLst/>
          </a:prstGeom>
          <a:solidFill>
            <a:srgbClr val="FFC000"/>
          </a:solidFill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39DE1DD-1C8F-9B4E-9294-17B14971AB08}"/>
              </a:ext>
            </a:extLst>
          </p:cNvPr>
          <p:cNvGrpSpPr/>
          <p:nvPr/>
        </p:nvGrpSpPr>
        <p:grpSpPr>
          <a:xfrm>
            <a:off x="3921643" y="1233733"/>
            <a:ext cx="5120220" cy="5353479"/>
            <a:chOff x="4086698" y="1258998"/>
            <a:chExt cx="4618149" cy="4828536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C1EA9077-164E-FA42-B7F6-641F5E0AE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0797"/>
            <a:stretch/>
          </p:blipFill>
          <p:spPr>
            <a:xfrm>
              <a:off x="4115008" y="1592512"/>
              <a:ext cx="2250093" cy="2099455"/>
            </a:xfrm>
            <a:prstGeom prst="rect">
              <a:avLst/>
            </a:prstGeom>
          </p:spPr>
        </p:pic>
        <p:pic>
          <p:nvPicPr>
            <p:cNvPr id="30" name="Picture 6" descr="http://www.aoml.noaa.gov/phod/goos/gliders/mission05/images/AOMLgliders_location.png">
              <a:extLst>
                <a:ext uri="{FF2B5EF4-FFF2-40B4-BE49-F238E27FC236}">
                  <a16:creationId xmlns:a16="http://schemas.microsoft.com/office/drawing/2014/main" xmlns="" id="{40271449-0052-4E4E-87C5-5205FA3DEC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089"/>
            <a:stretch/>
          </p:blipFill>
          <p:spPr bwMode="auto">
            <a:xfrm>
              <a:off x="6436732" y="1594897"/>
              <a:ext cx="2268115" cy="2109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8" descr="http://www.aoml.noaa.gov/phod/goos/gliders/images/AOMLgliders_location.png">
              <a:extLst>
                <a:ext uri="{FF2B5EF4-FFF2-40B4-BE49-F238E27FC236}">
                  <a16:creationId xmlns:a16="http://schemas.microsoft.com/office/drawing/2014/main" xmlns="" id="{770D2234-6564-FF4C-AAC9-C1D9E172E6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235"/>
            <a:stretch/>
          </p:blipFill>
          <p:spPr bwMode="auto">
            <a:xfrm>
              <a:off x="4086698" y="3902520"/>
              <a:ext cx="2339852" cy="2185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B49891FA-FEEC-EB41-8F14-C1ADCC404B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12885"/>
            <a:stretch/>
          </p:blipFill>
          <p:spPr>
            <a:xfrm>
              <a:off x="6443522" y="3906842"/>
              <a:ext cx="2258804" cy="208128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B273F147-6D83-AE45-8CD1-51E38792E813}"/>
                </a:ext>
              </a:extLst>
            </p:cNvPr>
            <p:cNvSpPr txBox="1"/>
            <p:nvPr/>
          </p:nvSpPr>
          <p:spPr>
            <a:xfrm>
              <a:off x="4886780" y="1258998"/>
              <a:ext cx="6078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mbria" panose="02040503050406030204" pitchFamily="18" charset="0"/>
                </a:rPr>
                <a:t>2015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D3FADA10-C3E4-B747-8D71-655AEBC9E137}"/>
                </a:ext>
              </a:extLst>
            </p:cNvPr>
            <p:cNvSpPr txBox="1"/>
            <p:nvPr/>
          </p:nvSpPr>
          <p:spPr>
            <a:xfrm>
              <a:off x="7266860" y="1287120"/>
              <a:ext cx="6078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mbria" panose="02040503050406030204" pitchFamily="18" charset="0"/>
                </a:rPr>
                <a:t>2016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AF766E5-5894-FE47-A04A-9FDA5C210D2D}"/>
                </a:ext>
              </a:extLst>
            </p:cNvPr>
            <p:cNvSpPr txBox="1"/>
            <p:nvPr/>
          </p:nvSpPr>
          <p:spPr>
            <a:xfrm>
              <a:off x="4988363" y="3618787"/>
              <a:ext cx="6078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mbria" panose="02040503050406030204" pitchFamily="18" charset="0"/>
                </a:rPr>
                <a:t>2017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1742AD0B-46B0-BB4C-B06E-4A778E279D7F}"/>
                </a:ext>
              </a:extLst>
            </p:cNvPr>
            <p:cNvSpPr txBox="1"/>
            <p:nvPr/>
          </p:nvSpPr>
          <p:spPr>
            <a:xfrm>
              <a:off x="7397515" y="3691967"/>
              <a:ext cx="6078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mbria" panose="02040503050406030204" pitchFamily="18" charset="0"/>
                </a:rPr>
                <a:t>2018</a:t>
              </a: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B3F90A75-831F-C341-A060-9112DCAFAD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5523" y="6213930"/>
            <a:ext cx="507132" cy="50713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494903-CAF2-A043-9BFA-4FFA866C1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33940" y="6477000"/>
            <a:ext cx="1905000" cy="457200"/>
          </a:xfrm>
        </p:spPr>
        <p:txBody>
          <a:bodyPr/>
          <a:lstStyle/>
          <a:p>
            <a:pPr>
              <a:defRPr/>
            </a:pPr>
            <a:fld id="{B09A4DC9-612E-4BD4-9071-8BA4177A560D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94765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1681316" y="6611938"/>
            <a:ext cx="747630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300" b="1" dirty="0">
                <a:solidFill>
                  <a:schemeClr val="bg1"/>
                </a:solidFill>
                <a:latin typeface="Calibri" pitchFamily="34" charset="0"/>
              </a:rPr>
              <a:t>Glider Technology for Sustained Oceanic Observations, Lima, November 2017</a:t>
            </a:r>
          </a:p>
        </p:txBody>
      </p:sp>
      <p:sp>
        <p:nvSpPr>
          <p:cNvPr id="34" name="Shape 70"/>
          <p:cNvSpPr txBox="1"/>
          <p:nvPr/>
        </p:nvSpPr>
        <p:spPr>
          <a:xfrm>
            <a:off x="250853" y="740491"/>
            <a:ext cx="8244670" cy="10873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76200" lvl="0">
              <a:buClr>
                <a:srgbClr val="000000"/>
              </a:buClr>
              <a:buSzPct val="100000"/>
            </a:pP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Use of underwater glider data along with other ocean observations reduced the error on Hurricane Gonzalo intensity forecast by approximately 50% using the next generation NOAA operational model.</a:t>
            </a:r>
          </a:p>
        </p:txBody>
      </p:sp>
      <p:sp>
        <p:nvSpPr>
          <p:cNvPr id="28" name="Text Box 9"/>
          <p:cNvSpPr>
            <a:spLocks noGrp="1" noChangeArrowheads="1"/>
          </p:cNvSpPr>
          <p:nvPr>
            <p:ph type="title"/>
          </p:nvPr>
        </p:nvSpPr>
        <p:spPr>
          <a:xfrm>
            <a:off x="0" y="132022"/>
            <a:ext cx="9144000" cy="533400"/>
          </a:xfrm>
        </p:spPr>
        <p:txBody>
          <a:bodyPr/>
          <a:lstStyle/>
          <a:p>
            <a:pPr algn="ctr">
              <a:defRPr/>
            </a:pPr>
            <a:r>
              <a:rPr lang="en-US" altLang="en-US" sz="2400" b="1" dirty="0">
                <a:solidFill>
                  <a:schemeClr val="bg2">
                    <a:lumMod val="50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Can glider data improve </a:t>
            </a:r>
            <a:r>
              <a:rPr lang="en-US" altLang="en-US" sz="2400" b="1" dirty="0" smtClean="0">
                <a:solidFill>
                  <a:schemeClr val="bg2">
                    <a:lumMod val="50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forecasts?  Hurricane </a:t>
            </a:r>
            <a:r>
              <a:rPr lang="en-US" altLang="en-US" sz="2400" b="1" dirty="0">
                <a:solidFill>
                  <a:schemeClr val="bg2">
                    <a:lumMod val="50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Gonzalo (2014)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CD22513-51C8-374A-9FE1-9D7D8BEAA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5523" y="6213930"/>
            <a:ext cx="507132" cy="507132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xmlns="" id="{0E034586-6D54-FC44-9F65-79D2FD0AF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9A4DC9-612E-4BD4-9071-8BA4177A560D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3436412-055B-C649-825F-A62EADF6DA96}"/>
              </a:ext>
            </a:extLst>
          </p:cNvPr>
          <p:cNvGrpSpPr/>
          <p:nvPr/>
        </p:nvGrpSpPr>
        <p:grpSpPr>
          <a:xfrm>
            <a:off x="270752" y="2131661"/>
            <a:ext cx="7901579" cy="4180993"/>
            <a:chOff x="409320" y="1420792"/>
            <a:chExt cx="7901579" cy="4180993"/>
          </a:xfrm>
        </p:grpSpPr>
        <p:pic>
          <p:nvPicPr>
            <p:cNvPr id="44" name="Picture 43" descr="https://lh5.googleusercontent.com/aoFN7QomSU_vXVDSC1oBWYYn8NM1BtAMSFvxXpKKZLI0C8XTrc6aVy1zPnEB1CXG9d3jsWJ0XQV9JxcDhMbz3IR4dee8bF6SXaI6vImgVt3iLWUPWxsEuYTfhKMziFjkTY29VV4m7kPSa2xWdA">
              <a:extLst>
                <a:ext uri="{FF2B5EF4-FFF2-40B4-BE49-F238E27FC236}">
                  <a16:creationId xmlns:a16="http://schemas.microsoft.com/office/drawing/2014/main" xmlns="" id="{EE530DDB-B658-E242-AAB9-D5DD6C760DD2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320" y="1420792"/>
              <a:ext cx="5223151" cy="4180993"/>
            </a:xfrm>
            <a:prstGeom prst="rect">
              <a:avLst/>
            </a:prstGeom>
            <a:noFill/>
          </p:spPr>
        </p:pic>
        <p:sp>
          <p:nvSpPr>
            <p:cNvPr id="45" name="Shape 70">
              <a:extLst>
                <a:ext uri="{FF2B5EF4-FFF2-40B4-BE49-F238E27FC236}">
                  <a16:creationId xmlns:a16="http://schemas.microsoft.com/office/drawing/2014/main" xmlns="" id="{3109612B-9C96-A243-B03E-8888CACE8A51}"/>
                </a:ext>
              </a:extLst>
            </p:cNvPr>
            <p:cNvSpPr txBox="1"/>
            <p:nvPr/>
          </p:nvSpPr>
          <p:spPr>
            <a:xfrm>
              <a:off x="5632470" y="3384661"/>
              <a:ext cx="2678429" cy="1448177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marL="76200"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</a:pPr>
              <a:r>
                <a:rPr lang="en-US" sz="1600" b="1" dirty="0">
                  <a:solidFill>
                    <a:schemeClr val="bg2">
                      <a:lumMod val="50000"/>
                    </a:schemeClr>
                  </a:solidFill>
                  <a:latin typeface="Cambria" charset="0"/>
                  <a:ea typeface="Cambria" charset="0"/>
                  <a:cs typeface="Cambria" charset="0"/>
                </a:rPr>
                <a:t>The barrier layer* is only represented in numerical model fields when glider data are assimilated</a:t>
              </a:r>
              <a:r>
                <a:rPr lang="en-US" sz="1600" dirty="0">
                  <a:solidFill>
                    <a:schemeClr val="bg2">
                      <a:lumMod val="50000"/>
                    </a:schemeClr>
                  </a:solidFill>
                  <a:latin typeface="Cambria" charset="0"/>
                  <a:ea typeface="Cambria" charset="0"/>
                  <a:cs typeface="Cambria" charset="0"/>
                </a:rPr>
                <a:t>.  *=low salinity warm layer, very difficult to mix with colder subsurface waters, </a:t>
              </a:r>
              <a:r>
                <a:rPr lang="en-US" sz="1600" b="1" dirty="0">
                  <a:solidFill>
                    <a:srgbClr val="FF0000"/>
                  </a:solidFill>
                  <a:latin typeface="Cambria" charset="0"/>
                  <a:ea typeface="Cambria" charset="0"/>
                  <a:cs typeface="Cambria" charset="0"/>
                </a:rPr>
                <a:t>allows for intensification</a:t>
              </a:r>
              <a:endParaRPr lang="en-US" sz="1600" b="1" i="0" u="none" strike="noStrike" cap="none" dirty="0">
                <a:solidFill>
                  <a:srgbClr val="FF0000"/>
                </a:solidFill>
                <a:latin typeface="Cambria" charset="0"/>
                <a:ea typeface="Cambria" charset="0"/>
                <a:cs typeface="Cambria" charset="0"/>
                <a:sym typeface="Arial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00D72CF-5F68-524A-91EE-7302957777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63"/>
          <a:stretch/>
        </p:blipFill>
        <p:spPr>
          <a:xfrm>
            <a:off x="3583056" y="2081071"/>
            <a:ext cx="3821693" cy="1943898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E9CC776C-92B0-644E-A56F-51A471AE328D}"/>
              </a:ext>
            </a:extLst>
          </p:cNvPr>
          <p:cNvCxnSpPr>
            <a:cxnSpLocks/>
          </p:cNvCxnSpPr>
          <p:nvPr/>
        </p:nvCxnSpPr>
        <p:spPr>
          <a:xfrm flipH="1" flipV="1">
            <a:off x="6482679" y="2661967"/>
            <a:ext cx="427383" cy="145774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1254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2E7C22A-3B64-FF49-8BA1-5780D0977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5523" y="6213930"/>
            <a:ext cx="507132" cy="5071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57391DF-059F-194E-B67F-27AF0B65031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1369"/>
            <a:ext cx="6747178" cy="5451466"/>
          </a:xfrm>
          <a:prstGeom prst="rect">
            <a:avLst/>
          </a:prstGeom>
        </p:spPr>
      </p:pic>
      <p:sp>
        <p:nvSpPr>
          <p:cNvPr id="6" name="Text Box 9">
            <a:extLst>
              <a:ext uri="{FF2B5EF4-FFF2-40B4-BE49-F238E27FC236}">
                <a16:creationId xmlns:a16="http://schemas.microsoft.com/office/drawing/2014/main" xmlns="" id="{F11C0B5A-D1FA-984C-9261-EDBA0A312B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5326" y="192498"/>
            <a:ext cx="8483957" cy="5334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en-US" sz="2400" b="1" dirty="0">
                <a:solidFill>
                  <a:schemeClr val="bg2">
                    <a:lumMod val="50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2018 NOAA and US Navy Glider observations in the tropical Atlantic and Caribbean Sea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xmlns="" id="{8832FD23-E339-A248-B0FA-176CF6AE8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9A4DC9-612E-4BD4-9071-8BA4177A560D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C15EBE2-B200-7E48-B743-7771EFC1688B}"/>
              </a:ext>
            </a:extLst>
          </p:cNvPr>
          <p:cNvSpPr txBox="1"/>
          <p:nvPr/>
        </p:nvSpPr>
        <p:spPr>
          <a:xfrm>
            <a:off x="5769299" y="1068604"/>
            <a:ext cx="297979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Participant institutions:</a:t>
            </a:r>
          </a:p>
          <a:p>
            <a:endParaRPr lang="en-US" sz="1800" b="1" dirty="0"/>
          </a:p>
          <a:p>
            <a:r>
              <a:rPr lang="en-US" sz="1800" dirty="0"/>
              <a:t>NOAA/AOML, Miami</a:t>
            </a:r>
          </a:p>
          <a:p>
            <a:r>
              <a:rPr lang="en-US" sz="1800" dirty="0"/>
              <a:t>U.S. Navy</a:t>
            </a:r>
          </a:p>
          <a:p>
            <a:r>
              <a:rPr lang="en-US" sz="1800" dirty="0"/>
              <a:t>University of Miami</a:t>
            </a:r>
          </a:p>
          <a:p>
            <a:r>
              <a:rPr lang="en-US" sz="1800" dirty="0"/>
              <a:t>University of Puerto Rico</a:t>
            </a:r>
          </a:p>
          <a:p>
            <a:r>
              <a:rPr lang="en-US" sz="1800" dirty="0"/>
              <a:t>CARICOOS</a:t>
            </a:r>
          </a:p>
          <a:p>
            <a:r>
              <a:rPr lang="en-US" sz="1800" dirty="0"/>
              <a:t>OCOVI, USVI</a:t>
            </a:r>
          </a:p>
          <a:p>
            <a:r>
              <a:rPr lang="en-US" sz="1800" dirty="0"/>
              <a:t>Rutgers University</a:t>
            </a:r>
          </a:p>
          <a:p>
            <a:endParaRPr lang="en-US" sz="1800" b="1" dirty="0"/>
          </a:p>
          <a:p>
            <a:r>
              <a:rPr lang="en-US" sz="1800" b="1" dirty="0"/>
              <a:t>99% of ocean profile observations in this regions were provided by gliders during 2018</a:t>
            </a:r>
          </a:p>
        </p:txBody>
      </p:sp>
    </p:spTree>
    <p:extLst>
      <p:ext uri="{BB962C8B-B14F-4D97-AF65-F5344CB8AC3E}">
        <p14:creationId xmlns:p14="http://schemas.microsoft.com/office/powerpoint/2010/main" val="24170769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610</Words>
  <Application>Microsoft Office PowerPoint</Application>
  <PresentationFormat>On-screen Show (4:3)</PresentationFormat>
  <Paragraphs>94</Paragraphs>
  <Slides>11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Targeted observations: Hurricane Drifters</vt:lpstr>
      <vt:lpstr>PowerPoint Presentation</vt:lpstr>
      <vt:lpstr>PowerPoint Presentation</vt:lpstr>
      <vt:lpstr>Hurricane gliders</vt:lpstr>
      <vt:lpstr>First dedicated glider network started in 2014 off the coast of Puerto Rico.   </vt:lpstr>
      <vt:lpstr>Can glider data improve forecasts?  Hurricane Gonzalo (2014)</vt:lpstr>
      <vt:lpstr>2018 NOAA and US Navy Glider observations in the tropical Atlantic and Caribbean Sea</vt:lpstr>
      <vt:lpstr>2019: A Picket line of hurricane gliders for Atlantic Hurricane Intensity Forecasts  NOAA/AOML, US Navy, IOOS, Rutgers U, U of Miami, CARICOOS, MARACOOS, SECORA, ANAMAR (Dominican Republic), CEI (Bahamas), OCOVI/USVI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Rick Lumpkin</dc:creator>
  <cp:lastModifiedBy>Rick Lumpkin</cp:lastModifiedBy>
  <cp:revision>8</cp:revision>
  <dcterms:created xsi:type="dcterms:W3CDTF">2006-08-16T00:00:00Z</dcterms:created>
  <dcterms:modified xsi:type="dcterms:W3CDTF">2019-05-03T19:47:11Z</dcterms:modified>
</cp:coreProperties>
</file>