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Default Extension="gif" ContentType="image/gi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8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FF"/>
    <a:srgbClr val="E6E6E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51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tableStyles" Target="tableStyle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19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37763C-336C-441F-BC13-5EAC910A5C8C}" type="datetime1">
              <a:rPr lang="en-US"/>
              <a:pPr/>
              <a:t>9/10/10</a:t>
            </a:fld>
            <a:endParaRPr lang="en-US"/>
          </a:p>
        </p:txBody>
      </p:sp>
      <p:sp>
        <p:nvSpPr>
          <p:cNvPr id="26628" name="Placeholder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2B65CB-642F-40D3-B154-F64CB0D7BBD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8F49B-CFD4-4F9E-A4BC-F6F808B5E3A4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860C6-EE16-4687-AF70-38C053B0C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72E9F-DEE0-416A-96BD-05EC9F2B1AFA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33ADF-E677-4ECD-A29E-A3E1D5491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955C5-A1BB-42B8-9A38-6E1EECDB34F5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B3DB9-5539-41BA-88F5-92F772512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8CA4D-E15A-4825-981D-70EBEFCA5BBB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35FE5-A8D5-4607-A429-FC57B3E77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40EC2-2184-41B1-B421-7DC3B9518A5A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AA3A6-CAC8-4731-9267-F6785DA7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957DF-146E-4AEE-ABD0-F6BF7EF44FDD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47728-752D-4AA5-A552-C49B46ABE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C3A6E-8578-4D4F-B42F-2F4889B462F2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34C98-56DE-4A94-84CC-4302762C8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E680B-F75A-422F-AA3B-BBE979C6B26A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DB8FA-8C16-4E88-92BF-E1FE64DF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53FF3-D74B-4940-8D69-66DF14D052CA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1BD2D-F1D0-4695-8DB6-8055E0A9E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400B7-1CA4-424C-BF8B-126E0D07370A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77A3D-5D03-49AD-9D9E-3FA824CBF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22477-DE98-4AEE-823A-5ACA393860D9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8271B-FA6F-4EAF-9780-C2C8B540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A44D83-498A-4988-A281-600EFC85FCBB}" type="datetimeFigureOut">
              <a:rPr lang="en-US"/>
              <a:pPr>
                <a:defRPr/>
              </a:pPr>
              <a:t>9/10/10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7CC878-2A0A-4C68-BD83-ED37A20CA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eg"/><Relationship Id="rId6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eg"/><Relationship Id="rId6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4" Type="http://schemas.openxmlformats.org/officeDocument/2006/relationships/image" Target="../media/image3.jpeg"/><Relationship Id="rId10" Type="http://schemas.openxmlformats.org/officeDocument/2006/relationships/image" Target="../media/image9.jpeg"/><Relationship Id="rId5" Type="http://schemas.openxmlformats.org/officeDocument/2006/relationships/image" Target="../media/image4.jpeg"/><Relationship Id="rId7" Type="http://schemas.openxmlformats.org/officeDocument/2006/relationships/image" Target="../media/image6.jpeg"/><Relationship Id="rId11" Type="http://schemas.openxmlformats.org/officeDocument/2006/relationships/image" Target="../media/image10.jpeg"/><Relationship Id="rId1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8.jpeg"/><Relationship Id="rId3" Type="http://schemas.openxmlformats.org/officeDocument/2006/relationships/image" Target="../media/image2.jpeg"/><Relationship Id="rId6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ubtitle 2"/>
          <p:cNvSpPr>
            <a:spLocks noGrp="1"/>
          </p:cNvSpPr>
          <p:nvPr>
            <p:ph type="subTitle" idx="1"/>
          </p:nvPr>
        </p:nvSpPr>
        <p:spPr>
          <a:xfrm>
            <a:off x="1371600" y="5765800"/>
            <a:ext cx="6159500" cy="809625"/>
          </a:xfrm>
        </p:spPr>
        <p:txBody>
          <a:bodyPr/>
          <a:lstStyle/>
          <a:p>
            <a:r>
              <a:rPr lang="en-US" sz="4800" b="1" smtClean="0">
                <a:solidFill>
                  <a:schemeClr val="tx1"/>
                </a:solidFill>
              </a:rPr>
              <a:t>Operational Drift</a:t>
            </a:r>
          </a:p>
        </p:txBody>
      </p:sp>
      <p:pic>
        <p:nvPicPr>
          <p:cNvPr id="13314" name="Picture 3" descr="dsc_118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200" y="708025"/>
            <a:ext cx="70199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371600" y="0"/>
            <a:ext cx="6464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alibri" charset="0"/>
              </a:rPr>
              <a:t>DBCP XXVI Oban, Scotland</a:t>
            </a:r>
          </a:p>
          <a:p>
            <a:pPr algn="ctr"/>
            <a:r>
              <a:rPr lang="en-US" sz="1600">
                <a:latin typeface="Calibri" charset="0"/>
              </a:rPr>
              <a:t>27-30 September,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IMG_319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9100" y="3714750"/>
            <a:ext cx="44513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5" descr="IMG_319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996531" y="-472281"/>
            <a:ext cx="3487738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IMG_319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620713" y="620713"/>
            <a:ext cx="4987925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IMG_319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14863"/>
            <a:ext cx="3263900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IMG_320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6212681" y="2691607"/>
            <a:ext cx="5297487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IMG_101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800" y="0"/>
            <a:ext cx="87376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4" descr="IMG_319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29100"/>
            <a:ext cx="9144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7670800" y="3859213"/>
            <a:ext cx="124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2010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603250" y="3806825"/>
            <a:ext cx="124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2009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424657" y="4036219"/>
            <a:ext cx="3556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7670800" y="3859213"/>
            <a:ext cx="0" cy="317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IMG_318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31900"/>
            <a:ext cx="9144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scottjerry-buoy-2-r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5800" y="41910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6" descr="37481_411337837514_17892792514_4448868_1340921_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64000"/>
            <a:ext cx="3743325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becky with msde buoy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2700" y="2489200"/>
            <a:ext cx="3276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Rick_deploying_ADP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542925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swift2.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65725" y="-42863"/>
            <a:ext cx="3978275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004_cropped_ori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43325" y="2628900"/>
            <a:ext cx="3038475" cy="1708150"/>
          </a:xfrm>
          <a:prstGeom prst="rect">
            <a:avLst/>
          </a:prstGeom>
          <a:noFill/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2308225" y="1498600"/>
            <a:ext cx="4473575" cy="3455988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800">
                <a:solidFill>
                  <a:srgbClr val="00FFFF"/>
                </a:solidFill>
              </a:rPr>
              <a:t>Thank </a:t>
            </a:r>
          </a:p>
          <a:p>
            <a:pPr algn="ctr">
              <a:spcBef>
                <a:spcPct val="50000"/>
              </a:spcBef>
            </a:pPr>
            <a:r>
              <a:rPr lang="en-US" sz="8800">
                <a:solidFill>
                  <a:srgbClr val="00FFFF"/>
                </a:solidFill>
              </a:rPr>
              <a:t>You!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PolaroAgulha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1158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5" descr="HSV-2_0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0" y="0"/>
            <a:ext cx="4237038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knor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95650" y="1973263"/>
            <a:ext cx="3278188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 descr="healy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4838" y="4381500"/>
            <a:ext cx="40814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kaimimoana-at-sea3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6175" y="3178175"/>
            <a:ext cx="3262313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 descr="container-ship-ecoflation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46063" y="2168525"/>
            <a:ext cx="4057651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 descr="container_vessel_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1588" y="-44450"/>
            <a:ext cx="29083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 descr="080208-g-3885b-002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806950"/>
            <a:ext cx="31686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2" descr="images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77038" y="5318125"/>
            <a:ext cx="236696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613403" y="377646"/>
            <a:ext cx="7632700" cy="61247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Australian Bureau of Meteorology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 err="1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Meteo</a:t>
            </a: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-France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United States Coast Guard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United States Navy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Brazilian Navy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Korea Ocean Research Division &amp; Development Institute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National Institute of Water and Atmospheric Research of New Zealand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South African Weather Service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Argentina Navy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Environment Canada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Sport Fishing Vessels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bg1">
                    <a:alpha val="97000"/>
                  </a:schemeClr>
                </a:solidFill>
                <a:latin typeface="+mn-lt"/>
                <a:ea typeface="+mn-ea"/>
                <a:cs typeface="+mn-cs"/>
              </a:rPr>
              <a:t>Ships of Opportunity</a:t>
            </a:r>
          </a:p>
        </p:txBody>
      </p:sp>
      <p:pic>
        <p:nvPicPr>
          <p:cNvPr id="15" name="Picture 14" descr="container-ship-heavy-weather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233363" y="377825"/>
            <a:ext cx="10428288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 descr="globpop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8600" y="3025775"/>
            <a:ext cx="62992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6" descr="2010 deployments.pdf cop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800" y="0"/>
            <a:ext cx="6858000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1027"/>
          <p:cNvSpPr>
            <a:spLocks noChangeArrowheads="1"/>
          </p:cNvSpPr>
          <p:nvPr/>
        </p:nvSpPr>
        <p:spPr bwMode="auto">
          <a:xfrm>
            <a:off x="3717925" y="3181350"/>
            <a:ext cx="192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1245 Deployed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2010 deployments.pdf cop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" y="212725"/>
            <a:ext cx="8731250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067050" y="2366963"/>
            <a:ext cx="660400" cy="330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81150" y="3014663"/>
            <a:ext cx="482600" cy="5715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95400" y="2366963"/>
            <a:ext cx="285750" cy="4953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13275" y="1401763"/>
            <a:ext cx="463550" cy="4953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84800" y="3187700"/>
            <a:ext cx="946150" cy="79533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1581150" y="5027613"/>
            <a:ext cx="679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alibri" charset="0"/>
              </a:rPr>
              <a:t>=   2011 Target Deployment Areas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057400" y="5257800"/>
            <a:ext cx="520700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3" name="TextBox 13"/>
          <p:cNvSpPr txBox="1">
            <a:spLocks noChangeArrowheads="1"/>
          </p:cNvSpPr>
          <p:nvPr/>
        </p:nvSpPr>
        <p:spPr bwMode="auto">
          <a:xfrm>
            <a:off x="241300" y="5487988"/>
            <a:ext cx="8731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Desired Future Collaborators: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National Institute of Oceanography	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Mauritius Oceanography Institute	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</a:rPr>
              <a:t>Japanese Agency for Marine-Earth Science and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IMG_10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 descr="IMG_319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9950" y="1516063"/>
            <a:ext cx="4464050" cy="556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638300" y="3930650"/>
            <a:ext cx="124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2009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6819900" y="1146175"/>
            <a:ext cx="124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2010</a:t>
            </a:r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482600" y="4914900"/>
            <a:ext cx="3467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Calibri" charset="0"/>
              </a:rPr>
              <a:t>Pacific Gyre </a:t>
            </a:r>
          </a:p>
        </p:txBody>
      </p:sp>
      <p:sp>
        <p:nvSpPr>
          <p:cNvPr id="17414" name="Line 1030"/>
          <p:cNvSpPr>
            <a:spLocks noChangeShapeType="1"/>
          </p:cNvSpPr>
          <p:nvPr/>
        </p:nvSpPr>
        <p:spPr bwMode="auto">
          <a:xfrm flipH="1" flipV="1">
            <a:off x="2514600" y="3276600"/>
            <a:ext cx="1016000" cy="1020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5" name="Rectangle 1031"/>
          <p:cNvSpPr>
            <a:spLocks noChangeArrowheads="1"/>
          </p:cNvSpPr>
          <p:nvPr/>
        </p:nvSpPr>
        <p:spPr bwMode="auto">
          <a:xfrm>
            <a:off x="3375025" y="4221163"/>
            <a:ext cx="904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416" name="Rectangle 1032"/>
          <p:cNvSpPr>
            <a:spLocks noChangeArrowheads="1"/>
          </p:cNvSpPr>
          <p:nvPr/>
        </p:nvSpPr>
        <p:spPr bwMode="auto">
          <a:xfrm>
            <a:off x="2882900" y="4297363"/>
            <a:ext cx="1768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Deployment Diagram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4832350" y="4914900"/>
            <a:ext cx="3467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Calibri" charset="0"/>
              </a:rPr>
              <a:t>Metocean</a:t>
            </a:r>
          </a:p>
        </p:txBody>
      </p:sp>
      <p:pic>
        <p:nvPicPr>
          <p:cNvPr id="18434" name="Picture 5" descr="IMG_10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0" y="0"/>
            <a:ext cx="48260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 descr="IMG_319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44037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6565900" y="3619500"/>
            <a:ext cx="124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2009</a:t>
            </a:r>
          </a:p>
        </p:txBody>
      </p:sp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1498600" y="1230313"/>
            <a:ext cx="124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2010</a:t>
            </a:r>
          </a:p>
        </p:txBody>
      </p:sp>
      <p:sp>
        <p:nvSpPr>
          <p:cNvPr id="18438" name="Line 1030"/>
          <p:cNvSpPr>
            <a:spLocks noChangeShapeType="1"/>
          </p:cNvSpPr>
          <p:nvPr/>
        </p:nvSpPr>
        <p:spPr bwMode="auto">
          <a:xfrm flipV="1">
            <a:off x="5397500" y="1765300"/>
            <a:ext cx="558800" cy="22209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9" name="Rectangle 1031"/>
          <p:cNvSpPr>
            <a:spLocks noChangeArrowheads="1"/>
          </p:cNvSpPr>
          <p:nvPr/>
        </p:nvSpPr>
        <p:spPr bwMode="auto">
          <a:xfrm>
            <a:off x="4784725" y="4051300"/>
            <a:ext cx="1412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Pull-Pin Activation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3"/>
          <p:cNvSpPr txBox="1">
            <a:spLocks noChangeArrowheads="1"/>
          </p:cNvSpPr>
          <p:nvPr/>
        </p:nvSpPr>
        <p:spPr bwMode="auto">
          <a:xfrm>
            <a:off x="438150" y="5207000"/>
            <a:ext cx="3467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Calibri" charset="0"/>
              </a:rPr>
              <a:t>Clearwater</a:t>
            </a:r>
          </a:p>
        </p:txBody>
      </p:sp>
      <p:pic>
        <p:nvPicPr>
          <p:cNvPr id="19458" name="Picture 4" descr="IMG_10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0066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IMG_319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9138" y="1296988"/>
            <a:ext cx="4614862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1638300" y="3975100"/>
            <a:ext cx="124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2009</a:t>
            </a: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6819900" y="928688"/>
            <a:ext cx="124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2010</a:t>
            </a:r>
          </a:p>
        </p:txBody>
      </p:sp>
      <p:sp>
        <p:nvSpPr>
          <p:cNvPr id="19462" name="Rectangle 1030"/>
          <p:cNvSpPr>
            <a:spLocks noChangeArrowheads="1"/>
          </p:cNvSpPr>
          <p:nvPr/>
        </p:nvSpPr>
        <p:spPr bwMode="auto">
          <a:xfrm>
            <a:off x="2882900" y="4297363"/>
            <a:ext cx="1768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Deployment Diagram</a:t>
            </a:r>
          </a:p>
        </p:txBody>
      </p:sp>
      <p:sp>
        <p:nvSpPr>
          <p:cNvPr id="19463" name="Line 1031"/>
          <p:cNvSpPr>
            <a:spLocks noChangeShapeType="1"/>
          </p:cNvSpPr>
          <p:nvPr/>
        </p:nvSpPr>
        <p:spPr bwMode="auto">
          <a:xfrm flipH="1" flipV="1">
            <a:off x="3048000" y="3321050"/>
            <a:ext cx="1016000" cy="1020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3"/>
          <p:cNvSpPr txBox="1">
            <a:spLocks noChangeArrowheads="1"/>
          </p:cNvSpPr>
          <p:nvPr/>
        </p:nvSpPr>
        <p:spPr bwMode="auto">
          <a:xfrm>
            <a:off x="2673350" y="292100"/>
            <a:ext cx="3467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Calibri" charset="0"/>
              </a:rPr>
              <a:t>Technoncean</a:t>
            </a:r>
          </a:p>
        </p:txBody>
      </p:sp>
      <p:pic>
        <p:nvPicPr>
          <p:cNvPr id="21506" name="Picture 4" descr="IMG_10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63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IMG_319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246188"/>
            <a:ext cx="4427537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2228850" y="6146800"/>
            <a:ext cx="124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2009</a:t>
            </a:r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6819900" y="876300"/>
            <a:ext cx="124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3"/>
          <p:cNvSpPr txBox="1">
            <a:spLocks noChangeArrowheads="1"/>
          </p:cNvSpPr>
          <p:nvPr/>
        </p:nvSpPr>
        <p:spPr bwMode="auto">
          <a:xfrm>
            <a:off x="2673350" y="292100"/>
            <a:ext cx="3467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Calibri" charset="0"/>
              </a:rPr>
              <a:t>Marlin-Yug</a:t>
            </a:r>
          </a:p>
        </p:txBody>
      </p:sp>
      <p:pic>
        <p:nvPicPr>
          <p:cNvPr id="20482" name="Picture 4" descr="IMG_319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2825" y="1344613"/>
            <a:ext cx="4333875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4168775" y="976313"/>
            <a:ext cx="124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2010</a:t>
            </a:r>
          </a:p>
        </p:txBody>
      </p:sp>
      <p:sp>
        <p:nvSpPr>
          <p:cNvPr id="20484" name="Rectangle 1028"/>
          <p:cNvSpPr>
            <a:spLocks noChangeArrowheads="1"/>
          </p:cNvSpPr>
          <p:nvPr/>
        </p:nvSpPr>
        <p:spPr bwMode="auto">
          <a:xfrm>
            <a:off x="428625" y="4360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485" name="Rectangle 1029"/>
          <p:cNvSpPr>
            <a:spLocks noChangeArrowheads="1"/>
          </p:cNvSpPr>
          <p:nvPr/>
        </p:nvSpPr>
        <p:spPr bwMode="auto">
          <a:xfrm>
            <a:off x="612775" y="5613400"/>
            <a:ext cx="1412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Pull-Pin Activation</a:t>
            </a:r>
          </a:p>
        </p:txBody>
      </p:sp>
      <p:sp>
        <p:nvSpPr>
          <p:cNvPr id="20486" name="Line 1030"/>
          <p:cNvSpPr>
            <a:spLocks noChangeShapeType="1"/>
          </p:cNvSpPr>
          <p:nvPr/>
        </p:nvSpPr>
        <p:spPr bwMode="auto">
          <a:xfrm flipV="1">
            <a:off x="1409700" y="5095875"/>
            <a:ext cx="2552700" cy="517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60</Words>
  <Application>Microsoft Macintosh PowerPoint</Application>
  <PresentationFormat>On-screen Show (4:3)</PresentationFormat>
  <Paragraphs>31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Dolk, Shaun</cp:lastModifiedBy>
  <cp:revision>2</cp:revision>
  <dcterms:created xsi:type="dcterms:W3CDTF">2010-09-10T02:35:03Z</dcterms:created>
  <dcterms:modified xsi:type="dcterms:W3CDTF">2010-09-10T13:41:55Z</dcterms:modified>
</cp:coreProperties>
</file>