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4" r:id="rId8"/>
    <p:sldId id="268" r:id="rId9"/>
    <p:sldId id="267" r:id="rId10"/>
    <p:sldId id="269" r:id="rId11"/>
    <p:sldId id="260" r:id="rId12"/>
    <p:sldId id="261" r:id="rId13"/>
    <p:sldId id="271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3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1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8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B288-4606-4471-97E6-B559197FBD0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43983-CDD0-4917-8B15-F813A4370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3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SG609 vs SG617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Unpumped</a:t>
            </a:r>
            <a:r>
              <a:rPr lang="en-US" dirty="0" smtClean="0"/>
              <a:t> CTD vs. pumped CTD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7331"/>
            <a:ext cx="9018173" cy="5144868"/>
          </a:xfrm>
        </p:spPr>
      </p:pic>
      <p:sp>
        <p:nvSpPr>
          <p:cNvPr id="11" name="TextBox 10"/>
          <p:cNvSpPr txBox="1"/>
          <p:nvPr/>
        </p:nvSpPr>
        <p:spPr>
          <a:xfrm>
            <a:off x="422948" y="304800"/>
            <a:ext cx="618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SG617: dive to climb differences (Pumped CTD)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027872"/>
            <a:ext cx="310134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Salt Difference</a:t>
            </a:r>
          </a:p>
          <a:p>
            <a:r>
              <a:rPr lang="en-US" dirty="0" smtClean="0"/>
              <a:t>Up to 0.5 in the thermocline</a:t>
            </a:r>
          </a:p>
          <a:p>
            <a:r>
              <a:rPr lang="en-US" dirty="0" smtClean="0"/>
              <a:t>Mean Diff = up to -0.05 ± 0.06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SALT: Small </a:t>
            </a:r>
            <a:r>
              <a:rPr lang="en-US" b="1" dirty="0" smtClean="0">
                <a:solidFill>
                  <a:srgbClr val="0070C0"/>
                </a:solidFill>
              </a:rPr>
              <a:t>negative biases </a:t>
            </a:r>
            <a:r>
              <a:rPr lang="en-US" b="1" dirty="0">
                <a:solidFill>
                  <a:srgbClr val="0070C0"/>
                </a:solidFill>
              </a:rPr>
              <a:t>on climb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1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10600" cy="6835860"/>
          </a:xfrm>
        </p:spPr>
      </p:pic>
      <p:sp>
        <p:nvSpPr>
          <p:cNvPr id="3" name="Rectangle 2"/>
          <p:cNvSpPr/>
          <p:nvPr/>
        </p:nvSpPr>
        <p:spPr>
          <a:xfrm>
            <a:off x="2667000" y="4343400"/>
            <a:ext cx="19050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4828" y="4357914"/>
            <a:ext cx="230505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38044" y="4328886"/>
            <a:ext cx="20955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343400"/>
            <a:ext cx="2535555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0772"/>
            <a:ext cx="8839200" cy="6516455"/>
          </a:xfrm>
        </p:spPr>
      </p:pic>
      <p:cxnSp>
        <p:nvCxnSpPr>
          <p:cNvPr id="5" name="Straight Connector 4"/>
          <p:cNvCxnSpPr/>
          <p:nvPr/>
        </p:nvCxnSpPr>
        <p:spPr>
          <a:xfrm>
            <a:off x="1524000" y="817418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68700" y="838200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4229100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75050" y="4246418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4246418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81950" y="4267200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56300" y="850900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88300" y="850900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0" y="381000"/>
            <a:ext cx="4572000" cy="647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89395" y="152400"/>
            <a:ext cx="319260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Plots show: SG609 minus SG617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0772"/>
            <a:ext cx="8839200" cy="6516455"/>
          </a:xfrm>
        </p:spPr>
      </p:pic>
      <p:cxnSp>
        <p:nvCxnSpPr>
          <p:cNvPr id="5" name="Straight Connector 4"/>
          <p:cNvCxnSpPr/>
          <p:nvPr/>
        </p:nvCxnSpPr>
        <p:spPr>
          <a:xfrm>
            <a:off x="1524000" y="817418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68700" y="838200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4229100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75050" y="4246418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4246418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81950" y="4267200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56300" y="850900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88300" y="850900"/>
            <a:ext cx="0" cy="2078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682042"/>
            <a:ext cx="4572000" cy="60065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8"/>
            <a:ext cx="8839200" cy="6786542"/>
          </a:xfrm>
        </p:spPr>
      </p:pic>
    </p:spTree>
    <p:extLst>
      <p:ext uri="{BB962C8B-B14F-4D97-AF65-F5344CB8AC3E}">
        <p14:creationId xmlns:p14="http://schemas.microsoft.com/office/powerpoint/2010/main" val="31929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92" y="304800"/>
            <a:ext cx="8395016" cy="65532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/>
              <a:t>Summary – main conclusions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b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+mj-lt"/>
              </a:rPr>
              <a:t>SG609: </a:t>
            </a:r>
            <a:r>
              <a:rPr lang="en-US" sz="2000" dirty="0" smtClean="0">
                <a:latin typeface="+mj-lt"/>
              </a:rPr>
              <a:t>Small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positive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salinity biases on climb (up to +0.03 </a:t>
            </a:r>
            <a:r>
              <a:rPr lang="en-US" sz="2000" dirty="0">
                <a:latin typeface="+mj-lt"/>
              </a:rPr>
              <a:t>± </a:t>
            </a:r>
            <a:r>
              <a:rPr lang="en-US" sz="2000" dirty="0" smtClean="0">
                <a:latin typeface="+mj-lt"/>
              </a:rPr>
              <a:t>0.2)</a:t>
            </a:r>
            <a:endParaRPr lang="en-US" sz="20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+mj-lt"/>
              </a:rPr>
              <a:t>SG617: </a:t>
            </a:r>
            <a:r>
              <a:rPr lang="en-US" sz="2000" dirty="0">
                <a:latin typeface="+mj-lt"/>
              </a:rPr>
              <a:t>Small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negative </a:t>
            </a:r>
            <a:r>
              <a:rPr lang="en-US" sz="2000" dirty="0" smtClean="0">
                <a:latin typeface="+mj-lt"/>
              </a:rPr>
              <a:t>salinity </a:t>
            </a:r>
            <a:r>
              <a:rPr lang="en-US" sz="2000" dirty="0">
                <a:latin typeface="+mj-lt"/>
              </a:rPr>
              <a:t>biases on climb </a:t>
            </a:r>
            <a:r>
              <a:rPr lang="en-US" sz="2000" dirty="0" smtClean="0">
                <a:latin typeface="+mj-lt"/>
              </a:rPr>
              <a:t>(up to -0.05 </a:t>
            </a:r>
            <a:r>
              <a:rPr lang="en-US" sz="2000" dirty="0">
                <a:latin typeface="+mj-lt"/>
              </a:rPr>
              <a:t>± </a:t>
            </a:r>
            <a:r>
              <a:rPr lang="en-US" sz="2000" dirty="0" smtClean="0">
                <a:latin typeface="+mj-lt"/>
              </a:rPr>
              <a:t>0.05)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+mj-lt"/>
              </a:rPr>
              <a:t>SG609 vs. SG617: SG609 minus SG617</a:t>
            </a:r>
            <a:endParaRPr lang="en-US" sz="2000" b="1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+mj-lt"/>
              </a:rPr>
              <a:t>Temperature: </a:t>
            </a:r>
            <a:r>
              <a:rPr lang="en-US" sz="2000" dirty="0" smtClean="0">
                <a:latin typeface="+mj-lt"/>
              </a:rPr>
              <a:t>differences slightly positive, but not statistically different from zero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+mj-lt"/>
              </a:rPr>
              <a:t>Salinity: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+mj-lt"/>
              </a:rPr>
              <a:t>DIVE: </a:t>
            </a:r>
            <a:r>
              <a:rPr lang="en-US" sz="2000" dirty="0" smtClean="0">
                <a:latin typeface="+mj-lt"/>
              </a:rPr>
              <a:t>Differences statistically equal to zero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+mj-lt"/>
              </a:rPr>
              <a:t>CLIMB: </a:t>
            </a:r>
            <a:r>
              <a:rPr lang="en-US" sz="2000" dirty="0" smtClean="0">
                <a:latin typeface="+mj-lt"/>
              </a:rPr>
              <a:t>Differences up to 0.1 ± 0.05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Are differences between pumped and </a:t>
            </a:r>
            <a:r>
              <a:rPr lang="en-US" sz="2000" dirty="0" err="1" smtClean="0">
                <a:latin typeface="+mj-lt"/>
              </a:rPr>
              <a:t>unpumped</a:t>
            </a:r>
            <a:r>
              <a:rPr lang="en-US" sz="2000" dirty="0" smtClean="0">
                <a:latin typeface="+mj-lt"/>
              </a:rPr>
              <a:t> CTD </a:t>
            </a:r>
            <a:r>
              <a:rPr lang="en-US" sz="2000" dirty="0" err="1" smtClean="0">
                <a:latin typeface="+mj-lt"/>
              </a:rPr>
              <a:t>signiticant</a:t>
            </a:r>
            <a:r>
              <a:rPr lang="en-US" sz="2000" dirty="0" smtClean="0">
                <a:latin typeface="+mj-lt"/>
              </a:rPr>
              <a:t>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Looks like biases in the climb of both gliders dominate the salinity differences, rather than differences caused by pumped and </a:t>
            </a:r>
            <a:r>
              <a:rPr lang="en-US" sz="2000" dirty="0" err="1" smtClean="0">
                <a:latin typeface="+mj-lt"/>
              </a:rPr>
              <a:t>unpumped</a:t>
            </a:r>
            <a:r>
              <a:rPr lang="en-US" sz="2000" dirty="0" smtClean="0">
                <a:latin typeface="+mj-lt"/>
              </a:rPr>
              <a:t> CTD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Further Analysis (?), Paper (?)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800" b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94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oml.noaa.gov/phod/goos/gliders/images/AOMLgliders_lo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882512" cy="35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8" r="74459" b="63296"/>
          <a:stretch/>
        </p:blipFill>
        <p:spPr>
          <a:xfrm>
            <a:off x="457200" y="3276600"/>
            <a:ext cx="3657600" cy="3310124"/>
          </a:xfrm>
        </p:spPr>
      </p:pic>
      <p:sp>
        <p:nvSpPr>
          <p:cNvPr id="2" name="TextBox 1"/>
          <p:cNvSpPr txBox="1"/>
          <p:nvPr/>
        </p:nvSpPr>
        <p:spPr>
          <a:xfrm>
            <a:off x="381000" y="568166"/>
            <a:ext cx="4191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/>
              <a:t>Comparison Dataset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03/10/2016 – 03/16/2016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 smtClean="0"/>
              <a:t>Deployment Site -&gt; SC  (2days) -&gt; ST1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SG609 (</a:t>
            </a:r>
            <a:r>
              <a:rPr lang="en-US" sz="2000" dirty="0" err="1" smtClean="0"/>
              <a:t>Unpumped</a:t>
            </a:r>
            <a:r>
              <a:rPr lang="en-US" sz="2000" dirty="0" smtClean="0"/>
              <a:t> CTD): 51 dives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SG617 (Pumped CTD): 59 dives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Isosceles Triangle 2"/>
          <p:cNvSpPr/>
          <p:nvPr/>
        </p:nvSpPr>
        <p:spPr>
          <a:xfrm>
            <a:off x="2361799" y="4239309"/>
            <a:ext cx="229001" cy="20818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11801" y="5090652"/>
            <a:ext cx="229001" cy="2081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46503" y="5720669"/>
            <a:ext cx="229001" cy="2081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3" idx="5"/>
            <a:endCxn id="9" idx="1"/>
          </p:cNvCxnSpPr>
          <p:nvPr/>
        </p:nvCxnSpPr>
        <p:spPr>
          <a:xfrm>
            <a:off x="2533550" y="4343401"/>
            <a:ext cx="1786689" cy="6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20239" y="4800600"/>
            <a:ext cx="223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Deployment site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95658" y="5298835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3561" y="5920855"/>
            <a:ext cx="629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ST1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5" idx="6"/>
            <a:endCxn id="11" idx="1"/>
          </p:cNvCxnSpPr>
          <p:nvPr/>
        </p:nvCxnSpPr>
        <p:spPr>
          <a:xfrm>
            <a:off x="2640802" y="5194744"/>
            <a:ext cx="1654856" cy="3349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5"/>
            <a:endCxn id="12" idx="1"/>
          </p:cNvCxnSpPr>
          <p:nvPr/>
        </p:nvCxnSpPr>
        <p:spPr>
          <a:xfrm>
            <a:off x="1841968" y="5898364"/>
            <a:ext cx="2401593" cy="2533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76400" y="2895600"/>
            <a:ext cx="105112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51 </a:t>
            </a:r>
            <a:r>
              <a:rPr lang="en-US" dirty="0" smtClean="0"/>
              <a:t>pairs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6"/>
          <a:stretch/>
        </p:blipFill>
        <p:spPr>
          <a:xfrm>
            <a:off x="266700" y="1219200"/>
            <a:ext cx="8610600" cy="4395019"/>
          </a:xfrm>
        </p:spPr>
      </p:pic>
      <p:sp>
        <p:nvSpPr>
          <p:cNvPr id="3" name="TextBox 2"/>
          <p:cNvSpPr txBox="1"/>
          <p:nvPr/>
        </p:nvSpPr>
        <p:spPr>
          <a:xfrm>
            <a:off x="422948" y="304800"/>
            <a:ext cx="346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Dive-pairs Characteristics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1757" y="697468"/>
            <a:ext cx="65486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Dive-pairs were chosen selecting smaller time difference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3733800"/>
            <a:ext cx="4419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3962400"/>
            <a:ext cx="4419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782270"/>
            <a:ext cx="3377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 difference</a:t>
            </a:r>
          </a:p>
          <a:p>
            <a:r>
              <a:rPr lang="en-US" dirty="0" smtClean="0"/>
              <a:t>Most pairs within class of DT&lt;10</a:t>
            </a:r>
          </a:p>
          <a:p>
            <a:r>
              <a:rPr lang="en-US" dirty="0" smtClean="0"/>
              <a:t>21 profiles within class DT&lt;20 min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5791200"/>
            <a:ext cx="3377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Distance</a:t>
            </a:r>
          </a:p>
          <a:p>
            <a:r>
              <a:rPr lang="en-US" dirty="0" smtClean="0"/>
              <a:t>Most pairs within class of DX&lt;4km</a:t>
            </a:r>
          </a:p>
          <a:p>
            <a:r>
              <a:rPr lang="en-US" dirty="0" smtClean="0"/>
              <a:t>All pairs with DX &lt; 8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" y="531504"/>
            <a:ext cx="4441420" cy="4999065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531504"/>
            <a:ext cx="4353602" cy="4904404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6183868"/>
            <a:ext cx="781419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~12 hours periodicity in the thermocline -&gt; semi-diurnal tides  (Ocean Dynamics)!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3880" y="4038600"/>
            <a:ext cx="381000" cy="1676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51120" y="4038600"/>
            <a:ext cx="381000" cy="1676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4"/>
            <a:endCxn id="3" idx="0"/>
          </p:cNvCxnSpPr>
          <p:nvPr/>
        </p:nvCxnSpPr>
        <p:spPr>
          <a:xfrm>
            <a:off x="754380" y="5715000"/>
            <a:ext cx="3838515" cy="468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3" idx="0"/>
          </p:cNvCxnSpPr>
          <p:nvPr/>
        </p:nvCxnSpPr>
        <p:spPr>
          <a:xfrm flipH="1">
            <a:off x="4592895" y="5715000"/>
            <a:ext cx="748725" cy="468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0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" y="531504"/>
            <a:ext cx="4441420" cy="4999065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531504"/>
            <a:ext cx="4353602" cy="4904404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6183868"/>
            <a:ext cx="781419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~12 hours periodicity in the thermocline -&gt; semi-diurnal tides  (Ocean Dynamics)!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91800" y="3581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880" y="4038600"/>
            <a:ext cx="381000" cy="1676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51120" y="4038600"/>
            <a:ext cx="381000" cy="1676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4"/>
            <a:endCxn id="3" idx="0"/>
          </p:cNvCxnSpPr>
          <p:nvPr/>
        </p:nvCxnSpPr>
        <p:spPr>
          <a:xfrm>
            <a:off x="754380" y="5715000"/>
            <a:ext cx="3838515" cy="468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3" idx="0"/>
          </p:cNvCxnSpPr>
          <p:nvPr/>
        </p:nvCxnSpPr>
        <p:spPr>
          <a:xfrm flipH="1">
            <a:off x="4592895" y="5715000"/>
            <a:ext cx="748725" cy="468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905000" y="2019300"/>
            <a:ext cx="5334000" cy="281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2803177" y="2819400"/>
            <a:ext cx="3751005" cy="831850"/>
          </a:xfrm>
          <a:custGeom>
            <a:avLst/>
            <a:gdLst>
              <a:gd name="connsiteX0" fmla="*/ 0 w 4394200"/>
              <a:gd name="connsiteY0" fmla="*/ 1809750 h 1816100"/>
              <a:gd name="connsiteX1" fmla="*/ 895350 w 4394200"/>
              <a:gd name="connsiteY1" fmla="*/ 0 h 1816100"/>
              <a:gd name="connsiteX2" fmla="*/ 1816100 w 4394200"/>
              <a:gd name="connsiteY2" fmla="*/ 1816100 h 1816100"/>
              <a:gd name="connsiteX3" fmla="*/ 2736850 w 4394200"/>
              <a:gd name="connsiteY3" fmla="*/ 0 h 1816100"/>
              <a:gd name="connsiteX4" fmla="*/ 3676650 w 4394200"/>
              <a:gd name="connsiteY4" fmla="*/ 1816100 h 1816100"/>
              <a:gd name="connsiteX5" fmla="*/ 4394200 w 4394200"/>
              <a:gd name="connsiteY5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4200" h="1816100">
                <a:moveTo>
                  <a:pt x="0" y="1809750"/>
                </a:moveTo>
                <a:cubicBezTo>
                  <a:pt x="296333" y="904346"/>
                  <a:pt x="592667" y="-1058"/>
                  <a:pt x="895350" y="0"/>
                </a:cubicBezTo>
                <a:cubicBezTo>
                  <a:pt x="1198033" y="1058"/>
                  <a:pt x="1509183" y="1816100"/>
                  <a:pt x="1816100" y="1816100"/>
                </a:cubicBezTo>
                <a:cubicBezTo>
                  <a:pt x="2123017" y="1816100"/>
                  <a:pt x="2426758" y="0"/>
                  <a:pt x="2736850" y="0"/>
                </a:cubicBezTo>
                <a:cubicBezTo>
                  <a:pt x="3046942" y="0"/>
                  <a:pt x="3400425" y="1816100"/>
                  <a:pt x="3676650" y="1816100"/>
                </a:cubicBezTo>
                <a:cubicBezTo>
                  <a:pt x="3952875" y="1816100"/>
                  <a:pt x="4173537" y="908050"/>
                  <a:pt x="43942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5" idx="1"/>
          </p:cNvCxnSpPr>
          <p:nvPr/>
        </p:nvCxnSpPr>
        <p:spPr>
          <a:xfrm>
            <a:off x="3567471" y="2819400"/>
            <a:ext cx="13929" cy="16002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37150" y="2819400"/>
            <a:ext cx="13929" cy="16002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1400" y="4419600"/>
            <a:ext cx="15627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38600" y="4288795"/>
            <a:ext cx="67197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12 hours</a:t>
            </a:r>
            <a:endParaRPr lang="en-US" sz="1050" b="1" dirty="0"/>
          </a:p>
        </p:txBody>
      </p:sp>
      <p:sp>
        <p:nvSpPr>
          <p:cNvPr id="25" name="Oval 24"/>
          <p:cNvSpPr/>
          <p:nvPr/>
        </p:nvSpPr>
        <p:spPr>
          <a:xfrm>
            <a:off x="4305751" y="3588039"/>
            <a:ext cx="119271" cy="13277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54550" y="3206750"/>
            <a:ext cx="119271" cy="13277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48828" y="2514600"/>
            <a:ext cx="13929" cy="10929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99000" y="2514600"/>
            <a:ext cx="12663" cy="67864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16400" y="2336884"/>
            <a:ext cx="60305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3 hours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8634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7331"/>
            <a:ext cx="9018174" cy="5144869"/>
          </a:xfrm>
        </p:spPr>
      </p:pic>
      <p:sp>
        <p:nvSpPr>
          <p:cNvPr id="9" name="TextBox 8"/>
          <p:cNvSpPr txBox="1"/>
          <p:nvPr/>
        </p:nvSpPr>
        <p:spPr>
          <a:xfrm>
            <a:off x="422948" y="304800"/>
            <a:ext cx="654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SG609: dive to climb differences (</a:t>
            </a:r>
            <a:r>
              <a:rPr lang="en-US" sz="2400" b="1" dirty="0" err="1" smtClean="0"/>
              <a:t>Unpumped</a:t>
            </a:r>
            <a:r>
              <a:rPr lang="en-US" sz="2400" b="1" dirty="0" smtClean="0"/>
              <a:t> CTD)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124670"/>
            <a:ext cx="2960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Difference</a:t>
            </a:r>
          </a:p>
          <a:p>
            <a:r>
              <a:rPr lang="en-US" dirty="0" smtClean="0"/>
              <a:t>Up to 1.5C in the thermocline</a:t>
            </a:r>
          </a:p>
          <a:p>
            <a:r>
              <a:rPr lang="en-US" dirty="0" smtClean="0"/>
              <a:t>Mean Diff = 0C ± 0.5C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0200" y="838200"/>
            <a:ext cx="1828800" cy="54102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7331"/>
            <a:ext cx="9018174" cy="5144869"/>
          </a:xfrm>
        </p:spPr>
      </p:pic>
      <p:sp>
        <p:nvSpPr>
          <p:cNvPr id="6" name="Rectangle 5"/>
          <p:cNvSpPr/>
          <p:nvPr/>
        </p:nvSpPr>
        <p:spPr>
          <a:xfrm>
            <a:off x="76200" y="3052916"/>
            <a:ext cx="28956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63112" y="838200"/>
            <a:ext cx="1847088" cy="54102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76200" y="3629561"/>
            <a:ext cx="3255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Differences mostly due to:</a:t>
            </a:r>
          </a:p>
          <a:p>
            <a:r>
              <a:rPr lang="en-US" sz="16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Ocean </a:t>
            </a:r>
            <a:r>
              <a:rPr lang="en-US" sz="1600" b="1" dirty="0" smtClean="0"/>
              <a:t>Dynamics / Tides </a:t>
            </a:r>
            <a:r>
              <a:rPr lang="en-US" sz="1600" b="1" dirty="0"/>
              <a:t>(!!)</a:t>
            </a:r>
          </a:p>
          <a:p>
            <a:pPr algn="ctr"/>
            <a:r>
              <a:rPr lang="en-US" sz="1600" dirty="0" smtClean="0"/>
              <a:t>Large differences between individual profiles</a:t>
            </a:r>
          </a:p>
          <a:p>
            <a:pPr algn="ctr"/>
            <a:endParaRPr lang="en-US" sz="1600" b="1" dirty="0" smtClean="0"/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Instrument biases: climb vs. dive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Smaller differences that appear on statistical averages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948" y="304800"/>
            <a:ext cx="654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SG609: dive to climb differences (</a:t>
            </a:r>
            <a:r>
              <a:rPr lang="en-US" sz="2400" b="1" dirty="0" err="1" smtClean="0"/>
              <a:t>Unpumped</a:t>
            </a:r>
            <a:r>
              <a:rPr lang="en-US" sz="2400" b="1" dirty="0" smtClean="0"/>
              <a:t> CTD)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981200"/>
            <a:ext cx="28956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Salt Difference</a:t>
            </a:r>
          </a:p>
          <a:p>
            <a:r>
              <a:rPr lang="en-US" dirty="0" smtClean="0"/>
              <a:t>Up to 0.5 in the thermocline</a:t>
            </a:r>
          </a:p>
          <a:p>
            <a:r>
              <a:rPr lang="en-US" dirty="0" smtClean="0"/>
              <a:t>Mean Diff = up to +0.05 ± 0.2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SALT: Small positive biases on climb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63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7331"/>
            <a:ext cx="9018174" cy="5144868"/>
          </a:xfrm>
        </p:spPr>
      </p:pic>
      <p:sp>
        <p:nvSpPr>
          <p:cNvPr id="11" name="TextBox 10"/>
          <p:cNvSpPr txBox="1"/>
          <p:nvPr/>
        </p:nvSpPr>
        <p:spPr>
          <a:xfrm>
            <a:off x="422948" y="304800"/>
            <a:ext cx="654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SG609: dive to climb differences (</a:t>
            </a:r>
            <a:r>
              <a:rPr lang="en-US" sz="2400" b="1" dirty="0" err="1" smtClean="0"/>
              <a:t>Unpumped</a:t>
            </a:r>
            <a:r>
              <a:rPr lang="en-US" sz="2400" b="1" dirty="0" smtClean="0"/>
              <a:t> CTD)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28956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Salt Difference</a:t>
            </a:r>
          </a:p>
          <a:p>
            <a:r>
              <a:rPr lang="en-US" dirty="0" smtClean="0"/>
              <a:t>Up to 0.5 in the thermocline</a:t>
            </a:r>
          </a:p>
          <a:p>
            <a:r>
              <a:rPr lang="en-US" dirty="0" smtClean="0"/>
              <a:t>Mean Diff </a:t>
            </a:r>
            <a:r>
              <a:rPr lang="en-US" dirty="0"/>
              <a:t>= up to +0.05 ± 0.2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SALT: Small positive biases on climb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0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7331"/>
            <a:ext cx="9018174" cy="5144868"/>
          </a:xfrm>
        </p:spPr>
      </p:pic>
      <p:sp>
        <p:nvSpPr>
          <p:cNvPr id="11" name="TextBox 10"/>
          <p:cNvSpPr txBox="1"/>
          <p:nvPr/>
        </p:nvSpPr>
        <p:spPr>
          <a:xfrm>
            <a:off x="422948" y="304800"/>
            <a:ext cx="618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SG617: dive to climb differences (Pumped CTD)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027872"/>
            <a:ext cx="310134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Salt Difference</a:t>
            </a:r>
          </a:p>
          <a:p>
            <a:r>
              <a:rPr lang="en-US" dirty="0" smtClean="0"/>
              <a:t>Up to 0.5 in the thermocline</a:t>
            </a:r>
          </a:p>
          <a:p>
            <a:r>
              <a:rPr lang="en-US" dirty="0" smtClean="0"/>
              <a:t>Mean Diff = up to -0.05 ± 0.05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SALT: Small </a:t>
            </a:r>
            <a:r>
              <a:rPr lang="en-US" b="1" dirty="0" smtClean="0">
                <a:solidFill>
                  <a:srgbClr val="0070C0"/>
                </a:solidFill>
              </a:rPr>
              <a:t>negative biases </a:t>
            </a:r>
            <a:r>
              <a:rPr lang="en-US" b="1" dirty="0">
                <a:solidFill>
                  <a:srgbClr val="0070C0"/>
                </a:solidFill>
              </a:rPr>
              <a:t>on climb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78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420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SG609 vs SG617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SG609 vs SG617 </dc:title>
  <dc:creator>Ricardo Domingues</dc:creator>
  <cp:lastModifiedBy>Ricardo Domingues</cp:lastModifiedBy>
  <cp:revision>70</cp:revision>
  <dcterms:created xsi:type="dcterms:W3CDTF">2016-04-29T20:13:31Z</dcterms:created>
  <dcterms:modified xsi:type="dcterms:W3CDTF">2016-05-04T20:36:30Z</dcterms:modified>
</cp:coreProperties>
</file>