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43" r:id="rId2"/>
    <p:sldId id="346" r:id="rId3"/>
    <p:sldId id="334" r:id="rId4"/>
    <p:sldId id="350" r:id="rId5"/>
    <p:sldId id="351" r:id="rId6"/>
    <p:sldId id="358" r:id="rId7"/>
    <p:sldId id="352" r:id="rId8"/>
    <p:sldId id="353" r:id="rId9"/>
    <p:sldId id="321" r:id="rId10"/>
    <p:sldId id="354" r:id="rId11"/>
    <p:sldId id="355" r:id="rId12"/>
    <p:sldId id="315" r:id="rId13"/>
    <p:sldId id="357" r:id="rId14"/>
    <p:sldId id="342" r:id="rId15"/>
    <p:sldId id="359" r:id="rId16"/>
    <p:sldId id="34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FF65FF"/>
    <a:srgbClr val="D655D5"/>
    <a:srgbClr val="FFEAB4"/>
    <a:srgbClr val="0432FF"/>
    <a:srgbClr val="E87666"/>
    <a:srgbClr val="000000"/>
    <a:srgbClr val="FF6600"/>
    <a:srgbClr val="FFCC00"/>
    <a:srgbClr val="00D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82" autoAdjust="0"/>
    <p:restoredTop sz="95015" autoAdjust="0"/>
  </p:normalViewPr>
  <p:slideViewPr>
    <p:cSldViewPr snapToObjects="1">
      <p:cViewPr varScale="1">
        <p:scale>
          <a:sx n="104" d="100"/>
          <a:sy n="104" d="100"/>
        </p:scale>
        <p:origin x="1280" y="20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8AB5A-D3FD-1346-ACAF-6B2843A0AED3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3CCFE-344C-2F4E-A33D-049C79B0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0DDE5-FB75-9849-9BC5-3EA20E7FDA57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8EC2B-1C25-1245-84F1-378CC278E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65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8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00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8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5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05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1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3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89213"/>
            <a:ext cx="11567160" cy="6568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567160" cy="5791631"/>
          </a:xfrm>
        </p:spPr>
        <p:txBody>
          <a:bodyPr/>
          <a:lstStyle>
            <a:lvl1pPr marL="228600" indent="-228600">
              <a:buFont typeface="Wingdings" charset="2"/>
              <a:buChar char="Ø"/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3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3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6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7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" y="123079"/>
            <a:ext cx="11567160" cy="65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" y="607940"/>
            <a:ext cx="11567160" cy="579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12420" y="645093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CBC6A-D0AD-3E43-B24F-182800BBB51E}" type="slidenum">
              <a:rPr lang="en-US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43600"/>
            <a:ext cx="535181" cy="53518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15200" y="6489402"/>
            <a:ext cx="4720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AGU Fall Meeting, Washington, D. C. , December 2018 </a:t>
            </a:r>
          </a:p>
        </p:txBody>
      </p:sp>
    </p:spTree>
    <p:extLst>
      <p:ext uri="{BB962C8B-B14F-4D97-AF65-F5344CB8AC3E}">
        <p14:creationId xmlns:p14="http://schemas.microsoft.com/office/powerpoint/2010/main" val="60465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q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icardo.Domingues@noaa.go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mailto:Ricardo.Domingues@noa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8AA3DD-F755-354A-AB70-CFDEF7A10486}"/>
              </a:ext>
            </a:extLst>
          </p:cNvPr>
          <p:cNvSpPr/>
          <p:nvPr/>
        </p:nvSpPr>
        <p:spPr>
          <a:xfrm>
            <a:off x="7239000" y="5893660"/>
            <a:ext cx="4800600" cy="964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32AAD0-9DFC-704B-8922-F05D83DB1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" t="2605" r="3706" b="20557"/>
          <a:stretch/>
        </p:blipFill>
        <p:spPr>
          <a:xfrm>
            <a:off x="0" y="-7620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64776" y="609600"/>
            <a:ext cx="1132242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Accelerated sea level changes along the United States East Coast during 2010-2015</a:t>
            </a:r>
            <a:endParaRPr lang="en-US" sz="3600" dirty="0"/>
          </a:p>
          <a:p>
            <a:pPr algn="ctr"/>
            <a:endParaRPr lang="en-US" sz="1400" b="1" dirty="0"/>
          </a:p>
          <a:p>
            <a:pPr>
              <a:spcAft>
                <a:spcPts val="1200"/>
              </a:spcAft>
            </a:pPr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Ricardo Domingues</a:t>
            </a:r>
            <a:r>
              <a:rPr lang="en-US" sz="2000" b="1" u="sng" baseline="30000" dirty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Gustavo Goni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Molly Baringer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Denis Volkov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2000" b="1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800600"/>
            <a:ext cx="1433477" cy="1401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724400"/>
            <a:ext cx="5943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/>
            <a:r>
              <a:rPr lang="en-US" b="1" baseline="30000" dirty="0">
                <a:solidFill>
                  <a:srgbClr val="FFFF00"/>
                </a:solidFill>
                <a:ea typeface="Avenir Book" charset="0"/>
                <a:cs typeface="Avenir Book" charset="0"/>
              </a:rPr>
              <a:t>1</a:t>
            </a:r>
            <a:r>
              <a:rPr lang="en-US" b="1" dirty="0">
                <a:solidFill>
                  <a:srgbClr val="FFFF00"/>
                </a:solidFill>
                <a:ea typeface="Avenir Book" charset="0"/>
                <a:cs typeface="Avenir Book" charset="0"/>
              </a:rPr>
              <a:t> University of Miami, Cooperative Institute for Marine and Atmospheric Studies - CIMAS, Miami, Florida, USA</a:t>
            </a:r>
          </a:p>
          <a:p>
            <a:pPr marL="341313" indent="-341313"/>
            <a:endParaRPr lang="en-US" b="1" dirty="0">
              <a:solidFill>
                <a:srgbClr val="FFFF00"/>
              </a:solidFill>
              <a:ea typeface="Avenir Book" charset="0"/>
              <a:cs typeface="Avenir Book" charset="0"/>
            </a:endParaRPr>
          </a:p>
          <a:p>
            <a:pPr marL="341313" indent="-341313"/>
            <a:r>
              <a:rPr lang="en-US" b="1" baseline="30000" dirty="0">
                <a:solidFill>
                  <a:srgbClr val="FFFF00"/>
                </a:solidFill>
                <a:ea typeface="Avenir Book" charset="0"/>
                <a:cs typeface="Avenir Book" charset="0"/>
              </a:rPr>
              <a:t>2</a:t>
            </a:r>
            <a:r>
              <a:rPr lang="en-US" b="1" dirty="0">
                <a:solidFill>
                  <a:srgbClr val="FFFF00"/>
                </a:solidFill>
                <a:ea typeface="Avenir Book" charset="0"/>
                <a:cs typeface="Avenir Book" charset="0"/>
              </a:rPr>
              <a:t> NOAA Atlantic Oceanographic and Meteorological Laboratory - AOML, Miami, Florida, USA</a:t>
            </a:r>
          </a:p>
          <a:p>
            <a:endParaRPr lang="en-US" sz="1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694" y="4191000"/>
            <a:ext cx="2022906" cy="2617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825" y="6245423"/>
            <a:ext cx="2480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Ricardo.Domingues@noaa.gov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C95E86-2DEC-2743-95E9-B830BAD9FF05}"/>
              </a:ext>
            </a:extLst>
          </p:cNvPr>
          <p:cNvSpPr txBox="1"/>
          <p:nvPr/>
        </p:nvSpPr>
        <p:spPr>
          <a:xfrm>
            <a:off x="9156066" y="6550223"/>
            <a:ext cx="3112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Photo by  Grant Rawson (NOAA/AOML)</a:t>
            </a:r>
          </a:p>
        </p:txBody>
      </p:sp>
    </p:spTree>
    <p:extLst>
      <p:ext uri="{BB962C8B-B14F-4D97-AF65-F5344CB8AC3E}">
        <p14:creationId xmlns:p14="http://schemas.microsoft.com/office/powerpoint/2010/main" val="197314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D13D0F8-EE83-5A43-AB6D-04CB7B47B4C4}"/>
              </a:ext>
            </a:extLst>
          </p:cNvPr>
          <p:cNvGrpSpPr/>
          <p:nvPr/>
        </p:nvGrpSpPr>
        <p:grpSpPr>
          <a:xfrm>
            <a:off x="251222" y="1049958"/>
            <a:ext cx="3967541" cy="5332321"/>
            <a:chOff x="251222" y="1049958"/>
            <a:chExt cx="3967541" cy="53323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121F3F-5B1F-A44A-AD01-871F21F44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251222" y="1049958"/>
              <a:ext cx="3967541" cy="533232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661610C-33A5-4D4F-A566-89ABE0C1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1084702"/>
              <a:ext cx="588699" cy="58869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1"/>
          <a:stretch/>
        </p:blipFill>
        <p:spPr>
          <a:xfrm>
            <a:off x="4648200" y="1935008"/>
            <a:ext cx="6973075" cy="2491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79880"/>
            <a:ext cx="12344400" cy="656851"/>
          </a:xfrm>
        </p:spPr>
        <p:txBody>
          <a:bodyPr>
            <a:noAutofit/>
          </a:bodyPr>
          <a:lstStyle/>
          <a:p>
            <a:r>
              <a:rPr lang="en-US" sz="2800" dirty="0"/>
              <a:t>The Florida Current Transport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3743" y="1143000"/>
            <a:ext cx="658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Daily record of the Florida Current flow since 1982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365248" y="4596050"/>
            <a:ext cx="62975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77241" y="4426773"/>
            <a:ext cx="2060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Daily FC transport (cable)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343439" y="5020456"/>
            <a:ext cx="629752" cy="0"/>
          </a:xfrm>
          <a:prstGeom prst="line">
            <a:avLst/>
          </a:prstGeom>
          <a:ln w="635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85912" y="4851179"/>
            <a:ext cx="2064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90 days low-pass   (cable)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645381" y="4583201"/>
            <a:ext cx="8382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83581" y="4426773"/>
            <a:ext cx="1881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 year low-pass (cable)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664550" y="5018819"/>
            <a:ext cx="762000" cy="0"/>
          </a:xfrm>
          <a:prstGeom prst="line">
            <a:avLst/>
          </a:prstGeom>
          <a:ln w="635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483581" y="4843286"/>
            <a:ext cx="2175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 year low-pass (altimetry)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81409-1CB2-6F49-AE7B-3B35D847C23E}"/>
              </a:ext>
            </a:extLst>
          </p:cNvPr>
          <p:cNvSpPr txBox="1"/>
          <p:nvPr/>
        </p:nvSpPr>
        <p:spPr>
          <a:xfrm>
            <a:off x="1452764" y="5377725"/>
            <a:ext cx="58248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Miami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95C14B6-9FD8-C84F-B6C6-6149DF91B03A}"/>
              </a:ext>
            </a:extLst>
          </p:cNvPr>
          <p:cNvSpPr/>
          <p:nvPr/>
        </p:nvSpPr>
        <p:spPr>
          <a:xfrm>
            <a:off x="1524000" y="1354950"/>
            <a:ext cx="220912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8FA17C-6713-E14C-B1F1-AC1F4DF8F34D}"/>
              </a:ext>
            </a:extLst>
          </p:cNvPr>
          <p:cNvSpPr txBox="1"/>
          <p:nvPr/>
        </p:nvSpPr>
        <p:spPr>
          <a:xfrm>
            <a:off x="3809076" y="3938111"/>
            <a:ext cx="75373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Bahamas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FED47-C552-E945-A7BC-E58A7088FEEB}"/>
              </a:ext>
            </a:extLst>
          </p:cNvPr>
          <p:cNvSpPr txBox="1"/>
          <p:nvPr/>
        </p:nvSpPr>
        <p:spPr>
          <a:xfrm>
            <a:off x="1774202" y="1445050"/>
            <a:ext cx="114249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Cape Canaveral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A9EC7C-135D-FC4A-AF60-5903E27A40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2" t="1165" r="770" b="77867"/>
          <a:stretch/>
        </p:blipFill>
        <p:spPr>
          <a:xfrm>
            <a:off x="3253837" y="5253233"/>
            <a:ext cx="1864210" cy="11860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C22737-E248-DF48-B18E-93594E86C1FE}"/>
              </a:ext>
            </a:extLst>
          </p:cNvPr>
          <p:cNvSpPr/>
          <p:nvPr/>
        </p:nvSpPr>
        <p:spPr>
          <a:xfrm>
            <a:off x="2124536" y="5357548"/>
            <a:ext cx="220912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E98684F-90DD-4F4F-9152-A85CAB49F389}"/>
              </a:ext>
            </a:extLst>
          </p:cNvPr>
          <p:cNvSpPr/>
          <p:nvPr/>
        </p:nvSpPr>
        <p:spPr>
          <a:xfrm>
            <a:off x="3774820" y="4231955"/>
            <a:ext cx="220912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ABADC9-3C7B-B240-B9DC-9CAE63730E6B}"/>
              </a:ext>
            </a:extLst>
          </p:cNvPr>
          <p:cNvSpPr/>
          <p:nvPr/>
        </p:nvSpPr>
        <p:spPr>
          <a:xfrm>
            <a:off x="10134600" y="3228744"/>
            <a:ext cx="990600" cy="77864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88EE26-21D8-0D4B-A7CF-D49FF8203242}"/>
              </a:ext>
            </a:extLst>
          </p:cNvPr>
          <p:cNvSpPr/>
          <p:nvPr/>
        </p:nvSpPr>
        <p:spPr>
          <a:xfrm>
            <a:off x="5138034" y="2021178"/>
            <a:ext cx="4996566" cy="21264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F8EA57-30AA-EA46-8481-7DB721C9FBA2}"/>
              </a:ext>
            </a:extLst>
          </p:cNvPr>
          <p:cNvSpPr/>
          <p:nvPr/>
        </p:nvSpPr>
        <p:spPr>
          <a:xfrm>
            <a:off x="11125200" y="2021178"/>
            <a:ext cx="468397" cy="21264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6B7AFB-E5FA-3E45-9A9C-4A0A3DE67EC4}"/>
              </a:ext>
            </a:extLst>
          </p:cNvPr>
          <p:cNvSpPr txBox="1"/>
          <p:nvPr/>
        </p:nvSpPr>
        <p:spPr>
          <a:xfrm>
            <a:off x="5864349" y="5289587"/>
            <a:ext cx="5032251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Florida Current transport stable during 2010-2015 </a:t>
            </a:r>
          </a:p>
        </p:txBody>
      </p:sp>
    </p:spTree>
    <p:extLst>
      <p:ext uri="{BB962C8B-B14F-4D97-AF65-F5344CB8AC3E}">
        <p14:creationId xmlns:p14="http://schemas.microsoft.com/office/powerpoint/2010/main" val="238288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D13D0F8-EE83-5A43-AB6D-04CB7B47B4C4}"/>
              </a:ext>
            </a:extLst>
          </p:cNvPr>
          <p:cNvGrpSpPr/>
          <p:nvPr/>
        </p:nvGrpSpPr>
        <p:grpSpPr>
          <a:xfrm>
            <a:off x="251222" y="1049958"/>
            <a:ext cx="3967541" cy="5332321"/>
            <a:chOff x="251222" y="1049958"/>
            <a:chExt cx="3967541" cy="53323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121F3F-5B1F-A44A-AD01-871F21F44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251222" y="1049958"/>
              <a:ext cx="3967541" cy="533232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661610C-33A5-4D4F-A566-89ABE0C1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1084702"/>
              <a:ext cx="588699" cy="58869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79880"/>
            <a:ext cx="12344400" cy="656851"/>
          </a:xfrm>
        </p:spPr>
        <p:txBody>
          <a:bodyPr>
            <a:noAutofit/>
          </a:bodyPr>
          <a:lstStyle/>
          <a:p>
            <a:r>
              <a:rPr lang="en-US" sz="2800" dirty="0"/>
              <a:t>Warming of the Florida Current during 2010-2015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81409-1CB2-6F49-AE7B-3B35D847C23E}"/>
              </a:ext>
            </a:extLst>
          </p:cNvPr>
          <p:cNvSpPr txBox="1"/>
          <p:nvPr/>
        </p:nvSpPr>
        <p:spPr>
          <a:xfrm>
            <a:off x="1452764" y="5377725"/>
            <a:ext cx="58248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Miami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95C14B6-9FD8-C84F-B6C6-6149DF91B03A}"/>
              </a:ext>
            </a:extLst>
          </p:cNvPr>
          <p:cNvSpPr/>
          <p:nvPr/>
        </p:nvSpPr>
        <p:spPr>
          <a:xfrm>
            <a:off x="1524000" y="1354950"/>
            <a:ext cx="220912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8FA17C-6713-E14C-B1F1-AC1F4DF8F34D}"/>
              </a:ext>
            </a:extLst>
          </p:cNvPr>
          <p:cNvSpPr txBox="1"/>
          <p:nvPr/>
        </p:nvSpPr>
        <p:spPr>
          <a:xfrm>
            <a:off x="3809076" y="3938111"/>
            <a:ext cx="75373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Bahamas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FED47-C552-E945-A7BC-E58A7088FEEB}"/>
              </a:ext>
            </a:extLst>
          </p:cNvPr>
          <p:cNvSpPr txBox="1"/>
          <p:nvPr/>
        </p:nvSpPr>
        <p:spPr>
          <a:xfrm>
            <a:off x="1774202" y="1445050"/>
            <a:ext cx="114249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Cape Canaveral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A9EC7C-135D-FC4A-AF60-5903E27A40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2" t="1165" r="770" b="77867"/>
          <a:stretch/>
        </p:blipFill>
        <p:spPr>
          <a:xfrm>
            <a:off x="3253837" y="5253233"/>
            <a:ext cx="1864210" cy="11860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C22737-E248-DF48-B18E-93594E86C1FE}"/>
              </a:ext>
            </a:extLst>
          </p:cNvPr>
          <p:cNvSpPr/>
          <p:nvPr/>
        </p:nvSpPr>
        <p:spPr>
          <a:xfrm>
            <a:off x="2124536" y="5357548"/>
            <a:ext cx="220912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E98684F-90DD-4F4F-9152-A85CAB49F389}"/>
              </a:ext>
            </a:extLst>
          </p:cNvPr>
          <p:cNvSpPr/>
          <p:nvPr/>
        </p:nvSpPr>
        <p:spPr>
          <a:xfrm>
            <a:off x="3774820" y="4231955"/>
            <a:ext cx="220912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97585C-D146-2A46-8257-525E4140CF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388"/>
          <a:stretch/>
        </p:blipFill>
        <p:spPr>
          <a:xfrm>
            <a:off x="4636919" y="1390202"/>
            <a:ext cx="6967486" cy="37498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643ED31-4856-DC41-806A-23C8B4305401}"/>
              </a:ext>
            </a:extLst>
          </p:cNvPr>
          <p:cNvSpPr txBox="1"/>
          <p:nvPr/>
        </p:nvSpPr>
        <p:spPr>
          <a:xfrm>
            <a:off x="6400800" y="974119"/>
            <a:ext cx="396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Florida Current Temperature – Fall 2015</a:t>
            </a:r>
          </a:p>
        </p:txBody>
      </p:sp>
    </p:spTree>
    <p:extLst>
      <p:ext uri="{BB962C8B-B14F-4D97-AF65-F5344CB8AC3E}">
        <p14:creationId xmlns:p14="http://schemas.microsoft.com/office/powerpoint/2010/main" val="281497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6089" y="4264223"/>
            <a:ext cx="1547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November, 2011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Year-to-year Changes in the Florida Current Temperature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719602" y="836342"/>
            <a:ext cx="6472398" cy="5258231"/>
          </a:xfrm>
          <a:noFill/>
        </p:spPr>
        <p:txBody>
          <a:bodyPr>
            <a:noAutofit/>
          </a:bodyPr>
          <a:lstStyle/>
          <a:p>
            <a:pPr marL="457200" lvl="1" indent="0">
              <a:spcAft>
                <a:spcPts val="800"/>
              </a:spcAft>
              <a:buNone/>
            </a:pPr>
            <a:endParaRPr lang="en-US" b="1" dirty="0"/>
          </a:p>
          <a:p>
            <a:pPr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The 2010-2015 event: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Florida Current temperature shifted from a cold phase during 2010-2013 to a warm phase during 2014-2015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Florida Current warming over the period (~1ºC) accounted for a 12.5 cm thermosteric sea level rise at a rate of 18.9 mm/year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Thermosteric sea level rise recorded in the Florida Straits accounts for 95% of the dynamic sea level rise recorded by satellite altimetry, and in situ tide gauges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2"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18"/>
          <a:stretch/>
        </p:blipFill>
        <p:spPr>
          <a:xfrm>
            <a:off x="101259" y="671614"/>
            <a:ext cx="5565091" cy="5195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91653" r="-1080" b="-465"/>
          <a:stretch/>
        </p:blipFill>
        <p:spPr>
          <a:xfrm>
            <a:off x="381000" y="5898756"/>
            <a:ext cx="4961971" cy="654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6254" y="5867400"/>
            <a:ext cx="646091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Temperature anomalies with seasonal cycle removed, and averaged for the Florida Straits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542509" y="5562600"/>
            <a:ext cx="123841" cy="627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5EB6F71-0F1A-E047-A070-1DDCC728AB50}"/>
              </a:ext>
            </a:extLst>
          </p:cNvPr>
          <p:cNvSpPr/>
          <p:nvPr/>
        </p:nvSpPr>
        <p:spPr>
          <a:xfrm>
            <a:off x="721658" y="838201"/>
            <a:ext cx="3359688" cy="47039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4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Relationship Between Florida Current Warming and Large-Scale Changes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BDC31-2401-B543-BA37-E52BDF051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86" y="1707808"/>
            <a:ext cx="4030414" cy="4159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43DE08-1794-D341-9D01-60B45F89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576" y="1773265"/>
            <a:ext cx="6256424" cy="2722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150673-A5D1-6048-B3F7-AE0A3EFD971C}"/>
              </a:ext>
            </a:extLst>
          </p:cNvPr>
          <p:cNvSpPr txBox="1"/>
          <p:nvPr/>
        </p:nvSpPr>
        <p:spPr>
          <a:xfrm>
            <a:off x="1117390" y="1066984"/>
            <a:ext cx="371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Oc. Indicators of Large-Scale 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DF7B9-5776-8449-930B-09F98827DA13}"/>
              </a:ext>
            </a:extLst>
          </p:cNvPr>
          <p:cNvSpPr txBox="1"/>
          <p:nvPr/>
        </p:nvSpPr>
        <p:spPr>
          <a:xfrm>
            <a:off x="6162211" y="1071287"/>
            <a:ext cx="5264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AMOC and NAO driven Large-scale Heat Convergence</a:t>
            </a:r>
          </a:p>
          <a:p>
            <a:pPr algn="ctr"/>
            <a:r>
              <a:rPr lang="en-US" b="1" dirty="0"/>
              <a:t>Volkov et al., (2018)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05085-9480-4A43-8721-D0FD53CA8FC9}"/>
              </a:ext>
            </a:extLst>
          </p:cNvPr>
          <p:cNvSpPr/>
          <p:nvPr/>
        </p:nvSpPr>
        <p:spPr>
          <a:xfrm>
            <a:off x="5444288" y="4648201"/>
            <a:ext cx="6477000" cy="10668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/>
            <a:r>
              <a:rPr lang="en-US" sz="1600" b="1" dirty="0">
                <a:solidFill>
                  <a:schemeClr val="bg1"/>
                </a:solidFill>
              </a:rPr>
              <a:t>Florida Current warming during 2010-2015 is consistent with large scale heat convergence caused by the AMOC and modulated by the NAO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C1F05-9787-0247-B571-8877FE2E81D7}"/>
              </a:ext>
            </a:extLst>
          </p:cNvPr>
          <p:cNvSpPr txBox="1"/>
          <p:nvPr/>
        </p:nvSpPr>
        <p:spPr>
          <a:xfrm>
            <a:off x="5444288" y="5786735"/>
            <a:ext cx="6239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Volkov et al., (2018): Teleconnection between the Atlantic Meridional Overturning Circulation and sea level in the Mediterranean Sea. Journal of Climate, (doi:10.1175/JCLI-D-18-0474.1).</a:t>
            </a:r>
          </a:p>
        </p:txBody>
      </p:sp>
    </p:spTree>
    <p:extLst>
      <p:ext uri="{BB962C8B-B14F-4D97-AF65-F5344CB8AC3E}">
        <p14:creationId xmlns:p14="http://schemas.microsoft.com/office/powerpoint/2010/main" val="374699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5938" y="128343"/>
            <a:ext cx="12723876" cy="656851"/>
          </a:xfrm>
        </p:spPr>
        <p:txBody>
          <a:bodyPr>
            <a:noAutofit/>
          </a:bodyPr>
          <a:lstStyle/>
          <a:p>
            <a:r>
              <a:rPr lang="en-US" sz="3600" dirty="0"/>
              <a:t>Conclusions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1020" y="456769"/>
            <a:ext cx="11193780" cy="637794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i="1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100" b="1" dirty="0"/>
              <a:t>Accelerated sea level changes were recorded along the U.S. East Coast during 2010-2015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1700" b="1" dirty="0"/>
              <a:t>Accelerated sea level rise south of Cape Hatteras at rates as large as 25 mm/year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1700" b="1" dirty="0"/>
              <a:t>Temporary sea level decline north of Cape Hatteras at rates reaching 17 mm/year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2100" b="1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100" b="1" dirty="0"/>
              <a:t>Temporary decline in sea level North of Cape Hatteras is mostly accounted by changes in atmospheric conditions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2100" b="1" dirty="0"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100" b="1" dirty="0"/>
              <a:t>Accelerated sea level rise south of Cape Hatteras was mostly thermosteric and accounted for by warming of the Florida Current and Gulf Stream during the period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endParaRPr lang="en-US" sz="2100" b="1" dirty="0"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100" b="1" dirty="0"/>
              <a:t>The observed warming of the Florida Current was part of large-scale heat convergence in the North Atlantic ocean caused by the AMOC and modulated by the NAO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700" b="1" dirty="0"/>
              <a:t>The Florida Current temperature may serve as a thermometer for monitoring large-scale ocean heat content changes in the North Atlantic ocean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endParaRPr lang="en-US" sz="21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endParaRPr lang="en-US" sz="21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endParaRPr lang="en-US" sz="21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endParaRPr lang="en-US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0727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202152-0529-AF4F-91E1-5FC3231D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1163094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5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776" y="609600"/>
            <a:ext cx="1132242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Accelerated sea level changes along the United States East Coast during 2010-2015</a:t>
            </a:r>
            <a:endParaRPr lang="en-US" sz="3600" dirty="0"/>
          </a:p>
          <a:p>
            <a:pPr algn="ctr"/>
            <a:endParaRPr lang="en-US" sz="1400" dirty="0"/>
          </a:p>
          <a:p>
            <a:pPr>
              <a:spcAft>
                <a:spcPts val="1200"/>
              </a:spcAft>
            </a:pPr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Ricardo Domingues</a:t>
            </a:r>
            <a:r>
              <a:rPr lang="en-US" sz="2000" b="1" u="sng" baseline="30000" dirty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Gustavo Goni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Molly Baringer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Denis Volkov</a:t>
            </a:r>
            <a:r>
              <a:rPr lang="en-US" sz="2000" b="1" baseline="30000" dirty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20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16" y="4999132"/>
            <a:ext cx="1277484" cy="1249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39200" y="2317645"/>
            <a:ext cx="3124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1200" baseline="30000" dirty="0">
                <a:ea typeface="Avenir Book" charset="0"/>
                <a:cs typeface="Avenir Book" charset="0"/>
              </a:rPr>
              <a:t>1</a:t>
            </a:r>
            <a:r>
              <a:rPr lang="en-US" sz="1200" dirty="0">
                <a:ea typeface="Avenir Book" charset="0"/>
                <a:cs typeface="Avenir Book" charset="0"/>
              </a:rPr>
              <a:t> University of Miami, Cooperative Institute for Marine and Atmospheric Studies - CIMAS, Miami, Florida, USA</a:t>
            </a:r>
          </a:p>
          <a:p>
            <a:pPr marL="341313" indent="-341313"/>
            <a:endParaRPr lang="en-US" sz="1200" dirty="0">
              <a:ea typeface="Avenir Book" charset="0"/>
              <a:cs typeface="Avenir Book" charset="0"/>
            </a:endParaRPr>
          </a:p>
          <a:p>
            <a:pPr marL="341313" indent="-341313"/>
            <a:r>
              <a:rPr lang="en-US" sz="1200" baseline="30000" dirty="0">
                <a:ea typeface="Avenir Book" charset="0"/>
                <a:cs typeface="Avenir Book" charset="0"/>
              </a:rPr>
              <a:t>2</a:t>
            </a:r>
            <a:r>
              <a:rPr lang="en-US" sz="1200" dirty="0">
                <a:ea typeface="Avenir Book" charset="0"/>
                <a:cs typeface="Avenir Book" charset="0"/>
              </a:rPr>
              <a:t> NOAA Atlantic Oceanographic and Meteorological Laboratory - AOML, Miami, Florida, USA</a:t>
            </a:r>
          </a:p>
          <a:p>
            <a:endParaRPr lang="en-US" sz="1100" dirty="0"/>
          </a:p>
        </p:txBody>
      </p:sp>
      <p:sp>
        <p:nvSpPr>
          <p:cNvPr id="2" name="Rectangle 1"/>
          <p:cNvSpPr/>
          <p:nvPr/>
        </p:nvSpPr>
        <p:spPr>
          <a:xfrm>
            <a:off x="11125200" y="5751805"/>
            <a:ext cx="804668" cy="72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4776" y="5790097"/>
            <a:ext cx="338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hlinkClick r:id="rId4"/>
              </a:rPr>
              <a:t>Ricardo.Domingues@noaa.gov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F873B-6932-4F48-9DE5-2ACA6DF33BBA}"/>
              </a:ext>
            </a:extLst>
          </p:cNvPr>
          <p:cNvSpPr txBox="1"/>
          <p:nvPr/>
        </p:nvSpPr>
        <p:spPr>
          <a:xfrm>
            <a:off x="1600200" y="3896888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Reference</a:t>
            </a:r>
          </a:p>
          <a:p>
            <a:r>
              <a:rPr lang="en-US" dirty="0" err="1"/>
              <a:t>Domingues</a:t>
            </a:r>
            <a:r>
              <a:rPr lang="en-US" dirty="0"/>
              <a:t> R., G. </a:t>
            </a:r>
            <a:r>
              <a:rPr lang="en-US" dirty="0" err="1"/>
              <a:t>Goni</a:t>
            </a:r>
            <a:r>
              <a:rPr lang="en-US" dirty="0"/>
              <a:t>, M. </a:t>
            </a:r>
            <a:r>
              <a:rPr lang="en-US" dirty="0" err="1"/>
              <a:t>Baringer</a:t>
            </a:r>
            <a:r>
              <a:rPr lang="en-US" dirty="0"/>
              <a:t>, D. Volkov (2018), What caused the accelerated sea level changes along the United States East Coast during 2010-2015?. </a:t>
            </a:r>
            <a:r>
              <a:rPr lang="en-US" i="1" dirty="0"/>
              <a:t>Geophysical Research Letters</a:t>
            </a:r>
            <a:r>
              <a:rPr lang="en-US" dirty="0"/>
              <a:t>, in press, </a:t>
            </a:r>
            <a:r>
              <a:rPr lang="en-US" dirty="0" err="1"/>
              <a:t>doi</a:t>
            </a:r>
            <a:r>
              <a:rPr lang="en-US" dirty="0"/>
              <a:t>: 10.1029/2018GL081183.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5142-9C1B-F34B-A021-F8D3C0469061}"/>
              </a:ext>
            </a:extLst>
          </p:cNvPr>
          <p:cNvSpPr txBox="1"/>
          <p:nvPr/>
        </p:nvSpPr>
        <p:spPr>
          <a:xfrm>
            <a:off x="5167332" y="2742726"/>
            <a:ext cx="2117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Thank you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852" y="4520431"/>
            <a:ext cx="1688541" cy="21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04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939287" y="683067"/>
            <a:ext cx="3728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Monthly sea-level observed in Miami</a:t>
            </a:r>
          </a:p>
          <a:p>
            <a:pPr algn="ctr"/>
            <a:r>
              <a:rPr lang="en-US" dirty="0"/>
              <a:t>(NOAA/NOS Virginia Key Tide Gauge)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r>
              <a:rPr lang="en-US" sz="2800" dirty="0"/>
              <a:t>High-tide Nuisance Flooding Events at the U.S. East Coast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39074" y="-27111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386D49-949B-8749-B0DC-7600437D93F1}"/>
              </a:ext>
            </a:extLst>
          </p:cNvPr>
          <p:cNvGrpSpPr/>
          <p:nvPr/>
        </p:nvGrpSpPr>
        <p:grpSpPr>
          <a:xfrm>
            <a:off x="6181101" y="1321528"/>
            <a:ext cx="6010899" cy="5231672"/>
            <a:chOff x="6181101" y="1321528"/>
            <a:chExt cx="6010899" cy="52316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029" b="8812"/>
            <a:stretch/>
          </p:blipFill>
          <p:spPr>
            <a:xfrm>
              <a:off x="6181101" y="1321528"/>
              <a:ext cx="4575872" cy="510922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492252" y="1578114"/>
              <a:ext cx="679659" cy="36933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FA00"/>
                  </a:solidFill>
                </a:rPr>
                <a:t>2015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33481" y="2561957"/>
              <a:ext cx="219929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Astronomical tides</a:t>
              </a:r>
            </a:p>
          </p:txBody>
        </p:sp>
        <p:cxnSp>
          <p:nvCxnSpPr>
            <p:cNvPr id="35" name="Straight Connector 34"/>
            <p:cNvCxnSpPr>
              <a:cxnSpLocks/>
              <a:stCxn id="34" idx="3"/>
            </p:cNvCxnSpPr>
            <p:nvPr/>
          </p:nvCxnSpPr>
          <p:spPr>
            <a:xfrm>
              <a:off x="9032776" y="2762012"/>
              <a:ext cx="644624" cy="6669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9219034" y="5028415"/>
              <a:ext cx="130138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32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432FF"/>
                  </a:solidFill>
                </a:rPr>
                <a:t>1995-2005</a:t>
              </a:r>
              <a:endParaRPr lang="en-US" sz="2000" b="1" dirty="0">
                <a:solidFill>
                  <a:srgbClr val="0432FF"/>
                </a:solidFill>
              </a:endParaRPr>
            </a:p>
          </p:txBody>
        </p:sp>
        <p:cxnSp>
          <p:nvCxnSpPr>
            <p:cNvPr id="37" name="Straight Connector 36"/>
            <p:cNvCxnSpPr>
              <a:cxnSpLocks/>
              <a:endCxn id="36" idx="1"/>
            </p:cNvCxnSpPr>
            <p:nvPr/>
          </p:nvCxnSpPr>
          <p:spPr>
            <a:xfrm>
              <a:off x="8915400" y="4724400"/>
              <a:ext cx="303634" cy="504070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938346" y="1946242"/>
              <a:ext cx="130138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2006-2017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2" name="Straight Connector 41"/>
            <p:cNvCxnSpPr>
              <a:cxnSpLocks/>
              <a:stCxn id="41" idx="3"/>
            </p:cNvCxnSpPr>
            <p:nvPr/>
          </p:nvCxnSpPr>
          <p:spPr>
            <a:xfrm>
              <a:off x="9239735" y="2146297"/>
              <a:ext cx="635505" cy="8385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815772" y="5845314"/>
              <a:ext cx="3965739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J    F   M  A  M  J    J    A   S   O   N   D </a:t>
              </a:r>
            </a:p>
            <a:p>
              <a:endParaRPr lang="en-US" sz="2000" b="1" dirty="0"/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V="1">
              <a:off x="10128378" y="2304120"/>
              <a:ext cx="805533" cy="64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1010111" y="2080399"/>
              <a:ext cx="1181889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King Tides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A720B1F-016C-5D4A-B0D4-3D6BF6690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38550"/>
            <a:ext cx="5371536" cy="35899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38BBAD-2127-354E-94DB-04D95226CFC7}"/>
              </a:ext>
            </a:extLst>
          </p:cNvPr>
          <p:cNvSpPr txBox="1"/>
          <p:nvPr/>
        </p:nvSpPr>
        <p:spPr>
          <a:xfrm>
            <a:off x="3886200" y="5105400"/>
            <a:ext cx="1952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source: New York Times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0244D3-D820-3842-B534-46783235739D}"/>
              </a:ext>
            </a:extLst>
          </p:cNvPr>
          <p:cNvSpPr txBox="1"/>
          <p:nvPr/>
        </p:nvSpPr>
        <p:spPr>
          <a:xfrm>
            <a:off x="1326173" y="1329398"/>
            <a:ext cx="368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Miami: September-October 2015</a:t>
            </a:r>
          </a:p>
        </p:txBody>
      </p:sp>
    </p:spTree>
    <p:extLst>
      <p:ext uri="{BB962C8B-B14F-4D97-AF65-F5344CB8AC3E}">
        <p14:creationId xmlns:p14="http://schemas.microsoft.com/office/powerpoint/2010/main" val="61302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125200" y="5751805"/>
            <a:ext cx="804668" cy="72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pPr>
              <a:tabLst>
                <a:tab pos="5429250" algn="l"/>
              </a:tabLst>
            </a:pPr>
            <a:r>
              <a:rPr lang="en-US" sz="2800" dirty="0"/>
              <a:t>Sea Level Changes Along the U.S. East Coast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8532" y="6477000"/>
            <a:ext cx="6291068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0CDDC-B314-CF44-9F1E-6AE69051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14653"/>
            <a:ext cx="4087091" cy="5233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EAA8B0-7B8F-1948-8519-05B5E9CD22BE}"/>
              </a:ext>
            </a:extLst>
          </p:cNvPr>
          <p:cNvSpPr txBox="1"/>
          <p:nvPr/>
        </p:nvSpPr>
        <p:spPr>
          <a:xfrm>
            <a:off x="2133600" y="659890"/>
            <a:ext cx="306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Satellite Altimetry (1992-2015)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F239D5-5C87-C240-B332-F8BBBB8BA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5"/>
          <a:stretch/>
        </p:blipFill>
        <p:spPr>
          <a:xfrm>
            <a:off x="7239000" y="1014653"/>
            <a:ext cx="3775084" cy="5780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A135BB-1AD2-224B-ADFA-A0C6EA38C522}"/>
              </a:ext>
            </a:extLst>
          </p:cNvPr>
          <p:cNvSpPr txBox="1"/>
          <p:nvPr/>
        </p:nvSpPr>
        <p:spPr>
          <a:xfrm>
            <a:off x="7772400" y="697468"/>
            <a:ext cx="253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Tide Gauges (1985-2015)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1DD26-523C-D848-8738-77A73EFA400C}"/>
              </a:ext>
            </a:extLst>
          </p:cNvPr>
          <p:cNvGrpSpPr/>
          <p:nvPr/>
        </p:nvGrpSpPr>
        <p:grpSpPr>
          <a:xfrm>
            <a:off x="7689924" y="4191000"/>
            <a:ext cx="1473767" cy="848972"/>
            <a:chOff x="5647619" y="5052751"/>
            <a:chExt cx="1473767" cy="84897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AC38CDB-B660-D145-9DE3-C7774305C2E7}"/>
                </a:ext>
              </a:extLst>
            </p:cNvPr>
            <p:cNvCxnSpPr>
              <a:cxnSpLocks/>
            </p:cNvCxnSpPr>
            <p:nvPr/>
          </p:nvCxnSpPr>
          <p:spPr>
            <a:xfrm rot="164625" flipV="1">
              <a:off x="5647619" y="5063523"/>
              <a:ext cx="1454076" cy="838200"/>
            </a:xfrm>
            <a:prstGeom prst="line">
              <a:avLst/>
            </a:prstGeom>
            <a:ln w="5715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2B5937-0BEF-7A4A-A406-DDB4C645B798}"/>
                </a:ext>
              </a:extLst>
            </p:cNvPr>
            <p:cNvCxnSpPr>
              <a:cxnSpLocks/>
            </p:cNvCxnSpPr>
            <p:nvPr/>
          </p:nvCxnSpPr>
          <p:spPr>
            <a:xfrm rot="164625" flipV="1">
              <a:off x="5667310" y="5052751"/>
              <a:ext cx="1454076" cy="838200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85B31A-B138-0D41-A081-DE1C4393AB39}"/>
              </a:ext>
            </a:extLst>
          </p:cNvPr>
          <p:cNvGrpSpPr/>
          <p:nvPr/>
        </p:nvGrpSpPr>
        <p:grpSpPr>
          <a:xfrm rot="208712">
            <a:off x="8012001" y="5089822"/>
            <a:ext cx="1107263" cy="848972"/>
            <a:chOff x="5647619" y="5052751"/>
            <a:chExt cx="1473767" cy="84897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206A1D-D9E9-FD4A-B8E4-2478A28EB75E}"/>
                </a:ext>
              </a:extLst>
            </p:cNvPr>
            <p:cNvCxnSpPr>
              <a:cxnSpLocks/>
            </p:cNvCxnSpPr>
            <p:nvPr/>
          </p:nvCxnSpPr>
          <p:spPr>
            <a:xfrm rot="164625" flipV="1">
              <a:off x="5647619" y="5063523"/>
              <a:ext cx="1454076" cy="838200"/>
            </a:xfrm>
            <a:prstGeom prst="line">
              <a:avLst/>
            </a:prstGeom>
            <a:ln w="5715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9D71AE-EB3A-9247-9014-02EC00397ED1}"/>
                </a:ext>
              </a:extLst>
            </p:cNvPr>
            <p:cNvCxnSpPr>
              <a:cxnSpLocks/>
            </p:cNvCxnSpPr>
            <p:nvPr/>
          </p:nvCxnSpPr>
          <p:spPr>
            <a:xfrm rot="164625" flipV="1">
              <a:off x="5667310" y="5052751"/>
              <a:ext cx="1454076" cy="838200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B8701C-E7F5-5149-8E88-1913896072F0}"/>
              </a:ext>
            </a:extLst>
          </p:cNvPr>
          <p:cNvGrpSpPr/>
          <p:nvPr/>
        </p:nvGrpSpPr>
        <p:grpSpPr>
          <a:xfrm rot="21312155">
            <a:off x="7648296" y="2701513"/>
            <a:ext cx="1473767" cy="848972"/>
            <a:chOff x="5647619" y="5052751"/>
            <a:chExt cx="1473767" cy="84897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2B21440-54F1-4A48-8794-6B4950DE9BB6}"/>
                </a:ext>
              </a:extLst>
            </p:cNvPr>
            <p:cNvCxnSpPr>
              <a:cxnSpLocks/>
            </p:cNvCxnSpPr>
            <p:nvPr/>
          </p:nvCxnSpPr>
          <p:spPr>
            <a:xfrm rot="164625" flipV="1">
              <a:off x="5647619" y="5063523"/>
              <a:ext cx="1454076" cy="838200"/>
            </a:xfrm>
            <a:prstGeom prst="line">
              <a:avLst/>
            </a:prstGeom>
            <a:ln w="5715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EB645CC-74D6-8A49-BE59-0F8CD0333E49}"/>
                </a:ext>
              </a:extLst>
            </p:cNvPr>
            <p:cNvCxnSpPr>
              <a:cxnSpLocks/>
            </p:cNvCxnSpPr>
            <p:nvPr/>
          </p:nvCxnSpPr>
          <p:spPr>
            <a:xfrm rot="164625" flipV="1">
              <a:off x="5667310" y="5052751"/>
              <a:ext cx="1454076" cy="838200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000A3C83-D3BA-0A47-8E2A-AE1BFFCC82FD}"/>
              </a:ext>
            </a:extLst>
          </p:cNvPr>
          <p:cNvSpPr/>
          <p:nvPr/>
        </p:nvSpPr>
        <p:spPr>
          <a:xfrm>
            <a:off x="2514600" y="6521723"/>
            <a:ext cx="189257" cy="166405"/>
          </a:xfrm>
          <a:prstGeom prst="triangl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8B5FAE-B059-2E45-9348-AD2A3E34CE71}"/>
              </a:ext>
            </a:extLst>
          </p:cNvPr>
          <p:cNvSpPr txBox="1"/>
          <p:nvPr/>
        </p:nvSpPr>
        <p:spPr>
          <a:xfrm>
            <a:off x="2707064" y="6443246"/>
            <a:ext cx="224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NOAA/NOS Tide Gauges</a:t>
            </a:r>
          </a:p>
        </p:txBody>
      </p:sp>
    </p:spTree>
    <p:extLst>
      <p:ext uri="{BB962C8B-B14F-4D97-AF65-F5344CB8AC3E}">
        <p14:creationId xmlns:p14="http://schemas.microsoft.com/office/powerpoint/2010/main" val="4130093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125200" y="5751805"/>
            <a:ext cx="804668" cy="72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pPr>
              <a:tabLst>
                <a:tab pos="5429250" algn="l"/>
              </a:tabLst>
            </a:pPr>
            <a:r>
              <a:rPr lang="en-US" sz="2800" dirty="0"/>
              <a:t>Sea Level Changes Along the U.S. East Coast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8532" y="6477000"/>
            <a:ext cx="6291068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0CDDC-B314-CF44-9F1E-6AE690512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014653"/>
            <a:ext cx="4087090" cy="5233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EAA8B0-7B8F-1948-8519-05B5E9CD22BE}"/>
              </a:ext>
            </a:extLst>
          </p:cNvPr>
          <p:cNvSpPr txBox="1"/>
          <p:nvPr/>
        </p:nvSpPr>
        <p:spPr>
          <a:xfrm>
            <a:off x="2133600" y="659890"/>
            <a:ext cx="306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Satellite Altimetry (2010-2015)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F239D5-5C87-C240-B332-F8BBBB8BA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528" y="1014653"/>
            <a:ext cx="3833556" cy="57807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A135BB-1AD2-224B-ADFA-A0C6EA38C522}"/>
              </a:ext>
            </a:extLst>
          </p:cNvPr>
          <p:cNvSpPr txBox="1"/>
          <p:nvPr/>
        </p:nvSpPr>
        <p:spPr>
          <a:xfrm>
            <a:off x="7772400" y="697468"/>
            <a:ext cx="253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Tide Gauges (2010-2015)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84BADB-3A45-D34A-9A53-78DA53515549}"/>
              </a:ext>
            </a:extLst>
          </p:cNvPr>
          <p:cNvSpPr/>
          <p:nvPr/>
        </p:nvSpPr>
        <p:spPr>
          <a:xfrm>
            <a:off x="7637929" y="1237128"/>
            <a:ext cx="1183342" cy="49408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B45C8E70-B787-D445-86F3-13D9846D767D}"/>
              </a:ext>
            </a:extLst>
          </p:cNvPr>
          <p:cNvSpPr/>
          <p:nvPr/>
        </p:nvSpPr>
        <p:spPr>
          <a:xfrm>
            <a:off x="8991600" y="4740860"/>
            <a:ext cx="266538" cy="24962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ED19744E-4C6A-7649-8DB2-450DD0BEAB26}"/>
              </a:ext>
            </a:extLst>
          </p:cNvPr>
          <p:cNvSpPr/>
          <p:nvPr/>
        </p:nvSpPr>
        <p:spPr>
          <a:xfrm>
            <a:off x="8993964" y="3493892"/>
            <a:ext cx="266538" cy="24962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DEAA1FE6-8822-EE41-A5CE-3C09ABBE534B}"/>
              </a:ext>
            </a:extLst>
          </p:cNvPr>
          <p:cNvSpPr/>
          <p:nvPr/>
        </p:nvSpPr>
        <p:spPr>
          <a:xfrm>
            <a:off x="2514600" y="6521723"/>
            <a:ext cx="189257" cy="166405"/>
          </a:xfrm>
          <a:prstGeom prst="triangl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3471D-5AC0-6944-B003-261ECA32D3FA}"/>
              </a:ext>
            </a:extLst>
          </p:cNvPr>
          <p:cNvSpPr txBox="1"/>
          <p:nvPr/>
        </p:nvSpPr>
        <p:spPr>
          <a:xfrm>
            <a:off x="2707064" y="6443246"/>
            <a:ext cx="224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NOAA/NOS Tide Gauges</a:t>
            </a:r>
          </a:p>
        </p:txBody>
      </p:sp>
    </p:spTree>
    <p:extLst>
      <p:ext uri="{BB962C8B-B14F-4D97-AF65-F5344CB8AC3E}">
        <p14:creationId xmlns:p14="http://schemas.microsoft.com/office/powerpoint/2010/main" val="2488418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F239D5-5C87-C240-B332-F8BBBB8BA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528" y="1014653"/>
            <a:ext cx="3833556" cy="5780759"/>
          </a:xfrm>
          <a:prstGeom prst="rect">
            <a:avLst/>
          </a:prstGeom>
        </p:spPr>
      </p:pic>
      <p:sp>
        <p:nvSpPr>
          <p:cNvPr id="17" name="5-Point Star 16">
            <a:extLst>
              <a:ext uri="{FF2B5EF4-FFF2-40B4-BE49-F238E27FC236}">
                <a16:creationId xmlns:a16="http://schemas.microsoft.com/office/drawing/2014/main" id="{1532EFC0-3DFC-E04C-8276-4DA93A125D14}"/>
              </a:ext>
            </a:extLst>
          </p:cNvPr>
          <p:cNvSpPr/>
          <p:nvPr/>
        </p:nvSpPr>
        <p:spPr>
          <a:xfrm>
            <a:off x="8991600" y="4740860"/>
            <a:ext cx="266538" cy="24962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37B41AA5-D504-0847-A0CB-3E2C6A474096}"/>
              </a:ext>
            </a:extLst>
          </p:cNvPr>
          <p:cNvSpPr/>
          <p:nvPr/>
        </p:nvSpPr>
        <p:spPr>
          <a:xfrm>
            <a:off x="8993964" y="3493892"/>
            <a:ext cx="266538" cy="24962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125200" y="5751805"/>
            <a:ext cx="804668" cy="72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014084" y="6477000"/>
            <a:ext cx="1025516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0CDDC-B314-CF44-9F1E-6AE690512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014653"/>
            <a:ext cx="4087090" cy="5233747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EBF66E30-EBF9-5C4D-93A5-D1C4EEAF5D4B}"/>
              </a:ext>
            </a:extLst>
          </p:cNvPr>
          <p:cNvSpPr/>
          <p:nvPr/>
        </p:nvSpPr>
        <p:spPr>
          <a:xfrm>
            <a:off x="2514600" y="6521723"/>
            <a:ext cx="189257" cy="166405"/>
          </a:xfrm>
          <a:prstGeom prst="triangl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8AA9DB-9B24-5849-A792-B3178AC95E2D}"/>
              </a:ext>
            </a:extLst>
          </p:cNvPr>
          <p:cNvSpPr txBox="1"/>
          <p:nvPr/>
        </p:nvSpPr>
        <p:spPr>
          <a:xfrm>
            <a:off x="2707064" y="6443246"/>
            <a:ext cx="224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NOAA/NOS Tide Gauges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AA8B0-7B8F-1948-8519-05B5E9CD22BE}"/>
              </a:ext>
            </a:extLst>
          </p:cNvPr>
          <p:cNvSpPr txBox="1"/>
          <p:nvPr/>
        </p:nvSpPr>
        <p:spPr>
          <a:xfrm>
            <a:off x="2133600" y="659890"/>
            <a:ext cx="306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Satellite Altimetry (2010-2015)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A135BB-1AD2-224B-ADFA-A0C6EA38C522}"/>
              </a:ext>
            </a:extLst>
          </p:cNvPr>
          <p:cNvSpPr txBox="1"/>
          <p:nvPr/>
        </p:nvSpPr>
        <p:spPr>
          <a:xfrm>
            <a:off x="7772400" y="697468"/>
            <a:ext cx="253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Tide Gauges (2010-2015)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84BADB-3A45-D34A-9A53-78DA53515549}"/>
              </a:ext>
            </a:extLst>
          </p:cNvPr>
          <p:cNvSpPr/>
          <p:nvPr/>
        </p:nvSpPr>
        <p:spPr>
          <a:xfrm>
            <a:off x="7637929" y="1237128"/>
            <a:ext cx="1183342" cy="49408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BD2256-BCD6-2B46-8326-A38074AC2A15}"/>
              </a:ext>
            </a:extLst>
          </p:cNvPr>
          <p:cNvSpPr/>
          <p:nvPr/>
        </p:nvSpPr>
        <p:spPr>
          <a:xfrm>
            <a:off x="3854350" y="2691938"/>
            <a:ext cx="5289650" cy="1316503"/>
          </a:xfrm>
          <a:prstGeom prst="rect">
            <a:avLst/>
          </a:prstGeom>
          <a:solidFill>
            <a:schemeClr val="tx1">
              <a:alpha val="80000"/>
            </a:schemeClr>
          </a:solidFill>
          <a:ln w="1270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/>
            <a:r>
              <a:rPr lang="en-US" sz="1600" b="1" dirty="0">
                <a:solidFill>
                  <a:schemeClr val="bg1"/>
                </a:solidFill>
              </a:rPr>
              <a:t>During 2010-2015, sea level has increased in average by ~12 cm along the Southeast U.S. coast; twice the global sea level rise average of ~6 cm during the last two decades (e.g. </a:t>
            </a:r>
            <a:r>
              <a:rPr lang="en-US" sz="1600" b="1" dirty="0" err="1">
                <a:solidFill>
                  <a:schemeClr val="bg1"/>
                </a:solidFill>
              </a:rPr>
              <a:t>Cazenave</a:t>
            </a:r>
            <a:r>
              <a:rPr lang="en-US" sz="1600" b="1" dirty="0">
                <a:solidFill>
                  <a:schemeClr val="bg1"/>
                </a:solidFill>
              </a:rPr>
              <a:t> et al., 2014)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DE3D8F5-9613-0B48-80D1-5DB621832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pPr>
              <a:tabLst>
                <a:tab pos="5429250" algn="l"/>
              </a:tabLst>
            </a:pPr>
            <a:r>
              <a:rPr lang="en-US" sz="2800" dirty="0"/>
              <a:t>Sea Level Changes Along the U.S. East Coast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B42024-270A-CA4D-8A74-7766BA28E0A9}"/>
              </a:ext>
            </a:extLst>
          </p:cNvPr>
          <p:cNvSpPr/>
          <p:nvPr/>
        </p:nvSpPr>
        <p:spPr>
          <a:xfrm rot="17483245">
            <a:off x="1380255" y="3996297"/>
            <a:ext cx="2661957" cy="149665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B0ADE00-8FB6-1A4B-9632-72D29C60858E}"/>
              </a:ext>
            </a:extLst>
          </p:cNvPr>
          <p:cNvSpPr/>
          <p:nvPr/>
        </p:nvSpPr>
        <p:spPr>
          <a:xfrm rot="11380522">
            <a:off x="8472905" y="4682078"/>
            <a:ext cx="1114429" cy="1183352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45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F239D5-5C87-C240-B332-F8BBBB8BA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528" y="1014653"/>
            <a:ext cx="3833556" cy="5780759"/>
          </a:xfrm>
          <a:prstGeom prst="rect">
            <a:avLst/>
          </a:prstGeom>
        </p:spPr>
      </p:pic>
      <p:sp>
        <p:nvSpPr>
          <p:cNvPr id="17" name="5-Point Star 16">
            <a:extLst>
              <a:ext uri="{FF2B5EF4-FFF2-40B4-BE49-F238E27FC236}">
                <a16:creationId xmlns:a16="http://schemas.microsoft.com/office/drawing/2014/main" id="{1532EFC0-3DFC-E04C-8276-4DA93A125D14}"/>
              </a:ext>
            </a:extLst>
          </p:cNvPr>
          <p:cNvSpPr/>
          <p:nvPr/>
        </p:nvSpPr>
        <p:spPr>
          <a:xfrm>
            <a:off x="8991600" y="4740860"/>
            <a:ext cx="266538" cy="24962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37B41AA5-D504-0847-A0CB-3E2C6A474096}"/>
              </a:ext>
            </a:extLst>
          </p:cNvPr>
          <p:cNvSpPr/>
          <p:nvPr/>
        </p:nvSpPr>
        <p:spPr>
          <a:xfrm>
            <a:off x="8993964" y="3493892"/>
            <a:ext cx="266538" cy="24962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125200" y="5751805"/>
            <a:ext cx="804668" cy="72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014084" y="6477000"/>
            <a:ext cx="1025516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0CDDC-B314-CF44-9F1E-6AE690512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014653"/>
            <a:ext cx="4087090" cy="5233747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EBF66E30-EBF9-5C4D-93A5-D1C4EEAF5D4B}"/>
              </a:ext>
            </a:extLst>
          </p:cNvPr>
          <p:cNvSpPr/>
          <p:nvPr/>
        </p:nvSpPr>
        <p:spPr>
          <a:xfrm>
            <a:off x="2514600" y="6521723"/>
            <a:ext cx="189257" cy="166405"/>
          </a:xfrm>
          <a:prstGeom prst="triangl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8AA9DB-9B24-5849-A792-B3178AC95E2D}"/>
              </a:ext>
            </a:extLst>
          </p:cNvPr>
          <p:cNvSpPr txBox="1"/>
          <p:nvPr/>
        </p:nvSpPr>
        <p:spPr>
          <a:xfrm>
            <a:off x="2707064" y="6443246"/>
            <a:ext cx="224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NOAA/NOS Tide Gauges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AA8B0-7B8F-1948-8519-05B5E9CD22BE}"/>
              </a:ext>
            </a:extLst>
          </p:cNvPr>
          <p:cNvSpPr txBox="1"/>
          <p:nvPr/>
        </p:nvSpPr>
        <p:spPr>
          <a:xfrm>
            <a:off x="2133600" y="659890"/>
            <a:ext cx="306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Satellite Altimetry (2010-2015)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A135BB-1AD2-224B-ADFA-A0C6EA38C522}"/>
              </a:ext>
            </a:extLst>
          </p:cNvPr>
          <p:cNvSpPr txBox="1"/>
          <p:nvPr/>
        </p:nvSpPr>
        <p:spPr>
          <a:xfrm>
            <a:off x="7772400" y="697468"/>
            <a:ext cx="253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Tide Gauges (2010-2015)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84BADB-3A45-D34A-9A53-78DA53515549}"/>
              </a:ext>
            </a:extLst>
          </p:cNvPr>
          <p:cNvSpPr/>
          <p:nvPr/>
        </p:nvSpPr>
        <p:spPr>
          <a:xfrm>
            <a:off x="7637929" y="1237128"/>
            <a:ext cx="1183342" cy="49408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BD2256-BCD6-2B46-8326-A38074AC2A15}"/>
              </a:ext>
            </a:extLst>
          </p:cNvPr>
          <p:cNvSpPr/>
          <p:nvPr/>
        </p:nvSpPr>
        <p:spPr>
          <a:xfrm>
            <a:off x="4208930" y="4703297"/>
            <a:ext cx="5163670" cy="1316503"/>
          </a:xfrm>
          <a:prstGeom prst="rect">
            <a:avLst/>
          </a:prstGeom>
          <a:solidFill>
            <a:schemeClr val="tx1">
              <a:alpha val="80000"/>
            </a:schemeClr>
          </a:solidFill>
          <a:ln w="127000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/>
            <a:r>
              <a:rPr lang="en-US" sz="1600" b="1" dirty="0">
                <a:solidFill>
                  <a:schemeClr val="bg1"/>
                </a:solidFill>
              </a:rPr>
              <a:t>Valle-Levinson et al., (2017) attributed these accelerated changes in sea level to changes in atmospheric conditions associated with the NAO and ENSO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A6BAF1-6376-8E42-9A11-A688D64DC24C}"/>
              </a:ext>
            </a:extLst>
          </p:cNvPr>
          <p:cNvSpPr/>
          <p:nvPr/>
        </p:nvSpPr>
        <p:spPr>
          <a:xfrm rot="18786150">
            <a:off x="2457677" y="1758758"/>
            <a:ext cx="3159920" cy="1428690"/>
          </a:xfrm>
          <a:prstGeom prst="ellipse">
            <a:avLst/>
          </a:prstGeom>
          <a:noFill/>
          <a:ln w="762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CC86427-E8C2-334C-AAEB-61F30B26BE0E}"/>
              </a:ext>
            </a:extLst>
          </p:cNvPr>
          <p:cNvSpPr/>
          <p:nvPr/>
        </p:nvSpPr>
        <p:spPr>
          <a:xfrm rot="16200000">
            <a:off x="8876502" y="1429608"/>
            <a:ext cx="2611505" cy="1428690"/>
          </a:xfrm>
          <a:prstGeom prst="ellipse">
            <a:avLst/>
          </a:prstGeom>
          <a:noFill/>
          <a:ln w="762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DE3D8F5-9613-0B48-80D1-5DB621832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pPr>
              <a:tabLst>
                <a:tab pos="5429250" algn="l"/>
              </a:tabLst>
            </a:pPr>
            <a:r>
              <a:rPr lang="en-US" sz="2800" dirty="0"/>
              <a:t>Sea Level Changes Along the U.S. East Coast</a:t>
            </a:r>
          </a:p>
        </p:txBody>
      </p:sp>
    </p:spTree>
    <p:extLst>
      <p:ext uri="{BB962C8B-B14F-4D97-AF65-F5344CB8AC3E}">
        <p14:creationId xmlns:p14="http://schemas.microsoft.com/office/powerpoint/2010/main" val="408119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89" y="174555"/>
            <a:ext cx="11567160" cy="656851"/>
          </a:xfrm>
        </p:spPr>
        <p:txBody>
          <a:bodyPr>
            <a:normAutofit/>
          </a:bodyPr>
          <a:lstStyle/>
          <a:p>
            <a:pPr>
              <a:tabLst>
                <a:tab pos="5429250" algn="l"/>
              </a:tabLst>
            </a:pPr>
            <a:r>
              <a:rPr lang="en-US" sz="2800" dirty="0"/>
              <a:t>Changes in Atmospheric Conditions During 2010-2015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D03CA3-A905-D340-945F-AA7E7EEAE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2" r="8591" b="49762"/>
          <a:stretch/>
        </p:blipFill>
        <p:spPr>
          <a:xfrm>
            <a:off x="838200" y="1053984"/>
            <a:ext cx="10591800" cy="42800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071851-1B37-4A4E-A5D2-ECD4A960987F}"/>
              </a:ext>
            </a:extLst>
          </p:cNvPr>
          <p:cNvSpPr txBox="1"/>
          <p:nvPr/>
        </p:nvSpPr>
        <p:spPr>
          <a:xfrm>
            <a:off x="656824" y="6553200"/>
            <a:ext cx="4296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*atmospheric pressure and wind data from ERA interim reanalysis</a:t>
            </a:r>
          </a:p>
        </p:txBody>
      </p:sp>
    </p:spTree>
    <p:extLst>
      <p:ext uri="{BB962C8B-B14F-4D97-AF65-F5344CB8AC3E}">
        <p14:creationId xmlns:p14="http://schemas.microsoft.com/office/powerpoint/2010/main" val="167750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125200" y="5751805"/>
            <a:ext cx="804668" cy="72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89" y="174555"/>
            <a:ext cx="11567160" cy="656851"/>
          </a:xfrm>
        </p:spPr>
        <p:txBody>
          <a:bodyPr>
            <a:normAutofit/>
          </a:bodyPr>
          <a:lstStyle/>
          <a:p>
            <a:pPr>
              <a:tabLst>
                <a:tab pos="5429250" algn="l"/>
              </a:tabLst>
            </a:pPr>
            <a:r>
              <a:rPr lang="en-US" sz="2800" dirty="0"/>
              <a:t>Changes in Atmospheric Conditions During 2010-2015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D03CA3-A905-D340-945F-AA7E7EEAE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6" t="50238" r="8677"/>
          <a:stretch/>
        </p:blipFill>
        <p:spPr>
          <a:xfrm>
            <a:off x="784860" y="1066800"/>
            <a:ext cx="10645140" cy="4239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C9064F-2C29-6F4F-9B9D-E90D1013B746}"/>
              </a:ext>
            </a:extLst>
          </p:cNvPr>
          <p:cNvSpPr txBox="1"/>
          <p:nvPr/>
        </p:nvSpPr>
        <p:spPr>
          <a:xfrm>
            <a:off x="359789" y="5646003"/>
            <a:ext cx="11567160" cy="83099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Northeast U.S. coast:</a:t>
            </a:r>
            <a:r>
              <a:rPr lang="en-US" sz="1600" b="1" dirty="0">
                <a:solidFill>
                  <a:schemeClr val="bg1"/>
                </a:solidFill>
              </a:rPr>
              <a:t> Shifting wind patterns and increasing atmospheric pressure account for most of temporary SL decline 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Southeast U.S. coast: </a:t>
            </a:r>
            <a:r>
              <a:rPr lang="en-US" sz="1600" b="1" dirty="0">
                <a:solidFill>
                  <a:schemeClr val="bg1"/>
                </a:solidFill>
              </a:rPr>
              <a:t>Wind effects are partially compensated by increasing atmospheric pressure, and do not account for SL increase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53A66F-5205-194A-97A4-3B33D3DE2CC6}"/>
              </a:ext>
            </a:extLst>
          </p:cNvPr>
          <p:cNvSpPr txBox="1"/>
          <p:nvPr/>
        </p:nvSpPr>
        <p:spPr>
          <a:xfrm>
            <a:off x="656824" y="6553200"/>
            <a:ext cx="4296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*atmospheric pressure and wind data from ERA interim reanalysis</a:t>
            </a:r>
          </a:p>
        </p:txBody>
      </p:sp>
    </p:spTree>
    <p:extLst>
      <p:ext uri="{BB962C8B-B14F-4D97-AF65-F5344CB8AC3E}">
        <p14:creationId xmlns:p14="http://schemas.microsoft.com/office/powerpoint/2010/main" val="1676490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949"/>
            <a:ext cx="11879580" cy="656851"/>
          </a:xfrm>
        </p:spPr>
        <p:txBody>
          <a:bodyPr>
            <a:noAutofit/>
          </a:bodyPr>
          <a:lstStyle/>
          <a:p>
            <a:r>
              <a:rPr lang="en-US" sz="2800" dirty="0"/>
              <a:t>Florida Current and Gulf Stream Effect on Sea Level Along East U.S. coast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6186F1-90CF-3042-BAC1-C9C58E316F4F}"/>
              </a:ext>
            </a:extLst>
          </p:cNvPr>
          <p:cNvGrpSpPr/>
          <p:nvPr/>
        </p:nvGrpSpPr>
        <p:grpSpPr>
          <a:xfrm>
            <a:off x="393067" y="1158275"/>
            <a:ext cx="4331333" cy="5623525"/>
            <a:chOff x="6934200" y="685800"/>
            <a:chExt cx="4552275" cy="6185877"/>
          </a:xfrm>
        </p:grpSpPr>
        <p:pic>
          <p:nvPicPr>
            <p:cNvPr id="2051" name="Picture 3" descr="\\PHODNET\share\domingues\MEETINGS\Gulf_Stream_Sea_Level_Conf_WESTPALM_May17\FCGS_map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6934200" y="685800"/>
              <a:ext cx="4552275" cy="6185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188566" y="3808005"/>
              <a:ext cx="1892895" cy="3724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Florida Current</a:t>
              </a:r>
            </a:p>
          </p:txBody>
        </p:sp>
        <p:cxnSp>
          <p:nvCxnSpPr>
            <p:cNvPr id="6" name="Straight Connector 5"/>
            <p:cNvCxnSpPr>
              <a:stCxn id="3" idx="1"/>
            </p:cNvCxnSpPr>
            <p:nvPr/>
          </p:nvCxnSpPr>
          <p:spPr>
            <a:xfrm flipH="1">
              <a:off x="8610600" y="3994209"/>
              <a:ext cx="577966" cy="514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677400" y="2806853"/>
              <a:ext cx="1564376" cy="3724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Gulf Stream</a:t>
              </a:r>
              <a:endParaRPr lang="en-US" sz="1600" b="1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899583" y="2889037"/>
              <a:ext cx="777817" cy="869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9B71317-9775-B14A-B64C-2D7B4584F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324100"/>
            <a:ext cx="61341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8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16919</TotalTime>
  <Words>866</Words>
  <Application>Microsoft Macintosh PowerPoint</Application>
  <PresentationFormat>Widescreen</PresentationFormat>
  <Paragraphs>119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Avenir Book</vt:lpstr>
      <vt:lpstr>Calibri</vt:lpstr>
      <vt:lpstr>Courier New</vt:lpstr>
      <vt:lpstr>Wingdings</vt:lpstr>
      <vt:lpstr>Office Theme</vt:lpstr>
      <vt:lpstr>PowerPoint Presentation</vt:lpstr>
      <vt:lpstr>High-tide Nuisance Flooding Events at the U.S. East Coast</vt:lpstr>
      <vt:lpstr>Sea Level Changes Along the U.S. East Coast</vt:lpstr>
      <vt:lpstr>Sea Level Changes Along the U.S. East Coast</vt:lpstr>
      <vt:lpstr>Sea Level Changes Along the U.S. East Coast</vt:lpstr>
      <vt:lpstr>Sea Level Changes Along the U.S. East Coast</vt:lpstr>
      <vt:lpstr>Changes in Atmospheric Conditions During 2010-2015</vt:lpstr>
      <vt:lpstr>Changes in Atmospheric Conditions During 2010-2015</vt:lpstr>
      <vt:lpstr>Florida Current and Gulf Stream Effect on Sea Level Along East U.S. coast</vt:lpstr>
      <vt:lpstr>The Florida Current Transport</vt:lpstr>
      <vt:lpstr>Warming of the Florida Current during 2010-2015</vt:lpstr>
      <vt:lpstr>Year-to-year Changes in the Florida Current Temperature</vt:lpstr>
      <vt:lpstr>Relationship Between Florida Current Warming and Large-Scale Changes</vt:lpstr>
      <vt:lpstr>Conclusions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915</cp:revision>
  <cp:lastPrinted>2018-12-07T20:58:38Z</cp:lastPrinted>
  <dcterms:created xsi:type="dcterms:W3CDTF">2016-04-11T17:15:49Z</dcterms:created>
  <dcterms:modified xsi:type="dcterms:W3CDTF">2018-12-13T18:28:21Z</dcterms:modified>
</cp:coreProperties>
</file>