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27432000" cy="34747200"/>
  <p:notesSz cx="9144000" cy="6858000"/>
  <p:defaultTextStyle>
    <a:defPPr>
      <a:defRPr lang="en-US"/>
    </a:defPPr>
    <a:lvl1pPr marL="0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1pPr>
    <a:lvl2pPr marL="2274130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2pPr>
    <a:lvl3pPr marL="4548256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3pPr>
    <a:lvl4pPr marL="6822386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4pPr>
    <a:lvl5pPr marL="9096516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5pPr>
    <a:lvl6pPr marL="11370641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6pPr>
    <a:lvl7pPr marL="13644772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7pPr>
    <a:lvl8pPr marL="15918897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8pPr>
    <a:lvl9pPr marL="18193027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832">
          <p15:clr>
            <a:srgbClr val="A4A3A4"/>
          </p15:clr>
        </p15:guide>
        <p15:guide id="2" pos="10080">
          <p15:clr>
            <a:srgbClr val="A4A3A4"/>
          </p15:clr>
        </p15:guide>
        <p15:guide id="3" orient="horz" pos="11240">
          <p15:clr>
            <a:srgbClr val="A4A3A4"/>
          </p15:clr>
        </p15:guide>
        <p15:guide id="4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EFF99"/>
    <a:srgbClr val="FF0BE9"/>
    <a:srgbClr val="9900FF"/>
    <a:srgbClr val="FF5052"/>
    <a:srgbClr val="1E1E1E"/>
    <a:srgbClr val="101010"/>
    <a:srgbClr val="0000FF"/>
    <a:srgbClr val="99FF99"/>
    <a:srgbClr val="B2F5AD"/>
    <a:srgbClr val="E2F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5" autoAdjust="0"/>
    <p:restoredTop sz="95317" autoAdjust="0"/>
  </p:normalViewPr>
  <p:slideViewPr>
    <p:cSldViewPr snapToGrid="0" snapToObjects="1">
      <p:cViewPr>
        <p:scale>
          <a:sx n="63" d="100"/>
          <a:sy n="63" d="100"/>
        </p:scale>
        <p:origin x="864" y="-8968"/>
      </p:cViewPr>
      <p:guideLst>
        <p:guide orient="horz" pos="11832"/>
        <p:guide pos="10080"/>
        <p:guide orient="horz" pos="1124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DE20-ED12-3B4F-ACAA-BC1311101973}" type="datetimeFigureOut">
              <a:rPr lang="en-US" smtClean="0"/>
              <a:t>4/2/18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57588" y="514350"/>
            <a:ext cx="20288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C56E5-094E-D147-B917-F6DEE04C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43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723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7447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1170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4894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8617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42341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6064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9788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57588" y="514350"/>
            <a:ext cx="2028825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C56E5-094E-D147-B917-F6DEE04C8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57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0794166"/>
            <a:ext cx="23317200" cy="74481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9690080"/>
            <a:ext cx="19202400" cy="88798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74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4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22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096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370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644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18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193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6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6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1391510"/>
            <a:ext cx="6172200" cy="296477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391510"/>
            <a:ext cx="18059400" cy="29647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5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2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22328307"/>
            <a:ext cx="23317200" cy="6901179"/>
          </a:xfrm>
        </p:spPr>
        <p:txBody>
          <a:bodyPr anchor="t"/>
          <a:lstStyle>
            <a:lvl1pPr algn="l">
              <a:defRPr sz="20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14727358"/>
            <a:ext cx="23317200" cy="7600947"/>
          </a:xfrm>
        </p:spPr>
        <p:txBody>
          <a:bodyPr anchor="b"/>
          <a:lstStyle>
            <a:lvl1pPr marL="0" indent="0">
              <a:buNone/>
              <a:defRPr sz="10000">
                <a:solidFill>
                  <a:schemeClr val="tx1">
                    <a:tint val="75000"/>
                  </a:schemeClr>
                </a:solidFill>
              </a:defRPr>
            </a:lvl1pPr>
            <a:lvl2pPr marL="2274130" indent="0">
              <a:buNone/>
              <a:defRPr sz="8900">
                <a:solidFill>
                  <a:schemeClr val="tx1">
                    <a:tint val="75000"/>
                  </a:schemeClr>
                </a:solidFill>
              </a:defRPr>
            </a:lvl2pPr>
            <a:lvl3pPr marL="4548256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822386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4pPr>
            <a:lvl5pPr marL="9096516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5pPr>
            <a:lvl6pPr marL="11370641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6pPr>
            <a:lvl7pPr marL="13644772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7pPr>
            <a:lvl8pPr marL="15918897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8pPr>
            <a:lvl9pPr marL="18193027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2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8107696"/>
            <a:ext cx="12115800" cy="22931546"/>
          </a:xfrm>
        </p:spPr>
        <p:txBody>
          <a:bodyPr/>
          <a:lstStyle>
            <a:lvl1pPr>
              <a:defRPr sz="13900"/>
            </a:lvl1pPr>
            <a:lvl2pPr>
              <a:defRPr sz="11800"/>
            </a:lvl2pPr>
            <a:lvl3pPr>
              <a:defRPr sz="10000"/>
            </a:lvl3pPr>
            <a:lvl4pPr>
              <a:defRPr sz="8900"/>
            </a:lvl4pPr>
            <a:lvl5pPr>
              <a:defRPr sz="8900"/>
            </a:lvl5pPr>
            <a:lvl6pPr>
              <a:defRPr sz="8900"/>
            </a:lvl6pPr>
            <a:lvl7pPr>
              <a:defRPr sz="8900"/>
            </a:lvl7pPr>
            <a:lvl8pPr>
              <a:defRPr sz="8900"/>
            </a:lvl8pPr>
            <a:lvl9pPr>
              <a:defRPr sz="8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8107696"/>
            <a:ext cx="12115800" cy="22931546"/>
          </a:xfrm>
        </p:spPr>
        <p:txBody>
          <a:bodyPr/>
          <a:lstStyle>
            <a:lvl1pPr>
              <a:defRPr sz="13900"/>
            </a:lvl1pPr>
            <a:lvl2pPr>
              <a:defRPr sz="11800"/>
            </a:lvl2pPr>
            <a:lvl3pPr>
              <a:defRPr sz="10000"/>
            </a:lvl3pPr>
            <a:lvl4pPr>
              <a:defRPr sz="8900"/>
            </a:lvl4pPr>
            <a:lvl5pPr>
              <a:defRPr sz="8900"/>
            </a:lvl5pPr>
            <a:lvl6pPr>
              <a:defRPr sz="8900"/>
            </a:lvl6pPr>
            <a:lvl7pPr>
              <a:defRPr sz="8900"/>
            </a:lvl7pPr>
            <a:lvl8pPr>
              <a:defRPr sz="8900"/>
            </a:lvl8pPr>
            <a:lvl9pPr>
              <a:defRPr sz="8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4/2/18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6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6" y="7777916"/>
            <a:ext cx="12120565" cy="3241466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74130" indent="0">
              <a:buNone/>
              <a:defRPr sz="10000" b="1"/>
            </a:lvl2pPr>
            <a:lvl3pPr marL="4548256" indent="0">
              <a:buNone/>
              <a:defRPr sz="8900" b="1"/>
            </a:lvl3pPr>
            <a:lvl4pPr marL="6822386" indent="0">
              <a:buNone/>
              <a:defRPr sz="7700" b="1"/>
            </a:lvl4pPr>
            <a:lvl5pPr marL="9096516" indent="0">
              <a:buNone/>
              <a:defRPr sz="7700" b="1"/>
            </a:lvl5pPr>
            <a:lvl6pPr marL="11370641" indent="0">
              <a:buNone/>
              <a:defRPr sz="7700" b="1"/>
            </a:lvl6pPr>
            <a:lvl7pPr marL="13644772" indent="0">
              <a:buNone/>
              <a:defRPr sz="7700" b="1"/>
            </a:lvl7pPr>
            <a:lvl8pPr marL="15918897" indent="0">
              <a:buNone/>
              <a:defRPr sz="7700" b="1"/>
            </a:lvl8pPr>
            <a:lvl9pPr marL="18193027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6" y="11019375"/>
            <a:ext cx="12120565" cy="20019860"/>
          </a:xfrm>
        </p:spPr>
        <p:txBody>
          <a:bodyPr/>
          <a:lstStyle>
            <a:lvl1pPr>
              <a:defRPr sz="11800"/>
            </a:lvl1pPr>
            <a:lvl2pPr>
              <a:defRPr sz="10000"/>
            </a:lvl2pPr>
            <a:lvl3pPr>
              <a:defRPr sz="89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82" y="7777916"/>
            <a:ext cx="12125325" cy="3241466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74130" indent="0">
              <a:buNone/>
              <a:defRPr sz="10000" b="1"/>
            </a:lvl2pPr>
            <a:lvl3pPr marL="4548256" indent="0">
              <a:buNone/>
              <a:defRPr sz="8900" b="1"/>
            </a:lvl3pPr>
            <a:lvl4pPr marL="6822386" indent="0">
              <a:buNone/>
              <a:defRPr sz="7700" b="1"/>
            </a:lvl4pPr>
            <a:lvl5pPr marL="9096516" indent="0">
              <a:buNone/>
              <a:defRPr sz="7700" b="1"/>
            </a:lvl5pPr>
            <a:lvl6pPr marL="11370641" indent="0">
              <a:buNone/>
              <a:defRPr sz="7700" b="1"/>
            </a:lvl6pPr>
            <a:lvl7pPr marL="13644772" indent="0">
              <a:buNone/>
              <a:defRPr sz="7700" b="1"/>
            </a:lvl7pPr>
            <a:lvl8pPr marL="15918897" indent="0">
              <a:buNone/>
              <a:defRPr sz="7700" b="1"/>
            </a:lvl8pPr>
            <a:lvl9pPr marL="18193027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82" y="11019375"/>
            <a:ext cx="12125325" cy="20019860"/>
          </a:xfrm>
        </p:spPr>
        <p:txBody>
          <a:bodyPr/>
          <a:lstStyle>
            <a:lvl1pPr>
              <a:defRPr sz="11800"/>
            </a:lvl1pPr>
            <a:lvl2pPr>
              <a:defRPr sz="10000"/>
            </a:lvl2pPr>
            <a:lvl3pPr>
              <a:defRPr sz="89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4/2/18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0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4/2/18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4/2/18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4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11" y="1383463"/>
            <a:ext cx="9024939" cy="5887723"/>
          </a:xfrm>
        </p:spPr>
        <p:txBody>
          <a:bodyPr anchor="b"/>
          <a:lstStyle>
            <a:lvl1pPr algn="l">
              <a:defRPr sz="10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2" y="1383464"/>
            <a:ext cx="15335250" cy="29655776"/>
          </a:xfrm>
        </p:spPr>
        <p:txBody>
          <a:bodyPr/>
          <a:lstStyle>
            <a:lvl1pPr>
              <a:defRPr sz="16100"/>
            </a:lvl1pPr>
            <a:lvl2pPr>
              <a:defRPr sz="13900"/>
            </a:lvl2pPr>
            <a:lvl3pPr>
              <a:defRPr sz="11800"/>
            </a:lvl3pPr>
            <a:lvl4pPr>
              <a:defRPr sz="10000"/>
            </a:lvl4pPr>
            <a:lvl5pPr>
              <a:defRPr sz="10000"/>
            </a:lvl5pPr>
            <a:lvl6pPr>
              <a:defRPr sz="10000"/>
            </a:lvl6pPr>
            <a:lvl7pPr>
              <a:defRPr sz="10000"/>
            </a:lvl7pPr>
            <a:lvl8pPr>
              <a:defRPr sz="10000"/>
            </a:lvl8pPr>
            <a:lvl9pPr>
              <a:defRPr sz="10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11" y="7271192"/>
            <a:ext cx="9024939" cy="23768052"/>
          </a:xfrm>
        </p:spPr>
        <p:txBody>
          <a:bodyPr/>
          <a:lstStyle>
            <a:lvl1pPr marL="0" indent="0">
              <a:buNone/>
              <a:defRPr sz="6800"/>
            </a:lvl1pPr>
            <a:lvl2pPr marL="2274130" indent="0">
              <a:buNone/>
              <a:defRPr sz="6100"/>
            </a:lvl2pPr>
            <a:lvl3pPr marL="4548256" indent="0">
              <a:buNone/>
              <a:defRPr sz="5100"/>
            </a:lvl3pPr>
            <a:lvl4pPr marL="6822386" indent="0">
              <a:buNone/>
              <a:defRPr sz="4500"/>
            </a:lvl4pPr>
            <a:lvl5pPr marL="9096516" indent="0">
              <a:buNone/>
              <a:defRPr sz="4500"/>
            </a:lvl5pPr>
            <a:lvl6pPr marL="11370641" indent="0">
              <a:buNone/>
              <a:defRPr sz="4500"/>
            </a:lvl6pPr>
            <a:lvl7pPr marL="13644772" indent="0">
              <a:buNone/>
              <a:defRPr sz="4500"/>
            </a:lvl7pPr>
            <a:lvl8pPr marL="15918897" indent="0">
              <a:buNone/>
              <a:defRPr sz="4500"/>
            </a:lvl8pPr>
            <a:lvl9pPr marL="18193027" indent="0">
              <a:buNone/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4/2/18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5" y="24323045"/>
            <a:ext cx="16459200" cy="2871470"/>
          </a:xfrm>
        </p:spPr>
        <p:txBody>
          <a:bodyPr anchor="b"/>
          <a:lstStyle>
            <a:lvl1pPr algn="l">
              <a:defRPr sz="10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5" y="3104725"/>
            <a:ext cx="16459200" cy="20848320"/>
          </a:xfrm>
        </p:spPr>
        <p:txBody>
          <a:bodyPr/>
          <a:lstStyle>
            <a:lvl1pPr marL="0" indent="0">
              <a:buNone/>
              <a:defRPr sz="16100"/>
            </a:lvl1pPr>
            <a:lvl2pPr marL="2274130" indent="0">
              <a:buNone/>
              <a:defRPr sz="13900"/>
            </a:lvl2pPr>
            <a:lvl3pPr marL="4548256" indent="0">
              <a:buNone/>
              <a:defRPr sz="11800"/>
            </a:lvl3pPr>
            <a:lvl4pPr marL="6822386" indent="0">
              <a:buNone/>
              <a:defRPr sz="10000"/>
            </a:lvl4pPr>
            <a:lvl5pPr marL="9096516" indent="0">
              <a:buNone/>
              <a:defRPr sz="10000"/>
            </a:lvl5pPr>
            <a:lvl6pPr marL="11370641" indent="0">
              <a:buNone/>
              <a:defRPr sz="10000"/>
            </a:lvl6pPr>
            <a:lvl7pPr marL="13644772" indent="0">
              <a:buNone/>
              <a:defRPr sz="10000"/>
            </a:lvl7pPr>
            <a:lvl8pPr marL="15918897" indent="0">
              <a:buNone/>
              <a:defRPr sz="10000"/>
            </a:lvl8pPr>
            <a:lvl9pPr marL="18193027" indent="0">
              <a:buNone/>
              <a:defRPr sz="10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5" y="27194520"/>
            <a:ext cx="16459200" cy="4077972"/>
          </a:xfrm>
        </p:spPr>
        <p:txBody>
          <a:bodyPr/>
          <a:lstStyle>
            <a:lvl1pPr marL="0" indent="0">
              <a:buNone/>
              <a:defRPr sz="6800"/>
            </a:lvl1pPr>
            <a:lvl2pPr marL="2274130" indent="0">
              <a:buNone/>
              <a:defRPr sz="6100"/>
            </a:lvl2pPr>
            <a:lvl3pPr marL="4548256" indent="0">
              <a:buNone/>
              <a:defRPr sz="5100"/>
            </a:lvl3pPr>
            <a:lvl4pPr marL="6822386" indent="0">
              <a:buNone/>
              <a:defRPr sz="4500"/>
            </a:lvl4pPr>
            <a:lvl5pPr marL="9096516" indent="0">
              <a:buNone/>
              <a:defRPr sz="4500"/>
            </a:lvl5pPr>
            <a:lvl6pPr marL="11370641" indent="0">
              <a:buNone/>
              <a:defRPr sz="4500"/>
            </a:lvl6pPr>
            <a:lvl7pPr marL="13644772" indent="0">
              <a:buNone/>
              <a:defRPr sz="4500"/>
            </a:lvl7pPr>
            <a:lvl8pPr marL="15918897" indent="0">
              <a:buNone/>
              <a:defRPr sz="4500"/>
            </a:lvl8pPr>
            <a:lvl9pPr marL="18193027" indent="0">
              <a:buNone/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4/2/18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4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391496"/>
            <a:ext cx="24688800" cy="5791200"/>
          </a:xfrm>
          <a:prstGeom prst="rect">
            <a:avLst/>
          </a:prstGeom>
        </p:spPr>
        <p:txBody>
          <a:bodyPr vert="horz" lIns="454825" tIns="227413" rIns="454825" bIns="2274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8107696"/>
            <a:ext cx="24688800" cy="22931546"/>
          </a:xfrm>
          <a:prstGeom prst="rect">
            <a:avLst/>
          </a:prstGeom>
        </p:spPr>
        <p:txBody>
          <a:bodyPr vert="horz" lIns="454825" tIns="227413" rIns="454825" bIns="2274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32205519"/>
            <a:ext cx="6400800" cy="1849969"/>
          </a:xfrm>
          <a:prstGeom prst="rect">
            <a:avLst/>
          </a:prstGeom>
        </p:spPr>
        <p:txBody>
          <a:bodyPr vert="horz" lIns="454825" tIns="227413" rIns="454825" bIns="227413" rtlCol="0" anchor="ctr"/>
          <a:lstStyle>
            <a:lvl1pPr algn="l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B6837-657D-214C-8356-4B76B3A609B5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2600" y="32205519"/>
            <a:ext cx="8686800" cy="1849969"/>
          </a:xfrm>
          <a:prstGeom prst="rect">
            <a:avLst/>
          </a:prstGeom>
        </p:spPr>
        <p:txBody>
          <a:bodyPr vert="horz" lIns="454825" tIns="227413" rIns="454825" bIns="227413" rtlCol="0" anchor="ctr"/>
          <a:lstStyle>
            <a:lvl1pPr algn="ct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59600" y="32205519"/>
            <a:ext cx="6400800" cy="1849969"/>
          </a:xfrm>
          <a:prstGeom prst="rect">
            <a:avLst/>
          </a:prstGeom>
        </p:spPr>
        <p:txBody>
          <a:bodyPr vert="horz" lIns="454825" tIns="227413" rIns="454825" bIns="227413" rtlCol="0" anchor="ctr"/>
          <a:lstStyle>
            <a:lvl1pPr algn="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6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274130" rtl="0" eaLnBrk="1" latinLnBrk="0" hangingPunct="1">
        <a:spcBef>
          <a:spcPct val="0"/>
        </a:spcBef>
        <a:buNone/>
        <a:defRPr sz="2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5593" indent="-1705593" algn="l" defTabSz="2274130" rtl="0" eaLnBrk="1" latinLnBrk="0" hangingPunct="1">
        <a:spcBef>
          <a:spcPct val="20000"/>
        </a:spcBef>
        <a:buFont typeface="Arial"/>
        <a:buChar char="•"/>
        <a:defRPr sz="16100" kern="1200">
          <a:solidFill>
            <a:schemeClr val="tx1"/>
          </a:solidFill>
          <a:latin typeface="+mn-lt"/>
          <a:ea typeface="+mn-ea"/>
          <a:cs typeface="+mn-cs"/>
        </a:defRPr>
      </a:lvl1pPr>
      <a:lvl2pPr marL="3695457" indent="-1421331" algn="l" defTabSz="2274130" rtl="0" eaLnBrk="1" latinLnBrk="0" hangingPunct="1">
        <a:spcBef>
          <a:spcPct val="20000"/>
        </a:spcBef>
        <a:buFont typeface="Arial"/>
        <a:buChar char="–"/>
        <a:defRPr sz="13900" kern="1200">
          <a:solidFill>
            <a:schemeClr val="tx1"/>
          </a:solidFill>
          <a:latin typeface="+mn-lt"/>
          <a:ea typeface="+mn-ea"/>
          <a:cs typeface="+mn-cs"/>
        </a:defRPr>
      </a:lvl2pPr>
      <a:lvl3pPr marL="5685323" indent="-1137063" algn="l" defTabSz="2274130" rtl="0" eaLnBrk="1" latinLnBrk="0" hangingPunct="1">
        <a:spcBef>
          <a:spcPct val="20000"/>
        </a:spcBef>
        <a:buFont typeface="Arial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3pPr>
      <a:lvl4pPr marL="7959448" indent="-1137063" algn="l" defTabSz="2274130" rtl="0" eaLnBrk="1" latinLnBrk="0" hangingPunct="1">
        <a:spcBef>
          <a:spcPct val="20000"/>
        </a:spcBef>
        <a:buFont typeface="Arial"/>
        <a:buChar char="–"/>
        <a:defRPr sz="10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3579" indent="-1137063" algn="l" defTabSz="2274130" rtl="0" eaLnBrk="1" latinLnBrk="0" hangingPunct="1">
        <a:spcBef>
          <a:spcPct val="20000"/>
        </a:spcBef>
        <a:buFont typeface="Arial"/>
        <a:buChar char="»"/>
        <a:defRPr sz="10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07710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6pPr>
      <a:lvl7pPr marL="14781835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7pPr>
      <a:lvl8pPr marL="17055964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8pPr>
      <a:lvl9pPr marL="19330091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1pPr>
      <a:lvl2pPr marL="2274130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2pPr>
      <a:lvl3pPr marL="4548256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3pPr>
      <a:lvl4pPr marL="6822386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4pPr>
      <a:lvl5pPr marL="9096516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5pPr>
      <a:lvl6pPr marL="11370641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6pPr>
      <a:lvl7pPr marL="13644772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18897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8pPr>
      <a:lvl9pPr marL="18193027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emf"/><Relationship Id="rId5" Type="http://schemas.openxmlformats.org/officeDocument/2006/relationships/image" Target="../media/image3.gif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g"/><Relationship Id="rId9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4" y="-12855"/>
            <a:ext cx="27431997" cy="417944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55" tIns="38278" rIns="76555" bIns="38278" spcCol="0" rtlCol="0" anchor="ctr"/>
          <a:lstStyle/>
          <a:p>
            <a:pPr algn="ctr"/>
            <a:r>
              <a:rPr lang="en-US" sz="3900" dirty="0">
                <a:solidFill>
                  <a:schemeClr val="tx1"/>
                </a:solidFill>
                <a:cs typeface="Times New Roman"/>
              </a:rPr>
              <a:t> </a:t>
            </a:r>
          </a:p>
        </p:txBody>
      </p:sp>
      <p:sp>
        <p:nvSpPr>
          <p:cNvPr id="65" name="Rectangle 64"/>
          <p:cNvSpPr/>
          <p:nvPr/>
        </p:nvSpPr>
        <p:spPr>
          <a:xfrm>
            <a:off x="-18212" y="4198681"/>
            <a:ext cx="2745021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841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If You </a:t>
            </a:r>
            <a:r>
              <a:rPr lang="en-US" sz="8000" b="1" dirty="0">
                <a:ln w="1841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8000" b="1" dirty="0" smtClean="0">
                <a:ln w="1841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ike </a:t>
            </a:r>
            <a:r>
              <a:rPr lang="en-US" sz="8000" b="1" dirty="0">
                <a:ln w="1841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8000" b="1" dirty="0" smtClean="0">
                <a:ln w="1841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sz="8000" b="1" dirty="0">
                <a:ln w="1841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8000" b="1" dirty="0" smtClean="0">
                <a:ln w="1841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eather </a:t>
            </a:r>
            <a:r>
              <a:rPr lang="en-US" sz="8000" b="1" dirty="0">
                <a:ln w="1841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8000" b="1" dirty="0" smtClean="0">
                <a:ln w="1841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orecast, Thank an Oceanographer</a:t>
            </a:r>
            <a:endParaRPr lang="en-US" sz="8000" b="1" dirty="0">
              <a:ln w="18415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-1828798" y="425688"/>
            <a:ext cx="310134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National Oceanic and Atmospheric Administration</a:t>
            </a:r>
          </a:p>
          <a:p>
            <a:pPr algn="ctr"/>
            <a:r>
              <a:rPr lang="en-US" sz="60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Atlantic Oceanographic and Meteorological Laboratory</a:t>
            </a:r>
          </a:p>
          <a:p>
            <a:pPr algn="ctr"/>
            <a:r>
              <a:rPr lang="en-US" sz="60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Physical Oceanography Division – PHOD</a:t>
            </a:r>
          </a:p>
          <a:p>
            <a:pPr algn="ctr"/>
            <a:r>
              <a:rPr lang="en-US" sz="60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Miami, FL</a:t>
            </a:r>
            <a:endParaRPr lang="en-US" sz="6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00997" y="6789729"/>
            <a:ext cx="149189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4400" b="1" dirty="0">
                <a:latin typeface="Arial" charset="0"/>
                <a:ea typeface="Arial" charset="0"/>
                <a:cs typeface="Arial" charset="0"/>
              </a:rPr>
              <a:t>Physical Oceanography </a:t>
            </a:r>
            <a:r>
              <a:rPr lang="en-US" sz="4400" b="1" dirty="0" smtClean="0">
                <a:latin typeface="Arial" charset="0"/>
                <a:ea typeface="Arial" charset="0"/>
                <a:cs typeface="Arial" charset="0"/>
              </a:rPr>
              <a:t>Division at NOAA/AOML designs, implements, and maintains key components of the global ocean observing system. These ocean observations are a crucial component for weather and climate forecasts and outlooks.</a:t>
            </a:r>
            <a:endParaRPr lang="en-US" sz="44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-18212" y="32601535"/>
            <a:ext cx="27450212" cy="0"/>
          </a:xfrm>
          <a:prstGeom prst="line">
            <a:avLst/>
          </a:prstGeom>
          <a:ln w="114300" cmpd="thickThin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665379" y="32718172"/>
            <a:ext cx="24184564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b="1" u="sng" dirty="0" smtClean="0"/>
              <a:t>References: </a:t>
            </a:r>
          </a:p>
          <a:p>
            <a:pPr>
              <a:spcAft>
                <a:spcPts val="300"/>
              </a:spcAft>
            </a:pPr>
            <a:r>
              <a:rPr lang="en-US" sz="2000" dirty="0" err="1" smtClean="0"/>
              <a:t>Centurioni</a:t>
            </a:r>
            <a:r>
              <a:rPr lang="en-US" sz="2000" dirty="0"/>
              <a:t>, L., </a:t>
            </a:r>
            <a:r>
              <a:rPr lang="en-US" sz="2000" dirty="0" err="1" smtClean="0"/>
              <a:t>Horányi</a:t>
            </a:r>
            <a:r>
              <a:rPr lang="en-US" sz="2000" dirty="0"/>
              <a:t>, A., </a:t>
            </a:r>
            <a:r>
              <a:rPr lang="en-US" sz="2000" dirty="0" err="1"/>
              <a:t>Cardinali</a:t>
            </a:r>
            <a:r>
              <a:rPr lang="en-US" sz="2000" dirty="0"/>
              <a:t>, C., </a:t>
            </a:r>
            <a:r>
              <a:rPr lang="en-US" sz="2000" dirty="0" err="1"/>
              <a:t>Charpentier</a:t>
            </a:r>
            <a:r>
              <a:rPr lang="en-US" sz="2000" dirty="0"/>
              <a:t>, E. and Lumpkin, R., 2017. A global ocean observing system for measuring sea level atmospheric pressure: Effects and impacts on numerical weather prediction. </a:t>
            </a:r>
            <a:r>
              <a:rPr lang="en-US" sz="2000" i="1" dirty="0"/>
              <a:t>Bulletin of the American Meteorological Society</a:t>
            </a:r>
            <a:r>
              <a:rPr lang="en-US" sz="2000" dirty="0"/>
              <a:t>, </a:t>
            </a:r>
            <a:r>
              <a:rPr lang="en-US" sz="2000" i="1" dirty="0"/>
              <a:t>98</a:t>
            </a:r>
            <a:r>
              <a:rPr lang="en-US" sz="2000" dirty="0"/>
              <a:t>(2), pp.231-238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>
              <a:spcAft>
                <a:spcPts val="300"/>
              </a:spcAft>
            </a:pPr>
            <a:r>
              <a:rPr lang="en-US" sz="2000" dirty="0" err="1" smtClean="0"/>
              <a:t>Horányi</a:t>
            </a:r>
            <a:r>
              <a:rPr lang="en-US" sz="2000" dirty="0"/>
              <a:t>, A., </a:t>
            </a:r>
            <a:r>
              <a:rPr lang="en-US" sz="2000" dirty="0" err="1"/>
              <a:t>Cardinali</a:t>
            </a:r>
            <a:r>
              <a:rPr lang="en-US" sz="2000" dirty="0"/>
              <a:t>, C. and </a:t>
            </a:r>
            <a:r>
              <a:rPr lang="en-US" sz="2000" dirty="0" err="1"/>
              <a:t>Centurioni</a:t>
            </a:r>
            <a:r>
              <a:rPr lang="en-US" sz="2000" dirty="0"/>
              <a:t>, L., 2017. The global numerical weather prediction impact of mean‐sea‐level pressure observations from drifting buoys. </a:t>
            </a:r>
            <a:r>
              <a:rPr lang="en-US" sz="2000" i="1" dirty="0"/>
              <a:t>Quarterly Journal of the Royal Meteorological Society</a:t>
            </a:r>
            <a:r>
              <a:rPr lang="en-US" sz="2000" dirty="0"/>
              <a:t>, </a:t>
            </a:r>
            <a:r>
              <a:rPr lang="en-US" sz="2000" i="1" dirty="0"/>
              <a:t>143</a:t>
            </a:r>
            <a:r>
              <a:rPr lang="en-US" sz="2000" dirty="0"/>
              <a:t>(703), pp.974-985.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52688" y="10538814"/>
            <a:ext cx="157886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rial" charset="0"/>
                <a:ea typeface="Arial" charset="0"/>
                <a:cs typeface="Arial" charset="0"/>
              </a:rPr>
              <a:t>Variables that are typically observed are:</a:t>
            </a:r>
          </a:p>
          <a:p>
            <a:pPr marL="685800" indent="-685800">
              <a:buFont typeface="Arial" charset="0"/>
              <a:buChar char="•"/>
            </a:pPr>
            <a:r>
              <a:rPr lang="en-US" sz="4400" b="1" dirty="0" smtClean="0">
                <a:latin typeface="Arial" charset="0"/>
                <a:ea typeface="Arial" charset="0"/>
                <a:cs typeface="Arial" charset="0"/>
              </a:rPr>
              <a:t>Temperature and heat content</a:t>
            </a:r>
          </a:p>
          <a:p>
            <a:pPr marL="685800" indent="-685800">
              <a:buFont typeface="Arial" charset="0"/>
              <a:buChar char="•"/>
            </a:pPr>
            <a:r>
              <a:rPr lang="en-US" sz="4400" b="1" dirty="0" smtClean="0">
                <a:latin typeface="Arial" charset="0"/>
                <a:ea typeface="Arial" charset="0"/>
                <a:cs typeface="Arial" charset="0"/>
              </a:rPr>
              <a:t>Ocean currents, eddies, and frontal regions</a:t>
            </a:r>
          </a:p>
          <a:p>
            <a:pPr marL="685800" indent="-685800">
              <a:buFont typeface="Arial" charset="0"/>
              <a:buChar char="•"/>
            </a:pPr>
            <a:r>
              <a:rPr lang="en-US" sz="4400" b="1" dirty="0" smtClean="0">
                <a:latin typeface="Arial" charset="0"/>
                <a:ea typeface="Arial" charset="0"/>
                <a:cs typeface="Arial" charset="0"/>
              </a:rPr>
              <a:t>Salinity, Surface pressure, and Meridional heat transport, and volume transport.</a:t>
            </a:r>
            <a:endParaRPr lang="en-US" sz="4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82086" y="29190781"/>
            <a:ext cx="139909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b="1" dirty="0" smtClean="0">
                <a:latin typeface="Arial" charset="0"/>
                <a:ea typeface="Arial" charset="0"/>
                <a:cs typeface="Arial" charset="0"/>
              </a:rPr>
              <a:t>Recent studies have </a:t>
            </a:r>
            <a:r>
              <a:rPr lang="en-US" sz="4400" b="1" smtClean="0">
                <a:latin typeface="Arial" charset="0"/>
                <a:ea typeface="Arial" charset="0"/>
                <a:cs typeface="Arial" charset="0"/>
              </a:rPr>
              <a:t>shown that ocean </a:t>
            </a:r>
            <a:r>
              <a:rPr lang="en-US" sz="4400" b="1" dirty="0" smtClean="0">
                <a:latin typeface="Arial" charset="0"/>
                <a:ea typeface="Arial" charset="0"/>
                <a:cs typeface="Arial" charset="0"/>
              </a:rPr>
              <a:t>in-situ observations in the Atlantic Ocean improve the forecast of Nor’easters more than any other observing platforms, including satellites.   </a:t>
            </a:r>
            <a:endParaRPr lang="en-US" sz="4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2805"/>
          <a:stretch/>
        </p:blipFill>
        <p:spPr>
          <a:xfrm>
            <a:off x="15136241" y="22042428"/>
            <a:ext cx="11451078" cy="89451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0391" y="14239750"/>
            <a:ext cx="153543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rial" charset="0"/>
                <a:ea typeface="Arial" charset="0"/>
                <a:cs typeface="Arial" charset="0"/>
              </a:rPr>
              <a:t>Without ocean observations, which provide initial and boundary conditions, weather forecasts would have large errors even at short 12-hours forecasts. </a:t>
            </a:r>
            <a:endParaRPr lang="en-US" sz="4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25881"/>
          <a:stretch/>
        </p:blipFill>
        <p:spPr>
          <a:xfrm>
            <a:off x="732186" y="16694341"/>
            <a:ext cx="11134963" cy="113756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5783" y="27380466"/>
            <a:ext cx="1224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Sea surface temperature (color), 850mb geopotential height (contour) and </a:t>
            </a:r>
            <a:r>
              <a:rPr lang="en-US" sz="3600" b="1" dirty="0" err="1" smtClean="0">
                <a:latin typeface="Arial" charset="0"/>
                <a:ea typeface="Arial" charset="0"/>
                <a:cs typeface="Arial" charset="0"/>
              </a:rPr>
              <a:t>rain+snow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 (green hatching)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7" y="537456"/>
            <a:ext cx="2753207" cy="2692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9188" y="261870"/>
            <a:ext cx="3269412" cy="32600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96117" y="17626644"/>
            <a:ext cx="150958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charset="0"/>
                <a:ea typeface="Arial" charset="0"/>
                <a:cs typeface="Arial" charset="0"/>
              </a:rPr>
              <a:t>An example of how ocean observations </a:t>
            </a:r>
            <a:r>
              <a:rPr lang="en-US" sz="4400" b="1" dirty="0" smtClean="0">
                <a:latin typeface="Arial" charset="0"/>
                <a:ea typeface="Arial" charset="0"/>
                <a:cs typeface="Arial" charset="0"/>
              </a:rPr>
              <a:t>help </a:t>
            </a:r>
            <a:r>
              <a:rPr lang="en-US" sz="4400" b="1" dirty="0">
                <a:latin typeface="Arial" charset="0"/>
                <a:ea typeface="Arial" charset="0"/>
                <a:cs typeface="Arial" charset="0"/>
              </a:rPr>
              <a:t>predicting high-impact weather is the case of  explosive cyclogenesis associated with Nor'easter storms. On March 21</a:t>
            </a:r>
            <a:r>
              <a:rPr lang="en-US" sz="4400" b="1" baseline="30000" dirty="0"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sz="4400" b="1" dirty="0">
                <a:latin typeface="Arial" charset="0"/>
                <a:ea typeface="Arial" charset="0"/>
                <a:cs typeface="Arial" charset="0"/>
              </a:rPr>
              <a:t> , 2018, the winter storm Toby </a:t>
            </a:r>
            <a:r>
              <a:rPr lang="en-US" sz="4400" b="1" dirty="0" smtClean="0">
                <a:latin typeface="Arial" charset="0"/>
                <a:ea typeface="Arial" charset="0"/>
                <a:cs typeface="Arial" charset="0"/>
              </a:rPr>
              <a:t>intensified </a:t>
            </a:r>
            <a:r>
              <a:rPr lang="en-US" sz="4400" b="1" dirty="0">
                <a:latin typeface="Arial" charset="0"/>
                <a:ea typeface="Arial" charset="0"/>
                <a:cs typeface="Arial" charset="0"/>
              </a:rPr>
              <a:t>over the warm Gulf Stream and dumped record-setting </a:t>
            </a:r>
            <a:r>
              <a:rPr lang="en-US" sz="4400" b="1" dirty="0" smtClean="0">
                <a:latin typeface="Arial" charset="0"/>
                <a:ea typeface="Arial" charset="0"/>
                <a:cs typeface="Arial" charset="0"/>
              </a:rPr>
              <a:t>snowfall </a:t>
            </a:r>
            <a:r>
              <a:rPr lang="en-US" sz="4400" b="1" dirty="0">
                <a:latin typeface="Arial" charset="0"/>
                <a:ea typeface="Arial" charset="0"/>
                <a:cs typeface="Arial" charset="0"/>
              </a:rPr>
              <a:t>in the Northeast.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97720" y="30915797"/>
            <a:ext cx="1107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Satellites  </a:t>
            </a:r>
            <a:r>
              <a:rPr lang="en-US" sz="3200" dirty="0" err="1" smtClean="0">
                <a:latin typeface="Arial" charset="0"/>
                <a:ea typeface="Arial" charset="0"/>
                <a:cs typeface="Arial" charset="0"/>
              </a:rPr>
              <a:t>Scatterometer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   Surface      Aircraft    Ocean Obs.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30325" y="23361142"/>
            <a:ext cx="7544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Relative number of observations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027846" y="24325685"/>
            <a:ext cx="7199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Relative impact in forecast skill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33184" y="23406207"/>
            <a:ext cx="537358" cy="621792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8428782" y="24368732"/>
            <a:ext cx="537358" cy="6217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0712" y="32673034"/>
            <a:ext cx="2442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smtClean="0">
                <a:latin typeface="+mj-lt"/>
                <a:ea typeface="Arial" charset="0"/>
                <a:cs typeface="Arial" charset="0"/>
              </a:rPr>
              <a:t>PDF of this poster</a:t>
            </a:r>
            <a:endParaRPr lang="en-US" sz="2400" b="1" u="sng">
              <a:latin typeface="+mj-lt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6" y="33142921"/>
            <a:ext cx="1496291" cy="1523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720" y="7485957"/>
            <a:ext cx="11100880" cy="673343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6401946" y="15000921"/>
            <a:ext cx="274320" cy="274320"/>
          </a:xfrm>
          <a:prstGeom prst="ellipse">
            <a:avLst/>
          </a:prstGeom>
          <a:solidFill>
            <a:srgbClr val="FF5052"/>
          </a:solidFill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998132" y="14771051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XBT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6401946" y="15769699"/>
            <a:ext cx="274320" cy="274320"/>
          </a:xfrm>
          <a:prstGeom prst="ellipse">
            <a:avLst/>
          </a:prstGeom>
          <a:solidFill>
            <a:srgbClr val="FFFF00"/>
          </a:solidFill>
          <a:ln w="762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6998132" y="15534018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Argo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998132" y="16311489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TSG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971418" y="14764569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Drifters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flipH="1">
            <a:off x="19953808" y="15558421"/>
            <a:ext cx="222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Gliders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939564" y="16299706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Moorings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6401946" y="16502644"/>
            <a:ext cx="274320" cy="274320"/>
          </a:xfrm>
          <a:prstGeom prst="ellipse">
            <a:avLst/>
          </a:prstGeom>
          <a:solidFill>
            <a:srgbClr val="FFC000"/>
          </a:solidFill>
          <a:ln w="762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9454342" y="14957057"/>
            <a:ext cx="274320" cy="274320"/>
          </a:xfrm>
          <a:prstGeom prst="ellipse">
            <a:avLst/>
          </a:prstGeom>
          <a:solidFill>
            <a:srgbClr val="FF0BE9"/>
          </a:solidFill>
          <a:ln w="762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407035" y="16484727"/>
            <a:ext cx="368934" cy="3478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7" t="16241" r="38947" b="17309"/>
          <a:stretch/>
        </p:blipFill>
        <p:spPr>
          <a:xfrm rot="3563817">
            <a:off x="19408622" y="15711849"/>
            <a:ext cx="365760" cy="375324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22665191" y="14946072"/>
            <a:ext cx="274320" cy="274320"/>
          </a:xfrm>
          <a:prstGeom prst="ellipse">
            <a:avLst/>
          </a:prstGeom>
          <a:solidFill>
            <a:srgbClr val="FF0000"/>
          </a:solidFill>
          <a:ln w="762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3125846" y="14771051"/>
            <a:ext cx="3724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Marine Met. Obs.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2677037" y="15740343"/>
            <a:ext cx="274320" cy="27432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3125846" y="15548052"/>
            <a:ext cx="3194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NOAA’s ICON.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884971" y="31666055"/>
            <a:ext cx="5535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Source: </a:t>
            </a:r>
            <a:r>
              <a:rPr lang="en-US" sz="3200" b="1" dirty="0" err="1" smtClean="0">
                <a:latin typeface="Arial" charset="0"/>
                <a:ea typeface="Arial" charset="0"/>
                <a:cs typeface="Arial" charset="0"/>
              </a:rPr>
              <a:t>Horanyi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 et al. 2017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1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15786</TotalTime>
  <Words>298</Words>
  <Application>Microsoft Macintosh PowerPoint</Application>
  <PresentationFormat>Custom</PresentationFormat>
  <Paragraphs>32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Times New Roman</vt:lpstr>
      <vt:lpstr>Arial</vt:lpstr>
      <vt:lpstr>Office Theme</vt:lpstr>
      <vt:lpstr>PowerPoint Presentation</vt:lpstr>
    </vt:vector>
  </TitlesOfParts>
  <Company>University of Miami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hosmay lopez</dc:creator>
  <cp:lastModifiedBy>Microsoft Office User</cp:lastModifiedBy>
  <cp:revision>526</cp:revision>
  <cp:lastPrinted>2018-03-21T20:01:26Z</cp:lastPrinted>
  <dcterms:created xsi:type="dcterms:W3CDTF">2015-12-01T17:03:23Z</dcterms:created>
  <dcterms:modified xsi:type="dcterms:W3CDTF">2018-04-02T15:14:05Z</dcterms:modified>
</cp:coreProperties>
</file>