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7432000" cy="34747200"/>
  <p:notesSz cx="9144000" cy="6858000"/>
  <p:defaultTextStyle>
    <a:defPPr>
      <a:defRPr lang="en-US"/>
    </a:defPPr>
    <a:lvl1pPr marL="0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74130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4825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82238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96516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70641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644772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918897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93027" algn="l" defTabSz="227413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32">
          <p15:clr>
            <a:srgbClr val="A4A3A4"/>
          </p15:clr>
        </p15:guide>
        <p15:guide id="2" pos="10080">
          <p15:clr>
            <a:srgbClr val="A4A3A4"/>
          </p15:clr>
        </p15:guide>
        <p15:guide id="3" orient="horz" pos="11240">
          <p15:clr>
            <a:srgbClr val="A4A3A4"/>
          </p15:clr>
        </p15:guide>
        <p15:guide id="4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9900FF"/>
    <a:srgbClr val="99FF99"/>
    <a:srgbClr val="B2F5AD"/>
    <a:srgbClr val="E2FBFE"/>
    <a:srgbClr val="D2F9FE"/>
    <a:srgbClr val="00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3" autoAdjust="0"/>
    <p:restoredTop sz="93580" autoAdjust="0"/>
  </p:normalViewPr>
  <p:slideViewPr>
    <p:cSldViewPr snapToGrid="0" snapToObjects="1">
      <p:cViewPr>
        <p:scale>
          <a:sx n="62" d="100"/>
          <a:sy n="62" d="100"/>
        </p:scale>
        <p:origin x="-776" y="-4112"/>
      </p:cViewPr>
      <p:guideLst>
        <p:guide orient="horz" pos="11832"/>
        <p:guide pos="10080"/>
        <p:guide orient="horz" pos="1124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DE20-ED12-3B4F-ACAA-BC1311101973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57588" y="514350"/>
            <a:ext cx="202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C56E5-094E-D147-B917-F6DEE04C8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723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47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170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4894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617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42341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60645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97880" algn="l" defTabSz="73723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7588" y="514350"/>
            <a:ext cx="2028825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C56E5-094E-D147-B917-F6DEE04C8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5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794166"/>
            <a:ext cx="23317200" cy="7448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9690080"/>
            <a:ext cx="1920240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22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96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70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4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18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93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391510"/>
            <a:ext cx="6172200" cy="296477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391510"/>
            <a:ext cx="18059400" cy="29647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2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2328307"/>
            <a:ext cx="23317200" cy="6901179"/>
          </a:xfrm>
        </p:spPr>
        <p:txBody>
          <a:bodyPr anchor="t"/>
          <a:lstStyle>
            <a:lvl1pPr algn="l">
              <a:defRPr sz="20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4727358"/>
            <a:ext cx="23317200" cy="7600947"/>
          </a:xfrm>
        </p:spPr>
        <p:txBody>
          <a:bodyPr anchor="b"/>
          <a:lstStyle>
            <a:lvl1pPr marL="0" indent="0">
              <a:buNone/>
              <a:defRPr sz="10000">
                <a:solidFill>
                  <a:schemeClr val="tx1">
                    <a:tint val="75000"/>
                  </a:schemeClr>
                </a:solidFill>
              </a:defRPr>
            </a:lvl1pPr>
            <a:lvl2pPr marL="227413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4825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82238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909651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37064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64477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91889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819302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5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107696"/>
            <a:ext cx="12115800" cy="22931546"/>
          </a:xfrm>
        </p:spPr>
        <p:txBody>
          <a:bodyPr/>
          <a:lstStyle>
            <a:lvl1pPr>
              <a:defRPr sz="13900"/>
            </a:lvl1pPr>
            <a:lvl2pPr>
              <a:defRPr sz="118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107696"/>
            <a:ext cx="12115800" cy="22931546"/>
          </a:xfrm>
        </p:spPr>
        <p:txBody>
          <a:bodyPr/>
          <a:lstStyle>
            <a:lvl1pPr>
              <a:defRPr sz="13900"/>
            </a:lvl1pPr>
            <a:lvl2pPr>
              <a:defRPr sz="11800"/>
            </a:lvl2pPr>
            <a:lvl3pPr>
              <a:defRPr sz="100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6" y="7777916"/>
            <a:ext cx="12120565" cy="3241466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74130" indent="0">
              <a:buNone/>
              <a:defRPr sz="10000" b="1"/>
            </a:lvl2pPr>
            <a:lvl3pPr marL="4548256" indent="0">
              <a:buNone/>
              <a:defRPr sz="8900" b="1"/>
            </a:lvl3pPr>
            <a:lvl4pPr marL="6822386" indent="0">
              <a:buNone/>
              <a:defRPr sz="7700" b="1"/>
            </a:lvl4pPr>
            <a:lvl5pPr marL="9096516" indent="0">
              <a:buNone/>
              <a:defRPr sz="7700" b="1"/>
            </a:lvl5pPr>
            <a:lvl6pPr marL="11370641" indent="0">
              <a:buNone/>
              <a:defRPr sz="7700" b="1"/>
            </a:lvl6pPr>
            <a:lvl7pPr marL="13644772" indent="0">
              <a:buNone/>
              <a:defRPr sz="7700" b="1"/>
            </a:lvl7pPr>
            <a:lvl8pPr marL="15918897" indent="0">
              <a:buNone/>
              <a:defRPr sz="7700" b="1"/>
            </a:lvl8pPr>
            <a:lvl9pPr marL="1819302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6" y="11019375"/>
            <a:ext cx="12120565" cy="20019860"/>
          </a:xfrm>
        </p:spPr>
        <p:txBody>
          <a:bodyPr/>
          <a:lstStyle>
            <a:lvl1pPr>
              <a:defRPr sz="11800"/>
            </a:lvl1pPr>
            <a:lvl2pPr>
              <a:defRPr sz="10000"/>
            </a:lvl2pPr>
            <a:lvl3pPr>
              <a:defRPr sz="89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2" y="7777916"/>
            <a:ext cx="12125325" cy="3241466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74130" indent="0">
              <a:buNone/>
              <a:defRPr sz="10000" b="1"/>
            </a:lvl2pPr>
            <a:lvl3pPr marL="4548256" indent="0">
              <a:buNone/>
              <a:defRPr sz="8900" b="1"/>
            </a:lvl3pPr>
            <a:lvl4pPr marL="6822386" indent="0">
              <a:buNone/>
              <a:defRPr sz="7700" b="1"/>
            </a:lvl4pPr>
            <a:lvl5pPr marL="9096516" indent="0">
              <a:buNone/>
              <a:defRPr sz="7700" b="1"/>
            </a:lvl5pPr>
            <a:lvl6pPr marL="11370641" indent="0">
              <a:buNone/>
              <a:defRPr sz="7700" b="1"/>
            </a:lvl6pPr>
            <a:lvl7pPr marL="13644772" indent="0">
              <a:buNone/>
              <a:defRPr sz="7700" b="1"/>
            </a:lvl7pPr>
            <a:lvl8pPr marL="15918897" indent="0">
              <a:buNone/>
              <a:defRPr sz="7700" b="1"/>
            </a:lvl8pPr>
            <a:lvl9pPr marL="1819302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2" y="11019375"/>
            <a:ext cx="12125325" cy="20019860"/>
          </a:xfrm>
        </p:spPr>
        <p:txBody>
          <a:bodyPr/>
          <a:lstStyle>
            <a:lvl1pPr>
              <a:defRPr sz="11800"/>
            </a:lvl1pPr>
            <a:lvl2pPr>
              <a:defRPr sz="10000"/>
            </a:lvl2pPr>
            <a:lvl3pPr>
              <a:defRPr sz="89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1383463"/>
            <a:ext cx="9024939" cy="5887723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2" y="1383464"/>
            <a:ext cx="15335250" cy="29655776"/>
          </a:xfrm>
        </p:spPr>
        <p:txBody>
          <a:bodyPr/>
          <a:lstStyle>
            <a:lvl1pPr>
              <a:defRPr sz="16100"/>
            </a:lvl1pPr>
            <a:lvl2pPr>
              <a:defRPr sz="13900"/>
            </a:lvl2pPr>
            <a:lvl3pPr>
              <a:defRPr sz="11800"/>
            </a:lvl3pPr>
            <a:lvl4pPr>
              <a:defRPr sz="10000"/>
            </a:lvl4pPr>
            <a:lvl5pPr>
              <a:defRPr sz="10000"/>
            </a:lvl5pPr>
            <a:lvl6pPr>
              <a:defRPr sz="10000"/>
            </a:lvl6pPr>
            <a:lvl7pPr>
              <a:defRPr sz="10000"/>
            </a:lvl7pPr>
            <a:lvl8pPr>
              <a:defRPr sz="10000"/>
            </a:lvl8pPr>
            <a:lvl9pPr>
              <a:defRPr sz="10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7271192"/>
            <a:ext cx="9024939" cy="23768052"/>
          </a:xfrm>
        </p:spPr>
        <p:txBody>
          <a:bodyPr/>
          <a:lstStyle>
            <a:lvl1pPr marL="0" indent="0">
              <a:buNone/>
              <a:defRPr sz="6800"/>
            </a:lvl1pPr>
            <a:lvl2pPr marL="2274130" indent="0">
              <a:buNone/>
              <a:defRPr sz="6100"/>
            </a:lvl2pPr>
            <a:lvl3pPr marL="4548256" indent="0">
              <a:buNone/>
              <a:defRPr sz="5100"/>
            </a:lvl3pPr>
            <a:lvl4pPr marL="6822386" indent="0">
              <a:buNone/>
              <a:defRPr sz="4500"/>
            </a:lvl4pPr>
            <a:lvl5pPr marL="9096516" indent="0">
              <a:buNone/>
              <a:defRPr sz="4500"/>
            </a:lvl5pPr>
            <a:lvl6pPr marL="11370641" indent="0">
              <a:buNone/>
              <a:defRPr sz="4500"/>
            </a:lvl6pPr>
            <a:lvl7pPr marL="13644772" indent="0">
              <a:buNone/>
              <a:defRPr sz="4500"/>
            </a:lvl7pPr>
            <a:lvl8pPr marL="15918897" indent="0">
              <a:buNone/>
              <a:defRPr sz="4500"/>
            </a:lvl8pPr>
            <a:lvl9pPr marL="18193027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5" y="24323045"/>
            <a:ext cx="16459200" cy="2871470"/>
          </a:xfrm>
        </p:spPr>
        <p:txBody>
          <a:bodyPr anchor="b"/>
          <a:lstStyle>
            <a:lvl1pPr algn="l">
              <a:defRPr sz="10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5" y="3104725"/>
            <a:ext cx="16459200" cy="20848320"/>
          </a:xfrm>
        </p:spPr>
        <p:txBody>
          <a:bodyPr/>
          <a:lstStyle>
            <a:lvl1pPr marL="0" indent="0">
              <a:buNone/>
              <a:defRPr sz="16100"/>
            </a:lvl1pPr>
            <a:lvl2pPr marL="2274130" indent="0">
              <a:buNone/>
              <a:defRPr sz="13900"/>
            </a:lvl2pPr>
            <a:lvl3pPr marL="4548256" indent="0">
              <a:buNone/>
              <a:defRPr sz="11800"/>
            </a:lvl3pPr>
            <a:lvl4pPr marL="6822386" indent="0">
              <a:buNone/>
              <a:defRPr sz="10000"/>
            </a:lvl4pPr>
            <a:lvl5pPr marL="9096516" indent="0">
              <a:buNone/>
              <a:defRPr sz="10000"/>
            </a:lvl5pPr>
            <a:lvl6pPr marL="11370641" indent="0">
              <a:buNone/>
              <a:defRPr sz="10000"/>
            </a:lvl6pPr>
            <a:lvl7pPr marL="13644772" indent="0">
              <a:buNone/>
              <a:defRPr sz="10000"/>
            </a:lvl7pPr>
            <a:lvl8pPr marL="15918897" indent="0">
              <a:buNone/>
              <a:defRPr sz="10000"/>
            </a:lvl8pPr>
            <a:lvl9pPr marL="18193027" indent="0">
              <a:buNone/>
              <a:defRPr sz="10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5" y="27194520"/>
            <a:ext cx="16459200" cy="4077972"/>
          </a:xfrm>
        </p:spPr>
        <p:txBody>
          <a:bodyPr/>
          <a:lstStyle>
            <a:lvl1pPr marL="0" indent="0">
              <a:buNone/>
              <a:defRPr sz="6800"/>
            </a:lvl1pPr>
            <a:lvl2pPr marL="2274130" indent="0">
              <a:buNone/>
              <a:defRPr sz="6100"/>
            </a:lvl2pPr>
            <a:lvl3pPr marL="4548256" indent="0">
              <a:buNone/>
              <a:defRPr sz="5100"/>
            </a:lvl3pPr>
            <a:lvl4pPr marL="6822386" indent="0">
              <a:buNone/>
              <a:defRPr sz="4500"/>
            </a:lvl4pPr>
            <a:lvl5pPr marL="9096516" indent="0">
              <a:buNone/>
              <a:defRPr sz="4500"/>
            </a:lvl5pPr>
            <a:lvl6pPr marL="11370641" indent="0">
              <a:buNone/>
              <a:defRPr sz="4500"/>
            </a:lvl6pPr>
            <a:lvl7pPr marL="13644772" indent="0">
              <a:buNone/>
              <a:defRPr sz="4500"/>
            </a:lvl7pPr>
            <a:lvl8pPr marL="15918897" indent="0">
              <a:buNone/>
              <a:defRPr sz="4500"/>
            </a:lvl8pPr>
            <a:lvl9pPr marL="18193027" indent="0">
              <a:buNone/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391496"/>
            <a:ext cx="24688800" cy="5791200"/>
          </a:xfrm>
          <a:prstGeom prst="rect">
            <a:avLst/>
          </a:prstGeom>
        </p:spPr>
        <p:txBody>
          <a:bodyPr vert="horz" lIns="454825" tIns="227413" rIns="454825" bIns="2274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07696"/>
            <a:ext cx="24688800" cy="22931546"/>
          </a:xfrm>
          <a:prstGeom prst="rect">
            <a:avLst/>
          </a:prstGeom>
        </p:spPr>
        <p:txBody>
          <a:bodyPr vert="horz" lIns="454825" tIns="227413" rIns="454825" bIns="2274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2205519"/>
            <a:ext cx="6400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B6837-657D-214C-8356-4B76B3A609B5}" type="datetimeFigureOut">
              <a:rPr lang="en-US" smtClean="0"/>
              <a:t>3/30/18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2205519"/>
            <a:ext cx="8686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2205519"/>
            <a:ext cx="6400800" cy="1849969"/>
          </a:xfrm>
          <a:prstGeom prst="rect">
            <a:avLst/>
          </a:prstGeom>
        </p:spPr>
        <p:txBody>
          <a:bodyPr vert="horz" lIns="454825" tIns="227413" rIns="454825" bIns="227413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5973B-B8F6-8E43-9194-24EC1D6B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6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27413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5593" indent="-1705593" algn="l" defTabSz="2274130" rtl="0" eaLnBrk="1" latinLnBrk="0" hangingPunct="1">
        <a:spcBef>
          <a:spcPct val="20000"/>
        </a:spcBef>
        <a:buFont typeface="Arial"/>
        <a:buChar char="•"/>
        <a:defRPr sz="16100" kern="1200">
          <a:solidFill>
            <a:schemeClr val="tx1"/>
          </a:solidFill>
          <a:latin typeface="+mn-lt"/>
          <a:ea typeface="+mn-ea"/>
          <a:cs typeface="+mn-cs"/>
        </a:defRPr>
      </a:lvl1pPr>
      <a:lvl2pPr marL="3695457" indent="-1421331" algn="l" defTabSz="2274130" rtl="0" eaLnBrk="1" latinLnBrk="0" hangingPunct="1">
        <a:spcBef>
          <a:spcPct val="20000"/>
        </a:spcBef>
        <a:buFont typeface="Arial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85323" indent="-1137063" algn="l" defTabSz="227413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3pPr>
      <a:lvl4pPr marL="7959448" indent="-1137063" algn="l" defTabSz="2274130" rtl="0" eaLnBrk="1" latinLnBrk="0" hangingPunct="1">
        <a:spcBef>
          <a:spcPct val="20000"/>
        </a:spcBef>
        <a:buFont typeface="Arial"/>
        <a:buChar char="–"/>
        <a:defRPr sz="10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3579" indent="-1137063" algn="l" defTabSz="2274130" rtl="0" eaLnBrk="1" latinLnBrk="0" hangingPunct="1">
        <a:spcBef>
          <a:spcPct val="20000"/>
        </a:spcBef>
        <a:buFont typeface="Arial"/>
        <a:buChar char="»"/>
        <a:defRPr sz="10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07710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6pPr>
      <a:lvl7pPr marL="14781835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7pPr>
      <a:lvl8pPr marL="17055964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8pPr>
      <a:lvl9pPr marL="19330091" indent="-1137063" algn="l" defTabSz="2274130" rtl="0" eaLnBrk="1" latinLnBrk="0" hangingPunct="1">
        <a:spcBef>
          <a:spcPct val="20000"/>
        </a:spcBef>
        <a:buFont typeface="Arial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74130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4825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82238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96516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70641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644772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8897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93027" algn="l" defTabSz="227413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517" y="22892591"/>
            <a:ext cx="8552280" cy="76686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7"/>
          <a:stretch/>
        </p:blipFill>
        <p:spPr>
          <a:xfrm>
            <a:off x="21257937" y="20908867"/>
            <a:ext cx="5860157" cy="589965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7"/>
          <a:stretch/>
        </p:blipFill>
        <p:spPr>
          <a:xfrm>
            <a:off x="21361998" y="26599627"/>
            <a:ext cx="5841402" cy="5899655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4" y="-12855"/>
            <a:ext cx="27431997" cy="417944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555" tIns="38278" rIns="76555" bIns="38278" spcCol="0" rtlCol="0" anchor="ctr"/>
          <a:lstStyle/>
          <a:p>
            <a:pPr algn="ctr"/>
            <a:r>
              <a:rPr lang="en-US" sz="3900" dirty="0">
                <a:solidFill>
                  <a:schemeClr val="tx1"/>
                </a:solidFill>
                <a:cs typeface="Times New Roman"/>
              </a:rPr>
              <a:t>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7" y="537456"/>
            <a:ext cx="2753207" cy="26924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18213" y="4362873"/>
            <a:ext cx="277073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415" cmpd="sng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Monitoring the Ocean Improves Hurricane Intensity Forecasts</a:t>
            </a:r>
            <a:endParaRPr lang="en-US" sz="6600" b="1" dirty="0">
              <a:ln w="18415" cmpd="sng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188" y="261870"/>
            <a:ext cx="3269412" cy="326005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-1828798" y="425688"/>
            <a:ext cx="31013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National Oceanic and Atmospheric Administration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Atlantic Oceanographic and Meteorological Laboratory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Physical Oceanography Division – PHOD</a:t>
            </a:r>
          </a:p>
          <a:p>
            <a:pPr algn="ctr"/>
            <a:r>
              <a:rPr lang="en-US" sz="6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Miami, FL</a:t>
            </a:r>
            <a:endParaRPr lang="en-US" sz="60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3337282" y="15163750"/>
            <a:ext cx="13780811" cy="6514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n-US" sz="4800" b="1" dirty="0" smtClean="0"/>
              <a:t>PHOD plays a key role in collecting and maintaining sustained ocean observations that monitor the thermal structure of these warm ocean features using drifters, Argo floats, XBTs, moorings, etc. </a:t>
            </a:r>
          </a:p>
          <a:p>
            <a:pPr>
              <a:spcAft>
                <a:spcPts val="4000"/>
              </a:spcAft>
            </a:pPr>
            <a:r>
              <a:rPr lang="en-US" sz="4800" b="1" dirty="0" smtClean="0"/>
              <a:t>Since 2014, sustained and targeted ocean observations have been gathered </a:t>
            </a:r>
            <a:r>
              <a:rPr lang="en-US" sz="4800" b="1" dirty="0"/>
              <a:t>in </a:t>
            </a:r>
            <a:r>
              <a:rPr lang="en-US" sz="4800" b="1" dirty="0" smtClean="0"/>
              <a:t>support of hurricane intensity forecasts using underwater gliders. </a:t>
            </a:r>
            <a:endParaRPr lang="en-US" sz="48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779877" y="22342832"/>
            <a:ext cx="11720039" cy="946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n-US" sz="4800" b="1" dirty="0" smtClean="0"/>
              <a:t>Gliders </a:t>
            </a:r>
            <a:r>
              <a:rPr lang="en-US" sz="4800" b="1" dirty="0"/>
              <a:t>are </a:t>
            </a:r>
            <a:r>
              <a:rPr lang="en-US" sz="4800" b="1" dirty="0" smtClean="0"/>
              <a:t>autonomous, </a:t>
            </a:r>
            <a:r>
              <a:rPr lang="en-US" sz="4800" b="1" dirty="0"/>
              <a:t>remotely-operated vehicles that </a:t>
            </a:r>
            <a:r>
              <a:rPr lang="en-US" sz="4800" b="1" dirty="0" smtClean="0"/>
              <a:t>collect and transmit thousands of </a:t>
            </a:r>
            <a:r>
              <a:rPr lang="en-US" sz="4800" b="1" dirty="0"/>
              <a:t>ocean </a:t>
            </a:r>
            <a:r>
              <a:rPr lang="en-US" sz="4800" b="1" dirty="0" smtClean="0"/>
              <a:t>profiles in </a:t>
            </a:r>
            <a:r>
              <a:rPr lang="en-US" sz="4800" b="1" dirty="0"/>
              <a:t>real-time to </a:t>
            </a:r>
            <a:r>
              <a:rPr lang="en-US" sz="4800" b="1" dirty="0" smtClean="0"/>
              <a:t>operational centers such as the NOAA's National Weather Service.</a:t>
            </a:r>
          </a:p>
          <a:p>
            <a:pPr>
              <a:spcAft>
                <a:spcPts val="4000"/>
              </a:spcAft>
            </a:pPr>
            <a:r>
              <a:rPr lang="en-US" sz="4800" b="1" dirty="0" smtClean="0"/>
              <a:t>Glider data have been shown to improve the ocean's </a:t>
            </a:r>
            <a:r>
              <a:rPr lang="en-US" sz="4800" b="1" dirty="0"/>
              <a:t>characterization </a:t>
            </a:r>
            <a:r>
              <a:rPr lang="en-US" sz="4800" b="1" dirty="0" smtClean="0"/>
              <a:t>and are used </a:t>
            </a:r>
            <a:r>
              <a:rPr lang="en-US" sz="4800" b="1" dirty="0"/>
              <a:t>to initialize ocean-atmosphere forecast models </a:t>
            </a:r>
            <a:r>
              <a:rPr lang="en-US" sz="4800" b="1" dirty="0" smtClean="0"/>
              <a:t>(A). Together with other ocean observations, </a:t>
            </a:r>
            <a:r>
              <a:rPr lang="en-US" sz="4800" b="1" dirty="0"/>
              <a:t>gliders have led to </a:t>
            </a:r>
            <a:r>
              <a:rPr lang="en-US" sz="4800" b="1"/>
              <a:t>a </a:t>
            </a:r>
            <a:r>
              <a:rPr lang="en-US" sz="4800" b="1" smtClean="0"/>
              <a:t>significant </a:t>
            </a:r>
            <a:r>
              <a:rPr lang="en-US" sz="4800" b="1" dirty="0" smtClean="0"/>
              <a:t>improvement in intensity forecasts (</a:t>
            </a:r>
            <a:r>
              <a:rPr lang="en-US" sz="4800" b="1" smtClean="0"/>
              <a:t>e.g., </a:t>
            </a:r>
            <a:r>
              <a:rPr lang="en-US" sz="4800" b="1" dirty="0" smtClean="0"/>
              <a:t>Hurricane Gonzalo, 2014, B).</a:t>
            </a:r>
            <a:endParaRPr lang="en-US" sz="4800" b="1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-18212" y="32354395"/>
            <a:ext cx="27450212" cy="0"/>
          </a:xfrm>
          <a:prstGeom prst="line">
            <a:avLst/>
          </a:prstGeom>
          <a:ln w="114300" cmpd="thickThin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56709" y="32417457"/>
            <a:ext cx="2442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PDF of this poster</a:t>
            </a:r>
            <a:endParaRPr lang="en-US" sz="2400" b="1" u="sng" dirty="0"/>
          </a:p>
        </p:txBody>
      </p:sp>
      <p:pic>
        <p:nvPicPr>
          <p:cNvPr id="28" name="Picture 27" descr="katrina_tchp.png"/>
          <p:cNvPicPr>
            <a:picLocks noChangeAspect="1"/>
          </p:cNvPicPr>
          <p:nvPr/>
        </p:nvPicPr>
        <p:blipFill rotWithShape="1">
          <a:blip r:embed="rId7"/>
          <a:srcRect t="6127" b="2752"/>
          <a:stretch/>
        </p:blipFill>
        <p:spPr>
          <a:xfrm>
            <a:off x="14514977" y="6570969"/>
            <a:ext cx="10946311" cy="7520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331382" y="5464636"/>
            <a:ext cx="9573119" cy="99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000" b="1" dirty="0" smtClean="0"/>
              <a:t>Hurricane Katrina (2005) intensified while travelling over a warm ocean eddy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7219" y="14063726"/>
            <a:ext cx="5533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</a:t>
            </a:r>
            <a:r>
              <a:rPr lang="en-US" sz="3200" dirty="0" smtClean="0"/>
              <a:t>pper ocean heat content [kJ cm</a:t>
            </a:r>
            <a:r>
              <a:rPr lang="en-US" sz="3200" baseline="30000" dirty="0" smtClean="0"/>
              <a:t>-2</a:t>
            </a:r>
            <a:r>
              <a:rPr lang="en-US" sz="3200" dirty="0" smtClean="0"/>
              <a:t>]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845192" y="6328731"/>
            <a:ext cx="12557406" cy="577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0"/>
              </a:spcAft>
            </a:pPr>
            <a:r>
              <a:rPr lang="en-US" sz="4800" b="1" dirty="0" smtClean="0"/>
              <a:t>Improvements in hurricane intensity forecasts for the Atlantic have lagged in comparison to hurricane track forecasts.</a:t>
            </a:r>
          </a:p>
          <a:p>
            <a:pPr>
              <a:spcAft>
                <a:spcPts val="4000"/>
              </a:spcAft>
            </a:pPr>
            <a:r>
              <a:rPr lang="en-US" sz="4800" b="1" dirty="0" smtClean="0"/>
              <a:t>Rapid hurricane intensification </a:t>
            </a:r>
            <a:r>
              <a:rPr lang="en-US" sz="4800" b="1" dirty="0"/>
              <a:t>is often </a:t>
            </a:r>
            <a:r>
              <a:rPr lang="en-US" sz="4800" b="1" dirty="0" smtClean="0"/>
              <a:t>observed when tropical cyclones move over warm </a:t>
            </a:r>
            <a:r>
              <a:rPr lang="en-US" sz="4800" b="1" dirty="0"/>
              <a:t>ocean </a:t>
            </a:r>
            <a:r>
              <a:rPr lang="en-US" sz="4800" b="1" dirty="0" smtClean="0"/>
              <a:t>features, given appropriate atmospheric conditions.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36" y="13466781"/>
            <a:ext cx="11874117" cy="8132563"/>
          </a:xfrm>
          <a:prstGeom prst="rect">
            <a:avLst/>
          </a:prstGeom>
          <a:solidFill>
            <a:schemeClr val="accent1">
              <a:alpha val="71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39" name="TextBox 38"/>
          <p:cNvSpPr txBox="1"/>
          <p:nvPr/>
        </p:nvSpPr>
        <p:spPr>
          <a:xfrm>
            <a:off x="22401567" y="21212432"/>
            <a:ext cx="700248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403196" y="26927399"/>
            <a:ext cx="666108" cy="635902"/>
          </a:xfrm>
          <a:prstGeom prst="rect">
            <a:avLst/>
          </a:prstGeom>
          <a:solidFill>
            <a:schemeClr val="tx1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B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82799" y="27551645"/>
            <a:ext cx="173880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smtClean="0"/>
              <a:t>Actual values</a:t>
            </a:r>
            <a:endParaRPr lang="en-US" sz="2200" b="1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4616590" y="27483004"/>
            <a:ext cx="1030539" cy="461665"/>
            <a:chOff x="616133" y="6978650"/>
            <a:chExt cx="1030539" cy="461665"/>
          </a:xfrm>
          <a:solidFill>
            <a:schemeClr val="tx1"/>
          </a:solidFill>
        </p:grpSpPr>
        <p:sp>
          <p:nvSpPr>
            <p:cNvPr id="43" name="Rectangle 42"/>
            <p:cNvSpPr/>
            <p:nvPr/>
          </p:nvSpPr>
          <p:spPr>
            <a:xfrm>
              <a:off x="642363" y="7018456"/>
              <a:ext cx="408562" cy="15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6133" y="6978650"/>
              <a:ext cx="1030539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+mj-lt"/>
                </a:rPr>
                <a:t>gliders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15629749" y="27944669"/>
            <a:ext cx="361502" cy="117897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15629749" y="27911182"/>
            <a:ext cx="426039" cy="47287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3935232" y="21953671"/>
            <a:ext cx="5597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Hurricane Gonzalo </a:t>
            </a:r>
            <a:r>
              <a:rPr lang="en-US" sz="4000" b="1" smtClean="0"/>
              <a:t>(2014)</a:t>
            </a:r>
            <a:endParaRPr lang="en-US" sz="4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501374" y="32399246"/>
            <a:ext cx="2225675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u="sng" dirty="0" smtClean="0"/>
              <a:t>References:</a:t>
            </a:r>
            <a:r>
              <a:rPr lang="en-US" sz="1400" dirty="0"/>
              <a:t> </a:t>
            </a:r>
          </a:p>
          <a:p>
            <a:pPr marL="11112">
              <a:spcAft>
                <a:spcPts val="900"/>
              </a:spcAft>
            </a:pPr>
            <a:r>
              <a:rPr lang="en-US" sz="2200" dirty="0" smtClean="0"/>
              <a:t>Dong et al. </a:t>
            </a:r>
            <a:r>
              <a:rPr lang="en-US" sz="2200" dirty="0"/>
              <a:t>(2017). Impact of Assimilating Underwater Glider Data on Hurricane Gonzalo (2014) Forecasts. Weather and Forecasting, 32(3), 1143-1159. </a:t>
            </a:r>
            <a:endParaRPr lang="en-US" sz="2200" dirty="0" smtClean="0"/>
          </a:p>
          <a:p>
            <a:pPr marL="11112">
              <a:spcAft>
                <a:spcPts val="900"/>
              </a:spcAft>
            </a:pPr>
            <a:r>
              <a:rPr lang="en-US" sz="2200" dirty="0" smtClean="0"/>
              <a:t>Goni et al. (2017). </a:t>
            </a:r>
            <a:r>
              <a:rPr lang="en-US" sz="2200" dirty="0"/>
              <a:t>Autonomous and Lagrangian ocean observations for Atlantic tropical cyclone studies and forecasts. Oceanography 30(2):92–103, https://</a:t>
            </a:r>
            <a:r>
              <a:rPr lang="en-US" sz="2200" dirty="0" err="1"/>
              <a:t>doi.org</a:t>
            </a:r>
            <a:r>
              <a:rPr lang="en-US" sz="2200" dirty="0"/>
              <a:t>/10.5670/oceanog.2017.227.</a:t>
            </a:r>
            <a:endParaRPr lang="en-US" sz="2200" dirty="0" smtClean="0"/>
          </a:p>
          <a:p>
            <a:pPr marL="11112">
              <a:spcAft>
                <a:spcPts val="900"/>
              </a:spcAft>
            </a:pPr>
            <a:r>
              <a:rPr lang="en-US" sz="2200" dirty="0" smtClean="0"/>
              <a:t>Domingues et al. (</a:t>
            </a:r>
            <a:r>
              <a:rPr lang="en-US" sz="2200" dirty="0"/>
              <a:t>2015): Salinity effects revealed by targeted and sustained underwater glider observations, </a:t>
            </a:r>
            <a:r>
              <a:rPr lang="en-US" sz="2200" dirty="0" err="1"/>
              <a:t>Geophys</a:t>
            </a:r>
            <a:r>
              <a:rPr lang="en-US" sz="2200" dirty="0"/>
              <a:t>. Res. Lett., 42, doi:10.1002/2015GL065378. </a:t>
            </a:r>
            <a:endParaRPr lang="en-US" sz="2200" dirty="0" smtClean="0"/>
          </a:p>
          <a:p>
            <a:pPr marL="11112">
              <a:spcAft>
                <a:spcPts val="900"/>
              </a:spcAft>
            </a:pPr>
            <a:r>
              <a:rPr lang="en-US" sz="2200" dirty="0" smtClean="0"/>
              <a:t>Goni et al. (2015</a:t>
            </a:r>
            <a:r>
              <a:rPr lang="en-US" sz="2200" dirty="0"/>
              <a:t>), State of the climate in 2014, </a:t>
            </a:r>
            <a:r>
              <a:rPr lang="en-US" sz="2200" i="1" dirty="0"/>
              <a:t>Bull. Am. Meteorol. Soc.</a:t>
            </a:r>
            <a:r>
              <a:rPr lang="en-US" sz="2200" dirty="0"/>
              <a:t>, 96(7), S121–S122.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77" y="32814884"/>
            <a:ext cx="1883188" cy="186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13441</TotalTime>
  <Words>230</Words>
  <Application>Microsoft Macintosh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Arial</vt:lpstr>
      <vt:lpstr>Office Theme</vt:lpstr>
      <vt:lpstr>PowerPoint Presentation</vt:lpstr>
    </vt:vector>
  </TitlesOfParts>
  <Company>University of Miami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hosmay lopez</dc:creator>
  <cp:lastModifiedBy>Microsoft Office User</cp:lastModifiedBy>
  <cp:revision>594</cp:revision>
  <cp:lastPrinted>2018-03-28T15:44:50Z</cp:lastPrinted>
  <dcterms:created xsi:type="dcterms:W3CDTF">2015-12-01T17:03:23Z</dcterms:created>
  <dcterms:modified xsi:type="dcterms:W3CDTF">2018-03-30T14:22:24Z</dcterms:modified>
</cp:coreProperties>
</file>