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43" r:id="rId2"/>
    <p:sldId id="334" r:id="rId3"/>
    <p:sldId id="344" r:id="rId4"/>
    <p:sldId id="346" r:id="rId5"/>
    <p:sldId id="345" r:id="rId6"/>
    <p:sldId id="320" r:id="rId7"/>
    <p:sldId id="321" r:id="rId8"/>
    <p:sldId id="323" r:id="rId9"/>
    <p:sldId id="347" r:id="rId10"/>
    <p:sldId id="348" r:id="rId11"/>
    <p:sldId id="326" r:id="rId12"/>
    <p:sldId id="328" r:id="rId13"/>
    <p:sldId id="296" r:id="rId14"/>
    <p:sldId id="330" r:id="rId15"/>
    <p:sldId id="302" r:id="rId16"/>
    <p:sldId id="339" r:id="rId17"/>
    <p:sldId id="332" r:id="rId18"/>
    <p:sldId id="315" r:id="rId19"/>
    <p:sldId id="340" r:id="rId20"/>
    <p:sldId id="342" r:id="rId21"/>
    <p:sldId id="34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E87666"/>
    <a:srgbClr val="000000"/>
    <a:srgbClr val="00FA00"/>
    <a:srgbClr val="D655D5"/>
    <a:srgbClr val="FF65FF"/>
    <a:srgbClr val="FF6600"/>
    <a:srgbClr val="FFCC00"/>
    <a:srgbClr val="00D5D0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87" autoAdjust="0"/>
    <p:restoredTop sz="95015" autoAdjust="0"/>
  </p:normalViewPr>
  <p:slideViewPr>
    <p:cSldViewPr snapToObjects="1">
      <p:cViewPr>
        <p:scale>
          <a:sx n="83" d="100"/>
          <a:sy n="83" d="100"/>
        </p:scale>
        <p:origin x="872" y="64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8AB5A-D3FD-1346-ACAF-6B2843A0AED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3CCFE-344C-2F4E-A33D-049C79B0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0DDE5-FB75-9849-9BC5-3EA20E7FDA57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8EC2B-1C25-1245-84F1-378CC278E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65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2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37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61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10/19/17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14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2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89213"/>
            <a:ext cx="11567160" cy="65685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811136"/>
            <a:ext cx="11567160" cy="5791631"/>
          </a:xfrm>
        </p:spPr>
        <p:txBody>
          <a:bodyPr/>
          <a:lstStyle>
            <a:lvl1pPr marL="228600" indent="-228600">
              <a:buFont typeface="Wingdings" charset="2"/>
              <a:buChar char="Ø"/>
              <a:defRPr sz="24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3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3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2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9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6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7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" y="123079"/>
            <a:ext cx="11567160" cy="656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420" y="607940"/>
            <a:ext cx="11567160" cy="579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12420" y="645093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CBC6A-D0AD-3E43-B24F-182800BBB51E}" type="slidenum">
              <a:rPr lang="en-US" smtClean="0"/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943600"/>
            <a:ext cx="535181" cy="53518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654159" y="6489402"/>
            <a:ext cx="6461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mtClean="0"/>
              <a:t>Ocean </a:t>
            </a:r>
            <a:r>
              <a:rPr lang="en-US" sz="1600" dirty="0" smtClean="0"/>
              <a:t>Surface Topography Science </a:t>
            </a:r>
            <a:r>
              <a:rPr lang="en-US" sz="1600" smtClean="0"/>
              <a:t>Team Meeting, Miami,</a:t>
            </a:r>
            <a:r>
              <a:rPr lang="en-US" sz="1600" baseline="0" smtClean="0"/>
              <a:t> FL, October 2017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60465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q"/>
        <a:defRPr sz="2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hyperlink" Target="mailto:Ricardo.Domingues@noaa.gov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2.gif"/><Relationship Id="rId5" Type="http://schemas.openxmlformats.org/officeDocument/2006/relationships/image" Target="../media/image3.png"/><Relationship Id="rId6" Type="http://schemas.openxmlformats.org/officeDocument/2006/relationships/hyperlink" Target="mailto:Ricardo.Domingues@noaa.gov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4776" y="152570"/>
            <a:ext cx="1132242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Evidence coastal sea level changes along the east coast of United States associated with the Florida Current transport and heat content using satellite altimetry and hydrographic </a:t>
            </a:r>
            <a:r>
              <a:rPr lang="en-US" sz="2800" b="1" dirty="0" smtClean="0"/>
              <a:t>observations</a:t>
            </a:r>
            <a:endParaRPr lang="en-US" dirty="0"/>
          </a:p>
          <a:p>
            <a:pPr algn="ctr"/>
            <a:endParaRPr lang="en-US" sz="1400" dirty="0" smtClean="0"/>
          </a:p>
          <a:p>
            <a:pPr algn="ctr"/>
            <a:endParaRPr lang="en-US" sz="1400" dirty="0"/>
          </a:p>
          <a:p>
            <a:pPr>
              <a:spcAft>
                <a:spcPts val="1200"/>
              </a:spcAft>
            </a:pPr>
            <a:r>
              <a:rPr lang="en-US" sz="2400" b="1" u="sng" dirty="0" smtClean="0">
                <a:latin typeface="Avenir Book" charset="0"/>
                <a:ea typeface="Avenir Book" charset="0"/>
                <a:cs typeface="Avenir Book" charset="0"/>
              </a:rPr>
              <a:t>Ricardo </a:t>
            </a:r>
            <a:r>
              <a:rPr lang="en-US" sz="2400" b="1" u="sng" dirty="0" smtClean="0">
                <a:latin typeface="Avenir Book" charset="0"/>
                <a:ea typeface="Avenir Book" charset="0"/>
                <a:cs typeface="Avenir Book" charset="0"/>
              </a:rPr>
              <a:t>Domingues</a:t>
            </a:r>
            <a:r>
              <a:rPr lang="en-US" sz="2400" b="1" u="sng" baseline="30000" dirty="0" smtClean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sz="2400" b="1" u="sng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Gustavo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Goni</a:t>
            </a:r>
            <a:r>
              <a:rPr lang="en-US" sz="2400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Molly Baringer</a:t>
            </a:r>
            <a:r>
              <a:rPr lang="en-US" sz="2400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sz="2400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Denis Volkov</a:t>
            </a:r>
            <a:r>
              <a:rPr lang="en-US" sz="2400" b="1" baseline="30000" dirty="0" smtClean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667420"/>
            <a:ext cx="1870364" cy="18290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170111"/>
            <a:ext cx="5943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/>
            <a:r>
              <a:rPr lang="en-US" baseline="30000" dirty="0">
                <a:ea typeface="Avenir Book" charset="0"/>
                <a:cs typeface="Avenir Book" charset="0"/>
              </a:rPr>
              <a:t>1</a:t>
            </a:r>
            <a:r>
              <a:rPr lang="en-US" dirty="0">
                <a:ea typeface="Avenir Book" charset="0"/>
                <a:cs typeface="Avenir Book" charset="0"/>
              </a:rPr>
              <a:t> University of Miami, Cooperative Institute for Marine and Atmospheric Studies - CIMAS, Miami, Florida, </a:t>
            </a:r>
            <a:r>
              <a:rPr lang="en-US" dirty="0" smtClean="0">
                <a:ea typeface="Avenir Book" charset="0"/>
                <a:cs typeface="Avenir Book" charset="0"/>
              </a:rPr>
              <a:t>USA</a:t>
            </a:r>
          </a:p>
          <a:p>
            <a:pPr marL="341313" indent="-341313"/>
            <a:endParaRPr lang="en-US" dirty="0">
              <a:ea typeface="Avenir Book" charset="0"/>
              <a:cs typeface="Avenir Book" charset="0"/>
            </a:endParaRPr>
          </a:p>
          <a:p>
            <a:pPr marL="341313" indent="-341313"/>
            <a:r>
              <a:rPr lang="en-US" baseline="30000" dirty="0">
                <a:ea typeface="Avenir Book" charset="0"/>
                <a:cs typeface="Avenir Book" charset="0"/>
              </a:rPr>
              <a:t>2</a:t>
            </a:r>
            <a:r>
              <a:rPr lang="en-US" dirty="0">
                <a:ea typeface="Avenir Book" charset="0"/>
                <a:cs typeface="Avenir Book" charset="0"/>
              </a:rPr>
              <a:t> NOAA Atlantic Oceanographic and Meteorological Laboratory - AOML, Miami, Florida, USA</a:t>
            </a:r>
          </a:p>
          <a:p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843" y="1982293"/>
            <a:ext cx="2472194" cy="31993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25200" y="5751805"/>
            <a:ext cx="804668" cy="72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4776" y="5790097"/>
            <a:ext cx="3388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hlinkClick r:id="rId5"/>
              </a:rPr>
              <a:t>Ricardo.Domingues@noaa.gov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97314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𝐒𝐋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𝐎𝐜𝐞𝐚𝐧</m:t>
                          </m:r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𝐂𝐮𝐫𝐫𝐞𝐧𝐭𝐬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9" name="Down Arrow 2048"/>
          <p:cNvSpPr/>
          <p:nvPr/>
        </p:nvSpPr>
        <p:spPr>
          <a:xfrm rot="10800000">
            <a:off x="7742488" y="4043203"/>
            <a:ext cx="440826" cy="676593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TextBox 2049"/>
          <p:cNvSpPr txBox="1"/>
          <p:nvPr/>
        </p:nvSpPr>
        <p:spPr>
          <a:xfrm>
            <a:off x="6161616" y="5105400"/>
            <a:ext cx="3668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Weak </a:t>
            </a:r>
            <a:r>
              <a:rPr lang="en-US" sz="2400" b="1" dirty="0" smtClean="0"/>
              <a:t>Florida </a:t>
            </a:r>
            <a:r>
              <a:rPr lang="en-US" sz="2400" b="1" dirty="0" smtClean="0"/>
              <a:t>Current flow</a:t>
            </a:r>
            <a:endParaRPr lang="en-US" sz="2400" b="1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52400" y="28949"/>
            <a:ext cx="11879580" cy="656851"/>
          </a:xfrm>
        </p:spPr>
        <p:txBody>
          <a:bodyPr>
            <a:noAutofit/>
          </a:bodyPr>
          <a:lstStyle/>
          <a:p>
            <a:r>
              <a:rPr lang="en-US" sz="2800" dirty="0" smtClean="0"/>
              <a:t>Florida Current and Gulf Stream Effect on Sea Level </a:t>
            </a:r>
            <a:r>
              <a:rPr lang="en-US" sz="2800" dirty="0" smtClean="0"/>
              <a:t>Along East </a:t>
            </a:r>
            <a:r>
              <a:rPr lang="en-US" sz="2800" dirty="0" smtClean="0"/>
              <a:t>U.S. coast</a:t>
            </a:r>
            <a:endParaRPr lang="en-US" sz="2800" dirty="0"/>
          </a:p>
        </p:txBody>
      </p:sp>
      <p:sp>
        <p:nvSpPr>
          <p:cNvPr id="2048" name="Freeform 2047"/>
          <p:cNvSpPr/>
          <p:nvPr/>
        </p:nvSpPr>
        <p:spPr>
          <a:xfrm>
            <a:off x="5500344" y="2253421"/>
            <a:ext cx="4646784" cy="1526472"/>
          </a:xfrm>
          <a:custGeom>
            <a:avLst/>
            <a:gdLst>
              <a:gd name="connsiteX0" fmla="*/ 0 w 3452883"/>
              <a:gd name="connsiteY0" fmla="*/ 982638 h 1310185"/>
              <a:gd name="connsiteX1" fmla="*/ 0 w 3452883"/>
              <a:gd name="connsiteY1" fmla="*/ 1310185 h 1310185"/>
              <a:gd name="connsiteX2" fmla="*/ 3452883 w 3452883"/>
              <a:gd name="connsiteY2" fmla="*/ 1296537 h 1310185"/>
              <a:gd name="connsiteX3" fmla="*/ 3452883 w 3452883"/>
              <a:gd name="connsiteY3" fmla="*/ 0 h 1310185"/>
              <a:gd name="connsiteX4" fmla="*/ 0 w 3452883"/>
              <a:gd name="connsiteY4" fmla="*/ 982638 h 1310185"/>
              <a:gd name="connsiteX0" fmla="*/ 10647 w 3452883"/>
              <a:gd name="connsiteY0" fmla="*/ 638531 h 1310185"/>
              <a:gd name="connsiteX1" fmla="*/ 0 w 3452883"/>
              <a:gd name="connsiteY1" fmla="*/ 1310185 h 1310185"/>
              <a:gd name="connsiteX2" fmla="*/ 3452883 w 3452883"/>
              <a:gd name="connsiteY2" fmla="*/ 1296537 h 1310185"/>
              <a:gd name="connsiteX3" fmla="*/ 3452883 w 3452883"/>
              <a:gd name="connsiteY3" fmla="*/ 0 h 1310185"/>
              <a:gd name="connsiteX4" fmla="*/ 10647 w 3452883"/>
              <a:gd name="connsiteY4" fmla="*/ 638531 h 1310185"/>
              <a:gd name="connsiteX0" fmla="*/ 10647 w 3452883"/>
              <a:gd name="connsiteY0" fmla="*/ 477230 h 1148884"/>
              <a:gd name="connsiteX1" fmla="*/ 0 w 3452883"/>
              <a:gd name="connsiteY1" fmla="*/ 1148884 h 1148884"/>
              <a:gd name="connsiteX2" fmla="*/ 3452883 w 3452883"/>
              <a:gd name="connsiteY2" fmla="*/ 1135236 h 1148884"/>
              <a:gd name="connsiteX3" fmla="*/ 3452883 w 3452883"/>
              <a:gd name="connsiteY3" fmla="*/ 0 h 1148884"/>
              <a:gd name="connsiteX4" fmla="*/ 10647 w 3452883"/>
              <a:gd name="connsiteY4" fmla="*/ 477230 h 1148884"/>
              <a:gd name="connsiteX0" fmla="*/ 0 w 3462728"/>
              <a:gd name="connsiteY0" fmla="*/ 482405 h 1148884"/>
              <a:gd name="connsiteX1" fmla="*/ 9845 w 3462728"/>
              <a:gd name="connsiteY1" fmla="*/ 1148884 h 1148884"/>
              <a:gd name="connsiteX2" fmla="*/ 3462728 w 3462728"/>
              <a:gd name="connsiteY2" fmla="*/ 1135236 h 1148884"/>
              <a:gd name="connsiteX3" fmla="*/ 3462728 w 3462728"/>
              <a:gd name="connsiteY3" fmla="*/ 0 h 1148884"/>
              <a:gd name="connsiteX4" fmla="*/ 0 w 3462728"/>
              <a:gd name="connsiteY4" fmla="*/ 482405 h 1148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2728" h="1148884">
                <a:moveTo>
                  <a:pt x="0" y="482405"/>
                </a:moveTo>
                <a:lnTo>
                  <a:pt x="9845" y="1148884"/>
                </a:lnTo>
                <a:lnTo>
                  <a:pt x="3462728" y="1135236"/>
                </a:lnTo>
                <a:lnTo>
                  <a:pt x="3462728" y="0"/>
                </a:lnTo>
                <a:lnTo>
                  <a:pt x="0" y="48240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07783" y="1783507"/>
            <a:ext cx="4657207" cy="1981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rot="21300000" flipV="1">
            <a:off x="5437224" y="2209859"/>
            <a:ext cx="4798326" cy="911193"/>
          </a:xfrm>
          <a:prstGeom prst="line">
            <a:avLst/>
          </a:prstGeom>
          <a:ln w="381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072239" y="1763593"/>
            <a:ext cx="1417411" cy="202132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Florida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164990" y="1769395"/>
            <a:ext cx="1798410" cy="20116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Bahamas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2053" name="Straight Connector 2052"/>
          <p:cNvCxnSpPr/>
          <p:nvPr/>
        </p:nvCxnSpPr>
        <p:spPr>
          <a:xfrm>
            <a:off x="4072239" y="1508712"/>
            <a:ext cx="929326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5118082" y="1219200"/>
            <a:ext cx="2054601" cy="461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Mean sea level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7735143" y="3073256"/>
            <a:ext cx="506218" cy="430365"/>
            <a:chOff x="1371600" y="5029200"/>
            <a:chExt cx="548640" cy="548640"/>
          </a:xfrm>
        </p:grpSpPr>
        <p:sp>
          <p:nvSpPr>
            <p:cNvPr id="5" name="&quot;No&quot; Symbol 4"/>
            <p:cNvSpPr/>
            <p:nvPr/>
          </p:nvSpPr>
          <p:spPr>
            <a:xfrm>
              <a:off x="1371600" y="5029200"/>
              <a:ext cx="548640" cy="548640"/>
            </a:xfrm>
            <a:prstGeom prst="noSmoking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&quot;No&quot; Symbol 19"/>
            <p:cNvSpPr/>
            <p:nvPr/>
          </p:nvSpPr>
          <p:spPr>
            <a:xfrm rot="5611573">
              <a:off x="1371600" y="5029200"/>
              <a:ext cx="548640" cy="548640"/>
            </a:xfrm>
            <a:prstGeom prst="noSmoking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48869" y="4503003"/>
            <a:ext cx="46565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Increase</a:t>
            </a:r>
            <a:r>
              <a:rPr lang="en-US" sz="2400" dirty="0" smtClean="0"/>
              <a:t> in sea level at Florida</a:t>
            </a:r>
          </a:p>
          <a:p>
            <a:r>
              <a:rPr lang="en-US" sz="2400" b="1" dirty="0" smtClean="0"/>
              <a:t>Decrease</a:t>
            </a:r>
            <a:r>
              <a:rPr lang="en-US" sz="2400" dirty="0" smtClean="0"/>
              <a:t>  sea level at the Bahamas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75567" y="5567720"/>
            <a:ext cx="5468033" cy="73594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Ratio: </a:t>
            </a:r>
            <a:r>
              <a:rPr lang="en-US" sz="2000" dirty="0" smtClean="0"/>
              <a:t>1-3 cm change in FL coastal sea-level per 1 </a:t>
            </a:r>
            <a:r>
              <a:rPr lang="en-US" sz="2000" dirty="0" err="1" smtClean="0"/>
              <a:t>Sv</a:t>
            </a:r>
            <a:r>
              <a:rPr lang="en-US" sz="2000" dirty="0" smtClean="0"/>
              <a:t> change in the Florida Current transport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9583449" y="3106449"/>
            <a:ext cx="91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</a:t>
            </a:r>
            <a:r>
              <a:rPr lang="en-US" sz="1600" b="1" dirty="0" smtClean="0"/>
              <a:t>ea level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2183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>
            <a:off x="457200" y="761216"/>
            <a:ext cx="5257800" cy="60094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Current efforts by NOAA/AOML to monitor the Florida Current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113013" y="5339834"/>
            <a:ext cx="7825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Miami</a:t>
            </a: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95600" y="5594866"/>
            <a:ext cx="228600" cy="228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48300" y="4598297"/>
            <a:ext cx="10374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Bahamas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334000" y="4343400"/>
            <a:ext cx="228600" cy="228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2597" y="1321697"/>
            <a:ext cx="16282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Cape Canaveral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243436" y="1066800"/>
            <a:ext cx="228600" cy="228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2" t="1165" r="770" b="77867"/>
          <a:stretch/>
        </p:blipFill>
        <p:spPr>
          <a:xfrm>
            <a:off x="6847811" y="1793983"/>
            <a:ext cx="4201189" cy="26728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171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1"/>
          <a:stretch/>
        </p:blipFill>
        <p:spPr>
          <a:xfrm>
            <a:off x="502870" y="1752600"/>
            <a:ext cx="10730055" cy="3834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79880"/>
            <a:ext cx="12344400" cy="656851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Florida </a:t>
            </a:r>
            <a:r>
              <a:rPr lang="en-US" sz="2800" dirty="0"/>
              <a:t>Current </a:t>
            </a:r>
            <a:r>
              <a:rPr lang="en-US" sz="2800" dirty="0" smtClean="0"/>
              <a:t>Cable Transport Time-series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881684" y="1218068"/>
            <a:ext cx="658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Daily record of the Florida Current flow since 1982</a:t>
            </a:r>
            <a:endParaRPr lang="en-US" sz="2400" b="1" u="sng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098809" y="5843262"/>
            <a:ext cx="629752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45036" y="5638800"/>
            <a:ext cx="2864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Daily FC transport (cable)</a:t>
            </a:r>
            <a:endParaRPr lang="en-US" sz="20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98809" y="6324600"/>
            <a:ext cx="629752" cy="0"/>
          </a:xfrm>
          <a:prstGeom prst="line">
            <a:avLst/>
          </a:prstGeom>
          <a:ln w="635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45036" y="6124545"/>
            <a:ext cx="2874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90 days low-pass   (cable)</a:t>
            </a:r>
            <a:endParaRPr lang="en-US" sz="2000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800600" y="5830413"/>
            <a:ext cx="838200" cy="0"/>
          </a:xfrm>
          <a:prstGeom prst="line">
            <a:avLst/>
          </a:prstGeom>
          <a:ln w="1143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92521" y="5625951"/>
            <a:ext cx="2613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 year low-pass (cable)</a:t>
            </a:r>
            <a:endParaRPr lang="en-US" sz="20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850249" y="6311751"/>
            <a:ext cx="762000" cy="0"/>
          </a:xfrm>
          <a:prstGeom prst="line">
            <a:avLst/>
          </a:prstGeom>
          <a:ln w="1143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15000" y="6111696"/>
            <a:ext cx="3029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 year low-pass </a:t>
            </a:r>
            <a:r>
              <a:rPr lang="en-US" sz="2000" b="1" dirty="0" smtClean="0"/>
              <a:t>(altimetry)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306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5334000" y="1381780"/>
            <a:ext cx="6545580" cy="5019020"/>
            <a:chOff x="5334000" y="1381780"/>
            <a:chExt cx="6545580" cy="50190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1897425"/>
              <a:ext cx="5399731" cy="450337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518750" y="1381780"/>
              <a:ext cx="3844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u="sng" dirty="0" smtClean="0"/>
                <a:t>The FC annual variability</a:t>
              </a:r>
              <a:endParaRPr lang="en-US" sz="2800" b="1" u="sng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0722151" y="2943898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0733155" y="3867841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726520" y="4817497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0719101" y="2010460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0726907" y="5735472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16200000">
              <a:off x="10192580" y="3751696"/>
              <a:ext cx="29123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sea level change [</a:t>
              </a:r>
              <a:r>
                <a:rPr lang="en-US" sz="2400" b="1" dirty="0"/>
                <a:t>c</a:t>
              </a:r>
              <a:r>
                <a:rPr lang="en-US" sz="2400" b="1" dirty="0" smtClean="0"/>
                <a:t>m]</a:t>
              </a:r>
              <a:endParaRPr lang="en-US" sz="24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820400" y="2743200"/>
              <a:ext cx="442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+9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806752" y="1815152"/>
              <a:ext cx="5725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+18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830111" y="3638490"/>
              <a:ext cx="4876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  0 </a:t>
              </a:r>
              <a:endParaRPr lang="en-US" sz="2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820400" y="4612944"/>
              <a:ext cx="39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-9</a:t>
              </a:r>
              <a:endParaRPr lang="en-US" sz="20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838860" y="5502546"/>
              <a:ext cx="522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-18</a:t>
              </a:r>
              <a:endParaRPr lang="en-US" sz="20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0726907" y="2010460"/>
              <a:ext cx="6824" cy="37250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Seasonal </a:t>
            </a:r>
            <a:r>
              <a:rPr lang="en-US" sz="2800" dirty="0" smtClean="0"/>
              <a:t>Changes </a:t>
            </a:r>
            <a:r>
              <a:rPr lang="en-US" sz="2800" dirty="0" smtClean="0"/>
              <a:t>in </a:t>
            </a:r>
            <a:r>
              <a:rPr lang="en-US" sz="2800" dirty="0" smtClean="0"/>
              <a:t>the Florida </a:t>
            </a:r>
            <a:r>
              <a:rPr lang="en-US" sz="2800" dirty="0" smtClean="0"/>
              <a:t>Current </a:t>
            </a:r>
            <a:r>
              <a:rPr lang="en-US" sz="2800" dirty="0" smtClean="0"/>
              <a:t>Flow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475926" y="37087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466" y="2209800"/>
            <a:ext cx="45255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High during late spring to summer</a:t>
            </a:r>
          </a:p>
          <a:p>
            <a:endParaRPr lang="en-US" sz="2400" b="1" dirty="0" smtClean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Low during fall to winter </a:t>
            </a:r>
          </a:p>
          <a:p>
            <a:endParaRPr lang="en-US" sz="2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53000" y="2590800"/>
            <a:ext cx="2819400" cy="728147"/>
          </a:xfrm>
          <a:prstGeom prst="straightConnector1">
            <a:avLst/>
          </a:prstGeom>
          <a:ln w="412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60657" y="3318947"/>
            <a:ext cx="2206743" cy="725517"/>
          </a:xfrm>
          <a:prstGeom prst="straightConnector1">
            <a:avLst/>
          </a:prstGeom>
          <a:ln w="412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696200" y="3274894"/>
            <a:ext cx="1555203" cy="459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89342" y="3848956"/>
            <a:ext cx="1344389" cy="57507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67400" y="3893433"/>
            <a:ext cx="1446200" cy="46194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72659" y="3581400"/>
            <a:ext cx="2965941" cy="147732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Niiler</a:t>
            </a:r>
            <a:r>
              <a:rPr lang="en-US" dirty="0" smtClean="0"/>
              <a:t> and Richardson (1973); </a:t>
            </a:r>
          </a:p>
          <a:p>
            <a:pPr algn="ctr"/>
            <a:r>
              <a:rPr lang="en-US" dirty="0" err="1" smtClean="0"/>
              <a:t>Leaman</a:t>
            </a:r>
            <a:r>
              <a:rPr lang="en-US" dirty="0" smtClean="0"/>
              <a:t> et al. (1987)</a:t>
            </a:r>
          </a:p>
          <a:p>
            <a:pPr algn="ctr"/>
            <a:r>
              <a:rPr lang="en-US" dirty="0" smtClean="0"/>
              <a:t>Schott et al., (1988)</a:t>
            </a:r>
          </a:p>
          <a:p>
            <a:pPr algn="ctr"/>
            <a:r>
              <a:rPr lang="en-US" dirty="0" smtClean="0"/>
              <a:t>Baringer and Larsen (2001); </a:t>
            </a:r>
          </a:p>
          <a:p>
            <a:pPr algn="ctr"/>
            <a:r>
              <a:rPr lang="en-US" dirty="0" err="1" smtClean="0"/>
              <a:t>Meinen</a:t>
            </a:r>
            <a:r>
              <a:rPr lang="en-US" dirty="0" smtClean="0"/>
              <a:t> et al., (2010)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33400" y="5334000"/>
            <a:ext cx="438048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± 3 cm </a:t>
            </a:r>
            <a:r>
              <a:rPr lang="en-US" sz="2400" b="1" dirty="0" smtClean="0"/>
              <a:t>expected sea level change associated with the mean FC annual cycle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019800" y="5791200"/>
            <a:ext cx="4491935" cy="3688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300" b="1" dirty="0" smtClean="0"/>
              <a:t> J    F  M  A  M   J    J    A   S   O  N   D </a:t>
            </a:r>
            <a:endParaRPr lang="en-US" sz="2300" b="1" dirty="0"/>
          </a:p>
        </p:txBody>
      </p:sp>
    </p:spTree>
    <p:extLst>
      <p:ext uri="{BB962C8B-B14F-4D97-AF65-F5344CB8AC3E}">
        <p14:creationId xmlns:p14="http://schemas.microsoft.com/office/powerpoint/2010/main" val="282990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2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5334000" y="1381780"/>
            <a:ext cx="6545580" cy="5019020"/>
            <a:chOff x="5334000" y="1381780"/>
            <a:chExt cx="6545580" cy="50190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1897425"/>
              <a:ext cx="5399731" cy="450337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518750" y="1381780"/>
              <a:ext cx="3844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u="sng" dirty="0" smtClean="0"/>
                <a:t>The FC annual variability</a:t>
              </a:r>
              <a:endParaRPr lang="en-US" sz="2800" b="1" u="sng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0722151" y="2943898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0733155" y="3867841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726520" y="4817497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0719101" y="2010460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0726907" y="5735472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16200000">
              <a:off x="10192580" y="3751696"/>
              <a:ext cx="29123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sea level change [cm]</a:t>
              </a:r>
              <a:endParaRPr lang="en-US" sz="24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820400" y="2743200"/>
              <a:ext cx="442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+9</a:t>
              </a:r>
              <a:endParaRPr lang="en-US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806752" y="1815152"/>
              <a:ext cx="5725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+18</a:t>
              </a:r>
              <a:endParaRPr lang="en-US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830111" y="3638490"/>
              <a:ext cx="4876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  0 </a:t>
              </a:r>
              <a:endParaRPr lang="en-US" sz="2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820400" y="4612944"/>
              <a:ext cx="393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-9</a:t>
              </a:r>
              <a:endParaRPr lang="en-US" sz="20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838860" y="5502546"/>
              <a:ext cx="522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-18</a:t>
              </a:r>
              <a:endParaRPr lang="en-US" sz="20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0726907" y="2010460"/>
              <a:ext cx="6824" cy="37250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Seasonal </a:t>
            </a:r>
            <a:r>
              <a:rPr lang="en-US" sz="2800" dirty="0" smtClean="0"/>
              <a:t>Changes </a:t>
            </a:r>
            <a:r>
              <a:rPr lang="en-US" sz="2800" dirty="0"/>
              <a:t>in </a:t>
            </a:r>
            <a:r>
              <a:rPr lang="en-US" sz="2800" dirty="0" smtClean="0"/>
              <a:t>the Florida </a:t>
            </a:r>
            <a:r>
              <a:rPr lang="en-US" sz="2800" dirty="0"/>
              <a:t>Current </a:t>
            </a:r>
            <a:r>
              <a:rPr lang="en-US" sz="2800" dirty="0" smtClean="0"/>
              <a:t>Flow</a:t>
            </a:r>
            <a:endParaRPr lang="en-US" sz="28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r="20812"/>
          <a:stretch/>
        </p:blipFill>
        <p:spPr>
          <a:xfrm>
            <a:off x="6049320" y="1883346"/>
            <a:ext cx="4631955" cy="4522297"/>
          </a:xfrm>
          <a:prstGeom prst="rect">
            <a:avLst/>
          </a:prstGeom>
        </p:spPr>
      </p:pic>
      <p:sp>
        <p:nvSpPr>
          <p:cNvPr id="57" name="Freeform 56"/>
          <p:cNvSpPr>
            <a:spLocks noChangeAspect="1"/>
          </p:cNvSpPr>
          <p:nvPr/>
        </p:nvSpPr>
        <p:spPr>
          <a:xfrm>
            <a:off x="6306766" y="2053134"/>
            <a:ext cx="4195371" cy="3112632"/>
          </a:xfrm>
          <a:custGeom>
            <a:avLst/>
            <a:gdLst>
              <a:gd name="connsiteX0" fmla="*/ 0 w 2447925"/>
              <a:gd name="connsiteY0" fmla="*/ 1352888 h 1755396"/>
              <a:gd name="connsiteX1" fmla="*/ 104775 w 2447925"/>
              <a:gd name="connsiteY1" fmla="*/ 1357651 h 1755396"/>
              <a:gd name="connsiteX2" fmla="*/ 119063 w 2447925"/>
              <a:gd name="connsiteY2" fmla="*/ 1371938 h 1755396"/>
              <a:gd name="connsiteX3" fmla="*/ 290513 w 2447925"/>
              <a:gd name="connsiteY3" fmla="*/ 1638638 h 1755396"/>
              <a:gd name="connsiteX4" fmla="*/ 600075 w 2447925"/>
              <a:gd name="connsiteY4" fmla="*/ 1433851 h 1755396"/>
              <a:gd name="connsiteX5" fmla="*/ 852488 w 2447925"/>
              <a:gd name="connsiteY5" fmla="*/ 652801 h 1755396"/>
              <a:gd name="connsiteX6" fmla="*/ 1152525 w 2447925"/>
              <a:gd name="connsiteY6" fmla="*/ 128926 h 1755396"/>
              <a:gd name="connsiteX7" fmla="*/ 1257300 w 2447925"/>
              <a:gd name="connsiteY7" fmla="*/ 338 h 1755396"/>
              <a:gd name="connsiteX8" fmla="*/ 1357313 w 2447925"/>
              <a:gd name="connsiteY8" fmla="*/ 100351 h 1755396"/>
              <a:gd name="connsiteX9" fmla="*/ 1423988 w 2447925"/>
              <a:gd name="connsiteY9" fmla="*/ 352763 h 1755396"/>
              <a:gd name="connsiteX10" fmla="*/ 1533525 w 2447925"/>
              <a:gd name="connsiteY10" fmla="*/ 519451 h 1755396"/>
              <a:gd name="connsiteX11" fmla="*/ 1676400 w 2447925"/>
              <a:gd name="connsiteY11" fmla="*/ 929026 h 1755396"/>
              <a:gd name="connsiteX12" fmla="*/ 1819275 w 2447925"/>
              <a:gd name="connsiteY12" fmla="*/ 1286213 h 1755396"/>
              <a:gd name="connsiteX13" fmla="*/ 1895475 w 2447925"/>
              <a:gd name="connsiteY13" fmla="*/ 1486238 h 1755396"/>
              <a:gd name="connsiteX14" fmla="*/ 1933575 w 2447925"/>
              <a:gd name="connsiteY14" fmla="*/ 1529101 h 1755396"/>
              <a:gd name="connsiteX15" fmla="*/ 1995488 w 2447925"/>
              <a:gd name="connsiteY15" fmla="*/ 1657688 h 1755396"/>
              <a:gd name="connsiteX16" fmla="*/ 2043113 w 2447925"/>
              <a:gd name="connsiteY16" fmla="*/ 1724363 h 1755396"/>
              <a:gd name="connsiteX17" fmla="*/ 2085975 w 2447925"/>
              <a:gd name="connsiteY17" fmla="*/ 1733888 h 1755396"/>
              <a:gd name="connsiteX18" fmla="*/ 2124075 w 2447925"/>
              <a:gd name="connsiteY18" fmla="*/ 1729126 h 1755396"/>
              <a:gd name="connsiteX19" fmla="*/ 2214563 w 2447925"/>
              <a:gd name="connsiteY19" fmla="*/ 1752938 h 1755396"/>
              <a:gd name="connsiteX20" fmla="*/ 2276475 w 2447925"/>
              <a:gd name="connsiteY20" fmla="*/ 1748176 h 1755396"/>
              <a:gd name="connsiteX21" fmla="*/ 2328863 w 2447925"/>
              <a:gd name="connsiteY21" fmla="*/ 1695788 h 1755396"/>
              <a:gd name="connsiteX22" fmla="*/ 2376488 w 2447925"/>
              <a:gd name="connsiteY22" fmla="*/ 1543388 h 1755396"/>
              <a:gd name="connsiteX23" fmla="*/ 2419350 w 2447925"/>
              <a:gd name="connsiteY23" fmla="*/ 1429088 h 1755396"/>
              <a:gd name="connsiteX24" fmla="*/ 2438400 w 2447925"/>
              <a:gd name="connsiteY24" fmla="*/ 1333838 h 1755396"/>
              <a:gd name="connsiteX25" fmla="*/ 2447925 w 2447925"/>
              <a:gd name="connsiteY25" fmla="*/ 1295738 h 17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47925" h="1755396">
                <a:moveTo>
                  <a:pt x="0" y="1352888"/>
                </a:moveTo>
                <a:cubicBezTo>
                  <a:pt x="42465" y="1353682"/>
                  <a:pt x="84931" y="1354476"/>
                  <a:pt x="104775" y="1357651"/>
                </a:cubicBezTo>
                <a:cubicBezTo>
                  <a:pt x="124619" y="1360826"/>
                  <a:pt x="88107" y="1325107"/>
                  <a:pt x="119063" y="1371938"/>
                </a:cubicBezTo>
                <a:cubicBezTo>
                  <a:pt x="150019" y="1418769"/>
                  <a:pt x="210344" y="1628319"/>
                  <a:pt x="290513" y="1638638"/>
                </a:cubicBezTo>
                <a:cubicBezTo>
                  <a:pt x="370682" y="1648957"/>
                  <a:pt x="506413" y="1598157"/>
                  <a:pt x="600075" y="1433851"/>
                </a:cubicBezTo>
                <a:cubicBezTo>
                  <a:pt x="693737" y="1269545"/>
                  <a:pt x="760413" y="870288"/>
                  <a:pt x="852488" y="652801"/>
                </a:cubicBezTo>
                <a:cubicBezTo>
                  <a:pt x="944563" y="435313"/>
                  <a:pt x="1085056" y="237670"/>
                  <a:pt x="1152525" y="128926"/>
                </a:cubicBezTo>
                <a:cubicBezTo>
                  <a:pt x="1219994" y="20182"/>
                  <a:pt x="1223169" y="5100"/>
                  <a:pt x="1257300" y="338"/>
                </a:cubicBezTo>
                <a:cubicBezTo>
                  <a:pt x="1291431" y="-4424"/>
                  <a:pt x="1329532" y="41614"/>
                  <a:pt x="1357313" y="100351"/>
                </a:cubicBezTo>
                <a:cubicBezTo>
                  <a:pt x="1385094" y="159088"/>
                  <a:pt x="1394619" y="282913"/>
                  <a:pt x="1423988" y="352763"/>
                </a:cubicBezTo>
                <a:cubicBezTo>
                  <a:pt x="1453357" y="422613"/>
                  <a:pt x="1491456" y="423407"/>
                  <a:pt x="1533525" y="519451"/>
                </a:cubicBezTo>
                <a:cubicBezTo>
                  <a:pt x="1575594" y="615495"/>
                  <a:pt x="1628775" y="801232"/>
                  <a:pt x="1676400" y="929026"/>
                </a:cubicBezTo>
                <a:cubicBezTo>
                  <a:pt x="1724025" y="1056820"/>
                  <a:pt x="1782762" y="1193344"/>
                  <a:pt x="1819275" y="1286213"/>
                </a:cubicBezTo>
                <a:cubicBezTo>
                  <a:pt x="1855788" y="1379082"/>
                  <a:pt x="1876425" y="1445757"/>
                  <a:pt x="1895475" y="1486238"/>
                </a:cubicBezTo>
                <a:cubicBezTo>
                  <a:pt x="1914525" y="1526719"/>
                  <a:pt x="1916906" y="1500526"/>
                  <a:pt x="1933575" y="1529101"/>
                </a:cubicBezTo>
                <a:cubicBezTo>
                  <a:pt x="1950244" y="1557676"/>
                  <a:pt x="1977232" y="1625144"/>
                  <a:pt x="1995488" y="1657688"/>
                </a:cubicBezTo>
                <a:cubicBezTo>
                  <a:pt x="2013744" y="1690232"/>
                  <a:pt x="2028032" y="1711663"/>
                  <a:pt x="2043113" y="1724363"/>
                </a:cubicBezTo>
                <a:cubicBezTo>
                  <a:pt x="2058194" y="1737063"/>
                  <a:pt x="2072481" y="1733094"/>
                  <a:pt x="2085975" y="1733888"/>
                </a:cubicBezTo>
                <a:cubicBezTo>
                  <a:pt x="2099469" y="1734682"/>
                  <a:pt x="2102644" y="1725951"/>
                  <a:pt x="2124075" y="1729126"/>
                </a:cubicBezTo>
                <a:cubicBezTo>
                  <a:pt x="2145506" y="1732301"/>
                  <a:pt x="2189163" y="1749763"/>
                  <a:pt x="2214563" y="1752938"/>
                </a:cubicBezTo>
                <a:cubicBezTo>
                  <a:pt x="2239963" y="1756113"/>
                  <a:pt x="2257425" y="1757701"/>
                  <a:pt x="2276475" y="1748176"/>
                </a:cubicBezTo>
                <a:cubicBezTo>
                  <a:pt x="2295525" y="1738651"/>
                  <a:pt x="2312194" y="1729919"/>
                  <a:pt x="2328863" y="1695788"/>
                </a:cubicBezTo>
                <a:cubicBezTo>
                  <a:pt x="2345532" y="1661657"/>
                  <a:pt x="2361407" y="1587838"/>
                  <a:pt x="2376488" y="1543388"/>
                </a:cubicBezTo>
                <a:cubicBezTo>
                  <a:pt x="2391569" y="1498938"/>
                  <a:pt x="2409031" y="1464013"/>
                  <a:pt x="2419350" y="1429088"/>
                </a:cubicBezTo>
                <a:cubicBezTo>
                  <a:pt x="2429669" y="1394163"/>
                  <a:pt x="2433638" y="1356063"/>
                  <a:pt x="2438400" y="1333838"/>
                </a:cubicBezTo>
                <a:cubicBezTo>
                  <a:pt x="2443163" y="1311613"/>
                  <a:pt x="2445544" y="1303675"/>
                  <a:pt x="2447925" y="1295738"/>
                </a:cubicBezTo>
              </a:path>
            </a:pathLst>
          </a:custGeom>
          <a:noFill/>
          <a:ln w="1016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>
            <a:spLocks noChangeAspect="1"/>
          </p:cNvSpPr>
          <p:nvPr/>
        </p:nvSpPr>
        <p:spPr>
          <a:xfrm>
            <a:off x="6308096" y="2590800"/>
            <a:ext cx="4187207" cy="2706939"/>
          </a:xfrm>
          <a:custGeom>
            <a:avLst/>
            <a:gdLst>
              <a:gd name="connsiteX0" fmla="*/ 0 w 2443163"/>
              <a:gd name="connsiteY0" fmla="*/ 1231473 h 1504751"/>
              <a:gd name="connsiteX1" fmla="*/ 33338 w 2443163"/>
              <a:gd name="connsiteY1" fmla="*/ 1421973 h 1504751"/>
              <a:gd name="connsiteX2" fmla="*/ 57150 w 2443163"/>
              <a:gd name="connsiteY2" fmla="*/ 1488648 h 1504751"/>
              <a:gd name="connsiteX3" fmla="*/ 95250 w 2443163"/>
              <a:gd name="connsiteY3" fmla="*/ 1474361 h 1504751"/>
              <a:gd name="connsiteX4" fmla="*/ 200025 w 2443163"/>
              <a:gd name="connsiteY4" fmla="*/ 1174323 h 1504751"/>
              <a:gd name="connsiteX5" fmla="*/ 319088 w 2443163"/>
              <a:gd name="connsiteY5" fmla="*/ 755223 h 1504751"/>
              <a:gd name="connsiteX6" fmla="*/ 390525 w 2443163"/>
              <a:gd name="connsiteY6" fmla="*/ 469473 h 1504751"/>
              <a:gd name="connsiteX7" fmla="*/ 457200 w 2443163"/>
              <a:gd name="connsiteY7" fmla="*/ 255161 h 1504751"/>
              <a:gd name="connsiteX8" fmla="*/ 519113 w 2443163"/>
              <a:gd name="connsiteY8" fmla="*/ 50373 h 1504751"/>
              <a:gd name="connsiteX9" fmla="*/ 571500 w 2443163"/>
              <a:gd name="connsiteY9" fmla="*/ 2748 h 1504751"/>
              <a:gd name="connsiteX10" fmla="*/ 619125 w 2443163"/>
              <a:gd name="connsiteY10" fmla="*/ 107523 h 1504751"/>
              <a:gd name="connsiteX11" fmla="*/ 642938 w 2443163"/>
              <a:gd name="connsiteY11" fmla="*/ 245636 h 1504751"/>
              <a:gd name="connsiteX12" fmla="*/ 704850 w 2443163"/>
              <a:gd name="connsiteY12" fmla="*/ 350411 h 1504751"/>
              <a:gd name="connsiteX13" fmla="*/ 771525 w 2443163"/>
              <a:gd name="connsiteY13" fmla="*/ 464711 h 1504751"/>
              <a:gd name="connsiteX14" fmla="*/ 838200 w 2443163"/>
              <a:gd name="connsiteY14" fmla="*/ 636161 h 1504751"/>
              <a:gd name="connsiteX15" fmla="*/ 909638 w 2443163"/>
              <a:gd name="connsiteY15" fmla="*/ 788561 h 1504751"/>
              <a:gd name="connsiteX16" fmla="*/ 1014413 w 2443163"/>
              <a:gd name="connsiteY16" fmla="*/ 931436 h 1504751"/>
              <a:gd name="connsiteX17" fmla="*/ 1062038 w 2443163"/>
              <a:gd name="connsiteY17" fmla="*/ 1026686 h 1504751"/>
              <a:gd name="connsiteX18" fmla="*/ 1085850 w 2443163"/>
              <a:gd name="connsiteY18" fmla="*/ 1074311 h 1504751"/>
              <a:gd name="connsiteX19" fmla="*/ 1138238 w 2443163"/>
              <a:gd name="connsiteY19" fmla="*/ 993348 h 1504751"/>
              <a:gd name="connsiteX20" fmla="*/ 1200150 w 2443163"/>
              <a:gd name="connsiteY20" fmla="*/ 902861 h 1504751"/>
              <a:gd name="connsiteX21" fmla="*/ 1266825 w 2443163"/>
              <a:gd name="connsiteY21" fmla="*/ 931436 h 1504751"/>
              <a:gd name="connsiteX22" fmla="*/ 1376363 w 2443163"/>
              <a:gd name="connsiteY22" fmla="*/ 836186 h 1504751"/>
              <a:gd name="connsiteX23" fmla="*/ 1414463 w 2443163"/>
              <a:gd name="connsiteY23" fmla="*/ 798086 h 1504751"/>
              <a:gd name="connsiteX24" fmla="*/ 1462088 w 2443163"/>
              <a:gd name="connsiteY24" fmla="*/ 840948 h 1504751"/>
              <a:gd name="connsiteX25" fmla="*/ 1490663 w 2443163"/>
              <a:gd name="connsiteY25" fmla="*/ 736173 h 1504751"/>
              <a:gd name="connsiteX26" fmla="*/ 1566863 w 2443163"/>
              <a:gd name="connsiteY26" fmla="*/ 679023 h 1504751"/>
              <a:gd name="connsiteX27" fmla="*/ 1633538 w 2443163"/>
              <a:gd name="connsiteY27" fmla="*/ 569486 h 1504751"/>
              <a:gd name="connsiteX28" fmla="*/ 1657350 w 2443163"/>
              <a:gd name="connsiteY28" fmla="*/ 398036 h 1504751"/>
              <a:gd name="connsiteX29" fmla="*/ 1714500 w 2443163"/>
              <a:gd name="connsiteY29" fmla="*/ 383748 h 1504751"/>
              <a:gd name="connsiteX30" fmla="*/ 1762125 w 2443163"/>
              <a:gd name="connsiteY30" fmla="*/ 407561 h 1504751"/>
              <a:gd name="connsiteX31" fmla="*/ 1824038 w 2443163"/>
              <a:gd name="connsiteY31" fmla="*/ 340886 h 1504751"/>
              <a:gd name="connsiteX32" fmla="*/ 1876425 w 2443163"/>
              <a:gd name="connsiteY32" fmla="*/ 312311 h 1504751"/>
              <a:gd name="connsiteX33" fmla="*/ 1933575 w 2443163"/>
              <a:gd name="connsiteY33" fmla="*/ 326598 h 1504751"/>
              <a:gd name="connsiteX34" fmla="*/ 2005013 w 2443163"/>
              <a:gd name="connsiteY34" fmla="*/ 326598 h 1504751"/>
              <a:gd name="connsiteX35" fmla="*/ 2071688 w 2443163"/>
              <a:gd name="connsiteY35" fmla="*/ 302786 h 1504751"/>
              <a:gd name="connsiteX36" fmla="*/ 2143125 w 2443163"/>
              <a:gd name="connsiteY36" fmla="*/ 478998 h 1504751"/>
              <a:gd name="connsiteX37" fmla="*/ 2162175 w 2443163"/>
              <a:gd name="connsiteY37" fmla="*/ 526623 h 1504751"/>
              <a:gd name="connsiteX38" fmla="*/ 2238375 w 2443163"/>
              <a:gd name="connsiteY38" fmla="*/ 650448 h 1504751"/>
              <a:gd name="connsiteX39" fmla="*/ 2295525 w 2443163"/>
              <a:gd name="connsiteY39" fmla="*/ 774273 h 1504751"/>
              <a:gd name="connsiteX40" fmla="*/ 2357438 w 2443163"/>
              <a:gd name="connsiteY40" fmla="*/ 1050498 h 1504751"/>
              <a:gd name="connsiteX41" fmla="*/ 2395538 w 2443163"/>
              <a:gd name="connsiteY41" fmla="*/ 1179086 h 1504751"/>
              <a:gd name="connsiteX42" fmla="*/ 2409825 w 2443163"/>
              <a:gd name="connsiteY42" fmla="*/ 1212423 h 1504751"/>
              <a:gd name="connsiteX43" fmla="*/ 2424113 w 2443163"/>
              <a:gd name="connsiteY43" fmla="*/ 1255286 h 1504751"/>
              <a:gd name="connsiteX44" fmla="*/ 2438400 w 2443163"/>
              <a:gd name="connsiteY44" fmla="*/ 1298148 h 1504751"/>
              <a:gd name="connsiteX45" fmla="*/ 2443163 w 2443163"/>
              <a:gd name="connsiteY45" fmla="*/ 1302911 h 150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443163" h="1504751">
                <a:moveTo>
                  <a:pt x="0" y="1231473"/>
                </a:moveTo>
                <a:cubicBezTo>
                  <a:pt x="11906" y="1305292"/>
                  <a:pt x="23813" y="1379111"/>
                  <a:pt x="33338" y="1421973"/>
                </a:cubicBezTo>
                <a:cubicBezTo>
                  <a:pt x="42863" y="1464835"/>
                  <a:pt x="46831" y="1479917"/>
                  <a:pt x="57150" y="1488648"/>
                </a:cubicBezTo>
                <a:cubicBezTo>
                  <a:pt x="67469" y="1497379"/>
                  <a:pt x="71438" y="1526748"/>
                  <a:pt x="95250" y="1474361"/>
                </a:cubicBezTo>
                <a:cubicBezTo>
                  <a:pt x="119062" y="1421974"/>
                  <a:pt x="162719" y="1294179"/>
                  <a:pt x="200025" y="1174323"/>
                </a:cubicBezTo>
                <a:cubicBezTo>
                  <a:pt x="237331" y="1054467"/>
                  <a:pt x="287338" y="872698"/>
                  <a:pt x="319088" y="755223"/>
                </a:cubicBezTo>
                <a:cubicBezTo>
                  <a:pt x="350838" y="637748"/>
                  <a:pt x="367506" y="552817"/>
                  <a:pt x="390525" y="469473"/>
                </a:cubicBezTo>
                <a:cubicBezTo>
                  <a:pt x="413544" y="386129"/>
                  <a:pt x="435769" y="325011"/>
                  <a:pt x="457200" y="255161"/>
                </a:cubicBezTo>
                <a:cubicBezTo>
                  <a:pt x="478631" y="185311"/>
                  <a:pt x="500063" y="92442"/>
                  <a:pt x="519113" y="50373"/>
                </a:cubicBezTo>
                <a:cubicBezTo>
                  <a:pt x="538163" y="8304"/>
                  <a:pt x="554831" y="-6777"/>
                  <a:pt x="571500" y="2748"/>
                </a:cubicBezTo>
                <a:cubicBezTo>
                  <a:pt x="588169" y="12273"/>
                  <a:pt x="607219" y="67042"/>
                  <a:pt x="619125" y="107523"/>
                </a:cubicBezTo>
                <a:cubicBezTo>
                  <a:pt x="631031" y="148004"/>
                  <a:pt x="628651" y="205155"/>
                  <a:pt x="642938" y="245636"/>
                </a:cubicBezTo>
                <a:cubicBezTo>
                  <a:pt x="657225" y="286117"/>
                  <a:pt x="683419" y="313899"/>
                  <a:pt x="704850" y="350411"/>
                </a:cubicBezTo>
                <a:cubicBezTo>
                  <a:pt x="726281" y="386923"/>
                  <a:pt x="749300" y="417086"/>
                  <a:pt x="771525" y="464711"/>
                </a:cubicBezTo>
                <a:cubicBezTo>
                  <a:pt x="793750" y="512336"/>
                  <a:pt x="815181" y="582186"/>
                  <a:pt x="838200" y="636161"/>
                </a:cubicBezTo>
                <a:cubicBezTo>
                  <a:pt x="861219" y="690136"/>
                  <a:pt x="880269" y="739349"/>
                  <a:pt x="909638" y="788561"/>
                </a:cubicBezTo>
                <a:cubicBezTo>
                  <a:pt x="939007" y="837773"/>
                  <a:pt x="989013" y="891748"/>
                  <a:pt x="1014413" y="931436"/>
                </a:cubicBezTo>
                <a:cubicBezTo>
                  <a:pt x="1039813" y="971123"/>
                  <a:pt x="1062038" y="1026686"/>
                  <a:pt x="1062038" y="1026686"/>
                </a:cubicBezTo>
                <a:cubicBezTo>
                  <a:pt x="1073944" y="1050498"/>
                  <a:pt x="1073150" y="1079867"/>
                  <a:pt x="1085850" y="1074311"/>
                </a:cubicBezTo>
                <a:cubicBezTo>
                  <a:pt x="1098550" y="1068755"/>
                  <a:pt x="1119188" y="1021923"/>
                  <a:pt x="1138238" y="993348"/>
                </a:cubicBezTo>
                <a:cubicBezTo>
                  <a:pt x="1157288" y="964773"/>
                  <a:pt x="1178719" y="913180"/>
                  <a:pt x="1200150" y="902861"/>
                </a:cubicBezTo>
                <a:cubicBezTo>
                  <a:pt x="1221581" y="892542"/>
                  <a:pt x="1237456" y="942548"/>
                  <a:pt x="1266825" y="931436"/>
                </a:cubicBezTo>
                <a:cubicBezTo>
                  <a:pt x="1296194" y="920324"/>
                  <a:pt x="1351757" y="858411"/>
                  <a:pt x="1376363" y="836186"/>
                </a:cubicBezTo>
                <a:cubicBezTo>
                  <a:pt x="1400969" y="813961"/>
                  <a:pt x="1400176" y="797292"/>
                  <a:pt x="1414463" y="798086"/>
                </a:cubicBezTo>
                <a:cubicBezTo>
                  <a:pt x="1428750" y="798880"/>
                  <a:pt x="1449388" y="851267"/>
                  <a:pt x="1462088" y="840948"/>
                </a:cubicBezTo>
                <a:cubicBezTo>
                  <a:pt x="1474788" y="830629"/>
                  <a:pt x="1473200" y="763161"/>
                  <a:pt x="1490663" y="736173"/>
                </a:cubicBezTo>
                <a:cubicBezTo>
                  <a:pt x="1508126" y="709185"/>
                  <a:pt x="1543050" y="706804"/>
                  <a:pt x="1566863" y="679023"/>
                </a:cubicBezTo>
                <a:cubicBezTo>
                  <a:pt x="1590676" y="651242"/>
                  <a:pt x="1618457" y="616317"/>
                  <a:pt x="1633538" y="569486"/>
                </a:cubicBezTo>
                <a:cubicBezTo>
                  <a:pt x="1648619" y="522655"/>
                  <a:pt x="1643856" y="428992"/>
                  <a:pt x="1657350" y="398036"/>
                </a:cubicBezTo>
                <a:cubicBezTo>
                  <a:pt x="1670844" y="367080"/>
                  <a:pt x="1697038" y="382161"/>
                  <a:pt x="1714500" y="383748"/>
                </a:cubicBezTo>
                <a:cubicBezTo>
                  <a:pt x="1731962" y="385335"/>
                  <a:pt x="1743869" y="414705"/>
                  <a:pt x="1762125" y="407561"/>
                </a:cubicBezTo>
                <a:cubicBezTo>
                  <a:pt x="1780381" y="400417"/>
                  <a:pt x="1804988" y="356761"/>
                  <a:pt x="1824038" y="340886"/>
                </a:cubicBezTo>
                <a:cubicBezTo>
                  <a:pt x="1843088" y="325011"/>
                  <a:pt x="1858169" y="314692"/>
                  <a:pt x="1876425" y="312311"/>
                </a:cubicBezTo>
                <a:cubicBezTo>
                  <a:pt x="1894681" y="309930"/>
                  <a:pt x="1912144" y="324217"/>
                  <a:pt x="1933575" y="326598"/>
                </a:cubicBezTo>
                <a:cubicBezTo>
                  <a:pt x="1955006" y="328979"/>
                  <a:pt x="1981994" y="330567"/>
                  <a:pt x="2005013" y="326598"/>
                </a:cubicBezTo>
                <a:cubicBezTo>
                  <a:pt x="2028032" y="322629"/>
                  <a:pt x="2048669" y="277386"/>
                  <a:pt x="2071688" y="302786"/>
                </a:cubicBezTo>
                <a:cubicBezTo>
                  <a:pt x="2094707" y="328186"/>
                  <a:pt x="2128044" y="441692"/>
                  <a:pt x="2143125" y="478998"/>
                </a:cubicBezTo>
                <a:cubicBezTo>
                  <a:pt x="2158206" y="516304"/>
                  <a:pt x="2146300" y="498048"/>
                  <a:pt x="2162175" y="526623"/>
                </a:cubicBezTo>
                <a:cubicBezTo>
                  <a:pt x="2178050" y="555198"/>
                  <a:pt x="2216150" y="609173"/>
                  <a:pt x="2238375" y="650448"/>
                </a:cubicBezTo>
                <a:cubicBezTo>
                  <a:pt x="2260600" y="691723"/>
                  <a:pt x="2275681" y="707598"/>
                  <a:pt x="2295525" y="774273"/>
                </a:cubicBezTo>
                <a:cubicBezTo>
                  <a:pt x="2315369" y="840948"/>
                  <a:pt x="2340769" y="983029"/>
                  <a:pt x="2357438" y="1050498"/>
                </a:cubicBezTo>
                <a:cubicBezTo>
                  <a:pt x="2374107" y="1117967"/>
                  <a:pt x="2386807" y="1152098"/>
                  <a:pt x="2395538" y="1179086"/>
                </a:cubicBezTo>
                <a:cubicBezTo>
                  <a:pt x="2404269" y="1206073"/>
                  <a:pt x="2405062" y="1199723"/>
                  <a:pt x="2409825" y="1212423"/>
                </a:cubicBezTo>
                <a:cubicBezTo>
                  <a:pt x="2414588" y="1225123"/>
                  <a:pt x="2424113" y="1255286"/>
                  <a:pt x="2424113" y="1255286"/>
                </a:cubicBezTo>
                <a:cubicBezTo>
                  <a:pt x="2428876" y="1269574"/>
                  <a:pt x="2435225" y="1290210"/>
                  <a:pt x="2438400" y="1298148"/>
                </a:cubicBezTo>
                <a:cubicBezTo>
                  <a:pt x="2441575" y="1306086"/>
                  <a:pt x="2442369" y="1304498"/>
                  <a:pt x="2443163" y="1302911"/>
                </a:cubicBezTo>
              </a:path>
            </a:pathLst>
          </a:cu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>
            <a:spLocks noChangeAspect="1"/>
          </p:cNvSpPr>
          <p:nvPr/>
        </p:nvSpPr>
        <p:spPr>
          <a:xfrm>
            <a:off x="6369016" y="2649365"/>
            <a:ext cx="4070886" cy="2553505"/>
          </a:xfrm>
          <a:custGeom>
            <a:avLst/>
            <a:gdLst>
              <a:gd name="connsiteX0" fmla="*/ 0 w 2471738"/>
              <a:gd name="connsiteY0" fmla="*/ 564657 h 1417563"/>
              <a:gd name="connsiteX1" fmla="*/ 80963 w 2471738"/>
              <a:gd name="connsiteY1" fmla="*/ 640857 h 1417563"/>
              <a:gd name="connsiteX2" fmla="*/ 185738 w 2471738"/>
              <a:gd name="connsiteY2" fmla="*/ 683719 h 1417563"/>
              <a:gd name="connsiteX3" fmla="*/ 233363 w 2471738"/>
              <a:gd name="connsiteY3" fmla="*/ 678957 h 1417563"/>
              <a:gd name="connsiteX4" fmla="*/ 376238 w 2471738"/>
              <a:gd name="connsiteY4" fmla="*/ 626569 h 1417563"/>
              <a:gd name="connsiteX5" fmla="*/ 442913 w 2471738"/>
              <a:gd name="connsiteY5" fmla="*/ 578944 h 1417563"/>
              <a:gd name="connsiteX6" fmla="*/ 500063 w 2471738"/>
              <a:gd name="connsiteY6" fmla="*/ 574182 h 1417563"/>
              <a:gd name="connsiteX7" fmla="*/ 547688 w 2471738"/>
              <a:gd name="connsiteY7" fmla="*/ 650382 h 1417563"/>
              <a:gd name="connsiteX8" fmla="*/ 619125 w 2471738"/>
              <a:gd name="connsiteY8" fmla="*/ 726582 h 1417563"/>
              <a:gd name="connsiteX9" fmla="*/ 647700 w 2471738"/>
              <a:gd name="connsiteY9" fmla="*/ 764682 h 1417563"/>
              <a:gd name="connsiteX10" fmla="*/ 661988 w 2471738"/>
              <a:gd name="connsiteY10" fmla="*/ 831357 h 1417563"/>
              <a:gd name="connsiteX11" fmla="*/ 704850 w 2471738"/>
              <a:gd name="connsiteY11" fmla="*/ 898032 h 1417563"/>
              <a:gd name="connsiteX12" fmla="*/ 704850 w 2471738"/>
              <a:gd name="connsiteY12" fmla="*/ 974232 h 1417563"/>
              <a:gd name="connsiteX13" fmla="*/ 733425 w 2471738"/>
              <a:gd name="connsiteY13" fmla="*/ 1098057 h 1417563"/>
              <a:gd name="connsiteX14" fmla="*/ 752475 w 2471738"/>
              <a:gd name="connsiteY14" fmla="*/ 1207594 h 1417563"/>
              <a:gd name="connsiteX15" fmla="*/ 776288 w 2471738"/>
              <a:gd name="connsiteY15" fmla="*/ 1269507 h 1417563"/>
              <a:gd name="connsiteX16" fmla="*/ 823913 w 2471738"/>
              <a:gd name="connsiteY16" fmla="*/ 1298082 h 1417563"/>
              <a:gd name="connsiteX17" fmla="*/ 871538 w 2471738"/>
              <a:gd name="connsiteY17" fmla="*/ 1336182 h 1417563"/>
              <a:gd name="connsiteX18" fmla="*/ 928688 w 2471738"/>
              <a:gd name="connsiteY18" fmla="*/ 1336182 h 1417563"/>
              <a:gd name="connsiteX19" fmla="*/ 952500 w 2471738"/>
              <a:gd name="connsiteY19" fmla="*/ 1398094 h 1417563"/>
              <a:gd name="connsiteX20" fmla="*/ 1009650 w 2471738"/>
              <a:gd name="connsiteY20" fmla="*/ 1417144 h 1417563"/>
              <a:gd name="connsiteX21" fmla="*/ 1066800 w 2471738"/>
              <a:gd name="connsiteY21" fmla="*/ 1383807 h 1417563"/>
              <a:gd name="connsiteX22" fmla="*/ 1114425 w 2471738"/>
              <a:gd name="connsiteY22" fmla="*/ 1274269 h 1417563"/>
              <a:gd name="connsiteX23" fmla="*/ 1176338 w 2471738"/>
              <a:gd name="connsiteY23" fmla="*/ 1193307 h 1417563"/>
              <a:gd name="connsiteX24" fmla="*/ 1204913 w 2471738"/>
              <a:gd name="connsiteY24" fmla="*/ 1145682 h 1417563"/>
              <a:gd name="connsiteX25" fmla="*/ 1228725 w 2471738"/>
              <a:gd name="connsiteY25" fmla="*/ 1102819 h 1417563"/>
              <a:gd name="connsiteX26" fmla="*/ 1262063 w 2471738"/>
              <a:gd name="connsiteY26" fmla="*/ 1040907 h 1417563"/>
              <a:gd name="connsiteX27" fmla="*/ 1290638 w 2471738"/>
              <a:gd name="connsiteY27" fmla="*/ 898032 h 1417563"/>
              <a:gd name="connsiteX28" fmla="*/ 1319213 w 2471738"/>
              <a:gd name="connsiteY28" fmla="*/ 812307 h 1417563"/>
              <a:gd name="connsiteX29" fmla="*/ 1343025 w 2471738"/>
              <a:gd name="connsiteY29" fmla="*/ 726582 h 1417563"/>
              <a:gd name="connsiteX30" fmla="*/ 1385888 w 2471738"/>
              <a:gd name="connsiteY30" fmla="*/ 631332 h 1417563"/>
              <a:gd name="connsiteX31" fmla="*/ 1423988 w 2471738"/>
              <a:gd name="connsiteY31" fmla="*/ 574182 h 1417563"/>
              <a:gd name="connsiteX32" fmla="*/ 1476375 w 2471738"/>
              <a:gd name="connsiteY32" fmla="*/ 436069 h 1417563"/>
              <a:gd name="connsiteX33" fmla="*/ 1500188 w 2471738"/>
              <a:gd name="connsiteY33" fmla="*/ 374157 h 1417563"/>
              <a:gd name="connsiteX34" fmla="*/ 1543050 w 2471738"/>
              <a:gd name="connsiteY34" fmla="*/ 297957 h 1417563"/>
              <a:gd name="connsiteX35" fmla="*/ 1595438 w 2471738"/>
              <a:gd name="connsiteY35" fmla="*/ 221757 h 1417563"/>
              <a:gd name="connsiteX36" fmla="*/ 1619250 w 2471738"/>
              <a:gd name="connsiteY36" fmla="*/ 150319 h 1417563"/>
              <a:gd name="connsiteX37" fmla="*/ 1666875 w 2471738"/>
              <a:gd name="connsiteY37" fmla="*/ 69357 h 1417563"/>
              <a:gd name="connsiteX38" fmla="*/ 1719263 w 2471738"/>
              <a:gd name="connsiteY38" fmla="*/ 7444 h 1417563"/>
              <a:gd name="connsiteX39" fmla="*/ 1781175 w 2471738"/>
              <a:gd name="connsiteY39" fmla="*/ 7444 h 1417563"/>
              <a:gd name="connsiteX40" fmla="*/ 1871663 w 2471738"/>
              <a:gd name="connsiteY40" fmla="*/ 64594 h 1417563"/>
              <a:gd name="connsiteX41" fmla="*/ 1962150 w 2471738"/>
              <a:gd name="connsiteY41" fmla="*/ 145557 h 1417563"/>
              <a:gd name="connsiteX42" fmla="*/ 2047875 w 2471738"/>
              <a:gd name="connsiteY42" fmla="*/ 212232 h 1417563"/>
              <a:gd name="connsiteX43" fmla="*/ 2109788 w 2471738"/>
              <a:gd name="connsiteY43" fmla="*/ 326532 h 1417563"/>
              <a:gd name="connsiteX44" fmla="*/ 2162175 w 2471738"/>
              <a:gd name="connsiteY44" fmla="*/ 393207 h 1417563"/>
              <a:gd name="connsiteX45" fmla="*/ 2209800 w 2471738"/>
              <a:gd name="connsiteY45" fmla="*/ 445594 h 1417563"/>
              <a:gd name="connsiteX46" fmla="*/ 2271713 w 2471738"/>
              <a:gd name="connsiteY46" fmla="*/ 502744 h 1417563"/>
              <a:gd name="connsiteX47" fmla="*/ 2328863 w 2471738"/>
              <a:gd name="connsiteY47" fmla="*/ 545607 h 1417563"/>
              <a:gd name="connsiteX48" fmla="*/ 2419350 w 2471738"/>
              <a:gd name="connsiteY48" fmla="*/ 583707 h 1417563"/>
              <a:gd name="connsiteX49" fmla="*/ 2452688 w 2471738"/>
              <a:gd name="connsiteY49" fmla="*/ 597994 h 1417563"/>
              <a:gd name="connsiteX50" fmla="*/ 2471738 w 2471738"/>
              <a:gd name="connsiteY50" fmla="*/ 612282 h 1417563"/>
              <a:gd name="connsiteX51" fmla="*/ 2471738 w 2471738"/>
              <a:gd name="connsiteY51" fmla="*/ 612282 h 141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471738" h="1417563">
                <a:moveTo>
                  <a:pt x="0" y="564657"/>
                </a:moveTo>
                <a:cubicBezTo>
                  <a:pt x="25003" y="592835"/>
                  <a:pt x="50007" y="621013"/>
                  <a:pt x="80963" y="640857"/>
                </a:cubicBezTo>
                <a:cubicBezTo>
                  <a:pt x="111919" y="660701"/>
                  <a:pt x="160338" y="677369"/>
                  <a:pt x="185738" y="683719"/>
                </a:cubicBezTo>
                <a:cubicBezTo>
                  <a:pt x="211138" y="690069"/>
                  <a:pt x="201613" y="688482"/>
                  <a:pt x="233363" y="678957"/>
                </a:cubicBezTo>
                <a:cubicBezTo>
                  <a:pt x="265113" y="669432"/>
                  <a:pt x="341313" y="643238"/>
                  <a:pt x="376238" y="626569"/>
                </a:cubicBezTo>
                <a:cubicBezTo>
                  <a:pt x="411163" y="609900"/>
                  <a:pt x="422276" y="587675"/>
                  <a:pt x="442913" y="578944"/>
                </a:cubicBezTo>
                <a:cubicBezTo>
                  <a:pt x="463550" y="570213"/>
                  <a:pt x="482601" y="562276"/>
                  <a:pt x="500063" y="574182"/>
                </a:cubicBezTo>
                <a:cubicBezTo>
                  <a:pt x="517526" y="586088"/>
                  <a:pt x="527844" y="624982"/>
                  <a:pt x="547688" y="650382"/>
                </a:cubicBezTo>
                <a:cubicBezTo>
                  <a:pt x="567532" y="675782"/>
                  <a:pt x="602456" y="707532"/>
                  <a:pt x="619125" y="726582"/>
                </a:cubicBezTo>
                <a:cubicBezTo>
                  <a:pt x="635794" y="745632"/>
                  <a:pt x="640556" y="747220"/>
                  <a:pt x="647700" y="764682"/>
                </a:cubicBezTo>
                <a:cubicBezTo>
                  <a:pt x="654844" y="782144"/>
                  <a:pt x="652463" y="809132"/>
                  <a:pt x="661988" y="831357"/>
                </a:cubicBezTo>
                <a:cubicBezTo>
                  <a:pt x="671513" y="853582"/>
                  <a:pt x="697706" y="874220"/>
                  <a:pt x="704850" y="898032"/>
                </a:cubicBezTo>
                <a:cubicBezTo>
                  <a:pt x="711994" y="921844"/>
                  <a:pt x="700088" y="940895"/>
                  <a:pt x="704850" y="974232"/>
                </a:cubicBezTo>
                <a:cubicBezTo>
                  <a:pt x="709612" y="1007569"/>
                  <a:pt x="725488" y="1059163"/>
                  <a:pt x="733425" y="1098057"/>
                </a:cubicBezTo>
                <a:cubicBezTo>
                  <a:pt x="741362" y="1136951"/>
                  <a:pt x="745331" y="1179019"/>
                  <a:pt x="752475" y="1207594"/>
                </a:cubicBezTo>
                <a:cubicBezTo>
                  <a:pt x="759619" y="1236169"/>
                  <a:pt x="764382" y="1254426"/>
                  <a:pt x="776288" y="1269507"/>
                </a:cubicBezTo>
                <a:cubicBezTo>
                  <a:pt x="788194" y="1284588"/>
                  <a:pt x="808038" y="1286970"/>
                  <a:pt x="823913" y="1298082"/>
                </a:cubicBezTo>
                <a:cubicBezTo>
                  <a:pt x="839788" y="1309195"/>
                  <a:pt x="854076" y="1329832"/>
                  <a:pt x="871538" y="1336182"/>
                </a:cubicBezTo>
                <a:cubicBezTo>
                  <a:pt x="889000" y="1342532"/>
                  <a:pt x="915194" y="1325863"/>
                  <a:pt x="928688" y="1336182"/>
                </a:cubicBezTo>
                <a:cubicBezTo>
                  <a:pt x="942182" y="1346501"/>
                  <a:pt x="939006" y="1384600"/>
                  <a:pt x="952500" y="1398094"/>
                </a:cubicBezTo>
                <a:cubicBezTo>
                  <a:pt x="965994" y="1411588"/>
                  <a:pt x="990600" y="1419525"/>
                  <a:pt x="1009650" y="1417144"/>
                </a:cubicBezTo>
                <a:cubicBezTo>
                  <a:pt x="1028700" y="1414763"/>
                  <a:pt x="1049338" y="1407619"/>
                  <a:pt x="1066800" y="1383807"/>
                </a:cubicBezTo>
                <a:cubicBezTo>
                  <a:pt x="1084262" y="1359995"/>
                  <a:pt x="1096169" y="1306019"/>
                  <a:pt x="1114425" y="1274269"/>
                </a:cubicBezTo>
                <a:cubicBezTo>
                  <a:pt x="1132681" y="1242519"/>
                  <a:pt x="1161257" y="1214738"/>
                  <a:pt x="1176338" y="1193307"/>
                </a:cubicBezTo>
                <a:cubicBezTo>
                  <a:pt x="1191419" y="1171876"/>
                  <a:pt x="1196182" y="1160763"/>
                  <a:pt x="1204913" y="1145682"/>
                </a:cubicBezTo>
                <a:cubicBezTo>
                  <a:pt x="1213644" y="1130601"/>
                  <a:pt x="1219200" y="1120282"/>
                  <a:pt x="1228725" y="1102819"/>
                </a:cubicBezTo>
                <a:cubicBezTo>
                  <a:pt x="1238250" y="1085357"/>
                  <a:pt x="1251744" y="1075038"/>
                  <a:pt x="1262063" y="1040907"/>
                </a:cubicBezTo>
                <a:cubicBezTo>
                  <a:pt x="1272382" y="1006776"/>
                  <a:pt x="1281113" y="936132"/>
                  <a:pt x="1290638" y="898032"/>
                </a:cubicBezTo>
                <a:cubicBezTo>
                  <a:pt x="1300163" y="859932"/>
                  <a:pt x="1310482" y="840882"/>
                  <a:pt x="1319213" y="812307"/>
                </a:cubicBezTo>
                <a:cubicBezTo>
                  <a:pt x="1327944" y="783732"/>
                  <a:pt x="1331913" y="756744"/>
                  <a:pt x="1343025" y="726582"/>
                </a:cubicBezTo>
                <a:cubicBezTo>
                  <a:pt x="1354137" y="696420"/>
                  <a:pt x="1372394" y="656732"/>
                  <a:pt x="1385888" y="631332"/>
                </a:cubicBezTo>
                <a:cubicBezTo>
                  <a:pt x="1399382" y="605932"/>
                  <a:pt x="1408907" y="606726"/>
                  <a:pt x="1423988" y="574182"/>
                </a:cubicBezTo>
                <a:cubicBezTo>
                  <a:pt x="1439069" y="541638"/>
                  <a:pt x="1463675" y="469406"/>
                  <a:pt x="1476375" y="436069"/>
                </a:cubicBezTo>
                <a:cubicBezTo>
                  <a:pt x="1489075" y="402731"/>
                  <a:pt x="1489075" y="397176"/>
                  <a:pt x="1500188" y="374157"/>
                </a:cubicBezTo>
                <a:cubicBezTo>
                  <a:pt x="1511301" y="351138"/>
                  <a:pt x="1527175" y="323357"/>
                  <a:pt x="1543050" y="297957"/>
                </a:cubicBezTo>
                <a:cubicBezTo>
                  <a:pt x="1558925" y="272557"/>
                  <a:pt x="1582738" y="246363"/>
                  <a:pt x="1595438" y="221757"/>
                </a:cubicBezTo>
                <a:cubicBezTo>
                  <a:pt x="1608138" y="197151"/>
                  <a:pt x="1607344" y="175719"/>
                  <a:pt x="1619250" y="150319"/>
                </a:cubicBezTo>
                <a:cubicBezTo>
                  <a:pt x="1631156" y="124919"/>
                  <a:pt x="1650206" y="93169"/>
                  <a:pt x="1666875" y="69357"/>
                </a:cubicBezTo>
                <a:cubicBezTo>
                  <a:pt x="1683544" y="45544"/>
                  <a:pt x="1700213" y="17763"/>
                  <a:pt x="1719263" y="7444"/>
                </a:cubicBezTo>
                <a:cubicBezTo>
                  <a:pt x="1738313" y="-2875"/>
                  <a:pt x="1755775" y="-2081"/>
                  <a:pt x="1781175" y="7444"/>
                </a:cubicBezTo>
                <a:cubicBezTo>
                  <a:pt x="1806575" y="16969"/>
                  <a:pt x="1841501" y="41575"/>
                  <a:pt x="1871663" y="64594"/>
                </a:cubicBezTo>
                <a:cubicBezTo>
                  <a:pt x="1901825" y="87613"/>
                  <a:pt x="1932781" y="120951"/>
                  <a:pt x="1962150" y="145557"/>
                </a:cubicBezTo>
                <a:cubicBezTo>
                  <a:pt x="1991519" y="170163"/>
                  <a:pt x="2023269" y="182070"/>
                  <a:pt x="2047875" y="212232"/>
                </a:cubicBezTo>
                <a:cubicBezTo>
                  <a:pt x="2072481" y="242394"/>
                  <a:pt x="2090738" y="296369"/>
                  <a:pt x="2109788" y="326532"/>
                </a:cubicBezTo>
                <a:cubicBezTo>
                  <a:pt x="2128838" y="356694"/>
                  <a:pt x="2145506" y="373363"/>
                  <a:pt x="2162175" y="393207"/>
                </a:cubicBezTo>
                <a:cubicBezTo>
                  <a:pt x="2178844" y="413051"/>
                  <a:pt x="2191544" y="427338"/>
                  <a:pt x="2209800" y="445594"/>
                </a:cubicBezTo>
                <a:cubicBezTo>
                  <a:pt x="2228056" y="463850"/>
                  <a:pt x="2251869" y="486075"/>
                  <a:pt x="2271713" y="502744"/>
                </a:cubicBezTo>
                <a:cubicBezTo>
                  <a:pt x="2291557" y="519413"/>
                  <a:pt x="2304257" y="532113"/>
                  <a:pt x="2328863" y="545607"/>
                </a:cubicBezTo>
                <a:cubicBezTo>
                  <a:pt x="2353469" y="559101"/>
                  <a:pt x="2419350" y="583707"/>
                  <a:pt x="2419350" y="583707"/>
                </a:cubicBezTo>
                <a:cubicBezTo>
                  <a:pt x="2439987" y="592438"/>
                  <a:pt x="2443957" y="593232"/>
                  <a:pt x="2452688" y="597994"/>
                </a:cubicBezTo>
                <a:cubicBezTo>
                  <a:pt x="2461419" y="602756"/>
                  <a:pt x="2471738" y="612282"/>
                  <a:pt x="2471738" y="612282"/>
                </a:cubicBezTo>
                <a:lnTo>
                  <a:pt x="2471738" y="612282"/>
                </a:ln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3950" y="2402908"/>
            <a:ext cx="4794078" cy="12355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Significant changes in the Florida Current annual variability from one year to the next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9800" y="5791200"/>
            <a:ext cx="4491935" cy="3688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300" b="1" dirty="0" smtClean="0"/>
              <a:t> J    F  M  A  M   J    J    A   S   O  N   D </a:t>
            </a:r>
            <a:endParaRPr lang="en-US" sz="2300" b="1" dirty="0"/>
          </a:p>
        </p:txBody>
      </p:sp>
    </p:spTree>
    <p:extLst>
      <p:ext uri="{BB962C8B-B14F-4D97-AF65-F5344CB8AC3E}">
        <p14:creationId xmlns:p14="http://schemas.microsoft.com/office/powerpoint/2010/main" val="8353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Sources of Seasonal Changes </a:t>
            </a:r>
            <a:r>
              <a:rPr lang="en-US" sz="2800" dirty="0"/>
              <a:t>in </a:t>
            </a:r>
            <a:r>
              <a:rPr lang="en-US" sz="2800" dirty="0" smtClean="0"/>
              <a:t>the Florida </a:t>
            </a:r>
            <a:r>
              <a:rPr lang="en-US" sz="2800" dirty="0"/>
              <a:t>Current </a:t>
            </a:r>
            <a:r>
              <a:rPr lang="en-US" sz="2800" dirty="0" smtClean="0"/>
              <a:t>Flow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811136"/>
            <a:ext cx="11041380" cy="5791631"/>
          </a:xfrm>
        </p:spPr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 smtClean="0"/>
          </a:p>
        </p:txBody>
      </p:sp>
      <p:pic>
        <p:nvPicPr>
          <p:cNvPr id="15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4" y="1231867"/>
            <a:ext cx="11029951" cy="4025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4733" y="5715000"/>
            <a:ext cx="8750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 – sea height anomaly  measured by satellite altimetry</a:t>
            </a:r>
          </a:p>
          <a:p>
            <a:r>
              <a:rPr lang="en-US" dirty="0" smtClean="0"/>
              <a:t>*displayed data is filtered for the 73-525 days band, after removal of average annual cycle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76400" y="5314890"/>
            <a:ext cx="90678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~ </a:t>
            </a:r>
            <a:r>
              <a:rPr lang="en-US" sz="2000" b="1" dirty="0" smtClean="0">
                <a:solidFill>
                  <a:srgbClr val="FF0000"/>
                </a:solidFill>
              </a:rPr>
              <a:t>±10 </a:t>
            </a:r>
            <a:r>
              <a:rPr lang="en-US" sz="2000" b="1" dirty="0" smtClean="0">
                <a:solidFill>
                  <a:srgbClr val="FF0000"/>
                </a:solidFill>
              </a:rPr>
              <a:t>cm</a:t>
            </a:r>
            <a:r>
              <a:rPr lang="en-US" sz="2000" b="1" dirty="0" smtClean="0"/>
              <a:t> </a:t>
            </a:r>
            <a:r>
              <a:rPr lang="en-US" sz="2000" b="1" dirty="0" smtClean="0"/>
              <a:t>coastal sea </a:t>
            </a:r>
            <a:r>
              <a:rPr lang="en-US" sz="2000" b="1" dirty="0" smtClean="0"/>
              <a:t>level changes usually associated with the seasonal FC flow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-15180" y="6550223"/>
            <a:ext cx="1221780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Domingues et al., </a:t>
            </a:r>
            <a:r>
              <a:rPr lang="en-US" sz="1400" b="1" dirty="0" smtClean="0"/>
              <a:t>(2016</a:t>
            </a:r>
            <a:r>
              <a:rPr lang="en-US" sz="1400" b="1" dirty="0"/>
              <a:t>). Remote sources for </a:t>
            </a:r>
            <a:r>
              <a:rPr lang="en-US" sz="1400" b="1" dirty="0" smtClean="0"/>
              <a:t>year-to-year </a:t>
            </a:r>
            <a:r>
              <a:rPr lang="en-US" sz="1400" b="1" dirty="0"/>
              <a:t>changes in the seasonality of the Florida Current transport. Journal of Geophysical </a:t>
            </a:r>
            <a:r>
              <a:rPr lang="en-US" sz="1400" b="1" dirty="0" smtClean="0"/>
              <a:t>Research-Oceans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81400" y="685800"/>
            <a:ext cx="5186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Filtered Satellite Altimetry Sea </a:t>
            </a:r>
            <a:r>
              <a:rPr lang="en-US" sz="2000" b="1" u="sng" smtClean="0"/>
              <a:t>Height Anomaly</a:t>
            </a:r>
            <a:endParaRPr lang="en-US" sz="2000" b="1" u="sng"/>
          </a:p>
        </p:txBody>
      </p:sp>
    </p:spTree>
    <p:extLst>
      <p:ext uri="{BB962C8B-B14F-4D97-AF65-F5344CB8AC3E}">
        <p14:creationId xmlns:p14="http://schemas.microsoft.com/office/powerpoint/2010/main" val="260931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0" y="5410200"/>
            <a:ext cx="7620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811136"/>
            <a:ext cx="11041380" cy="5791631"/>
          </a:xfrm>
        </p:spPr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62000"/>
            <a:ext cx="6977874" cy="56171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33800" y="1295400"/>
            <a:ext cx="3528723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Observed Sea Level </a:t>
            </a:r>
            <a:r>
              <a:rPr lang="mr-IN" sz="2000" b="1" dirty="0" smtClean="0">
                <a:solidFill>
                  <a:schemeClr val="accent6">
                    <a:lumMod val="75000"/>
                  </a:schemeClr>
                </a:solidFill>
              </a:rPr>
              <a:t>–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Miami, FL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1668" y="4933890"/>
            <a:ext cx="1490344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432FF"/>
                </a:solidFill>
              </a:rPr>
              <a:t>FC transport</a:t>
            </a:r>
            <a:endParaRPr lang="en-US" sz="2000" b="1" dirty="0">
              <a:solidFill>
                <a:srgbClr val="0432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89213"/>
            <a:ext cx="11887200" cy="656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800" dirty="0" smtClean="0"/>
              <a:t>The Florida </a:t>
            </a:r>
            <a:r>
              <a:rPr lang="en-US" sz="2800" dirty="0"/>
              <a:t>Current </a:t>
            </a:r>
            <a:r>
              <a:rPr lang="en-US" sz="2800" dirty="0" smtClean="0"/>
              <a:t>Flow and Sea Level Changes During </a:t>
            </a:r>
            <a:r>
              <a:rPr lang="en-US" sz="2800" dirty="0"/>
              <a:t>2010-2015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0934" y="6222531"/>
            <a:ext cx="60516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1995      </a:t>
            </a:r>
            <a:r>
              <a:rPr lang="en-US" sz="2400" b="1" dirty="0" smtClean="0"/>
              <a:t>    2000          </a:t>
            </a:r>
            <a:r>
              <a:rPr lang="en-US" sz="2400" b="1" dirty="0" smtClean="0"/>
              <a:t>2005   </a:t>
            </a:r>
            <a:r>
              <a:rPr lang="en-US" sz="2400" b="1" dirty="0" smtClean="0"/>
              <a:t>       </a:t>
            </a:r>
            <a:r>
              <a:rPr lang="en-US" sz="2400" b="1" smtClean="0"/>
              <a:t>2010  </a:t>
            </a:r>
            <a:r>
              <a:rPr lang="en-US" sz="2400" b="1" smtClean="0"/>
              <a:t>       </a:t>
            </a:r>
            <a:r>
              <a:rPr lang="en-US" sz="2400" b="1" dirty="0" smtClean="0"/>
              <a:t>2015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4270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Year-to-year </a:t>
            </a:r>
            <a:r>
              <a:rPr lang="en-US" sz="2800" dirty="0" smtClean="0"/>
              <a:t>Changes </a:t>
            </a:r>
            <a:r>
              <a:rPr lang="en-US" sz="2800" dirty="0" smtClean="0"/>
              <a:t>in the Florida Current </a:t>
            </a:r>
            <a:r>
              <a:rPr lang="en-US" sz="2800" dirty="0" smtClean="0"/>
              <a:t>Temperature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369268" y="1143000"/>
            <a:ext cx="462511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lvl="1"/>
            <a:r>
              <a:rPr lang="en-US" sz="2400" b="1" dirty="0"/>
              <a:t>Over 250 in situ surveys since </a:t>
            </a:r>
            <a:r>
              <a:rPr lang="en-US" sz="2400" b="1" dirty="0" smtClean="0"/>
              <a:t>1995</a:t>
            </a:r>
            <a:endParaRPr lang="en-US" sz="2400" b="1" dirty="0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0"/>
          <a:stretch/>
        </p:blipFill>
        <p:spPr>
          <a:xfrm>
            <a:off x="5943600" y="1945348"/>
            <a:ext cx="5407680" cy="445545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0"/>
          <a:stretch/>
        </p:blipFill>
        <p:spPr>
          <a:xfrm>
            <a:off x="316049" y="713407"/>
            <a:ext cx="5355093" cy="600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180" y="6550223"/>
            <a:ext cx="1221780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Domingues et al., (in preparation</a:t>
            </a:r>
            <a:r>
              <a:rPr lang="en-US" sz="1400" b="1" dirty="0"/>
              <a:t>). Accelerated sea level </a:t>
            </a:r>
            <a:r>
              <a:rPr lang="en-US" sz="1400" b="1" dirty="0" smtClean="0"/>
              <a:t>changes in </a:t>
            </a:r>
            <a:r>
              <a:rPr lang="en-US" sz="1400" b="1" dirty="0"/>
              <a:t>the United States east coast: links with recent warming of the Florida Current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6089" y="4264223"/>
            <a:ext cx="1547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November, 2011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638800" y="1295400"/>
            <a:ext cx="6472398" cy="5258231"/>
          </a:xfrm>
        </p:spPr>
        <p:txBody>
          <a:bodyPr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dirty="0" smtClean="0"/>
              <a:t>   Temperature anomalies associated with: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b="1" dirty="0" smtClean="0"/>
              <a:t>Thermosteric height anomalies ranging between:</a:t>
            </a:r>
          </a:p>
          <a:p>
            <a:pPr lvl="2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dirty="0" smtClean="0"/>
              <a:t>-10 and 10 cm</a:t>
            </a:r>
          </a:p>
          <a:p>
            <a:pPr lvl="2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dirty="0" smtClean="0"/>
              <a:t>Trend of 2 cm / decade 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US" b="1" dirty="0" smtClean="0"/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b="1" dirty="0" smtClean="0"/>
              <a:t>The 2010-2015 event:</a:t>
            </a:r>
          </a:p>
          <a:p>
            <a:pPr lvl="2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Florida Current temperature shifted from a cold regime during 2010-2013 to a warm regime during 2014-2015</a:t>
            </a:r>
          </a:p>
          <a:p>
            <a:pPr lvl="2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dirty="0" smtClean="0"/>
              <a:t>The observed peak in late 2015 coincided with observed flooding events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1800" dirty="0"/>
          </a:p>
          <a:p>
            <a:pPr lvl="2">
              <a:buFont typeface="Wingdings" panose="05000000000000000000" pitchFamily="2" charset="2"/>
              <a:buChar char="§"/>
            </a:pPr>
            <a:endParaRPr lang="en-US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18"/>
          <a:stretch/>
        </p:blipFill>
        <p:spPr>
          <a:xfrm>
            <a:off x="101259" y="671614"/>
            <a:ext cx="5565091" cy="5195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91653" r="-1080" b="-465"/>
          <a:stretch/>
        </p:blipFill>
        <p:spPr>
          <a:xfrm>
            <a:off x="381000" y="5898756"/>
            <a:ext cx="4961971" cy="65444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12420" y="89213"/>
            <a:ext cx="11567160" cy="656851"/>
          </a:xfrm>
        </p:spPr>
        <p:txBody>
          <a:bodyPr>
            <a:noAutofit/>
          </a:bodyPr>
          <a:lstStyle/>
          <a:p>
            <a:r>
              <a:rPr lang="en-US" sz="2800" dirty="0" smtClean="0"/>
              <a:t>Year-to-year </a:t>
            </a:r>
            <a:r>
              <a:rPr lang="en-US" sz="2800" dirty="0" smtClean="0"/>
              <a:t>Changes </a:t>
            </a:r>
            <a:r>
              <a:rPr lang="en-US" sz="2800" dirty="0" smtClean="0"/>
              <a:t>in the Florida Current </a:t>
            </a:r>
            <a:r>
              <a:rPr lang="en-US" sz="2800" dirty="0" smtClean="0"/>
              <a:t>Temperature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5676254" y="5867400"/>
            <a:ext cx="646091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anomalies with respect to the annual cycle, and </a:t>
            </a:r>
            <a:r>
              <a:rPr lang="en-US" dirty="0"/>
              <a:t>averaged for the Florida Straits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542509" y="5562600"/>
            <a:ext cx="123841" cy="6279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64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5938" y="76200"/>
            <a:ext cx="12723876" cy="656851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Florida Current </a:t>
            </a:r>
            <a:r>
              <a:rPr lang="en-US" sz="2800" dirty="0" smtClean="0"/>
              <a:t>Temperature and Sea Level Changes During </a:t>
            </a:r>
            <a:r>
              <a:rPr lang="en-US" sz="2800" dirty="0" smtClean="0"/>
              <a:t>2010-2015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811136"/>
            <a:ext cx="11041380" cy="5791631"/>
          </a:xfrm>
        </p:spPr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62000"/>
            <a:ext cx="6977873" cy="56171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2975" y="3105090"/>
            <a:ext cx="2703625" cy="400110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FC temperature 0-300m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4419600"/>
            <a:ext cx="2842766" cy="400110"/>
          </a:xfrm>
          <a:prstGeom prst="rect">
            <a:avLst/>
          </a:prstGeom>
          <a:solidFill>
            <a:srgbClr val="FF65FF">
              <a:alpha val="1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D655D5"/>
                </a:solidFill>
              </a:rPr>
              <a:t>FC thermosteric anomaly</a:t>
            </a:r>
            <a:endParaRPr lang="en-US" sz="2000" b="1" dirty="0">
              <a:solidFill>
                <a:srgbClr val="D655D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8373" y="2518827"/>
            <a:ext cx="2421027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FC temperature and transport changes likely contribute independently to coastal sea-level variability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-15180" y="6550223"/>
            <a:ext cx="1221780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Domingues et al., (in preparation</a:t>
            </a:r>
            <a:r>
              <a:rPr lang="en-US" sz="1400" b="1" dirty="0"/>
              <a:t>). Accelerated sea level </a:t>
            </a:r>
            <a:r>
              <a:rPr lang="en-US" sz="1400" b="1" dirty="0" smtClean="0"/>
              <a:t>changes in </a:t>
            </a:r>
            <a:r>
              <a:rPr lang="en-US" sz="1400" b="1" dirty="0"/>
              <a:t>the United States east coast: links with recent warming of the Florida Current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10934" y="6206345"/>
            <a:ext cx="6051657" cy="3468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1995      </a:t>
            </a:r>
            <a:r>
              <a:rPr lang="en-US" sz="2400" b="1" dirty="0" smtClean="0"/>
              <a:t>    2000          </a:t>
            </a:r>
            <a:r>
              <a:rPr lang="en-US" sz="2400" b="1" dirty="0" smtClean="0"/>
              <a:t>2005   </a:t>
            </a:r>
            <a:r>
              <a:rPr lang="en-US" sz="2400" b="1" dirty="0" smtClean="0"/>
              <a:t>       </a:t>
            </a:r>
            <a:r>
              <a:rPr lang="en-US" sz="2400" b="1" smtClean="0"/>
              <a:t>2010  </a:t>
            </a:r>
            <a:r>
              <a:rPr lang="en-US" sz="2400" b="1" smtClean="0"/>
              <a:t>       </a:t>
            </a:r>
            <a:r>
              <a:rPr lang="en-US" sz="2400" b="1" dirty="0" smtClean="0"/>
              <a:t>2015 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733800" y="1295400"/>
            <a:ext cx="3528723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Observed Sea Level </a:t>
            </a:r>
            <a:r>
              <a:rPr lang="mr-IN" sz="2000" b="1" dirty="0" smtClean="0">
                <a:solidFill>
                  <a:schemeClr val="accent6">
                    <a:lumMod val="75000"/>
                  </a:schemeClr>
                </a:solidFill>
              </a:rPr>
              <a:t>–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Miami, FL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1668" y="4933890"/>
            <a:ext cx="1490344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432FF"/>
                </a:solidFill>
              </a:rPr>
              <a:t>FC transport</a:t>
            </a:r>
            <a:endParaRPr lang="en-US" sz="20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5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125200" y="5751805"/>
            <a:ext cx="804668" cy="726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10383"/>
            <a:ext cx="11567160" cy="656851"/>
          </a:xfrm>
        </p:spPr>
        <p:txBody>
          <a:bodyPr>
            <a:normAutofit/>
          </a:bodyPr>
          <a:lstStyle/>
          <a:p>
            <a:pPr>
              <a:tabLst>
                <a:tab pos="5429250" algn="l"/>
              </a:tabLst>
            </a:pPr>
            <a:r>
              <a:rPr lang="en-US" sz="2800" dirty="0" smtClean="0"/>
              <a:t>High-tide </a:t>
            </a:r>
            <a:r>
              <a:rPr lang="en-US" sz="2800" dirty="0" smtClean="0"/>
              <a:t>Flooding Events </a:t>
            </a:r>
            <a:r>
              <a:rPr lang="en-US" sz="2800" dirty="0" smtClean="0"/>
              <a:t>in Miami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brightnessContrast bright="2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2" t="12774" r="30008" b="1926"/>
          <a:stretch/>
        </p:blipFill>
        <p:spPr>
          <a:xfrm>
            <a:off x="485052" y="654534"/>
            <a:ext cx="3497580" cy="5648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189" r="372" b="5300"/>
          <a:stretch/>
        </p:blipFill>
        <p:spPr>
          <a:xfrm>
            <a:off x="4339246" y="685800"/>
            <a:ext cx="7243154" cy="2672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" t="40571" r="395"/>
          <a:stretch/>
        </p:blipFill>
        <p:spPr>
          <a:xfrm>
            <a:off x="4343400" y="3555505"/>
            <a:ext cx="7229854" cy="2845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689924" y="2876490"/>
            <a:ext cx="389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</a:rPr>
              <a:t>Low tide </a:t>
            </a:r>
            <a:r>
              <a:rPr lang="mr-IN" sz="2400" b="1" dirty="0" smtClean="0">
                <a:solidFill>
                  <a:schemeClr val="bg1"/>
                </a:solidFill>
              </a:rPr>
              <a:t>–</a:t>
            </a:r>
            <a:r>
              <a:rPr lang="en-US" sz="2400" b="1" dirty="0" smtClean="0">
                <a:solidFill>
                  <a:schemeClr val="bg1"/>
                </a:solidFill>
              </a:rPr>
              <a:t> normal conditions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7622" y="5943600"/>
            <a:ext cx="3634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King tide </a:t>
            </a:r>
            <a:r>
              <a:rPr lang="mr-IN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October 6, 2017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48532" y="6477000"/>
            <a:ext cx="6291068" cy="357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51997" y="6488668"/>
            <a:ext cx="3682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Credit</a:t>
            </a:r>
            <a:r>
              <a:rPr lang="en-US" b="1" dirty="0" smtClean="0"/>
              <a:t>: Grant Rawson (NOAA/AOML)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009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5938" y="181349"/>
            <a:ext cx="12723876" cy="656851"/>
          </a:xfrm>
        </p:spPr>
        <p:txBody>
          <a:bodyPr>
            <a:noAutofit/>
          </a:bodyPr>
          <a:lstStyle/>
          <a:p>
            <a:r>
              <a:rPr lang="en-US" sz="3600" smtClean="0"/>
              <a:t>Conclusions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2420" y="456769"/>
            <a:ext cx="11567160" cy="6377944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i="1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2100" b="1" dirty="0" smtClean="0"/>
              <a:t>Changes in the Florida Current transport and temperature cause sea-level variability along the east coast of U.S.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sz="2100" b="1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2100" b="1" dirty="0" smtClean="0"/>
              <a:t>On seasonal time-scales, changes in the Florida Current flow are largely associated with westward propagating signals originated in the open ocean, which cause sea level changes of ±10 cm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sz="2100" b="1" dirty="0" smtClean="0"/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2100" b="1" dirty="0" smtClean="0"/>
              <a:t>On year-to-year time-scales, changes in the Florida Current temperature can also account for </a:t>
            </a:r>
            <a:r>
              <a:rPr lang="en-US" sz="2100" b="1" dirty="0"/>
              <a:t>±</a:t>
            </a:r>
            <a:r>
              <a:rPr lang="en-US" sz="2100" b="1" dirty="0" smtClean="0"/>
              <a:t>10cm in coastal sea-level due to thermal expansion of the water column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endParaRPr lang="en-US" sz="21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2100" b="1" dirty="0" smtClean="0"/>
              <a:t>Accelerated sea-level changes observed during 2010-2015 along the U.S. east coast </a:t>
            </a:r>
            <a:r>
              <a:rPr lang="en-US" sz="2100" b="1" dirty="0" smtClean="0"/>
              <a:t>is consistent with the warming </a:t>
            </a:r>
            <a:r>
              <a:rPr lang="en-US" sz="2100" b="1" dirty="0" smtClean="0"/>
              <a:t>of the Florida </a:t>
            </a:r>
            <a:r>
              <a:rPr lang="en-US" sz="2100" b="1" dirty="0" smtClean="0"/>
              <a:t>Current for the period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endParaRPr lang="en-US" sz="21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2100" b="1" dirty="0" smtClean="0"/>
              <a:t>Flooding events in Miami </a:t>
            </a:r>
            <a:r>
              <a:rPr lang="en-US" sz="2100" b="1" dirty="0"/>
              <a:t>during the very large King </a:t>
            </a:r>
            <a:r>
              <a:rPr lang="en-US" sz="2100" b="1" dirty="0" smtClean="0"/>
              <a:t>Tide from </a:t>
            </a:r>
            <a:r>
              <a:rPr lang="en-US" sz="2100" b="1" dirty="0" smtClean="0"/>
              <a:t>September-October 2015 coincided with:</a:t>
            </a:r>
          </a:p>
          <a:p>
            <a:pPr marL="1597025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100" b="1" dirty="0" smtClean="0"/>
              <a:t>Lower than average Florida Current transport  -&gt; ~5cm increase in sea-level</a:t>
            </a:r>
          </a:p>
          <a:p>
            <a:pPr marL="1597025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100" b="1" dirty="0" smtClean="0"/>
              <a:t>Warmer than average Florida Current - &gt; ~10 cm increase in sea-level</a:t>
            </a:r>
            <a:endParaRPr lang="en-US" sz="2100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endParaRPr lang="en-US" i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5715000" y="6495121"/>
            <a:ext cx="6291068" cy="357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48532" y="6477000"/>
            <a:ext cx="6291068" cy="357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2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t="4389" r="3808" b="187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776" y="152570"/>
            <a:ext cx="113224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Evidence coastal sea level changes along the east coast of United States associated with the Florida Current transport and heat content using satellite altimetry and hydrographic </a:t>
            </a:r>
            <a:r>
              <a:rPr lang="en-US" sz="2800" b="1" dirty="0" smtClean="0"/>
              <a:t>observations</a:t>
            </a:r>
            <a:endParaRPr lang="en-US" dirty="0"/>
          </a:p>
          <a:p>
            <a:pPr algn="ctr"/>
            <a:endParaRPr lang="en-US" sz="1400" dirty="0"/>
          </a:p>
          <a:p>
            <a:pPr>
              <a:spcAft>
                <a:spcPts val="1200"/>
              </a:spcAft>
            </a:pPr>
            <a:r>
              <a:rPr lang="en-US" sz="2400" b="1" u="sng" dirty="0" smtClean="0">
                <a:latin typeface="Avenir Book" charset="0"/>
                <a:ea typeface="Avenir Book" charset="0"/>
                <a:cs typeface="Avenir Book" charset="0"/>
              </a:rPr>
              <a:t>Ricardo Domingues</a:t>
            </a:r>
            <a:r>
              <a:rPr lang="en-US" sz="2400" b="1" u="sng" baseline="30000" dirty="0" smtClean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sz="2400" b="1" u="sng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Gustavo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Goni</a:t>
            </a:r>
            <a:r>
              <a:rPr lang="en-US" sz="2400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Molly Baringer</a:t>
            </a:r>
            <a:r>
              <a:rPr lang="en-US" sz="2400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sz="2400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Denis Volkov</a:t>
            </a:r>
            <a:r>
              <a:rPr lang="en-US" sz="2400" b="1" baseline="30000" dirty="0" smtClean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sz="2400" b="1" baseline="30000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732" y="5429615"/>
            <a:ext cx="1277484" cy="12492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4724400"/>
            <a:ext cx="5280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/>
            <a:r>
              <a:rPr lang="en-US" baseline="30000" dirty="0">
                <a:solidFill>
                  <a:srgbClr val="FFFF00"/>
                </a:solidFill>
                <a:ea typeface="Avenir Book" charset="0"/>
                <a:cs typeface="Avenir Book" charset="0"/>
              </a:rPr>
              <a:t>1</a:t>
            </a:r>
            <a:r>
              <a:rPr lang="en-US" dirty="0">
                <a:solidFill>
                  <a:srgbClr val="FFFF00"/>
                </a:solidFill>
                <a:ea typeface="Avenir Book" charset="0"/>
                <a:cs typeface="Avenir Book" charset="0"/>
              </a:rPr>
              <a:t> University of Miami, Cooperative Institute for Marine and Atmospheric Studies - CIMAS, Miami, Florida, USA</a:t>
            </a:r>
          </a:p>
          <a:p>
            <a:pPr marL="341313" indent="-341313"/>
            <a:r>
              <a:rPr lang="en-US" baseline="30000" dirty="0">
                <a:solidFill>
                  <a:srgbClr val="FFFF00"/>
                </a:solidFill>
                <a:ea typeface="Avenir Book" charset="0"/>
                <a:cs typeface="Avenir Book" charset="0"/>
              </a:rPr>
              <a:t>2</a:t>
            </a:r>
            <a:r>
              <a:rPr lang="en-US" dirty="0">
                <a:solidFill>
                  <a:srgbClr val="FFFF00"/>
                </a:solidFill>
                <a:ea typeface="Avenir Book" charset="0"/>
                <a:cs typeface="Avenir Book" charset="0"/>
              </a:rPr>
              <a:t> NOAA Atlantic Oceanographic and Meteorological Laboratory - AOML, Miami, Florida, USA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800600"/>
            <a:ext cx="1857395" cy="24036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800" y="6400800"/>
            <a:ext cx="6580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chemeClr val="bg1"/>
                </a:solidFill>
              </a:rPr>
              <a:t>Ocean Surface Topography Science Team Meeting, Miami,</a:t>
            </a:r>
            <a:r>
              <a:rPr lang="en-US" sz="1600" b="1" baseline="0" dirty="0" smtClean="0">
                <a:solidFill>
                  <a:schemeClr val="bg1"/>
                </a:solidFill>
              </a:rPr>
              <a:t> FL, October 2017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0" y="2676478"/>
            <a:ext cx="3125727" cy="98488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/>
              <a:t>Thank you</a:t>
            </a:r>
            <a:endParaRPr lang="en-US" sz="4000" b="1" dirty="0" smtClean="0"/>
          </a:p>
          <a:p>
            <a:pPr algn="ctr"/>
            <a:r>
              <a:rPr lang="en-US" b="1" dirty="0" smtClean="0">
                <a:hlinkClick r:id="rId6"/>
              </a:rPr>
              <a:t>Ricardo.Domingues@noaa.gov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79741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10383"/>
            <a:ext cx="11567160" cy="6568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High-tide </a:t>
            </a:r>
            <a:r>
              <a:rPr lang="en-US" sz="2800" dirty="0" smtClean="0"/>
              <a:t>Flooding Events </a:t>
            </a:r>
            <a:r>
              <a:rPr lang="en-US" sz="2800" dirty="0" smtClean="0"/>
              <a:t>in Miami: September-October 2015</a:t>
            </a:r>
            <a:endParaRPr lang="en-US" sz="2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r="17961"/>
          <a:stretch/>
        </p:blipFill>
        <p:spPr>
          <a:xfrm>
            <a:off x="738103" y="1403320"/>
            <a:ext cx="4875735" cy="3955467"/>
          </a:xfrm>
        </p:spPr>
      </p:pic>
      <p:sp>
        <p:nvSpPr>
          <p:cNvPr id="11" name="TextBox 10"/>
          <p:cNvSpPr txBox="1"/>
          <p:nvPr/>
        </p:nvSpPr>
        <p:spPr>
          <a:xfrm>
            <a:off x="716784" y="5029200"/>
            <a:ext cx="2331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Credit: Miami New Times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310" y="1371600"/>
            <a:ext cx="5908690" cy="39489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677400" y="5012795"/>
            <a:ext cx="2157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Credit: New York Times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84582" y="5693636"/>
            <a:ext cx="7021418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Estimated return </a:t>
            </a:r>
            <a:r>
              <a:rPr lang="en-US" sz="2400" b="1" dirty="0"/>
              <a:t>period of 6 years </a:t>
            </a:r>
            <a:r>
              <a:rPr lang="en-US" sz="2400" b="1" dirty="0" smtClean="0"/>
              <a:t>(Sweet et al., 2016)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373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029" b="8812"/>
          <a:stretch/>
        </p:blipFill>
        <p:spPr>
          <a:xfrm>
            <a:off x="5181600" y="685800"/>
            <a:ext cx="5233262" cy="584323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5508" y="2941631"/>
            <a:ext cx="4926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Monthly sea-level observed in </a:t>
            </a:r>
            <a:r>
              <a:rPr lang="en-US" sz="2400" b="1" u="sng" dirty="0" smtClean="0"/>
              <a:t>Miami</a:t>
            </a:r>
          </a:p>
          <a:p>
            <a:pPr algn="ctr"/>
            <a:r>
              <a:rPr lang="en-US" sz="2400" dirty="0" smtClean="0"/>
              <a:t>(NOAA/NOS Virginia Key Tide Gauge)</a:t>
            </a:r>
            <a:endParaRPr lang="en-US" sz="24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12420" y="10383"/>
            <a:ext cx="11567160" cy="6568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High-tide </a:t>
            </a:r>
            <a:r>
              <a:rPr lang="en-US" sz="2800" dirty="0" smtClean="0"/>
              <a:t>Flooding Events </a:t>
            </a:r>
            <a:r>
              <a:rPr lang="en-US" sz="2800" dirty="0" smtClean="0"/>
              <a:t>in Miami: September-October 2015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1839074" y="-2711116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914165" y="924580"/>
            <a:ext cx="915635" cy="5232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A00"/>
                </a:solidFill>
              </a:rPr>
              <a:t>2015</a:t>
            </a:r>
            <a:endParaRPr lang="en-US" sz="2800" b="1" dirty="0">
              <a:solidFill>
                <a:srgbClr val="00FA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116562" y="2602250"/>
            <a:ext cx="257410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Astronomical tides</a:t>
            </a:r>
            <a:endParaRPr lang="en-US" sz="2400" b="1" dirty="0"/>
          </a:p>
        </p:txBody>
      </p:sp>
      <p:cxnSp>
        <p:nvCxnSpPr>
          <p:cNvPr id="35" name="Straight Connector 34"/>
          <p:cNvCxnSpPr>
            <a:stCxn id="34" idx="3"/>
          </p:cNvCxnSpPr>
          <p:nvPr/>
        </p:nvCxnSpPr>
        <p:spPr>
          <a:xfrm>
            <a:off x="8690665" y="2833083"/>
            <a:ext cx="533400" cy="1968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8573085" y="4913616"/>
            <a:ext cx="1523174" cy="461665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432FF"/>
                </a:solidFill>
              </a:rPr>
              <a:t>1995-2005</a:t>
            </a:r>
            <a:endParaRPr lang="en-US" sz="2400" b="1" dirty="0">
              <a:solidFill>
                <a:srgbClr val="0432FF"/>
              </a:solidFill>
            </a:endParaRPr>
          </a:p>
        </p:txBody>
      </p:sp>
      <p:cxnSp>
        <p:nvCxnSpPr>
          <p:cNvPr id="37" name="Straight Connector 36"/>
          <p:cNvCxnSpPr>
            <a:endCxn id="36" idx="1"/>
          </p:cNvCxnSpPr>
          <p:nvPr/>
        </p:nvCxnSpPr>
        <p:spPr>
          <a:xfrm>
            <a:off x="8297232" y="4572777"/>
            <a:ext cx="275853" cy="571672"/>
          </a:xfrm>
          <a:prstGeom prst="line">
            <a:avLst/>
          </a:prstGeom>
          <a:ln w="127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35958" y="1849606"/>
            <a:ext cx="152317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2006-2017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42" name="Straight Connector 41"/>
          <p:cNvCxnSpPr>
            <a:stCxn id="41" idx="3"/>
          </p:cNvCxnSpPr>
          <p:nvPr/>
        </p:nvCxnSpPr>
        <p:spPr>
          <a:xfrm>
            <a:off x="8759132" y="2080439"/>
            <a:ext cx="376105" cy="56938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71265" y="5819745"/>
            <a:ext cx="4491935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300" b="1" dirty="0" smtClean="0"/>
              <a:t>J    F   M </a:t>
            </a:r>
            <a:r>
              <a:rPr lang="en-US" sz="2300" b="1" dirty="0" smtClean="0"/>
              <a:t> A  </a:t>
            </a:r>
            <a:r>
              <a:rPr lang="en-US" sz="2300" b="1" dirty="0" smtClean="0"/>
              <a:t>M  </a:t>
            </a:r>
            <a:r>
              <a:rPr lang="en-US" sz="2300" b="1" dirty="0" smtClean="0"/>
              <a:t>J    </a:t>
            </a:r>
            <a:r>
              <a:rPr lang="en-US" sz="2300" b="1" dirty="0" smtClean="0"/>
              <a:t>J    A   S   O   N   D </a:t>
            </a:r>
            <a:endParaRPr lang="en-US" sz="23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677400" y="1518834"/>
            <a:ext cx="942813" cy="516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668000" y="1295400"/>
            <a:ext cx="1479892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smtClean="0"/>
              <a:t>King Tides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61302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5748532" y="6477000"/>
            <a:ext cx="6291068" cy="357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644352" y="712113"/>
            <a:ext cx="1622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smtClean="0"/>
              <a:t>Tide Gauges</a:t>
            </a:r>
            <a:endParaRPr lang="en-US" sz="2200" b="1" u="sng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12420" y="10383"/>
            <a:ext cx="11567160" cy="6568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Sea Level Changes Along U.S. East Coast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1839074" y="-2711116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t="35757" b="4965"/>
          <a:stretch/>
        </p:blipFill>
        <p:spPr>
          <a:xfrm>
            <a:off x="456145" y="1246564"/>
            <a:ext cx="3362221" cy="503697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847688" y="2103082"/>
            <a:ext cx="781712" cy="3537929"/>
            <a:chOff x="10134600" y="2611680"/>
            <a:chExt cx="646043" cy="29239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21" t="40596" r="-1546" b="14947"/>
            <a:stretch/>
          </p:blipFill>
          <p:spPr>
            <a:xfrm>
              <a:off x="10134600" y="2611680"/>
              <a:ext cx="646043" cy="2923908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10134600" y="2753086"/>
              <a:ext cx="2883" cy="26542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2" t="43786" r="53431" b="7616"/>
          <a:stretch/>
        </p:blipFill>
        <p:spPr>
          <a:xfrm>
            <a:off x="2443138" y="1727200"/>
            <a:ext cx="357170" cy="455633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 rot="16200000">
            <a:off x="1775942" y="3866870"/>
            <a:ext cx="884450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Latitude</a:t>
            </a:r>
            <a:endParaRPr lang="en-US" b="1"/>
          </a:p>
        </p:txBody>
      </p:sp>
      <p:sp>
        <p:nvSpPr>
          <p:cNvPr id="17" name="Freeform 16"/>
          <p:cNvSpPr/>
          <p:nvPr/>
        </p:nvSpPr>
        <p:spPr>
          <a:xfrm>
            <a:off x="582766" y="1729917"/>
            <a:ext cx="1631082" cy="4596714"/>
          </a:xfrm>
          <a:custGeom>
            <a:avLst/>
            <a:gdLst>
              <a:gd name="connsiteX0" fmla="*/ 1591830 w 1646018"/>
              <a:gd name="connsiteY0" fmla="*/ 0 h 4893276"/>
              <a:gd name="connsiteX1" fmla="*/ 1455906 w 1646018"/>
              <a:gd name="connsiteY1" fmla="*/ 1099751 h 4893276"/>
              <a:gd name="connsiteX2" fmla="*/ 34879 w 1646018"/>
              <a:gd name="connsiteY2" fmla="*/ 2211859 h 4893276"/>
              <a:gd name="connsiteX3" fmla="*/ 417938 w 1646018"/>
              <a:gd name="connsiteY3" fmla="*/ 4436076 h 4893276"/>
              <a:gd name="connsiteX4" fmla="*/ 220230 w 1646018"/>
              <a:gd name="connsiteY4" fmla="*/ 4893276 h 4893276"/>
              <a:gd name="connsiteX0" fmla="*/ 1573625 w 1581350"/>
              <a:gd name="connsiteY0" fmla="*/ 0 h 4893276"/>
              <a:gd name="connsiteX1" fmla="*/ 1054641 w 1581350"/>
              <a:gd name="connsiteY1" fmla="*/ 889687 h 4893276"/>
              <a:gd name="connsiteX2" fmla="*/ 16674 w 1581350"/>
              <a:gd name="connsiteY2" fmla="*/ 2211859 h 4893276"/>
              <a:gd name="connsiteX3" fmla="*/ 399733 w 1581350"/>
              <a:gd name="connsiteY3" fmla="*/ 4436076 h 4893276"/>
              <a:gd name="connsiteX4" fmla="*/ 202025 w 1581350"/>
              <a:gd name="connsiteY4" fmla="*/ 4893276 h 4893276"/>
              <a:gd name="connsiteX0" fmla="*/ 1524198 w 1532868"/>
              <a:gd name="connsiteY0" fmla="*/ 0 h 4955060"/>
              <a:gd name="connsiteX1" fmla="*/ 1054641 w 1532868"/>
              <a:gd name="connsiteY1" fmla="*/ 951471 h 4955060"/>
              <a:gd name="connsiteX2" fmla="*/ 16674 w 1532868"/>
              <a:gd name="connsiteY2" fmla="*/ 2273643 h 4955060"/>
              <a:gd name="connsiteX3" fmla="*/ 399733 w 1532868"/>
              <a:gd name="connsiteY3" fmla="*/ 4497860 h 4955060"/>
              <a:gd name="connsiteX4" fmla="*/ 202025 w 1532868"/>
              <a:gd name="connsiteY4" fmla="*/ 4955060 h 4955060"/>
              <a:gd name="connsiteX0" fmla="*/ 1524198 w 1558412"/>
              <a:gd name="connsiteY0" fmla="*/ 0 h 4955060"/>
              <a:gd name="connsiteX1" fmla="*/ 1054641 w 1558412"/>
              <a:gd name="connsiteY1" fmla="*/ 951471 h 4955060"/>
              <a:gd name="connsiteX2" fmla="*/ 16674 w 1558412"/>
              <a:gd name="connsiteY2" fmla="*/ 2273643 h 4955060"/>
              <a:gd name="connsiteX3" fmla="*/ 399733 w 1558412"/>
              <a:gd name="connsiteY3" fmla="*/ 4497860 h 4955060"/>
              <a:gd name="connsiteX4" fmla="*/ 202025 w 1558412"/>
              <a:gd name="connsiteY4" fmla="*/ 4955060 h 4955060"/>
              <a:gd name="connsiteX0" fmla="*/ 1584515 w 1619402"/>
              <a:gd name="connsiteY0" fmla="*/ 0 h 4955060"/>
              <a:gd name="connsiteX1" fmla="*/ 1114958 w 1619402"/>
              <a:gd name="connsiteY1" fmla="*/ 951471 h 4955060"/>
              <a:gd name="connsiteX2" fmla="*/ 15207 w 1619402"/>
              <a:gd name="connsiteY2" fmla="*/ 2310713 h 4955060"/>
              <a:gd name="connsiteX3" fmla="*/ 460050 w 1619402"/>
              <a:gd name="connsiteY3" fmla="*/ 4497860 h 4955060"/>
              <a:gd name="connsiteX4" fmla="*/ 262342 w 1619402"/>
              <a:gd name="connsiteY4" fmla="*/ 4955060 h 4955060"/>
              <a:gd name="connsiteX0" fmla="*/ 1592202 w 1627089"/>
              <a:gd name="connsiteY0" fmla="*/ 0 h 4955060"/>
              <a:gd name="connsiteX1" fmla="*/ 1122645 w 1627089"/>
              <a:gd name="connsiteY1" fmla="*/ 951471 h 4955060"/>
              <a:gd name="connsiteX2" fmla="*/ 22894 w 1627089"/>
              <a:gd name="connsiteY2" fmla="*/ 2310713 h 4955060"/>
              <a:gd name="connsiteX3" fmla="*/ 368883 w 1627089"/>
              <a:gd name="connsiteY3" fmla="*/ 4114800 h 4955060"/>
              <a:gd name="connsiteX4" fmla="*/ 270029 w 1627089"/>
              <a:gd name="connsiteY4" fmla="*/ 4955060 h 4955060"/>
              <a:gd name="connsiteX0" fmla="*/ 1594622 w 1633373"/>
              <a:gd name="connsiteY0" fmla="*/ 0 h 4955060"/>
              <a:gd name="connsiteX1" fmla="*/ 1174492 w 1633373"/>
              <a:gd name="connsiteY1" fmla="*/ 976185 h 4955060"/>
              <a:gd name="connsiteX2" fmla="*/ 25314 w 1633373"/>
              <a:gd name="connsiteY2" fmla="*/ 2310713 h 4955060"/>
              <a:gd name="connsiteX3" fmla="*/ 371303 w 1633373"/>
              <a:gd name="connsiteY3" fmla="*/ 4114800 h 4955060"/>
              <a:gd name="connsiteX4" fmla="*/ 272449 w 1633373"/>
              <a:gd name="connsiteY4" fmla="*/ 4955060 h 4955060"/>
              <a:gd name="connsiteX0" fmla="*/ 1594622 w 1628120"/>
              <a:gd name="connsiteY0" fmla="*/ 0 h 4955060"/>
              <a:gd name="connsiteX1" fmla="*/ 1174492 w 1628120"/>
              <a:gd name="connsiteY1" fmla="*/ 976185 h 4955060"/>
              <a:gd name="connsiteX2" fmla="*/ 25314 w 1628120"/>
              <a:gd name="connsiteY2" fmla="*/ 2310713 h 4955060"/>
              <a:gd name="connsiteX3" fmla="*/ 371303 w 1628120"/>
              <a:gd name="connsiteY3" fmla="*/ 4114800 h 4955060"/>
              <a:gd name="connsiteX4" fmla="*/ 272449 w 1628120"/>
              <a:gd name="connsiteY4" fmla="*/ 4955060 h 4955060"/>
              <a:gd name="connsiteX0" fmla="*/ 1594622 w 1638937"/>
              <a:gd name="connsiteY0" fmla="*/ 0 h 4955060"/>
              <a:gd name="connsiteX1" fmla="*/ 1174492 w 1638937"/>
              <a:gd name="connsiteY1" fmla="*/ 976185 h 4955060"/>
              <a:gd name="connsiteX2" fmla="*/ 25314 w 1638937"/>
              <a:gd name="connsiteY2" fmla="*/ 2310713 h 4955060"/>
              <a:gd name="connsiteX3" fmla="*/ 371303 w 1638937"/>
              <a:gd name="connsiteY3" fmla="*/ 4114800 h 4955060"/>
              <a:gd name="connsiteX4" fmla="*/ 272449 w 1638937"/>
              <a:gd name="connsiteY4" fmla="*/ 4955060 h 4955060"/>
              <a:gd name="connsiteX0" fmla="*/ 1594012 w 1637013"/>
              <a:gd name="connsiteY0" fmla="*/ 0 h 4955060"/>
              <a:gd name="connsiteX1" fmla="*/ 1161525 w 1637013"/>
              <a:gd name="connsiteY1" fmla="*/ 914401 h 4955060"/>
              <a:gd name="connsiteX2" fmla="*/ 24704 w 1637013"/>
              <a:gd name="connsiteY2" fmla="*/ 2310713 h 4955060"/>
              <a:gd name="connsiteX3" fmla="*/ 370693 w 1637013"/>
              <a:gd name="connsiteY3" fmla="*/ 4114800 h 4955060"/>
              <a:gd name="connsiteX4" fmla="*/ 271839 w 1637013"/>
              <a:gd name="connsiteY4" fmla="*/ 4955060 h 4955060"/>
              <a:gd name="connsiteX0" fmla="*/ 1631082 w 1666384"/>
              <a:gd name="connsiteY0" fmla="*/ 0 h 4596714"/>
              <a:gd name="connsiteX1" fmla="*/ 1161525 w 1666384"/>
              <a:gd name="connsiteY1" fmla="*/ 556055 h 4596714"/>
              <a:gd name="connsiteX2" fmla="*/ 24704 w 1666384"/>
              <a:gd name="connsiteY2" fmla="*/ 1952367 h 4596714"/>
              <a:gd name="connsiteX3" fmla="*/ 370693 w 1666384"/>
              <a:gd name="connsiteY3" fmla="*/ 3756454 h 4596714"/>
              <a:gd name="connsiteX4" fmla="*/ 271839 w 1666384"/>
              <a:gd name="connsiteY4" fmla="*/ 4596714 h 4596714"/>
              <a:gd name="connsiteX0" fmla="*/ 1631082 w 1631082"/>
              <a:gd name="connsiteY0" fmla="*/ 0 h 4596714"/>
              <a:gd name="connsiteX1" fmla="*/ 1161525 w 1631082"/>
              <a:gd name="connsiteY1" fmla="*/ 556055 h 4596714"/>
              <a:gd name="connsiteX2" fmla="*/ 24704 w 1631082"/>
              <a:gd name="connsiteY2" fmla="*/ 1952367 h 4596714"/>
              <a:gd name="connsiteX3" fmla="*/ 370693 w 1631082"/>
              <a:gd name="connsiteY3" fmla="*/ 3756454 h 4596714"/>
              <a:gd name="connsiteX4" fmla="*/ 271839 w 1631082"/>
              <a:gd name="connsiteY4" fmla="*/ 4596714 h 459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1082" h="4596714">
                <a:moveTo>
                  <a:pt x="1631082" y="0"/>
                </a:moveTo>
                <a:cubicBezTo>
                  <a:pt x="1309806" y="489122"/>
                  <a:pt x="1429255" y="230661"/>
                  <a:pt x="1161525" y="556055"/>
                </a:cubicBezTo>
                <a:cubicBezTo>
                  <a:pt x="893795" y="881449"/>
                  <a:pt x="156509" y="1418967"/>
                  <a:pt x="24704" y="1952367"/>
                </a:cubicBezTo>
                <a:cubicBezTo>
                  <a:pt x="-107101" y="2485767"/>
                  <a:pt x="329504" y="3315730"/>
                  <a:pt x="370693" y="3756454"/>
                </a:cubicBezTo>
                <a:cubicBezTo>
                  <a:pt x="411882" y="4197179"/>
                  <a:pt x="271839" y="4596714"/>
                  <a:pt x="271839" y="4596714"/>
                </a:cubicBezTo>
              </a:path>
            </a:pathLst>
          </a:custGeom>
          <a:noFill/>
          <a:ln w="76200">
            <a:solidFill>
              <a:srgbClr val="FF0000">
                <a:alpha val="3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4607234" y="1143000"/>
            <a:ext cx="1412566" cy="5224708"/>
            <a:chOff x="9669034" y="1093113"/>
            <a:chExt cx="1412566" cy="522470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9" t="43786" r="20945" b="7616"/>
            <a:stretch/>
          </p:blipFill>
          <p:spPr>
            <a:xfrm>
              <a:off x="10106526" y="1727200"/>
              <a:ext cx="561474" cy="45563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669034" y="1093113"/>
              <a:ext cx="141256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>
                  <a:solidFill>
                    <a:srgbClr val="C00000"/>
                  </a:solidFill>
                </a:rPr>
                <a:t>2010-2015</a:t>
              </a:r>
              <a:endParaRPr lang="en-US" sz="2200" b="1" dirty="0">
                <a:solidFill>
                  <a:srgbClr val="C00000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109085" y="5555594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smtClean="0">
                  <a:solidFill>
                    <a:schemeClr val="bg1"/>
                  </a:solidFill>
                </a:rPr>
                <a:t>17.4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107432" y="4462046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smtClean="0">
                  <a:solidFill>
                    <a:schemeClr val="bg1"/>
                  </a:solidFill>
                </a:rPr>
                <a:t>25.5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115651" y="3491596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chemeClr val="bg1"/>
                  </a:solidFill>
                </a:rPr>
                <a:t>22.4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0103603" y="3045561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chemeClr val="bg1"/>
                  </a:solidFill>
                </a:rPr>
                <a:t>20.7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0103603" y="2783354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smtClean="0">
                  <a:solidFill>
                    <a:schemeClr val="bg1"/>
                  </a:solidFill>
                </a:rPr>
                <a:t>20.1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110581" y="2416795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smtClean="0">
                  <a:solidFill>
                    <a:schemeClr val="bg1"/>
                  </a:solidFill>
                </a:rPr>
                <a:t>18.6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106526" y="2204681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smtClean="0">
                  <a:solidFill>
                    <a:schemeClr val="bg1"/>
                  </a:solidFill>
                </a:rPr>
                <a:t>19.6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118953" y="5994656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chemeClr val="bg1"/>
                  </a:solidFill>
                </a:rPr>
                <a:t>15.1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108348" y="1766220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smtClean="0">
                  <a:solidFill>
                    <a:schemeClr val="bg1"/>
                  </a:solidFill>
                </a:rPr>
                <a:t>17.7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099069" y="1981200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smtClean="0">
                  <a:solidFill>
                    <a:schemeClr val="bg1"/>
                  </a:solidFill>
                </a:rPr>
                <a:t>10.0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733099" y="1143000"/>
            <a:ext cx="1838901" cy="5183631"/>
            <a:chOff x="7982533" y="1143000"/>
            <a:chExt cx="1838901" cy="518363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5" t="43786" r="8637" b="7616"/>
            <a:stretch/>
          </p:blipFill>
          <p:spPr>
            <a:xfrm>
              <a:off x="8610600" y="1727199"/>
              <a:ext cx="537029" cy="4556336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982533" y="1143000"/>
              <a:ext cx="18389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</a:rPr>
                <a:t>entire record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667588" y="5562600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chemeClr val="bg1"/>
                  </a:solidFill>
                </a:rPr>
                <a:t>4.9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696442" y="4462046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5.0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668917" y="3502908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2.5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676892" y="3045561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chemeClr val="bg1"/>
                  </a:solidFill>
                </a:rPr>
                <a:t>4.2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676892" y="2783354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4.0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689396" y="2409360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3.5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689718" y="2196987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3.9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661999" y="5988077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chemeClr val="bg1"/>
                  </a:solidFill>
                </a:rPr>
                <a:t>4.6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637298" y="1760514"/>
              <a:ext cx="5517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smtClean="0">
                  <a:solidFill>
                    <a:schemeClr val="bg1"/>
                  </a:solidFill>
                </a:rPr>
                <a:t>16.8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689635" y="1981200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3.9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456145" y="1140416"/>
            <a:ext cx="5716055" cy="25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314172" y="2701203"/>
            <a:ext cx="724428" cy="118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339361" y="1810835"/>
            <a:ext cx="724428" cy="267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7239000" y="712113"/>
            <a:ext cx="39904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 smtClean="0"/>
              <a:t>Satellite-Altimetry: 2010-2015</a:t>
            </a:r>
            <a:endParaRPr lang="en-US" sz="2200" b="1" u="sng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705" y="1190232"/>
            <a:ext cx="4340895" cy="566776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4301795" y="2609047"/>
            <a:ext cx="4232606" cy="193899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Recent accelerated sea-level </a:t>
            </a:r>
            <a:r>
              <a:rPr lang="en-US" sz="2400" dirty="0" smtClean="0">
                <a:solidFill>
                  <a:schemeClr val="bg1"/>
                </a:solidFill>
              </a:rPr>
              <a:t>changes along </a:t>
            </a:r>
            <a:r>
              <a:rPr lang="en-US" sz="2400" dirty="0" smtClean="0">
                <a:solidFill>
                  <a:schemeClr val="bg1"/>
                </a:solidFill>
              </a:rPr>
              <a:t>U.S. east coast has </a:t>
            </a:r>
            <a:r>
              <a:rPr lang="en-US" sz="2400" dirty="0">
                <a:solidFill>
                  <a:schemeClr val="bg1"/>
                </a:solidFill>
              </a:rPr>
              <a:t>been attributed to changes in the ENSO and NAO (Valle‐Levinson et al., </a:t>
            </a:r>
            <a:r>
              <a:rPr lang="en-US" sz="2400" dirty="0" smtClean="0">
                <a:solidFill>
                  <a:schemeClr val="bg1"/>
                </a:solidFill>
              </a:rPr>
              <a:t>2017)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4798" y="5559314"/>
            <a:ext cx="800219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Miami</a:t>
            </a:r>
            <a:endParaRPr lang="en-US" b="1"/>
          </a:p>
        </p:txBody>
      </p:sp>
      <p:sp>
        <p:nvSpPr>
          <p:cNvPr id="80" name="Oval 79"/>
          <p:cNvSpPr/>
          <p:nvPr/>
        </p:nvSpPr>
        <p:spPr>
          <a:xfrm>
            <a:off x="838200" y="5833620"/>
            <a:ext cx="156136" cy="156136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7955862" y="5055958"/>
            <a:ext cx="800219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Miami</a:t>
            </a:r>
            <a:endParaRPr lang="en-US" b="1"/>
          </a:p>
        </p:txBody>
      </p:sp>
      <p:sp>
        <p:nvSpPr>
          <p:cNvPr id="82" name="Oval 81"/>
          <p:cNvSpPr/>
          <p:nvPr/>
        </p:nvSpPr>
        <p:spPr>
          <a:xfrm>
            <a:off x="8759264" y="5330264"/>
            <a:ext cx="156136" cy="156136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2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5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Sources of Sea Level Changes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7332" y="1828800"/>
                <a:ext cx="8830110" cy="431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1" i="0" smtClean="0">
                        <a:latin typeface="Cambria Math"/>
                      </a:rPr>
                      <m:t>𝐎𝐛𝐬</m:t>
                    </m:r>
                    <m:r>
                      <a:rPr lang="en-US" sz="2200" b="1" i="0" smtClean="0">
                        <a:latin typeface="Cambria Math"/>
                      </a:rPr>
                      <m:t>. </m:t>
                    </m:r>
                    <m:r>
                      <a:rPr lang="en-US" sz="2200" b="1" i="0" smtClean="0">
                        <a:latin typeface="Cambria Math"/>
                      </a:rPr>
                      <m:t>𝐒𝐋</m:t>
                    </m:r>
                    <m:r>
                      <a:rPr lang="en-US" sz="2200" b="1" i="0" smtClean="0">
                        <a:latin typeface="Cambria Math"/>
                      </a:rPr>
                      <m:t>= </m:t>
                    </m:r>
                    <m:acc>
                      <m:accPr>
                        <m:chr m:val="̅"/>
                        <m:ctrlPr>
                          <a:rPr lang="en-US" sz="2200" b="1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200" b="1" i="0" smtClean="0">
                            <a:latin typeface="Cambria Math"/>
                          </a:rPr>
                          <m:t>𝐒𝐋</m:t>
                        </m:r>
                      </m:e>
                    </m:acc>
                    <m:r>
                      <a:rPr lang="en-US" sz="2200" b="1" i="0" smtClean="0">
                        <a:latin typeface="Cambria Math"/>
                      </a:rPr>
                      <m:t>+ </m:t>
                    </m:r>
                    <m:r>
                      <a:rPr lang="en-US" sz="2200" b="1" i="0" smtClean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200" b="1" i="1" smtClean="0"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𝐭𝐢𝐝𝐞𝐬</m:t>
                        </m:r>
                      </m:sub>
                    </m:sSub>
                    <m:r>
                      <a:rPr lang="en-US" sz="2200" b="1" i="0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en-US" sz="2200" b="1" i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200" b="1" i="1"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200" b="1" i="0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200" b="1" i="0">
                            <a:latin typeface="Cambria Math"/>
                            <a:ea typeface="Cambria Math"/>
                          </a:rPr>
                          <m:t>𝐰𝐚𝐯𝐞𝐬</m:t>
                        </m:r>
                      </m:sub>
                    </m:sSub>
                    <m:r>
                      <a:rPr lang="en-US" sz="2200" b="1" i="0" smtClean="0">
                        <a:latin typeface="Cambria Math"/>
                        <a:ea typeface="Cambria Math"/>
                      </a:rPr>
                      <m:t>+ </m:t>
                    </m:r>
                    <m:r>
                      <a:rPr lang="en-US" sz="2200" b="1" i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200" b="1" i="1"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𝐰𝐞𝐚𝐭𝐡𝐞𝐫</m:t>
                        </m:r>
                      </m:sub>
                    </m:sSub>
                  </m:oMath>
                </a14:m>
                <a:r>
                  <a:rPr lang="en-US" sz="2200" b="1" dirty="0" smtClean="0"/>
                  <a:t> + </a:t>
                </a:r>
                <a14:m>
                  <m:oMath xmlns:m="http://schemas.openxmlformats.org/officeDocument/2006/math">
                    <m:r>
                      <a:rPr lang="en-US" sz="2200" b="1" i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200" b="1" i="1"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𝐥𝐚𝐧𝐝</m:t>
                        </m:r>
                      </m:sub>
                    </m:sSub>
                  </m:oMath>
                </a14:m>
                <a:r>
                  <a:rPr lang="en-US" sz="2200" b="1" dirty="0" smtClean="0"/>
                  <a:t>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latin typeface="Cambria Math"/>
                        <a:ea typeface="Cambria Math"/>
                      </a:rPr>
                      <m:t>+ </m:t>
                    </m:r>
                    <m:r>
                      <a:rPr lang="en-US" sz="2200" b="1" i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200" b="1" i="1" smtClean="0"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𝐆𝐋</m:t>
                        </m:r>
                      </m:sub>
                    </m:sSub>
                  </m:oMath>
                </a14:m>
                <a:endParaRPr lang="en-US" sz="2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32" y="1828800"/>
                <a:ext cx="8830110" cy="431657"/>
              </a:xfrm>
              <a:prstGeom prst="rect">
                <a:avLst/>
              </a:prstGeom>
              <a:blipFill rotWithShape="1">
                <a:blip r:embed="rId2"/>
                <a:stretch>
                  <a:fillRect l="-138" t="-8451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5530" y="2667000"/>
                <a:ext cx="6925870" cy="4094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000" b="1">
                            <a:latin typeface="Cambria Math"/>
                          </a:rPr>
                          <m:t>𝐒𝐋</m:t>
                        </m:r>
                      </m:e>
                    </m:acc>
                  </m:oMath>
                </a14:m>
                <a:r>
                  <a:rPr lang="en-US" sz="2000" b="1" i="1" dirty="0" smtClean="0">
                    <a:latin typeface="Cambria Math"/>
                  </a:rPr>
                  <a:t>                      </a:t>
                </a:r>
                <a:r>
                  <a:rPr lang="en-US" sz="2000" dirty="0" smtClean="0"/>
                  <a:t>mean sea level</a:t>
                </a:r>
                <a:r>
                  <a:rPr lang="en-US" sz="2000" b="1" i="1" dirty="0" smtClean="0">
                    <a:latin typeface="Cambria Math"/>
                  </a:rPr>
                  <a:t>  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000" b="1" smtClean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000" b="1" i="1"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000" b="1">
                            <a:latin typeface="Cambria Math"/>
                            <a:ea typeface="Cambria Math"/>
                          </a:rPr>
                          <m:t>𝐭𝐢𝐝𝐞𝐬</m:t>
                        </m:r>
                      </m:sub>
                    </m:sSub>
                  </m:oMath>
                </a14:m>
                <a:r>
                  <a:rPr lang="en-US" sz="2000" dirty="0" smtClean="0"/>
                  <a:t>           effect of astronomical tides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000" b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000" b="1" i="1"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000" b="1" i="0" smtClean="0">
                            <a:latin typeface="Cambria Math"/>
                            <a:ea typeface="Cambria Math"/>
                          </a:rPr>
                          <m:t>𝐰𝐚𝐯𝐞</m:t>
                        </m:r>
                        <m:r>
                          <a:rPr lang="en-US" sz="2000" b="1" i="1" smtClean="0">
                            <a:latin typeface="Cambria Math"/>
                            <a:ea typeface="Cambria Math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        local effect of waves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000" b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000" b="1" i="1"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000" b="1" i="1" smtClean="0">
                            <a:latin typeface="Cambria Math"/>
                            <a:ea typeface="Cambria Math"/>
                          </a:rPr>
                          <m:t>𝒘𝒆𝒂𝒕𝒉𝒆𝒓</m:t>
                        </m:r>
                      </m:sub>
                    </m:sSub>
                  </m:oMath>
                </a14:m>
                <a:r>
                  <a:rPr lang="en-US" sz="2000" dirty="0" smtClean="0"/>
                  <a:t>     effect of local winds and atm. pressure changes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000" b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000" b="1" i="1"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000" b="1" i="1" smtClean="0">
                            <a:latin typeface="Cambria Math"/>
                            <a:ea typeface="Cambria Math"/>
                          </a:rPr>
                          <m:t>𝒍𝒂𝒏𝒅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          effect </a:t>
                </a:r>
                <a:r>
                  <a:rPr lang="en-US" sz="2000" dirty="0"/>
                  <a:t>of </a:t>
                </a:r>
                <a:r>
                  <a:rPr lang="en-US" sz="2000" dirty="0" smtClean="0"/>
                  <a:t>land subsidence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000" b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000" b="1" i="1"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000" b="1" i="1" smtClean="0">
                            <a:latin typeface="Cambria Math"/>
                            <a:ea typeface="Cambria Math"/>
                          </a:rPr>
                          <m:t>𝑮𝑳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             effect </a:t>
                </a:r>
                <a:r>
                  <a:rPr lang="en-US" sz="2000" dirty="0"/>
                  <a:t>of </a:t>
                </a:r>
                <a:r>
                  <a:rPr lang="en-US" sz="2000" dirty="0" smtClean="0"/>
                  <a:t>global changes in ocean mass and density</a:t>
                </a:r>
              </a:p>
              <a:p>
                <a:pPr>
                  <a:spcAft>
                    <a:spcPts val="1200"/>
                  </a:spcAft>
                </a:pPr>
                <a:endParaRPr lang="en-US" sz="2000" dirty="0" smtClean="0"/>
              </a:p>
              <a:p>
                <a:pPr>
                  <a:spcAft>
                    <a:spcPts val="1200"/>
                  </a:spcAft>
                </a:pPr>
                <a:endParaRPr lang="en-US" sz="2000" dirty="0"/>
              </a:p>
              <a:p>
                <a:pPr>
                  <a:spcAft>
                    <a:spcPts val="1200"/>
                  </a:spcAft>
                </a:pPr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30" y="2667000"/>
                <a:ext cx="6925870" cy="4094134"/>
              </a:xfrm>
              <a:prstGeom prst="rect">
                <a:avLst/>
              </a:prstGeom>
              <a:blipFill rotWithShape="1">
                <a:blip r:embed="rId3"/>
                <a:stretch>
                  <a:fillRect t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144686" y="1828800"/>
                <a:ext cx="2722155" cy="461665"/>
              </a:xfrm>
              <a:prstGeom prst="rect">
                <a:avLst/>
              </a:prstGeom>
              <a:noFill/>
              <a:ln w="38100">
                <a:solidFill>
                  <a:srgbClr val="0432FF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r>
                        <a:rPr lang="en-US" sz="2400" b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𝐒𝐋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𝐎𝐜𝐞𝐚𝐧</m:t>
                          </m:r>
                          <m:r>
                            <a:rPr lang="en-US" sz="24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𝐂𝐮𝐫𝐫𝐞𝐧𝐭𝐬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686" y="1828800"/>
                <a:ext cx="2722155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91463" b="-117073"/>
                </a:stretch>
              </a:blipFill>
              <a:ln w="38100"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061" y="5481935"/>
                <a:ext cx="8968930" cy="461665"/>
              </a:xfrm>
              <a:prstGeom prst="rect">
                <a:avLst/>
              </a:prstGeom>
              <a:noFill/>
              <a:ln w="38100">
                <a:solidFill>
                  <a:srgbClr val="0432FF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b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𝐎𝐜𝐞𝐚𝐧</m:t>
                        </m:r>
                        <m:r>
                          <a:rPr lang="en-US" sz="2400" b="1" i="0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sz="2400" b="1" i="0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𝐂𝐮𝐫𝐫𝐞𝐧𝐭𝐬</m:t>
                        </m:r>
                      </m:sub>
                    </m:sSub>
                  </m:oMath>
                </a14:m>
                <a:r>
                  <a:rPr lang="en-US" sz="2400" b="1" dirty="0" smtClean="0">
                    <a:solidFill>
                      <a:srgbClr val="0070C0"/>
                    </a:solidFill>
                  </a:rPr>
                  <a:t>               </a:t>
                </a:r>
                <a:r>
                  <a:rPr lang="en-US" sz="2400" dirty="0" smtClean="0">
                    <a:solidFill>
                      <a:srgbClr val="0070C0"/>
                    </a:solidFill>
                  </a:rPr>
                  <a:t>effect of Ocean Currents in sea level changes</a:t>
                </a:r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61" y="5481935"/>
                <a:ext cx="8968930" cy="461665"/>
              </a:xfrm>
              <a:prstGeom prst="rect">
                <a:avLst/>
              </a:prstGeom>
              <a:blipFill rotWithShape="0">
                <a:blip r:embed="rId5"/>
                <a:stretch>
                  <a:fillRect t="-37805" b="-91463"/>
                </a:stretch>
              </a:blipFill>
              <a:ln w="38100"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2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949"/>
            <a:ext cx="11879580" cy="656851"/>
          </a:xfrm>
        </p:spPr>
        <p:txBody>
          <a:bodyPr>
            <a:noAutofit/>
          </a:bodyPr>
          <a:lstStyle/>
          <a:p>
            <a:r>
              <a:rPr lang="en-US" sz="2800" dirty="0" smtClean="0"/>
              <a:t>Florida Current and Gulf Stream </a:t>
            </a:r>
            <a:r>
              <a:rPr lang="en-US" sz="2800" dirty="0" smtClean="0"/>
              <a:t>Effect </a:t>
            </a:r>
            <a:r>
              <a:rPr lang="en-US" sz="2800" dirty="0" smtClean="0"/>
              <a:t>on Sea Level </a:t>
            </a:r>
            <a:r>
              <a:rPr lang="en-US" sz="2800" dirty="0" smtClean="0"/>
              <a:t>Along East </a:t>
            </a:r>
            <a:r>
              <a:rPr lang="en-US" sz="2800" dirty="0" smtClean="0"/>
              <a:t>U.S. coast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𝐒𝐋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𝐎𝐜𝐞𝐚𝐧</m:t>
                          </m:r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𝐂𝐮𝐫𝐫𝐞𝐧𝐭𝐬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572000" y="5410200"/>
            <a:ext cx="7620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\\PHODNET\share\domingues\MEETINGS\Gulf_Stream_Sea_Level_Conf_WESTPALM_May17\FCGS_ma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934200" y="685800"/>
            <a:ext cx="4552275" cy="618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1066800" y="2438400"/>
            <a:ext cx="41910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Florida Current sustain a sea level difference between south Florida and the Bahamas of almost </a:t>
            </a:r>
            <a:r>
              <a:rPr lang="en-US" sz="2400" b="1" dirty="0" smtClean="0">
                <a:solidFill>
                  <a:srgbClr val="FF0000"/>
                </a:solidFill>
              </a:rPr>
              <a:t>1m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88566" y="3808005"/>
            <a:ext cx="1892895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Florida Current</a:t>
            </a:r>
            <a:endParaRPr lang="en-US" sz="2000" b="1"/>
          </a:p>
        </p:txBody>
      </p:sp>
      <p:cxnSp>
        <p:nvCxnSpPr>
          <p:cNvPr id="6" name="Straight Connector 5"/>
          <p:cNvCxnSpPr>
            <a:stCxn id="3" idx="1"/>
          </p:cNvCxnSpPr>
          <p:nvPr/>
        </p:nvCxnSpPr>
        <p:spPr>
          <a:xfrm flipH="1">
            <a:off x="8610600" y="4008060"/>
            <a:ext cx="577966" cy="5010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677400" y="2806853"/>
            <a:ext cx="1564376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/>
              <a:t>Gulf Stream</a:t>
            </a:r>
            <a:endParaRPr lang="en-US" sz="20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899583" y="2889037"/>
            <a:ext cx="777817" cy="8696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30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𝐒𝐋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𝐎𝐜𝐞𝐚𝐧</m:t>
                          </m:r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𝐂𝐮𝐫𝐫𝐞𝐧𝐭𝐬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 flipH="1">
            <a:off x="464707" y="4450140"/>
            <a:ext cx="5021693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Changes in the intensity of the Florida Current and Gulf Stream are, therefore, associated with sea level changes along the east coast of U.S.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49" name="Down Arrow 2048"/>
          <p:cNvSpPr/>
          <p:nvPr/>
        </p:nvSpPr>
        <p:spPr>
          <a:xfrm rot="10800000">
            <a:off x="7696201" y="3886199"/>
            <a:ext cx="533400" cy="9906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TextBox 2049"/>
          <p:cNvSpPr txBox="1"/>
          <p:nvPr/>
        </p:nvSpPr>
        <p:spPr>
          <a:xfrm>
            <a:off x="6245769" y="5105400"/>
            <a:ext cx="355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Mean Florida Current flow</a:t>
            </a:r>
            <a:endParaRPr lang="en-US" sz="2400" b="1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52400" y="28949"/>
            <a:ext cx="11879580" cy="656851"/>
          </a:xfrm>
        </p:spPr>
        <p:txBody>
          <a:bodyPr>
            <a:noAutofit/>
          </a:bodyPr>
          <a:lstStyle/>
          <a:p>
            <a:r>
              <a:rPr lang="en-US" sz="2800" dirty="0" smtClean="0"/>
              <a:t>Florida Current and Gulf Stream Effect on Sea Level </a:t>
            </a:r>
            <a:r>
              <a:rPr lang="en-US" sz="2800" dirty="0" smtClean="0"/>
              <a:t>Along East </a:t>
            </a:r>
            <a:r>
              <a:rPr lang="en-US" sz="2800" dirty="0" smtClean="0"/>
              <a:t>U.S. coast</a:t>
            </a:r>
            <a:endParaRPr lang="en-US" sz="2800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072239" y="1219200"/>
            <a:ext cx="7891161" cy="2565722"/>
            <a:chOff x="6158552" y="925102"/>
            <a:chExt cx="5939203" cy="1931065"/>
          </a:xfrm>
        </p:grpSpPr>
        <p:sp>
          <p:nvSpPr>
            <p:cNvPr id="2048" name="Freeform 2047"/>
            <p:cNvSpPr/>
            <p:nvPr/>
          </p:nvSpPr>
          <p:spPr>
            <a:xfrm>
              <a:off x="7243344" y="1542197"/>
              <a:ext cx="3487412" cy="1310185"/>
            </a:xfrm>
            <a:custGeom>
              <a:avLst/>
              <a:gdLst>
                <a:gd name="connsiteX0" fmla="*/ 0 w 3452883"/>
                <a:gd name="connsiteY0" fmla="*/ 982638 h 1310185"/>
                <a:gd name="connsiteX1" fmla="*/ 0 w 3452883"/>
                <a:gd name="connsiteY1" fmla="*/ 1310185 h 1310185"/>
                <a:gd name="connsiteX2" fmla="*/ 3452883 w 3452883"/>
                <a:gd name="connsiteY2" fmla="*/ 1296537 h 1310185"/>
                <a:gd name="connsiteX3" fmla="*/ 3452883 w 3452883"/>
                <a:gd name="connsiteY3" fmla="*/ 0 h 1310185"/>
                <a:gd name="connsiteX4" fmla="*/ 0 w 3452883"/>
                <a:gd name="connsiteY4" fmla="*/ 982638 h 1310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2883" h="1310185">
                  <a:moveTo>
                    <a:pt x="0" y="982638"/>
                  </a:moveTo>
                  <a:lnTo>
                    <a:pt x="0" y="1310185"/>
                  </a:lnTo>
                  <a:lnTo>
                    <a:pt x="3452883" y="1296537"/>
                  </a:lnTo>
                  <a:lnTo>
                    <a:pt x="3452883" y="0"/>
                  </a:lnTo>
                  <a:lnTo>
                    <a:pt x="0" y="982638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239000" y="1349822"/>
              <a:ext cx="3505200" cy="149135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21300000" flipV="1">
              <a:off x="7185894" y="1670712"/>
              <a:ext cx="3611412" cy="685800"/>
            </a:xfrm>
            <a:prstGeom prst="line">
              <a:avLst/>
            </a:prstGeom>
            <a:ln w="3810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158552" y="1334834"/>
              <a:ext cx="1066800" cy="1521333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Florida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44200" y="1339201"/>
              <a:ext cx="1353555" cy="1514071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Bahamas</a:t>
              </a:r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10306509" y="2345521"/>
              <a:ext cx="689530" cy="254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</a:t>
              </a:r>
              <a:r>
                <a:rPr lang="en-US" sz="1600" b="1" dirty="0" smtClean="0"/>
                <a:t>ea level</a:t>
              </a:r>
              <a:endParaRPr lang="en-US" sz="1600" b="1" dirty="0"/>
            </a:p>
          </p:txBody>
        </p:sp>
        <p:cxnSp>
          <p:nvCxnSpPr>
            <p:cNvPr id="2053" name="Straight Connector 2052"/>
            <p:cNvCxnSpPr/>
            <p:nvPr/>
          </p:nvCxnSpPr>
          <p:spPr>
            <a:xfrm>
              <a:off x="6158552" y="1143000"/>
              <a:ext cx="699448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4" name="TextBox 2053"/>
            <p:cNvSpPr txBox="1"/>
            <p:nvPr/>
          </p:nvSpPr>
          <p:spPr>
            <a:xfrm>
              <a:off x="6945695" y="925102"/>
              <a:ext cx="1546375" cy="347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Mean sea level</a:t>
              </a:r>
              <a:endParaRPr lang="en-US" sz="24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8915400" y="2320539"/>
              <a:ext cx="381000" cy="323910"/>
              <a:chOff x="1371600" y="5029200"/>
              <a:chExt cx="548640" cy="548640"/>
            </a:xfrm>
          </p:grpSpPr>
          <p:sp>
            <p:nvSpPr>
              <p:cNvPr id="5" name="&quot;No&quot; Symbol 4"/>
              <p:cNvSpPr/>
              <p:nvPr/>
            </p:nvSpPr>
            <p:spPr>
              <a:xfrm>
                <a:off x="1371600" y="5029200"/>
                <a:ext cx="548640" cy="548640"/>
              </a:xfrm>
              <a:prstGeom prst="noSmoking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&quot;No&quot; Symbol 19"/>
              <p:cNvSpPr/>
              <p:nvPr/>
            </p:nvSpPr>
            <p:spPr>
              <a:xfrm rot="5611573">
                <a:off x="1371600" y="5029200"/>
                <a:ext cx="548640" cy="548640"/>
              </a:xfrm>
              <a:prstGeom prst="noSmoking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251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𝐒𝐋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𝐎𝐜𝐞𝐚𝐧</m:t>
                          </m:r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𝐂𝐮𝐫𝐫𝐞𝐧𝐭𝐬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9" name="Down Arrow 2048"/>
          <p:cNvSpPr/>
          <p:nvPr/>
        </p:nvSpPr>
        <p:spPr>
          <a:xfrm rot="10800000">
            <a:off x="7620001" y="3886198"/>
            <a:ext cx="685799" cy="1098008"/>
          </a:xfrm>
          <a:prstGeom prst="downArrow">
            <a:avLst/>
          </a:prstGeom>
          <a:solidFill>
            <a:srgbClr val="E87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TextBox 2049"/>
          <p:cNvSpPr txBox="1"/>
          <p:nvPr/>
        </p:nvSpPr>
        <p:spPr>
          <a:xfrm>
            <a:off x="6019800" y="5105400"/>
            <a:ext cx="3926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Intense </a:t>
            </a:r>
            <a:r>
              <a:rPr lang="en-US" sz="2400" b="1" dirty="0" smtClean="0"/>
              <a:t>Florida </a:t>
            </a:r>
            <a:r>
              <a:rPr lang="en-US" sz="2400" b="1" dirty="0" smtClean="0"/>
              <a:t>Current flow</a:t>
            </a:r>
            <a:endParaRPr lang="en-US" sz="2400" b="1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52400" y="28949"/>
            <a:ext cx="11879580" cy="656851"/>
          </a:xfrm>
        </p:spPr>
        <p:txBody>
          <a:bodyPr>
            <a:noAutofit/>
          </a:bodyPr>
          <a:lstStyle/>
          <a:p>
            <a:r>
              <a:rPr lang="en-US" sz="2800" dirty="0" smtClean="0"/>
              <a:t>Florida Current and Gulf Stream Effect on Sea Level </a:t>
            </a:r>
            <a:r>
              <a:rPr lang="en-US" sz="2800" dirty="0" smtClean="0"/>
              <a:t>Along East </a:t>
            </a:r>
            <a:r>
              <a:rPr lang="en-US" sz="2800" dirty="0" smtClean="0"/>
              <a:t>U.S. coast</a:t>
            </a:r>
            <a:endParaRPr lang="en-US" sz="2800" dirty="0"/>
          </a:p>
        </p:txBody>
      </p:sp>
      <p:sp>
        <p:nvSpPr>
          <p:cNvPr id="2048" name="Freeform 2047"/>
          <p:cNvSpPr/>
          <p:nvPr/>
        </p:nvSpPr>
        <p:spPr>
          <a:xfrm>
            <a:off x="5470692" y="1810507"/>
            <a:ext cx="4690724" cy="1969385"/>
          </a:xfrm>
          <a:custGeom>
            <a:avLst/>
            <a:gdLst>
              <a:gd name="connsiteX0" fmla="*/ 0 w 3452883"/>
              <a:gd name="connsiteY0" fmla="*/ 982638 h 1310185"/>
              <a:gd name="connsiteX1" fmla="*/ 0 w 3452883"/>
              <a:gd name="connsiteY1" fmla="*/ 1310185 h 1310185"/>
              <a:gd name="connsiteX2" fmla="*/ 3452883 w 3452883"/>
              <a:gd name="connsiteY2" fmla="*/ 1296537 h 1310185"/>
              <a:gd name="connsiteX3" fmla="*/ 3452883 w 3452883"/>
              <a:gd name="connsiteY3" fmla="*/ 0 h 1310185"/>
              <a:gd name="connsiteX4" fmla="*/ 0 w 3452883"/>
              <a:gd name="connsiteY4" fmla="*/ 982638 h 1310185"/>
              <a:gd name="connsiteX0" fmla="*/ 0 w 3474177"/>
              <a:gd name="connsiteY0" fmla="*/ 1111678 h 1310185"/>
              <a:gd name="connsiteX1" fmla="*/ 21294 w 3474177"/>
              <a:gd name="connsiteY1" fmla="*/ 1310185 h 1310185"/>
              <a:gd name="connsiteX2" fmla="*/ 3474177 w 3474177"/>
              <a:gd name="connsiteY2" fmla="*/ 1296537 h 1310185"/>
              <a:gd name="connsiteX3" fmla="*/ 3474177 w 3474177"/>
              <a:gd name="connsiteY3" fmla="*/ 0 h 1310185"/>
              <a:gd name="connsiteX4" fmla="*/ 0 w 3474177"/>
              <a:gd name="connsiteY4" fmla="*/ 1111678 h 1310185"/>
              <a:gd name="connsiteX0" fmla="*/ 0 w 3484824"/>
              <a:gd name="connsiteY0" fmla="*/ 1283731 h 1482238"/>
              <a:gd name="connsiteX1" fmla="*/ 21294 w 3484824"/>
              <a:gd name="connsiteY1" fmla="*/ 1482238 h 1482238"/>
              <a:gd name="connsiteX2" fmla="*/ 3474177 w 3484824"/>
              <a:gd name="connsiteY2" fmla="*/ 1468590 h 1482238"/>
              <a:gd name="connsiteX3" fmla="*/ 3484824 w 3484824"/>
              <a:gd name="connsiteY3" fmla="*/ 0 h 1482238"/>
              <a:gd name="connsiteX4" fmla="*/ 0 w 3484824"/>
              <a:gd name="connsiteY4" fmla="*/ 1283731 h 1482238"/>
              <a:gd name="connsiteX0" fmla="*/ 0 w 3495471"/>
              <a:gd name="connsiteY0" fmla="*/ 1305237 h 1482238"/>
              <a:gd name="connsiteX1" fmla="*/ 31941 w 3495471"/>
              <a:gd name="connsiteY1" fmla="*/ 1482238 h 1482238"/>
              <a:gd name="connsiteX2" fmla="*/ 3484824 w 3495471"/>
              <a:gd name="connsiteY2" fmla="*/ 1468590 h 1482238"/>
              <a:gd name="connsiteX3" fmla="*/ 3495471 w 3495471"/>
              <a:gd name="connsiteY3" fmla="*/ 0 h 1482238"/>
              <a:gd name="connsiteX4" fmla="*/ 0 w 3495471"/>
              <a:gd name="connsiteY4" fmla="*/ 1305237 h 1482238"/>
              <a:gd name="connsiteX0" fmla="*/ 0 w 3495471"/>
              <a:gd name="connsiteY0" fmla="*/ 1337498 h 1482238"/>
              <a:gd name="connsiteX1" fmla="*/ 31941 w 3495471"/>
              <a:gd name="connsiteY1" fmla="*/ 1482238 h 1482238"/>
              <a:gd name="connsiteX2" fmla="*/ 3484824 w 3495471"/>
              <a:gd name="connsiteY2" fmla="*/ 1468590 h 1482238"/>
              <a:gd name="connsiteX3" fmla="*/ 3495471 w 3495471"/>
              <a:gd name="connsiteY3" fmla="*/ 0 h 1482238"/>
              <a:gd name="connsiteX4" fmla="*/ 0 w 3495471"/>
              <a:gd name="connsiteY4" fmla="*/ 1337498 h 1482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5471" h="1482238">
                <a:moveTo>
                  <a:pt x="0" y="1337498"/>
                </a:moveTo>
                <a:lnTo>
                  <a:pt x="31941" y="1482238"/>
                </a:lnTo>
                <a:lnTo>
                  <a:pt x="3484824" y="1468590"/>
                </a:lnTo>
                <a:lnTo>
                  <a:pt x="3495471" y="0"/>
                </a:lnTo>
                <a:lnTo>
                  <a:pt x="0" y="133749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07783" y="1783507"/>
            <a:ext cx="4657207" cy="1981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rot="21300000" flipV="1">
            <a:off x="5437224" y="2209859"/>
            <a:ext cx="4798326" cy="911193"/>
          </a:xfrm>
          <a:prstGeom prst="line">
            <a:avLst/>
          </a:prstGeom>
          <a:ln w="381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072239" y="1763593"/>
            <a:ext cx="1417411" cy="202132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Florida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164990" y="1769395"/>
            <a:ext cx="1798410" cy="20116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Bahamas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2053" name="Straight Connector 2052"/>
          <p:cNvCxnSpPr/>
          <p:nvPr/>
        </p:nvCxnSpPr>
        <p:spPr>
          <a:xfrm>
            <a:off x="4072239" y="1508712"/>
            <a:ext cx="929326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5118082" y="1219200"/>
            <a:ext cx="2054601" cy="461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Mean sea level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7735143" y="3073256"/>
            <a:ext cx="506218" cy="430365"/>
            <a:chOff x="1371600" y="5029200"/>
            <a:chExt cx="548640" cy="548640"/>
          </a:xfrm>
        </p:grpSpPr>
        <p:sp>
          <p:nvSpPr>
            <p:cNvPr id="5" name="&quot;No&quot; Symbol 4"/>
            <p:cNvSpPr/>
            <p:nvPr/>
          </p:nvSpPr>
          <p:spPr>
            <a:xfrm>
              <a:off x="1371600" y="5029200"/>
              <a:ext cx="548640" cy="548640"/>
            </a:xfrm>
            <a:prstGeom prst="noSmoking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&quot;No&quot; Symbol 19"/>
            <p:cNvSpPr/>
            <p:nvPr/>
          </p:nvSpPr>
          <p:spPr>
            <a:xfrm rot="5611573">
              <a:off x="1371600" y="5029200"/>
              <a:ext cx="548640" cy="548640"/>
            </a:xfrm>
            <a:prstGeom prst="noSmoking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66299" y="4507153"/>
            <a:ext cx="448501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Decrease</a:t>
            </a:r>
            <a:r>
              <a:rPr lang="en-US" sz="2400" dirty="0" smtClean="0"/>
              <a:t> in sea level at Florida</a:t>
            </a:r>
          </a:p>
          <a:p>
            <a:r>
              <a:rPr lang="en-US" sz="2400" b="1" dirty="0" smtClean="0"/>
              <a:t>Increase</a:t>
            </a:r>
            <a:r>
              <a:rPr lang="en-US" sz="2400" dirty="0" smtClean="0"/>
              <a:t> sea level at the Bahamas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9583449" y="3106449"/>
            <a:ext cx="91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</a:t>
            </a:r>
            <a:r>
              <a:rPr lang="en-US" sz="1600" b="1" dirty="0" smtClean="0"/>
              <a:t>ea level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77495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15384</TotalTime>
  <Words>1301</Words>
  <Application>Microsoft Macintosh PowerPoint</Application>
  <PresentationFormat>Widescreen</PresentationFormat>
  <Paragraphs>208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Avenir Book</vt:lpstr>
      <vt:lpstr>Calibri</vt:lpstr>
      <vt:lpstr>Cambria Math</vt:lpstr>
      <vt:lpstr>Courier New</vt:lpstr>
      <vt:lpstr>Mangal</vt:lpstr>
      <vt:lpstr>Wingdings</vt:lpstr>
      <vt:lpstr>Arial</vt:lpstr>
      <vt:lpstr>Office Theme</vt:lpstr>
      <vt:lpstr>PowerPoint Presentation</vt:lpstr>
      <vt:lpstr>High-tide Flooding Events in Miami</vt:lpstr>
      <vt:lpstr>High-tide Flooding Events in Miami: September-October 2015</vt:lpstr>
      <vt:lpstr>High-tide Flooding Events in Miami: September-October 2015</vt:lpstr>
      <vt:lpstr>Sea Level Changes Along U.S. East Coast</vt:lpstr>
      <vt:lpstr>Sources of Sea Level Changes</vt:lpstr>
      <vt:lpstr>Florida Current and Gulf Stream Effect on Sea Level Along East U.S. coast</vt:lpstr>
      <vt:lpstr>Florida Current and Gulf Stream Effect on Sea Level Along East U.S. coast</vt:lpstr>
      <vt:lpstr>Florida Current and Gulf Stream Effect on Sea Level Along East U.S. coast</vt:lpstr>
      <vt:lpstr>Florida Current and Gulf Stream Effect on Sea Level Along East U.S. coast</vt:lpstr>
      <vt:lpstr>Current efforts by NOAA/AOML to monitor the Florida Current</vt:lpstr>
      <vt:lpstr>The Florida Current Cable Transport Time-series</vt:lpstr>
      <vt:lpstr>Seasonal Changes in the Florida Current Flow</vt:lpstr>
      <vt:lpstr>Seasonal Changes in the Florida Current Flow</vt:lpstr>
      <vt:lpstr>Sources of Seasonal Changes in the Florida Current Flow</vt:lpstr>
      <vt:lpstr>PowerPoint Presentation</vt:lpstr>
      <vt:lpstr>Year-to-year Changes in the Florida Current Temperature</vt:lpstr>
      <vt:lpstr>Year-to-year Changes in the Florida Current Temperature</vt:lpstr>
      <vt:lpstr>The Florida Current Temperature and Sea Level Changes During 2010-2015</vt:lpstr>
      <vt:lpstr>Conclusions</vt:lpstr>
      <vt:lpstr>PowerPoint Presentation</vt:lpstr>
    </vt:vector>
  </TitlesOfParts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846</cp:revision>
  <cp:lastPrinted>2016-09-20T14:20:59Z</cp:lastPrinted>
  <dcterms:created xsi:type="dcterms:W3CDTF">2016-04-11T17:15:49Z</dcterms:created>
  <dcterms:modified xsi:type="dcterms:W3CDTF">2017-10-19T18:16:23Z</dcterms:modified>
</cp:coreProperties>
</file>