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7490400" cy="41148000"/>
  <p:notesSz cx="9144000" cy="6858000"/>
  <p:defaultText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FF99"/>
    <a:srgbClr val="00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83" autoAdjust="0"/>
    <p:restoredTop sz="95204" autoAdjust="0"/>
  </p:normalViewPr>
  <p:slideViewPr>
    <p:cSldViewPr snapToGrid="0" snapToObjects="1">
      <p:cViewPr>
        <p:scale>
          <a:sx n="25" d="100"/>
          <a:sy n="25" d="100"/>
        </p:scale>
        <p:origin x="-540" y="1716"/>
      </p:cViewPr>
      <p:guideLst>
        <p:guide orient="horz" pos="12960"/>
        <p:guide pos="1180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AEADE20-ED12-3B4F-ACAA-BC1311101973}" type="datetimeFigureOut">
              <a:rPr lang="en-US" smtClean="0"/>
              <a:t>2/18/2016</a:t>
            </a:fld>
            <a:endParaRPr lang="en-US"/>
          </a:p>
        </p:txBody>
      </p:sp>
      <p:sp>
        <p:nvSpPr>
          <p:cNvPr id="4" name="Slide Image Placeholder 3"/>
          <p:cNvSpPr>
            <a:spLocks noGrp="1" noRot="1" noChangeAspect="1"/>
          </p:cNvSpPr>
          <p:nvPr>
            <p:ph type="sldImg" idx="2"/>
          </p:nvPr>
        </p:nvSpPr>
        <p:spPr>
          <a:xfrm>
            <a:off x="3400425" y="514350"/>
            <a:ext cx="23431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7DC56E5-094E-D147-B917-F6DEE04C8632}" type="slidenum">
              <a:rPr lang="en-US" smtClean="0"/>
              <a:t>‹#›</a:t>
            </a:fld>
            <a:endParaRPr lang="en-US"/>
          </a:p>
        </p:txBody>
      </p:sp>
    </p:spTree>
    <p:extLst>
      <p:ext uri="{BB962C8B-B14F-4D97-AF65-F5344CB8AC3E}">
        <p14:creationId xmlns:p14="http://schemas.microsoft.com/office/powerpoint/2010/main" val="3414443380"/>
      </p:ext>
    </p:extLst>
  </p:cSld>
  <p:clrMap bg1="lt1" tx1="dk1" bg2="lt2" tx2="dk2" accent1="accent1" accent2="accent2" accent3="accent3" accent4="accent4" accent5="accent5" accent6="accent6" hlink="hlink" folHlink="folHlink"/>
  <p:notesStyle>
    <a:lvl1pPr marL="0" algn="l" defTabSz="737235" rtl="0" eaLnBrk="1" latinLnBrk="0" hangingPunct="1">
      <a:defRPr sz="1900" kern="1200">
        <a:solidFill>
          <a:schemeClr val="tx1"/>
        </a:solidFill>
        <a:latin typeface="+mn-lt"/>
        <a:ea typeface="+mn-ea"/>
        <a:cs typeface="+mn-cs"/>
      </a:defRPr>
    </a:lvl1pPr>
    <a:lvl2pPr marL="737235" algn="l" defTabSz="737235" rtl="0" eaLnBrk="1" latinLnBrk="0" hangingPunct="1">
      <a:defRPr sz="1900" kern="1200">
        <a:solidFill>
          <a:schemeClr val="tx1"/>
        </a:solidFill>
        <a:latin typeface="+mn-lt"/>
        <a:ea typeface="+mn-ea"/>
        <a:cs typeface="+mn-cs"/>
      </a:defRPr>
    </a:lvl2pPr>
    <a:lvl3pPr marL="1474470" algn="l" defTabSz="737235" rtl="0" eaLnBrk="1" latinLnBrk="0" hangingPunct="1">
      <a:defRPr sz="1900" kern="1200">
        <a:solidFill>
          <a:schemeClr val="tx1"/>
        </a:solidFill>
        <a:latin typeface="+mn-lt"/>
        <a:ea typeface="+mn-ea"/>
        <a:cs typeface="+mn-cs"/>
      </a:defRPr>
    </a:lvl3pPr>
    <a:lvl4pPr marL="2211705" algn="l" defTabSz="737235" rtl="0" eaLnBrk="1" latinLnBrk="0" hangingPunct="1">
      <a:defRPr sz="1900" kern="1200">
        <a:solidFill>
          <a:schemeClr val="tx1"/>
        </a:solidFill>
        <a:latin typeface="+mn-lt"/>
        <a:ea typeface="+mn-ea"/>
        <a:cs typeface="+mn-cs"/>
      </a:defRPr>
    </a:lvl4pPr>
    <a:lvl5pPr marL="2948940" algn="l" defTabSz="737235" rtl="0" eaLnBrk="1" latinLnBrk="0" hangingPunct="1">
      <a:defRPr sz="1900" kern="1200">
        <a:solidFill>
          <a:schemeClr val="tx1"/>
        </a:solidFill>
        <a:latin typeface="+mn-lt"/>
        <a:ea typeface="+mn-ea"/>
        <a:cs typeface="+mn-cs"/>
      </a:defRPr>
    </a:lvl5pPr>
    <a:lvl6pPr marL="3686175" algn="l" defTabSz="737235" rtl="0" eaLnBrk="1" latinLnBrk="0" hangingPunct="1">
      <a:defRPr sz="1900" kern="1200">
        <a:solidFill>
          <a:schemeClr val="tx1"/>
        </a:solidFill>
        <a:latin typeface="+mn-lt"/>
        <a:ea typeface="+mn-ea"/>
        <a:cs typeface="+mn-cs"/>
      </a:defRPr>
    </a:lvl6pPr>
    <a:lvl7pPr marL="4423410" algn="l" defTabSz="737235" rtl="0" eaLnBrk="1" latinLnBrk="0" hangingPunct="1">
      <a:defRPr sz="1900" kern="1200">
        <a:solidFill>
          <a:schemeClr val="tx1"/>
        </a:solidFill>
        <a:latin typeface="+mn-lt"/>
        <a:ea typeface="+mn-ea"/>
        <a:cs typeface="+mn-cs"/>
      </a:defRPr>
    </a:lvl7pPr>
    <a:lvl8pPr marL="5160645" algn="l" defTabSz="737235" rtl="0" eaLnBrk="1" latinLnBrk="0" hangingPunct="1">
      <a:defRPr sz="1900" kern="1200">
        <a:solidFill>
          <a:schemeClr val="tx1"/>
        </a:solidFill>
        <a:latin typeface="+mn-lt"/>
        <a:ea typeface="+mn-ea"/>
        <a:cs typeface="+mn-cs"/>
      </a:defRPr>
    </a:lvl8pPr>
    <a:lvl9pPr marL="5897880" algn="l" defTabSz="73723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0425" y="514350"/>
            <a:ext cx="23431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C56E5-094E-D147-B917-F6DEE04C8632}" type="slidenum">
              <a:rPr lang="en-US" smtClean="0"/>
              <a:t>1</a:t>
            </a:fld>
            <a:endParaRPr lang="en-US"/>
          </a:p>
        </p:txBody>
      </p:sp>
    </p:spTree>
    <p:extLst>
      <p:ext uri="{BB962C8B-B14F-4D97-AF65-F5344CB8AC3E}">
        <p14:creationId xmlns:p14="http://schemas.microsoft.com/office/powerpoint/2010/main" val="118685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11780" y="12782559"/>
            <a:ext cx="31866840" cy="8820153"/>
          </a:xfrm>
        </p:spPr>
        <p:txBody>
          <a:bodyPr/>
          <a:lstStyle/>
          <a:p>
            <a:r>
              <a:rPr lang="en-US" smtClean="0"/>
              <a:t>Click to edit Master title style</a:t>
            </a:r>
            <a:endParaRPr lang="en-US"/>
          </a:p>
        </p:txBody>
      </p:sp>
      <p:sp>
        <p:nvSpPr>
          <p:cNvPr id="3" name="Subtitle 2"/>
          <p:cNvSpPr>
            <a:spLocks noGrp="1"/>
          </p:cNvSpPr>
          <p:nvPr>
            <p:ph type="subTitle" idx="1"/>
          </p:nvPr>
        </p:nvSpPr>
        <p:spPr>
          <a:xfrm>
            <a:off x="5623560" y="23317200"/>
            <a:ext cx="26243280" cy="10515600"/>
          </a:xfrm>
        </p:spPr>
        <p:txBody>
          <a:bodyPr/>
          <a:lstStyle>
            <a:lvl1pPr marL="0" indent="0" algn="ctr">
              <a:buNone/>
              <a:defRPr>
                <a:solidFill>
                  <a:schemeClr val="tx1">
                    <a:tint val="75000"/>
                  </a:schemeClr>
                </a:solidFill>
              </a:defRPr>
            </a:lvl1pPr>
            <a:lvl2pPr marL="2274130" indent="0" algn="ctr">
              <a:buNone/>
              <a:defRPr>
                <a:solidFill>
                  <a:schemeClr val="tx1">
                    <a:tint val="75000"/>
                  </a:schemeClr>
                </a:solidFill>
              </a:defRPr>
            </a:lvl2pPr>
            <a:lvl3pPr marL="4548256" indent="0" algn="ctr">
              <a:buNone/>
              <a:defRPr>
                <a:solidFill>
                  <a:schemeClr val="tx1">
                    <a:tint val="75000"/>
                  </a:schemeClr>
                </a:solidFill>
              </a:defRPr>
            </a:lvl3pPr>
            <a:lvl4pPr marL="6822386" indent="0" algn="ctr">
              <a:buNone/>
              <a:defRPr>
                <a:solidFill>
                  <a:schemeClr val="tx1">
                    <a:tint val="75000"/>
                  </a:schemeClr>
                </a:solidFill>
              </a:defRPr>
            </a:lvl4pPr>
            <a:lvl5pPr marL="9096516" indent="0" algn="ctr">
              <a:buNone/>
              <a:defRPr>
                <a:solidFill>
                  <a:schemeClr val="tx1">
                    <a:tint val="75000"/>
                  </a:schemeClr>
                </a:solidFill>
              </a:defRPr>
            </a:lvl5pPr>
            <a:lvl6pPr marL="11370641" indent="0" algn="ctr">
              <a:buNone/>
              <a:defRPr>
                <a:solidFill>
                  <a:schemeClr val="tx1">
                    <a:tint val="75000"/>
                  </a:schemeClr>
                </a:solidFill>
              </a:defRPr>
            </a:lvl6pPr>
            <a:lvl7pPr marL="13644772" indent="0" algn="ctr">
              <a:buNone/>
              <a:defRPr>
                <a:solidFill>
                  <a:schemeClr val="tx1">
                    <a:tint val="75000"/>
                  </a:schemeClr>
                </a:solidFill>
              </a:defRPr>
            </a:lvl7pPr>
            <a:lvl8pPr marL="15918897" indent="0" algn="ctr">
              <a:buNone/>
              <a:defRPr>
                <a:solidFill>
                  <a:schemeClr val="tx1">
                    <a:tint val="75000"/>
                  </a:schemeClr>
                </a:solidFill>
              </a:defRPr>
            </a:lvl8pPr>
            <a:lvl9pPr marL="181930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7486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8598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180540" y="1647835"/>
            <a:ext cx="8435340" cy="3510915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74520" y="1647835"/>
            <a:ext cx="24681180" cy="3510915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194445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B6837-657D-214C-8356-4B76B3A609B5}"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33122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1483" y="26441409"/>
            <a:ext cx="31866840" cy="8172449"/>
          </a:xfrm>
        </p:spPr>
        <p:txBody>
          <a:bodyPr anchor="t"/>
          <a:lstStyle>
            <a:lvl1pPr algn="l">
              <a:defRPr sz="20200" b="1" cap="all"/>
            </a:lvl1pPr>
          </a:lstStyle>
          <a:p>
            <a:r>
              <a:rPr lang="en-US" smtClean="0"/>
              <a:t>Click to edit Master title style</a:t>
            </a:r>
            <a:endParaRPr lang="en-US"/>
          </a:p>
        </p:txBody>
      </p:sp>
      <p:sp>
        <p:nvSpPr>
          <p:cNvPr id="3" name="Text Placeholder 2"/>
          <p:cNvSpPr>
            <a:spLocks noGrp="1"/>
          </p:cNvSpPr>
          <p:nvPr>
            <p:ph type="body" idx="1"/>
          </p:nvPr>
        </p:nvSpPr>
        <p:spPr>
          <a:xfrm>
            <a:off x="2961483" y="17440287"/>
            <a:ext cx="31866840" cy="9001122"/>
          </a:xfrm>
        </p:spPr>
        <p:txBody>
          <a:bodyPr anchor="b"/>
          <a:lstStyle>
            <a:lvl1pPr marL="0" indent="0">
              <a:buNone/>
              <a:defRPr sz="10000">
                <a:solidFill>
                  <a:schemeClr val="tx1">
                    <a:tint val="75000"/>
                  </a:schemeClr>
                </a:solidFill>
              </a:defRPr>
            </a:lvl1pPr>
            <a:lvl2pPr marL="2274130" indent="0">
              <a:buNone/>
              <a:defRPr sz="8900">
                <a:solidFill>
                  <a:schemeClr val="tx1">
                    <a:tint val="75000"/>
                  </a:schemeClr>
                </a:solidFill>
              </a:defRPr>
            </a:lvl2pPr>
            <a:lvl3pPr marL="4548256" indent="0">
              <a:buNone/>
              <a:defRPr sz="7700">
                <a:solidFill>
                  <a:schemeClr val="tx1">
                    <a:tint val="75000"/>
                  </a:schemeClr>
                </a:solidFill>
              </a:defRPr>
            </a:lvl3pPr>
            <a:lvl4pPr marL="6822386" indent="0">
              <a:buNone/>
              <a:defRPr sz="6800">
                <a:solidFill>
                  <a:schemeClr val="tx1">
                    <a:tint val="75000"/>
                  </a:schemeClr>
                </a:solidFill>
              </a:defRPr>
            </a:lvl4pPr>
            <a:lvl5pPr marL="9096516" indent="0">
              <a:buNone/>
              <a:defRPr sz="6800">
                <a:solidFill>
                  <a:schemeClr val="tx1">
                    <a:tint val="75000"/>
                  </a:schemeClr>
                </a:solidFill>
              </a:defRPr>
            </a:lvl5pPr>
            <a:lvl6pPr marL="11370641" indent="0">
              <a:buNone/>
              <a:defRPr sz="6800">
                <a:solidFill>
                  <a:schemeClr val="tx1">
                    <a:tint val="75000"/>
                  </a:schemeClr>
                </a:solidFill>
              </a:defRPr>
            </a:lvl6pPr>
            <a:lvl7pPr marL="13644772" indent="0">
              <a:buNone/>
              <a:defRPr sz="6800">
                <a:solidFill>
                  <a:schemeClr val="tx1">
                    <a:tint val="75000"/>
                  </a:schemeClr>
                </a:solidFill>
              </a:defRPr>
            </a:lvl7pPr>
            <a:lvl8pPr marL="15918897" indent="0">
              <a:buNone/>
              <a:defRPr sz="6800">
                <a:solidFill>
                  <a:schemeClr val="tx1">
                    <a:tint val="75000"/>
                  </a:schemeClr>
                </a:solidFill>
              </a:defRPr>
            </a:lvl8pPr>
            <a:lvl9pPr marL="18193027" indent="0">
              <a:buNone/>
              <a:defRPr sz="6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DB6837-657D-214C-8356-4B76B3A609B5}"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49392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74520" y="9601215"/>
            <a:ext cx="16558260" cy="27155778"/>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057620" y="9601215"/>
            <a:ext cx="16558260" cy="27155778"/>
          </a:xfrm>
        </p:spPr>
        <p:txBody>
          <a:bodyPr/>
          <a:lstStyle>
            <a:lvl1pPr>
              <a:defRPr sz="13900"/>
            </a:lvl1pPr>
            <a:lvl2pPr>
              <a:defRPr sz="11800"/>
            </a:lvl2pPr>
            <a:lvl3pPr>
              <a:defRPr sz="10000"/>
            </a:lvl3pPr>
            <a:lvl4pPr>
              <a:defRPr sz="8900"/>
            </a:lvl4pPr>
            <a:lvl5pPr>
              <a:defRPr sz="8900"/>
            </a:lvl5pPr>
            <a:lvl6pPr>
              <a:defRPr sz="8900"/>
            </a:lvl6pPr>
            <a:lvl7pPr>
              <a:defRPr sz="8900"/>
            </a:lvl7pPr>
            <a:lvl8pPr>
              <a:defRPr sz="8900"/>
            </a:lvl8pPr>
            <a:lvl9pPr>
              <a:defRPr sz="8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DB6837-657D-214C-8356-4B76B3A609B5}"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362296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74524" y="9210686"/>
            <a:ext cx="16564772" cy="3838578"/>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874524" y="13049254"/>
            <a:ext cx="16564772" cy="23707729"/>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044608" y="9210686"/>
            <a:ext cx="16571278" cy="3838578"/>
          </a:xfrm>
        </p:spPr>
        <p:txBody>
          <a:bodyPr anchor="b"/>
          <a:lstStyle>
            <a:lvl1pPr marL="0" indent="0">
              <a:buNone/>
              <a:defRPr sz="11800" b="1"/>
            </a:lvl1pPr>
            <a:lvl2pPr marL="2274130" indent="0">
              <a:buNone/>
              <a:defRPr sz="10000" b="1"/>
            </a:lvl2pPr>
            <a:lvl3pPr marL="4548256" indent="0">
              <a:buNone/>
              <a:defRPr sz="8900" b="1"/>
            </a:lvl3pPr>
            <a:lvl4pPr marL="6822386" indent="0">
              <a:buNone/>
              <a:defRPr sz="7700" b="1"/>
            </a:lvl4pPr>
            <a:lvl5pPr marL="9096516" indent="0">
              <a:buNone/>
              <a:defRPr sz="7700" b="1"/>
            </a:lvl5pPr>
            <a:lvl6pPr marL="11370641" indent="0">
              <a:buNone/>
              <a:defRPr sz="7700" b="1"/>
            </a:lvl6pPr>
            <a:lvl7pPr marL="13644772" indent="0">
              <a:buNone/>
              <a:defRPr sz="7700" b="1"/>
            </a:lvl7pPr>
            <a:lvl8pPr marL="15918897" indent="0">
              <a:buNone/>
              <a:defRPr sz="7700" b="1"/>
            </a:lvl8pPr>
            <a:lvl9pPr marL="18193027"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9044608" y="13049254"/>
            <a:ext cx="16571278" cy="23707729"/>
          </a:xfrm>
        </p:spPr>
        <p:txBody>
          <a:bodyPr/>
          <a:lstStyle>
            <a:lvl1pPr>
              <a:defRPr sz="11800"/>
            </a:lvl1pPr>
            <a:lvl2pPr>
              <a:defRPr sz="10000"/>
            </a:lvl2pPr>
            <a:lvl3pPr>
              <a:defRPr sz="89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DB6837-657D-214C-8356-4B76B3A609B5}" type="datetimeFigureOut">
              <a:rPr lang="en-US" smtClean="0"/>
              <a:t>2/18/2016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01400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DB6837-657D-214C-8356-4B76B3A609B5}" type="datetimeFigureOut">
              <a:rPr lang="en-US" smtClean="0"/>
              <a:t>2/18/2016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608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B6837-657D-214C-8356-4B76B3A609B5}" type="datetimeFigureOut">
              <a:rPr lang="en-US" smtClean="0"/>
              <a:t>2/18/2016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89704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74530" y="1638302"/>
            <a:ext cx="12334083" cy="6972303"/>
          </a:xfrm>
        </p:spPr>
        <p:txBody>
          <a:bodyPr anchor="b"/>
          <a:lstStyle>
            <a:lvl1pPr algn="l">
              <a:defRPr sz="10000" b="1"/>
            </a:lvl1pPr>
          </a:lstStyle>
          <a:p>
            <a:r>
              <a:rPr lang="en-US" smtClean="0"/>
              <a:t>Click to edit Master title style</a:t>
            </a:r>
            <a:endParaRPr lang="en-US"/>
          </a:p>
        </p:txBody>
      </p:sp>
      <p:sp>
        <p:nvSpPr>
          <p:cNvPr id="3" name="Content Placeholder 2"/>
          <p:cNvSpPr>
            <a:spLocks noGrp="1"/>
          </p:cNvSpPr>
          <p:nvPr>
            <p:ph idx="1"/>
          </p:nvPr>
        </p:nvSpPr>
        <p:spPr>
          <a:xfrm>
            <a:off x="14657706" y="1638313"/>
            <a:ext cx="20958175" cy="35118682"/>
          </a:xfrm>
        </p:spPr>
        <p:txBody>
          <a:bodyPr/>
          <a:lstStyle>
            <a:lvl1pPr>
              <a:defRPr sz="16100"/>
            </a:lvl1pPr>
            <a:lvl2pPr>
              <a:defRPr sz="13900"/>
            </a:lvl2pPr>
            <a:lvl3pPr>
              <a:defRPr sz="11800"/>
            </a:lvl3pPr>
            <a:lvl4pPr>
              <a:defRPr sz="10000"/>
            </a:lvl4pPr>
            <a:lvl5pPr>
              <a:defRPr sz="10000"/>
            </a:lvl5pPr>
            <a:lvl6pPr>
              <a:defRPr sz="10000"/>
            </a:lvl6pPr>
            <a:lvl7pPr>
              <a:defRPr sz="10000"/>
            </a:lvl7pPr>
            <a:lvl8pPr>
              <a:defRPr sz="10000"/>
            </a:lvl8pPr>
            <a:lvl9pPr>
              <a:defRPr sz="10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74530" y="8610616"/>
            <a:ext cx="12334083" cy="28146377"/>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25926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48382" y="28803603"/>
            <a:ext cx="22494240" cy="3400425"/>
          </a:xfrm>
        </p:spPr>
        <p:txBody>
          <a:bodyPr anchor="b"/>
          <a:lstStyle>
            <a:lvl1pPr algn="l">
              <a:defRPr sz="10000" b="1"/>
            </a:lvl1pPr>
          </a:lstStyle>
          <a:p>
            <a:r>
              <a:rPr lang="en-US" smtClean="0"/>
              <a:t>Click to edit Master title style</a:t>
            </a:r>
            <a:endParaRPr lang="en-US"/>
          </a:p>
        </p:txBody>
      </p:sp>
      <p:sp>
        <p:nvSpPr>
          <p:cNvPr id="3" name="Picture Placeholder 2"/>
          <p:cNvSpPr>
            <a:spLocks noGrp="1"/>
          </p:cNvSpPr>
          <p:nvPr>
            <p:ph type="pic" idx="1"/>
          </p:nvPr>
        </p:nvSpPr>
        <p:spPr>
          <a:xfrm>
            <a:off x="7348382" y="3676649"/>
            <a:ext cx="22494240" cy="24688800"/>
          </a:xfrm>
        </p:spPr>
        <p:txBody>
          <a:bodyPr/>
          <a:lstStyle>
            <a:lvl1pPr marL="0" indent="0">
              <a:buNone/>
              <a:defRPr sz="16100"/>
            </a:lvl1pPr>
            <a:lvl2pPr marL="2274130" indent="0">
              <a:buNone/>
              <a:defRPr sz="13900"/>
            </a:lvl2pPr>
            <a:lvl3pPr marL="4548256" indent="0">
              <a:buNone/>
              <a:defRPr sz="11800"/>
            </a:lvl3pPr>
            <a:lvl4pPr marL="6822386" indent="0">
              <a:buNone/>
              <a:defRPr sz="10000"/>
            </a:lvl4pPr>
            <a:lvl5pPr marL="9096516" indent="0">
              <a:buNone/>
              <a:defRPr sz="10000"/>
            </a:lvl5pPr>
            <a:lvl6pPr marL="11370641" indent="0">
              <a:buNone/>
              <a:defRPr sz="10000"/>
            </a:lvl6pPr>
            <a:lvl7pPr marL="13644772" indent="0">
              <a:buNone/>
              <a:defRPr sz="10000"/>
            </a:lvl7pPr>
            <a:lvl8pPr marL="15918897" indent="0">
              <a:buNone/>
              <a:defRPr sz="10000"/>
            </a:lvl8pPr>
            <a:lvl9pPr marL="18193027" indent="0">
              <a:buNone/>
              <a:defRPr sz="10000"/>
            </a:lvl9pPr>
          </a:lstStyle>
          <a:p>
            <a:endParaRPr lang="en-US"/>
          </a:p>
        </p:txBody>
      </p:sp>
      <p:sp>
        <p:nvSpPr>
          <p:cNvPr id="4" name="Text Placeholder 3"/>
          <p:cNvSpPr>
            <a:spLocks noGrp="1"/>
          </p:cNvSpPr>
          <p:nvPr>
            <p:ph type="body" sz="half" idx="2"/>
          </p:nvPr>
        </p:nvSpPr>
        <p:spPr>
          <a:xfrm>
            <a:off x="7348382" y="32204032"/>
            <a:ext cx="22494240" cy="4829177"/>
          </a:xfrm>
        </p:spPr>
        <p:txBody>
          <a:bodyPr/>
          <a:lstStyle>
            <a:lvl1pPr marL="0" indent="0">
              <a:buNone/>
              <a:defRPr sz="6800"/>
            </a:lvl1pPr>
            <a:lvl2pPr marL="2274130" indent="0">
              <a:buNone/>
              <a:defRPr sz="6100"/>
            </a:lvl2pPr>
            <a:lvl3pPr marL="4548256" indent="0">
              <a:buNone/>
              <a:defRPr sz="5100"/>
            </a:lvl3pPr>
            <a:lvl4pPr marL="6822386" indent="0">
              <a:buNone/>
              <a:defRPr sz="4500"/>
            </a:lvl4pPr>
            <a:lvl5pPr marL="9096516" indent="0">
              <a:buNone/>
              <a:defRPr sz="4500"/>
            </a:lvl5pPr>
            <a:lvl6pPr marL="11370641" indent="0">
              <a:buNone/>
              <a:defRPr sz="4500"/>
            </a:lvl6pPr>
            <a:lvl7pPr marL="13644772" indent="0">
              <a:buNone/>
              <a:defRPr sz="4500"/>
            </a:lvl7pPr>
            <a:lvl8pPr marL="15918897" indent="0">
              <a:buNone/>
              <a:defRPr sz="4500"/>
            </a:lvl8pPr>
            <a:lvl9pPr marL="18193027"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DB6837-657D-214C-8356-4B76B3A609B5}"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85973B-B8F6-8E43-9194-24EC1D6B2CD9}" type="slidenum">
              <a:rPr lang="en-US" smtClean="0"/>
              <a:t>‹#›</a:t>
            </a:fld>
            <a:endParaRPr lang="en-US"/>
          </a:p>
        </p:txBody>
      </p:sp>
    </p:spTree>
    <p:extLst>
      <p:ext uri="{BB962C8B-B14F-4D97-AF65-F5344CB8AC3E}">
        <p14:creationId xmlns:p14="http://schemas.microsoft.com/office/powerpoint/2010/main" val="75074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74520" y="1647825"/>
            <a:ext cx="33741360" cy="6858000"/>
          </a:xfrm>
          <a:prstGeom prst="rect">
            <a:avLst/>
          </a:prstGeom>
        </p:spPr>
        <p:txBody>
          <a:bodyPr vert="horz" lIns="454825" tIns="227413" rIns="454825" bIns="2274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74520" y="9601215"/>
            <a:ext cx="33741360" cy="27155778"/>
          </a:xfrm>
          <a:prstGeom prst="rect">
            <a:avLst/>
          </a:prstGeom>
        </p:spPr>
        <p:txBody>
          <a:bodyPr vert="horz" lIns="454825" tIns="227413" rIns="454825" bIns="2274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74520" y="38138109"/>
            <a:ext cx="8747760" cy="2190753"/>
          </a:xfrm>
          <a:prstGeom prst="rect">
            <a:avLst/>
          </a:prstGeom>
        </p:spPr>
        <p:txBody>
          <a:bodyPr vert="horz" lIns="454825" tIns="227413" rIns="454825" bIns="227413" rtlCol="0" anchor="ctr"/>
          <a:lstStyle>
            <a:lvl1pPr algn="l">
              <a:defRPr sz="6100">
                <a:solidFill>
                  <a:schemeClr val="tx1">
                    <a:tint val="75000"/>
                  </a:schemeClr>
                </a:solidFill>
              </a:defRPr>
            </a:lvl1pPr>
          </a:lstStyle>
          <a:p>
            <a:fld id="{77DB6837-657D-214C-8356-4B76B3A609B5}" type="datetimeFigureOut">
              <a:rPr lang="en-US" smtClean="0"/>
              <a:t>2/18/2016</a:t>
            </a:fld>
            <a:endParaRPr lang="en-US"/>
          </a:p>
        </p:txBody>
      </p:sp>
      <p:sp>
        <p:nvSpPr>
          <p:cNvPr id="5" name="Footer Placeholder 4"/>
          <p:cNvSpPr>
            <a:spLocks noGrp="1"/>
          </p:cNvSpPr>
          <p:nvPr>
            <p:ph type="ftr" sz="quarter" idx="3"/>
          </p:nvPr>
        </p:nvSpPr>
        <p:spPr>
          <a:xfrm>
            <a:off x="12809220" y="38138109"/>
            <a:ext cx="11871960" cy="2190753"/>
          </a:xfrm>
          <a:prstGeom prst="rect">
            <a:avLst/>
          </a:prstGeom>
        </p:spPr>
        <p:txBody>
          <a:bodyPr vert="horz" lIns="454825" tIns="227413" rIns="454825" bIns="227413" rtlCol="0" anchor="ctr"/>
          <a:lstStyle>
            <a:lvl1pPr algn="ctr">
              <a:defRPr sz="6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868120" y="38138109"/>
            <a:ext cx="8747760" cy="2190753"/>
          </a:xfrm>
          <a:prstGeom prst="rect">
            <a:avLst/>
          </a:prstGeom>
        </p:spPr>
        <p:txBody>
          <a:bodyPr vert="horz" lIns="454825" tIns="227413" rIns="454825" bIns="227413" rtlCol="0" anchor="ctr"/>
          <a:lstStyle>
            <a:lvl1pPr algn="r">
              <a:defRPr sz="6100">
                <a:solidFill>
                  <a:schemeClr val="tx1">
                    <a:tint val="75000"/>
                  </a:schemeClr>
                </a:solidFill>
              </a:defRPr>
            </a:lvl1pPr>
          </a:lstStyle>
          <a:p>
            <a:fld id="{AA85973B-B8F6-8E43-9194-24EC1D6B2CD9}" type="slidenum">
              <a:rPr lang="en-US" smtClean="0"/>
              <a:t>‹#›</a:t>
            </a:fld>
            <a:endParaRPr lang="en-US"/>
          </a:p>
        </p:txBody>
      </p:sp>
    </p:spTree>
    <p:extLst>
      <p:ext uri="{BB962C8B-B14F-4D97-AF65-F5344CB8AC3E}">
        <p14:creationId xmlns:p14="http://schemas.microsoft.com/office/powerpoint/2010/main" val="224046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74130" rtl="0" eaLnBrk="1" latinLnBrk="0" hangingPunct="1">
        <a:spcBef>
          <a:spcPct val="0"/>
        </a:spcBef>
        <a:buNone/>
        <a:defRPr sz="21800" kern="1200">
          <a:solidFill>
            <a:schemeClr val="tx1"/>
          </a:solidFill>
          <a:latin typeface="+mj-lt"/>
          <a:ea typeface="+mj-ea"/>
          <a:cs typeface="+mj-cs"/>
        </a:defRPr>
      </a:lvl1pPr>
    </p:titleStyle>
    <p:bodyStyle>
      <a:lvl1pPr marL="1705593" indent="-1705593" algn="l" defTabSz="2274130" rtl="0" eaLnBrk="1" latinLnBrk="0" hangingPunct="1">
        <a:spcBef>
          <a:spcPct val="20000"/>
        </a:spcBef>
        <a:buFont typeface="Arial"/>
        <a:buChar char="•"/>
        <a:defRPr sz="16100" kern="1200">
          <a:solidFill>
            <a:schemeClr val="tx1"/>
          </a:solidFill>
          <a:latin typeface="+mn-lt"/>
          <a:ea typeface="+mn-ea"/>
          <a:cs typeface="+mn-cs"/>
        </a:defRPr>
      </a:lvl1pPr>
      <a:lvl2pPr marL="3695457" indent="-1421331" algn="l" defTabSz="2274130" rtl="0" eaLnBrk="1" latinLnBrk="0" hangingPunct="1">
        <a:spcBef>
          <a:spcPct val="20000"/>
        </a:spcBef>
        <a:buFont typeface="Arial"/>
        <a:buChar char="–"/>
        <a:defRPr sz="13900" kern="1200">
          <a:solidFill>
            <a:schemeClr val="tx1"/>
          </a:solidFill>
          <a:latin typeface="+mn-lt"/>
          <a:ea typeface="+mn-ea"/>
          <a:cs typeface="+mn-cs"/>
        </a:defRPr>
      </a:lvl2pPr>
      <a:lvl3pPr marL="5685323" indent="-1137063" algn="l" defTabSz="2274130" rtl="0" eaLnBrk="1" latinLnBrk="0" hangingPunct="1">
        <a:spcBef>
          <a:spcPct val="20000"/>
        </a:spcBef>
        <a:buFont typeface="Arial"/>
        <a:buChar char="•"/>
        <a:defRPr sz="11800" kern="1200">
          <a:solidFill>
            <a:schemeClr val="tx1"/>
          </a:solidFill>
          <a:latin typeface="+mn-lt"/>
          <a:ea typeface="+mn-ea"/>
          <a:cs typeface="+mn-cs"/>
        </a:defRPr>
      </a:lvl3pPr>
      <a:lvl4pPr marL="7959448" indent="-1137063" algn="l" defTabSz="2274130" rtl="0" eaLnBrk="1" latinLnBrk="0" hangingPunct="1">
        <a:spcBef>
          <a:spcPct val="20000"/>
        </a:spcBef>
        <a:buFont typeface="Arial"/>
        <a:buChar char="–"/>
        <a:defRPr sz="10000" kern="1200">
          <a:solidFill>
            <a:schemeClr val="tx1"/>
          </a:solidFill>
          <a:latin typeface="+mn-lt"/>
          <a:ea typeface="+mn-ea"/>
          <a:cs typeface="+mn-cs"/>
        </a:defRPr>
      </a:lvl4pPr>
      <a:lvl5pPr marL="10233579" indent="-1137063" algn="l" defTabSz="2274130" rtl="0" eaLnBrk="1" latinLnBrk="0" hangingPunct="1">
        <a:spcBef>
          <a:spcPct val="20000"/>
        </a:spcBef>
        <a:buFont typeface="Arial"/>
        <a:buChar char="»"/>
        <a:defRPr sz="10000" kern="1200">
          <a:solidFill>
            <a:schemeClr val="tx1"/>
          </a:solidFill>
          <a:latin typeface="+mn-lt"/>
          <a:ea typeface="+mn-ea"/>
          <a:cs typeface="+mn-cs"/>
        </a:defRPr>
      </a:lvl5pPr>
      <a:lvl6pPr marL="12507710" indent="-1137063" algn="l" defTabSz="2274130" rtl="0" eaLnBrk="1" latinLnBrk="0" hangingPunct="1">
        <a:spcBef>
          <a:spcPct val="20000"/>
        </a:spcBef>
        <a:buFont typeface="Arial"/>
        <a:buChar char="•"/>
        <a:defRPr sz="10000" kern="1200">
          <a:solidFill>
            <a:schemeClr val="tx1"/>
          </a:solidFill>
          <a:latin typeface="+mn-lt"/>
          <a:ea typeface="+mn-ea"/>
          <a:cs typeface="+mn-cs"/>
        </a:defRPr>
      </a:lvl6pPr>
      <a:lvl7pPr marL="14781835" indent="-1137063" algn="l" defTabSz="2274130" rtl="0" eaLnBrk="1" latinLnBrk="0" hangingPunct="1">
        <a:spcBef>
          <a:spcPct val="20000"/>
        </a:spcBef>
        <a:buFont typeface="Arial"/>
        <a:buChar char="•"/>
        <a:defRPr sz="10000" kern="1200">
          <a:solidFill>
            <a:schemeClr val="tx1"/>
          </a:solidFill>
          <a:latin typeface="+mn-lt"/>
          <a:ea typeface="+mn-ea"/>
          <a:cs typeface="+mn-cs"/>
        </a:defRPr>
      </a:lvl7pPr>
      <a:lvl8pPr marL="17055964" indent="-1137063" algn="l" defTabSz="2274130" rtl="0" eaLnBrk="1" latinLnBrk="0" hangingPunct="1">
        <a:spcBef>
          <a:spcPct val="20000"/>
        </a:spcBef>
        <a:buFont typeface="Arial"/>
        <a:buChar char="•"/>
        <a:defRPr sz="10000" kern="1200">
          <a:solidFill>
            <a:schemeClr val="tx1"/>
          </a:solidFill>
          <a:latin typeface="+mn-lt"/>
          <a:ea typeface="+mn-ea"/>
          <a:cs typeface="+mn-cs"/>
        </a:defRPr>
      </a:lvl8pPr>
      <a:lvl9pPr marL="19330091" indent="-1137063" algn="l" defTabSz="2274130" rtl="0" eaLnBrk="1" latinLnBrk="0" hangingPunct="1">
        <a:spcBef>
          <a:spcPct val="20000"/>
        </a:spcBef>
        <a:buFont typeface="Arial"/>
        <a:buChar char="•"/>
        <a:defRPr sz="10000" kern="1200">
          <a:solidFill>
            <a:schemeClr val="tx1"/>
          </a:solidFill>
          <a:latin typeface="+mn-lt"/>
          <a:ea typeface="+mn-ea"/>
          <a:cs typeface="+mn-cs"/>
        </a:defRPr>
      </a:lvl9pPr>
    </p:bodyStyle>
    <p:otherStyle>
      <a:defPPr>
        <a:defRPr lang="en-US"/>
      </a:defPPr>
      <a:lvl1pPr marL="0" algn="l" defTabSz="2274130" rtl="0" eaLnBrk="1" latinLnBrk="0" hangingPunct="1">
        <a:defRPr sz="8900" kern="1200">
          <a:solidFill>
            <a:schemeClr val="tx1"/>
          </a:solidFill>
          <a:latin typeface="+mn-lt"/>
          <a:ea typeface="+mn-ea"/>
          <a:cs typeface="+mn-cs"/>
        </a:defRPr>
      </a:lvl1pPr>
      <a:lvl2pPr marL="2274130" algn="l" defTabSz="2274130" rtl="0" eaLnBrk="1" latinLnBrk="0" hangingPunct="1">
        <a:defRPr sz="8900" kern="1200">
          <a:solidFill>
            <a:schemeClr val="tx1"/>
          </a:solidFill>
          <a:latin typeface="+mn-lt"/>
          <a:ea typeface="+mn-ea"/>
          <a:cs typeface="+mn-cs"/>
        </a:defRPr>
      </a:lvl2pPr>
      <a:lvl3pPr marL="4548256" algn="l" defTabSz="2274130" rtl="0" eaLnBrk="1" latinLnBrk="0" hangingPunct="1">
        <a:defRPr sz="8900" kern="1200">
          <a:solidFill>
            <a:schemeClr val="tx1"/>
          </a:solidFill>
          <a:latin typeface="+mn-lt"/>
          <a:ea typeface="+mn-ea"/>
          <a:cs typeface="+mn-cs"/>
        </a:defRPr>
      </a:lvl3pPr>
      <a:lvl4pPr marL="6822386" algn="l" defTabSz="2274130" rtl="0" eaLnBrk="1" latinLnBrk="0" hangingPunct="1">
        <a:defRPr sz="8900" kern="1200">
          <a:solidFill>
            <a:schemeClr val="tx1"/>
          </a:solidFill>
          <a:latin typeface="+mn-lt"/>
          <a:ea typeface="+mn-ea"/>
          <a:cs typeface="+mn-cs"/>
        </a:defRPr>
      </a:lvl4pPr>
      <a:lvl5pPr marL="9096516" algn="l" defTabSz="2274130" rtl="0" eaLnBrk="1" latinLnBrk="0" hangingPunct="1">
        <a:defRPr sz="8900" kern="1200">
          <a:solidFill>
            <a:schemeClr val="tx1"/>
          </a:solidFill>
          <a:latin typeface="+mn-lt"/>
          <a:ea typeface="+mn-ea"/>
          <a:cs typeface="+mn-cs"/>
        </a:defRPr>
      </a:lvl5pPr>
      <a:lvl6pPr marL="11370641" algn="l" defTabSz="2274130" rtl="0" eaLnBrk="1" latinLnBrk="0" hangingPunct="1">
        <a:defRPr sz="8900" kern="1200">
          <a:solidFill>
            <a:schemeClr val="tx1"/>
          </a:solidFill>
          <a:latin typeface="+mn-lt"/>
          <a:ea typeface="+mn-ea"/>
          <a:cs typeface="+mn-cs"/>
        </a:defRPr>
      </a:lvl6pPr>
      <a:lvl7pPr marL="13644772" algn="l" defTabSz="2274130" rtl="0" eaLnBrk="1" latinLnBrk="0" hangingPunct="1">
        <a:defRPr sz="8900" kern="1200">
          <a:solidFill>
            <a:schemeClr val="tx1"/>
          </a:solidFill>
          <a:latin typeface="+mn-lt"/>
          <a:ea typeface="+mn-ea"/>
          <a:cs typeface="+mn-cs"/>
        </a:defRPr>
      </a:lvl7pPr>
      <a:lvl8pPr marL="15918897" algn="l" defTabSz="2274130" rtl="0" eaLnBrk="1" latinLnBrk="0" hangingPunct="1">
        <a:defRPr sz="8900" kern="1200">
          <a:solidFill>
            <a:schemeClr val="tx1"/>
          </a:solidFill>
          <a:latin typeface="+mn-lt"/>
          <a:ea typeface="+mn-ea"/>
          <a:cs typeface="+mn-cs"/>
        </a:defRPr>
      </a:lvl8pPr>
      <a:lvl9pPr marL="18193027" algn="l" defTabSz="2274130" rtl="0" eaLnBrk="1" latinLnBrk="0" hangingPunct="1">
        <a:defRPr sz="8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1.jpg"/><Relationship Id="rId21" Type="http://schemas.openxmlformats.org/officeDocument/2006/relationships/image" Target="../media/image17.png"/><Relationship Id="rId7" Type="http://schemas.openxmlformats.org/officeDocument/2006/relationships/hyperlink" Target="http://www.aoml.noaa.gov/phod/gliders" TargetMode="External"/><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mailto:Ricardo.Domingues@noaa.gov" TargetMode="External"/><Relationship Id="rId11" Type="http://schemas.openxmlformats.org/officeDocument/2006/relationships/image" Target="../media/image7.jpg"/><Relationship Id="rId24" Type="http://schemas.openxmlformats.org/officeDocument/2006/relationships/image" Target="../media/image20.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6152" y="38806647"/>
            <a:ext cx="2292858" cy="2292858"/>
          </a:xfrm>
          <a:prstGeom prst="rect">
            <a:avLst/>
          </a:prstGeom>
        </p:spPr>
      </p:pic>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8899" y="5517440"/>
            <a:ext cx="10558653" cy="7187802"/>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3561" y="28358744"/>
            <a:ext cx="7772400" cy="9367645"/>
          </a:xfrm>
          <a:prstGeom prst="rect">
            <a:avLst/>
          </a:prstGeom>
        </p:spPr>
      </p:pic>
      <p:sp>
        <p:nvSpPr>
          <p:cNvPr id="6" name="Rectangle 5"/>
          <p:cNvSpPr/>
          <p:nvPr/>
        </p:nvSpPr>
        <p:spPr>
          <a:xfrm>
            <a:off x="0" y="1194"/>
            <a:ext cx="37527593" cy="4247811"/>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76555" tIns="38278" rIns="76555" bIns="38278" spcCol="0" rtlCol="0" anchor="ctr"/>
          <a:lstStyle/>
          <a:p>
            <a:pPr algn="ctr"/>
            <a:r>
              <a:rPr lang="en-US" sz="3900" dirty="0">
                <a:solidFill>
                  <a:schemeClr val="tx1"/>
                </a:solidFill>
                <a:cs typeface="Times New Roman"/>
              </a:rPr>
              <a:t> </a:t>
            </a:r>
          </a:p>
        </p:txBody>
      </p:sp>
      <p:sp>
        <p:nvSpPr>
          <p:cNvPr id="13" name="TextBox 12"/>
          <p:cNvSpPr txBox="1"/>
          <p:nvPr/>
        </p:nvSpPr>
        <p:spPr>
          <a:xfrm>
            <a:off x="523589" y="5165172"/>
            <a:ext cx="8306182"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Abstract</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41" name="TextBox 40"/>
          <p:cNvSpPr txBox="1"/>
          <p:nvPr/>
        </p:nvSpPr>
        <p:spPr>
          <a:xfrm>
            <a:off x="21068267" y="9202744"/>
            <a:ext cx="297838" cy="1518494"/>
          </a:xfrm>
          <a:prstGeom prst="rect">
            <a:avLst/>
          </a:prstGeom>
          <a:noFill/>
        </p:spPr>
        <p:txBody>
          <a:bodyPr wrap="none" lIns="147447" tIns="73724" rIns="147447" bIns="73724" rtlCol="0">
            <a:spAutoFit/>
          </a:bodyPr>
          <a:lstStyle/>
          <a:p>
            <a:endParaRPr lang="en-US" dirty="0"/>
          </a:p>
        </p:txBody>
      </p:sp>
      <p:sp>
        <p:nvSpPr>
          <p:cNvPr id="56" name="TextBox 55"/>
          <p:cNvSpPr txBox="1"/>
          <p:nvPr/>
        </p:nvSpPr>
        <p:spPr>
          <a:xfrm>
            <a:off x="22704322" y="38195280"/>
            <a:ext cx="8331830" cy="3380542"/>
          </a:xfrm>
          <a:prstGeom prst="rect">
            <a:avLst/>
          </a:prstGeom>
          <a:noFill/>
        </p:spPr>
        <p:txBody>
          <a:bodyPr wrap="square" lIns="147447" tIns="73724" rIns="147447" bIns="73724" rtlCol="0">
            <a:spAutoFit/>
          </a:bodyPr>
          <a:lstStyle/>
          <a:p>
            <a:pPr algn="just"/>
            <a:r>
              <a:rPr lang="en-US" sz="3000" b="1" dirty="0">
                <a:cs typeface="Times New Roman"/>
              </a:rPr>
              <a:t>Affiliations </a:t>
            </a:r>
            <a:r>
              <a:rPr lang="en-US" sz="3000" b="1" dirty="0" smtClean="0">
                <a:cs typeface="Times New Roman"/>
              </a:rPr>
              <a:t>&amp; </a:t>
            </a:r>
            <a:r>
              <a:rPr lang="en-US" sz="3000" b="1" dirty="0">
                <a:cs typeface="Times New Roman"/>
              </a:rPr>
              <a:t>Contact </a:t>
            </a:r>
            <a:r>
              <a:rPr lang="en-US" sz="3000" b="1" dirty="0" smtClean="0">
                <a:cs typeface="Times New Roman"/>
              </a:rPr>
              <a:t>Information</a:t>
            </a:r>
          </a:p>
          <a:p>
            <a:pPr algn="just"/>
            <a:r>
              <a:rPr lang="en-US" sz="2400" dirty="0" smtClean="0">
                <a:cs typeface="Times New Roman"/>
              </a:rPr>
              <a:t>Corresponding author e-mail: </a:t>
            </a:r>
            <a:r>
              <a:rPr lang="en-US" sz="2400" dirty="0" smtClean="0">
                <a:cs typeface="Times New Roman"/>
                <a:hlinkClick r:id="rId6"/>
              </a:rPr>
              <a:t>Ricardo.Domingues@noaa.gov</a:t>
            </a:r>
            <a:endParaRPr lang="en-US" sz="2400" dirty="0" smtClean="0">
              <a:cs typeface="Times New Roman"/>
            </a:endParaRPr>
          </a:p>
          <a:p>
            <a:pPr algn="just"/>
            <a:r>
              <a:rPr lang="en-US" sz="2400" dirty="0">
                <a:cs typeface="Times New Roman"/>
              </a:rPr>
              <a:t>More information: </a:t>
            </a:r>
            <a:r>
              <a:rPr lang="en-US" sz="2400" dirty="0">
                <a:cs typeface="Times New Roman"/>
                <a:hlinkClick r:id="rId7"/>
              </a:rPr>
              <a:t>http://</a:t>
            </a:r>
            <a:r>
              <a:rPr lang="en-US" sz="2400" dirty="0" smtClean="0">
                <a:cs typeface="Times New Roman"/>
                <a:hlinkClick r:id="rId7"/>
              </a:rPr>
              <a:t>www.aoml.noaa.gov/phod/gliders</a:t>
            </a:r>
            <a:endParaRPr lang="en-US" sz="2400" dirty="0" smtClean="0">
              <a:cs typeface="Times New Roman"/>
            </a:endParaRPr>
          </a:p>
          <a:p>
            <a:pPr algn="just"/>
            <a:r>
              <a:rPr lang="en-US" sz="1800" baseline="30000" dirty="0" smtClean="0">
                <a:cs typeface="Times New Roman"/>
              </a:rPr>
              <a:t>1</a:t>
            </a:r>
            <a:r>
              <a:rPr lang="en-US" sz="1800" dirty="0" smtClean="0">
                <a:cs typeface="Times New Roman"/>
              </a:rPr>
              <a:t>Cooperative </a:t>
            </a:r>
            <a:r>
              <a:rPr lang="en-US" sz="1800" dirty="0">
                <a:cs typeface="Times New Roman"/>
              </a:rPr>
              <a:t>Institute for Marine and Atmospheric Studies, University of Miami, </a:t>
            </a:r>
            <a:r>
              <a:rPr lang="en-US" sz="1800" dirty="0" smtClean="0">
                <a:cs typeface="Times New Roman"/>
              </a:rPr>
              <a:t>USA; </a:t>
            </a:r>
          </a:p>
          <a:p>
            <a:pPr algn="just"/>
            <a:r>
              <a:rPr lang="en-US" sz="1800" baseline="30000" dirty="0" smtClean="0">
                <a:cs typeface="Times New Roman"/>
              </a:rPr>
              <a:t>2</a:t>
            </a:r>
            <a:r>
              <a:rPr lang="en-US" sz="1800" dirty="0" smtClean="0">
                <a:cs typeface="Times New Roman"/>
              </a:rPr>
              <a:t>Atlantic Oceanographic and Meteorological Laboratory, NOAA/OAR, USA</a:t>
            </a:r>
          </a:p>
          <a:p>
            <a:pPr algn="just"/>
            <a:r>
              <a:rPr lang="en-US" sz="1800" baseline="30000" dirty="0" smtClean="0">
                <a:cs typeface="Times New Roman"/>
              </a:rPr>
              <a:t>3</a:t>
            </a:r>
            <a:r>
              <a:rPr lang="en-US" sz="1800" dirty="0" smtClean="0">
                <a:cs typeface="Times New Roman"/>
              </a:rPr>
              <a:t>I</a:t>
            </a:r>
            <a:r>
              <a:rPr lang="en-US" sz="1800" dirty="0">
                <a:cs typeface="Times New Roman"/>
              </a:rPr>
              <a:t>. M. Systems Group Inc., and Marine Modeling and Analysis Branch, USA</a:t>
            </a:r>
          </a:p>
          <a:p>
            <a:pPr algn="just"/>
            <a:r>
              <a:rPr lang="en-US" sz="1800" baseline="30000" dirty="0" smtClean="0">
                <a:cs typeface="Times New Roman"/>
              </a:rPr>
              <a:t>4</a:t>
            </a:r>
            <a:r>
              <a:rPr lang="en-US" sz="1800" dirty="0" smtClean="0">
                <a:cs typeface="Times New Roman"/>
              </a:rPr>
              <a:t>Environmental </a:t>
            </a:r>
            <a:r>
              <a:rPr lang="en-US" sz="1800" dirty="0">
                <a:cs typeface="Times New Roman"/>
              </a:rPr>
              <a:t>Modeling Center, NOAA/NWS, USA</a:t>
            </a:r>
          </a:p>
          <a:p>
            <a:pPr algn="just"/>
            <a:r>
              <a:rPr lang="en-US" sz="1800" baseline="30000" dirty="0" smtClean="0">
                <a:cs typeface="Times New Roman"/>
              </a:rPr>
              <a:t>5</a:t>
            </a:r>
            <a:r>
              <a:rPr lang="en-US" sz="1800" dirty="0" smtClean="0">
                <a:cs typeface="Times New Roman"/>
              </a:rPr>
              <a:t>University </a:t>
            </a:r>
            <a:r>
              <a:rPr lang="en-US" sz="1800" dirty="0">
                <a:cs typeface="Times New Roman"/>
              </a:rPr>
              <a:t>of Puerto Rico Mayaguez, Puerto Rico</a:t>
            </a:r>
          </a:p>
          <a:p>
            <a:pPr algn="just"/>
            <a:r>
              <a:rPr lang="en-US" sz="1800" baseline="30000" dirty="0" smtClean="0">
                <a:cs typeface="Times New Roman"/>
              </a:rPr>
              <a:t>6</a:t>
            </a:r>
            <a:r>
              <a:rPr lang="en-US" sz="1800" dirty="0" smtClean="0">
                <a:cs typeface="Times New Roman"/>
              </a:rPr>
              <a:t>Caribbean </a:t>
            </a:r>
            <a:r>
              <a:rPr lang="en-US" sz="1800" dirty="0">
                <a:cs typeface="Times New Roman"/>
              </a:rPr>
              <a:t>Coastal Observing System, </a:t>
            </a:r>
            <a:r>
              <a:rPr lang="en-US" sz="1800" dirty="0" err="1">
                <a:cs typeface="Times New Roman"/>
              </a:rPr>
              <a:t>CariCOOS</a:t>
            </a:r>
            <a:endParaRPr lang="en-US" sz="1800" dirty="0">
              <a:cs typeface="Times New Roman"/>
            </a:endParaRPr>
          </a:p>
          <a:p>
            <a:pPr algn="just"/>
            <a:endParaRPr lang="en-US" sz="2400" dirty="0">
              <a:cs typeface="Times New Roman"/>
            </a:endParaRPr>
          </a:p>
        </p:txBody>
      </p:sp>
      <p:sp>
        <p:nvSpPr>
          <p:cNvPr id="12" name="TextBox 11"/>
          <p:cNvSpPr txBox="1"/>
          <p:nvPr/>
        </p:nvSpPr>
        <p:spPr>
          <a:xfrm>
            <a:off x="38811975" y="20070812"/>
            <a:ext cx="198581" cy="1468864"/>
          </a:xfrm>
          <a:prstGeom prst="rect">
            <a:avLst/>
          </a:prstGeom>
          <a:noFill/>
        </p:spPr>
        <p:txBody>
          <a:bodyPr wrap="none" lIns="98298" tIns="49149" rIns="98298" bIns="49149" rtlCol="0">
            <a:spAutoFit/>
          </a:bodyPr>
          <a:lstStyle/>
          <a:p>
            <a:endParaRPr lang="en-US" dirty="0"/>
          </a:p>
        </p:txBody>
      </p:sp>
      <p:sp>
        <p:nvSpPr>
          <p:cNvPr id="59" name="Rectangle 58"/>
          <p:cNvSpPr/>
          <p:nvPr/>
        </p:nvSpPr>
        <p:spPr>
          <a:xfrm>
            <a:off x="446315" y="5181599"/>
            <a:ext cx="11887200" cy="12613545"/>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dirty="0"/>
          </a:p>
        </p:txBody>
      </p:sp>
      <p:sp>
        <p:nvSpPr>
          <p:cNvPr id="9" name="TextBox 8"/>
          <p:cNvSpPr txBox="1"/>
          <p:nvPr/>
        </p:nvSpPr>
        <p:spPr>
          <a:xfrm>
            <a:off x="13160731" y="8591551"/>
            <a:ext cx="198581" cy="1468864"/>
          </a:xfrm>
          <a:prstGeom prst="rect">
            <a:avLst/>
          </a:prstGeom>
          <a:noFill/>
        </p:spPr>
        <p:txBody>
          <a:bodyPr wrap="none" lIns="98298" tIns="49149" rIns="98298" bIns="49149" rtlCol="0">
            <a:spAutoFit/>
          </a:bodyPr>
          <a:lstStyle/>
          <a:p>
            <a:endParaRPr lang="en-US" dirty="0"/>
          </a:p>
        </p:txBody>
      </p:sp>
      <p:sp>
        <p:nvSpPr>
          <p:cNvPr id="20" name="TextBox 19"/>
          <p:cNvSpPr txBox="1"/>
          <p:nvPr/>
        </p:nvSpPr>
        <p:spPr>
          <a:xfrm>
            <a:off x="1347427" y="320927"/>
            <a:ext cx="34814425" cy="3946465"/>
          </a:xfrm>
          <a:prstGeom prst="rect">
            <a:avLst/>
          </a:prstGeom>
          <a:noFill/>
          <a:effectLst>
            <a:outerShdw blurRad="50800" dir="2700000" sx="50000" sy="50000" algn="tl" rotWithShape="0">
              <a:prstClr val="black"/>
            </a:outerShdw>
          </a:effectLst>
        </p:spPr>
        <p:txBody>
          <a:bodyPr wrap="square" lIns="98298" tIns="49149" rIns="98298" bIns="49149" rtlCol="0">
            <a:spAutoFit/>
          </a:bodyPr>
          <a:lstStyle/>
          <a:p>
            <a:pPr algn="ctr"/>
            <a:endParaRPr lang="en-US" sz="5000" b="1" dirty="0" smtClean="0">
              <a:solidFill>
                <a:schemeClr val="bg1"/>
              </a:solidFill>
              <a:effectLst>
                <a:outerShdw blurRad="38100" dist="38100" dir="2700000" algn="tl">
                  <a:srgbClr val="000000">
                    <a:alpha val="43137"/>
                  </a:srgbClr>
                </a:outerShdw>
              </a:effectLst>
              <a:cs typeface="Arial" panose="020B0604020202020204" pitchFamily="34" charset="0"/>
            </a:endParaRPr>
          </a:p>
          <a:p>
            <a:pPr algn="ctr"/>
            <a:endParaRPr lang="en-US" sz="5000" b="1" dirty="0">
              <a:solidFill>
                <a:schemeClr val="bg1"/>
              </a:solidFill>
              <a:effectLst>
                <a:outerShdw blurRad="38100" dist="38100" dir="2700000" algn="tl">
                  <a:srgbClr val="000000">
                    <a:alpha val="43137"/>
                  </a:srgbClr>
                </a:outerShdw>
              </a:effectLst>
              <a:cs typeface="Arial" panose="020B0604020202020204" pitchFamily="34" charset="0"/>
            </a:endParaRPr>
          </a:p>
          <a:p>
            <a:pPr algn="ctr"/>
            <a:endParaRPr lang="en-US" sz="5000" b="1" dirty="0" smtClean="0">
              <a:solidFill>
                <a:schemeClr val="bg1"/>
              </a:solidFill>
              <a:effectLst>
                <a:outerShdw blurRad="38100" dist="38100" dir="2700000" algn="tl">
                  <a:srgbClr val="000000">
                    <a:alpha val="43137"/>
                  </a:srgbClr>
                </a:outerShdw>
              </a:effectLst>
              <a:cs typeface="Arial" panose="020B0604020202020204" pitchFamily="34" charset="0"/>
            </a:endParaRPr>
          </a:p>
          <a:p>
            <a:pPr algn="ct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Ricardo </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Domingues</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1,2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Gustavo Goni</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Francis Bringas</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Sang-Ki Lee</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1,2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Hyun-Sook </a:t>
            </a: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Kim</a:t>
            </a:r>
            <a:r>
              <a:rPr lang="en-US" sz="5000" b="1" baseline="30000" dirty="0" smtClean="0">
                <a:solidFill>
                  <a:schemeClr val="bg1"/>
                </a:solidFill>
                <a:effectLst>
                  <a:outerShdw blurRad="38100" dist="38100" dir="2700000" algn="tl">
                    <a:srgbClr val="000000">
                      <a:alpha val="43137"/>
                    </a:srgbClr>
                  </a:outerShdw>
                </a:effectLst>
                <a:cs typeface="Arial" panose="020B0604020202020204" pitchFamily="34" charset="0"/>
              </a:rPr>
              <a:t>3,4</a:t>
            </a: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 </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George Halliwell</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a:t>
            </a:r>
            <a:r>
              <a:rPr lang="en-US" sz="5000" b="1" dirty="0" err="1">
                <a:solidFill>
                  <a:schemeClr val="bg1"/>
                </a:solidFill>
                <a:effectLst>
                  <a:outerShdw blurRad="38100" dist="38100" dir="2700000" algn="tl">
                    <a:srgbClr val="000000">
                      <a:alpha val="43137"/>
                    </a:srgbClr>
                  </a:outerShdw>
                </a:effectLst>
                <a:cs typeface="Arial" panose="020B0604020202020204" pitchFamily="34" charset="0"/>
              </a:rPr>
              <a:t>Jili</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Dong</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1,2</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 Julio </a:t>
            </a: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Morel</a:t>
            </a:r>
            <a:r>
              <a:rPr lang="en-US" sz="5000" b="1" baseline="30000" dirty="0" smtClean="0">
                <a:solidFill>
                  <a:schemeClr val="bg1"/>
                </a:solidFill>
                <a:effectLst>
                  <a:outerShdw blurRad="38100" dist="38100" dir="2700000" algn="tl">
                    <a:srgbClr val="000000">
                      <a:alpha val="43137"/>
                    </a:srgbClr>
                  </a:outerShdw>
                </a:effectLst>
                <a:cs typeface="Arial" panose="020B0604020202020204" pitchFamily="34" charset="0"/>
              </a:rPr>
              <a:t>5,6</a:t>
            </a: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 </a:t>
            </a:r>
            <a:r>
              <a:rPr lang="en-US" sz="5000" b="1" dirty="0">
                <a:solidFill>
                  <a:schemeClr val="bg1"/>
                </a:solidFill>
                <a:effectLst>
                  <a:outerShdw blurRad="38100" dist="38100" dir="2700000" algn="tl">
                    <a:srgbClr val="000000">
                      <a:alpha val="43137"/>
                    </a:srgbClr>
                  </a:outerShdw>
                </a:effectLst>
                <a:cs typeface="Arial" panose="020B0604020202020204" pitchFamily="34" charset="0"/>
              </a:rPr>
              <a:t>and Luis </a:t>
            </a:r>
            <a:r>
              <a:rPr lang="en-US" sz="5000" b="1" dirty="0" smtClean="0">
                <a:solidFill>
                  <a:schemeClr val="bg1"/>
                </a:solidFill>
                <a:effectLst>
                  <a:outerShdw blurRad="38100" dist="38100" dir="2700000" algn="tl">
                    <a:srgbClr val="000000">
                      <a:alpha val="43137"/>
                    </a:srgbClr>
                  </a:outerShdw>
                </a:effectLst>
                <a:cs typeface="Arial" panose="020B0604020202020204" pitchFamily="34" charset="0"/>
              </a:rPr>
              <a:t>Pomales</a:t>
            </a:r>
            <a:r>
              <a:rPr lang="en-US" sz="5000" b="1" baseline="30000" dirty="0">
                <a:solidFill>
                  <a:schemeClr val="bg1"/>
                </a:solidFill>
                <a:effectLst>
                  <a:outerShdw blurRad="38100" dist="38100" dir="2700000" algn="tl">
                    <a:srgbClr val="000000">
                      <a:alpha val="43137"/>
                    </a:srgbClr>
                  </a:outerShdw>
                </a:effectLst>
                <a:cs typeface="Arial" panose="020B0604020202020204" pitchFamily="34" charset="0"/>
              </a:rPr>
              <a:t>5</a:t>
            </a: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531" y="38392020"/>
            <a:ext cx="2431134" cy="2377440"/>
          </a:xfrm>
          <a:prstGeom prst="rect">
            <a:avLst/>
          </a:prstGeom>
        </p:spPr>
      </p:pic>
      <p:pic>
        <p:nvPicPr>
          <p:cNvPr id="26" name="Picture 25"/>
          <p:cNvPicPr>
            <a:picLocks noChangeAspect="1"/>
          </p:cNvPicPr>
          <p:nvPr/>
        </p:nvPicPr>
        <p:blipFill rotWithShape="1">
          <a:blip r:embed="rId9">
            <a:extLst>
              <a:ext uri="{28A0092B-C50C-407E-A947-70E740481C1C}">
                <a14:useLocalDpi xmlns:a14="http://schemas.microsoft.com/office/drawing/2010/main" val="0"/>
              </a:ext>
            </a:extLst>
          </a:blip>
          <a:srcRect t="14363"/>
          <a:stretch/>
        </p:blipFill>
        <p:spPr>
          <a:xfrm>
            <a:off x="2954126" y="38351557"/>
            <a:ext cx="4145945" cy="2782239"/>
          </a:xfrm>
          <a:prstGeom prst="rect">
            <a:avLst/>
          </a:prstGeom>
        </p:spPr>
      </p:pic>
      <p:sp>
        <p:nvSpPr>
          <p:cNvPr id="28" name="TextBox 27"/>
          <p:cNvSpPr txBox="1"/>
          <p:nvPr/>
        </p:nvSpPr>
        <p:spPr>
          <a:xfrm>
            <a:off x="478924" y="4471276"/>
            <a:ext cx="11887200" cy="560923"/>
          </a:xfrm>
          <a:prstGeom prst="rect">
            <a:avLst/>
          </a:prstGeom>
          <a:solidFill>
            <a:schemeClr val="bg2">
              <a:lumMod val="90000"/>
            </a:schemeClr>
          </a:solidFill>
        </p:spPr>
        <p:txBody>
          <a:bodyPr wrap="square" lIns="98298" tIns="49149" rIns="98298" bIns="49149" rtlCol="0">
            <a:spAutoFit/>
          </a:bodyPr>
          <a:lstStyle/>
          <a:p>
            <a:r>
              <a:rPr lang="en-US" sz="3000" dirty="0"/>
              <a:t>Ocean Sciences Meeting, New Orleans, February 2016. Poster: A54C-2736</a:t>
            </a:r>
          </a:p>
        </p:txBody>
      </p:sp>
      <p:sp>
        <p:nvSpPr>
          <p:cNvPr id="32" name="Rectangle 31"/>
          <p:cNvSpPr/>
          <p:nvPr/>
        </p:nvSpPr>
        <p:spPr>
          <a:xfrm>
            <a:off x="12801600" y="4555572"/>
            <a:ext cx="11887200" cy="10684428"/>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33" name="Rectangle 32"/>
          <p:cNvSpPr/>
          <p:nvPr/>
        </p:nvSpPr>
        <p:spPr>
          <a:xfrm>
            <a:off x="25146000" y="4555574"/>
            <a:ext cx="11887200" cy="8149668"/>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pic>
        <p:nvPicPr>
          <p:cNvPr id="37" name="Picture 36" descr="logo_upr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4639" y="38467767"/>
            <a:ext cx="2324565" cy="2324565"/>
          </a:xfrm>
          <a:prstGeom prst="rect">
            <a:avLst/>
          </a:prstGeom>
        </p:spPr>
      </p:pic>
      <p:pic>
        <p:nvPicPr>
          <p:cNvPr id="42" name="Picture 41" descr="Caricoos_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0868" y="38678277"/>
            <a:ext cx="4709148" cy="2109726"/>
          </a:xfrm>
          <a:prstGeom prst="rect">
            <a:avLst/>
          </a:prstGeom>
        </p:spPr>
      </p:pic>
      <p:sp>
        <p:nvSpPr>
          <p:cNvPr id="7" name="TextBox 6"/>
          <p:cNvSpPr txBox="1"/>
          <p:nvPr/>
        </p:nvSpPr>
        <p:spPr>
          <a:xfrm rot="10800000" flipV="1">
            <a:off x="584773" y="5933878"/>
            <a:ext cx="11554111" cy="11787842"/>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Ø"/>
            </a:pPr>
            <a:r>
              <a:rPr lang="en-US" sz="3000" dirty="0"/>
              <a:t>A </a:t>
            </a:r>
            <a:r>
              <a:rPr lang="en-US" sz="3000" dirty="0" smtClean="0"/>
              <a:t>network </a:t>
            </a:r>
            <a:r>
              <a:rPr lang="en-US" sz="3000" dirty="0"/>
              <a:t>of underwater gliders was implemented in 2014 by </a:t>
            </a:r>
            <a:r>
              <a:rPr lang="en-US" sz="3000" dirty="0" smtClean="0"/>
              <a:t>NOAA/AOML </a:t>
            </a:r>
            <a:r>
              <a:rPr lang="en-US" sz="3000" dirty="0"/>
              <a:t>as part of a multi-institutional project to carry out sustained and targeted upper-ocean observations to 1000m depth in the Caribbean Sea and Tropical North Atlantic Ocean in order to enhance our knowledge on the role that the ocean plays in the intensification of TCs, and to assess the impact of these observations on the TC intensity forecast. </a:t>
            </a:r>
            <a:endParaRPr lang="en-US" sz="3000" dirty="0" smtClean="0"/>
          </a:p>
          <a:p>
            <a:pPr marL="342900" indent="-342900" algn="just">
              <a:spcAft>
                <a:spcPts val="1200"/>
              </a:spcAft>
              <a:buFont typeface="Wingdings" panose="05000000000000000000" pitchFamily="2" charset="2"/>
              <a:buChar char="Ø"/>
            </a:pPr>
            <a:r>
              <a:rPr lang="en-US" sz="3000" dirty="0" smtClean="0"/>
              <a:t>During </a:t>
            </a:r>
            <a:r>
              <a:rPr lang="en-US" sz="3000" dirty="0"/>
              <a:t>Hurricane Gonzalo, for the first time gliders were used to obtain ocean observations at a fixed location during the passage of a Atlantic hurricane, and along a repeat section to assess upper-ocean changes and recovery after the hurricane. </a:t>
            </a:r>
            <a:r>
              <a:rPr lang="en-US" sz="3000" dirty="0"/>
              <a:t>Hurricane </a:t>
            </a:r>
            <a:r>
              <a:rPr lang="en-US" sz="3000" dirty="0" smtClean="0"/>
              <a:t>Gonzalo (2014) </a:t>
            </a:r>
            <a:r>
              <a:rPr lang="en-US" sz="3000" dirty="0"/>
              <a:t>traveled within 85km from the location of an underwater glider situated north of Puerto Rico. Observations collected before, during, and after the passage of this hurricane were analyzed to improve our understanding of the upper-ocean response to hurricane winds</a:t>
            </a:r>
            <a:r>
              <a:rPr lang="en-US" sz="3000" dirty="0" smtClean="0"/>
              <a:t>. Analysis </a:t>
            </a:r>
            <a:r>
              <a:rPr lang="en-US" sz="3000" dirty="0"/>
              <a:t>of these observations revealed that salinity potentially played an important role in modulating the upper-ocean response to Hurricane Gonzalo. </a:t>
            </a:r>
            <a:r>
              <a:rPr lang="en-US" sz="3000" dirty="0"/>
              <a:t>a near-surface barrier-layer likely suppressed the hurricane-induced upper-ocean cooling, leading to smaller than expected temperature </a:t>
            </a:r>
            <a:r>
              <a:rPr lang="en-US" sz="3000" dirty="0" smtClean="0"/>
              <a:t>changes. Comparison </a:t>
            </a:r>
            <a:r>
              <a:rPr lang="en-US" sz="3000" dirty="0"/>
              <a:t>with a coupled ocean-atmosphere hurricane model indicates that model observations discrepancies are largely linked to salinity effects described.</a:t>
            </a:r>
            <a:r>
              <a:rPr lang="en-US" sz="3000" dirty="0" smtClean="0"/>
              <a:t> </a:t>
            </a:r>
            <a:r>
              <a:rPr lang="en-US" sz="3000" dirty="0"/>
              <a:t>These results may potentially lead to improvements in ocean simulations on the coupled model used for hurricane forecasts, which can ultimately bring benefits to the society by improving hurricane predictions. </a:t>
            </a:r>
            <a:endParaRPr lang="en-US" sz="3000" dirty="0" smtClean="0"/>
          </a:p>
        </p:txBody>
      </p:sp>
      <p:sp>
        <p:nvSpPr>
          <p:cNvPr id="43" name="Rectangle 42"/>
          <p:cNvSpPr/>
          <p:nvPr/>
        </p:nvSpPr>
        <p:spPr>
          <a:xfrm>
            <a:off x="457200" y="18128835"/>
            <a:ext cx="11887200" cy="14700349"/>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44" name="TextBox 43"/>
          <p:cNvSpPr txBox="1"/>
          <p:nvPr/>
        </p:nvSpPr>
        <p:spPr>
          <a:xfrm>
            <a:off x="439134" y="18120210"/>
            <a:ext cx="8306182"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1. Motivation</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2" name="TextBox 1"/>
          <p:cNvSpPr txBox="1"/>
          <p:nvPr/>
        </p:nvSpPr>
        <p:spPr>
          <a:xfrm>
            <a:off x="30361022" y="38219434"/>
            <a:ext cx="6678623" cy="461665"/>
          </a:xfrm>
          <a:prstGeom prst="rect">
            <a:avLst/>
          </a:prstGeom>
          <a:noFill/>
        </p:spPr>
        <p:txBody>
          <a:bodyPr wrap="none" rtlCol="0">
            <a:spAutoFit/>
          </a:bodyPr>
          <a:lstStyle/>
          <a:p>
            <a:r>
              <a:rPr lang="en-US" sz="2400" b="1" dirty="0" smtClean="0"/>
              <a:t>Please scan the QR code below to obtain a copy of:</a:t>
            </a:r>
            <a:endParaRPr lang="en-US" sz="2400" b="1" dirty="0"/>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7396" y="19032886"/>
            <a:ext cx="9925481" cy="8808865"/>
          </a:xfrm>
          <a:prstGeom prst="rect">
            <a:avLst/>
          </a:prstGeom>
        </p:spPr>
      </p:pic>
      <p:sp>
        <p:nvSpPr>
          <p:cNvPr id="21" name="Rectangle 20"/>
          <p:cNvSpPr/>
          <p:nvPr/>
        </p:nvSpPr>
        <p:spPr>
          <a:xfrm>
            <a:off x="765715" y="28033604"/>
            <a:ext cx="11224605" cy="1569660"/>
          </a:xfrm>
          <a:prstGeom prst="rect">
            <a:avLst/>
          </a:prstGeom>
        </p:spPr>
        <p:txBody>
          <a:bodyPr wrap="square">
            <a:spAutoFit/>
          </a:bodyPr>
          <a:lstStyle/>
          <a:p>
            <a:pPr algn="just">
              <a:spcAft>
                <a:spcPts val="1200"/>
              </a:spcAft>
            </a:pPr>
            <a:r>
              <a:rPr lang="en-US" sz="2400" b="1" dirty="0" smtClean="0">
                <a:cs typeface="Arial" panose="020B0604020202020204" pitchFamily="34" charset="0"/>
              </a:rPr>
              <a:t>Figure 1. </a:t>
            </a:r>
            <a:r>
              <a:rPr lang="en-US" sz="2400" dirty="0" smtClean="0">
                <a:cs typeface="Arial" panose="020B0604020202020204" pitchFamily="34" charset="0"/>
              </a:rPr>
              <a:t>Historical </a:t>
            </a:r>
            <a:r>
              <a:rPr lang="en-US" sz="2400" dirty="0" smtClean="0">
                <a:cs typeface="Arial" panose="020B0604020202020204" pitchFamily="34" charset="0"/>
              </a:rPr>
              <a:t>tracks of Tropical Cyclones that travelled through the Caribbean Sea and Tropical North Atlantic waters overlaid on the field of Tropical Cyclone Heat Potential for the Atlantic Hurricane season during 1993-2012. Markers indicate the location where intensification was observed. </a:t>
            </a:r>
            <a:endParaRPr lang="en-US" sz="2400" b="1" dirty="0">
              <a:cs typeface="Arial" panose="020B0604020202020204" pitchFamily="34" charset="0"/>
            </a:endParaRPr>
          </a:p>
        </p:txBody>
      </p:sp>
      <p:sp>
        <p:nvSpPr>
          <p:cNvPr id="22" name="TextBox 21"/>
          <p:cNvSpPr txBox="1"/>
          <p:nvPr/>
        </p:nvSpPr>
        <p:spPr>
          <a:xfrm>
            <a:off x="708584" y="29651759"/>
            <a:ext cx="11415086" cy="2985433"/>
          </a:xfrm>
          <a:prstGeom prst="rect">
            <a:avLst/>
          </a:prstGeom>
          <a:solidFill>
            <a:schemeClr val="bg1">
              <a:lumMod val="75000"/>
            </a:schemeClr>
          </a:solidFill>
        </p:spPr>
        <p:txBody>
          <a:bodyPr wrap="square" rtlCol="0">
            <a:spAutoFit/>
          </a:bodyPr>
          <a:lstStyle/>
          <a:p>
            <a:pPr marL="342900" indent="-342900" algn="just">
              <a:spcAft>
                <a:spcPts val="1200"/>
              </a:spcAft>
              <a:buFont typeface="Wingdings" panose="05000000000000000000" pitchFamily="2" charset="2"/>
              <a:buChar char="Ø"/>
            </a:pPr>
            <a:r>
              <a:rPr lang="en-US" sz="2400" dirty="0" smtClean="0">
                <a:cs typeface="Arial" panose="020B0604020202020204" pitchFamily="34" charset="0"/>
              </a:rPr>
              <a:t>Tropical Cyclones are commonly observed to travel and intensify </a:t>
            </a:r>
            <a:r>
              <a:rPr lang="en-US" sz="2400" dirty="0" smtClean="0">
                <a:cs typeface="Arial" panose="020B0604020202020204" pitchFamily="34" charset="0"/>
              </a:rPr>
              <a:t>over the </a:t>
            </a:r>
            <a:r>
              <a:rPr lang="en-US" sz="2400" dirty="0" smtClean="0">
                <a:cs typeface="Arial" panose="020B0604020202020204" pitchFamily="34" charset="0"/>
              </a:rPr>
              <a:t>Caribbean Sea and Tropical North </a:t>
            </a:r>
            <a:r>
              <a:rPr lang="en-US" sz="2400" dirty="0">
                <a:cs typeface="Arial" panose="020B0604020202020204" pitchFamily="34" charset="0"/>
              </a:rPr>
              <a:t>Atlantic in areas off Puerto </a:t>
            </a:r>
            <a:r>
              <a:rPr lang="en-US" sz="2400" dirty="0" smtClean="0">
                <a:cs typeface="Arial" panose="020B0604020202020204" pitchFamily="34" charset="0"/>
              </a:rPr>
              <a:t>Rico, </a:t>
            </a:r>
            <a:r>
              <a:rPr lang="en-US" sz="2400" dirty="0" smtClean="0">
                <a:cs typeface="Arial" panose="020B0604020202020204" pitchFamily="34" charset="0"/>
              </a:rPr>
              <a:t>which are characterized by high values of Upper Ocean Heat Content during the Atlantic Hurricane Season. </a:t>
            </a:r>
            <a:endParaRPr lang="en-US" sz="2400" dirty="0" smtClean="0">
              <a:cs typeface="Arial" panose="020B0604020202020204" pitchFamily="34" charset="0"/>
            </a:endParaRPr>
          </a:p>
          <a:p>
            <a:pPr marL="342900" indent="-342900" algn="just">
              <a:spcAft>
                <a:spcPts val="1200"/>
              </a:spcAft>
              <a:buFont typeface="Wingdings" panose="05000000000000000000" pitchFamily="2" charset="2"/>
              <a:buChar char="Ø"/>
            </a:pPr>
            <a:r>
              <a:rPr lang="en-US" sz="2400" dirty="0" smtClean="0">
                <a:cs typeface="Arial" panose="020B0604020202020204" pitchFamily="34" charset="0"/>
              </a:rPr>
              <a:t>Yet</a:t>
            </a:r>
            <a:r>
              <a:rPr lang="en-US" sz="2400" dirty="0" smtClean="0">
                <a:cs typeface="Arial" panose="020B0604020202020204" pitchFamily="34" charset="0"/>
              </a:rPr>
              <a:t>, very few observations have been collected in these areas during the last few </a:t>
            </a:r>
            <a:r>
              <a:rPr lang="en-US" sz="2400" dirty="0" smtClean="0">
                <a:cs typeface="Arial" panose="020B0604020202020204" pitchFamily="34" charset="0"/>
              </a:rPr>
              <a:t>decades</a:t>
            </a:r>
          </a:p>
          <a:p>
            <a:pPr marL="342900" indent="-342900" algn="just">
              <a:spcAft>
                <a:spcPts val="1200"/>
              </a:spcAft>
              <a:buFont typeface="Wingdings" panose="05000000000000000000" pitchFamily="2" charset="2"/>
              <a:buChar char="Ø"/>
            </a:pPr>
            <a:r>
              <a:rPr lang="en-US" sz="2400" b="1" dirty="0" smtClean="0">
                <a:cs typeface="Arial" panose="020B0604020202020204" pitchFamily="34" charset="0"/>
              </a:rPr>
              <a:t>Currently, there are no ocean observing system in place in the area to provide data on a sustained fashion to support Hurricane research and forecasts.</a:t>
            </a:r>
            <a:r>
              <a:rPr lang="en-US" sz="2400" dirty="0" smtClean="0">
                <a:cs typeface="Arial" panose="020B0604020202020204" pitchFamily="34" charset="0"/>
              </a:rPr>
              <a:t> </a:t>
            </a:r>
            <a:endParaRPr lang="en-US" sz="2400" dirty="0">
              <a:cs typeface="Arial" panose="020B0604020202020204" pitchFamily="34" charset="0"/>
            </a:endParaRPr>
          </a:p>
        </p:txBody>
      </p:sp>
      <p:sp>
        <p:nvSpPr>
          <p:cNvPr id="51" name="Rectangle 50"/>
          <p:cNvSpPr/>
          <p:nvPr/>
        </p:nvSpPr>
        <p:spPr>
          <a:xfrm>
            <a:off x="457200" y="33063531"/>
            <a:ext cx="11887200" cy="4900786"/>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52" name="TextBox 51"/>
          <p:cNvSpPr txBox="1"/>
          <p:nvPr/>
        </p:nvSpPr>
        <p:spPr>
          <a:xfrm>
            <a:off x="478924" y="33084197"/>
            <a:ext cx="8306182"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2. Goal </a:t>
            </a:r>
            <a:r>
              <a:rPr lang="en-US" sz="4500" b="1" dirty="0" smtClean="0">
                <a:effectLst>
                  <a:outerShdw blurRad="38100" dist="38100" dir="2700000" algn="tl">
                    <a:srgbClr val="000000">
                      <a:alpha val="43137"/>
                    </a:srgbClr>
                  </a:outerShdw>
                </a:effectLst>
                <a:cs typeface="Arial" panose="020B0604020202020204" pitchFamily="34" charset="0"/>
              </a:rPr>
              <a:t>&amp; Objectives</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53" name="Rectangle 52"/>
          <p:cNvSpPr/>
          <p:nvPr/>
        </p:nvSpPr>
        <p:spPr>
          <a:xfrm>
            <a:off x="568549" y="34075623"/>
            <a:ext cx="11656060" cy="3785652"/>
          </a:xfrm>
          <a:prstGeom prst="rect">
            <a:avLst/>
          </a:prstGeom>
        </p:spPr>
        <p:txBody>
          <a:bodyPr wrap="square">
            <a:spAutoFit/>
          </a:bodyPr>
          <a:lstStyle/>
          <a:p>
            <a:pPr algn="ctr">
              <a:spcAft>
                <a:spcPts val="1200"/>
              </a:spcAft>
            </a:pPr>
            <a:r>
              <a:rPr lang="en-US" sz="3000" b="1" dirty="0">
                <a:cs typeface="Arial" panose="020B0604020202020204" pitchFamily="34" charset="0"/>
              </a:rPr>
              <a:t>Improve understanding about the role that the ocean plays in the intensification of tropical cyclones</a:t>
            </a:r>
          </a:p>
          <a:p>
            <a:pPr marL="342900" indent="-342900" algn="just">
              <a:spcAft>
                <a:spcPts val="1200"/>
              </a:spcAft>
              <a:buFont typeface="Wingdings" panose="05000000000000000000" pitchFamily="2" charset="2"/>
              <a:buChar char="Ø"/>
            </a:pPr>
            <a:r>
              <a:rPr lang="en-US" sz="3000" dirty="0">
                <a:cs typeface="Arial" panose="020B0604020202020204" pitchFamily="34" charset="0"/>
              </a:rPr>
              <a:t>Implement a network of underwater gliders to carry out sustained and targeted ocean </a:t>
            </a:r>
            <a:r>
              <a:rPr lang="en-US" sz="3000" dirty="0" smtClean="0">
                <a:cs typeface="Arial" panose="020B0604020202020204" pitchFamily="34" charset="0"/>
              </a:rPr>
              <a:t>observations</a:t>
            </a:r>
            <a:endParaRPr lang="en-US" sz="3000" dirty="0" smtClean="0">
              <a:cs typeface="Arial" panose="020B0604020202020204" pitchFamily="34" charset="0"/>
            </a:endParaRPr>
          </a:p>
          <a:p>
            <a:pPr marL="342900" indent="-342900" algn="just">
              <a:spcAft>
                <a:spcPts val="1200"/>
              </a:spcAft>
              <a:buFont typeface="Wingdings" panose="05000000000000000000" pitchFamily="2" charset="2"/>
              <a:buChar char="Ø"/>
            </a:pPr>
            <a:r>
              <a:rPr lang="en-US" sz="3000" dirty="0" smtClean="0">
                <a:cs typeface="Arial" panose="020B0604020202020204" pitchFamily="34" charset="0"/>
              </a:rPr>
              <a:t>Investigate </a:t>
            </a:r>
            <a:r>
              <a:rPr lang="en-US" sz="3000" dirty="0">
                <a:cs typeface="Arial" panose="020B0604020202020204" pitchFamily="34" charset="0"/>
              </a:rPr>
              <a:t>the response of the ocean to hurricane force winds</a:t>
            </a:r>
          </a:p>
          <a:p>
            <a:pPr marL="342900" indent="-342900" algn="just">
              <a:spcAft>
                <a:spcPts val="1200"/>
              </a:spcAft>
              <a:buFont typeface="Wingdings" panose="05000000000000000000" pitchFamily="2" charset="2"/>
              <a:buChar char="Ø"/>
            </a:pPr>
            <a:r>
              <a:rPr lang="en-US" sz="3000" dirty="0" smtClean="0">
                <a:cs typeface="Arial" panose="020B0604020202020204" pitchFamily="34" charset="0"/>
              </a:rPr>
              <a:t>Assess the impact of glider observations on </a:t>
            </a:r>
            <a:r>
              <a:rPr lang="en-US" sz="3000" dirty="0">
                <a:cs typeface="Arial" panose="020B0604020202020204" pitchFamily="34" charset="0"/>
              </a:rPr>
              <a:t>tropical cyclone seasonal and intensity </a:t>
            </a:r>
            <a:r>
              <a:rPr lang="en-US" sz="3000" dirty="0" smtClean="0">
                <a:cs typeface="Arial" panose="020B0604020202020204" pitchFamily="34" charset="0"/>
              </a:rPr>
              <a:t>forecasts</a:t>
            </a:r>
            <a:endParaRPr lang="en-US" sz="3000" b="1" dirty="0">
              <a:cs typeface="Arial" panose="020B0604020202020204" pitchFamily="34" charset="0"/>
            </a:endParaRPr>
          </a:p>
        </p:txBody>
      </p:sp>
      <p:sp>
        <p:nvSpPr>
          <p:cNvPr id="54" name="TextBox 53"/>
          <p:cNvSpPr txBox="1"/>
          <p:nvPr/>
        </p:nvSpPr>
        <p:spPr>
          <a:xfrm>
            <a:off x="12833561" y="4590148"/>
            <a:ext cx="8306182"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3. Underwater </a:t>
            </a:r>
            <a:r>
              <a:rPr lang="en-US" sz="4500" b="1" dirty="0" smtClean="0">
                <a:effectLst>
                  <a:outerShdw blurRad="38100" dist="38100" dir="2700000" algn="tl">
                    <a:srgbClr val="000000">
                      <a:alpha val="43137"/>
                    </a:srgbClr>
                  </a:outerShdw>
                </a:effectLst>
                <a:cs typeface="Arial" panose="020B0604020202020204" pitchFamily="34" charset="0"/>
              </a:rPr>
              <a:t>Gliders</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57" name="Picture 56" descr="Fastwave-Becomes-Australian-Distributor-of-Kongsberg-Seaglider-System-523x37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43137" y="10820511"/>
            <a:ext cx="5387763" cy="4125002"/>
          </a:xfrm>
          <a:prstGeom prst="rect">
            <a:avLst/>
          </a:prstGeom>
          <a:ln w="28575">
            <a:solidFill>
              <a:schemeClr val="tx1"/>
            </a:solidFill>
          </a:ln>
        </p:spPr>
      </p:pic>
      <p:pic>
        <p:nvPicPr>
          <p:cNvPr id="61" name="Picture 4" descr="http://www.aoml.noaa.gov/phod/goos/gliders/website_pictures/DSCN0485_we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243137" y="5422197"/>
            <a:ext cx="6653434" cy="50911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3" name="Picture 6" descr="http://www.aoml.noaa.gov/phod/goos/gliders/website_pictures/DSCF0527_web.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2201" r="1203" b="2922"/>
          <a:stretch/>
        </p:blipFill>
        <p:spPr bwMode="auto">
          <a:xfrm>
            <a:off x="20324482" y="5429096"/>
            <a:ext cx="4065082" cy="23106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4" name="Picture 63" descr="IMG_4624.JPG"/>
          <p:cNvPicPr>
            <a:picLocks noChangeAspect="1"/>
          </p:cNvPicPr>
          <p:nvPr/>
        </p:nvPicPr>
        <p:blipFill rotWithShape="1">
          <a:blip r:embed="rId16" cstate="print">
            <a:extLst>
              <a:ext uri="{28A0092B-C50C-407E-A947-70E740481C1C}">
                <a14:useLocalDpi xmlns:a14="http://schemas.microsoft.com/office/drawing/2010/main" val="0"/>
              </a:ext>
            </a:extLst>
          </a:blip>
          <a:srcRect t="26598" r="20809" b="6952"/>
          <a:stretch/>
        </p:blipFill>
        <p:spPr>
          <a:xfrm>
            <a:off x="20324481" y="7991477"/>
            <a:ext cx="4065083" cy="2558312"/>
          </a:xfrm>
          <a:prstGeom prst="rect">
            <a:avLst/>
          </a:prstGeom>
          <a:ln w="28575">
            <a:solidFill>
              <a:schemeClr val="tx1"/>
            </a:solidFill>
          </a:ln>
        </p:spPr>
      </p:pic>
      <p:sp>
        <p:nvSpPr>
          <p:cNvPr id="65" name="TextBox 64"/>
          <p:cNvSpPr txBox="1"/>
          <p:nvPr/>
        </p:nvSpPr>
        <p:spPr>
          <a:xfrm>
            <a:off x="18987923" y="10828629"/>
            <a:ext cx="5456045" cy="4154984"/>
          </a:xfrm>
          <a:prstGeom prst="rect">
            <a:avLst/>
          </a:prstGeom>
          <a:solidFill>
            <a:schemeClr val="bg1">
              <a:lumMod val="75000"/>
            </a:schemeClr>
          </a:solidFill>
        </p:spPr>
        <p:txBody>
          <a:bodyPr wrap="square" rtlCol="0">
            <a:spAutoFit/>
          </a:bodyPr>
          <a:lstStyle/>
          <a:p>
            <a:r>
              <a:rPr lang="en-US" sz="2400" dirty="0">
                <a:cs typeface="Arial" panose="020B0604020202020204" pitchFamily="34" charset="0"/>
              </a:rPr>
              <a:t>An underwater glider is an autonomous underwater vehicle (AUV) that uses small changes in buoyancy together with wings to propel itself by converting vertical motion into horizontal motion. Thanks to a very small consumption of energy, underwater gliders have longer ranges when compared to other AUVs, being able to measure several ocean parameters during </a:t>
            </a:r>
            <a:r>
              <a:rPr lang="en-US" sz="2400" dirty="0" smtClean="0">
                <a:cs typeface="Arial" panose="020B0604020202020204" pitchFamily="34" charset="0"/>
              </a:rPr>
              <a:t>months, including temperature, salinity, and dissolved oxygen.</a:t>
            </a:r>
            <a:endParaRPr lang="en-US" sz="2400" dirty="0">
              <a:cs typeface="Arial" panose="020B0604020202020204" pitchFamily="34" charset="0"/>
            </a:endParaRPr>
          </a:p>
        </p:txBody>
      </p:sp>
      <p:sp>
        <p:nvSpPr>
          <p:cNvPr id="66" name="Rectangle 65"/>
          <p:cNvSpPr/>
          <p:nvPr/>
        </p:nvSpPr>
        <p:spPr>
          <a:xfrm>
            <a:off x="12801600" y="15544800"/>
            <a:ext cx="11887200" cy="11429999"/>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67" name="TextBox 66"/>
          <p:cNvSpPr txBox="1"/>
          <p:nvPr/>
        </p:nvSpPr>
        <p:spPr>
          <a:xfrm>
            <a:off x="12833561" y="15611385"/>
            <a:ext cx="8306182"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4. Hurricane </a:t>
            </a:r>
            <a:r>
              <a:rPr lang="en-US" sz="4500" b="1" dirty="0" smtClean="0">
                <a:effectLst>
                  <a:outerShdw blurRad="38100" dist="38100" dir="2700000" algn="tl">
                    <a:srgbClr val="000000">
                      <a:alpha val="43137"/>
                    </a:srgbClr>
                  </a:outerShdw>
                </a:effectLst>
                <a:cs typeface="Arial" panose="020B0604020202020204" pitchFamily="34" charset="0"/>
              </a:rPr>
              <a:t>Gonzalo (2014)</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55" name="Picture 54"/>
          <p:cNvPicPr>
            <a:picLocks noChangeAspect="1"/>
          </p:cNvPicPr>
          <p:nvPr/>
        </p:nvPicPr>
        <p:blipFill rotWithShape="1">
          <a:blip r:embed="rId17">
            <a:extLst>
              <a:ext uri="{28A0092B-C50C-407E-A947-70E740481C1C}">
                <a14:useLocalDpi xmlns:a14="http://schemas.microsoft.com/office/drawing/2010/main" val="0"/>
              </a:ext>
            </a:extLst>
          </a:blip>
          <a:srcRect l="27571" t="29252" r="42873" b="19471"/>
          <a:stretch/>
        </p:blipFill>
        <p:spPr>
          <a:xfrm>
            <a:off x="19782971" y="16576300"/>
            <a:ext cx="4606593" cy="4817758"/>
          </a:xfrm>
          <a:prstGeom prst="rect">
            <a:avLst/>
          </a:prstGeom>
          <a:ln w="22225">
            <a:solidFill>
              <a:schemeClr val="tx1"/>
            </a:solidFill>
          </a:ln>
        </p:spPr>
      </p:pic>
      <p:sp>
        <p:nvSpPr>
          <p:cNvPr id="69" name="TextBox 68"/>
          <p:cNvSpPr txBox="1"/>
          <p:nvPr/>
        </p:nvSpPr>
        <p:spPr>
          <a:xfrm>
            <a:off x="22864114" y="16552653"/>
            <a:ext cx="1585692" cy="369332"/>
          </a:xfrm>
          <a:prstGeom prst="rect">
            <a:avLst/>
          </a:prstGeom>
          <a:noFill/>
        </p:spPr>
        <p:txBody>
          <a:bodyPr wrap="none" rtlCol="0">
            <a:spAutoFit/>
          </a:bodyPr>
          <a:lstStyle/>
          <a:p>
            <a:pPr algn="ctr"/>
            <a:r>
              <a:rPr lang="en-US" sz="1800" b="1" dirty="0" smtClean="0">
                <a:solidFill>
                  <a:schemeClr val="bg1"/>
                </a:solidFill>
              </a:rPr>
              <a:t>IR-NHC: CIMSS</a:t>
            </a:r>
            <a:endParaRPr lang="en-US" sz="1800" b="1" dirty="0">
              <a:solidFill>
                <a:schemeClr val="bg1"/>
              </a:solidFill>
            </a:endParaRPr>
          </a:p>
        </p:txBody>
      </p:sp>
      <mc:AlternateContent xmlns:mc="http://schemas.openxmlformats.org/markup-compatibility/2006">
        <mc:Choice xmlns:a14="http://schemas.microsoft.com/office/drawing/2010/main" Requires="a14">
          <p:sp>
            <p:nvSpPr>
              <p:cNvPr id="70" name="TextBox 69"/>
              <p:cNvSpPr txBox="1"/>
              <p:nvPr/>
            </p:nvSpPr>
            <p:spPr>
              <a:xfrm>
                <a:off x="13141681" y="23219587"/>
                <a:ext cx="11228833" cy="3570978"/>
              </a:xfrm>
              <a:prstGeom prst="rect">
                <a:avLst/>
              </a:prstGeom>
              <a:solidFill>
                <a:schemeClr val="bg1">
                  <a:lumMod val="75000"/>
                </a:schemeClr>
              </a:solidFill>
            </p:spPr>
            <p:txBody>
              <a:bodyPr wrap="square" rtlCol="0">
                <a:spAutoFit/>
              </a:bodyPr>
              <a:lstStyle/>
              <a:p>
                <a:pPr marL="342900" indent="-342900" algn="just">
                  <a:spcAft>
                    <a:spcPts val="1200"/>
                  </a:spcAft>
                  <a:buFont typeface="Wingdings" panose="05000000000000000000" pitchFamily="2" charset="2"/>
                  <a:buChar char="Ø"/>
                </a:pPr>
                <a:r>
                  <a:rPr lang="en-US" sz="2400" dirty="0" smtClean="0">
                    <a:cs typeface="Arial" panose="020B0604020202020204" pitchFamily="34" charset="0"/>
                  </a:rPr>
                  <a:t>On October 12, 2014, TC Gonzalo developed in the tropical North Atlantic, intensifying into Category 1 hurricane on October 13, and into Categories 2 and 3 on October 14. During its intensification into Category 3, Hurricane Gonzalo travelled ~85 km northeast of the location of the glider.</a:t>
                </a:r>
              </a:p>
              <a:p>
                <a:pPr marL="342900" indent="-342900" algn="just">
                  <a:spcAft>
                    <a:spcPts val="1200"/>
                  </a:spcAft>
                  <a:buFont typeface="Wingdings" panose="05000000000000000000" pitchFamily="2" charset="2"/>
                  <a:buChar char="Ø"/>
                </a:pPr>
                <a:r>
                  <a:rPr lang="en-US" sz="2400" dirty="0" smtClean="0">
                    <a:cs typeface="Arial" panose="020B0604020202020204" pitchFamily="34" charset="0"/>
                  </a:rPr>
                  <a:t>The </a:t>
                </a:r>
                <a:r>
                  <a:rPr lang="en-US" sz="2400" b="1" dirty="0" smtClean="0">
                    <a:cs typeface="Arial" panose="020B0604020202020204" pitchFamily="34" charset="0"/>
                  </a:rPr>
                  <a:t>sampling strategy </a:t>
                </a:r>
                <a:r>
                  <a:rPr lang="en-US" sz="2400" dirty="0" smtClean="0">
                    <a:cs typeface="Arial" panose="020B0604020202020204" pitchFamily="34" charset="0"/>
                  </a:rPr>
                  <a:t>adopted during the passage of Hurricane Gonzalo consisted of carrying out observations along section </a:t>
                </a:r>
                <a14:m>
                  <m:oMath xmlns:m="http://schemas.openxmlformats.org/officeDocument/2006/math">
                    <m:acc>
                      <m:accPr>
                        <m:chr m:val="̅"/>
                        <m:ctrlPr>
                          <a:rPr lang="en-US" sz="2400" i="1" smtClean="0">
                            <a:latin typeface="Cambria Math"/>
                          </a:rPr>
                        </m:ctrlPr>
                      </m:accPr>
                      <m:e>
                        <m:r>
                          <m:rPr>
                            <m:sty m:val="p"/>
                          </m:rPr>
                          <a:rPr lang="en-US" sz="2400">
                            <a:latin typeface="Cambria Math"/>
                          </a:rPr>
                          <m:t>AB</m:t>
                        </m:r>
                      </m:e>
                    </m:acc>
                  </m:oMath>
                </a14:m>
                <a:r>
                  <a:rPr lang="en-US" sz="2400" dirty="0" smtClean="0">
                    <a:cs typeface="Arial" panose="020B0604020202020204" pitchFamily="34" charset="0"/>
                  </a:rPr>
                  <a:t> three times, one before and two after the passage of the hurricane; and </a:t>
                </a:r>
                <a:r>
                  <a:rPr lang="en-US" sz="2400" dirty="0">
                    <a:cs typeface="Arial" panose="020B0604020202020204" pitchFamily="34" charset="0"/>
                  </a:rPr>
                  <a:t>of </a:t>
                </a:r>
                <a:r>
                  <a:rPr lang="en-US" sz="2400" dirty="0" smtClean="0">
                    <a:cs typeface="Arial" panose="020B0604020202020204" pitchFamily="34" charset="0"/>
                  </a:rPr>
                  <a:t>obtaining time-series </a:t>
                </a:r>
                <a:r>
                  <a:rPr lang="en-US" sz="2400" dirty="0">
                    <a:cs typeface="Arial" panose="020B0604020202020204" pitchFamily="34" charset="0"/>
                  </a:rPr>
                  <a:t>of temperature and salinity anomalies at site B during the passage of Hurricane </a:t>
                </a:r>
                <a:r>
                  <a:rPr lang="en-US" sz="2400" dirty="0" smtClean="0">
                    <a:cs typeface="Arial" panose="020B0604020202020204" pitchFamily="34" charset="0"/>
                  </a:rPr>
                  <a:t>Gonzalo</a:t>
                </a:r>
                <a:r>
                  <a:rPr lang="en-US" sz="2400" dirty="0" smtClean="0">
                    <a:cs typeface="Arial" panose="020B0604020202020204" pitchFamily="34" charset="0"/>
                  </a:rPr>
                  <a:t>. A total of </a:t>
                </a:r>
                <a:r>
                  <a:rPr lang="en-US" sz="2400" b="1" dirty="0" smtClean="0">
                    <a:cs typeface="Arial" panose="020B0604020202020204" pitchFamily="34" charset="0"/>
                  </a:rPr>
                  <a:t>228</a:t>
                </a:r>
                <a:r>
                  <a:rPr lang="en-US" sz="2400" dirty="0" smtClean="0">
                    <a:cs typeface="Arial" panose="020B0604020202020204" pitchFamily="34" charset="0"/>
                  </a:rPr>
                  <a:t> temperature and salinity profiles were obtained by one glider.</a:t>
                </a:r>
                <a:endParaRPr lang="en-US" sz="2400" dirty="0" smtClean="0">
                  <a:cs typeface="Arial" panose="020B0604020202020204" pitchFamily="34" charset="0"/>
                </a:endParaRPr>
              </a:p>
            </p:txBody>
          </p:sp>
        </mc:Choice>
        <mc:Fallback>
          <p:sp>
            <p:nvSpPr>
              <p:cNvPr id="70" name="TextBox 69"/>
              <p:cNvSpPr txBox="1">
                <a:spLocks noRot="1" noChangeAspect="1" noMove="1" noResize="1" noEditPoints="1" noAdjustHandles="1" noChangeArrowheads="1" noChangeShapeType="1" noTextEdit="1"/>
              </p:cNvSpPr>
              <p:nvPr/>
            </p:nvSpPr>
            <p:spPr>
              <a:xfrm>
                <a:off x="13141681" y="23219587"/>
                <a:ext cx="11228833" cy="3570978"/>
              </a:xfrm>
              <a:prstGeom prst="rect">
                <a:avLst/>
              </a:prstGeom>
              <a:blipFill rotWithShape="1">
                <a:blip r:embed="rId18"/>
                <a:stretch>
                  <a:fillRect l="-760" t="-1365" r="-814" b="-2901"/>
                </a:stretch>
              </a:blipFill>
            </p:spPr>
            <p:txBody>
              <a:bodyPr/>
              <a:lstStyle/>
              <a:p>
                <a:r>
                  <a:rPr lang="en-US">
                    <a:noFill/>
                  </a:rPr>
                  <a:t> </a:t>
                </a:r>
              </a:p>
            </p:txBody>
          </p:sp>
        </mc:Fallback>
      </mc:AlternateContent>
      <p:sp>
        <p:nvSpPr>
          <p:cNvPr id="71" name="Rectangle 70"/>
          <p:cNvSpPr/>
          <p:nvPr/>
        </p:nvSpPr>
        <p:spPr>
          <a:xfrm>
            <a:off x="12806135" y="27328858"/>
            <a:ext cx="11887200" cy="10628364"/>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72" name="TextBox 71"/>
          <p:cNvSpPr txBox="1"/>
          <p:nvPr/>
        </p:nvSpPr>
        <p:spPr>
          <a:xfrm>
            <a:off x="12833561" y="27365198"/>
            <a:ext cx="11859774"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5. Pre-storm </a:t>
            </a:r>
            <a:r>
              <a:rPr lang="en-US" sz="4500" b="1" dirty="0" smtClean="0">
                <a:effectLst>
                  <a:outerShdw blurRad="38100" dist="38100" dir="2700000" algn="tl">
                    <a:srgbClr val="000000">
                      <a:alpha val="43137"/>
                    </a:srgbClr>
                  </a:outerShdw>
                </a:effectLst>
                <a:cs typeface="Arial" panose="020B0604020202020204" pitchFamily="34" charset="0"/>
              </a:rPr>
              <a:t>&amp; </a:t>
            </a:r>
            <a:r>
              <a:rPr lang="en-US" sz="4500" b="1" dirty="0" smtClean="0">
                <a:effectLst>
                  <a:outerShdw blurRad="38100" dist="38100" dir="2700000" algn="tl">
                    <a:srgbClr val="000000">
                      <a:alpha val="43137"/>
                    </a:srgbClr>
                  </a:outerShdw>
                </a:effectLst>
                <a:cs typeface="Arial" panose="020B0604020202020204" pitchFamily="34" charset="0"/>
              </a:rPr>
              <a:t>During </a:t>
            </a:r>
            <a:r>
              <a:rPr lang="en-US" sz="4500" b="1" dirty="0" smtClean="0">
                <a:effectLst>
                  <a:outerShdw blurRad="38100" dist="38100" dir="2700000" algn="tl">
                    <a:srgbClr val="000000">
                      <a:alpha val="43137"/>
                    </a:srgbClr>
                  </a:outerShdw>
                </a:effectLst>
                <a:cs typeface="Arial" panose="020B0604020202020204" pitchFamily="34" charset="0"/>
              </a:rPr>
              <a:t>s</a:t>
            </a:r>
            <a:r>
              <a:rPr lang="en-US" sz="4500" b="1" dirty="0" smtClean="0">
                <a:effectLst>
                  <a:outerShdw blurRad="38100" dist="38100" dir="2700000" algn="tl">
                    <a:srgbClr val="000000">
                      <a:alpha val="43137"/>
                    </a:srgbClr>
                  </a:outerShdw>
                </a:effectLst>
                <a:cs typeface="Arial" panose="020B0604020202020204" pitchFamily="34" charset="0"/>
              </a:rPr>
              <a:t>torm</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35" name="Picture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928811" y="16552653"/>
            <a:ext cx="6521184" cy="5129998"/>
          </a:xfrm>
          <a:prstGeom prst="rect">
            <a:avLst/>
          </a:prstGeom>
        </p:spPr>
      </p:pic>
      <p:sp>
        <p:nvSpPr>
          <p:cNvPr id="75" name="Rectangle 74"/>
          <p:cNvSpPr/>
          <p:nvPr/>
        </p:nvSpPr>
        <p:spPr>
          <a:xfrm>
            <a:off x="13219363" y="21845456"/>
            <a:ext cx="11224605" cy="1200329"/>
          </a:xfrm>
          <a:prstGeom prst="rect">
            <a:avLst/>
          </a:prstGeom>
        </p:spPr>
        <p:txBody>
          <a:bodyPr wrap="square">
            <a:spAutoFit/>
          </a:bodyPr>
          <a:lstStyle/>
          <a:p>
            <a:pPr algn="just">
              <a:spcAft>
                <a:spcPts val="1200"/>
              </a:spcAft>
            </a:pPr>
            <a:r>
              <a:rPr lang="en-US" sz="2400" b="1" dirty="0" smtClean="0">
                <a:cs typeface="Arial" panose="020B0604020202020204" pitchFamily="34" charset="0"/>
              </a:rPr>
              <a:t>Figure 2. </a:t>
            </a:r>
            <a:r>
              <a:rPr lang="en-US" sz="2400" dirty="0" smtClean="0">
                <a:cs typeface="Arial" panose="020B0604020202020204" pitchFamily="34" charset="0"/>
              </a:rPr>
              <a:t> (left</a:t>
            </a:r>
            <a:r>
              <a:rPr lang="en-US" sz="2400" dirty="0">
                <a:cs typeface="Arial" panose="020B0604020202020204" pitchFamily="34" charset="0"/>
              </a:rPr>
              <a:t>) Track followed by the glider (red points) north of Puerto Rico (PR) during July-November </a:t>
            </a:r>
            <a:r>
              <a:rPr lang="en-US" sz="2400" dirty="0" smtClean="0">
                <a:cs typeface="Arial" panose="020B0604020202020204" pitchFamily="34" charset="0"/>
              </a:rPr>
              <a:t>2014. The </a:t>
            </a:r>
            <a:r>
              <a:rPr lang="en-US" sz="2400" dirty="0">
                <a:cs typeface="Arial" panose="020B0604020202020204" pitchFamily="34" charset="0"/>
              </a:rPr>
              <a:t>track of Hurricane Gonzalo is shown by colored </a:t>
            </a:r>
            <a:r>
              <a:rPr lang="en-US" sz="2400" dirty="0" smtClean="0">
                <a:cs typeface="Arial" panose="020B0604020202020204" pitchFamily="34" charset="0"/>
              </a:rPr>
              <a:t>circles.  (right) Infra-red (IR) image from Gonzalo on October 14, 2014.</a:t>
            </a:r>
            <a:endParaRPr lang="en-US" sz="2400" b="1" dirty="0">
              <a:cs typeface="Arial" panose="020B0604020202020204" pitchFamily="34" charset="0"/>
            </a:endParaRPr>
          </a:p>
        </p:txBody>
      </p:sp>
      <p:sp>
        <p:nvSpPr>
          <p:cNvPr id="79" name="Rectangle 78"/>
          <p:cNvSpPr/>
          <p:nvPr/>
        </p:nvSpPr>
        <p:spPr>
          <a:xfrm>
            <a:off x="20591182" y="27905935"/>
            <a:ext cx="4125324" cy="3416320"/>
          </a:xfrm>
          <a:prstGeom prst="rect">
            <a:avLst/>
          </a:prstGeom>
        </p:spPr>
        <p:txBody>
          <a:bodyPr wrap="square">
            <a:spAutoFit/>
          </a:bodyPr>
          <a:lstStyle/>
          <a:p>
            <a:pPr>
              <a:spcAft>
                <a:spcPts val="1200"/>
              </a:spcAft>
            </a:pPr>
            <a:r>
              <a:rPr lang="en-US" sz="2400" b="1" dirty="0">
                <a:cs typeface="Arial" panose="020B0604020202020204" pitchFamily="34" charset="0"/>
              </a:rPr>
              <a:t>Figure </a:t>
            </a:r>
            <a:r>
              <a:rPr lang="en-US" sz="2400" b="1" dirty="0" smtClean="0">
                <a:cs typeface="Arial" panose="020B0604020202020204" pitchFamily="34" charset="0"/>
              </a:rPr>
              <a:t>3.</a:t>
            </a:r>
            <a:r>
              <a:rPr lang="en-US" sz="2400" dirty="0" smtClean="0">
                <a:cs typeface="Arial" panose="020B0604020202020204" pitchFamily="34" charset="0"/>
              </a:rPr>
              <a:t> (A) </a:t>
            </a:r>
            <a:r>
              <a:rPr lang="en-US" sz="2400" dirty="0">
                <a:cs typeface="Arial" panose="020B0604020202020204" pitchFamily="34" charset="0"/>
              </a:rPr>
              <a:t>Pre-storm (blue line) and post-storm (red line) temperature profiles at site B. </a:t>
            </a:r>
            <a:r>
              <a:rPr lang="en-US" sz="2400" dirty="0" smtClean="0">
                <a:cs typeface="Arial" panose="020B0604020202020204" pitchFamily="34" charset="0"/>
              </a:rPr>
              <a:t>(B) </a:t>
            </a:r>
            <a:r>
              <a:rPr lang="en-US" sz="2400" dirty="0">
                <a:cs typeface="Arial" panose="020B0604020202020204" pitchFamily="34" charset="0"/>
              </a:rPr>
              <a:t>Depth-time diagram of temperature anomalies during </a:t>
            </a:r>
            <a:r>
              <a:rPr lang="en-US" sz="2400" dirty="0" smtClean="0">
                <a:cs typeface="Arial" panose="020B0604020202020204" pitchFamily="34" charset="0"/>
              </a:rPr>
              <a:t>October 13-15  </a:t>
            </a:r>
            <a:r>
              <a:rPr lang="en-US" sz="2400" dirty="0">
                <a:cs typeface="Arial" panose="020B0604020202020204" pitchFamily="34" charset="0"/>
              </a:rPr>
              <a:t>at site B</a:t>
            </a:r>
            <a:r>
              <a:rPr lang="en-US" sz="2400" dirty="0" smtClean="0">
                <a:cs typeface="Arial" panose="020B0604020202020204" pitchFamily="34" charset="0"/>
              </a:rPr>
              <a:t>. (C) </a:t>
            </a:r>
            <a:r>
              <a:rPr lang="en-US" sz="2400" dirty="0">
                <a:cs typeface="Arial" panose="020B0604020202020204" pitchFamily="34" charset="0"/>
              </a:rPr>
              <a:t>same as </a:t>
            </a:r>
            <a:r>
              <a:rPr lang="en-US" sz="2400" dirty="0" smtClean="0">
                <a:cs typeface="Arial" panose="020B0604020202020204" pitchFamily="34" charset="0"/>
              </a:rPr>
              <a:t>Figure 3A, </a:t>
            </a:r>
            <a:r>
              <a:rPr lang="en-US" sz="2400" dirty="0">
                <a:cs typeface="Arial" panose="020B0604020202020204" pitchFamily="34" charset="0"/>
              </a:rPr>
              <a:t>but for salinity. </a:t>
            </a:r>
            <a:r>
              <a:rPr lang="en-US" sz="2400" dirty="0" smtClean="0">
                <a:cs typeface="Arial" panose="020B0604020202020204" pitchFamily="34" charset="0"/>
              </a:rPr>
              <a:t>(D) </a:t>
            </a:r>
            <a:r>
              <a:rPr lang="en-US" sz="2400" dirty="0">
                <a:cs typeface="Arial" panose="020B0604020202020204" pitchFamily="34" charset="0"/>
              </a:rPr>
              <a:t>Same as </a:t>
            </a:r>
            <a:r>
              <a:rPr lang="en-US" sz="2400" dirty="0" smtClean="0">
                <a:cs typeface="Arial" panose="020B0604020202020204" pitchFamily="34" charset="0"/>
              </a:rPr>
              <a:t>Figure 3C, </a:t>
            </a:r>
            <a:r>
              <a:rPr lang="en-US" sz="2400" dirty="0">
                <a:cs typeface="Arial" panose="020B0604020202020204" pitchFamily="34" charset="0"/>
              </a:rPr>
              <a:t>but for salinity.</a:t>
            </a:r>
          </a:p>
        </p:txBody>
      </p:sp>
      <p:sp>
        <p:nvSpPr>
          <p:cNvPr id="80" name="TextBox 79"/>
          <p:cNvSpPr txBox="1"/>
          <p:nvPr/>
        </p:nvSpPr>
        <p:spPr>
          <a:xfrm>
            <a:off x="20642369" y="31853593"/>
            <a:ext cx="3861495" cy="5786199"/>
          </a:xfrm>
          <a:prstGeom prst="rect">
            <a:avLst/>
          </a:prstGeom>
          <a:solidFill>
            <a:schemeClr val="bg1">
              <a:lumMod val="75000"/>
            </a:schemeClr>
          </a:solidFill>
        </p:spPr>
        <p:txBody>
          <a:bodyPr wrap="square" rtlCol="0">
            <a:spAutoFit/>
          </a:bodyPr>
          <a:lstStyle/>
          <a:p>
            <a:pPr marL="342900" indent="-342900">
              <a:spcAft>
                <a:spcPts val="1200"/>
              </a:spcAft>
              <a:buFont typeface="Wingdings" panose="05000000000000000000" pitchFamily="2" charset="2"/>
              <a:buChar char="Ø"/>
            </a:pPr>
            <a:r>
              <a:rPr lang="en-US" sz="2400" b="1" dirty="0"/>
              <a:t>Pre-storm</a:t>
            </a:r>
            <a:r>
              <a:rPr lang="en-US" sz="2400" dirty="0"/>
              <a:t> conditions at site B were marked by the presence of a </a:t>
            </a:r>
            <a:r>
              <a:rPr lang="en-US" sz="2400" b="1" dirty="0"/>
              <a:t>shallow low-salinity layer above 20m</a:t>
            </a:r>
            <a:r>
              <a:rPr lang="en-US" sz="2400" dirty="0"/>
              <a:t> (Figure 3b) that was associated with the presence of a </a:t>
            </a:r>
            <a:r>
              <a:rPr lang="en-US" sz="2400" b="1" dirty="0"/>
              <a:t>barrier </a:t>
            </a:r>
            <a:r>
              <a:rPr lang="en-US" sz="2400" b="1" dirty="0" smtClean="0"/>
              <a:t>layer</a:t>
            </a:r>
          </a:p>
          <a:p>
            <a:pPr marL="342900" indent="-342900">
              <a:spcAft>
                <a:spcPts val="1200"/>
              </a:spcAft>
              <a:buFont typeface="Wingdings" panose="05000000000000000000" pitchFamily="2" charset="2"/>
              <a:buChar char="Ø"/>
            </a:pPr>
            <a:r>
              <a:rPr lang="en-US" sz="2400" b="1" dirty="0" smtClean="0">
                <a:cs typeface="Arial" panose="020B0604020202020204" pitchFamily="34" charset="0"/>
              </a:rPr>
              <a:t>During </a:t>
            </a:r>
            <a:r>
              <a:rPr lang="en-US" sz="2400" b="1" dirty="0">
                <a:cs typeface="Arial" panose="020B0604020202020204" pitchFamily="34" charset="0"/>
              </a:rPr>
              <a:t>the storm</a:t>
            </a:r>
            <a:r>
              <a:rPr lang="en-US" sz="2400" b="1" dirty="0" smtClean="0">
                <a:cs typeface="Arial" panose="020B0604020202020204" pitchFamily="34" charset="0"/>
              </a:rPr>
              <a:t>:</a:t>
            </a:r>
            <a:r>
              <a:rPr lang="en-US" sz="2400" dirty="0" smtClean="0">
                <a:cs typeface="Arial" panose="020B0604020202020204" pitchFamily="34" charset="0"/>
              </a:rPr>
              <a:t> </a:t>
            </a:r>
            <a:r>
              <a:rPr lang="en-US" sz="2400" b="1" dirty="0" smtClean="0">
                <a:cs typeface="Arial" panose="020B0604020202020204" pitchFamily="34" charset="0"/>
              </a:rPr>
              <a:t>small cooling</a:t>
            </a:r>
            <a:r>
              <a:rPr lang="en-US" sz="2400" dirty="0" smtClean="0">
                <a:cs typeface="Arial" panose="020B0604020202020204" pitchFamily="34" charset="0"/>
              </a:rPr>
              <a:t> </a:t>
            </a:r>
            <a:r>
              <a:rPr lang="en-US" sz="2400" b="1" dirty="0" smtClean="0">
                <a:cs typeface="Arial" panose="020B0604020202020204" pitchFamily="34" charset="0"/>
              </a:rPr>
              <a:t>of  -</a:t>
            </a:r>
            <a:r>
              <a:rPr lang="en-US" sz="2400" b="1" dirty="0" smtClean="0"/>
              <a:t>0.4°C</a:t>
            </a:r>
            <a:r>
              <a:rPr lang="en-US" sz="2400" dirty="0" smtClean="0"/>
              <a:t> was observed </a:t>
            </a:r>
            <a:r>
              <a:rPr lang="en-US" sz="2400" dirty="0">
                <a:cs typeface="Arial" panose="020B0604020202020204" pitchFamily="34" charset="0"/>
              </a:rPr>
              <a:t>above 50m</a:t>
            </a:r>
            <a:r>
              <a:rPr lang="en-US" sz="2400" dirty="0" smtClean="0"/>
              <a:t>; </a:t>
            </a:r>
            <a:r>
              <a:rPr lang="en-US" sz="2400" dirty="0" smtClean="0">
                <a:cs typeface="Arial" panose="020B0604020202020204" pitchFamily="34" charset="0"/>
              </a:rPr>
              <a:t>below </a:t>
            </a:r>
            <a:r>
              <a:rPr lang="en-US" sz="2400" dirty="0">
                <a:cs typeface="Arial" panose="020B0604020202020204" pitchFamily="34" charset="0"/>
              </a:rPr>
              <a:t>50m, </a:t>
            </a:r>
            <a:r>
              <a:rPr lang="en-US" sz="2400" dirty="0" smtClean="0">
                <a:cs typeface="Arial" panose="020B0604020202020204" pitchFamily="34" charset="0"/>
              </a:rPr>
              <a:t>temperature and salinity </a:t>
            </a:r>
            <a:r>
              <a:rPr lang="en-US" sz="2400" dirty="0">
                <a:cs typeface="Arial" panose="020B0604020202020204" pitchFamily="34" charset="0"/>
              </a:rPr>
              <a:t>anomalies were dominated by alternating positive and negative values. </a:t>
            </a:r>
          </a:p>
        </p:txBody>
      </p:sp>
      <p:sp>
        <p:nvSpPr>
          <p:cNvPr id="81" name="TextBox 80"/>
          <p:cNvSpPr txBox="1"/>
          <p:nvPr/>
        </p:nvSpPr>
        <p:spPr>
          <a:xfrm>
            <a:off x="13649872" y="31735342"/>
            <a:ext cx="417102" cy="553998"/>
          </a:xfrm>
          <a:prstGeom prst="rect">
            <a:avLst/>
          </a:prstGeom>
          <a:solidFill>
            <a:schemeClr val="tx1"/>
          </a:solidFill>
        </p:spPr>
        <p:txBody>
          <a:bodyPr wrap="none" rtlCol="0">
            <a:spAutoFit/>
          </a:bodyPr>
          <a:lstStyle/>
          <a:p>
            <a:r>
              <a:rPr lang="en-US" sz="3000" b="1" dirty="0" smtClean="0">
                <a:solidFill>
                  <a:schemeClr val="bg1"/>
                </a:solidFill>
              </a:rPr>
              <a:t>A</a:t>
            </a:r>
            <a:endParaRPr lang="en-US" sz="3000" b="1" dirty="0">
              <a:solidFill>
                <a:schemeClr val="bg1"/>
              </a:solidFill>
            </a:endParaRPr>
          </a:p>
        </p:txBody>
      </p:sp>
      <p:sp>
        <p:nvSpPr>
          <p:cNvPr id="82" name="TextBox 81"/>
          <p:cNvSpPr txBox="1"/>
          <p:nvPr/>
        </p:nvSpPr>
        <p:spPr>
          <a:xfrm>
            <a:off x="15402472" y="31735342"/>
            <a:ext cx="401072" cy="553998"/>
          </a:xfrm>
          <a:prstGeom prst="rect">
            <a:avLst/>
          </a:prstGeom>
          <a:solidFill>
            <a:schemeClr val="tx1"/>
          </a:solidFill>
        </p:spPr>
        <p:txBody>
          <a:bodyPr wrap="none" rtlCol="0">
            <a:spAutoFit/>
          </a:bodyPr>
          <a:lstStyle/>
          <a:p>
            <a:r>
              <a:rPr lang="en-US" sz="3000" b="1" dirty="0" smtClean="0">
                <a:solidFill>
                  <a:schemeClr val="bg1"/>
                </a:solidFill>
              </a:rPr>
              <a:t>B</a:t>
            </a:r>
            <a:endParaRPr lang="en-US" sz="3000" b="1" dirty="0">
              <a:solidFill>
                <a:schemeClr val="bg1"/>
              </a:solidFill>
            </a:endParaRPr>
          </a:p>
        </p:txBody>
      </p:sp>
      <p:sp>
        <p:nvSpPr>
          <p:cNvPr id="83" name="TextBox 82"/>
          <p:cNvSpPr txBox="1"/>
          <p:nvPr/>
        </p:nvSpPr>
        <p:spPr>
          <a:xfrm>
            <a:off x="13649872" y="36116842"/>
            <a:ext cx="388248" cy="553998"/>
          </a:xfrm>
          <a:prstGeom prst="rect">
            <a:avLst/>
          </a:prstGeom>
          <a:solidFill>
            <a:schemeClr val="tx1"/>
          </a:solidFill>
        </p:spPr>
        <p:txBody>
          <a:bodyPr wrap="none" rtlCol="0">
            <a:spAutoFit/>
          </a:bodyPr>
          <a:lstStyle/>
          <a:p>
            <a:r>
              <a:rPr lang="en-US" sz="3000" b="1" dirty="0">
                <a:solidFill>
                  <a:schemeClr val="bg1"/>
                </a:solidFill>
              </a:rPr>
              <a:t>C</a:t>
            </a:r>
          </a:p>
        </p:txBody>
      </p:sp>
      <p:sp>
        <p:nvSpPr>
          <p:cNvPr id="84" name="TextBox 83"/>
          <p:cNvSpPr txBox="1"/>
          <p:nvPr/>
        </p:nvSpPr>
        <p:spPr>
          <a:xfrm>
            <a:off x="15402472" y="36135892"/>
            <a:ext cx="426720" cy="553998"/>
          </a:xfrm>
          <a:prstGeom prst="rect">
            <a:avLst/>
          </a:prstGeom>
          <a:solidFill>
            <a:schemeClr val="tx1"/>
          </a:solidFill>
        </p:spPr>
        <p:txBody>
          <a:bodyPr wrap="none" rtlCol="0">
            <a:spAutoFit/>
          </a:bodyPr>
          <a:lstStyle/>
          <a:p>
            <a:r>
              <a:rPr lang="en-US" sz="3000" b="1" dirty="0" smtClean="0">
                <a:solidFill>
                  <a:schemeClr val="bg1"/>
                </a:solidFill>
              </a:rPr>
              <a:t>D</a:t>
            </a:r>
            <a:endParaRPr lang="en-US" sz="3000" b="1" dirty="0">
              <a:solidFill>
                <a:schemeClr val="bg1"/>
              </a:solidFill>
            </a:endParaRPr>
          </a:p>
        </p:txBody>
      </p:sp>
      <p:sp>
        <p:nvSpPr>
          <p:cNvPr id="86" name="TextBox 85"/>
          <p:cNvSpPr txBox="1"/>
          <p:nvPr/>
        </p:nvSpPr>
        <p:spPr>
          <a:xfrm>
            <a:off x="25190516" y="4609198"/>
            <a:ext cx="11859774"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a:effectLst>
                  <a:outerShdw blurRad="38100" dist="38100" dir="2700000" algn="tl">
                    <a:srgbClr val="000000">
                      <a:alpha val="43137"/>
                    </a:srgbClr>
                  </a:outerShdw>
                </a:effectLst>
                <a:cs typeface="Arial" panose="020B0604020202020204" pitchFamily="34" charset="0"/>
              </a:rPr>
              <a:t>6</a:t>
            </a:r>
            <a:r>
              <a:rPr lang="en-US" sz="4500" b="1" dirty="0" smtClean="0">
                <a:effectLst>
                  <a:outerShdw blurRad="38100" dist="38100" dir="2700000" algn="tl">
                    <a:srgbClr val="000000">
                      <a:alpha val="43137"/>
                    </a:srgbClr>
                  </a:outerShdw>
                </a:effectLst>
                <a:cs typeface="Arial" panose="020B0604020202020204" pitchFamily="34" charset="0"/>
              </a:rPr>
              <a:t>. Post-storm</a:t>
            </a:r>
            <a:endParaRPr lang="en-US" sz="4500" b="1" dirty="0">
              <a:effectLst>
                <a:outerShdw blurRad="38100" dist="38100" dir="2700000" algn="tl">
                  <a:srgbClr val="000000">
                    <a:alpha val="43137"/>
                  </a:srgbClr>
                </a:outerShdw>
              </a:effectLst>
              <a:cs typeface="Arial" panose="020B0604020202020204" pitchFamily="34" charset="0"/>
            </a:endParaRPr>
          </a:p>
        </p:txBody>
      </p:sp>
      <p:grpSp>
        <p:nvGrpSpPr>
          <p:cNvPr id="90" name="Group 89"/>
          <p:cNvGrpSpPr/>
          <p:nvPr/>
        </p:nvGrpSpPr>
        <p:grpSpPr>
          <a:xfrm>
            <a:off x="25154545" y="13035091"/>
            <a:ext cx="11904290" cy="9520109"/>
            <a:chOff x="25154545" y="13035091"/>
            <a:chExt cx="11904290" cy="9520109"/>
          </a:xfrm>
        </p:grpSpPr>
        <p:sp>
          <p:nvSpPr>
            <p:cNvPr id="88" name="Rectangle 87"/>
            <p:cNvSpPr/>
            <p:nvPr/>
          </p:nvSpPr>
          <p:spPr>
            <a:xfrm>
              <a:off x="25154545" y="13035091"/>
              <a:ext cx="11887200" cy="9520109"/>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dirty="0"/>
            </a:p>
          </p:txBody>
        </p:sp>
        <p:sp>
          <p:nvSpPr>
            <p:cNvPr id="89" name="TextBox 88"/>
            <p:cNvSpPr txBox="1"/>
            <p:nvPr/>
          </p:nvSpPr>
          <p:spPr>
            <a:xfrm>
              <a:off x="25199061" y="13035091"/>
              <a:ext cx="11859774"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a:t>
              </a:r>
              <a:r>
                <a:rPr lang="en-US" sz="4500" b="1" dirty="0" smtClean="0">
                  <a:effectLst>
                    <a:outerShdw blurRad="38100" dist="38100" dir="2700000" algn="tl">
                      <a:srgbClr val="000000">
                        <a:alpha val="43137"/>
                      </a:srgbClr>
                    </a:outerShdw>
                  </a:effectLst>
                  <a:cs typeface="Arial" panose="020B0604020202020204" pitchFamily="34" charset="0"/>
                </a:rPr>
                <a:t>7. Data </a:t>
              </a:r>
              <a:r>
                <a:rPr lang="en-US" sz="4500" b="1" dirty="0" smtClean="0">
                  <a:effectLst>
                    <a:outerShdw blurRad="38100" dist="38100" dir="2700000" algn="tl">
                      <a:srgbClr val="000000">
                        <a:alpha val="43137"/>
                      </a:srgbClr>
                    </a:outerShdw>
                  </a:effectLst>
                  <a:cs typeface="Arial" panose="020B0604020202020204" pitchFamily="34" charset="0"/>
                </a:rPr>
                <a:t>Analysis &amp; Upper-ocean Processes</a:t>
              </a:r>
              <a:endParaRPr lang="en-US" sz="4500" b="1" dirty="0">
                <a:effectLst>
                  <a:outerShdw blurRad="38100" dist="38100" dir="2700000" algn="tl">
                    <a:srgbClr val="000000">
                      <a:alpha val="43137"/>
                    </a:srgbClr>
                  </a:outerShdw>
                </a:effectLst>
                <a:cs typeface="Arial" panose="020B0604020202020204" pitchFamily="34" charset="0"/>
              </a:endParaRPr>
            </a:p>
          </p:txBody>
        </p:sp>
        <p:pic>
          <p:nvPicPr>
            <p:cNvPr id="78" name="Picture 7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296833" y="18050368"/>
              <a:ext cx="6492124" cy="4369199"/>
            </a:xfrm>
            <a:prstGeom prst="rect">
              <a:avLst/>
            </a:prstGeom>
          </p:spPr>
        </p:pic>
        <p:pic>
          <p:nvPicPr>
            <p:cNvPr id="87" name="Picture 8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199061" y="13727023"/>
              <a:ext cx="6957339" cy="4190695"/>
            </a:xfrm>
            <a:prstGeom prst="rect">
              <a:avLst/>
            </a:prstGeom>
          </p:spPr>
        </p:pic>
        <p:sp>
          <p:nvSpPr>
            <p:cNvPr id="95" name="TextBox 94"/>
            <p:cNvSpPr txBox="1"/>
            <p:nvPr/>
          </p:nvSpPr>
          <p:spPr>
            <a:xfrm>
              <a:off x="25393650" y="18050368"/>
              <a:ext cx="4724400" cy="4154984"/>
            </a:xfrm>
            <a:prstGeom prst="rect">
              <a:avLst/>
            </a:prstGeom>
            <a:solidFill>
              <a:schemeClr val="bg1">
                <a:lumMod val="75000"/>
              </a:schemeClr>
            </a:solidFill>
          </p:spPr>
          <p:txBody>
            <a:bodyPr wrap="square" rtlCol="0">
              <a:spAutoFit/>
            </a:bodyPr>
            <a:lstStyle/>
            <a:p>
              <a:r>
                <a:rPr lang="en-US" sz="2400" dirty="0">
                  <a:cs typeface="Arial" panose="020B0604020202020204" pitchFamily="34" charset="0"/>
                </a:rPr>
                <a:t>Estimates of </a:t>
              </a:r>
              <a:r>
                <a:rPr lang="en-US" sz="2400" dirty="0" smtClean="0">
                  <a:cs typeface="Arial" panose="020B0604020202020204" pitchFamily="34" charset="0"/>
                </a:rPr>
                <a:t>Richardson Number (Ri</a:t>
              </a:r>
              <a:r>
                <a:rPr lang="en-US" sz="2400" baseline="-25000" dirty="0" smtClean="0">
                  <a:cs typeface="Arial" panose="020B0604020202020204" pitchFamily="34" charset="0"/>
                </a:rPr>
                <a:t>50</a:t>
              </a:r>
              <a:r>
                <a:rPr lang="en-US" sz="2400" dirty="0" smtClean="0">
                  <a:cs typeface="Arial" panose="020B0604020202020204" pitchFamily="34" charset="0"/>
                </a:rPr>
                <a:t>) </a:t>
              </a:r>
              <a:r>
                <a:rPr lang="en-US" sz="2400" dirty="0">
                  <a:cs typeface="Arial" panose="020B0604020202020204" pitchFamily="34" charset="0"/>
                </a:rPr>
                <a:t>indicate that initial conditions at site B were characterized by </a:t>
              </a:r>
              <a:r>
                <a:rPr lang="en-US" sz="2400" b="1" dirty="0">
                  <a:cs typeface="Arial" panose="020B0604020202020204" pitchFamily="34" charset="0"/>
                </a:rPr>
                <a:t>strong stratification</a:t>
              </a:r>
              <a:r>
                <a:rPr lang="en-US" sz="2400" dirty="0">
                  <a:cs typeface="Arial" panose="020B0604020202020204" pitchFamily="34" charset="0"/>
                </a:rPr>
                <a:t>, with large values of ~3. The large value of Ri50 at the beginning of the record at site B imply the dominance of stratification effects over vertical shear effects, indicating that </a:t>
              </a:r>
              <a:r>
                <a:rPr lang="en-US" sz="2400" b="1" dirty="0">
                  <a:cs typeface="Arial" panose="020B0604020202020204" pitchFamily="34" charset="0"/>
                </a:rPr>
                <a:t>turbulent mixing </a:t>
              </a:r>
              <a:r>
                <a:rPr lang="en-US" sz="2400" b="1" dirty="0" smtClean="0">
                  <a:cs typeface="Arial" panose="020B0604020202020204" pitchFamily="34" charset="0"/>
                </a:rPr>
                <a:t>was likely partially suppressed in </a:t>
              </a:r>
              <a:r>
                <a:rPr lang="en-US" sz="2400" b="1" dirty="0">
                  <a:cs typeface="Arial" panose="020B0604020202020204" pitchFamily="34" charset="0"/>
                </a:rPr>
                <a:t>this location.</a:t>
              </a:r>
            </a:p>
          </p:txBody>
        </p:sp>
        <p:sp>
          <p:nvSpPr>
            <p:cNvPr id="96" name="TextBox 95"/>
            <p:cNvSpPr txBox="1"/>
            <p:nvPr/>
          </p:nvSpPr>
          <p:spPr>
            <a:xfrm>
              <a:off x="32327850" y="13811785"/>
              <a:ext cx="4442057" cy="3785652"/>
            </a:xfrm>
            <a:prstGeom prst="rect">
              <a:avLst/>
            </a:prstGeom>
            <a:solidFill>
              <a:schemeClr val="bg1">
                <a:lumMod val="75000"/>
              </a:schemeClr>
            </a:solidFill>
          </p:spPr>
          <p:txBody>
            <a:bodyPr wrap="square" rtlCol="0">
              <a:spAutoFit/>
            </a:bodyPr>
            <a:lstStyle/>
            <a:p>
              <a:r>
                <a:rPr lang="en-US" sz="2400" dirty="0" smtClean="0">
                  <a:cs typeface="Arial" panose="020B0604020202020204" pitchFamily="34" charset="0"/>
                </a:rPr>
                <a:t>Changes </a:t>
              </a:r>
              <a:r>
                <a:rPr lang="en-US" sz="2400" dirty="0">
                  <a:cs typeface="Arial" panose="020B0604020202020204" pitchFamily="34" charset="0"/>
                </a:rPr>
                <a:t>observed </a:t>
              </a:r>
              <a:r>
                <a:rPr lang="en-US" sz="2400" dirty="0" smtClean="0">
                  <a:cs typeface="Arial" panose="020B0604020202020204" pitchFamily="34" charset="0"/>
                </a:rPr>
                <a:t>during storm above </a:t>
              </a:r>
              <a:r>
                <a:rPr lang="en-US" sz="2400" dirty="0">
                  <a:cs typeface="Arial" panose="020B0604020202020204" pitchFamily="34" charset="0"/>
                </a:rPr>
                <a:t>130m were consistent with </a:t>
              </a:r>
              <a:r>
                <a:rPr lang="en-US" sz="2400" b="1" dirty="0">
                  <a:cs typeface="Arial" panose="020B0604020202020204" pitchFamily="34" charset="0"/>
                </a:rPr>
                <a:t>wind-forced mixing</a:t>
              </a:r>
              <a:r>
                <a:rPr lang="en-US" sz="2400" dirty="0">
                  <a:cs typeface="Arial" panose="020B0604020202020204" pitchFamily="34" charset="0"/>
                </a:rPr>
                <a:t>, which were captured by the first mode of the density </a:t>
              </a:r>
              <a:r>
                <a:rPr lang="en-US" sz="2400" dirty="0" smtClean="0">
                  <a:cs typeface="Arial" panose="020B0604020202020204" pitchFamily="34" charset="0"/>
                </a:rPr>
                <a:t>variability. The second and third modes exhibited </a:t>
              </a:r>
              <a:r>
                <a:rPr lang="en-US" sz="2400" dirty="0">
                  <a:cs typeface="Arial" panose="020B0604020202020204" pitchFamily="34" charset="0"/>
                </a:rPr>
                <a:t>periodic changes </a:t>
              </a:r>
              <a:r>
                <a:rPr lang="en-US" sz="2400" dirty="0" smtClean="0">
                  <a:cs typeface="Arial" panose="020B0604020202020204" pitchFamily="34" charset="0"/>
                </a:rPr>
                <a:t>that indicate background </a:t>
              </a:r>
              <a:r>
                <a:rPr lang="en-US" sz="2400" dirty="0">
                  <a:cs typeface="Arial" panose="020B0604020202020204" pitchFamily="34" charset="0"/>
                </a:rPr>
                <a:t>motions due to </a:t>
              </a:r>
              <a:r>
                <a:rPr lang="en-US" sz="2400" b="1" dirty="0">
                  <a:cs typeface="Arial" panose="020B0604020202020204" pitchFamily="34" charset="0"/>
                </a:rPr>
                <a:t>internal tides </a:t>
              </a:r>
              <a:r>
                <a:rPr lang="en-US" sz="2400" dirty="0">
                  <a:cs typeface="Arial" panose="020B0604020202020204" pitchFamily="34" charset="0"/>
                </a:rPr>
                <a:t>and </a:t>
              </a:r>
              <a:r>
                <a:rPr lang="en-US" sz="2400" b="1" dirty="0">
                  <a:cs typeface="Arial" panose="020B0604020202020204" pitchFamily="34" charset="0"/>
                </a:rPr>
                <a:t>near-inertial </a:t>
              </a:r>
              <a:r>
                <a:rPr lang="en-US" sz="2400" b="1" dirty="0" err="1">
                  <a:cs typeface="Arial" panose="020B0604020202020204" pitchFamily="34" charset="0"/>
                </a:rPr>
                <a:t>baroclinic</a:t>
              </a:r>
              <a:r>
                <a:rPr lang="en-US" sz="2400" b="1" dirty="0">
                  <a:cs typeface="Arial" panose="020B0604020202020204" pitchFamily="34" charset="0"/>
                </a:rPr>
                <a:t> motions </a:t>
              </a:r>
              <a:r>
                <a:rPr lang="en-US" sz="2400" dirty="0">
                  <a:cs typeface="Arial" panose="020B0604020202020204" pitchFamily="34" charset="0"/>
                </a:rPr>
                <a:t>partly forced by the </a:t>
              </a:r>
              <a:r>
                <a:rPr lang="en-US" sz="2400" dirty="0" smtClean="0">
                  <a:cs typeface="Arial" panose="020B0604020202020204" pitchFamily="34" charset="0"/>
                </a:rPr>
                <a:t>storm.</a:t>
              </a:r>
              <a:endParaRPr lang="en-US" sz="2400" dirty="0">
                <a:cs typeface="Arial" panose="020B0604020202020204" pitchFamily="34" charset="0"/>
              </a:endParaRPr>
            </a:p>
          </p:txBody>
        </p:sp>
      </p:grpSp>
      <p:sp>
        <p:nvSpPr>
          <p:cNvPr id="98" name="Rectangle 97"/>
          <p:cNvSpPr/>
          <p:nvPr/>
        </p:nvSpPr>
        <p:spPr>
          <a:xfrm>
            <a:off x="25169992" y="27057406"/>
            <a:ext cx="11887200" cy="9823394"/>
          </a:xfrm>
          <a:prstGeom prst="rect">
            <a:avLst/>
          </a:prstGeom>
          <a:solidFill>
            <a:schemeClr val="accent3">
              <a:lumMod val="60000"/>
              <a:lumOff val="40000"/>
            </a:schemeClr>
          </a:solid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dirty="0"/>
          </a:p>
        </p:txBody>
      </p:sp>
      <p:sp>
        <p:nvSpPr>
          <p:cNvPr id="99" name="TextBox 98"/>
          <p:cNvSpPr txBox="1"/>
          <p:nvPr/>
        </p:nvSpPr>
        <p:spPr>
          <a:xfrm>
            <a:off x="25214508" y="26980278"/>
            <a:ext cx="11859774" cy="769801"/>
          </a:xfrm>
          <a:prstGeom prst="rect">
            <a:avLst/>
          </a:prstGeom>
          <a:noFill/>
        </p:spPr>
        <p:txBody>
          <a:bodyPr wrap="square" lIns="76555" tIns="38278" rIns="76555" bIns="38278" rtlCol="0">
            <a:spAutoFit/>
          </a:bodyPr>
          <a:lstStyle/>
          <a:p>
            <a:r>
              <a:rPr lang="en-US" sz="4500" b="1" dirty="0" smtClean="0">
                <a:effectLst>
                  <a:outerShdw blurRad="38100" dist="38100" dir="2700000" algn="tl">
                    <a:srgbClr val="000000">
                      <a:alpha val="43137"/>
                    </a:srgbClr>
                  </a:outerShdw>
                </a:effectLst>
                <a:cs typeface="Arial" panose="020B0604020202020204" pitchFamily="34" charset="0"/>
              </a:rPr>
              <a:t>  Key </a:t>
            </a:r>
            <a:r>
              <a:rPr lang="en-US" sz="4500" b="1" dirty="0">
                <a:effectLst>
                  <a:outerShdw blurRad="38100" dist="38100" dir="2700000" algn="tl">
                    <a:srgbClr val="000000">
                      <a:alpha val="43137"/>
                    </a:srgbClr>
                  </a:outerShdw>
                </a:effectLst>
                <a:cs typeface="Arial" panose="020B0604020202020204" pitchFamily="34" charset="0"/>
              </a:rPr>
              <a:t>r</a:t>
            </a:r>
            <a:r>
              <a:rPr lang="en-US" sz="4500" b="1" dirty="0" smtClean="0">
                <a:effectLst>
                  <a:outerShdw blurRad="38100" dist="38100" dir="2700000" algn="tl">
                    <a:srgbClr val="000000">
                      <a:alpha val="43137"/>
                    </a:srgbClr>
                  </a:outerShdw>
                </a:effectLst>
                <a:cs typeface="Arial" panose="020B0604020202020204" pitchFamily="34" charset="0"/>
              </a:rPr>
              <a:t>esults </a:t>
            </a:r>
            <a:r>
              <a:rPr lang="en-US" sz="4500" b="1" dirty="0" smtClean="0">
                <a:effectLst>
                  <a:outerShdw blurRad="38100" dist="38100" dir="2700000" algn="tl">
                    <a:srgbClr val="000000">
                      <a:alpha val="43137"/>
                    </a:srgbClr>
                  </a:outerShdw>
                </a:effectLst>
                <a:cs typeface="Arial" panose="020B0604020202020204" pitchFamily="34" charset="0"/>
              </a:rPr>
              <a:t>&amp; Conclusions</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91" name="TextBox 90"/>
          <p:cNvSpPr txBox="1"/>
          <p:nvPr/>
        </p:nvSpPr>
        <p:spPr>
          <a:xfrm>
            <a:off x="25195458" y="27692929"/>
            <a:ext cx="11861734" cy="9325630"/>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en-US" sz="3000" dirty="0" smtClean="0"/>
              <a:t>During the first 18 months of this project, </a:t>
            </a:r>
            <a:r>
              <a:rPr lang="en-US" sz="3000" dirty="0" smtClean="0"/>
              <a:t>approximately 8,000 temperature </a:t>
            </a:r>
            <a:r>
              <a:rPr lang="en-US" sz="3000" dirty="0" smtClean="0"/>
              <a:t>and salinity profiles were collected </a:t>
            </a:r>
            <a:r>
              <a:rPr lang="en-US" sz="3000" dirty="0" smtClean="0"/>
              <a:t>in areas where hurricanes often travel </a:t>
            </a:r>
            <a:r>
              <a:rPr lang="en-US" sz="3000" dirty="0" smtClean="0"/>
              <a:t>and intensify</a:t>
            </a:r>
          </a:p>
          <a:p>
            <a:pPr marL="457200" indent="-457200">
              <a:spcAft>
                <a:spcPts val="1200"/>
              </a:spcAft>
              <a:buFont typeface="Wingdings" panose="05000000000000000000" pitchFamily="2" charset="2"/>
              <a:buChar char="ü"/>
            </a:pPr>
            <a:r>
              <a:rPr lang="en-US" sz="3000" dirty="0" smtClean="0"/>
              <a:t>Observations collected during Hurricane Gonzalo showed that:</a:t>
            </a:r>
          </a:p>
          <a:p>
            <a:pPr marL="1130300" lvl="1" indent="-457200">
              <a:spcAft>
                <a:spcPts val="1200"/>
              </a:spcAft>
              <a:buFont typeface="Wingdings" panose="05000000000000000000" pitchFamily="2" charset="2"/>
              <a:buChar char="v"/>
            </a:pPr>
            <a:r>
              <a:rPr lang="en-US" sz="3000" dirty="0" smtClean="0"/>
              <a:t>Upper-ocean cooling forced by winds of Hurricane Gonzalo  was small</a:t>
            </a:r>
          </a:p>
          <a:p>
            <a:pPr marL="1130300" lvl="1" indent="-457200">
              <a:spcAft>
                <a:spcPts val="1200"/>
              </a:spcAft>
              <a:buFont typeface="Wingdings" panose="05000000000000000000" pitchFamily="2" charset="2"/>
              <a:buChar char="v"/>
            </a:pPr>
            <a:r>
              <a:rPr lang="en-US" sz="3000" dirty="0" smtClean="0"/>
              <a:t>Mixing-induced </a:t>
            </a:r>
            <a:r>
              <a:rPr lang="en-US" sz="3000" dirty="0"/>
              <a:t>cooling </a:t>
            </a:r>
            <a:r>
              <a:rPr lang="en-US" sz="3000" dirty="0" smtClean="0"/>
              <a:t>was partially </a:t>
            </a:r>
            <a:r>
              <a:rPr lang="en-US" sz="3000" dirty="0"/>
              <a:t>suppressed by near-surface stratification due to </a:t>
            </a:r>
            <a:r>
              <a:rPr lang="en-US" sz="3000" dirty="0" smtClean="0"/>
              <a:t>salinity conditions, which defined a surface barrier layer</a:t>
            </a:r>
          </a:p>
          <a:p>
            <a:pPr marL="1130300" lvl="1" indent="-457200">
              <a:spcAft>
                <a:spcPts val="1200"/>
              </a:spcAft>
              <a:buFont typeface="Wingdings" panose="05000000000000000000" pitchFamily="2" charset="2"/>
              <a:buChar char="v"/>
            </a:pPr>
            <a:r>
              <a:rPr lang="en-US" sz="3000" dirty="0" smtClean="0"/>
              <a:t>Upper-ocean </a:t>
            </a:r>
            <a:r>
              <a:rPr lang="en-US" sz="3000" dirty="0"/>
              <a:t>response to Hurricane Gonzalo involved multiple </a:t>
            </a:r>
            <a:r>
              <a:rPr lang="en-US" sz="3000" dirty="0" smtClean="0"/>
              <a:t>ocean processes, such as wind-driven mixing and upwelling, and near-inertial </a:t>
            </a:r>
            <a:r>
              <a:rPr lang="en-US" sz="3000" dirty="0" err="1" smtClean="0"/>
              <a:t>baroclinic</a:t>
            </a:r>
            <a:r>
              <a:rPr lang="en-US" sz="3000" dirty="0" smtClean="0"/>
              <a:t> motions</a:t>
            </a:r>
          </a:p>
          <a:p>
            <a:pPr marL="1130300" lvl="1" indent="-457200">
              <a:spcAft>
                <a:spcPts val="1200"/>
              </a:spcAft>
              <a:buFont typeface="Wingdings" panose="05000000000000000000" pitchFamily="2" charset="2"/>
              <a:buChar char="v"/>
            </a:pPr>
            <a:r>
              <a:rPr lang="en-US" sz="3000" b="1" dirty="0" smtClean="0"/>
              <a:t>Hurricane forecasts: </a:t>
            </a:r>
            <a:r>
              <a:rPr lang="en-US" sz="3000" dirty="0" smtClean="0"/>
              <a:t>A </a:t>
            </a:r>
            <a:r>
              <a:rPr lang="en-US" sz="3000" dirty="0"/>
              <a:t>better representation of salinity features, such as the shallow low salinity layer observed above </a:t>
            </a:r>
            <a:r>
              <a:rPr lang="en-US" sz="3000" dirty="0" smtClean="0"/>
              <a:t>20m, may help improve future hurricane </a:t>
            </a:r>
            <a:r>
              <a:rPr lang="en-US" sz="3000" dirty="0" smtClean="0"/>
              <a:t>forecasts</a:t>
            </a:r>
          </a:p>
          <a:p>
            <a:pPr marL="1130300" lvl="1" indent="-457200">
              <a:spcAft>
                <a:spcPts val="1200"/>
              </a:spcAft>
              <a:buFont typeface="Wingdings" panose="05000000000000000000" pitchFamily="2" charset="2"/>
              <a:buChar char="v"/>
            </a:pPr>
            <a:r>
              <a:rPr lang="en-US" sz="3000" dirty="0" smtClean="0"/>
              <a:t>These results emphasize </a:t>
            </a:r>
            <a:r>
              <a:rPr lang="en-US" sz="3000" dirty="0"/>
              <a:t>the value of sustained and targeted ocean observations by underwater gliders for tropical cyclone intensification studies. </a:t>
            </a:r>
            <a:endParaRPr lang="en-US" sz="3000" dirty="0" smtClean="0"/>
          </a:p>
        </p:txBody>
      </p:sp>
      <p:cxnSp>
        <p:nvCxnSpPr>
          <p:cNvPr id="101" name="Straight Connector 100"/>
          <p:cNvCxnSpPr/>
          <p:nvPr/>
        </p:nvCxnSpPr>
        <p:spPr>
          <a:xfrm>
            <a:off x="0" y="38167517"/>
            <a:ext cx="37490400" cy="0"/>
          </a:xfrm>
          <a:prstGeom prst="line">
            <a:avLst/>
          </a:prstGeom>
          <a:ln w="114300" cmpd="thickThi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25129026" y="37061775"/>
            <a:ext cx="11929808" cy="908300"/>
          </a:xfrm>
          <a:prstGeom prst="rect">
            <a:avLst/>
          </a:prstGeom>
          <a:solidFill>
            <a:schemeClr val="tx1">
              <a:lumMod val="95000"/>
              <a:lumOff val="5000"/>
            </a:schemeClr>
          </a:solidFill>
          <a:ln>
            <a:solidFill>
              <a:schemeClr val="tx1">
                <a:lumMod val="95000"/>
                <a:lumOff val="5000"/>
              </a:schemeClr>
            </a:solidFill>
          </a:ln>
        </p:spPr>
        <p:txBody>
          <a:bodyPr wrap="square" lIns="76555" tIns="38278" rIns="76555" bIns="38278" rtlCol="0">
            <a:spAutoFit/>
          </a:bodyPr>
          <a:lstStyle/>
          <a:p>
            <a:pPr algn="just"/>
            <a:r>
              <a:rPr lang="en-US" sz="1800" dirty="0" err="1" smtClean="0">
                <a:solidFill>
                  <a:schemeClr val="bg1"/>
                </a:solidFill>
              </a:rPr>
              <a:t>Domingues</a:t>
            </a:r>
            <a:r>
              <a:rPr lang="en-US" sz="1800" dirty="0">
                <a:solidFill>
                  <a:schemeClr val="bg1"/>
                </a:solidFill>
              </a:rPr>
              <a:t>, R., G. </a:t>
            </a:r>
            <a:r>
              <a:rPr lang="en-US" sz="1800" dirty="0" err="1">
                <a:solidFill>
                  <a:schemeClr val="bg1"/>
                </a:solidFill>
              </a:rPr>
              <a:t>Goni</a:t>
            </a:r>
            <a:r>
              <a:rPr lang="en-US" sz="1800" dirty="0">
                <a:solidFill>
                  <a:schemeClr val="bg1"/>
                </a:solidFill>
              </a:rPr>
              <a:t>, F. </a:t>
            </a:r>
            <a:r>
              <a:rPr lang="en-US" sz="1800" dirty="0" err="1">
                <a:solidFill>
                  <a:schemeClr val="bg1"/>
                </a:solidFill>
              </a:rPr>
              <a:t>Bringas</a:t>
            </a:r>
            <a:r>
              <a:rPr lang="en-US" sz="1800" dirty="0">
                <a:solidFill>
                  <a:schemeClr val="bg1"/>
                </a:solidFill>
              </a:rPr>
              <a:t>, S.-K. Lee, H.-S. Kim, G. </a:t>
            </a:r>
            <a:r>
              <a:rPr lang="en-US" sz="1800" dirty="0" err="1">
                <a:solidFill>
                  <a:schemeClr val="bg1"/>
                </a:solidFill>
              </a:rPr>
              <a:t>Halliwell</a:t>
            </a:r>
            <a:r>
              <a:rPr lang="en-US" sz="1800" dirty="0">
                <a:solidFill>
                  <a:schemeClr val="bg1"/>
                </a:solidFill>
              </a:rPr>
              <a:t>, J. Dong, J. Morell, and L. </a:t>
            </a:r>
            <a:r>
              <a:rPr lang="en-US" sz="1800" dirty="0" err="1">
                <a:solidFill>
                  <a:schemeClr val="bg1"/>
                </a:solidFill>
              </a:rPr>
              <a:t>Pomales</a:t>
            </a:r>
            <a:r>
              <a:rPr lang="en-US" sz="1800" dirty="0">
                <a:solidFill>
                  <a:schemeClr val="bg1"/>
                </a:solidFill>
              </a:rPr>
              <a:t> (2015), Upper ocean response to Hurricane Gonzalo (2015): Salinity effects revealed by targeted and sustained underwater glider observations, </a:t>
            </a:r>
            <a:r>
              <a:rPr lang="en-US" sz="1800" dirty="0" err="1">
                <a:solidFill>
                  <a:schemeClr val="bg1"/>
                </a:solidFill>
              </a:rPr>
              <a:t>Geophys</a:t>
            </a:r>
            <a:r>
              <a:rPr lang="en-US" sz="1800" dirty="0">
                <a:solidFill>
                  <a:schemeClr val="bg1"/>
                </a:solidFill>
              </a:rPr>
              <a:t>. Res. Lett., 42, doi:10.1002/2015GL065378.</a:t>
            </a:r>
            <a:endParaRPr lang="en-US" sz="1800" dirty="0">
              <a:solidFill>
                <a:schemeClr val="bg1"/>
              </a:solidFill>
              <a:effectLst>
                <a:outerShdw blurRad="38100" dist="38100" dir="2700000" algn="tl">
                  <a:srgbClr val="000000">
                    <a:alpha val="43137"/>
                  </a:srgbClr>
                </a:outerShdw>
              </a:effectLst>
              <a:cs typeface="Arial" panose="020B0604020202020204" pitchFamily="34" charset="0"/>
            </a:endParaRPr>
          </a:p>
        </p:txBody>
      </p:sp>
      <p:pic>
        <p:nvPicPr>
          <p:cNvPr id="5" name="Pictur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158411" y="38749497"/>
            <a:ext cx="2350008" cy="2350008"/>
          </a:xfrm>
          <a:prstGeom prst="rect">
            <a:avLst/>
          </a:prstGeom>
        </p:spPr>
      </p:pic>
      <p:sp>
        <p:nvSpPr>
          <p:cNvPr id="8" name="TextBox 7"/>
          <p:cNvSpPr txBox="1"/>
          <p:nvPr/>
        </p:nvSpPr>
        <p:spPr>
          <a:xfrm>
            <a:off x="34544614" y="38511004"/>
            <a:ext cx="1499128" cy="461665"/>
          </a:xfrm>
          <a:prstGeom prst="rect">
            <a:avLst/>
          </a:prstGeom>
          <a:noFill/>
        </p:spPr>
        <p:txBody>
          <a:bodyPr wrap="none" rtlCol="0">
            <a:spAutoFit/>
          </a:bodyPr>
          <a:lstStyle/>
          <a:p>
            <a:r>
              <a:rPr lang="en-US" sz="2400" b="1" u="sng" dirty="0" smtClean="0"/>
              <a:t>GRL paper</a:t>
            </a:r>
            <a:endParaRPr lang="en-US" sz="2400" b="1" u="sng" dirty="0"/>
          </a:p>
        </p:txBody>
      </p:sp>
      <p:sp>
        <p:nvSpPr>
          <p:cNvPr id="85" name="TextBox 84"/>
          <p:cNvSpPr txBox="1"/>
          <p:nvPr/>
        </p:nvSpPr>
        <p:spPr>
          <a:xfrm>
            <a:off x="31328974" y="38518665"/>
            <a:ext cx="1588063" cy="461665"/>
          </a:xfrm>
          <a:prstGeom prst="rect">
            <a:avLst/>
          </a:prstGeom>
          <a:noFill/>
        </p:spPr>
        <p:txBody>
          <a:bodyPr wrap="none" rtlCol="0">
            <a:spAutoFit/>
          </a:bodyPr>
          <a:lstStyle/>
          <a:p>
            <a:r>
              <a:rPr lang="en-US" sz="2400" b="1" u="sng" dirty="0" smtClean="0"/>
              <a:t>This poster</a:t>
            </a:r>
            <a:endParaRPr lang="en-US" sz="2400" b="1" u="sng" dirty="0"/>
          </a:p>
        </p:txBody>
      </p:sp>
      <p:pic>
        <p:nvPicPr>
          <p:cNvPr id="14"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216711" y="23475419"/>
            <a:ext cx="7796485" cy="3228922"/>
          </a:xfrm>
          <a:prstGeom prst="rect">
            <a:avLst/>
          </a:prstGeom>
        </p:spPr>
      </p:pic>
      <p:sp>
        <p:nvSpPr>
          <p:cNvPr id="104" name="Rectangle 103"/>
          <p:cNvSpPr/>
          <p:nvPr/>
        </p:nvSpPr>
        <p:spPr>
          <a:xfrm>
            <a:off x="25165456" y="22707600"/>
            <a:ext cx="11887200" cy="4065410"/>
          </a:xfrm>
          <a:prstGeom prst="rect">
            <a:avLst/>
          </a:prstGeom>
          <a:noFill/>
          <a:ln w="190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47447" tIns="73724" rIns="147447" bIns="73724" rtlCol="0" anchor="ctr"/>
          <a:lstStyle/>
          <a:p>
            <a:pPr algn="ctr"/>
            <a:endParaRPr lang="en-US"/>
          </a:p>
        </p:txBody>
      </p:sp>
      <p:sp>
        <p:nvSpPr>
          <p:cNvPr id="105" name="TextBox 104"/>
          <p:cNvSpPr txBox="1"/>
          <p:nvPr/>
        </p:nvSpPr>
        <p:spPr>
          <a:xfrm>
            <a:off x="25177360" y="22707599"/>
            <a:ext cx="11859774" cy="769801"/>
          </a:xfrm>
          <a:prstGeom prst="rect">
            <a:avLst/>
          </a:prstGeom>
          <a:noFill/>
        </p:spPr>
        <p:txBody>
          <a:bodyPr wrap="square" lIns="76555" tIns="38278" rIns="76555" bIns="38278" rtlCol="0">
            <a:spAutoFit/>
          </a:bodyPr>
          <a:lstStyle/>
          <a:p>
            <a:r>
              <a:rPr lang="en-US" sz="4500" b="1" dirty="0">
                <a:effectLst>
                  <a:outerShdw blurRad="38100" dist="38100" dir="2700000" algn="tl">
                    <a:srgbClr val="000000">
                      <a:alpha val="43137"/>
                    </a:srgbClr>
                  </a:outerShdw>
                </a:effectLst>
                <a:cs typeface="Arial" panose="020B0604020202020204" pitchFamily="34" charset="0"/>
              </a:rPr>
              <a:t>  </a:t>
            </a:r>
            <a:r>
              <a:rPr lang="en-US" sz="4500" b="1" dirty="0">
                <a:effectLst>
                  <a:outerShdw blurRad="38100" dist="38100" dir="2700000" algn="tl">
                    <a:srgbClr val="000000">
                      <a:alpha val="43137"/>
                    </a:srgbClr>
                  </a:outerShdw>
                </a:effectLst>
                <a:cs typeface="Arial" panose="020B0604020202020204" pitchFamily="34" charset="0"/>
              </a:rPr>
              <a:t>8</a:t>
            </a:r>
            <a:r>
              <a:rPr lang="en-US" sz="4500" b="1" dirty="0" smtClean="0">
                <a:effectLst>
                  <a:outerShdw blurRad="38100" dist="38100" dir="2700000" algn="tl">
                    <a:srgbClr val="000000">
                      <a:alpha val="43137"/>
                    </a:srgbClr>
                  </a:outerShdw>
                </a:effectLst>
                <a:cs typeface="Arial" panose="020B0604020202020204" pitchFamily="34" charset="0"/>
              </a:rPr>
              <a:t>. Modeling </a:t>
            </a:r>
            <a:r>
              <a:rPr lang="en-US" sz="4500" b="1" dirty="0" smtClean="0">
                <a:effectLst>
                  <a:outerShdw blurRad="38100" dist="38100" dir="2700000" algn="tl">
                    <a:srgbClr val="000000">
                      <a:alpha val="43137"/>
                    </a:srgbClr>
                  </a:outerShdw>
                </a:effectLst>
                <a:cs typeface="Arial" panose="020B0604020202020204" pitchFamily="34" charset="0"/>
              </a:rPr>
              <a:t>results: HYCOM-HWRF </a:t>
            </a:r>
            <a:endParaRPr lang="en-US" sz="4500" b="1" dirty="0">
              <a:effectLst>
                <a:outerShdw blurRad="38100" dist="38100" dir="2700000" algn="tl">
                  <a:srgbClr val="000000">
                    <a:alpha val="43137"/>
                  </a:srgbClr>
                </a:outerShdw>
              </a:effectLst>
              <a:cs typeface="Arial" panose="020B0604020202020204" pitchFamily="34" charset="0"/>
            </a:endParaRPr>
          </a:p>
        </p:txBody>
      </p:sp>
      <p:sp>
        <p:nvSpPr>
          <p:cNvPr id="108" name="TextBox 107"/>
          <p:cNvSpPr txBox="1"/>
          <p:nvPr/>
        </p:nvSpPr>
        <p:spPr>
          <a:xfrm>
            <a:off x="33336409" y="23225726"/>
            <a:ext cx="3565166" cy="3416320"/>
          </a:xfrm>
          <a:prstGeom prst="rect">
            <a:avLst/>
          </a:prstGeom>
          <a:solidFill>
            <a:schemeClr val="bg1">
              <a:lumMod val="75000"/>
            </a:schemeClr>
          </a:solidFill>
        </p:spPr>
        <p:txBody>
          <a:bodyPr wrap="square" rtlCol="0">
            <a:spAutoFit/>
          </a:bodyPr>
          <a:lstStyle/>
          <a:p>
            <a:r>
              <a:rPr lang="en-US" sz="2400" dirty="0" smtClean="0">
                <a:cs typeface="Arial" panose="020B0604020202020204" pitchFamily="34" charset="0"/>
              </a:rPr>
              <a:t>The </a:t>
            </a:r>
            <a:r>
              <a:rPr lang="en-US" sz="2400" b="1" dirty="0">
                <a:cs typeface="Arial" panose="020B0604020202020204" pitchFamily="34" charset="0"/>
              </a:rPr>
              <a:t>model overestimated </a:t>
            </a:r>
            <a:r>
              <a:rPr lang="en-US" sz="2400" b="1" dirty="0" smtClean="0">
                <a:cs typeface="Arial" panose="020B0604020202020204" pitchFamily="34" charset="0"/>
              </a:rPr>
              <a:t>the surface cooling</a:t>
            </a:r>
            <a:r>
              <a:rPr lang="en-US" sz="2400" dirty="0" smtClean="0">
                <a:cs typeface="Arial" panose="020B0604020202020204" pitchFamily="34" charset="0"/>
              </a:rPr>
              <a:t> by 0.2°C, </a:t>
            </a:r>
            <a:r>
              <a:rPr lang="en-US" sz="2400" dirty="0">
                <a:cs typeface="Arial" panose="020B0604020202020204" pitchFamily="34" charset="0"/>
              </a:rPr>
              <a:t>possibly because of </a:t>
            </a:r>
            <a:r>
              <a:rPr lang="en-US" sz="2400" dirty="0"/>
              <a:t>discrepancies in initial conditions for salinity.</a:t>
            </a:r>
            <a:endParaRPr lang="en-US" sz="2400" dirty="0">
              <a:cs typeface="Arial" panose="020B0604020202020204" pitchFamily="34" charset="0"/>
            </a:endParaRPr>
          </a:p>
          <a:p>
            <a:r>
              <a:rPr lang="en-US" sz="2400" dirty="0" smtClean="0">
                <a:cs typeface="Arial" panose="020B0604020202020204" pitchFamily="34" charset="0"/>
              </a:rPr>
              <a:t>Larger SST cooling in the model </a:t>
            </a:r>
            <a:r>
              <a:rPr lang="en-US" sz="2400" dirty="0" smtClean="0">
                <a:cs typeface="Arial" panose="020B0604020202020204" pitchFamily="34" charset="0"/>
              </a:rPr>
              <a:t>may have lead </a:t>
            </a:r>
            <a:r>
              <a:rPr lang="en-US" sz="2400" dirty="0" smtClean="0">
                <a:cs typeface="Arial" panose="020B0604020202020204" pitchFamily="34" charset="0"/>
              </a:rPr>
              <a:t>to an </a:t>
            </a:r>
            <a:r>
              <a:rPr lang="en-US" sz="2400" b="1" dirty="0" smtClean="0">
                <a:cs typeface="Arial" panose="020B0604020202020204" pitchFamily="34" charset="0"/>
              </a:rPr>
              <a:t>underestimated intensity forecast for Gonzalo</a:t>
            </a:r>
            <a:r>
              <a:rPr lang="en-US" sz="2400" dirty="0" smtClean="0">
                <a:cs typeface="Arial" panose="020B0604020202020204" pitchFamily="34" charset="0"/>
              </a:rPr>
              <a:t>. </a:t>
            </a:r>
          </a:p>
        </p:txBody>
      </p:sp>
      <p:sp>
        <p:nvSpPr>
          <p:cNvPr id="109" name="TextBox 108"/>
          <p:cNvSpPr txBox="1"/>
          <p:nvPr/>
        </p:nvSpPr>
        <p:spPr>
          <a:xfrm>
            <a:off x="25872291" y="25560334"/>
            <a:ext cx="1335622" cy="461665"/>
          </a:xfrm>
          <a:prstGeom prst="rect">
            <a:avLst/>
          </a:prstGeom>
          <a:solidFill>
            <a:schemeClr val="tx1"/>
          </a:solidFill>
        </p:spPr>
        <p:txBody>
          <a:bodyPr wrap="none" rtlCol="0">
            <a:spAutoFit/>
          </a:bodyPr>
          <a:lstStyle/>
          <a:p>
            <a:r>
              <a:rPr lang="en-US" sz="2400" b="1" dirty="0" smtClean="0">
                <a:solidFill>
                  <a:schemeClr val="bg1"/>
                </a:solidFill>
              </a:rPr>
              <a:t>A: model</a:t>
            </a:r>
            <a:endParaRPr lang="en-US" sz="2400" b="1" dirty="0">
              <a:solidFill>
                <a:schemeClr val="bg1"/>
              </a:solidFill>
            </a:endParaRPr>
          </a:p>
        </p:txBody>
      </p:sp>
      <p:sp>
        <p:nvSpPr>
          <p:cNvPr id="110" name="TextBox 109"/>
          <p:cNvSpPr txBox="1"/>
          <p:nvPr/>
        </p:nvSpPr>
        <p:spPr>
          <a:xfrm>
            <a:off x="29076200" y="25561299"/>
            <a:ext cx="2340705" cy="461665"/>
          </a:xfrm>
          <a:prstGeom prst="rect">
            <a:avLst/>
          </a:prstGeom>
          <a:solidFill>
            <a:schemeClr val="tx1"/>
          </a:solidFill>
        </p:spPr>
        <p:txBody>
          <a:bodyPr wrap="none" rtlCol="0">
            <a:spAutoFit/>
          </a:bodyPr>
          <a:lstStyle/>
          <a:p>
            <a:r>
              <a:rPr lang="en-US" sz="2400" b="1" dirty="0">
                <a:solidFill>
                  <a:schemeClr val="bg1"/>
                </a:solidFill>
              </a:rPr>
              <a:t>B</a:t>
            </a:r>
            <a:r>
              <a:rPr lang="en-US" sz="2400" b="1" dirty="0" smtClean="0">
                <a:solidFill>
                  <a:schemeClr val="bg1"/>
                </a:solidFill>
              </a:rPr>
              <a:t>: model – glider</a:t>
            </a:r>
            <a:endParaRPr lang="en-US" sz="2400" b="1" dirty="0">
              <a:solidFill>
                <a:schemeClr val="bg1"/>
              </a:solidFill>
            </a:endParaRPr>
          </a:p>
        </p:txBody>
      </p:sp>
      <p:sp>
        <p:nvSpPr>
          <p:cNvPr id="111" name="TextBox 110"/>
          <p:cNvSpPr txBox="1"/>
          <p:nvPr/>
        </p:nvSpPr>
        <p:spPr>
          <a:xfrm>
            <a:off x="26092704" y="7006418"/>
            <a:ext cx="1793761" cy="461665"/>
          </a:xfrm>
          <a:prstGeom prst="rect">
            <a:avLst/>
          </a:prstGeom>
          <a:solidFill>
            <a:schemeClr val="tx1"/>
          </a:solidFill>
        </p:spPr>
        <p:txBody>
          <a:bodyPr wrap="none" rtlCol="0">
            <a:spAutoFit/>
          </a:bodyPr>
          <a:lstStyle/>
          <a:p>
            <a:r>
              <a:rPr lang="en-US" sz="2400" b="1" dirty="0" smtClean="0">
                <a:solidFill>
                  <a:schemeClr val="bg1"/>
                </a:solidFill>
              </a:rPr>
              <a:t>A: pre-storm</a:t>
            </a:r>
            <a:endParaRPr lang="en-US" sz="2400" b="1" dirty="0">
              <a:solidFill>
                <a:schemeClr val="bg1"/>
              </a:solidFill>
            </a:endParaRPr>
          </a:p>
        </p:txBody>
      </p:sp>
      <p:sp>
        <p:nvSpPr>
          <p:cNvPr id="112" name="TextBox 111"/>
          <p:cNvSpPr txBox="1"/>
          <p:nvPr/>
        </p:nvSpPr>
        <p:spPr>
          <a:xfrm>
            <a:off x="26092704" y="9136741"/>
            <a:ext cx="2286780" cy="461665"/>
          </a:xfrm>
          <a:prstGeom prst="rect">
            <a:avLst/>
          </a:prstGeom>
          <a:solidFill>
            <a:schemeClr val="tx1"/>
          </a:solidFill>
        </p:spPr>
        <p:txBody>
          <a:bodyPr wrap="none" rtlCol="0">
            <a:spAutoFit/>
          </a:bodyPr>
          <a:lstStyle/>
          <a:p>
            <a:r>
              <a:rPr lang="en-US" sz="2400" b="1" dirty="0">
                <a:solidFill>
                  <a:schemeClr val="bg1"/>
                </a:solidFill>
              </a:rPr>
              <a:t>B</a:t>
            </a:r>
            <a:r>
              <a:rPr lang="en-US" sz="2400" b="1" dirty="0" smtClean="0">
                <a:solidFill>
                  <a:schemeClr val="bg1"/>
                </a:solidFill>
              </a:rPr>
              <a:t>: 1</a:t>
            </a:r>
            <a:r>
              <a:rPr lang="en-US" sz="2400" b="1" baseline="30000" dirty="0" smtClean="0">
                <a:solidFill>
                  <a:schemeClr val="bg1"/>
                </a:solidFill>
              </a:rPr>
              <a:t>st</a:t>
            </a:r>
            <a:r>
              <a:rPr lang="en-US" sz="2400" b="1" dirty="0" smtClean="0">
                <a:solidFill>
                  <a:schemeClr val="bg1"/>
                </a:solidFill>
              </a:rPr>
              <a:t> post-storm</a:t>
            </a:r>
            <a:endParaRPr lang="en-US" sz="2400" b="1" dirty="0">
              <a:solidFill>
                <a:schemeClr val="bg1"/>
              </a:solidFill>
            </a:endParaRPr>
          </a:p>
        </p:txBody>
      </p:sp>
      <p:sp>
        <p:nvSpPr>
          <p:cNvPr id="113" name="TextBox 112"/>
          <p:cNvSpPr txBox="1"/>
          <p:nvPr/>
        </p:nvSpPr>
        <p:spPr>
          <a:xfrm>
            <a:off x="26092704" y="11244941"/>
            <a:ext cx="2348400" cy="461665"/>
          </a:xfrm>
          <a:prstGeom prst="rect">
            <a:avLst/>
          </a:prstGeom>
          <a:solidFill>
            <a:schemeClr val="tx1"/>
          </a:solidFill>
        </p:spPr>
        <p:txBody>
          <a:bodyPr wrap="none" rtlCol="0">
            <a:spAutoFit/>
          </a:bodyPr>
          <a:lstStyle/>
          <a:p>
            <a:r>
              <a:rPr lang="en-US" sz="2400" b="1" dirty="0" smtClean="0">
                <a:solidFill>
                  <a:schemeClr val="bg1"/>
                </a:solidFill>
              </a:rPr>
              <a:t>C: 2</a:t>
            </a:r>
            <a:r>
              <a:rPr lang="en-US" sz="2400" b="1" baseline="30000" dirty="0" smtClean="0">
                <a:solidFill>
                  <a:schemeClr val="bg1"/>
                </a:solidFill>
              </a:rPr>
              <a:t>nd</a:t>
            </a:r>
            <a:r>
              <a:rPr lang="en-US" sz="2400" b="1" dirty="0" smtClean="0">
                <a:solidFill>
                  <a:schemeClr val="bg1"/>
                </a:solidFill>
              </a:rPr>
              <a:t> post-storm</a:t>
            </a:r>
            <a:endParaRPr lang="en-US" sz="2400" b="1" dirty="0">
              <a:solidFill>
                <a:schemeClr val="bg1"/>
              </a:solidFill>
            </a:endParaRPr>
          </a:p>
        </p:txBody>
      </p:sp>
      <p:sp>
        <p:nvSpPr>
          <p:cNvPr id="114" name="TextBox 113"/>
          <p:cNvSpPr txBox="1"/>
          <p:nvPr/>
        </p:nvSpPr>
        <p:spPr>
          <a:xfrm>
            <a:off x="29483604" y="9136374"/>
            <a:ext cx="1220206" cy="461665"/>
          </a:xfrm>
          <a:prstGeom prst="rect">
            <a:avLst/>
          </a:prstGeom>
          <a:solidFill>
            <a:schemeClr val="tx1"/>
          </a:solidFill>
        </p:spPr>
        <p:txBody>
          <a:bodyPr wrap="none" rtlCol="0">
            <a:spAutoFit/>
          </a:bodyPr>
          <a:lstStyle/>
          <a:p>
            <a:r>
              <a:rPr lang="en-US" sz="2400" b="1" dirty="0" smtClean="0">
                <a:solidFill>
                  <a:schemeClr val="bg1"/>
                </a:solidFill>
              </a:rPr>
              <a:t>(B) – (A)</a:t>
            </a:r>
            <a:endParaRPr lang="en-US" sz="2400" b="1" dirty="0">
              <a:solidFill>
                <a:schemeClr val="bg1"/>
              </a:solidFill>
            </a:endParaRPr>
          </a:p>
        </p:txBody>
      </p:sp>
      <p:sp>
        <p:nvSpPr>
          <p:cNvPr id="115" name="TextBox 114"/>
          <p:cNvSpPr txBox="1"/>
          <p:nvPr/>
        </p:nvSpPr>
        <p:spPr>
          <a:xfrm>
            <a:off x="29495247" y="11232240"/>
            <a:ext cx="1210588" cy="461665"/>
          </a:xfrm>
          <a:prstGeom prst="rect">
            <a:avLst/>
          </a:prstGeom>
          <a:solidFill>
            <a:schemeClr val="tx1"/>
          </a:solidFill>
        </p:spPr>
        <p:txBody>
          <a:bodyPr wrap="none" rtlCol="0">
            <a:spAutoFit/>
          </a:bodyPr>
          <a:lstStyle/>
          <a:p>
            <a:r>
              <a:rPr lang="en-US" sz="2400" b="1" dirty="0" smtClean="0">
                <a:solidFill>
                  <a:schemeClr val="bg1"/>
                </a:solidFill>
              </a:rPr>
              <a:t>(C) – (B)</a:t>
            </a:r>
            <a:endParaRPr lang="en-US" sz="2400" b="1" dirty="0">
              <a:solidFill>
                <a:schemeClr val="bg1"/>
              </a:solidFill>
            </a:endParaRPr>
          </a:p>
        </p:txBody>
      </p:sp>
      <p:sp>
        <p:nvSpPr>
          <p:cNvPr id="116" name="TextBox 115"/>
          <p:cNvSpPr txBox="1"/>
          <p:nvPr/>
        </p:nvSpPr>
        <p:spPr>
          <a:xfrm>
            <a:off x="32855050" y="11232238"/>
            <a:ext cx="1210588" cy="461665"/>
          </a:xfrm>
          <a:prstGeom prst="rect">
            <a:avLst/>
          </a:prstGeom>
          <a:solidFill>
            <a:schemeClr val="tx1"/>
          </a:solidFill>
        </p:spPr>
        <p:txBody>
          <a:bodyPr wrap="none" rtlCol="0">
            <a:spAutoFit/>
          </a:bodyPr>
          <a:lstStyle/>
          <a:p>
            <a:r>
              <a:rPr lang="en-US" sz="2400" b="1" dirty="0" smtClean="0">
                <a:solidFill>
                  <a:schemeClr val="bg1"/>
                </a:solidFill>
              </a:rPr>
              <a:t>(C) – (A)</a:t>
            </a:r>
            <a:endParaRPr lang="en-US" sz="2400" b="1" dirty="0">
              <a:solidFill>
                <a:schemeClr val="bg1"/>
              </a:solidFill>
            </a:endParaRPr>
          </a:p>
        </p:txBody>
      </p:sp>
      <p:sp>
        <p:nvSpPr>
          <p:cNvPr id="117" name="Rectangle 116"/>
          <p:cNvSpPr/>
          <p:nvPr/>
        </p:nvSpPr>
        <p:spPr>
          <a:xfrm>
            <a:off x="32705495" y="7468083"/>
            <a:ext cx="4310380" cy="2308324"/>
          </a:xfrm>
          <a:prstGeom prst="rect">
            <a:avLst/>
          </a:prstGeom>
        </p:spPr>
        <p:txBody>
          <a:bodyPr wrap="square">
            <a:spAutoFit/>
          </a:bodyPr>
          <a:lstStyle/>
          <a:p>
            <a:pPr>
              <a:spcAft>
                <a:spcPts val="1200"/>
              </a:spcAft>
            </a:pPr>
            <a:r>
              <a:rPr lang="en-US" sz="2400" b="1" dirty="0">
                <a:cs typeface="Arial" panose="020B0604020202020204" pitchFamily="34" charset="0"/>
              </a:rPr>
              <a:t>Figure </a:t>
            </a:r>
            <a:r>
              <a:rPr lang="en-US" sz="2400" b="1" dirty="0" smtClean="0">
                <a:cs typeface="Arial" panose="020B0604020202020204" pitchFamily="34" charset="0"/>
              </a:rPr>
              <a:t>4.</a:t>
            </a:r>
            <a:r>
              <a:rPr lang="en-US" sz="2400" dirty="0" smtClean="0">
                <a:cs typeface="Arial" panose="020B0604020202020204" pitchFamily="34" charset="0"/>
              </a:rPr>
              <a:t> (A) </a:t>
            </a:r>
            <a:r>
              <a:rPr lang="en-US" sz="2400" dirty="0">
                <a:cs typeface="Arial" panose="020B0604020202020204" pitchFamily="34" charset="0"/>
              </a:rPr>
              <a:t>Pre-storm </a:t>
            </a:r>
            <a:r>
              <a:rPr lang="en-US" sz="2400" dirty="0" smtClean="0">
                <a:cs typeface="Arial" panose="020B0604020202020204" pitchFamily="34" charset="0"/>
              </a:rPr>
              <a:t>temperature section (</a:t>
            </a:r>
            <a:r>
              <a:rPr lang="en-US" sz="2400" dirty="0"/>
              <a:t>October 8-13</a:t>
            </a:r>
            <a:r>
              <a:rPr lang="en-US" sz="2400" dirty="0" smtClean="0">
                <a:cs typeface="Arial" panose="020B0604020202020204" pitchFamily="34" charset="0"/>
              </a:rPr>
              <a:t>). (B) 1</a:t>
            </a:r>
            <a:r>
              <a:rPr lang="en-US" sz="2400" baseline="30000" dirty="0" smtClean="0">
                <a:cs typeface="Arial" panose="020B0604020202020204" pitchFamily="34" charset="0"/>
              </a:rPr>
              <a:t>st</a:t>
            </a:r>
            <a:r>
              <a:rPr lang="en-US" sz="2400" dirty="0" smtClean="0">
                <a:cs typeface="Arial" panose="020B0604020202020204" pitchFamily="34" charset="0"/>
              </a:rPr>
              <a:t> post-storm (</a:t>
            </a:r>
            <a:r>
              <a:rPr lang="en-US" sz="2400" dirty="0"/>
              <a:t>October 15-23</a:t>
            </a:r>
            <a:r>
              <a:rPr lang="en-US" sz="2400" dirty="0" smtClean="0">
                <a:cs typeface="Arial" panose="020B0604020202020204" pitchFamily="34" charset="0"/>
              </a:rPr>
              <a:t>), and (C) 2</a:t>
            </a:r>
            <a:r>
              <a:rPr lang="en-US" sz="2400" baseline="30000" dirty="0" smtClean="0">
                <a:cs typeface="Arial" panose="020B0604020202020204" pitchFamily="34" charset="0"/>
              </a:rPr>
              <a:t>nd</a:t>
            </a:r>
            <a:r>
              <a:rPr lang="en-US" sz="2400" dirty="0" smtClean="0">
                <a:cs typeface="Arial" panose="020B0604020202020204" pitchFamily="34" charset="0"/>
              </a:rPr>
              <a:t> post-storm (</a:t>
            </a:r>
            <a:r>
              <a:rPr lang="en-US" sz="2400" dirty="0" smtClean="0"/>
              <a:t>October </a:t>
            </a:r>
            <a:r>
              <a:rPr lang="en-US" sz="2400" dirty="0"/>
              <a:t>23-28</a:t>
            </a:r>
            <a:r>
              <a:rPr lang="en-US" sz="2400" dirty="0" smtClean="0">
                <a:cs typeface="Arial" panose="020B0604020202020204" pitchFamily="34" charset="0"/>
              </a:rPr>
              <a:t>) temperature sections. </a:t>
            </a:r>
            <a:endParaRPr lang="en-US" sz="2400" dirty="0">
              <a:cs typeface="Arial" panose="020B0604020202020204" pitchFamily="34" charset="0"/>
            </a:endParaRPr>
          </a:p>
        </p:txBody>
      </p:sp>
      <p:sp>
        <p:nvSpPr>
          <p:cNvPr id="118" name="TextBox 117"/>
          <p:cNvSpPr txBox="1"/>
          <p:nvPr/>
        </p:nvSpPr>
        <p:spPr>
          <a:xfrm>
            <a:off x="29483603" y="5064297"/>
            <a:ext cx="7305353" cy="2308324"/>
          </a:xfrm>
          <a:prstGeom prst="rect">
            <a:avLst/>
          </a:prstGeom>
          <a:solidFill>
            <a:schemeClr val="bg1">
              <a:lumMod val="75000"/>
            </a:schemeClr>
          </a:solidFill>
        </p:spPr>
        <p:txBody>
          <a:bodyPr wrap="square" rtlCol="0">
            <a:spAutoFit/>
          </a:bodyPr>
          <a:lstStyle/>
          <a:p>
            <a:r>
              <a:rPr lang="en-US" sz="2400" b="1" dirty="0" smtClean="0"/>
              <a:t>Stronger </a:t>
            </a:r>
            <a:r>
              <a:rPr lang="en-US" sz="2400" b="1" dirty="0"/>
              <a:t>cooling</a:t>
            </a:r>
            <a:r>
              <a:rPr lang="en-US" sz="2400" dirty="0"/>
              <a:t> observed in the proximity of site A </a:t>
            </a:r>
            <a:r>
              <a:rPr lang="en-US" sz="2400" dirty="0" smtClean="0"/>
              <a:t>possibly </a:t>
            </a:r>
            <a:r>
              <a:rPr lang="en-US" sz="2400" dirty="0" smtClean="0"/>
              <a:t>linked </a:t>
            </a:r>
            <a:r>
              <a:rPr lang="en-US" sz="2400" dirty="0"/>
              <a:t>with two </a:t>
            </a:r>
            <a:r>
              <a:rPr lang="en-US" sz="2400" dirty="0" smtClean="0"/>
              <a:t>processes</a:t>
            </a:r>
            <a:r>
              <a:rPr lang="en-US" sz="2400" dirty="0"/>
              <a:t>: wind-driven </a:t>
            </a:r>
            <a:r>
              <a:rPr lang="en-US" sz="2400" b="1" dirty="0"/>
              <a:t>rightward biased cooling</a:t>
            </a:r>
            <a:r>
              <a:rPr lang="en-US" sz="2400" dirty="0"/>
              <a:t>, and </a:t>
            </a:r>
            <a:r>
              <a:rPr lang="en-US" sz="2400" b="1" dirty="0"/>
              <a:t>intensified upwelling </a:t>
            </a:r>
            <a:r>
              <a:rPr lang="en-US" sz="2400" dirty="0"/>
              <a:t>in the vicinity of the track of the hurricane. 11 days after the passage of Hurricane Gonzalo, the upper-ocean started warming above 50m </a:t>
            </a:r>
            <a:endParaRPr lang="en-US" sz="2400" dirty="0">
              <a:cs typeface="Arial" panose="020B0604020202020204" pitchFamily="34" charset="0"/>
            </a:endParaRPr>
          </a:p>
        </p:txBody>
      </p:sp>
      <p:sp>
        <p:nvSpPr>
          <p:cNvPr id="30" name="Up Arrow 29"/>
          <p:cNvSpPr/>
          <p:nvPr/>
        </p:nvSpPr>
        <p:spPr>
          <a:xfrm>
            <a:off x="26034003" y="11934823"/>
            <a:ext cx="139146" cy="17186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5785857" y="12060970"/>
            <a:ext cx="605679" cy="307777"/>
          </a:xfrm>
          <a:prstGeom prst="rect">
            <a:avLst/>
          </a:prstGeom>
          <a:noFill/>
        </p:spPr>
        <p:txBody>
          <a:bodyPr wrap="none" rtlCol="0">
            <a:spAutoFit/>
          </a:bodyPr>
          <a:lstStyle/>
          <a:p>
            <a:r>
              <a:rPr lang="en-US" sz="1400" b="1" dirty="0" smtClean="0">
                <a:solidFill>
                  <a:srgbClr val="FF0000"/>
                </a:solidFill>
              </a:rPr>
              <a:t>Site B</a:t>
            </a:r>
            <a:endParaRPr lang="en-US" sz="1400" b="1" dirty="0">
              <a:solidFill>
                <a:srgbClr val="FF0000"/>
              </a:solidFill>
            </a:endParaRPr>
          </a:p>
        </p:txBody>
      </p:sp>
      <p:sp>
        <p:nvSpPr>
          <p:cNvPr id="119" name="Up Arrow 118"/>
          <p:cNvSpPr/>
          <p:nvPr/>
        </p:nvSpPr>
        <p:spPr>
          <a:xfrm>
            <a:off x="28682385" y="11934823"/>
            <a:ext cx="139146" cy="17186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28769353" y="11886539"/>
            <a:ext cx="613694" cy="307777"/>
          </a:xfrm>
          <a:prstGeom prst="rect">
            <a:avLst/>
          </a:prstGeom>
          <a:noFill/>
        </p:spPr>
        <p:txBody>
          <a:bodyPr wrap="none" rtlCol="0">
            <a:spAutoFit/>
          </a:bodyPr>
          <a:lstStyle/>
          <a:p>
            <a:r>
              <a:rPr lang="en-US" sz="1400" b="1" dirty="0" smtClean="0">
                <a:solidFill>
                  <a:srgbClr val="FF0000"/>
                </a:solidFill>
              </a:rPr>
              <a:t>Site A</a:t>
            </a:r>
            <a:endParaRPr lang="en-US" sz="1400" b="1" dirty="0">
              <a:solidFill>
                <a:srgbClr val="FF0000"/>
              </a:solidFill>
            </a:endParaRPr>
          </a:p>
        </p:txBody>
      </p:sp>
      <p:pic>
        <p:nvPicPr>
          <p:cNvPr id="11" name="Picture 1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569632" y="38903654"/>
            <a:ext cx="2305050" cy="1481817"/>
          </a:xfrm>
          <a:prstGeom prst="rect">
            <a:avLst/>
          </a:prstGeom>
        </p:spPr>
      </p:pic>
      <p:sp>
        <p:nvSpPr>
          <p:cNvPr id="106" name="TextBox 105"/>
          <p:cNvSpPr txBox="1"/>
          <p:nvPr/>
        </p:nvSpPr>
        <p:spPr>
          <a:xfrm>
            <a:off x="16986652" y="38196545"/>
            <a:ext cx="5717669" cy="2826544"/>
          </a:xfrm>
          <a:prstGeom prst="rect">
            <a:avLst/>
          </a:prstGeom>
          <a:noFill/>
        </p:spPr>
        <p:txBody>
          <a:bodyPr wrap="square" lIns="147447" tIns="73724" rIns="147447" bIns="73724" rtlCol="0">
            <a:spAutoFit/>
          </a:bodyPr>
          <a:lstStyle/>
          <a:p>
            <a:r>
              <a:rPr lang="en-US" sz="3000" b="1" dirty="0" smtClean="0">
                <a:cs typeface="Times New Roman"/>
              </a:rPr>
              <a:t>Acknowledgments</a:t>
            </a:r>
          </a:p>
          <a:p>
            <a:r>
              <a:rPr lang="en-US" sz="2400" dirty="0">
                <a:cs typeface="Times New Roman"/>
              </a:rPr>
              <a:t>This work was </a:t>
            </a:r>
            <a:r>
              <a:rPr lang="en-US" sz="2400" dirty="0" smtClean="0">
                <a:cs typeface="Times New Roman"/>
              </a:rPr>
              <a:t>funded by </a:t>
            </a:r>
            <a:r>
              <a:rPr lang="en-US" sz="2400" dirty="0">
                <a:cs typeface="Times New Roman"/>
              </a:rPr>
              <a:t>the Disaster Relief Appropriations Act of 2013 </a:t>
            </a:r>
            <a:r>
              <a:rPr lang="en-US" sz="2400" dirty="0" smtClean="0">
                <a:cs typeface="Times New Roman"/>
              </a:rPr>
              <a:t>known </a:t>
            </a:r>
            <a:r>
              <a:rPr lang="en-US" sz="2400" dirty="0">
                <a:cs typeface="Times New Roman"/>
              </a:rPr>
              <a:t>as the Sandy Supplemental, </a:t>
            </a:r>
            <a:r>
              <a:rPr lang="en-US" sz="2400" dirty="0" smtClean="0">
                <a:cs typeface="Times New Roman"/>
              </a:rPr>
              <a:t>and supported by NOAA/AOML, UPRM, UM/CIMAS, NOAA/NDBC, NOAA/IOOS, </a:t>
            </a:r>
            <a:r>
              <a:rPr lang="en-US" sz="2400" dirty="0" err="1" smtClean="0">
                <a:cs typeface="Times New Roman"/>
              </a:rPr>
              <a:t>CariCOOS</a:t>
            </a:r>
            <a:r>
              <a:rPr lang="en-US" sz="2400" dirty="0" smtClean="0">
                <a:cs typeface="Times New Roman"/>
              </a:rPr>
              <a:t>, and ANAMAR.</a:t>
            </a:r>
            <a:endParaRPr lang="en-US" sz="2400" dirty="0">
              <a:cs typeface="Times New Roman"/>
            </a:endParaRPr>
          </a:p>
        </p:txBody>
      </p:sp>
      <p:sp>
        <p:nvSpPr>
          <p:cNvPr id="29" name="Rectangle 28"/>
          <p:cNvSpPr/>
          <p:nvPr/>
        </p:nvSpPr>
        <p:spPr>
          <a:xfrm>
            <a:off x="986955" y="170748"/>
            <a:ext cx="35445264" cy="3200876"/>
          </a:xfrm>
          <a:prstGeom prst="rect">
            <a:avLst/>
          </a:prstGeom>
          <a:noFill/>
        </p:spPr>
        <p:txBody>
          <a:bodyPr wrap="square" lIns="91440" tIns="45720" rIns="91440" bIns="45720">
            <a:spAutoFit/>
          </a:bodyPr>
          <a:lstStyle/>
          <a:p>
            <a:pPr algn="ctr"/>
            <a:r>
              <a:rPr lang="en-US" sz="7400" b="1" dirty="0">
                <a:ln w="12700" cmpd="sng">
                  <a:noFill/>
                  <a:prstDash val="solid"/>
                </a:ln>
                <a:effectLst>
                  <a:glow rad="63500">
                    <a:schemeClr val="bg1">
                      <a:alpha val="60000"/>
                    </a:schemeClr>
                  </a:glow>
                  <a:outerShdw blurRad="63500" dir="3600000" algn="tl" rotWithShape="0">
                    <a:srgbClr val="000000">
                      <a:alpha val="70000"/>
                    </a:srgbClr>
                  </a:outerShdw>
                </a:effectLst>
              </a:rPr>
              <a:t>Upper ocean response to Hurricane Gonzalo (2014): Salinity effects revealed by targeted and sustained underwater glider observations</a:t>
            </a:r>
          </a:p>
          <a:p>
            <a:pPr algn="ctr"/>
            <a:endParaRPr lang="en-US" sz="5400" b="1" dirty="0">
              <a:ln w="12700" cmpd="sng">
                <a:noFill/>
                <a:prstDash val="solid"/>
              </a:ln>
              <a:effectLst>
                <a:glow rad="63500">
                  <a:schemeClr val="bg1">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22155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2853</TotalTime>
  <Words>1489</Words>
  <Application>Microsoft Office PowerPoint</Application>
  <PresentationFormat>Custom</PresentationFormat>
  <Paragraphs>78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hosmay lopez</dc:creator>
  <cp:lastModifiedBy>Ricardo Domingues</cp:lastModifiedBy>
  <cp:revision>254</cp:revision>
  <dcterms:created xsi:type="dcterms:W3CDTF">2015-12-01T17:03:23Z</dcterms:created>
  <dcterms:modified xsi:type="dcterms:W3CDTF">2016-02-18T20:59:18Z</dcterms:modified>
</cp:coreProperties>
</file>