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94" r:id="rId2"/>
    <p:sldId id="314" r:id="rId3"/>
    <p:sldId id="315" r:id="rId4"/>
    <p:sldId id="331" r:id="rId5"/>
    <p:sldId id="332" r:id="rId6"/>
    <p:sldId id="333" r:id="rId7"/>
    <p:sldId id="334" r:id="rId8"/>
    <p:sldId id="336" r:id="rId9"/>
    <p:sldId id="305" r:id="rId10"/>
    <p:sldId id="318" r:id="rId11"/>
    <p:sldId id="316" r:id="rId12"/>
    <p:sldId id="33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690"/>
    <a:srgbClr val="575757"/>
    <a:srgbClr val="4298D3"/>
    <a:srgbClr val="F2F5F7"/>
    <a:srgbClr val="DADDE0"/>
    <a:srgbClr val="ACACAC"/>
    <a:srgbClr val="666666"/>
    <a:srgbClr val="16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2"/>
    <p:restoredTop sz="75378"/>
  </p:normalViewPr>
  <p:slideViewPr>
    <p:cSldViewPr snapToObjects="1">
      <p:cViewPr varScale="1">
        <p:scale>
          <a:sx n="80" d="100"/>
          <a:sy n="80" d="100"/>
        </p:scale>
        <p:origin x="134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9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Bertha (2014)</a:t>
            </a:r>
          </a:p>
          <a:p>
            <a:endParaRPr lang="en-US" dirty="0"/>
          </a:p>
          <a:p>
            <a:r>
              <a:rPr lang="en-US" dirty="0"/>
              <a:t>Gonzalo (2014)</a:t>
            </a:r>
          </a:p>
          <a:p>
            <a:endParaRPr lang="en-US" dirty="0"/>
          </a:p>
          <a:p>
            <a:r>
              <a:rPr lang="en-US" dirty="0"/>
              <a:t>Erika (2015)</a:t>
            </a:r>
          </a:p>
          <a:p>
            <a:endParaRPr lang="en-US" dirty="0"/>
          </a:p>
          <a:p>
            <a:r>
              <a:rPr lang="en-US" dirty="0"/>
              <a:t>Mathew (2016)</a:t>
            </a:r>
          </a:p>
          <a:p>
            <a:endParaRPr lang="en-US" dirty="0"/>
          </a:p>
          <a:p>
            <a:r>
              <a:rPr lang="en-US" dirty="0"/>
              <a:t>Irma (2017)</a:t>
            </a:r>
          </a:p>
          <a:p>
            <a:endParaRPr lang="en-US" dirty="0"/>
          </a:p>
          <a:p>
            <a:r>
              <a:rPr lang="en-US" dirty="0"/>
              <a:t>Jose (2017)</a:t>
            </a:r>
          </a:p>
          <a:p>
            <a:endParaRPr lang="en-US" dirty="0"/>
          </a:p>
          <a:p>
            <a:r>
              <a:rPr lang="en-US" dirty="0"/>
              <a:t>Maria (2017)</a:t>
            </a:r>
          </a:p>
          <a:p>
            <a:endParaRPr lang="en-US" dirty="0"/>
          </a:p>
          <a:p>
            <a:r>
              <a:rPr lang="en-US" dirty="0"/>
              <a:t>Beryl (2018)</a:t>
            </a:r>
          </a:p>
          <a:p>
            <a:endParaRPr lang="en-US" dirty="0"/>
          </a:p>
          <a:p>
            <a:r>
              <a:rPr lang="en-US" dirty="0"/>
              <a:t>Isaac (2018)</a:t>
            </a:r>
          </a:p>
          <a:p>
            <a:endParaRPr lang="en-US" dirty="0"/>
          </a:p>
          <a:p>
            <a:r>
              <a:rPr lang="en-US" dirty="0"/>
              <a:t>Dorian (2019)</a:t>
            </a:r>
          </a:p>
          <a:p>
            <a:endParaRPr lang="en-US" dirty="0"/>
          </a:p>
          <a:p>
            <a:r>
              <a:rPr lang="en-US" dirty="0"/>
              <a:t>Karen (2019)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4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5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colorTemperature colorTemp="7059"/>
                    </a14:imgEffect>
                    <a14:imgEffect>
                      <a14:saturation sat="140000"/>
                    </a14:imgEffect>
                    <a14:imgEffect>
                      <a14:brightnessContrast bright="-33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8305800" y="304800"/>
            <a:ext cx="3200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 Fall Meeting, San Francisco, December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58" r:id="rId2"/>
    <p:sldLayoutId id="2147483650" r:id="rId3"/>
    <p:sldLayoutId id="2147483660" r:id="rId4"/>
    <p:sldLayoutId id="2147483657" r:id="rId5"/>
    <p:sldLayoutId id="2147483656" r:id="rId6"/>
    <p:sldLayoutId id="2147483661" r:id="rId7"/>
    <p:sldLayoutId id="2147483662" r:id="rId8"/>
    <p:sldLayoutId id="2147483653" r:id="rId9"/>
    <p:sldLayoutId id="2147483654" r:id="rId10"/>
    <p:sldLayoutId id="2147483655" r:id="rId11"/>
    <p:sldLayoutId id="2147483663" r:id="rId12"/>
    <p:sldLayoutId id="2147483659" r:id="rId13"/>
    <p:sldLayoutId id="2147483664" r:id="rId14"/>
    <p:sldLayoutId id="2147483672" r:id="rId15"/>
    <p:sldLayoutId id="2147483669" r:id="rId16"/>
    <p:sldLayoutId id="2147483665" r:id="rId17"/>
    <p:sldLayoutId id="2147483666" r:id="rId18"/>
    <p:sldLayoutId id="2147483667" r:id="rId19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aoml.noaa.gov/phod/goos/gliders/oc_monitoring.ph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aoml.noaa.gov/phod/goos/gliders/oc_monitoring.ph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0D9815-FDB8-4D4E-AE2B-ED046B90B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07377"/>
            <a:ext cx="4691579" cy="1099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6B1EEF-2FDA-3C44-BCDD-ED55ADA0BE82}"/>
              </a:ext>
            </a:extLst>
          </p:cNvPr>
          <p:cNvSpPr txBox="1"/>
          <p:nvPr/>
        </p:nvSpPr>
        <p:spPr>
          <a:xfrm>
            <a:off x="7162800" y="6290846"/>
            <a:ext cx="5020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AGU Fall Meeting, San Francisco, December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FCC9E-4E2F-2044-8145-C096BA741A1A}"/>
              </a:ext>
            </a:extLst>
          </p:cNvPr>
          <p:cNvSpPr txBox="1"/>
          <p:nvPr/>
        </p:nvSpPr>
        <p:spPr>
          <a:xfrm>
            <a:off x="0" y="1703725"/>
            <a:ext cx="11887200" cy="406265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238125" algn="ctr">
              <a:spcAft>
                <a:spcPts val="600"/>
              </a:spcAft>
            </a:pPr>
            <a:r>
              <a:rPr lang="en-US" sz="3600" dirty="0"/>
              <a:t>Identifying Favorable Ocean Conditions for Atlantic Hurricane Intensification</a:t>
            </a:r>
          </a:p>
          <a:p>
            <a:pPr marL="238125" algn="ctr">
              <a:spcAft>
                <a:spcPts val="600"/>
              </a:spcAft>
            </a:pPr>
            <a:r>
              <a:rPr lang="en-US" sz="4000" dirty="0"/>
              <a:t>A New NOAA Synthesis Product</a:t>
            </a:r>
            <a:br>
              <a:rPr lang="en-US" sz="2400" dirty="0"/>
            </a:br>
            <a:endParaRPr lang="en-US" sz="2400" dirty="0"/>
          </a:p>
          <a:p>
            <a:pPr marL="238125"/>
            <a:br>
              <a:rPr lang="en-US" sz="2400" dirty="0"/>
            </a:br>
            <a:r>
              <a:rPr lang="en-US" sz="2000" u="sng" dirty="0"/>
              <a:t>Ricardo Domingues</a:t>
            </a:r>
            <a:r>
              <a:rPr lang="en-US" sz="2000" baseline="30000" dirty="0"/>
              <a:t>1,2</a:t>
            </a:r>
            <a:r>
              <a:rPr lang="en-US" sz="2000" dirty="0"/>
              <a:t>, Gustavo Goni</a:t>
            </a:r>
            <a:r>
              <a:rPr lang="en-US" sz="2000" baseline="30000" dirty="0"/>
              <a:t>2</a:t>
            </a:r>
            <a:r>
              <a:rPr lang="en-US" sz="2000" dirty="0"/>
              <a:t>, Joaquin Trinanes</a:t>
            </a:r>
            <a:r>
              <a:rPr lang="en-US" sz="2000" baseline="30000" dirty="0"/>
              <a:t>1,2</a:t>
            </a:r>
            <a:r>
              <a:rPr lang="en-US" sz="2000" dirty="0"/>
              <a:t>, Francis Bringas</a:t>
            </a:r>
            <a:r>
              <a:rPr lang="en-US" sz="2000" baseline="30000" dirty="0"/>
              <a:t>2</a:t>
            </a:r>
            <a:r>
              <a:rPr lang="en-US" sz="2000" dirty="0"/>
              <a:t>, George Halliwell</a:t>
            </a:r>
            <a:r>
              <a:rPr lang="en-US" sz="2000" baseline="30000" dirty="0"/>
              <a:t>2</a:t>
            </a:r>
            <a:r>
              <a:rPr lang="en-US" sz="2000" dirty="0"/>
              <a:t>, Matthieu Le Hénaff</a:t>
            </a:r>
            <a:r>
              <a:rPr lang="en-US" sz="2000" baseline="30000" dirty="0"/>
              <a:t>1,2</a:t>
            </a:r>
            <a:r>
              <a:rPr lang="en-US" sz="2000" b="1" i="1" u="sng" dirty="0"/>
              <a:t> </a:t>
            </a:r>
            <a:br>
              <a:rPr lang="en-US" sz="1600" b="1" i="1" u="sng" dirty="0"/>
            </a:br>
            <a:br>
              <a:rPr lang="en-US" sz="1600" b="1" i="1" u="sng" dirty="0"/>
            </a:br>
            <a:r>
              <a:rPr lang="en-US" sz="1600" baseline="30000" dirty="0"/>
              <a:t>1</a:t>
            </a:r>
            <a:r>
              <a:rPr lang="en-US" sz="1600" dirty="0"/>
              <a:t>Cooperative Institute for Marina and Atmospheric Studies</a:t>
            </a:r>
            <a:br>
              <a:rPr lang="en-US" sz="1600" dirty="0"/>
            </a:br>
            <a:r>
              <a:rPr lang="en-US" sz="1600" baseline="30000" dirty="0"/>
              <a:t>2</a:t>
            </a:r>
            <a:r>
              <a:rPr lang="en-US" sz="1600" dirty="0"/>
              <a:t>NOAA Atlantic Oceanographic and Meteorological Laboratory</a:t>
            </a:r>
          </a:p>
        </p:txBody>
      </p:sp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0443EF-E02F-9540-85A1-8DB5E0F9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66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Sea surface salinity</a:t>
            </a:r>
            <a:endParaRPr lang="en-US" sz="24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7411-CACD-FD48-B343-2C39CC1D8D7B}"/>
              </a:ext>
            </a:extLst>
          </p:cNvPr>
          <p:cNvSpPr txBox="1"/>
          <p:nvPr/>
        </p:nvSpPr>
        <p:spPr>
          <a:xfrm>
            <a:off x="6934200" y="1371600"/>
            <a:ext cx="5157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Low sea surface salinity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 is also know for favoring intensification by suppressing storm-induced cooling, keeping SSTs warm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4F8AB-A607-A747-A43D-1E70CAA4F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11"/>
          <a:stretch/>
        </p:blipFill>
        <p:spPr>
          <a:xfrm>
            <a:off x="879763" y="1828800"/>
            <a:ext cx="4987637" cy="47626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258146-49D5-3641-9C89-2506E0F3F7F5}"/>
              </a:ext>
            </a:extLst>
          </p:cNvPr>
          <p:cNvSpPr txBox="1"/>
          <p:nvPr/>
        </p:nvSpPr>
        <p:spPr>
          <a:xfrm>
            <a:off x="1524000" y="1519535"/>
            <a:ext cx="3648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Medium" panose="02000503020000020003" pitchFamily="2" charset="0"/>
              </a:rPr>
              <a:t>Hurricane Michael (2018)</a:t>
            </a:r>
            <a:endParaRPr lang="en-US" sz="2400" u="sng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450F3-A0B7-164A-9D0F-9A612E4A0B97}"/>
              </a:ext>
            </a:extLst>
          </p:cNvPr>
          <p:cNvSpPr/>
          <p:nvPr/>
        </p:nvSpPr>
        <p:spPr>
          <a:xfrm>
            <a:off x="0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B4CC9B-3D9A-DB4E-A7AC-1DFB560A4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025" y="3810753"/>
            <a:ext cx="2584575" cy="236144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0E64296-6501-0049-AE11-3ABE4C1E5733}"/>
              </a:ext>
            </a:extLst>
          </p:cNvPr>
          <p:cNvSpPr/>
          <p:nvPr/>
        </p:nvSpPr>
        <p:spPr>
          <a:xfrm>
            <a:off x="8383906" y="3886200"/>
            <a:ext cx="2426368" cy="1011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7BA98B-A4D5-EB46-B45E-200B433CC6C9}"/>
              </a:ext>
            </a:extLst>
          </p:cNvPr>
          <p:cNvSpPr txBox="1"/>
          <p:nvPr/>
        </p:nvSpPr>
        <p:spPr>
          <a:xfrm>
            <a:off x="9112422" y="3357371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Legend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29E50E-0D84-6247-896B-592A7D3FE8D5}"/>
              </a:ext>
            </a:extLst>
          </p:cNvPr>
          <p:cNvSpPr/>
          <p:nvPr/>
        </p:nvSpPr>
        <p:spPr>
          <a:xfrm>
            <a:off x="8394032" y="5467830"/>
            <a:ext cx="2426368" cy="62817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FA1E00-AB57-574F-93E3-EF2001D45FED}"/>
              </a:ext>
            </a:extLst>
          </p:cNvPr>
          <p:cNvSpPr txBox="1"/>
          <p:nvPr/>
        </p:nvSpPr>
        <p:spPr>
          <a:xfrm>
            <a:off x="6463123" y="6248400"/>
            <a:ext cx="5957477" cy="3283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b="1" dirty="0"/>
              <a:t>Salinity data source: NASA Soil Moisture Active Passive</a:t>
            </a:r>
          </a:p>
        </p:txBody>
      </p:sp>
    </p:spTree>
    <p:extLst>
      <p:ext uri="{BB962C8B-B14F-4D97-AF65-F5344CB8AC3E}">
        <p14:creationId xmlns:p14="http://schemas.microsoft.com/office/powerpoint/2010/main" val="5585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0" fill="hold"/>
                                        <p:tgtEl>
                                          <p:spTgt spid="14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0443EF-E02F-9540-85A1-8DB5E0F9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66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The 2017 Major Atlantic Hurricanes: Irma, Jose, Maria </a:t>
            </a:r>
            <a:endParaRPr lang="en-US" sz="32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7411-CACD-FD48-B343-2C39CC1D8D7B}"/>
              </a:ext>
            </a:extLst>
          </p:cNvPr>
          <p:cNvSpPr txBox="1"/>
          <p:nvPr/>
        </p:nvSpPr>
        <p:spPr>
          <a:xfrm>
            <a:off x="6934200" y="2209800"/>
            <a:ext cx="5081393" cy="318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Irma, Jose, and Maria intensified to their maximum intensity over ocean areas characterized by these 3 favorable conditions:</a:t>
            </a:r>
          </a:p>
          <a:p>
            <a:pPr marL="1444625" indent="-3333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Warm SSTs</a:t>
            </a:r>
          </a:p>
          <a:p>
            <a:pPr marL="1444625" indent="-3333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High TCHP</a:t>
            </a:r>
          </a:p>
          <a:p>
            <a:pPr marL="1444625" indent="-3333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Low Surface Salinity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86A2633-ED97-884A-99F6-357872E62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70"/>
          <a:stretch/>
        </p:blipFill>
        <p:spPr bwMode="auto">
          <a:xfrm>
            <a:off x="201134" y="1843205"/>
            <a:ext cx="6666237" cy="455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D0DAB6-72D4-BF4F-8BE1-8EDDB822D4CF}"/>
              </a:ext>
            </a:extLst>
          </p:cNvPr>
          <p:cNvSpPr/>
          <p:nvPr/>
        </p:nvSpPr>
        <p:spPr>
          <a:xfrm>
            <a:off x="0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66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The New Product</a:t>
            </a:r>
            <a:endParaRPr lang="en-US" sz="24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BD5A0-CD9A-2642-91DE-3F642DAF6086}"/>
              </a:ext>
            </a:extLst>
          </p:cNvPr>
          <p:cNvSpPr/>
          <p:nvPr/>
        </p:nvSpPr>
        <p:spPr>
          <a:xfrm>
            <a:off x="0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DBA5A-66E2-9340-8C7E-30BCBC222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37723"/>
            <a:ext cx="5474930" cy="42582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821C23-E833-3A4C-AC6D-528D236841A6}"/>
              </a:ext>
            </a:extLst>
          </p:cNvPr>
          <p:cNvSpPr txBox="1"/>
          <p:nvPr/>
        </p:nvSpPr>
        <p:spPr>
          <a:xfrm>
            <a:off x="7911134" y="1129424"/>
            <a:ext cx="2874818" cy="935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B8517-BF97-BD4B-A31D-45AC50DC7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812" y="2821801"/>
            <a:ext cx="2263140" cy="223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57C3FA-A315-CE41-9317-D33A0000EEA5}"/>
              </a:ext>
            </a:extLst>
          </p:cNvPr>
          <p:cNvSpPr txBox="1"/>
          <p:nvPr/>
        </p:nvSpPr>
        <p:spPr>
          <a:xfrm>
            <a:off x="7010400" y="5361801"/>
            <a:ext cx="5147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https://www.aoml.noaa.gov/phod/goos/gliders/oc_monitoring.php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612768-78C3-DB4F-A578-94D325CE8976}"/>
              </a:ext>
            </a:extLst>
          </p:cNvPr>
          <p:cNvSpPr txBox="1"/>
          <p:nvPr/>
        </p:nvSpPr>
        <p:spPr>
          <a:xfrm>
            <a:off x="8118952" y="2390001"/>
            <a:ext cx="2276585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b="1" u="sng" dirty="0"/>
              <a:t>More information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B26F6-487D-D842-8540-C28F8F0A99B9}"/>
              </a:ext>
            </a:extLst>
          </p:cNvPr>
          <p:cNvSpPr txBox="1"/>
          <p:nvPr/>
        </p:nvSpPr>
        <p:spPr>
          <a:xfrm>
            <a:off x="6705600" y="5867400"/>
            <a:ext cx="5915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Funded by Congress-approved appropriations of  Hurricane Supplemental Funds (Gustavo </a:t>
            </a:r>
            <a:r>
              <a:rPr lang="en-US" sz="1600" b="1" dirty="0" err="1"/>
              <a:t>Goni</a:t>
            </a:r>
            <a:r>
              <a:rPr lang="en-US" sz="1600" b="1" dirty="0"/>
              <a:t>, lead PI)</a:t>
            </a:r>
            <a:br>
              <a:rPr lang="en-US" sz="1600" b="1" dirty="0"/>
            </a:b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9258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7FED9EE-B472-CE4D-B82E-7E0F9C6273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5779" t="12813" r="7348" b="17240"/>
          <a:stretch/>
        </p:blipFill>
        <p:spPr>
          <a:xfrm>
            <a:off x="-1" y="838200"/>
            <a:ext cx="12192001" cy="60198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4FD793-B5F6-CC43-9CD6-CEE9DE92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A1275B-2B2C-BF4D-8C3A-D8EA5916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14130"/>
            <a:ext cx="4722812" cy="771870"/>
          </a:xfrm>
        </p:spPr>
        <p:txBody>
          <a:bodyPr/>
          <a:lstStyle/>
          <a:p>
            <a:r>
              <a:rPr lang="en-US" dirty="0"/>
              <a:t>Hurricane Numbers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2C31A-A0CE-2A4E-976A-D995B20076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600" y="3505200"/>
            <a:ext cx="2259262" cy="1066800"/>
          </a:xfrm>
        </p:spPr>
        <p:txBody>
          <a:bodyPr>
            <a:normAutofit/>
          </a:bodyPr>
          <a:lstStyle/>
          <a:p>
            <a:r>
              <a:rPr lang="en-US" sz="6000" dirty="0"/>
              <a:t>~11 </a:t>
            </a:r>
            <a:endParaRPr lang="en-US" sz="6000" baseline="30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E8819A-5B45-0541-9506-F39C1C12F9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00600" y="3429000"/>
            <a:ext cx="2476500" cy="1104900"/>
          </a:xfrm>
        </p:spPr>
        <p:txBody>
          <a:bodyPr>
            <a:noAutofit/>
          </a:bodyPr>
          <a:lstStyle/>
          <a:p>
            <a:r>
              <a:rPr lang="en-US" sz="6000" dirty="0"/>
              <a:t>1,400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9C93E8-3F6E-7648-8B17-E7C5E4B622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76800" y="4610100"/>
            <a:ext cx="2514600" cy="533400"/>
          </a:xfrm>
        </p:spPr>
        <p:txBody>
          <a:bodyPr>
            <a:noAutofit/>
          </a:bodyPr>
          <a:lstStyle/>
          <a:p>
            <a:r>
              <a:rPr lang="en-US" sz="2000" dirty="0"/>
              <a:t>In the U.S. since 2005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136200-536D-3A4A-9BA3-4D43EB8CEA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05800" y="3429000"/>
            <a:ext cx="3386764" cy="1104900"/>
          </a:xfrm>
        </p:spPr>
        <p:txBody>
          <a:bodyPr>
            <a:normAutofit/>
          </a:bodyPr>
          <a:lstStyle/>
          <a:p>
            <a:r>
              <a:rPr lang="en-US" sz="6000" dirty="0"/>
              <a:t>$1.5B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06DAF98-54CA-0B4F-BA4B-DC407F96CC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839200" y="4610100"/>
            <a:ext cx="2514600" cy="533400"/>
          </a:xfrm>
        </p:spPr>
        <p:txBody>
          <a:bodyPr>
            <a:normAutofit/>
          </a:bodyPr>
          <a:lstStyle/>
          <a:p>
            <a:r>
              <a:rPr lang="en-US" sz="2000" dirty="0"/>
              <a:t>Per storm making landfall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A3F656-DB87-094A-ADC1-F9722573D7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9137" y="2667000"/>
            <a:ext cx="2761717" cy="304800"/>
          </a:xfrm>
        </p:spPr>
        <p:txBody>
          <a:bodyPr>
            <a:noAutofit/>
          </a:bodyPr>
          <a:lstStyle/>
          <a:p>
            <a:r>
              <a:rPr lang="en-US" sz="2400" dirty="0"/>
              <a:t>Number of Storms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11954D-CCD0-4344-914F-7C2D3CBC437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14900" y="2667000"/>
            <a:ext cx="2476500" cy="304800"/>
          </a:xfrm>
        </p:spPr>
        <p:txBody>
          <a:bodyPr>
            <a:noAutofit/>
          </a:bodyPr>
          <a:lstStyle/>
          <a:p>
            <a:r>
              <a:rPr lang="en-US" sz="2400" dirty="0"/>
              <a:t>Casualties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54EC66-32CD-5A41-A6EA-34F45300DC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85445" y="2667000"/>
            <a:ext cx="3601756" cy="304800"/>
          </a:xfrm>
        </p:spPr>
        <p:txBody>
          <a:bodyPr>
            <a:noAutofit/>
          </a:bodyPr>
          <a:lstStyle/>
          <a:p>
            <a:r>
              <a:rPr lang="en-US" sz="2400" dirty="0"/>
              <a:t>Damage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677C61-46E2-6443-9DAA-2097225A97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9200" y="4572000"/>
            <a:ext cx="2514600" cy="533400"/>
          </a:xfrm>
        </p:spPr>
        <p:txBody>
          <a:bodyPr>
            <a:noAutofit/>
          </a:bodyPr>
          <a:lstStyle/>
          <a:p>
            <a:r>
              <a:rPr lang="en-US" sz="2000" dirty="0"/>
              <a:t>In the Atlantic Basin per year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0ED7EE-E709-824F-9D7F-77590840253F}"/>
              </a:ext>
            </a:extLst>
          </p:cNvPr>
          <p:cNvSpPr/>
          <p:nvPr/>
        </p:nvSpPr>
        <p:spPr>
          <a:xfrm>
            <a:off x="0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5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66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Motivation</a:t>
            </a:r>
            <a:endParaRPr lang="en-US" sz="24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0C6B1-8216-884B-AF1F-C8876FD3F7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4401" y="2133600"/>
            <a:ext cx="5679866" cy="42582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999AAE-768E-1141-966D-799E8274A6F6}"/>
              </a:ext>
            </a:extLst>
          </p:cNvPr>
          <p:cNvSpPr txBox="1"/>
          <p:nvPr/>
        </p:nvSpPr>
        <p:spPr>
          <a:xfrm>
            <a:off x="6934199" y="2832318"/>
            <a:ext cx="50813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The skill of </a:t>
            </a:r>
            <a:r>
              <a:rPr lang="en-US" sz="2800" u="sng" dirty="0">
                <a:latin typeface="Avenir Medium" panose="02000503020000020003" pitchFamily="2" charset="0"/>
              </a:rPr>
              <a:t>hurricane intensity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-US" sz="2800" u="sng" dirty="0">
                <a:latin typeface="Avenir Medium" panose="02000503020000020003" pitchFamily="2" charset="0"/>
              </a:rPr>
              <a:t>forecasts</a:t>
            </a:r>
            <a:r>
              <a:rPr lang="en-US" sz="2800" dirty="0">
                <a:latin typeface="Avenir Medium" panose="02000503020000020003" pitchFamily="2" charset="0"/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had only modest improvements over the past few decades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0B5BB-0F2E-4840-B15E-09D460E8B3FC}"/>
              </a:ext>
            </a:extLst>
          </p:cNvPr>
          <p:cNvSpPr txBox="1"/>
          <p:nvPr/>
        </p:nvSpPr>
        <p:spPr>
          <a:xfrm>
            <a:off x="1600200" y="1595735"/>
            <a:ext cx="4387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Medium" panose="02000503020000020003" pitchFamily="2" charset="0"/>
              </a:rPr>
              <a:t>NHC – Official Intensity Errors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BD5A0-CD9A-2642-91DE-3F642DAF6086}"/>
              </a:ext>
            </a:extLst>
          </p:cNvPr>
          <p:cNvSpPr/>
          <p:nvPr/>
        </p:nvSpPr>
        <p:spPr>
          <a:xfrm>
            <a:off x="0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66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Hurricane Development &amp; Intensification</a:t>
            </a:r>
            <a:endParaRPr lang="en-US" sz="24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99AAE-768E-1141-966D-799E8274A6F6}"/>
              </a:ext>
            </a:extLst>
          </p:cNvPr>
          <p:cNvSpPr txBox="1"/>
          <p:nvPr/>
        </p:nvSpPr>
        <p:spPr>
          <a:xfrm>
            <a:off x="6781801" y="236220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Hurricanes are exclusively observed to develop and intensify over the ocean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BD5A0-CD9A-2642-91DE-3F642DAF6086}"/>
              </a:ext>
            </a:extLst>
          </p:cNvPr>
          <p:cNvSpPr/>
          <p:nvPr/>
        </p:nvSpPr>
        <p:spPr>
          <a:xfrm>
            <a:off x="0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CDEBF0-A791-024D-B05A-CD8D77F8E96C}"/>
              </a:ext>
            </a:extLst>
          </p:cNvPr>
          <p:cNvSpPr txBox="1"/>
          <p:nvPr/>
        </p:nvSpPr>
        <p:spPr>
          <a:xfrm>
            <a:off x="6781800" y="4330005"/>
            <a:ext cx="525780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Medium" panose="02000503020000020003" pitchFamily="2" charset="0"/>
              </a:rPr>
              <a:t>Tracking ocean conditions that can help sustain hurricane intensification is important!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E0A9E4-4296-6E4F-822F-ED7151C43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28" t="28889" r="35581" b="10000"/>
          <a:stretch/>
        </p:blipFill>
        <p:spPr>
          <a:xfrm>
            <a:off x="609600" y="1752600"/>
            <a:ext cx="5589533" cy="461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168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10515600" cy="639763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Objective</a:t>
            </a:r>
            <a:endParaRPr lang="en-US" sz="28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BD5A0-CD9A-2642-91DE-3F642DAF6086}"/>
              </a:ext>
            </a:extLst>
          </p:cNvPr>
          <p:cNvSpPr/>
          <p:nvPr/>
        </p:nvSpPr>
        <p:spPr>
          <a:xfrm>
            <a:off x="0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DBA5A-66E2-9340-8C7E-30BCBC222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76884"/>
            <a:ext cx="6624665" cy="5152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700C6D-6FD5-4346-82CF-264F06E03C2B}"/>
              </a:ext>
            </a:extLst>
          </p:cNvPr>
          <p:cNvSpPr txBox="1"/>
          <p:nvPr/>
        </p:nvSpPr>
        <p:spPr>
          <a:xfrm>
            <a:off x="7391400" y="2941637"/>
            <a:ext cx="4519863" cy="20113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2400" dirty="0">
                <a:latin typeface="Avenir Medium" panose="02000503020000020003" pitchFamily="2" charset="0"/>
              </a:rPr>
              <a:t>Develop a satellite-based synthesis product to aid forecasters in identifying ocean areas with favorable conditions for hurricane intensification</a:t>
            </a:r>
          </a:p>
        </p:txBody>
      </p:sp>
    </p:spTree>
    <p:extLst>
      <p:ext uri="{BB962C8B-B14F-4D97-AF65-F5344CB8AC3E}">
        <p14:creationId xmlns:p14="http://schemas.microsoft.com/office/powerpoint/2010/main" val="16610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66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The New Product</a:t>
            </a:r>
            <a:endParaRPr lang="en-US" sz="24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BD5A0-CD9A-2642-91DE-3F642DAF6086}"/>
              </a:ext>
            </a:extLst>
          </p:cNvPr>
          <p:cNvSpPr/>
          <p:nvPr/>
        </p:nvSpPr>
        <p:spPr>
          <a:xfrm>
            <a:off x="0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DBA5A-66E2-9340-8C7E-30BCBC222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76884"/>
            <a:ext cx="6624665" cy="5152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821C23-E833-3A4C-AC6D-528D236841A6}"/>
              </a:ext>
            </a:extLst>
          </p:cNvPr>
          <p:cNvSpPr txBox="1"/>
          <p:nvPr/>
        </p:nvSpPr>
        <p:spPr>
          <a:xfrm>
            <a:off x="7391400" y="1397173"/>
            <a:ext cx="4800600" cy="226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Near-real-time Information on: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SST conditions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Upper Ocean Heat Content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Sea surface salinity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B8517-BF97-BD4B-A31D-45AC50DC7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718" y="4267200"/>
            <a:ext cx="1870364" cy="1847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57C3FA-A315-CE41-9317-D33A0000EEA5}"/>
              </a:ext>
            </a:extLst>
          </p:cNvPr>
          <p:cNvSpPr txBox="1"/>
          <p:nvPr/>
        </p:nvSpPr>
        <p:spPr>
          <a:xfrm>
            <a:off x="7349648" y="6172200"/>
            <a:ext cx="5147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https://www.aoml.noaa.gov/phod/goos/gliders/oc_monitoring.php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612768-78C3-DB4F-A578-94D325CE8976}"/>
              </a:ext>
            </a:extLst>
          </p:cNvPr>
          <p:cNvSpPr txBox="1"/>
          <p:nvPr/>
        </p:nvSpPr>
        <p:spPr>
          <a:xfrm>
            <a:off x="8290426" y="3867090"/>
            <a:ext cx="237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Real-time Product</a:t>
            </a:r>
          </a:p>
        </p:txBody>
      </p:sp>
    </p:spTree>
    <p:extLst>
      <p:ext uri="{BB962C8B-B14F-4D97-AF65-F5344CB8AC3E}">
        <p14:creationId xmlns:p14="http://schemas.microsoft.com/office/powerpoint/2010/main" val="18296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66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Sea Surface Temperature</a:t>
            </a:r>
            <a:endParaRPr lang="en-US" sz="24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BD5A0-CD9A-2642-91DE-3F642DAF6086}"/>
              </a:ext>
            </a:extLst>
          </p:cNvPr>
          <p:cNvSpPr/>
          <p:nvPr/>
        </p:nvSpPr>
        <p:spPr>
          <a:xfrm>
            <a:off x="0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21C23-E833-3A4C-AC6D-528D236841A6}"/>
              </a:ext>
            </a:extLst>
          </p:cNvPr>
          <p:cNvSpPr txBox="1"/>
          <p:nvPr/>
        </p:nvSpPr>
        <p:spPr>
          <a:xfrm>
            <a:off x="6934200" y="1554540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SSTs warmer than 26ºC are needed to sustain fluxes of energy (latent + sensible) from the ocean into the hurricane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836C37-B4DC-0E4A-A0D5-A1A5C6709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239"/>
          <a:stretch/>
        </p:blipFill>
        <p:spPr>
          <a:xfrm>
            <a:off x="384623" y="2286000"/>
            <a:ext cx="6397177" cy="3772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7F25A6-651C-E245-BCA6-11B379D5ECEE}"/>
              </a:ext>
            </a:extLst>
          </p:cNvPr>
          <p:cNvSpPr txBox="1"/>
          <p:nvPr/>
        </p:nvSpPr>
        <p:spPr>
          <a:xfrm>
            <a:off x="1143000" y="1752600"/>
            <a:ext cx="444897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 u="sng" dirty="0">
                <a:latin typeface="Avenir Medium" panose="02000503020000020003" pitchFamily="2" charset="0"/>
              </a:rPr>
              <a:t>2017 Major Atlantic Hurricanes</a:t>
            </a:r>
            <a:endParaRPr lang="en-US" sz="2400" u="sng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07658A-3A0F-AD43-AA5E-5B419A902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025" y="3810753"/>
            <a:ext cx="2584575" cy="23614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99467C-5E14-6142-8CF2-4DA649702844}"/>
              </a:ext>
            </a:extLst>
          </p:cNvPr>
          <p:cNvSpPr/>
          <p:nvPr/>
        </p:nvSpPr>
        <p:spPr>
          <a:xfrm>
            <a:off x="8383906" y="4519481"/>
            <a:ext cx="2426368" cy="150212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B4BAEB-DF5C-B14F-AFFD-AEAC17A22246}"/>
              </a:ext>
            </a:extLst>
          </p:cNvPr>
          <p:cNvSpPr txBox="1"/>
          <p:nvPr/>
        </p:nvSpPr>
        <p:spPr>
          <a:xfrm>
            <a:off x="9112422" y="3357371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Legend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951C3-8752-BC49-8FB5-1B16C4087CFD}"/>
              </a:ext>
            </a:extLst>
          </p:cNvPr>
          <p:cNvSpPr txBox="1"/>
          <p:nvPr/>
        </p:nvSpPr>
        <p:spPr>
          <a:xfrm>
            <a:off x="196120" y="6130170"/>
            <a:ext cx="613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SST data source: NOAA Optimally Interpolated SST v2</a:t>
            </a:r>
          </a:p>
        </p:txBody>
      </p:sp>
    </p:spTree>
    <p:extLst>
      <p:ext uri="{BB962C8B-B14F-4D97-AF65-F5344CB8AC3E}">
        <p14:creationId xmlns:p14="http://schemas.microsoft.com/office/powerpoint/2010/main" val="363178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66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Hurricane-induced SST cooling</a:t>
            </a:r>
            <a:endParaRPr lang="en-US" sz="24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99AAE-768E-1141-966D-799E8274A6F6}"/>
              </a:ext>
            </a:extLst>
          </p:cNvPr>
          <p:cNvSpPr txBox="1"/>
          <p:nvPr/>
        </p:nvSpPr>
        <p:spPr>
          <a:xfrm>
            <a:off x="1143000" y="2533471"/>
            <a:ext cx="5105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SST conditions are prone to cooling forced by the hurricane, which can lead to rapid hurricane weakening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BD5A0-CD9A-2642-91DE-3F642DAF6086}"/>
              </a:ext>
            </a:extLst>
          </p:cNvPr>
          <p:cNvSpPr/>
          <p:nvPr/>
        </p:nvSpPr>
        <p:spPr>
          <a:xfrm>
            <a:off x="0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CDEBF0-A791-024D-B05A-CD8D77F8E96C}"/>
              </a:ext>
            </a:extLst>
          </p:cNvPr>
          <p:cNvSpPr txBox="1"/>
          <p:nvPr/>
        </p:nvSpPr>
        <p:spPr>
          <a:xfrm>
            <a:off x="1219200" y="4419600"/>
            <a:ext cx="4850598" cy="9140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latin typeface="Avenir Medium" panose="02000503020000020003" pitchFamily="2" charset="0"/>
              </a:rPr>
              <a:t>Need information of subsurface ocean conditions!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EC62B5-AEE3-5847-844E-EA3EE560E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33"/>
          <a:stretch/>
        </p:blipFill>
        <p:spPr>
          <a:xfrm>
            <a:off x="6858000" y="1371600"/>
            <a:ext cx="5048514" cy="52292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50712D-ACB6-484C-8731-FCFA406ADC1A}"/>
              </a:ext>
            </a:extLst>
          </p:cNvPr>
          <p:cNvSpPr txBox="1"/>
          <p:nvPr/>
        </p:nvSpPr>
        <p:spPr>
          <a:xfrm>
            <a:off x="8001000" y="1062335"/>
            <a:ext cx="3279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Medium" panose="02000503020000020003" pitchFamily="2" charset="0"/>
              </a:rPr>
              <a:t>Hurricane Irene (2011)</a:t>
            </a:r>
            <a:endParaRPr lang="en-US" sz="2400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7DDEEB-7030-B04E-8E58-5ABA3BA7D05A}"/>
              </a:ext>
            </a:extLst>
          </p:cNvPr>
          <p:cNvSpPr txBox="1"/>
          <p:nvPr/>
        </p:nvSpPr>
        <p:spPr>
          <a:xfrm>
            <a:off x="7903529" y="5867400"/>
            <a:ext cx="200247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Glenn et al., (2016)</a:t>
            </a:r>
          </a:p>
        </p:txBody>
      </p:sp>
    </p:spTree>
    <p:extLst>
      <p:ext uri="{BB962C8B-B14F-4D97-AF65-F5344CB8AC3E}">
        <p14:creationId xmlns:p14="http://schemas.microsoft.com/office/powerpoint/2010/main" val="288268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E12AC-3300-D042-9323-040709BC9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74" y="2057400"/>
            <a:ext cx="5957477" cy="411935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F0443EF-E02F-9540-85A1-8DB5E0F9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6637"/>
            <a:ext cx="10515600" cy="6397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Upper-Ocean Heat Content</a:t>
            </a:r>
            <a:endParaRPr lang="en-US" sz="24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7411-CACD-FD48-B343-2C39CC1D8D7B}"/>
              </a:ext>
            </a:extLst>
          </p:cNvPr>
          <p:cNvSpPr txBox="1"/>
          <p:nvPr/>
        </p:nvSpPr>
        <p:spPr>
          <a:xfrm>
            <a:off x="6393855" y="1342487"/>
            <a:ext cx="5589532" cy="19389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Upper ocean heat content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provides an energy reservoir that can help maintain SSTs warm during the hurricane, and with that fuel and sustain hurricane intensity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601A07-2290-174C-8206-C75D0EAB9948}"/>
              </a:ext>
            </a:extLst>
          </p:cNvPr>
          <p:cNvSpPr/>
          <p:nvPr/>
        </p:nvSpPr>
        <p:spPr>
          <a:xfrm>
            <a:off x="0" y="67056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ED9A9D-DEA3-EF43-A4B1-FA8F77D0C8EF}"/>
              </a:ext>
            </a:extLst>
          </p:cNvPr>
          <p:cNvSpPr txBox="1"/>
          <p:nvPr/>
        </p:nvSpPr>
        <p:spPr>
          <a:xfrm>
            <a:off x="1694004" y="1600200"/>
            <a:ext cx="3563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Medium" panose="02000503020000020003" pitchFamily="2" charset="0"/>
              </a:rPr>
              <a:t>Hurricane Katrina (2005)</a:t>
            </a:r>
            <a:endParaRPr lang="en-US" sz="2400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C0A0F7-1310-A34A-A082-A9B26262368C}"/>
              </a:ext>
            </a:extLst>
          </p:cNvPr>
          <p:cNvSpPr txBox="1"/>
          <p:nvPr/>
        </p:nvSpPr>
        <p:spPr>
          <a:xfrm>
            <a:off x="304800" y="6096000"/>
            <a:ext cx="6560151" cy="6397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b="1" dirty="0"/>
              <a:t>TCHP data source: NOAA Atlantic Oceanographic and</a:t>
            </a:r>
          </a:p>
          <a:p>
            <a:r>
              <a:rPr lang="en-US" sz="1600" b="1" dirty="0"/>
              <a:t>Meteorological Laboratory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ED86E9-B3BF-E646-AA8A-D27C1C786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025" y="3810753"/>
            <a:ext cx="2584575" cy="236144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C8E958C-F2CA-2D46-9BD9-EC0961DE65F3}"/>
              </a:ext>
            </a:extLst>
          </p:cNvPr>
          <p:cNvSpPr/>
          <p:nvPr/>
        </p:nvSpPr>
        <p:spPr>
          <a:xfrm>
            <a:off x="8383906" y="3886200"/>
            <a:ext cx="2426368" cy="16293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5DDC45-8033-AC44-AB26-8BC152267300}"/>
              </a:ext>
            </a:extLst>
          </p:cNvPr>
          <p:cNvSpPr txBox="1"/>
          <p:nvPr/>
        </p:nvSpPr>
        <p:spPr>
          <a:xfrm>
            <a:off x="9112422" y="3357371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10155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4364</TotalTime>
  <Words>496</Words>
  <Application>Microsoft Macintosh PowerPoint</Application>
  <PresentationFormat>Widescreen</PresentationFormat>
  <Paragraphs>95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Avenir Medium</vt:lpstr>
      <vt:lpstr>Calibri</vt:lpstr>
      <vt:lpstr>Office Theme</vt:lpstr>
      <vt:lpstr>PowerPoint Presentation</vt:lpstr>
      <vt:lpstr>Hurricane Numbers</vt:lpstr>
      <vt:lpstr>Motivation</vt:lpstr>
      <vt:lpstr>Hurricane Development &amp; Intensification</vt:lpstr>
      <vt:lpstr>Objective</vt:lpstr>
      <vt:lpstr>The New Product</vt:lpstr>
      <vt:lpstr>Sea Surface Temperature</vt:lpstr>
      <vt:lpstr>Hurricane-induced SST cooling</vt:lpstr>
      <vt:lpstr>Upper-Ocean Heat Content</vt:lpstr>
      <vt:lpstr>Sea surface salinity</vt:lpstr>
      <vt:lpstr>The 2017 Major Atlantic Hurricanes: Irma, Jose, Maria </vt:lpstr>
      <vt:lpstr>The New Product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196</cp:revision>
  <dcterms:created xsi:type="dcterms:W3CDTF">2019-08-06T19:42:43Z</dcterms:created>
  <dcterms:modified xsi:type="dcterms:W3CDTF">2019-11-20T16:50:47Z</dcterms:modified>
</cp:coreProperties>
</file>