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32004000" cy="38404800"/>
  <p:notesSz cx="9144000" cy="6858000"/>
  <p:defaultTextStyle>
    <a:defPPr>
      <a:defRPr lang="en-US"/>
    </a:defPPr>
    <a:lvl1pPr marL="0" algn="l" defTabSz="2274130" rtl="0" eaLnBrk="1" latinLnBrk="0" hangingPunct="1">
      <a:defRPr sz="8900" kern="1200">
        <a:solidFill>
          <a:schemeClr val="tx1"/>
        </a:solidFill>
        <a:latin typeface="+mn-lt"/>
        <a:ea typeface="+mn-ea"/>
        <a:cs typeface="+mn-cs"/>
      </a:defRPr>
    </a:lvl1pPr>
    <a:lvl2pPr marL="2274130" algn="l" defTabSz="2274130" rtl="0" eaLnBrk="1" latinLnBrk="0" hangingPunct="1">
      <a:defRPr sz="8900" kern="1200">
        <a:solidFill>
          <a:schemeClr val="tx1"/>
        </a:solidFill>
        <a:latin typeface="+mn-lt"/>
        <a:ea typeface="+mn-ea"/>
        <a:cs typeface="+mn-cs"/>
      </a:defRPr>
    </a:lvl2pPr>
    <a:lvl3pPr marL="4548256" algn="l" defTabSz="2274130" rtl="0" eaLnBrk="1" latinLnBrk="0" hangingPunct="1">
      <a:defRPr sz="8900" kern="1200">
        <a:solidFill>
          <a:schemeClr val="tx1"/>
        </a:solidFill>
        <a:latin typeface="+mn-lt"/>
        <a:ea typeface="+mn-ea"/>
        <a:cs typeface="+mn-cs"/>
      </a:defRPr>
    </a:lvl3pPr>
    <a:lvl4pPr marL="6822386" algn="l" defTabSz="2274130" rtl="0" eaLnBrk="1" latinLnBrk="0" hangingPunct="1">
      <a:defRPr sz="8900" kern="1200">
        <a:solidFill>
          <a:schemeClr val="tx1"/>
        </a:solidFill>
        <a:latin typeface="+mn-lt"/>
        <a:ea typeface="+mn-ea"/>
        <a:cs typeface="+mn-cs"/>
      </a:defRPr>
    </a:lvl4pPr>
    <a:lvl5pPr marL="9096516" algn="l" defTabSz="2274130" rtl="0" eaLnBrk="1" latinLnBrk="0" hangingPunct="1">
      <a:defRPr sz="8900" kern="1200">
        <a:solidFill>
          <a:schemeClr val="tx1"/>
        </a:solidFill>
        <a:latin typeface="+mn-lt"/>
        <a:ea typeface="+mn-ea"/>
        <a:cs typeface="+mn-cs"/>
      </a:defRPr>
    </a:lvl5pPr>
    <a:lvl6pPr marL="11370641" algn="l" defTabSz="2274130" rtl="0" eaLnBrk="1" latinLnBrk="0" hangingPunct="1">
      <a:defRPr sz="8900" kern="1200">
        <a:solidFill>
          <a:schemeClr val="tx1"/>
        </a:solidFill>
        <a:latin typeface="+mn-lt"/>
        <a:ea typeface="+mn-ea"/>
        <a:cs typeface="+mn-cs"/>
      </a:defRPr>
    </a:lvl6pPr>
    <a:lvl7pPr marL="13644772" algn="l" defTabSz="2274130" rtl="0" eaLnBrk="1" latinLnBrk="0" hangingPunct="1">
      <a:defRPr sz="8900" kern="1200">
        <a:solidFill>
          <a:schemeClr val="tx1"/>
        </a:solidFill>
        <a:latin typeface="+mn-lt"/>
        <a:ea typeface="+mn-ea"/>
        <a:cs typeface="+mn-cs"/>
      </a:defRPr>
    </a:lvl7pPr>
    <a:lvl8pPr marL="15918897" algn="l" defTabSz="2274130" rtl="0" eaLnBrk="1" latinLnBrk="0" hangingPunct="1">
      <a:defRPr sz="8900" kern="1200">
        <a:solidFill>
          <a:schemeClr val="tx1"/>
        </a:solidFill>
        <a:latin typeface="+mn-lt"/>
        <a:ea typeface="+mn-ea"/>
        <a:cs typeface="+mn-cs"/>
      </a:defRPr>
    </a:lvl8pPr>
    <a:lvl9pPr marL="18193027" algn="l" defTabSz="2274130" rtl="0" eaLnBrk="1" latinLnBrk="0" hangingPunct="1">
      <a:defRPr sz="8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424" userDrawn="1">
          <p15:clr>
            <a:srgbClr val="A4A3A4"/>
          </p15:clr>
        </p15:guide>
        <p15:guide id="2" pos="100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9900FF"/>
    <a:srgbClr val="99FF99"/>
    <a:srgbClr val="B2F5AD"/>
    <a:srgbClr val="E2FBFE"/>
    <a:srgbClr val="D2F9FE"/>
    <a:srgbClr val="00CC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5317" autoAdjust="0"/>
  </p:normalViewPr>
  <p:slideViewPr>
    <p:cSldViewPr snapToGrid="0" snapToObjects="1">
      <p:cViewPr>
        <p:scale>
          <a:sx n="98" d="100"/>
          <a:sy n="98" d="100"/>
        </p:scale>
        <p:origin x="168" y="-15952"/>
      </p:cViewPr>
      <p:guideLst>
        <p:guide orient="horz" pos="12424"/>
        <p:guide pos="100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9AEADE20-ED12-3B4F-ACAA-BC1311101973}" type="datetimeFigureOut">
              <a:rPr lang="en-US" smtClean="0"/>
              <a:t>4/18/19</a:t>
            </a:fld>
            <a:endParaRPr lang="en-US"/>
          </a:p>
        </p:txBody>
      </p:sp>
      <p:sp>
        <p:nvSpPr>
          <p:cNvPr id="4" name="Slide Image Placeholder 3"/>
          <p:cNvSpPr>
            <a:spLocks noGrp="1" noRot="1" noChangeAspect="1"/>
          </p:cNvSpPr>
          <p:nvPr>
            <p:ph type="sldImg" idx="2"/>
          </p:nvPr>
        </p:nvSpPr>
        <p:spPr>
          <a:xfrm>
            <a:off x="3500438" y="514350"/>
            <a:ext cx="2143125"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F7DC56E5-094E-D147-B917-F6DEE04C8632}" type="slidenum">
              <a:rPr lang="en-US" smtClean="0"/>
              <a:t>‹#›</a:t>
            </a:fld>
            <a:endParaRPr lang="en-US"/>
          </a:p>
        </p:txBody>
      </p:sp>
    </p:spTree>
    <p:extLst>
      <p:ext uri="{BB962C8B-B14F-4D97-AF65-F5344CB8AC3E}">
        <p14:creationId xmlns:p14="http://schemas.microsoft.com/office/powerpoint/2010/main" val="3414443380"/>
      </p:ext>
    </p:extLst>
  </p:cSld>
  <p:clrMap bg1="lt1" tx1="dk1" bg2="lt2" tx2="dk2" accent1="accent1" accent2="accent2" accent3="accent3" accent4="accent4" accent5="accent5" accent6="accent6" hlink="hlink" folHlink="folHlink"/>
  <p:notesStyle>
    <a:lvl1pPr marL="0" algn="l" defTabSz="737235" rtl="0" eaLnBrk="1" latinLnBrk="0" hangingPunct="1">
      <a:defRPr sz="1900" kern="1200">
        <a:solidFill>
          <a:schemeClr val="tx1"/>
        </a:solidFill>
        <a:latin typeface="+mn-lt"/>
        <a:ea typeface="+mn-ea"/>
        <a:cs typeface="+mn-cs"/>
      </a:defRPr>
    </a:lvl1pPr>
    <a:lvl2pPr marL="737235" algn="l" defTabSz="737235" rtl="0" eaLnBrk="1" latinLnBrk="0" hangingPunct="1">
      <a:defRPr sz="1900" kern="1200">
        <a:solidFill>
          <a:schemeClr val="tx1"/>
        </a:solidFill>
        <a:latin typeface="+mn-lt"/>
        <a:ea typeface="+mn-ea"/>
        <a:cs typeface="+mn-cs"/>
      </a:defRPr>
    </a:lvl2pPr>
    <a:lvl3pPr marL="1474470" algn="l" defTabSz="737235" rtl="0" eaLnBrk="1" latinLnBrk="0" hangingPunct="1">
      <a:defRPr sz="1900" kern="1200">
        <a:solidFill>
          <a:schemeClr val="tx1"/>
        </a:solidFill>
        <a:latin typeface="+mn-lt"/>
        <a:ea typeface="+mn-ea"/>
        <a:cs typeface="+mn-cs"/>
      </a:defRPr>
    </a:lvl3pPr>
    <a:lvl4pPr marL="2211705" algn="l" defTabSz="737235" rtl="0" eaLnBrk="1" latinLnBrk="0" hangingPunct="1">
      <a:defRPr sz="1900" kern="1200">
        <a:solidFill>
          <a:schemeClr val="tx1"/>
        </a:solidFill>
        <a:latin typeface="+mn-lt"/>
        <a:ea typeface="+mn-ea"/>
        <a:cs typeface="+mn-cs"/>
      </a:defRPr>
    </a:lvl4pPr>
    <a:lvl5pPr marL="2948940" algn="l" defTabSz="737235" rtl="0" eaLnBrk="1" latinLnBrk="0" hangingPunct="1">
      <a:defRPr sz="1900" kern="1200">
        <a:solidFill>
          <a:schemeClr val="tx1"/>
        </a:solidFill>
        <a:latin typeface="+mn-lt"/>
        <a:ea typeface="+mn-ea"/>
        <a:cs typeface="+mn-cs"/>
      </a:defRPr>
    </a:lvl5pPr>
    <a:lvl6pPr marL="3686175" algn="l" defTabSz="737235" rtl="0" eaLnBrk="1" latinLnBrk="0" hangingPunct="1">
      <a:defRPr sz="1900" kern="1200">
        <a:solidFill>
          <a:schemeClr val="tx1"/>
        </a:solidFill>
        <a:latin typeface="+mn-lt"/>
        <a:ea typeface="+mn-ea"/>
        <a:cs typeface="+mn-cs"/>
      </a:defRPr>
    </a:lvl6pPr>
    <a:lvl7pPr marL="4423410" algn="l" defTabSz="737235" rtl="0" eaLnBrk="1" latinLnBrk="0" hangingPunct="1">
      <a:defRPr sz="1900" kern="1200">
        <a:solidFill>
          <a:schemeClr val="tx1"/>
        </a:solidFill>
        <a:latin typeface="+mn-lt"/>
        <a:ea typeface="+mn-ea"/>
        <a:cs typeface="+mn-cs"/>
      </a:defRPr>
    </a:lvl7pPr>
    <a:lvl8pPr marL="5160645" algn="l" defTabSz="737235" rtl="0" eaLnBrk="1" latinLnBrk="0" hangingPunct="1">
      <a:defRPr sz="1900" kern="1200">
        <a:solidFill>
          <a:schemeClr val="tx1"/>
        </a:solidFill>
        <a:latin typeface="+mn-lt"/>
        <a:ea typeface="+mn-ea"/>
        <a:cs typeface="+mn-cs"/>
      </a:defRPr>
    </a:lvl8pPr>
    <a:lvl9pPr marL="5897880" algn="l" defTabSz="737235"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0438" y="514350"/>
            <a:ext cx="2143125"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C56E5-094E-D147-B917-F6DEE04C8632}" type="slidenum">
              <a:rPr lang="en-US" smtClean="0"/>
              <a:t>1</a:t>
            </a:fld>
            <a:endParaRPr lang="en-US"/>
          </a:p>
        </p:txBody>
      </p:sp>
    </p:spTree>
    <p:extLst>
      <p:ext uri="{BB962C8B-B14F-4D97-AF65-F5344CB8AC3E}">
        <p14:creationId xmlns:p14="http://schemas.microsoft.com/office/powerpoint/2010/main" val="1186857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00300" y="11930394"/>
            <a:ext cx="27203400" cy="8232143"/>
          </a:xfrm>
        </p:spPr>
        <p:txBody>
          <a:bodyPr/>
          <a:lstStyle/>
          <a:p>
            <a:r>
              <a:rPr lang="en-US"/>
              <a:t>Click to edit Master title style</a:t>
            </a:r>
          </a:p>
        </p:txBody>
      </p:sp>
      <p:sp>
        <p:nvSpPr>
          <p:cNvPr id="3" name="Subtitle 2"/>
          <p:cNvSpPr>
            <a:spLocks noGrp="1"/>
          </p:cNvSpPr>
          <p:nvPr>
            <p:ph type="subTitle" idx="1"/>
          </p:nvPr>
        </p:nvSpPr>
        <p:spPr>
          <a:xfrm>
            <a:off x="4800600" y="21762720"/>
            <a:ext cx="22402800" cy="9814560"/>
          </a:xfrm>
        </p:spPr>
        <p:txBody>
          <a:bodyPr/>
          <a:lstStyle>
            <a:lvl1pPr marL="0" indent="0" algn="ctr">
              <a:buNone/>
              <a:defRPr>
                <a:solidFill>
                  <a:schemeClr val="tx1">
                    <a:tint val="75000"/>
                  </a:schemeClr>
                </a:solidFill>
              </a:defRPr>
            </a:lvl1pPr>
            <a:lvl2pPr marL="2274130" indent="0" algn="ctr">
              <a:buNone/>
              <a:defRPr>
                <a:solidFill>
                  <a:schemeClr val="tx1">
                    <a:tint val="75000"/>
                  </a:schemeClr>
                </a:solidFill>
              </a:defRPr>
            </a:lvl2pPr>
            <a:lvl3pPr marL="4548256" indent="0" algn="ctr">
              <a:buNone/>
              <a:defRPr>
                <a:solidFill>
                  <a:schemeClr val="tx1">
                    <a:tint val="75000"/>
                  </a:schemeClr>
                </a:solidFill>
              </a:defRPr>
            </a:lvl3pPr>
            <a:lvl4pPr marL="6822386" indent="0" algn="ctr">
              <a:buNone/>
              <a:defRPr>
                <a:solidFill>
                  <a:schemeClr val="tx1">
                    <a:tint val="75000"/>
                  </a:schemeClr>
                </a:solidFill>
              </a:defRPr>
            </a:lvl4pPr>
            <a:lvl5pPr marL="9096516" indent="0" algn="ctr">
              <a:buNone/>
              <a:defRPr>
                <a:solidFill>
                  <a:schemeClr val="tx1">
                    <a:tint val="75000"/>
                  </a:schemeClr>
                </a:solidFill>
              </a:defRPr>
            </a:lvl5pPr>
            <a:lvl6pPr marL="11370641" indent="0" algn="ctr">
              <a:buNone/>
              <a:defRPr>
                <a:solidFill>
                  <a:schemeClr val="tx1">
                    <a:tint val="75000"/>
                  </a:schemeClr>
                </a:solidFill>
              </a:defRPr>
            </a:lvl6pPr>
            <a:lvl7pPr marL="13644772" indent="0" algn="ctr">
              <a:buNone/>
              <a:defRPr>
                <a:solidFill>
                  <a:schemeClr val="tx1">
                    <a:tint val="75000"/>
                  </a:schemeClr>
                </a:solidFill>
              </a:defRPr>
            </a:lvl7pPr>
            <a:lvl8pPr marL="15918897" indent="0" algn="ctr">
              <a:buNone/>
              <a:defRPr>
                <a:solidFill>
                  <a:schemeClr val="tx1">
                    <a:tint val="75000"/>
                  </a:schemeClr>
                </a:solidFill>
              </a:defRPr>
            </a:lvl8pPr>
            <a:lvl9pPr marL="1819302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DB6837-657D-214C-8356-4B76B3A609B5}" type="datetimeFigureOut">
              <a:rPr lang="en-US" smtClean="0"/>
              <a:t>4/18/19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3374866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DB6837-657D-214C-8356-4B76B3A609B5}" type="datetimeFigureOut">
              <a:rPr lang="en-US" smtClean="0"/>
              <a:t>4/18/19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2485986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202900" y="1537984"/>
            <a:ext cx="7200900" cy="3276854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00200" y="1537984"/>
            <a:ext cx="21069300" cy="327685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DB6837-657D-214C-8356-4B76B3A609B5}" type="datetimeFigureOut">
              <a:rPr lang="en-US" smtClean="0"/>
              <a:t>4/18/19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1944455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DB6837-657D-214C-8356-4B76B3A609B5}" type="datetimeFigureOut">
              <a:rPr lang="en-US" smtClean="0"/>
              <a:t>4/18/19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3331224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28096" y="24678655"/>
            <a:ext cx="27203400" cy="7627619"/>
          </a:xfrm>
        </p:spPr>
        <p:txBody>
          <a:bodyPr anchor="t"/>
          <a:lstStyle>
            <a:lvl1pPr algn="l">
              <a:defRPr sz="20200" b="1" cap="all"/>
            </a:lvl1pPr>
          </a:lstStyle>
          <a:p>
            <a:r>
              <a:rPr lang="en-US"/>
              <a:t>Click to edit Master title style</a:t>
            </a:r>
          </a:p>
        </p:txBody>
      </p:sp>
      <p:sp>
        <p:nvSpPr>
          <p:cNvPr id="3" name="Text Placeholder 2"/>
          <p:cNvSpPr>
            <a:spLocks noGrp="1"/>
          </p:cNvSpPr>
          <p:nvPr>
            <p:ph type="body" idx="1"/>
          </p:nvPr>
        </p:nvSpPr>
        <p:spPr>
          <a:xfrm>
            <a:off x="2528096" y="16277602"/>
            <a:ext cx="27203400" cy="8401047"/>
          </a:xfrm>
        </p:spPr>
        <p:txBody>
          <a:bodyPr anchor="b"/>
          <a:lstStyle>
            <a:lvl1pPr marL="0" indent="0">
              <a:buNone/>
              <a:defRPr sz="10000">
                <a:solidFill>
                  <a:schemeClr val="tx1">
                    <a:tint val="75000"/>
                  </a:schemeClr>
                </a:solidFill>
              </a:defRPr>
            </a:lvl1pPr>
            <a:lvl2pPr marL="2274130" indent="0">
              <a:buNone/>
              <a:defRPr sz="8900">
                <a:solidFill>
                  <a:schemeClr val="tx1">
                    <a:tint val="75000"/>
                  </a:schemeClr>
                </a:solidFill>
              </a:defRPr>
            </a:lvl2pPr>
            <a:lvl3pPr marL="4548256" indent="0">
              <a:buNone/>
              <a:defRPr sz="7700">
                <a:solidFill>
                  <a:schemeClr val="tx1">
                    <a:tint val="75000"/>
                  </a:schemeClr>
                </a:solidFill>
              </a:defRPr>
            </a:lvl3pPr>
            <a:lvl4pPr marL="6822386" indent="0">
              <a:buNone/>
              <a:defRPr sz="6800">
                <a:solidFill>
                  <a:schemeClr val="tx1">
                    <a:tint val="75000"/>
                  </a:schemeClr>
                </a:solidFill>
              </a:defRPr>
            </a:lvl4pPr>
            <a:lvl5pPr marL="9096516" indent="0">
              <a:buNone/>
              <a:defRPr sz="6800">
                <a:solidFill>
                  <a:schemeClr val="tx1">
                    <a:tint val="75000"/>
                  </a:schemeClr>
                </a:solidFill>
              </a:defRPr>
            </a:lvl5pPr>
            <a:lvl6pPr marL="11370641" indent="0">
              <a:buNone/>
              <a:defRPr sz="6800">
                <a:solidFill>
                  <a:schemeClr val="tx1">
                    <a:tint val="75000"/>
                  </a:schemeClr>
                </a:solidFill>
              </a:defRPr>
            </a:lvl6pPr>
            <a:lvl7pPr marL="13644772" indent="0">
              <a:buNone/>
              <a:defRPr sz="6800">
                <a:solidFill>
                  <a:schemeClr val="tx1">
                    <a:tint val="75000"/>
                  </a:schemeClr>
                </a:solidFill>
              </a:defRPr>
            </a:lvl7pPr>
            <a:lvl8pPr marL="15918897" indent="0">
              <a:buNone/>
              <a:defRPr sz="6800">
                <a:solidFill>
                  <a:schemeClr val="tx1">
                    <a:tint val="75000"/>
                  </a:schemeClr>
                </a:solidFill>
              </a:defRPr>
            </a:lvl8pPr>
            <a:lvl9pPr marL="18193027" indent="0">
              <a:buNone/>
              <a:defRPr sz="6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DB6837-657D-214C-8356-4B76B3A609B5}" type="datetimeFigureOut">
              <a:rPr lang="en-US" smtClean="0"/>
              <a:t>4/18/19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2493925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00200" y="8961135"/>
            <a:ext cx="14135100" cy="25345392"/>
          </a:xfrm>
        </p:spPr>
        <p:txBody>
          <a:bodyPr/>
          <a:lstStyle>
            <a:lvl1pPr>
              <a:defRPr sz="13900"/>
            </a:lvl1pPr>
            <a:lvl2pPr>
              <a:defRPr sz="11800"/>
            </a:lvl2pPr>
            <a:lvl3pPr>
              <a:defRPr sz="10000"/>
            </a:lvl3pPr>
            <a:lvl4pPr>
              <a:defRPr sz="8900"/>
            </a:lvl4pPr>
            <a:lvl5pPr>
              <a:defRPr sz="8900"/>
            </a:lvl5pPr>
            <a:lvl6pPr>
              <a:defRPr sz="8900"/>
            </a:lvl6pPr>
            <a:lvl7pPr>
              <a:defRPr sz="8900"/>
            </a:lvl7pPr>
            <a:lvl8pPr>
              <a:defRPr sz="8900"/>
            </a:lvl8pPr>
            <a:lvl9pPr>
              <a:defRPr sz="8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268700" y="8961135"/>
            <a:ext cx="14135100" cy="25345392"/>
          </a:xfrm>
        </p:spPr>
        <p:txBody>
          <a:bodyPr/>
          <a:lstStyle>
            <a:lvl1pPr>
              <a:defRPr sz="13900"/>
            </a:lvl1pPr>
            <a:lvl2pPr>
              <a:defRPr sz="11800"/>
            </a:lvl2pPr>
            <a:lvl3pPr>
              <a:defRPr sz="10000"/>
            </a:lvl3pPr>
            <a:lvl4pPr>
              <a:defRPr sz="8900"/>
            </a:lvl4pPr>
            <a:lvl5pPr>
              <a:defRPr sz="8900"/>
            </a:lvl5pPr>
            <a:lvl6pPr>
              <a:defRPr sz="8900"/>
            </a:lvl6pPr>
            <a:lvl7pPr>
              <a:defRPr sz="8900"/>
            </a:lvl7pPr>
            <a:lvl8pPr>
              <a:defRPr sz="8900"/>
            </a:lvl8pPr>
            <a:lvl9pPr>
              <a:defRPr sz="8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DB6837-657D-214C-8356-4B76B3A609B5}" type="datetimeFigureOut">
              <a:rPr lang="en-US" smtClean="0"/>
              <a:t>4/18/19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3622964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00205" y="8596642"/>
            <a:ext cx="14140659" cy="3582672"/>
          </a:xfrm>
        </p:spPr>
        <p:txBody>
          <a:bodyPr anchor="b"/>
          <a:lstStyle>
            <a:lvl1pPr marL="0" indent="0">
              <a:buNone/>
              <a:defRPr sz="11800" b="1"/>
            </a:lvl1pPr>
            <a:lvl2pPr marL="2274130" indent="0">
              <a:buNone/>
              <a:defRPr sz="10000" b="1"/>
            </a:lvl2pPr>
            <a:lvl3pPr marL="4548256" indent="0">
              <a:buNone/>
              <a:defRPr sz="8900" b="1"/>
            </a:lvl3pPr>
            <a:lvl4pPr marL="6822386" indent="0">
              <a:buNone/>
              <a:defRPr sz="7700" b="1"/>
            </a:lvl4pPr>
            <a:lvl5pPr marL="9096516" indent="0">
              <a:buNone/>
              <a:defRPr sz="7700" b="1"/>
            </a:lvl5pPr>
            <a:lvl6pPr marL="11370641" indent="0">
              <a:buNone/>
              <a:defRPr sz="7700" b="1"/>
            </a:lvl6pPr>
            <a:lvl7pPr marL="13644772" indent="0">
              <a:buNone/>
              <a:defRPr sz="7700" b="1"/>
            </a:lvl7pPr>
            <a:lvl8pPr marL="15918897" indent="0">
              <a:buNone/>
              <a:defRPr sz="7700" b="1"/>
            </a:lvl8pPr>
            <a:lvl9pPr marL="18193027" indent="0">
              <a:buNone/>
              <a:defRPr sz="7700" b="1"/>
            </a:lvl9pPr>
          </a:lstStyle>
          <a:p>
            <a:pPr lvl="0"/>
            <a:r>
              <a:rPr lang="en-US"/>
              <a:t>Click to edit Master text styles</a:t>
            </a:r>
          </a:p>
        </p:txBody>
      </p:sp>
      <p:sp>
        <p:nvSpPr>
          <p:cNvPr id="4" name="Content Placeholder 3"/>
          <p:cNvSpPr>
            <a:spLocks noGrp="1"/>
          </p:cNvSpPr>
          <p:nvPr>
            <p:ph sz="half" idx="2"/>
          </p:nvPr>
        </p:nvSpPr>
        <p:spPr>
          <a:xfrm>
            <a:off x="1600205" y="12179305"/>
            <a:ext cx="14140659" cy="22127214"/>
          </a:xfrm>
        </p:spPr>
        <p:txBody>
          <a:bodyPr/>
          <a:lstStyle>
            <a:lvl1pPr>
              <a:defRPr sz="11800"/>
            </a:lvl1pPr>
            <a:lvl2pPr>
              <a:defRPr sz="10000"/>
            </a:lvl2pPr>
            <a:lvl3pPr>
              <a:defRPr sz="89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257594" y="8596642"/>
            <a:ext cx="14146213" cy="3582672"/>
          </a:xfrm>
        </p:spPr>
        <p:txBody>
          <a:bodyPr anchor="b"/>
          <a:lstStyle>
            <a:lvl1pPr marL="0" indent="0">
              <a:buNone/>
              <a:defRPr sz="11800" b="1"/>
            </a:lvl1pPr>
            <a:lvl2pPr marL="2274130" indent="0">
              <a:buNone/>
              <a:defRPr sz="10000" b="1"/>
            </a:lvl2pPr>
            <a:lvl3pPr marL="4548256" indent="0">
              <a:buNone/>
              <a:defRPr sz="8900" b="1"/>
            </a:lvl3pPr>
            <a:lvl4pPr marL="6822386" indent="0">
              <a:buNone/>
              <a:defRPr sz="7700" b="1"/>
            </a:lvl4pPr>
            <a:lvl5pPr marL="9096516" indent="0">
              <a:buNone/>
              <a:defRPr sz="7700" b="1"/>
            </a:lvl5pPr>
            <a:lvl6pPr marL="11370641" indent="0">
              <a:buNone/>
              <a:defRPr sz="7700" b="1"/>
            </a:lvl6pPr>
            <a:lvl7pPr marL="13644772" indent="0">
              <a:buNone/>
              <a:defRPr sz="7700" b="1"/>
            </a:lvl7pPr>
            <a:lvl8pPr marL="15918897" indent="0">
              <a:buNone/>
              <a:defRPr sz="7700" b="1"/>
            </a:lvl8pPr>
            <a:lvl9pPr marL="18193027" indent="0">
              <a:buNone/>
              <a:defRPr sz="7700" b="1"/>
            </a:lvl9pPr>
          </a:lstStyle>
          <a:p>
            <a:pPr lvl="0"/>
            <a:r>
              <a:rPr lang="en-US"/>
              <a:t>Click to edit Master text styles</a:t>
            </a:r>
          </a:p>
        </p:txBody>
      </p:sp>
      <p:sp>
        <p:nvSpPr>
          <p:cNvPr id="6" name="Content Placeholder 5"/>
          <p:cNvSpPr>
            <a:spLocks noGrp="1"/>
          </p:cNvSpPr>
          <p:nvPr>
            <p:ph sz="quarter" idx="4"/>
          </p:nvPr>
        </p:nvSpPr>
        <p:spPr>
          <a:xfrm>
            <a:off x="16257594" y="12179305"/>
            <a:ext cx="14146213" cy="22127214"/>
          </a:xfrm>
        </p:spPr>
        <p:txBody>
          <a:bodyPr/>
          <a:lstStyle>
            <a:lvl1pPr>
              <a:defRPr sz="11800"/>
            </a:lvl1pPr>
            <a:lvl2pPr>
              <a:defRPr sz="10000"/>
            </a:lvl2pPr>
            <a:lvl3pPr>
              <a:defRPr sz="89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DB6837-657D-214C-8356-4B76B3A609B5}" type="datetimeFigureOut">
              <a:rPr lang="en-US" smtClean="0"/>
              <a:t>4/18/19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2014008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DB6837-657D-214C-8356-4B76B3A609B5}" type="datetimeFigureOut">
              <a:rPr lang="en-US" smtClean="0"/>
              <a:t>4/18/19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2608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DB6837-657D-214C-8356-4B76B3A609B5}" type="datetimeFigureOut">
              <a:rPr lang="en-US" smtClean="0"/>
              <a:t>4/18/19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89704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0210" y="1529087"/>
            <a:ext cx="10529096" cy="6507483"/>
          </a:xfrm>
        </p:spPr>
        <p:txBody>
          <a:bodyPr anchor="b"/>
          <a:lstStyle>
            <a:lvl1pPr algn="l">
              <a:defRPr sz="10000" b="1"/>
            </a:lvl1pPr>
          </a:lstStyle>
          <a:p>
            <a:r>
              <a:rPr lang="en-US"/>
              <a:t>Click to edit Master title style</a:t>
            </a:r>
          </a:p>
        </p:txBody>
      </p:sp>
      <p:sp>
        <p:nvSpPr>
          <p:cNvPr id="3" name="Content Placeholder 2"/>
          <p:cNvSpPr>
            <a:spLocks noGrp="1"/>
          </p:cNvSpPr>
          <p:nvPr>
            <p:ph idx="1"/>
          </p:nvPr>
        </p:nvSpPr>
        <p:spPr>
          <a:xfrm>
            <a:off x="12512678" y="1529092"/>
            <a:ext cx="17891125" cy="32777436"/>
          </a:xfrm>
        </p:spPr>
        <p:txBody>
          <a:bodyPr/>
          <a:lstStyle>
            <a:lvl1pPr>
              <a:defRPr sz="16100"/>
            </a:lvl1pPr>
            <a:lvl2pPr>
              <a:defRPr sz="13900"/>
            </a:lvl2pPr>
            <a:lvl3pPr>
              <a:defRPr sz="11800"/>
            </a:lvl3pPr>
            <a:lvl4pPr>
              <a:defRPr sz="10000"/>
            </a:lvl4pPr>
            <a:lvl5pPr>
              <a:defRPr sz="10000"/>
            </a:lvl5pPr>
            <a:lvl6pPr>
              <a:defRPr sz="10000"/>
            </a:lvl6pPr>
            <a:lvl7pPr>
              <a:defRPr sz="10000"/>
            </a:lvl7pPr>
            <a:lvl8pPr>
              <a:defRPr sz="10000"/>
            </a:lvl8pPr>
            <a:lvl9pPr>
              <a:defRPr sz="10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00210" y="8036580"/>
            <a:ext cx="10529096" cy="26269952"/>
          </a:xfrm>
        </p:spPr>
        <p:txBody>
          <a:bodyPr/>
          <a:lstStyle>
            <a:lvl1pPr marL="0" indent="0">
              <a:buNone/>
              <a:defRPr sz="6800"/>
            </a:lvl1pPr>
            <a:lvl2pPr marL="2274130" indent="0">
              <a:buNone/>
              <a:defRPr sz="6100"/>
            </a:lvl2pPr>
            <a:lvl3pPr marL="4548256" indent="0">
              <a:buNone/>
              <a:defRPr sz="5100"/>
            </a:lvl3pPr>
            <a:lvl4pPr marL="6822386" indent="0">
              <a:buNone/>
              <a:defRPr sz="4500"/>
            </a:lvl4pPr>
            <a:lvl5pPr marL="9096516" indent="0">
              <a:buNone/>
              <a:defRPr sz="4500"/>
            </a:lvl5pPr>
            <a:lvl6pPr marL="11370641" indent="0">
              <a:buNone/>
              <a:defRPr sz="4500"/>
            </a:lvl6pPr>
            <a:lvl7pPr marL="13644772" indent="0">
              <a:buNone/>
              <a:defRPr sz="4500"/>
            </a:lvl7pPr>
            <a:lvl8pPr marL="15918897" indent="0">
              <a:buNone/>
              <a:defRPr sz="4500"/>
            </a:lvl8pPr>
            <a:lvl9pPr marL="18193027" indent="0">
              <a:buNone/>
              <a:defRPr sz="4500"/>
            </a:lvl9pPr>
          </a:lstStyle>
          <a:p>
            <a:pPr lvl="0"/>
            <a:r>
              <a:rPr lang="en-US"/>
              <a:t>Click to edit Master text styles</a:t>
            </a:r>
          </a:p>
        </p:txBody>
      </p:sp>
      <p:sp>
        <p:nvSpPr>
          <p:cNvPr id="5" name="Date Placeholder 4"/>
          <p:cNvSpPr>
            <a:spLocks noGrp="1"/>
          </p:cNvSpPr>
          <p:nvPr>
            <p:ph type="dt" sz="half" idx="10"/>
          </p:nvPr>
        </p:nvSpPr>
        <p:spPr/>
        <p:txBody>
          <a:bodyPr/>
          <a:lstStyle/>
          <a:p>
            <a:fld id="{77DB6837-657D-214C-8356-4B76B3A609B5}" type="datetimeFigureOut">
              <a:rPr lang="en-US" smtClean="0"/>
              <a:t>4/18/19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259266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73009" y="26883365"/>
            <a:ext cx="19202400" cy="3173730"/>
          </a:xfrm>
        </p:spPr>
        <p:txBody>
          <a:bodyPr anchor="b"/>
          <a:lstStyle>
            <a:lvl1pPr algn="l">
              <a:defRPr sz="10000" b="1"/>
            </a:lvl1pPr>
          </a:lstStyle>
          <a:p>
            <a:r>
              <a:rPr lang="en-US"/>
              <a:t>Click to edit Master title style</a:t>
            </a:r>
          </a:p>
        </p:txBody>
      </p:sp>
      <p:sp>
        <p:nvSpPr>
          <p:cNvPr id="3" name="Picture Placeholder 2"/>
          <p:cNvSpPr>
            <a:spLocks noGrp="1"/>
          </p:cNvSpPr>
          <p:nvPr>
            <p:ph type="pic" idx="1"/>
          </p:nvPr>
        </p:nvSpPr>
        <p:spPr>
          <a:xfrm>
            <a:off x="6273009" y="3431539"/>
            <a:ext cx="19202400" cy="23042880"/>
          </a:xfrm>
        </p:spPr>
        <p:txBody>
          <a:bodyPr/>
          <a:lstStyle>
            <a:lvl1pPr marL="0" indent="0">
              <a:buNone/>
              <a:defRPr sz="16100"/>
            </a:lvl1pPr>
            <a:lvl2pPr marL="2274130" indent="0">
              <a:buNone/>
              <a:defRPr sz="13900"/>
            </a:lvl2pPr>
            <a:lvl3pPr marL="4548256" indent="0">
              <a:buNone/>
              <a:defRPr sz="11800"/>
            </a:lvl3pPr>
            <a:lvl4pPr marL="6822386" indent="0">
              <a:buNone/>
              <a:defRPr sz="10000"/>
            </a:lvl4pPr>
            <a:lvl5pPr marL="9096516" indent="0">
              <a:buNone/>
              <a:defRPr sz="10000"/>
            </a:lvl5pPr>
            <a:lvl6pPr marL="11370641" indent="0">
              <a:buNone/>
              <a:defRPr sz="10000"/>
            </a:lvl6pPr>
            <a:lvl7pPr marL="13644772" indent="0">
              <a:buNone/>
              <a:defRPr sz="10000"/>
            </a:lvl7pPr>
            <a:lvl8pPr marL="15918897" indent="0">
              <a:buNone/>
              <a:defRPr sz="10000"/>
            </a:lvl8pPr>
            <a:lvl9pPr marL="18193027" indent="0">
              <a:buNone/>
              <a:defRPr sz="10000"/>
            </a:lvl9pPr>
          </a:lstStyle>
          <a:p>
            <a:endParaRPr lang="en-US"/>
          </a:p>
        </p:txBody>
      </p:sp>
      <p:sp>
        <p:nvSpPr>
          <p:cNvPr id="4" name="Text Placeholder 3"/>
          <p:cNvSpPr>
            <a:spLocks noGrp="1"/>
          </p:cNvSpPr>
          <p:nvPr>
            <p:ph type="body" sz="half" idx="2"/>
          </p:nvPr>
        </p:nvSpPr>
        <p:spPr>
          <a:xfrm>
            <a:off x="6273009" y="30057102"/>
            <a:ext cx="19202400" cy="4507232"/>
          </a:xfrm>
        </p:spPr>
        <p:txBody>
          <a:bodyPr/>
          <a:lstStyle>
            <a:lvl1pPr marL="0" indent="0">
              <a:buNone/>
              <a:defRPr sz="6800"/>
            </a:lvl1pPr>
            <a:lvl2pPr marL="2274130" indent="0">
              <a:buNone/>
              <a:defRPr sz="6100"/>
            </a:lvl2pPr>
            <a:lvl3pPr marL="4548256" indent="0">
              <a:buNone/>
              <a:defRPr sz="5100"/>
            </a:lvl3pPr>
            <a:lvl4pPr marL="6822386" indent="0">
              <a:buNone/>
              <a:defRPr sz="4500"/>
            </a:lvl4pPr>
            <a:lvl5pPr marL="9096516" indent="0">
              <a:buNone/>
              <a:defRPr sz="4500"/>
            </a:lvl5pPr>
            <a:lvl6pPr marL="11370641" indent="0">
              <a:buNone/>
              <a:defRPr sz="4500"/>
            </a:lvl6pPr>
            <a:lvl7pPr marL="13644772" indent="0">
              <a:buNone/>
              <a:defRPr sz="4500"/>
            </a:lvl7pPr>
            <a:lvl8pPr marL="15918897" indent="0">
              <a:buNone/>
              <a:defRPr sz="4500"/>
            </a:lvl8pPr>
            <a:lvl9pPr marL="18193027" indent="0">
              <a:buNone/>
              <a:defRPr sz="4500"/>
            </a:lvl9pPr>
          </a:lstStyle>
          <a:p>
            <a:pPr lvl="0"/>
            <a:r>
              <a:rPr lang="en-US"/>
              <a:t>Click to edit Master text styles</a:t>
            </a:r>
          </a:p>
        </p:txBody>
      </p:sp>
      <p:sp>
        <p:nvSpPr>
          <p:cNvPr id="5" name="Date Placeholder 4"/>
          <p:cNvSpPr>
            <a:spLocks noGrp="1"/>
          </p:cNvSpPr>
          <p:nvPr>
            <p:ph type="dt" sz="half" idx="10"/>
          </p:nvPr>
        </p:nvSpPr>
        <p:spPr/>
        <p:txBody>
          <a:bodyPr/>
          <a:lstStyle/>
          <a:p>
            <a:fld id="{77DB6837-657D-214C-8356-4B76B3A609B5}" type="datetimeFigureOut">
              <a:rPr lang="en-US" smtClean="0"/>
              <a:t>4/18/19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750749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0200" y="1537970"/>
            <a:ext cx="28803600" cy="6400800"/>
          </a:xfrm>
          <a:prstGeom prst="rect">
            <a:avLst/>
          </a:prstGeom>
        </p:spPr>
        <p:txBody>
          <a:bodyPr vert="horz" lIns="454825" tIns="227413" rIns="454825" bIns="227413" rtlCol="0" anchor="ctr">
            <a:normAutofit/>
          </a:bodyPr>
          <a:lstStyle/>
          <a:p>
            <a:r>
              <a:rPr lang="en-US"/>
              <a:t>Click to edit Master title style</a:t>
            </a:r>
          </a:p>
        </p:txBody>
      </p:sp>
      <p:sp>
        <p:nvSpPr>
          <p:cNvPr id="3" name="Text Placeholder 2"/>
          <p:cNvSpPr>
            <a:spLocks noGrp="1"/>
          </p:cNvSpPr>
          <p:nvPr>
            <p:ph type="body" idx="1"/>
          </p:nvPr>
        </p:nvSpPr>
        <p:spPr>
          <a:xfrm>
            <a:off x="1600200" y="8961135"/>
            <a:ext cx="28803600" cy="25345392"/>
          </a:xfrm>
          <a:prstGeom prst="rect">
            <a:avLst/>
          </a:prstGeom>
        </p:spPr>
        <p:txBody>
          <a:bodyPr vert="horz" lIns="454825" tIns="227413" rIns="454825" bIns="22741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00200" y="35595573"/>
            <a:ext cx="7467600" cy="2044703"/>
          </a:xfrm>
          <a:prstGeom prst="rect">
            <a:avLst/>
          </a:prstGeom>
        </p:spPr>
        <p:txBody>
          <a:bodyPr vert="horz" lIns="454825" tIns="227413" rIns="454825" bIns="227413" rtlCol="0" anchor="ctr"/>
          <a:lstStyle>
            <a:lvl1pPr algn="l">
              <a:defRPr sz="6100">
                <a:solidFill>
                  <a:schemeClr val="tx1">
                    <a:tint val="75000"/>
                  </a:schemeClr>
                </a:solidFill>
              </a:defRPr>
            </a:lvl1pPr>
          </a:lstStyle>
          <a:p>
            <a:fld id="{77DB6837-657D-214C-8356-4B76B3A609B5}" type="datetimeFigureOut">
              <a:rPr lang="en-US" smtClean="0"/>
              <a:t>4/18/19</a:t>
            </a:fld>
            <a:endParaRPr lang="en-US"/>
          </a:p>
        </p:txBody>
      </p:sp>
      <p:sp>
        <p:nvSpPr>
          <p:cNvPr id="5" name="Footer Placeholder 4"/>
          <p:cNvSpPr>
            <a:spLocks noGrp="1"/>
          </p:cNvSpPr>
          <p:nvPr>
            <p:ph type="ftr" sz="quarter" idx="3"/>
          </p:nvPr>
        </p:nvSpPr>
        <p:spPr>
          <a:xfrm>
            <a:off x="10934700" y="35595573"/>
            <a:ext cx="10134600" cy="2044703"/>
          </a:xfrm>
          <a:prstGeom prst="rect">
            <a:avLst/>
          </a:prstGeom>
        </p:spPr>
        <p:txBody>
          <a:bodyPr vert="horz" lIns="454825" tIns="227413" rIns="454825" bIns="227413" rtlCol="0" anchor="ctr"/>
          <a:lstStyle>
            <a:lvl1pPr algn="ctr">
              <a:defRPr sz="6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2936200" y="35595573"/>
            <a:ext cx="7467600" cy="2044703"/>
          </a:xfrm>
          <a:prstGeom prst="rect">
            <a:avLst/>
          </a:prstGeom>
        </p:spPr>
        <p:txBody>
          <a:bodyPr vert="horz" lIns="454825" tIns="227413" rIns="454825" bIns="227413" rtlCol="0" anchor="ctr"/>
          <a:lstStyle>
            <a:lvl1pPr algn="r">
              <a:defRPr sz="6100">
                <a:solidFill>
                  <a:schemeClr val="tx1">
                    <a:tint val="75000"/>
                  </a:schemeClr>
                </a:solidFill>
              </a:defRPr>
            </a:lvl1pPr>
          </a:lstStyle>
          <a:p>
            <a:fld id="{AA85973B-B8F6-8E43-9194-24EC1D6B2CD9}" type="slidenum">
              <a:rPr lang="en-US" smtClean="0"/>
              <a:t>‹#›</a:t>
            </a:fld>
            <a:endParaRPr lang="en-US"/>
          </a:p>
        </p:txBody>
      </p:sp>
    </p:spTree>
    <p:extLst>
      <p:ext uri="{BB962C8B-B14F-4D97-AF65-F5344CB8AC3E}">
        <p14:creationId xmlns:p14="http://schemas.microsoft.com/office/powerpoint/2010/main" val="2240466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274130" rtl="0" eaLnBrk="1" latinLnBrk="0" hangingPunct="1">
        <a:spcBef>
          <a:spcPct val="0"/>
        </a:spcBef>
        <a:buNone/>
        <a:defRPr sz="21800" kern="1200">
          <a:solidFill>
            <a:schemeClr val="tx1"/>
          </a:solidFill>
          <a:latin typeface="+mj-lt"/>
          <a:ea typeface="+mj-ea"/>
          <a:cs typeface="+mj-cs"/>
        </a:defRPr>
      </a:lvl1pPr>
    </p:titleStyle>
    <p:bodyStyle>
      <a:lvl1pPr marL="1705593" indent="-1705593" algn="l" defTabSz="2274130" rtl="0" eaLnBrk="1" latinLnBrk="0" hangingPunct="1">
        <a:spcBef>
          <a:spcPct val="20000"/>
        </a:spcBef>
        <a:buFont typeface="Arial"/>
        <a:buChar char="•"/>
        <a:defRPr sz="16100" kern="1200">
          <a:solidFill>
            <a:schemeClr val="tx1"/>
          </a:solidFill>
          <a:latin typeface="+mn-lt"/>
          <a:ea typeface="+mn-ea"/>
          <a:cs typeface="+mn-cs"/>
        </a:defRPr>
      </a:lvl1pPr>
      <a:lvl2pPr marL="3695457" indent="-1421331" algn="l" defTabSz="2274130" rtl="0" eaLnBrk="1" latinLnBrk="0" hangingPunct="1">
        <a:spcBef>
          <a:spcPct val="20000"/>
        </a:spcBef>
        <a:buFont typeface="Arial"/>
        <a:buChar char="–"/>
        <a:defRPr sz="13900" kern="1200">
          <a:solidFill>
            <a:schemeClr val="tx1"/>
          </a:solidFill>
          <a:latin typeface="+mn-lt"/>
          <a:ea typeface="+mn-ea"/>
          <a:cs typeface="+mn-cs"/>
        </a:defRPr>
      </a:lvl2pPr>
      <a:lvl3pPr marL="5685323" indent="-1137063" algn="l" defTabSz="2274130" rtl="0" eaLnBrk="1" latinLnBrk="0" hangingPunct="1">
        <a:spcBef>
          <a:spcPct val="20000"/>
        </a:spcBef>
        <a:buFont typeface="Arial"/>
        <a:buChar char="•"/>
        <a:defRPr sz="11800" kern="1200">
          <a:solidFill>
            <a:schemeClr val="tx1"/>
          </a:solidFill>
          <a:latin typeface="+mn-lt"/>
          <a:ea typeface="+mn-ea"/>
          <a:cs typeface="+mn-cs"/>
        </a:defRPr>
      </a:lvl3pPr>
      <a:lvl4pPr marL="7959448" indent="-1137063" algn="l" defTabSz="2274130" rtl="0" eaLnBrk="1" latinLnBrk="0" hangingPunct="1">
        <a:spcBef>
          <a:spcPct val="20000"/>
        </a:spcBef>
        <a:buFont typeface="Arial"/>
        <a:buChar char="–"/>
        <a:defRPr sz="10000" kern="1200">
          <a:solidFill>
            <a:schemeClr val="tx1"/>
          </a:solidFill>
          <a:latin typeface="+mn-lt"/>
          <a:ea typeface="+mn-ea"/>
          <a:cs typeface="+mn-cs"/>
        </a:defRPr>
      </a:lvl4pPr>
      <a:lvl5pPr marL="10233579" indent="-1137063" algn="l" defTabSz="2274130" rtl="0" eaLnBrk="1" latinLnBrk="0" hangingPunct="1">
        <a:spcBef>
          <a:spcPct val="20000"/>
        </a:spcBef>
        <a:buFont typeface="Arial"/>
        <a:buChar char="»"/>
        <a:defRPr sz="10000" kern="1200">
          <a:solidFill>
            <a:schemeClr val="tx1"/>
          </a:solidFill>
          <a:latin typeface="+mn-lt"/>
          <a:ea typeface="+mn-ea"/>
          <a:cs typeface="+mn-cs"/>
        </a:defRPr>
      </a:lvl5pPr>
      <a:lvl6pPr marL="12507710" indent="-1137063" algn="l" defTabSz="2274130" rtl="0" eaLnBrk="1" latinLnBrk="0" hangingPunct="1">
        <a:spcBef>
          <a:spcPct val="20000"/>
        </a:spcBef>
        <a:buFont typeface="Arial"/>
        <a:buChar char="•"/>
        <a:defRPr sz="10000" kern="1200">
          <a:solidFill>
            <a:schemeClr val="tx1"/>
          </a:solidFill>
          <a:latin typeface="+mn-lt"/>
          <a:ea typeface="+mn-ea"/>
          <a:cs typeface="+mn-cs"/>
        </a:defRPr>
      </a:lvl6pPr>
      <a:lvl7pPr marL="14781835" indent="-1137063" algn="l" defTabSz="2274130" rtl="0" eaLnBrk="1" latinLnBrk="0" hangingPunct="1">
        <a:spcBef>
          <a:spcPct val="20000"/>
        </a:spcBef>
        <a:buFont typeface="Arial"/>
        <a:buChar char="•"/>
        <a:defRPr sz="10000" kern="1200">
          <a:solidFill>
            <a:schemeClr val="tx1"/>
          </a:solidFill>
          <a:latin typeface="+mn-lt"/>
          <a:ea typeface="+mn-ea"/>
          <a:cs typeface="+mn-cs"/>
        </a:defRPr>
      </a:lvl7pPr>
      <a:lvl8pPr marL="17055964" indent="-1137063" algn="l" defTabSz="2274130" rtl="0" eaLnBrk="1" latinLnBrk="0" hangingPunct="1">
        <a:spcBef>
          <a:spcPct val="20000"/>
        </a:spcBef>
        <a:buFont typeface="Arial"/>
        <a:buChar char="•"/>
        <a:defRPr sz="10000" kern="1200">
          <a:solidFill>
            <a:schemeClr val="tx1"/>
          </a:solidFill>
          <a:latin typeface="+mn-lt"/>
          <a:ea typeface="+mn-ea"/>
          <a:cs typeface="+mn-cs"/>
        </a:defRPr>
      </a:lvl8pPr>
      <a:lvl9pPr marL="19330091" indent="-1137063" algn="l" defTabSz="2274130" rtl="0" eaLnBrk="1" latinLnBrk="0" hangingPunct="1">
        <a:spcBef>
          <a:spcPct val="20000"/>
        </a:spcBef>
        <a:buFont typeface="Arial"/>
        <a:buChar char="•"/>
        <a:defRPr sz="10000" kern="1200">
          <a:solidFill>
            <a:schemeClr val="tx1"/>
          </a:solidFill>
          <a:latin typeface="+mn-lt"/>
          <a:ea typeface="+mn-ea"/>
          <a:cs typeface="+mn-cs"/>
        </a:defRPr>
      </a:lvl9pPr>
    </p:bodyStyle>
    <p:otherStyle>
      <a:defPPr>
        <a:defRPr lang="en-US"/>
      </a:defPPr>
      <a:lvl1pPr marL="0" algn="l" defTabSz="2274130" rtl="0" eaLnBrk="1" latinLnBrk="0" hangingPunct="1">
        <a:defRPr sz="8900" kern="1200">
          <a:solidFill>
            <a:schemeClr val="tx1"/>
          </a:solidFill>
          <a:latin typeface="+mn-lt"/>
          <a:ea typeface="+mn-ea"/>
          <a:cs typeface="+mn-cs"/>
        </a:defRPr>
      </a:lvl1pPr>
      <a:lvl2pPr marL="2274130" algn="l" defTabSz="2274130" rtl="0" eaLnBrk="1" latinLnBrk="0" hangingPunct="1">
        <a:defRPr sz="8900" kern="1200">
          <a:solidFill>
            <a:schemeClr val="tx1"/>
          </a:solidFill>
          <a:latin typeface="+mn-lt"/>
          <a:ea typeface="+mn-ea"/>
          <a:cs typeface="+mn-cs"/>
        </a:defRPr>
      </a:lvl2pPr>
      <a:lvl3pPr marL="4548256" algn="l" defTabSz="2274130" rtl="0" eaLnBrk="1" latinLnBrk="0" hangingPunct="1">
        <a:defRPr sz="8900" kern="1200">
          <a:solidFill>
            <a:schemeClr val="tx1"/>
          </a:solidFill>
          <a:latin typeface="+mn-lt"/>
          <a:ea typeface="+mn-ea"/>
          <a:cs typeface="+mn-cs"/>
        </a:defRPr>
      </a:lvl3pPr>
      <a:lvl4pPr marL="6822386" algn="l" defTabSz="2274130" rtl="0" eaLnBrk="1" latinLnBrk="0" hangingPunct="1">
        <a:defRPr sz="8900" kern="1200">
          <a:solidFill>
            <a:schemeClr val="tx1"/>
          </a:solidFill>
          <a:latin typeface="+mn-lt"/>
          <a:ea typeface="+mn-ea"/>
          <a:cs typeface="+mn-cs"/>
        </a:defRPr>
      </a:lvl4pPr>
      <a:lvl5pPr marL="9096516" algn="l" defTabSz="2274130" rtl="0" eaLnBrk="1" latinLnBrk="0" hangingPunct="1">
        <a:defRPr sz="8900" kern="1200">
          <a:solidFill>
            <a:schemeClr val="tx1"/>
          </a:solidFill>
          <a:latin typeface="+mn-lt"/>
          <a:ea typeface="+mn-ea"/>
          <a:cs typeface="+mn-cs"/>
        </a:defRPr>
      </a:lvl5pPr>
      <a:lvl6pPr marL="11370641" algn="l" defTabSz="2274130" rtl="0" eaLnBrk="1" latinLnBrk="0" hangingPunct="1">
        <a:defRPr sz="8900" kern="1200">
          <a:solidFill>
            <a:schemeClr val="tx1"/>
          </a:solidFill>
          <a:latin typeface="+mn-lt"/>
          <a:ea typeface="+mn-ea"/>
          <a:cs typeface="+mn-cs"/>
        </a:defRPr>
      </a:lvl6pPr>
      <a:lvl7pPr marL="13644772" algn="l" defTabSz="2274130" rtl="0" eaLnBrk="1" latinLnBrk="0" hangingPunct="1">
        <a:defRPr sz="8900" kern="1200">
          <a:solidFill>
            <a:schemeClr val="tx1"/>
          </a:solidFill>
          <a:latin typeface="+mn-lt"/>
          <a:ea typeface="+mn-ea"/>
          <a:cs typeface="+mn-cs"/>
        </a:defRPr>
      </a:lvl7pPr>
      <a:lvl8pPr marL="15918897" algn="l" defTabSz="2274130" rtl="0" eaLnBrk="1" latinLnBrk="0" hangingPunct="1">
        <a:defRPr sz="8900" kern="1200">
          <a:solidFill>
            <a:schemeClr val="tx1"/>
          </a:solidFill>
          <a:latin typeface="+mn-lt"/>
          <a:ea typeface="+mn-ea"/>
          <a:cs typeface="+mn-cs"/>
        </a:defRPr>
      </a:lvl8pPr>
      <a:lvl9pPr marL="18193027" algn="l" defTabSz="2274130" rtl="0" eaLnBrk="1" latinLnBrk="0" hangingPunct="1">
        <a:defRPr sz="8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image" Target="../media/image11.tiff"/><Relationship Id="rId18" Type="http://schemas.openxmlformats.org/officeDocument/2006/relationships/image" Target="../media/image15.png"/><Relationship Id="rId3" Type="http://schemas.openxmlformats.org/officeDocument/2006/relationships/image" Target="../media/image1.gif"/><Relationship Id="rId7" Type="http://schemas.openxmlformats.org/officeDocument/2006/relationships/image" Target="../media/image5.tiff"/><Relationship Id="rId12" Type="http://schemas.openxmlformats.org/officeDocument/2006/relationships/image" Target="../media/image10.tiff"/><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hyperlink" Target="mailto:Gustavo.Goni@noaa.gov" TargetMode="External"/><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tiff"/><Relationship Id="rId11" Type="http://schemas.openxmlformats.org/officeDocument/2006/relationships/image" Target="../media/image9.tiff"/><Relationship Id="rId5" Type="http://schemas.openxmlformats.org/officeDocument/2006/relationships/image" Target="../media/image3.tiff"/><Relationship Id="rId15" Type="http://schemas.openxmlformats.org/officeDocument/2006/relationships/image" Target="../media/image13.tiff"/><Relationship Id="rId10" Type="http://schemas.openxmlformats.org/officeDocument/2006/relationships/image" Target="../media/image8.tiff"/><Relationship Id="rId19" Type="http://schemas.openxmlformats.org/officeDocument/2006/relationships/image" Target="../media/image16.png"/><Relationship Id="rId4" Type="http://schemas.openxmlformats.org/officeDocument/2006/relationships/image" Target="../media/image2.tiff"/><Relationship Id="rId9" Type="http://schemas.openxmlformats.org/officeDocument/2006/relationships/image" Target="../media/image7.tiff"/><Relationship Id="rId1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9866200" y="8561949"/>
            <a:ext cx="10609626" cy="11664732"/>
          </a:xfrm>
          <a:prstGeom prst="rect">
            <a:avLst/>
          </a:prstGeom>
          <a:noFill/>
        </p:spPr>
        <p:txBody>
          <a:bodyPr wrap="square" rtlCol="0">
            <a:spAutoFit/>
          </a:bodyPr>
          <a:lstStyle/>
          <a:p>
            <a:r>
              <a:rPr lang="en-US" sz="3200" b="1" dirty="0"/>
              <a:t>The Florida Current </a:t>
            </a:r>
          </a:p>
          <a:p>
            <a:endParaRPr lang="en-US" sz="2400" dirty="0"/>
          </a:p>
          <a:p>
            <a:r>
              <a:rPr lang="en-US" sz="2400" dirty="0"/>
              <a:t>The Florida Current is the strong oceanic current that flows northward along the eastern coast of Florida carrying warm tropical waters that eventually feed into the Gulf Stream. The Florida Current represents both the western boundary current for the subtropical wind-driven gyre as well as a return pathway for the Thermohaline Overturning Cell, which consists of a slow circulation redistributing the waters of the world ocean based on sinking at the high latitudes and upwelling elsewhere. </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Changes in temperature and intensity of the Florida Current and downstream in the Gulf Stream (see poster </a:t>
            </a:r>
            <a:r>
              <a:rPr lang="en-US" sz="2400" i="1" dirty="0"/>
              <a:t>Slowdown of the Gulf Stream</a:t>
            </a:r>
            <a:r>
              <a:rPr lang="en-US" sz="2400" dirty="0"/>
              <a:t>, by M. </a:t>
            </a:r>
            <a:r>
              <a:rPr lang="en-US" sz="2400" dirty="0" err="1"/>
              <a:t>Baringer</a:t>
            </a:r>
            <a:r>
              <a:rPr lang="en-US" sz="2400" dirty="0"/>
              <a:t> et al, ID# 398) and of planetary waves (see poster </a:t>
            </a:r>
            <a:r>
              <a:rPr lang="en-US" sz="2400" i="1" dirty="0"/>
              <a:t>Remote sources of Florida Current variability on seasonal timescales: links with coastal sea-level variability along the east coast of United States, </a:t>
            </a:r>
            <a:r>
              <a:rPr lang="en-US" sz="2400" dirty="0"/>
              <a:t>by Domingues et al</a:t>
            </a:r>
            <a:r>
              <a:rPr lang="en-US" sz="2400" i="1" dirty="0"/>
              <a:t>, </a:t>
            </a:r>
            <a:r>
              <a:rPr lang="en-US" sz="2400" dirty="0"/>
              <a:t>ID# 211) are being assessed to investigate the impact of water mass properties and ocean dynamics on sea level changes along the coast of the southeastern United States.</a:t>
            </a:r>
          </a:p>
        </p:txBody>
      </p:sp>
      <p:sp>
        <p:nvSpPr>
          <p:cNvPr id="283" name="Rectangle 282"/>
          <p:cNvSpPr/>
          <p:nvPr/>
        </p:nvSpPr>
        <p:spPr>
          <a:xfrm>
            <a:off x="4" y="901545"/>
            <a:ext cx="32003997" cy="3546590"/>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76555" tIns="38278" rIns="76555" bIns="38278" spcCol="0" rtlCol="0" anchor="ctr"/>
          <a:lstStyle/>
          <a:p>
            <a:pPr algn="ctr"/>
            <a:r>
              <a:rPr lang="en-US" sz="2400" dirty="0">
                <a:solidFill>
                  <a:schemeClr val="tx1"/>
                </a:solidFill>
                <a:cs typeface="Times New Roman"/>
              </a:rPr>
              <a:t> </a:t>
            </a:r>
          </a:p>
        </p:txBody>
      </p:sp>
      <p:sp>
        <p:nvSpPr>
          <p:cNvPr id="287" name="TextBox 286"/>
          <p:cNvSpPr txBox="1"/>
          <p:nvPr/>
        </p:nvSpPr>
        <p:spPr>
          <a:xfrm>
            <a:off x="5345114" y="3363372"/>
            <a:ext cx="21313776" cy="653256"/>
          </a:xfrm>
          <a:prstGeom prst="rect">
            <a:avLst/>
          </a:prstGeom>
          <a:noFill/>
          <a:effectLst>
            <a:outerShdw blurRad="50800" dir="2700000" sx="50000" sy="50000" algn="tl" rotWithShape="0">
              <a:prstClr val="black"/>
            </a:outerShdw>
          </a:effectLst>
        </p:spPr>
        <p:txBody>
          <a:bodyPr wrap="square" lIns="98298" tIns="49149" rIns="98298" bIns="49149" rtlCol="0">
            <a:spAutoFit/>
          </a:bodyPr>
          <a:lstStyle/>
          <a:p>
            <a:pPr algn="ctr"/>
            <a:r>
              <a:rPr lang="en-US" sz="3600" dirty="0"/>
              <a:t>Molly </a:t>
            </a:r>
            <a:r>
              <a:rPr lang="en-US" sz="3600" dirty="0" err="1"/>
              <a:t>Baringer</a:t>
            </a:r>
            <a:r>
              <a:rPr lang="en-US" sz="3600" baseline="30000" dirty="0"/>
              <a:t>(1)</a:t>
            </a:r>
            <a:r>
              <a:rPr lang="en-US" sz="3600" dirty="0"/>
              <a:t> , Gustavo </a:t>
            </a:r>
            <a:r>
              <a:rPr lang="en-US" sz="3600" dirty="0" err="1"/>
              <a:t>Goni</a:t>
            </a:r>
            <a:r>
              <a:rPr lang="en-US" sz="3600" dirty="0"/>
              <a:t> </a:t>
            </a:r>
            <a:r>
              <a:rPr lang="en-US" sz="3600" baseline="30000" dirty="0"/>
              <a:t>(1)</a:t>
            </a:r>
            <a:r>
              <a:rPr lang="en-US" sz="3600" dirty="0"/>
              <a:t>, Ricardo Domingues</a:t>
            </a:r>
            <a:r>
              <a:rPr lang="en-US" sz="3600" baseline="30000" dirty="0"/>
              <a:t>(2,1)</a:t>
            </a:r>
            <a:r>
              <a:rPr lang="en-US" sz="3600" dirty="0"/>
              <a:t>, Denis Volkov</a:t>
            </a:r>
            <a:r>
              <a:rPr lang="en-US" sz="3600" baseline="30000" dirty="0"/>
              <a:t>(2,1)</a:t>
            </a:r>
            <a:r>
              <a:rPr lang="en-US" sz="3600" dirty="0"/>
              <a:t>, and William Sweet</a:t>
            </a:r>
            <a:r>
              <a:rPr lang="en-US" sz="3600" baseline="30000" dirty="0"/>
              <a:t>(3)</a:t>
            </a:r>
            <a:endParaRPr lang="en-US" sz="3600" dirty="0"/>
          </a:p>
        </p:txBody>
      </p:sp>
      <p:sp>
        <p:nvSpPr>
          <p:cNvPr id="305" name="Rectangle 304"/>
          <p:cNvSpPr/>
          <p:nvPr/>
        </p:nvSpPr>
        <p:spPr>
          <a:xfrm>
            <a:off x="3277808" y="1256190"/>
            <a:ext cx="25351554" cy="1938992"/>
          </a:xfrm>
          <a:prstGeom prst="rect">
            <a:avLst/>
          </a:prstGeom>
          <a:noFill/>
        </p:spPr>
        <p:txBody>
          <a:bodyPr wrap="square" lIns="91440" tIns="45720" rIns="91440" bIns="45720">
            <a:spAutoFit/>
          </a:bodyPr>
          <a:lstStyle/>
          <a:p>
            <a:pPr algn="ctr"/>
            <a:r>
              <a:rPr lang="en-US" sz="6000" b="1" dirty="0"/>
              <a:t>NOAA Ocean Observations and Tools for Attributions of Sea Level Changes Along the U.S. East Coast: Ongoing Efforts and Prospective Future</a:t>
            </a:r>
            <a:endParaRPr lang="en-US" sz="6000" b="1" dirty="0">
              <a:ln w="18415" cmpd="sng">
                <a:noFill/>
                <a:prstDash val="solid"/>
              </a:ln>
              <a:effectLst>
                <a:outerShdw blurRad="292100" dist="63500" dir="5400000" algn="t" rotWithShape="0">
                  <a:schemeClr val="bg1">
                    <a:alpha val="51000"/>
                  </a:schemeClr>
                </a:outerShdw>
              </a:effectLst>
              <a:latin typeface="Franklin Gothic Medium Cond" panose="020B0606030402020204" pitchFamily="34" charset="0"/>
              <a:cs typeface="Courier New" panose="02070309020205020404" pitchFamily="49" charset="0"/>
            </a:endParaRPr>
          </a:p>
        </p:txBody>
      </p:sp>
      <p:pic>
        <p:nvPicPr>
          <p:cNvPr id="107" name="Picture 10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73" y="1125987"/>
            <a:ext cx="2805031" cy="2743077"/>
          </a:xfrm>
          <a:prstGeom prst="rect">
            <a:avLst/>
          </a:prstGeom>
        </p:spPr>
      </p:pic>
      <p:sp>
        <p:nvSpPr>
          <p:cNvPr id="150" name="TextBox 149"/>
          <p:cNvSpPr txBox="1"/>
          <p:nvPr/>
        </p:nvSpPr>
        <p:spPr>
          <a:xfrm>
            <a:off x="792571" y="29303391"/>
            <a:ext cx="2065374" cy="400110"/>
          </a:xfrm>
          <a:prstGeom prst="rect">
            <a:avLst/>
          </a:prstGeom>
          <a:noFill/>
        </p:spPr>
        <p:txBody>
          <a:bodyPr wrap="none" rtlCol="0">
            <a:spAutoFit/>
          </a:bodyPr>
          <a:lstStyle/>
          <a:p>
            <a:r>
              <a:rPr lang="en-US" sz="2000" b="1" u="sng" dirty="0"/>
              <a:t>PDF of this poster</a:t>
            </a:r>
          </a:p>
        </p:txBody>
      </p:sp>
      <p:grpSp>
        <p:nvGrpSpPr>
          <p:cNvPr id="46" name="Group 45"/>
          <p:cNvGrpSpPr/>
          <p:nvPr/>
        </p:nvGrpSpPr>
        <p:grpSpPr>
          <a:xfrm>
            <a:off x="21043915" y="25480096"/>
            <a:ext cx="9606208" cy="4568291"/>
            <a:chOff x="21220123" y="22195620"/>
            <a:chExt cx="8627826" cy="3753096"/>
          </a:xfrm>
        </p:grpSpPr>
        <p:grpSp>
          <p:nvGrpSpPr>
            <p:cNvPr id="110" name="Group 109"/>
            <p:cNvGrpSpPr/>
            <p:nvPr/>
          </p:nvGrpSpPr>
          <p:grpSpPr>
            <a:xfrm>
              <a:off x="22393037" y="22195620"/>
              <a:ext cx="7454912" cy="3738297"/>
              <a:chOff x="0" y="47340"/>
              <a:chExt cx="2857500" cy="1433479"/>
            </a:xfrm>
          </p:grpSpPr>
          <p:grpSp>
            <p:nvGrpSpPr>
              <p:cNvPr id="111" name="Group 110"/>
              <p:cNvGrpSpPr/>
              <p:nvPr/>
            </p:nvGrpSpPr>
            <p:grpSpPr>
              <a:xfrm>
                <a:off x="0" y="47340"/>
                <a:ext cx="2857500" cy="1433479"/>
                <a:chOff x="0" y="37936"/>
                <a:chExt cx="2590800" cy="1148717"/>
              </a:xfrm>
            </p:grpSpPr>
            <p:grpSp>
              <p:nvGrpSpPr>
                <p:cNvPr id="114" name="Group 113"/>
                <p:cNvGrpSpPr/>
                <p:nvPr/>
              </p:nvGrpSpPr>
              <p:grpSpPr>
                <a:xfrm>
                  <a:off x="0" y="37936"/>
                  <a:ext cx="2590800" cy="602310"/>
                  <a:chOff x="0" y="37936"/>
                  <a:chExt cx="2590800" cy="602310"/>
                </a:xfrm>
              </p:grpSpPr>
              <p:grpSp>
                <p:nvGrpSpPr>
                  <p:cNvPr id="122" name="Group 121"/>
                  <p:cNvGrpSpPr/>
                  <p:nvPr/>
                </p:nvGrpSpPr>
                <p:grpSpPr>
                  <a:xfrm>
                    <a:off x="0" y="106942"/>
                    <a:ext cx="2590800" cy="533304"/>
                    <a:chOff x="0" y="130067"/>
                    <a:chExt cx="5652448" cy="1919318"/>
                  </a:xfrm>
                </p:grpSpPr>
                <p:sp>
                  <p:nvSpPr>
                    <p:cNvPr id="124" name="Freeform 123"/>
                    <p:cNvSpPr/>
                    <p:nvPr/>
                  </p:nvSpPr>
                  <p:spPr>
                    <a:xfrm>
                      <a:off x="1071144" y="1008369"/>
                      <a:ext cx="3542004" cy="1037230"/>
                    </a:xfrm>
                    <a:custGeom>
                      <a:avLst/>
                      <a:gdLst>
                        <a:gd name="connsiteX0" fmla="*/ 0 w 3452883"/>
                        <a:gd name="connsiteY0" fmla="*/ 982638 h 1310185"/>
                        <a:gd name="connsiteX1" fmla="*/ 0 w 3452883"/>
                        <a:gd name="connsiteY1" fmla="*/ 1310185 h 1310185"/>
                        <a:gd name="connsiteX2" fmla="*/ 3452883 w 3452883"/>
                        <a:gd name="connsiteY2" fmla="*/ 1296537 h 1310185"/>
                        <a:gd name="connsiteX3" fmla="*/ 3452883 w 3452883"/>
                        <a:gd name="connsiteY3" fmla="*/ 0 h 1310185"/>
                        <a:gd name="connsiteX4" fmla="*/ 0 w 3452883"/>
                        <a:gd name="connsiteY4" fmla="*/ 982638 h 1310185"/>
                        <a:gd name="connsiteX0" fmla="*/ 0 w 3466396"/>
                        <a:gd name="connsiteY0" fmla="*/ 1160059 h 1487606"/>
                        <a:gd name="connsiteX1" fmla="*/ 0 w 3466396"/>
                        <a:gd name="connsiteY1" fmla="*/ 1487606 h 1487606"/>
                        <a:gd name="connsiteX2" fmla="*/ 3452883 w 3466396"/>
                        <a:gd name="connsiteY2" fmla="*/ 1473958 h 1487606"/>
                        <a:gd name="connsiteX3" fmla="*/ 3466396 w 3466396"/>
                        <a:gd name="connsiteY3" fmla="*/ 0 h 1487606"/>
                        <a:gd name="connsiteX4" fmla="*/ 0 w 3466396"/>
                        <a:gd name="connsiteY4" fmla="*/ 1160059 h 1487606"/>
                        <a:gd name="connsiteX0" fmla="*/ 0 w 3466396"/>
                        <a:gd name="connsiteY0" fmla="*/ 1364776 h 1487606"/>
                        <a:gd name="connsiteX1" fmla="*/ 0 w 3466396"/>
                        <a:gd name="connsiteY1" fmla="*/ 1487606 h 1487606"/>
                        <a:gd name="connsiteX2" fmla="*/ 3452883 w 3466396"/>
                        <a:gd name="connsiteY2" fmla="*/ 1473958 h 1487606"/>
                        <a:gd name="connsiteX3" fmla="*/ 3466396 w 3466396"/>
                        <a:gd name="connsiteY3" fmla="*/ 0 h 1487606"/>
                        <a:gd name="connsiteX4" fmla="*/ 0 w 3466396"/>
                        <a:gd name="connsiteY4" fmla="*/ 1364776 h 1487606"/>
                        <a:gd name="connsiteX0" fmla="*/ 0 w 3479909"/>
                        <a:gd name="connsiteY0" fmla="*/ 887104 h 1487606"/>
                        <a:gd name="connsiteX1" fmla="*/ 13513 w 3479909"/>
                        <a:gd name="connsiteY1" fmla="*/ 1487606 h 1487606"/>
                        <a:gd name="connsiteX2" fmla="*/ 3466396 w 3479909"/>
                        <a:gd name="connsiteY2" fmla="*/ 1473958 h 1487606"/>
                        <a:gd name="connsiteX3" fmla="*/ 3479909 w 3479909"/>
                        <a:gd name="connsiteY3" fmla="*/ 0 h 1487606"/>
                        <a:gd name="connsiteX4" fmla="*/ 0 w 3479909"/>
                        <a:gd name="connsiteY4" fmla="*/ 887104 h 1487606"/>
                        <a:gd name="connsiteX0" fmla="*/ 0 w 3506935"/>
                        <a:gd name="connsiteY0" fmla="*/ 436728 h 1037230"/>
                        <a:gd name="connsiteX1" fmla="*/ 13513 w 3506935"/>
                        <a:gd name="connsiteY1" fmla="*/ 1037230 h 1037230"/>
                        <a:gd name="connsiteX2" fmla="*/ 3466396 w 3506935"/>
                        <a:gd name="connsiteY2" fmla="*/ 1023582 h 1037230"/>
                        <a:gd name="connsiteX3" fmla="*/ 3506935 w 3506935"/>
                        <a:gd name="connsiteY3" fmla="*/ 0 h 1037230"/>
                        <a:gd name="connsiteX4" fmla="*/ 0 w 3506935"/>
                        <a:gd name="connsiteY4" fmla="*/ 436728 h 1037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6935" h="1037230">
                          <a:moveTo>
                            <a:pt x="0" y="436728"/>
                          </a:moveTo>
                          <a:lnTo>
                            <a:pt x="13513" y="1037230"/>
                          </a:lnTo>
                          <a:lnTo>
                            <a:pt x="3466396" y="1023582"/>
                          </a:lnTo>
                          <a:lnTo>
                            <a:pt x="3506935" y="0"/>
                          </a:lnTo>
                          <a:lnTo>
                            <a:pt x="0" y="436728"/>
                          </a:lnTo>
                          <a:close/>
                        </a:path>
                      </a:pathLst>
                    </a:custGeom>
                    <a:solidFill>
                      <a:schemeClr val="accent1">
                        <a:lumMod val="40000"/>
                        <a:lumOff val="60000"/>
                      </a:schemeClr>
                    </a:solid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4400"/>
                    </a:p>
                  </p:txBody>
                </p:sp>
                <p:sp>
                  <p:nvSpPr>
                    <p:cNvPr id="125" name="Rectangle 124"/>
                    <p:cNvSpPr/>
                    <p:nvPr/>
                  </p:nvSpPr>
                  <p:spPr>
                    <a:xfrm>
                      <a:off x="1080448" y="543038"/>
                      <a:ext cx="3505200" cy="14913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4400"/>
                    </a:p>
                  </p:txBody>
                </p:sp>
                <p:cxnSp>
                  <p:nvCxnSpPr>
                    <p:cNvPr id="126" name="Straight Connector 125"/>
                    <p:cNvCxnSpPr/>
                    <p:nvPr/>
                  </p:nvCxnSpPr>
                  <p:spPr>
                    <a:xfrm flipV="1">
                      <a:off x="1066800" y="767016"/>
                      <a:ext cx="3546348" cy="932308"/>
                    </a:xfrm>
                    <a:prstGeom prst="line">
                      <a:avLst/>
                    </a:prstGeom>
                    <a:ln w="1270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127" name="Rectangle 126"/>
                    <p:cNvSpPr/>
                    <p:nvPr/>
                  </p:nvSpPr>
                  <p:spPr>
                    <a:xfrm>
                      <a:off x="0" y="528051"/>
                      <a:ext cx="1066800" cy="1521334"/>
                    </a:xfrm>
                    <a:prstGeom prst="rect">
                      <a:avLst/>
                    </a:prstGeom>
                    <a:solidFill>
                      <a:schemeClr val="bg2">
                        <a:lumMod val="9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ea typeface="Times New Roman" charset="0"/>
                          <a:cs typeface="Times New Roman" charset="0"/>
                        </a:rPr>
                        <a:t>Florida</a:t>
                      </a:r>
                      <a:endParaRPr lang="en-US" sz="4000" dirty="0">
                        <a:latin typeface="Times New Roman" charset="0"/>
                        <a:ea typeface="Times New Roman" charset="0"/>
                      </a:endParaRPr>
                    </a:p>
                  </p:txBody>
                </p:sp>
                <p:sp>
                  <p:nvSpPr>
                    <p:cNvPr id="128" name="Rectangle 127"/>
                    <p:cNvSpPr/>
                    <p:nvPr/>
                  </p:nvSpPr>
                  <p:spPr>
                    <a:xfrm>
                      <a:off x="4585648" y="532418"/>
                      <a:ext cx="1066800" cy="1512599"/>
                    </a:xfrm>
                    <a:prstGeom prst="rect">
                      <a:avLst/>
                    </a:prstGeom>
                    <a:solidFill>
                      <a:schemeClr val="bg2">
                        <a:lumMod val="9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ea typeface="Times New Roman" charset="0"/>
                          <a:cs typeface="Times New Roman" charset="0"/>
                        </a:rPr>
                        <a:t>Bahamas</a:t>
                      </a:r>
                      <a:endParaRPr lang="en-US" sz="4800" dirty="0">
                        <a:latin typeface="Times New Roman" charset="0"/>
                        <a:ea typeface="Times New Roman" charset="0"/>
                      </a:endParaRPr>
                    </a:p>
                  </p:txBody>
                </p:sp>
                <p:cxnSp>
                  <p:nvCxnSpPr>
                    <p:cNvPr id="129" name="Straight Connector 128"/>
                    <p:cNvCxnSpPr/>
                    <p:nvPr/>
                  </p:nvCxnSpPr>
                  <p:spPr>
                    <a:xfrm flipV="1">
                      <a:off x="0" y="130067"/>
                      <a:ext cx="533399" cy="2"/>
                    </a:xfrm>
                    <a:prstGeom prst="line">
                      <a:avLst/>
                    </a:prstGeom>
                    <a:ln w="412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123" name="Text Box 12"/>
                  <p:cNvSpPr txBox="1"/>
                  <p:nvPr/>
                </p:nvSpPr>
                <p:spPr>
                  <a:xfrm>
                    <a:off x="321601" y="37936"/>
                    <a:ext cx="1023400" cy="215265"/>
                  </a:xfrm>
                  <a:prstGeom prst="rect">
                    <a:avLst/>
                  </a:prstGeom>
                  <a:noFill/>
                </p:spPr>
                <p:txBody>
                  <a:bodyPr wrap="square" rtlCol="0">
                    <a:noAutofit/>
                  </a:bodyPr>
                  <a:lstStyle/>
                  <a:p>
                    <a:r>
                      <a:rPr lang="en-US" sz="2400" dirty="0">
                        <a:solidFill>
                          <a:srgbClr val="000000"/>
                        </a:solidFill>
                        <a:latin typeface="Calibri" charset="0"/>
                        <a:ea typeface="Times New Roman" charset="0"/>
                        <a:cs typeface="Times New Roman" charset="0"/>
                      </a:rPr>
                      <a:t>mean sea level</a:t>
                    </a:r>
                    <a:endParaRPr lang="en-US" sz="4400" dirty="0">
                      <a:latin typeface="Times New Roman" charset="0"/>
                      <a:ea typeface="Times New Roman" charset="0"/>
                    </a:endParaRPr>
                  </a:p>
                </p:txBody>
              </p:sp>
            </p:grpSp>
            <p:grpSp>
              <p:nvGrpSpPr>
                <p:cNvPr id="115" name="Group 114"/>
                <p:cNvGrpSpPr/>
                <p:nvPr/>
              </p:nvGrpSpPr>
              <p:grpSpPr>
                <a:xfrm>
                  <a:off x="0" y="763934"/>
                  <a:ext cx="2590800" cy="422719"/>
                  <a:chOff x="0" y="763934"/>
                  <a:chExt cx="2590800" cy="422719"/>
                </a:xfrm>
              </p:grpSpPr>
              <p:sp>
                <p:nvSpPr>
                  <p:cNvPr id="116" name="Right Triangle 115"/>
                  <p:cNvSpPr/>
                  <p:nvPr/>
                </p:nvSpPr>
                <p:spPr>
                  <a:xfrm flipH="1">
                    <a:off x="473727" y="770364"/>
                    <a:ext cx="1621849" cy="416289"/>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34400"/>
                  </a:p>
                </p:txBody>
              </p:sp>
              <p:grpSp>
                <p:nvGrpSpPr>
                  <p:cNvPr id="117" name="Group 116"/>
                  <p:cNvGrpSpPr/>
                  <p:nvPr/>
                </p:nvGrpSpPr>
                <p:grpSpPr>
                  <a:xfrm>
                    <a:off x="0" y="763934"/>
                    <a:ext cx="2590800" cy="422719"/>
                    <a:chOff x="0" y="763934"/>
                    <a:chExt cx="5652448" cy="1521333"/>
                  </a:xfrm>
                </p:grpSpPr>
                <p:sp>
                  <p:nvSpPr>
                    <p:cNvPr id="118" name="Rectangle 117"/>
                    <p:cNvSpPr/>
                    <p:nvPr/>
                  </p:nvSpPr>
                  <p:spPr>
                    <a:xfrm>
                      <a:off x="1080448" y="778922"/>
                      <a:ext cx="3505200" cy="14913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4400"/>
                    </a:p>
                  </p:txBody>
                </p:sp>
                <p:cxnSp>
                  <p:nvCxnSpPr>
                    <p:cNvPr id="119" name="Straight Connector 118"/>
                    <p:cNvCxnSpPr/>
                    <p:nvPr/>
                  </p:nvCxnSpPr>
                  <p:spPr>
                    <a:xfrm flipV="1">
                      <a:off x="1066800" y="1002899"/>
                      <a:ext cx="3546348" cy="932308"/>
                    </a:xfrm>
                    <a:prstGeom prst="line">
                      <a:avLst/>
                    </a:prstGeom>
                    <a:ln w="1270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0" y="763934"/>
                      <a:ext cx="1066800" cy="1521333"/>
                    </a:xfrm>
                    <a:prstGeom prst="rect">
                      <a:avLst/>
                    </a:prstGeom>
                    <a:solidFill>
                      <a:schemeClr val="bg2">
                        <a:lumMod val="9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ea typeface="Times New Roman" charset="0"/>
                          <a:cs typeface="Times New Roman" charset="0"/>
                        </a:rPr>
                        <a:t>Florida</a:t>
                      </a:r>
                      <a:endParaRPr lang="en-US" sz="4000" dirty="0">
                        <a:latin typeface="Times New Roman" charset="0"/>
                        <a:ea typeface="Times New Roman" charset="0"/>
                      </a:endParaRPr>
                    </a:p>
                  </p:txBody>
                </p:sp>
                <p:sp>
                  <p:nvSpPr>
                    <p:cNvPr id="121" name="Rectangle 120"/>
                    <p:cNvSpPr/>
                    <p:nvPr/>
                  </p:nvSpPr>
                  <p:spPr>
                    <a:xfrm>
                      <a:off x="4585648" y="768301"/>
                      <a:ext cx="1066800" cy="1512599"/>
                    </a:xfrm>
                    <a:prstGeom prst="rect">
                      <a:avLst/>
                    </a:prstGeom>
                    <a:solidFill>
                      <a:schemeClr val="bg2">
                        <a:lumMod val="9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ea typeface="Times New Roman" charset="0"/>
                          <a:cs typeface="Times New Roman" charset="0"/>
                        </a:rPr>
                        <a:t>Bahamas</a:t>
                      </a:r>
                      <a:endParaRPr lang="en-US" sz="4800" dirty="0">
                        <a:latin typeface="Times New Roman" charset="0"/>
                        <a:ea typeface="Times New Roman" charset="0"/>
                      </a:endParaRPr>
                    </a:p>
                  </p:txBody>
                </p:sp>
              </p:grpSp>
            </p:grpSp>
          </p:grpSp>
          <p:sp>
            <p:nvSpPr>
              <p:cNvPr id="112" name="Text Box 42"/>
              <p:cNvSpPr txBox="1"/>
              <p:nvPr/>
            </p:nvSpPr>
            <p:spPr>
              <a:xfrm>
                <a:off x="969773" y="1224685"/>
                <a:ext cx="1192049" cy="18239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2000" dirty="0">
                    <a:highlight>
                      <a:srgbClr val="D3D3D3"/>
                    </a:highlight>
                    <a:ea typeface="Calibri" charset="0"/>
                    <a:cs typeface="Times New Roman" charset="0"/>
                  </a:rPr>
                  <a:t>Strong Florida Current</a:t>
                </a:r>
                <a:endParaRPr lang="en-US" sz="2000" dirty="0">
                  <a:ea typeface="Calibri" charset="0"/>
                  <a:cs typeface="Times New Roman" charset="0"/>
                </a:endParaRPr>
              </a:p>
            </p:txBody>
          </p:sp>
          <p:sp>
            <p:nvSpPr>
              <p:cNvPr id="113" name="Text Box 43"/>
              <p:cNvSpPr txBox="1"/>
              <p:nvPr/>
            </p:nvSpPr>
            <p:spPr>
              <a:xfrm>
                <a:off x="1017706" y="533186"/>
                <a:ext cx="797934" cy="12435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2000" dirty="0">
                    <a:highlight>
                      <a:srgbClr val="D3D3D3"/>
                    </a:highlight>
                    <a:ea typeface="Calibri" charset="0"/>
                    <a:cs typeface="Times New Roman" charset="0"/>
                  </a:rPr>
                  <a:t>Weak Florida Current</a:t>
                </a:r>
                <a:endParaRPr lang="en-US" sz="2000" dirty="0">
                  <a:ea typeface="Calibri" charset="0"/>
                  <a:cs typeface="Times New Roman" charset="0"/>
                </a:endParaRPr>
              </a:p>
            </p:txBody>
          </p:sp>
        </p:grpSp>
        <p:cxnSp>
          <p:nvCxnSpPr>
            <p:cNvPr id="102" name="Straight Arrow Connector 101"/>
            <p:cNvCxnSpPr/>
            <p:nvPr/>
          </p:nvCxnSpPr>
          <p:spPr>
            <a:xfrm>
              <a:off x="22144540" y="24457734"/>
              <a:ext cx="0" cy="149098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22144540" y="22668556"/>
              <a:ext cx="0" cy="149098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4" name="Text Box 21"/>
            <p:cNvSpPr txBox="1"/>
            <p:nvPr/>
          </p:nvSpPr>
          <p:spPr>
            <a:xfrm rot="16200000">
              <a:off x="20824185" y="23960195"/>
              <a:ext cx="1388270" cy="596393"/>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2400" dirty="0">
                  <a:ea typeface="Calibri" charset="0"/>
                  <a:cs typeface="Times New Roman" charset="0"/>
                </a:rPr>
                <a:t>Depth</a:t>
              </a:r>
            </a:p>
          </p:txBody>
        </p:sp>
      </p:grpSp>
      <p:sp>
        <p:nvSpPr>
          <p:cNvPr id="132" name="Text Box 44"/>
          <p:cNvSpPr txBox="1"/>
          <p:nvPr/>
        </p:nvSpPr>
        <p:spPr>
          <a:xfrm>
            <a:off x="20964551" y="8540429"/>
            <a:ext cx="10355985" cy="8388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3200" b="1" dirty="0">
                <a:ea typeface="Calibri" charset="0"/>
                <a:cs typeface="Times New Roman" charset="0"/>
              </a:rPr>
              <a:t>Sea Level and Temperature Changes</a:t>
            </a:r>
          </a:p>
          <a:p>
            <a:pPr>
              <a:lnSpc>
                <a:spcPct val="115000"/>
              </a:lnSpc>
              <a:spcAft>
                <a:spcPts val="1000"/>
              </a:spcAft>
            </a:pPr>
            <a:r>
              <a:rPr lang="en-US" sz="2400" dirty="0">
                <a:ea typeface="Calibri" charset="0"/>
                <a:cs typeface="Times New Roman" charset="0"/>
              </a:rPr>
              <a:t>Vertical temperature changes across the Florida Current measured using Conductivity Temperature Depth (CTD) and </a:t>
            </a:r>
            <a:r>
              <a:rPr lang="en-US" sz="2400" dirty="0" err="1">
                <a:ea typeface="Calibri" charset="0"/>
                <a:cs typeface="Times New Roman" charset="0"/>
              </a:rPr>
              <a:t>eXpendable</a:t>
            </a:r>
            <a:r>
              <a:rPr lang="en-US" sz="2400" dirty="0">
                <a:ea typeface="Calibri" charset="0"/>
                <a:cs typeface="Times New Roman" charset="0"/>
              </a:rPr>
              <a:t> </a:t>
            </a:r>
            <a:r>
              <a:rPr lang="en-US" sz="2400" dirty="0" err="1">
                <a:ea typeface="Calibri" charset="0"/>
                <a:cs typeface="Times New Roman" charset="0"/>
              </a:rPr>
              <a:t>BathyThermograph</a:t>
            </a:r>
            <a:r>
              <a:rPr lang="en-US" sz="2400" dirty="0">
                <a:ea typeface="Calibri" charset="0"/>
                <a:cs typeface="Times New Roman" charset="0"/>
              </a:rPr>
              <a:t> (XBT) observations show more than 1</a:t>
            </a:r>
            <a:r>
              <a:rPr lang="en-US" sz="2400" baseline="30000" dirty="0">
                <a:ea typeface="Calibri" charset="0"/>
                <a:cs typeface="Times New Roman" charset="0"/>
              </a:rPr>
              <a:t>o</a:t>
            </a:r>
            <a:r>
              <a:rPr lang="en-US" sz="2400" dirty="0">
                <a:ea typeface="Calibri" charset="0"/>
                <a:cs typeface="Times New Roman" charset="0"/>
              </a:rPr>
              <a:t>C average increase during the last 20 years (b), which have produced an average increase in sea level of approximately 4 cm (a). However, these trends exhibit different values during the periods 1993-2010 (2.6 mm/year) and 2010-2016 (14.9 mm/year).  New observations obtained from underwater gliders will help to extend the analysis to a wider range of latitudes and to enhance the temporal resolutions of observations.</a:t>
            </a:r>
          </a:p>
        </p:txBody>
      </p:sp>
      <p:sp>
        <p:nvSpPr>
          <p:cNvPr id="5" name="Rectangle 28"/>
          <p:cNvSpPr>
            <a:spLocks noChangeArrowheads="1"/>
          </p:cNvSpPr>
          <p:nvPr/>
        </p:nvSpPr>
        <p:spPr bwMode="auto">
          <a:xfrm>
            <a:off x="1" y="412032"/>
            <a:ext cx="184731" cy="146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p:cNvSpPr txBox="1"/>
          <p:nvPr/>
        </p:nvSpPr>
        <p:spPr>
          <a:xfrm>
            <a:off x="752549" y="4888599"/>
            <a:ext cx="30567987" cy="3816429"/>
          </a:xfrm>
          <a:prstGeom prst="rect">
            <a:avLst/>
          </a:prstGeom>
          <a:noFill/>
        </p:spPr>
        <p:txBody>
          <a:bodyPr wrap="square" rtlCol="0">
            <a:spAutoFit/>
          </a:bodyPr>
          <a:lstStyle/>
          <a:p>
            <a:r>
              <a:rPr lang="en-US" sz="2200" dirty="0"/>
              <a:t>The National Oceanic and Atmospheric Administration (NOAA), along with its national and international partners, maintains an extensive network of in situ ocean observations that is designed to improve our understanding of ocean variability and its impact on weather, climate, and  ecosystems. These observations can also provide critical information on global and regional sea level variability. Some of these observational efforts include, for example, tide gauge stations, XBT Network, Argo Project, Global Drifter Program, and Western Boundary Time Series project. They provide sustained in situ ocean observations that enable extensive research aimed at understanding some of the key drivers of sea level changes along the U.S. East Coast, such as changes in the: (</a:t>
            </a:r>
            <a:r>
              <a:rPr lang="en-US" sz="2200" dirty="0" err="1"/>
              <a:t>i</a:t>
            </a:r>
            <a:r>
              <a:rPr lang="en-US" sz="2200" dirty="0"/>
              <a:t>) upper ocean thermal and saline structure; (ii) Florida Current and Gulf Stream; and (iii) Atlantic Meridional Overturning Circulation (AMOC). Spatial and temporal variability of the Florida Current and Gulf Stream, for example, are known for driving relevant (~20 cm) sea-level changes along the U.S. East Coast on various time-scales. These western boundary currents are continuously monitored using repeated ship-based hydrographic surveys that include XBT, CTD, and LADCP observations, and on a daily record of the Florida Current transport since 1982 based on telephone cables between Florida and the Bahamas. These data enabled identifying recent drives of accelerated sea level rise in the Southeast US coast, which were associated with the warming of the upper layer of the Florida Current and Gulf Stream.  In order to obtain accurate assessments of sea level changes of attributions to sea level changes in the east coast of the US, plans to expand these efforts include targeted underwater gliders observations with the goal of improving meridional sampling along the Southeast U.S. Coast between the Florida keys (~24.5°N) and North Carolina (~32°N). The proposed targeted observations will be designed to study changes occurring at frequencies higher than the seasonal cycle, which include episodic elevated sea level events and that are dominant along the record. In this presentation, an brief overview of ongoing and future efforts by NOAA in support of monitoring and understanding sea level changes along the U.S. East Coast is also provided.</a:t>
            </a:r>
          </a:p>
          <a:p>
            <a:br>
              <a:rPr lang="en-US" sz="2200" dirty="0"/>
            </a:br>
            <a:endParaRPr lang="en-US" sz="2200" dirty="0"/>
          </a:p>
        </p:txBody>
      </p:sp>
      <p:sp>
        <p:nvSpPr>
          <p:cNvPr id="8" name="TextBox 7"/>
          <p:cNvSpPr txBox="1"/>
          <p:nvPr/>
        </p:nvSpPr>
        <p:spPr>
          <a:xfrm>
            <a:off x="715359" y="32793262"/>
            <a:ext cx="8271672" cy="1138773"/>
          </a:xfrm>
          <a:prstGeom prst="rect">
            <a:avLst/>
          </a:prstGeom>
          <a:noFill/>
        </p:spPr>
        <p:txBody>
          <a:bodyPr wrap="square" rtlCol="0">
            <a:spAutoFit/>
          </a:bodyPr>
          <a:lstStyle/>
          <a:p>
            <a:pPr algn="r"/>
            <a:r>
              <a:rPr lang="en-US" sz="2400" b="1" dirty="0"/>
              <a:t>Current and planned ocean observing system to analyze attributions to sea level changes in Southeast Florida.</a:t>
            </a:r>
          </a:p>
          <a:p>
            <a:pPr algn="r"/>
            <a:endParaRPr lang="en-US" sz="2000" b="1" dirty="0"/>
          </a:p>
        </p:txBody>
      </p:sp>
      <p:pic>
        <p:nvPicPr>
          <p:cNvPr id="15" name="Picture 14"/>
          <p:cNvPicPr>
            <a:picLocks noChangeAspect="1"/>
          </p:cNvPicPr>
          <p:nvPr/>
        </p:nvPicPr>
        <p:blipFill>
          <a:blip r:embed="rId4"/>
          <a:stretch>
            <a:fillRect/>
          </a:stretch>
        </p:blipFill>
        <p:spPr>
          <a:xfrm>
            <a:off x="12872564" y="12023682"/>
            <a:ext cx="4757709" cy="4757709"/>
          </a:xfrm>
          <a:prstGeom prst="rect">
            <a:avLst/>
          </a:prstGeom>
        </p:spPr>
      </p:pic>
      <p:pic>
        <p:nvPicPr>
          <p:cNvPr id="16" name="Picture 15"/>
          <p:cNvPicPr>
            <a:picLocks noChangeAspect="1"/>
          </p:cNvPicPr>
          <p:nvPr/>
        </p:nvPicPr>
        <p:blipFill>
          <a:blip r:embed="rId5"/>
          <a:stretch>
            <a:fillRect/>
          </a:stretch>
        </p:blipFill>
        <p:spPr>
          <a:xfrm>
            <a:off x="9281595" y="20461243"/>
            <a:ext cx="11414397" cy="14640205"/>
          </a:xfrm>
          <a:prstGeom prst="rect">
            <a:avLst/>
          </a:prstGeom>
        </p:spPr>
      </p:pic>
      <p:sp>
        <p:nvSpPr>
          <p:cNvPr id="29" name="TextBox 28"/>
          <p:cNvSpPr txBox="1"/>
          <p:nvPr/>
        </p:nvSpPr>
        <p:spPr>
          <a:xfrm>
            <a:off x="1107408" y="8555335"/>
            <a:ext cx="7014181" cy="584775"/>
          </a:xfrm>
          <a:prstGeom prst="rect">
            <a:avLst/>
          </a:prstGeom>
          <a:noFill/>
        </p:spPr>
        <p:txBody>
          <a:bodyPr wrap="square" rtlCol="0">
            <a:spAutoFit/>
          </a:bodyPr>
          <a:lstStyle/>
          <a:p>
            <a:r>
              <a:rPr lang="en-US" sz="3200" b="1" dirty="0"/>
              <a:t>Ocean Observing System</a:t>
            </a:r>
          </a:p>
        </p:txBody>
      </p:sp>
      <p:grpSp>
        <p:nvGrpSpPr>
          <p:cNvPr id="59" name="Group 58"/>
          <p:cNvGrpSpPr/>
          <p:nvPr/>
        </p:nvGrpSpPr>
        <p:grpSpPr>
          <a:xfrm>
            <a:off x="897636" y="9856377"/>
            <a:ext cx="8029100" cy="19763803"/>
            <a:chOff x="728658" y="13384496"/>
            <a:chExt cx="8029100" cy="19763803"/>
          </a:xfrm>
        </p:grpSpPr>
        <p:grpSp>
          <p:nvGrpSpPr>
            <p:cNvPr id="52" name="Group 51"/>
            <p:cNvGrpSpPr/>
            <p:nvPr/>
          </p:nvGrpSpPr>
          <p:grpSpPr>
            <a:xfrm>
              <a:off x="5060985" y="18076401"/>
              <a:ext cx="3625099" cy="3648483"/>
              <a:chOff x="5149291" y="18374937"/>
              <a:chExt cx="3625099" cy="3259852"/>
            </a:xfrm>
          </p:grpSpPr>
          <p:pic>
            <p:nvPicPr>
              <p:cNvPr id="10" name="Picture 9"/>
              <p:cNvPicPr>
                <a:picLocks noChangeAspect="1"/>
              </p:cNvPicPr>
              <p:nvPr/>
            </p:nvPicPr>
            <p:blipFill rotWithShape="1">
              <a:blip r:embed="rId6"/>
              <a:srcRect l="-4089" t="-94" r="17467" b="-3310"/>
              <a:stretch/>
            </p:blipFill>
            <p:spPr>
              <a:xfrm>
                <a:off x="5149291" y="18374937"/>
                <a:ext cx="3625099" cy="3259852"/>
              </a:xfrm>
              <a:prstGeom prst="rect">
                <a:avLst/>
              </a:prstGeom>
            </p:spPr>
          </p:pic>
          <p:sp>
            <p:nvSpPr>
              <p:cNvPr id="39" name="TextBox 38"/>
              <p:cNvSpPr txBox="1"/>
              <p:nvPr/>
            </p:nvSpPr>
            <p:spPr>
              <a:xfrm>
                <a:off x="5537193" y="20709487"/>
                <a:ext cx="3040962" cy="742480"/>
              </a:xfrm>
              <a:prstGeom prst="rect">
                <a:avLst/>
              </a:prstGeom>
              <a:solidFill>
                <a:schemeClr val="bg1"/>
              </a:solidFill>
              <a:ln w="19050">
                <a:solidFill>
                  <a:schemeClr val="tx1"/>
                </a:solidFill>
              </a:ln>
            </p:spPr>
            <p:txBody>
              <a:bodyPr wrap="square" rtlCol="0">
                <a:spAutoFit/>
              </a:bodyPr>
              <a:lstStyle/>
              <a:p>
                <a:r>
                  <a:rPr lang="en-US" sz="1600" b="1" dirty="0"/>
                  <a:t>Underwater gliders: </a:t>
                </a:r>
                <a:r>
                  <a:rPr lang="en-US" sz="1600" dirty="0"/>
                  <a:t>autonomous vehicles for T, S profiles and ocean currents </a:t>
                </a:r>
              </a:p>
            </p:txBody>
          </p:sp>
        </p:grpSp>
        <p:grpSp>
          <p:nvGrpSpPr>
            <p:cNvPr id="57" name="Group 56"/>
            <p:cNvGrpSpPr/>
            <p:nvPr/>
          </p:nvGrpSpPr>
          <p:grpSpPr>
            <a:xfrm>
              <a:off x="3895272" y="13384496"/>
              <a:ext cx="4862486" cy="4140195"/>
              <a:chOff x="3895272" y="13384496"/>
              <a:chExt cx="4862486" cy="4140195"/>
            </a:xfrm>
          </p:grpSpPr>
          <p:pic>
            <p:nvPicPr>
              <p:cNvPr id="13" name="Picture 12"/>
              <p:cNvPicPr>
                <a:picLocks noChangeAspect="1"/>
              </p:cNvPicPr>
              <p:nvPr/>
            </p:nvPicPr>
            <p:blipFill>
              <a:blip r:embed="rId7"/>
              <a:stretch>
                <a:fillRect/>
              </a:stretch>
            </p:blipFill>
            <p:spPr>
              <a:xfrm>
                <a:off x="3895272" y="13384496"/>
                <a:ext cx="4862486" cy="4140195"/>
              </a:xfrm>
              <a:prstGeom prst="rect">
                <a:avLst/>
              </a:prstGeom>
            </p:spPr>
          </p:pic>
          <p:sp>
            <p:nvSpPr>
              <p:cNvPr id="185" name="TextBox 184"/>
              <p:cNvSpPr txBox="1"/>
              <p:nvPr/>
            </p:nvSpPr>
            <p:spPr>
              <a:xfrm>
                <a:off x="6490809" y="16570593"/>
                <a:ext cx="2099734" cy="830997"/>
              </a:xfrm>
              <a:prstGeom prst="rect">
                <a:avLst/>
              </a:prstGeom>
              <a:solidFill>
                <a:schemeClr val="bg1"/>
              </a:solidFill>
              <a:ln w="19050">
                <a:solidFill>
                  <a:schemeClr val="tx1"/>
                </a:solidFill>
              </a:ln>
            </p:spPr>
            <p:txBody>
              <a:bodyPr wrap="square" rtlCol="0">
                <a:spAutoFit/>
              </a:bodyPr>
              <a:lstStyle/>
              <a:p>
                <a:r>
                  <a:rPr lang="en-US" sz="1600" b="1" dirty="0"/>
                  <a:t>CTDs: </a:t>
                </a:r>
                <a:r>
                  <a:rPr lang="en-US" sz="1600" dirty="0"/>
                  <a:t>for vertical temperature and salinity profiles</a:t>
                </a:r>
              </a:p>
            </p:txBody>
          </p:sp>
        </p:grpSp>
        <p:grpSp>
          <p:nvGrpSpPr>
            <p:cNvPr id="56" name="Group 55"/>
            <p:cNvGrpSpPr/>
            <p:nvPr/>
          </p:nvGrpSpPr>
          <p:grpSpPr>
            <a:xfrm>
              <a:off x="754367" y="13427358"/>
              <a:ext cx="2794000" cy="4292600"/>
              <a:chOff x="754367" y="13427358"/>
              <a:chExt cx="2794000" cy="4292600"/>
            </a:xfrm>
          </p:grpSpPr>
          <p:pic>
            <p:nvPicPr>
              <p:cNvPr id="9" name="Picture 8"/>
              <p:cNvPicPr>
                <a:picLocks noChangeAspect="1"/>
              </p:cNvPicPr>
              <p:nvPr/>
            </p:nvPicPr>
            <p:blipFill>
              <a:blip r:embed="rId8"/>
              <a:stretch>
                <a:fillRect/>
              </a:stretch>
            </p:blipFill>
            <p:spPr>
              <a:xfrm>
                <a:off x="754367" y="13427358"/>
                <a:ext cx="2794000" cy="4292600"/>
              </a:xfrm>
              <a:prstGeom prst="rect">
                <a:avLst/>
              </a:prstGeom>
            </p:spPr>
          </p:pic>
          <p:sp>
            <p:nvSpPr>
              <p:cNvPr id="200" name="TextBox 199"/>
              <p:cNvSpPr txBox="1"/>
              <p:nvPr/>
            </p:nvSpPr>
            <p:spPr>
              <a:xfrm>
                <a:off x="962199" y="16968808"/>
                <a:ext cx="2232381" cy="584775"/>
              </a:xfrm>
              <a:prstGeom prst="rect">
                <a:avLst/>
              </a:prstGeom>
              <a:solidFill>
                <a:schemeClr val="bg1"/>
              </a:solidFill>
              <a:ln w="19050">
                <a:solidFill>
                  <a:schemeClr val="tx1"/>
                </a:solidFill>
              </a:ln>
            </p:spPr>
            <p:txBody>
              <a:bodyPr wrap="square" rtlCol="0">
                <a:spAutoFit/>
              </a:bodyPr>
              <a:lstStyle/>
              <a:p>
                <a:r>
                  <a:rPr lang="en-US" sz="1600" b="1" dirty="0"/>
                  <a:t>XBTs: </a:t>
                </a:r>
                <a:r>
                  <a:rPr lang="en-US" sz="1600" dirty="0"/>
                  <a:t>for vertical temperature profiles</a:t>
                </a:r>
              </a:p>
            </p:txBody>
          </p:sp>
        </p:grpSp>
        <p:grpSp>
          <p:nvGrpSpPr>
            <p:cNvPr id="51" name="Group 50"/>
            <p:cNvGrpSpPr/>
            <p:nvPr/>
          </p:nvGrpSpPr>
          <p:grpSpPr>
            <a:xfrm>
              <a:off x="739774" y="18414346"/>
              <a:ext cx="4293924" cy="3220443"/>
              <a:chOff x="739774" y="18414346"/>
              <a:chExt cx="4293924" cy="3220443"/>
            </a:xfrm>
          </p:grpSpPr>
          <p:pic>
            <p:nvPicPr>
              <p:cNvPr id="36" name="Picture 35"/>
              <p:cNvPicPr>
                <a:picLocks noChangeAspect="1"/>
              </p:cNvPicPr>
              <p:nvPr/>
            </p:nvPicPr>
            <p:blipFill>
              <a:blip r:embed="rId9"/>
              <a:stretch>
                <a:fillRect/>
              </a:stretch>
            </p:blipFill>
            <p:spPr>
              <a:xfrm>
                <a:off x="739774" y="18414346"/>
                <a:ext cx="4293924" cy="3220443"/>
              </a:xfrm>
              <a:prstGeom prst="rect">
                <a:avLst/>
              </a:prstGeom>
            </p:spPr>
          </p:pic>
          <p:sp>
            <p:nvSpPr>
              <p:cNvPr id="203" name="TextBox 202"/>
              <p:cNvSpPr txBox="1"/>
              <p:nvPr/>
            </p:nvSpPr>
            <p:spPr>
              <a:xfrm>
                <a:off x="847339" y="20928680"/>
                <a:ext cx="3571402" cy="584775"/>
              </a:xfrm>
              <a:prstGeom prst="rect">
                <a:avLst/>
              </a:prstGeom>
              <a:solidFill>
                <a:schemeClr val="bg1"/>
              </a:solidFill>
              <a:ln w="19050">
                <a:solidFill>
                  <a:schemeClr val="tx1"/>
                </a:solidFill>
              </a:ln>
            </p:spPr>
            <p:txBody>
              <a:bodyPr wrap="square" rtlCol="0">
                <a:spAutoFit/>
              </a:bodyPr>
              <a:lstStyle/>
              <a:p>
                <a:r>
                  <a:rPr lang="en-US" sz="1600" b="1" dirty="0"/>
                  <a:t>Inverted </a:t>
                </a:r>
                <a:r>
                  <a:rPr lang="en-US" sz="1600" b="1" dirty="0" err="1"/>
                  <a:t>echosounders</a:t>
                </a:r>
                <a:r>
                  <a:rPr lang="en-US" sz="1600" b="1" dirty="0"/>
                  <a:t>, </a:t>
                </a:r>
                <a:r>
                  <a:rPr lang="en-US" sz="1600" dirty="0"/>
                  <a:t>IES, for vertical temperature and salinity assessments</a:t>
                </a:r>
              </a:p>
            </p:txBody>
          </p:sp>
        </p:grpSp>
        <p:grpSp>
          <p:nvGrpSpPr>
            <p:cNvPr id="50" name="Group 49"/>
            <p:cNvGrpSpPr/>
            <p:nvPr/>
          </p:nvGrpSpPr>
          <p:grpSpPr>
            <a:xfrm>
              <a:off x="754367" y="22273030"/>
              <a:ext cx="4111998" cy="2815219"/>
              <a:chOff x="754367" y="22273030"/>
              <a:chExt cx="4111998" cy="2815219"/>
            </a:xfrm>
          </p:grpSpPr>
          <p:pic>
            <p:nvPicPr>
              <p:cNvPr id="30" name="Picture 29"/>
              <p:cNvPicPr>
                <a:picLocks noChangeAspect="1"/>
              </p:cNvPicPr>
              <p:nvPr/>
            </p:nvPicPr>
            <p:blipFill rotWithShape="1">
              <a:blip r:embed="rId10"/>
              <a:srcRect l="29637" t="1057" b="1"/>
              <a:stretch/>
            </p:blipFill>
            <p:spPr>
              <a:xfrm>
                <a:off x="754367" y="22273030"/>
                <a:ext cx="4111998" cy="2815219"/>
              </a:xfrm>
              <a:prstGeom prst="rect">
                <a:avLst/>
              </a:prstGeom>
            </p:spPr>
          </p:pic>
          <p:sp>
            <p:nvSpPr>
              <p:cNvPr id="204" name="TextBox 203"/>
              <p:cNvSpPr txBox="1"/>
              <p:nvPr/>
            </p:nvSpPr>
            <p:spPr>
              <a:xfrm>
                <a:off x="908772" y="22375225"/>
                <a:ext cx="2752164" cy="338554"/>
              </a:xfrm>
              <a:prstGeom prst="rect">
                <a:avLst/>
              </a:prstGeom>
              <a:solidFill>
                <a:schemeClr val="bg1"/>
              </a:solidFill>
              <a:ln w="19050">
                <a:solidFill>
                  <a:schemeClr val="tx1"/>
                </a:solidFill>
              </a:ln>
            </p:spPr>
            <p:txBody>
              <a:bodyPr wrap="none" rtlCol="0">
                <a:spAutoFit/>
              </a:bodyPr>
              <a:lstStyle/>
              <a:p>
                <a:r>
                  <a:rPr lang="en-US" sz="1600" b="1" dirty="0"/>
                  <a:t>Profiling floats: </a:t>
                </a:r>
                <a:r>
                  <a:rPr lang="en-US" sz="1600" dirty="0"/>
                  <a:t>for T, S profiles</a:t>
                </a:r>
              </a:p>
            </p:txBody>
          </p:sp>
        </p:grpSp>
        <p:grpSp>
          <p:nvGrpSpPr>
            <p:cNvPr id="53" name="Group 52"/>
            <p:cNvGrpSpPr/>
            <p:nvPr/>
          </p:nvGrpSpPr>
          <p:grpSpPr>
            <a:xfrm>
              <a:off x="5102563" y="22186499"/>
              <a:ext cx="3618248" cy="4845415"/>
              <a:chOff x="5102563" y="22186499"/>
              <a:chExt cx="3618248" cy="4845415"/>
            </a:xfrm>
          </p:grpSpPr>
          <p:pic>
            <p:nvPicPr>
              <p:cNvPr id="34" name="Picture 33"/>
              <p:cNvPicPr>
                <a:picLocks noChangeAspect="1"/>
              </p:cNvPicPr>
              <p:nvPr/>
            </p:nvPicPr>
            <p:blipFill>
              <a:blip r:embed="rId11"/>
              <a:stretch>
                <a:fillRect/>
              </a:stretch>
            </p:blipFill>
            <p:spPr>
              <a:xfrm>
                <a:off x="5102563" y="22186499"/>
                <a:ext cx="3618248" cy="4845415"/>
              </a:xfrm>
              <a:prstGeom prst="rect">
                <a:avLst/>
              </a:prstGeom>
            </p:spPr>
          </p:pic>
          <p:sp>
            <p:nvSpPr>
              <p:cNvPr id="205" name="TextBox 204"/>
              <p:cNvSpPr txBox="1"/>
              <p:nvPr/>
            </p:nvSpPr>
            <p:spPr>
              <a:xfrm>
                <a:off x="5232101" y="22335194"/>
                <a:ext cx="3209157" cy="584775"/>
              </a:xfrm>
              <a:prstGeom prst="rect">
                <a:avLst/>
              </a:prstGeom>
              <a:solidFill>
                <a:schemeClr val="bg1"/>
              </a:solidFill>
              <a:ln w="19050">
                <a:solidFill>
                  <a:schemeClr val="tx1"/>
                </a:solidFill>
              </a:ln>
            </p:spPr>
            <p:txBody>
              <a:bodyPr wrap="square" rtlCol="0">
                <a:spAutoFit/>
              </a:bodyPr>
              <a:lstStyle/>
              <a:p>
                <a:r>
                  <a:rPr lang="en-US" sz="1600" b="1" dirty="0" err="1"/>
                  <a:t>Dropsondes</a:t>
                </a:r>
                <a:r>
                  <a:rPr lang="en-US" sz="1600" b="1" dirty="0"/>
                  <a:t>: </a:t>
                </a:r>
                <a:r>
                  <a:rPr lang="en-US" sz="1600" dirty="0"/>
                  <a:t>for average vertical currents</a:t>
                </a:r>
              </a:p>
            </p:txBody>
          </p:sp>
        </p:grpSp>
        <p:grpSp>
          <p:nvGrpSpPr>
            <p:cNvPr id="54" name="Group 53"/>
            <p:cNvGrpSpPr/>
            <p:nvPr/>
          </p:nvGrpSpPr>
          <p:grpSpPr>
            <a:xfrm>
              <a:off x="5077448" y="27583624"/>
              <a:ext cx="3643362" cy="2862174"/>
              <a:chOff x="5077448" y="27583624"/>
              <a:chExt cx="3643362" cy="2862174"/>
            </a:xfrm>
          </p:grpSpPr>
          <p:pic>
            <p:nvPicPr>
              <p:cNvPr id="32" name="Picture 31"/>
              <p:cNvPicPr>
                <a:picLocks noChangeAspect="1"/>
              </p:cNvPicPr>
              <p:nvPr/>
            </p:nvPicPr>
            <p:blipFill rotWithShape="1">
              <a:blip r:embed="rId12"/>
              <a:srcRect l="-524" t="1039" r="8789" b="-1039"/>
              <a:stretch/>
            </p:blipFill>
            <p:spPr>
              <a:xfrm>
                <a:off x="5077448" y="27583624"/>
                <a:ext cx="3643362" cy="2539226"/>
              </a:xfrm>
              <a:prstGeom prst="rect">
                <a:avLst/>
              </a:prstGeom>
            </p:spPr>
          </p:pic>
          <p:sp>
            <p:nvSpPr>
              <p:cNvPr id="206" name="TextBox 205"/>
              <p:cNvSpPr txBox="1"/>
              <p:nvPr/>
            </p:nvSpPr>
            <p:spPr>
              <a:xfrm>
                <a:off x="5150517" y="29368580"/>
                <a:ext cx="2066150" cy="1077218"/>
              </a:xfrm>
              <a:prstGeom prst="rect">
                <a:avLst/>
              </a:prstGeom>
              <a:solidFill>
                <a:schemeClr val="bg1"/>
              </a:solidFill>
              <a:ln w="19050">
                <a:solidFill>
                  <a:schemeClr val="tx1"/>
                </a:solidFill>
              </a:ln>
            </p:spPr>
            <p:txBody>
              <a:bodyPr wrap="square" rtlCol="0">
                <a:spAutoFit/>
              </a:bodyPr>
              <a:lstStyle/>
              <a:p>
                <a:r>
                  <a:rPr lang="en-US" sz="1600" b="1" dirty="0"/>
                  <a:t>Surface drifters: </a:t>
                </a:r>
                <a:r>
                  <a:rPr lang="en-US" sz="1600" dirty="0"/>
                  <a:t>for sea surface temperature and ocean currents </a:t>
                </a:r>
              </a:p>
            </p:txBody>
          </p:sp>
        </p:grpSp>
        <p:grpSp>
          <p:nvGrpSpPr>
            <p:cNvPr id="49" name="Group 48"/>
            <p:cNvGrpSpPr/>
            <p:nvPr/>
          </p:nvGrpSpPr>
          <p:grpSpPr>
            <a:xfrm>
              <a:off x="728658" y="25566560"/>
              <a:ext cx="4100294" cy="2882900"/>
              <a:chOff x="728658" y="25646364"/>
              <a:chExt cx="4100294" cy="2882900"/>
            </a:xfrm>
          </p:grpSpPr>
          <p:pic>
            <p:nvPicPr>
              <p:cNvPr id="31" name="Picture 30"/>
              <p:cNvPicPr>
                <a:picLocks noChangeAspect="1"/>
              </p:cNvPicPr>
              <p:nvPr/>
            </p:nvPicPr>
            <p:blipFill rotWithShape="1">
              <a:blip r:embed="rId13"/>
              <a:srcRect l="9016" r="5590"/>
              <a:stretch/>
            </p:blipFill>
            <p:spPr>
              <a:xfrm>
                <a:off x="728658" y="25646364"/>
                <a:ext cx="4100294" cy="2882900"/>
              </a:xfrm>
              <a:prstGeom prst="rect">
                <a:avLst/>
              </a:prstGeom>
            </p:spPr>
          </p:pic>
          <p:sp>
            <p:nvSpPr>
              <p:cNvPr id="207" name="TextBox 206"/>
              <p:cNvSpPr txBox="1"/>
              <p:nvPr/>
            </p:nvSpPr>
            <p:spPr>
              <a:xfrm>
                <a:off x="3149226" y="27544127"/>
                <a:ext cx="1521892" cy="830997"/>
              </a:xfrm>
              <a:prstGeom prst="rect">
                <a:avLst/>
              </a:prstGeom>
              <a:solidFill>
                <a:schemeClr val="bg1"/>
              </a:solidFill>
              <a:ln w="19050">
                <a:solidFill>
                  <a:schemeClr val="tx1"/>
                </a:solidFill>
              </a:ln>
            </p:spPr>
            <p:txBody>
              <a:bodyPr wrap="square" rtlCol="0">
                <a:spAutoFit/>
              </a:bodyPr>
              <a:lstStyle/>
              <a:p>
                <a:r>
                  <a:rPr lang="en-US" sz="1600" b="1" dirty="0"/>
                  <a:t>Tide gauges: </a:t>
                </a:r>
                <a:r>
                  <a:rPr lang="en-US" sz="1600" dirty="0"/>
                  <a:t>for time series of sea level </a:t>
                </a:r>
              </a:p>
            </p:txBody>
          </p:sp>
        </p:grpSp>
        <p:grpSp>
          <p:nvGrpSpPr>
            <p:cNvPr id="48" name="Group 47"/>
            <p:cNvGrpSpPr/>
            <p:nvPr/>
          </p:nvGrpSpPr>
          <p:grpSpPr>
            <a:xfrm>
              <a:off x="754367" y="28853183"/>
              <a:ext cx="4054096" cy="3687656"/>
              <a:chOff x="754367" y="28853183"/>
              <a:chExt cx="4054096" cy="3687656"/>
            </a:xfrm>
          </p:grpSpPr>
          <p:pic>
            <p:nvPicPr>
              <p:cNvPr id="33" name="Picture 32"/>
              <p:cNvPicPr>
                <a:picLocks noChangeAspect="1"/>
              </p:cNvPicPr>
              <p:nvPr/>
            </p:nvPicPr>
            <p:blipFill>
              <a:blip r:embed="rId14"/>
              <a:stretch>
                <a:fillRect/>
              </a:stretch>
            </p:blipFill>
            <p:spPr>
              <a:xfrm>
                <a:off x="754367" y="28853183"/>
                <a:ext cx="4054096" cy="3687656"/>
              </a:xfrm>
              <a:prstGeom prst="rect">
                <a:avLst/>
              </a:prstGeom>
            </p:spPr>
          </p:pic>
          <p:sp>
            <p:nvSpPr>
              <p:cNvPr id="208" name="TextBox 207"/>
              <p:cNvSpPr txBox="1"/>
              <p:nvPr/>
            </p:nvSpPr>
            <p:spPr>
              <a:xfrm>
                <a:off x="806249" y="31824468"/>
                <a:ext cx="3630786" cy="584775"/>
              </a:xfrm>
              <a:prstGeom prst="rect">
                <a:avLst/>
              </a:prstGeom>
              <a:solidFill>
                <a:schemeClr val="bg1"/>
              </a:solidFill>
              <a:ln w="19050">
                <a:solidFill>
                  <a:schemeClr val="tx1"/>
                </a:solidFill>
              </a:ln>
            </p:spPr>
            <p:txBody>
              <a:bodyPr wrap="square" rtlCol="0">
                <a:spAutoFit/>
              </a:bodyPr>
              <a:lstStyle/>
              <a:p>
                <a:r>
                  <a:rPr lang="en-US" sz="1600" b="1" dirty="0"/>
                  <a:t>Satellites: </a:t>
                </a:r>
                <a:r>
                  <a:rPr lang="en-US" sz="1600" dirty="0"/>
                  <a:t>for surface ocean and meteorological observations </a:t>
                </a:r>
              </a:p>
            </p:txBody>
          </p:sp>
        </p:grpSp>
        <p:grpSp>
          <p:nvGrpSpPr>
            <p:cNvPr id="55" name="Group 54"/>
            <p:cNvGrpSpPr/>
            <p:nvPr/>
          </p:nvGrpSpPr>
          <p:grpSpPr>
            <a:xfrm>
              <a:off x="5077143" y="30584465"/>
              <a:ext cx="3643667" cy="2563834"/>
              <a:chOff x="5077143" y="30584465"/>
              <a:chExt cx="3643667" cy="2563834"/>
            </a:xfrm>
          </p:grpSpPr>
          <p:pic>
            <p:nvPicPr>
              <p:cNvPr id="35" name="Picture 34"/>
              <p:cNvPicPr>
                <a:picLocks noChangeAspect="1"/>
              </p:cNvPicPr>
              <p:nvPr/>
            </p:nvPicPr>
            <p:blipFill>
              <a:blip r:embed="rId15"/>
              <a:stretch>
                <a:fillRect/>
              </a:stretch>
            </p:blipFill>
            <p:spPr>
              <a:xfrm>
                <a:off x="5077143" y="30584465"/>
                <a:ext cx="3643667" cy="2563834"/>
              </a:xfrm>
              <a:prstGeom prst="rect">
                <a:avLst/>
              </a:prstGeom>
            </p:spPr>
          </p:pic>
          <p:sp>
            <p:nvSpPr>
              <p:cNvPr id="209" name="TextBox 208"/>
              <p:cNvSpPr txBox="1"/>
              <p:nvPr/>
            </p:nvSpPr>
            <p:spPr>
              <a:xfrm>
                <a:off x="6973093" y="32662233"/>
                <a:ext cx="1561710" cy="338554"/>
              </a:xfrm>
              <a:prstGeom prst="rect">
                <a:avLst/>
              </a:prstGeom>
              <a:solidFill>
                <a:schemeClr val="bg1"/>
              </a:solidFill>
              <a:ln w="19050">
                <a:solidFill>
                  <a:schemeClr val="tx1"/>
                </a:solidFill>
              </a:ln>
            </p:spPr>
            <p:txBody>
              <a:bodyPr wrap="none" rtlCol="0">
                <a:spAutoFit/>
              </a:bodyPr>
              <a:lstStyle/>
              <a:p>
                <a:r>
                  <a:rPr lang="en-US" sz="1600" dirty="0"/>
                  <a:t>Research cruises</a:t>
                </a:r>
              </a:p>
            </p:txBody>
          </p:sp>
        </p:grpSp>
      </p:grpSp>
      <p:sp>
        <p:nvSpPr>
          <p:cNvPr id="210" name="Text Box 39"/>
          <p:cNvSpPr txBox="1"/>
          <p:nvPr/>
        </p:nvSpPr>
        <p:spPr>
          <a:xfrm>
            <a:off x="21123111" y="20384038"/>
            <a:ext cx="10443597" cy="424412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3200" b="1" dirty="0">
                <a:ea typeface="Calibri" charset="0"/>
                <a:cs typeface="Times New Roman" charset="0"/>
              </a:rPr>
              <a:t>Coastal Sea Level and the Florida Current Flow</a:t>
            </a:r>
          </a:p>
          <a:p>
            <a:pPr>
              <a:lnSpc>
                <a:spcPct val="115000"/>
              </a:lnSpc>
              <a:spcAft>
                <a:spcPts val="1000"/>
              </a:spcAft>
            </a:pPr>
            <a:r>
              <a:rPr lang="en-US" sz="2400" dirty="0">
                <a:ea typeface="Calibri" charset="0"/>
                <a:cs typeface="Times New Roman" charset="0"/>
              </a:rPr>
              <a:t>The intensity and location of the Florida Current can be determined using a combination of observational data, including CTD, </a:t>
            </a:r>
            <a:r>
              <a:rPr lang="en-US" sz="2400" dirty="0" err="1">
                <a:ea typeface="Calibri" charset="0"/>
                <a:cs typeface="Times New Roman" charset="0"/>
              </a:rPr>
              <a:t>dropsondes</a:t>
            </a:r>
            <a:r>
              <a:rPr lang="en-US" sz="2400" dirty="0">
                <a:ea typeface="Calibri" charset="0"/>
                <a:cs typeface="Times New Roman" charset="0"/>
              </a:rPr>
              <a:t>, submarine cable, XBTs, underwater gliders, and satellite data.  The intense Florida Current flow sustains a sea level difference between Florida and the Bahamas of approximately 1m.  A weaker than average Florida Current transport is linked to a smaller difference in sea level between Florida and the Bahamas causing a higher than average sea level along the coast  of Florida. Short time fluctuations of the Florida Current transport may have amplitudes as large as 10 </a:t>
            </a:r>
            <a:r>
              <a:rPr lang="en-US" sz="2400" dirty="0" err="1">
                <a:ea typeface="Calibri" charset="0"/>
                <a:cs typeface="Times New Roman" charset="0"/>
              </a:rPr>
              <a:t>Sv</a:t>
            </a:r>
            <a:r>
              <a:rPr lang="en-US" sz="2400" dirty="0">
                <a:ea typeface="Calibri" charset="0"/>
                <a:cs typeface="Times New Roman" charset="0"/>
              </a:rPr>
              <a:t>.  In this current, 1 SV represents approximately 1cm of sea level difference between Florida and the Bahamas. </a:t>
            </a:r>
          </a:p>
        </p:txBody>
      </p:sp>
      <p:sp>
        <p:nvSpPr>
          <p:cNvPr id="60" name="TextBox 59"/>
          <p:cNvSpPr txBox="1"/>
          <p:nvPr/>
        </p:nvSpPr>
        <p:spPr>
          <a:xfrm>
            <a:off x="307695" y="35916908"/>
            <a:ext cx="21501354" cy="1938992"/>
          </a:xfrm>
          <a:prstGeom prst="rect">
            <a:avLst/>
          </a:prstGeom>
          <a:noFill/>
        </p:spPr>
        <p:txBody>
          <a:bodyPr wrap="square" rtlCol="0">
            <a:spAutoFit/>
          </a:bodyPr>
          <a:lstStyle/>
          <a:p>
            <a:r>
              <a:rPr lang="en-US" sz="2400" i="1" dirty="0"/>
              <a:t>Affiliations</a:t>
            </a:r>
          </a:p>
          <a:p>
            <a:endParaRPr lang="en-US" sz="2400" i="1" dirty="0"/>
          </a:p>
          <a:p>
            <a:r>
              <a:rPr lang="en-US" sz="2400" dirty="0"/>
              <a:t>(1) National Oceanic and Atmospheric Administration, Atlantic Oceanographic and Meteorological Laboratory, Miami, FL 33149; </a:t>
            </a:r>
            <a:r>
              <a:rPr lang="en-US" sz="2400" dirty="0">
                <a:hlinkClick r:id="rId16"/>
              </a:rPr>
              <a:t>Molly.Baringer@noaa.gov</a:t>
            </a:r>
            <a:endParaRPr lang="en-US" sz="2400" dirty="0"/>
          </a:p>
          <a:p>
            <a:r>
              <a:rPr lang="en-US" sz="2400" dirty="0"/>
              <a:t>(2) The University of Miami, Cooperative Institute for Marine and Atmospheric Studies, Miami, FL 33149</a:t>
            </a:r>
          </a:p>
          <a:p>
            <a:r>
              <a:rPr lang="en-US" sz="2400" dirty="0"/>
              <a:t>(3) National Oceanic and Atmospheric Administration, Center for Oceanographic Products and services, Silver Spring, MD</a:t>
            </a:r>
          </a:p>
        </p:txBody>
      </p:sp>
      <p:sp>
        <p:nvSpPr>
          <p:cNvPr id="64" name="TextBox 63"/>
          <p:cNvSpPr txBox="1"/>
          <p:nvPr/>
        </p:nvSpPr>
        <p:spPr>
          <a:xfrm>
            <a:off x="21350563" y="35676800"/>
            <a:ext cx="10151777" cy="1200329"/>
          </a:xfrm>
          <a:prstGeom prst="rect">
            <a:avLst/>
          </a:prstGeom>
          <a:noFill/>
        </p:spPr>
        <p:txBody>
          <a:bodyPr wrap="square" rtlCol="0">
            <a:spAutoFit/>
          </a:bodyPr>
          <a:lstStyle/>
          <a:p>
            <a:r>
              <a:rPr lang="en-US" sz="2400" dirty="0"/>
              <a:t>Changes in the Florida Current transport and temperature at 27N as obtained by the current ocean observing system provide critical components of the sea level variability along the South Florida coast.</a:t>
            </a:r>
          </a:p>
        </p:txBody>
      </p:sp>
      <p:pic>
        <p:nvPicPr>
          <p:cNvPr id="83" name="Picture 82">
            <a:extLst>
              <a:ext uri="{FF2B5EF4-FFF2-40B4-BE49-F238E27FC236}">
                <a16:creationId xmlns:a16="http://schemas.microsoft.com/office/drawing/2014/main" id="{D3DAA4BE-B90E-E345-8621-FB9248B8B295}"/>
              </a:ext>
            </a:extLst>
          </p:cNvPr>
          <p:cNvPicPr>
            <a:picLocks noChangeAspect="1"/>
          </p:cNvPicPr>
          <p:nvPr/>
        </p:nvPicPr>
        <p:blipFill rotWithShape="1">
          <a:blip r:embed="rId17">
            <a:extLst>
              <a:ext uri="{28A0092B-C50C-407E-A947-70E740481C1C}">
                <a14:useLocalDpi xmlns:a14="http://schemas.microsoft.com/office/drawing/2010/main" val="0"/>
              </a:ext>
            </a:extLst>
          </a:blip>
          <a:srcRect b="7091"/>
          <a:stretch/>
        </p:blipFill>
        <p:spPr>
          <a:xfrm>
            <a:off x="21043916" y="31087911"/>
            <a:ext cx="10359877" cy="3702008"/>
          </a:xfrm>
          <a:prstGeom prst="rect">
            <a:avLst/>
          </a:prstGeom>
        </p:spPr>
      </p:pic>
      <p:cxnSp>
        <p:nvCxnSpPr>
          <p:cNvPr id="84" name="Straight Connector 83">
            <a:extLst>
              <a:ext uri="{FF2B5EF4-FFF2-40B4-BE49-F238E27FC236}">
                <a16:creationId xmlns:a16="http://schemas.microsoft.com/office/drawing/2014/main" id="{15F8B2BE-B60A-6A4E-96F2-4581A9DA2FA0}"/>
              </a:ext>
            </a:extLst>
          </p:cNvPr>
          <p:cNvCxnSpPr/>
          <p:nvPr/>
        </p:nvCxnSpPr>
        <p:spPr>
          <a:xfrm>
            <a:off x="22996954" y="34942530"/>
            <a:ext cx="629752"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1425B545-2B7A-F44F-A939-31FFED65791F}"/>
              </a:ext>
            </a:extLst>
          </p:cNvPr>
          <p:cNvSpPr txBox="1"/>
          <p:nvPr/>
        </p:nvSpPr>
        <p:spPr>
          <a:xfrm>
            <a:off x="23608947" y="34773253"/>
            <a:ext cx="2330318" cy="338554"/>
          </a:xfrm>
          <a:prstGeom prst="rect">
            <a:avLst/>
          </a:prstGeom>
          <a:noFill/>
        </p:spPr>
        <p:txBody>
          <a:bodyPr wrap="none" rtlCol="0">
            <a:spAutoFit/>
          </a:bodyPr>
          <a:lstStyle/>
          <a:p>
            <a:r>
              <a:rPr lang="en-US" sz="1600" b="1" dirty="0"/>
              <a:t>Daily FC transport (cable)</a:t>
            </a:r>
          </a:p>
        </p:txBody>
      </p:sp>
      <p:cxnSp>
        <p:nvCxnSpPr>
          <p:cNvPr id="86" name="Straight Connector 85">
            <a:extLst>
              <a:ext uri="{FF2B5EF4-FFF2-40B4-BE49-F238E27FC236}">
                <a16:creationId xmlns:a16="http://schemas.microsoft.com/office/drawing/2014/main" id="{64F89482-BA93-2D43-A455-273655CC1C05}"/>
              </a:ext>
            </a:extLst>
          </p:cNvPr>
          <p:cNvCxnSpPr/>
          <p:nvPr/>
        </p:nvCxnSpPr>
        <p:spPr>
          <a:xfrm>
            <a:off x="22975145" y="35366936"/>
            <a:ext cx="629752" cy="0"/>
          </a:xfrm>
          <a:prstGeom prst="line">
            <a:avLst/>
          </a:prstGeom>
          <a:ln w="63500">
            <a:solidFill>
              <a:srgbClr val="0432FF"/>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649DC537-8C48-9F48-92DB-F36F443E44F5}"/>
              </a:ext>
            </a:extLst>
          </p:cNvPr>
          <p:cNvSpPr txBox="1"/>
          <p:nvPr/>
        </p:nvSpPr>
        <p:spPr>
          <a:xfrm>
            <a:off x="23617618" y="35197659"/>
            <a:ext cx="2335896" cy="338554"/>
          </a:xfrm>
          <a:prstGeom prst="rect">
            <a:avLst/>
          </a:prstGeom>
          <a:noFill/>
        </p:spPr>
        <p:txBody>
          <a:bodyPr wrap="none" rtlCol="0">
            <a:spAutoFit/>
          </a:bodyPr>
          <a:lstStyle/>
          <a:p>
            <a:r>
              <a:rPr lang="en-US" sz="1600" b="1" dirty="0"/>
              <a:t>90 days low-pass   (cable)</a:t>
            </a:r>
          </a:p>
        </p:txBody>
      </p:sp>
      <p:cxnSp>
        <p:nvCxnSpPr>
          <p:cNvPr id="88" name="Straight Connector 87">
            <a:extLst>
              <a:ext uri="{FF2B5EF4-FFF2-40B4-BE49-F238E27FC236}">
                <a16:creationId xmlns:a16="http://schemas.microsoft.com/office/drawing/2014/main" id="{1469072E-C39C-5248-93B3-78E211DA623D}"/>
              </a:ext>
            </a:extLst>
          </p:cNvPr>
          <p:cNvCxnSpPr/>
          <p:nvPr/>
        </p:nvCxnSpPr>
        <p:spPr>
          <a:xfrm>
            <a:off x="26277087" y="34929681"/>
            <a:ext cx="8382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B0E97067-FA0F-0048-BC1F-9B48BB462B1A}"/>
              </a:ext>
            </a:extLst>
          </p:cNvPr>
          <p:cNvSpPr txBox="1"/>
          <p:nvPr/>
        </p:nvSpPr>
        <p:spPr>
          <a:xfrm>
            <a:off x="27115287" y="34773253"/>
            <a:ext cx="2125390" cy="338554"/>
          </a:xfrm>
          <a:prstGeom prst="rect">
            <a:avLst/>
          </a:prstGeom>
          <a:noFill/>
        </p:spPr>
        <p:txBody>
          <a:bodyPr wrap="none" rtlCol="0">
            <a:spAutoFit/>
          </a:bodyPr>
          <a:lstStyle/>
          <a:p>
            <a:r>
              <a:rPr lang="en-US" sz="1600" b="1" dirty="0"/>
              <a:t>1 year low-pass (cable)</a:t>
            </a:r>
          </a:p>
        </p:txBody>
      </p:sp>
      <p:cxnSp>
        <p:nvCxnSpPr>
          <p:cNvPr id="90" name="Straight Connector 89">
            <a:extLst>
              <a:ext uri="{FF2B5EF4-FFF2-40B4-BE49-F238E27FC236}">
                <a16:creationId xmlns:a16="http://schemas.microsoft.com/office/drawing/2014/main" id="{BF730EF7-D98C-9B42-B81F-DEA58888F244}"/>
              </a:ext>
            </a:extLst>
          </p:cNvPr>
          <p:cNvCxnSpPr/>
          <p:nvPr/>
        </p:nvCxnSpPr>
        <p:spPr>
          <a:xfrm>
            <a:off x="26296256" y="35365299"/>
            <a:ext cx="762000" cy="0"/>
          </a:xfrm>
          <a:prstGeom prst="line">
            <a:avLst/>
          </a:prstGeom>
          <a:ln w="6350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3AC21EA6-557B-F843-8042-D46DCD6A7A39}"/>
              </a:ext>
            </a:extLst>
          </p:cNvPr>
          <p:cNvSpPr txBox="1"/>
          <p:nvPr/>
        </p:nvSpPr>
        <p:spPr>
          <a:xfrm>
            <a:off x="27115287" y="35189766"/>
            <a:ext cx="2457917" cy="338554"/>
          </a:xfrm>
          <a:prstGeom prst="rect">
            <a:avLst/>
          </a:prstGeom>
          <a:noFill/>
        </p:spPr>
        <p:txBody>
          <a:bodyPr wrap="none" rtlCol="0">
            <a:spAutoFit/>
          </a:bodyPr>
          <a:lstStyle/>
          <a:p>
            <a:r>
              <a:rPr lang="en-US" sz="1600" b="1" dirty="0"/>
              <a:t>1 year low-pass (altimetry)</a:t>
            </a:r>
          </a:p>
        </p:txBody>
      </p:sp>
      <p:sp>
        <p:nvSpPr>
          <p:cNvPr id="95" name="TextBox 94">
            <a:extLst>
              <a:ext uri="{FF2B5EF4-FFF2-40B4-BE49-F238E27FC236}">
                <a16:creationId xmlns:a16="http://schemas.microsoft.com/office/drawing/2014/main" id="{21FCA63A-4FC2-8249-A234-38CB85F1484B}"/>
              </a:ext>
            </a:extLst>
          </p:cNvPr>
          <p:cNvSpPr txBox="1"/>
          <p:nvPr/>
        </p:nvSpPr>
        <p:spPr>
          <a:xfrm>
            <a:off x="23364019" y="30584275"/>
            <a:ext cx="6581032" cy="461665"/>
          </a:xfrm>
          <a:prstGeom prst="rect">
            <a:avLst/>
          </a:prstGeom>
          <a:noFill/>
        </p:spPr>
        <p:txBody>
          <a:bodyPr wrap="none" rtlCol="0">
            <a:spAutoFit/>
          </a:bodyPr>
          <a:lstStyle/>
          <a:p>
            <a:r>
              <a:rPr lang="en-US" sz="2400" u="sng" dirty="0"/>
              <a:t>Daily record of the Florida Current flow since 1982</a:t>
            </a:r>
          </a:p>
        </p:txBody>
      </p:sp>
      <p:pic>
        <p:nvPicPr>
          <p:cNvPr id="18" name="Picture 17">
            <a:extLst>
              <a:ext uri="{FF2B5EF4-FFF2-40B4-BE49-F238E27FC236}">
                <a16:creationId xmlns:a16="http://schemas.microsoft.com/office/drawing/2014/main" id="{6D28CCAC-9901-9D43-B4C6-ACEFFCD351BA}"/>
              </a:ext>
            </a:extLst>
          </p:cNvPr>
          <p:cNvPicPr>
            <a:picLocks noChangeAspect="1"/>
          </p:cNvPicPr>
          <p:nvPr/>
        </p:nvPicPr>
        <p:blipFill>
          <a:blip r:embed="rId18"/>
          <a:stretch>
            <a:fillRect/>
          </a:stretch>
        </p:blipFill>
        <p:spPr>
          <a:xfrm>
            <a:off x="20746392" y="13002975"/>
            <a:ext cx="7296716" cy="7219908"/>
          </a:xfrm>
          <a:prstGeom prst="rect">
            <a:avLst/>
          </a:prstGeom>
        </p:spPr>
      </p:pic>
      <p:sp>
        <p:nvSpPr>
          <p:cNvPr id="222" name="TextBox 221"/>
          <p:cNvSpPr txBox="1"/>
          <p:nvPr/>
        </p:nvSpPr>
        <p:spPr>
          <a:xfrm>
            <a:off x="27737802" y="16781391"/>
            <a:ext cx="4218915" cy="1569660"/>
          </a:xfrm>
          <a:prstGeom prst="rect">
            <a:avLst/>
          </a:prstGeom>
          <a:noFill/>
        </p:spPr>
        <p:txBody>
          <a:bodyPr wrap="square" rtlCol="0">
            <a:spAutoFit/>
          </a:bodyPr>
          <a:lstStyle/>
          <a:p>
            <a:r>
              <a:rPr lang="en-US" sz="1600" b="1" dirty="0" err="1"/>
              <a:t>Domingues</a:t>
            </a:r>
            <a:r>
              <a:rPr lang="en-US" sz="1600" b="1" dirty="0"/>
              <a:t>, R., </a:t>
            </a:r>
            <a:r>
              <a:rPr lang="en-US" sz="1600" b="1" dirty="0" err="1"/>
              <a:t>Goni</a:t>
            </a:r>
            <a:r>
              <a:rPr lang="en-US" sz="1600" b="1" dirty="0"/>
              <a:t>, G., </a:t>
            </a:r>
            <a:r>
              <a:rPr lang="en-US" sz="1600" b="1" dirty="0" err="1"/>
              <a:t>Baringer</a:t>
            </a:r>
            <a:r>
              <a:rPr lang="en-US" sz="1600" b="1" dirty="0"/>
              <a:t>, M., and Volkov, D., 2018: What caused the accelerated sea level changes along the United States East Coast during 2010-2015?. </a:t>
            </a:r>
            <a:r>
              <a:rPr lang="en-US" sz="1600" b="1" i="1" dirty="0"/>
              <a:t>Geophysical Research Letters</a:t>
            </a:r>
            <a:r>
              <a:rPr lang="en-US" sz="1600" b="1" dirty="0"/>
              <a:t>. 45(24):13,367-13,376 (doi:10.1029/2018GL081183)</a:t>
            </a:r>
          </a:p>
        </p:txBody>
      </p:sp>
      <p:pic>
        <p:nvPicPr>
          <p:cNvPr id="14" name="Picture 13">
            <a:extLst>
              <a:ext uri="{FF2B5EF4-FFF2-40B4-BE49-F238E27FC236}">
                <a16:creationId xmlns:a16="http://schemas.microsoft.com/office/drawing/2014/main" id="{EE07051F-3E1E-7044-AEF9-FBCC6091BE90}"/>
              </a:ext>
            </a:extLst>
          </p:cNvPr>
          <p:cNvPicPr>
            <a:picLocks noChangeAspect="1"/>
          </p:cNvPicPr>
          <p:nvPr/>
        </p:nvPicPr>
        <p:blipFill>
          <a:blip r:embed="rId19"/>
          <a:stretch>
            <a:fillRect/>
          </a:stretch>
        </p:blipFill>
        <p:spPr>
          <a:xfrm>
            <a:off x="27737802" y="12966374"/>
            <a:ext cx="3915242" cy="3063833"/>
          </a:xfrm>
          <a:prstGeom prst="rect">
            <a:avLst/>
          </a:prstGeom>
        </p:spPr>
      </p:pic>
      <p:pic>
        <p:nvPicPr>
          <p:cNvPr id="20" name="Picture 19">
            <a:extLst>
              <a:ext uri="{FF2B5EF4-FFF2-40B4-BE49-F238E27FC236}">
                <a16:creationId xmlns:a16="http://schemas.microsoft.com/office/drawing/2014/main" id="{41AAEB06-6037-0D4E-9AFB-E00904D19E73}"/>
              </a:ext>
            </a:extLst>
          </p:cNvPr>
          <p:cNvPicPr>
            <a:picLocks noChangeAspect="1"/>
          </p:cNvPicPr>
          <p:nvPr/>
        </p:nvPicPr>
        <p:blipFill>
          <a:blip r:embed="rId20"/>
          <a:stretch>
            <a:fillRect/>
          </a:stretch>
        </p:blipFill>
        <p:spPr>
          <a:xfrm>
            <a:off x="792571" y="29719489"/>
            <a:ext cx="2056517" cy="2645570"/>
          </a:xfrm>
          <a:prstGeom prst="rect">
            <a:avLst/>
          </a:prstGeom>
        </p:spPr>
      </p:pic>
    </p:spTree>
    <p:extLst>
      <p:ext uri="{BB962C8B-B14F-4D97-AF65-F5344CB8AC3E}">
        <p14:creationId xmlns:p14="http://schemas.microsoft.com/office/powerpoint/2010/main" val="41221554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12576</TotalTime>
  <Words>678</Words>
  <Application>Microsoft Macintosh PowerPoint</Application>
  <PresentationFormat>Custom</PresentationFormat>
  <Paragraphs>62</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Courier New</vt:lpstr>
      <vt:lpstr>Franklin Gothic Medium Cond</vt:lpstr>
      <vt:lpstr>Times New Roman</vt:lpstr>
      <vt:lpstr>Office Theme</vt:lpstr>
      <vt:lpstr>PowerPoint Presentation</vt:lpstr>
    </vt:vector>
  </TitlesOfParts>
  <Company>University of Miami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hosmay lopez</dc:creator>
  <cp:lastModifiedBy>Microsoft Office User</cp:lastModifiedBy>
  <cp:revision>499</cp:revision>
  <cp:lastPrinted>2017-07-06T16:12:44Z</cp:lastPrinted>
  <dcterms:created xsi:type="dcterms:W3CDTF">2015-12-01T17:03:23Z</dcterms:created>
  <dcterms:modified xsi:type="dcterms:W3CDTF">2019-04-18T20:32:47Z</dcterms:modified>
</cp:coreProperties>
</file>