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8" r:id="rId3"/>
    <p:sldId id="280" r:id="rId4"/>
    <p:sldId id="263" r:id="rId5"/>
    <p:sldId id="264" r:id="rId6"/>
    <p:sldId id="260" r:id="rId7"/>
    <p:sldId id="267" r:id="rId8"/>
    <p:sldId id="261" r:id="rId9"/>
    <p:sldId id="276" r:id="rId10"/>
    <p:sldId id="279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1D5"/>
    <a:srgbClr val="FF33CC"/>
    <a:srgbClr val="FF0000"/>
    <a:srgbClr val="4D933D"/>
    <a:srgbClr val="000000"/>
    <a:srgbClr val="AD1D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57" autoAdjust="0"/>
  </p:normalViewPr>
  <p:slideViewPr>
    <p:cSldViewPr>
      <p:cViewPr varScale="1">
        <p:scale>
          <a:sx n="84" d="100"/>
          <a:sy n="84" d="100"/>
        </p:scale>
        <p:origin x="-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F072-BC2A-6649-BD37-2E9645C365D2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CE37-3B04-6449-A341-62F62D360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29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really like the usage of the word “durability</a:t>
            </a:r>
            <a:r>
              <a:rPr lang="en-US" baseline="0" dirty="0" smtClean="0"/>
              <a:t>” here.</a:t>
            </a:r>
          </a:p>
          <a:p>
            <a:r>
              <a:rPr lang="en-US" baseline="0" dirty="0" smtClean="0"/>
              <a:t>	Need a word to describe the ruggedness which is needed to withstand the bumps these units take while navigating gangways and narrow vessel quarters.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CE37-3B04-6449-A341-62F62D3607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5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762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ADB Comparison Study, Argos-3, Iridium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1447800"/>
            <a:ext cx="64770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Presenters: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Shaun Dolk, Mayra Pazos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Collaborators: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Erik Valdes, Rick Lumpkin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6759" y="6488668"/>
            <a:ext cx="2314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Geneva, Switzerland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5" name="Picture 5" descr="C:\Documents and Settings\mayra.pazos\My Documents\Training CD Pictures\gdp_logo.jpg"/>
          <p:cNvPicPr>
            <a:picLocks noChangeAspect="1" noChangeArrowheads="1"/>
          </p:cNvPicPr>
          <p:nvPr/>
        </p:nvPicPr>
        <p:blipFill>
          <a:blip r:embed="rId2" cstate="print"/>
          <a:srcRect b="12691"/>
          <a:stretch>
            <a:fillRect/>
          </a:stretch>
        </p:blipFill>
        <p:spPr bwMode="auto">
          <a:xfrm>
            <a:off x="5867400" y="3200400"/>
            <a:ext cx="1223996" cy="115152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6000" y="4724400"/>
            <a:ext cx="4572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3366FF"/>
                </a:solidFill>
                <a:latin typeface="Helvetica" pitchFamily="34" charset="0"/>
              </a:rPr>
              <a:t>Drifter Operations Center (DOC)/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3366FF"/>
                </a:solidFill>
                <a:latin typeface="Helvetica" pitchFamily="34" charset="0"/>
              </a:rPr>
              <a:t>Drifter </a:t>
            </a:r>
            <a:r>
              <a:rPr lang="en-US" dirty="0">
                <a:solidFill>
                  <a:srgbClr val="3366FF"/>
                </a:solidFill>
                <a:latin typeface="Helvetica" pitchFamily="34" charset="0"/>
              </a:rPr>
              <a:t>Data Assembly </a:t>
            </a:r>
            <a:r>
              <a:rPr lang="en-US" dirty="0" smtClean="0">
                <a:solidFill>
                  <a:srgbClr val="3366FF"/>
                </a:solidFill>
                <a:latin typeface="Helvetica" pitchFamily="34" charset="0"/>
              </a:rPr>
              <a:t>Center (DAC)</a:t>
            </a:r>
          </a:p>
          <a:p>
            <a:pPr algn="ctr">
              <a:spcBef>
                <a:spcPct val="50000"/>
              </a:spcBef>
            </a:pPr>
            <a:endParaRPr lang="en-US" sz="1000" dirty="0">
              <a:solidFill>
                <a:schemeClr val="accent2"/>
              </a:solidFill>
              <a:latin typeface="Helvetic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 pitchFamily="34" charset="0"/>
              </a:rPr>
              <a:t>NOAA/AOML/GDP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 pitchFamily="34" charset="0"/>
              </a:rPr>
              <a:t>Miami, Florida</a:t>
            </a:r>
          </a:p>
        </p:txBody>
      </p:sp>
      <p:pic>
        <p:nvPicPr>
          <p:cNvPr id="7" name="Picture 3" descr="noa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276600"/>
            <a:ext cx="1066800" cy="1066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259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rPr>
              <a:t>September 26-30, 2011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Additional Testing in 2011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What/Why: </a:t>
            </a:r>
          </a:p>
          <a:p>
            <a:pPr marL="0" indent="0">
              <a:buNone/>
            </a:pPr>
            <a:r>
              <a:rPr lang="en-US" sz="2400" dirty="0" smtClean="0"/>
              <a:t> 	Test new and “old” drifters manufactured by Technocean, 	as well as test refurbished drifters manufactured by 	Clearwater. </a:t>
            </a:r>
          </a:p>
          <a:p>
            <a:endParaRPr lang="en-US" sz="1100" dirty="0" smtClean="0"/>
          </a:p>
          <a:p>
            <a:r>
              <a:rPr lang="en-US" dirty="0" smtClean="0"/>
              <a:t>When: </a:t>
            </a:r>
          </a:p>
          <a:p>
            <a:pPr marL="0" indent="0">
              <a:buNone/>
            </a:pPr>
            <a:r>
              <a:rPr lang="en-US" sz="2400" dirty="0" smtClean="0"/>
              <a:t>	January 11, 2011</a:t>
            </a:r>
          </a:p>
          <a:p>
            <a:endParaRPr lang="en-US" sz="1200" dirty="0" smtClean="0"/>
          </a:p>
          <a:p>
            <a:r>
              <a:rPr lang="en-US" dirty="0" smtClean="0"/>
              <a:t>Where: </a:t>
            </a:r>
          </a:p>
          <a:p>
            <a:pPr marL="0" indent="0">
              <a:buNone/>
            </a:pPr>
            <a:r>
              <a:rPr lang="en-US" sz="2400" dirty="0" smtClean="0"/>
              <a:t>	Gulf Stream, off the coast of Miami, FL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3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162" y="2044855"/>
            <a:ext cx="3609859" cy="4813145"/>
          </a:xfrm>
          <a:prstGeom prst="rect">
            <a:avLst/>
          </a:prstGeom>
        </p:spPr>
      </p:pic>
      <p:pic>
        <p:nvPicPr>
          <p:cNvPr id="6" name="Picture 5" descr="IMG_34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0836"/>
            <a:ext cx="5562600" cy="3547164"/>
          </a:xfrm>
          <a:prstGeom prst="rect">
            <a:avLst/>
          </a:prstGeom>
        </p:spPr>
      </p:pic>
      <p:pic>
        <p:nvPicPr>
          <p:cNvPr id="2" name="Picture 1" descr="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626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0"/>
            <a:ext cx="358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Deployed:</a:t>
            </a:r>
          </a:p>
          <a:p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 “new” </a:t>
            </a:r>
            <a:r>
              <a:rPr lang="en-US" dirty="0" err="1" smtClean="0"/>
              <a:t>Technocean</a:t>
            </a:r>
            <a:r>
              <a:rPr lang="en-US" dirty="0" smtClean="0"/>
              <a:t> SVPB’s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 “old” </a:t>
            </a:r>
            <a:r>
              <a:rPr lang="en-US" dirty="0" err="1" smtClean="0"/>
              <a:t>Technocean</a:t>
            </a:r>
            <a:r>
              <a:rPr lang="en-US" dirty="0" smtClean="0"/>
              <a:t> SVPB’s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 refurbished Clearwater SVP’s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Metocean</a:t>
            </a:r>
            <a:r>
              <a:rPr lang="en-US" dirty="0" smtClean="0"/>
              <a:t> SVP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8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Factors: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716" y="1066800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Activation magnets were removed prior to deployment.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Water soluble tape around the drogue and tether were removed to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ensure drogues deployed, reduce the chances of buoys running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aground.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Deployments were made in pairs and trios.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pastedGraphic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315001"/>
            <a:ext cx="5791200" cy="3510915"/>
          </a:xfrm>
          <a:prstGeom prst="rect">
            <a:avLst/>
          </a:prstGeom>
        </p:spPr>
      </p:pic>
      <p:pic>
        <p:nvPicPr>
          <p:cNvPr id="3" name="Picture 2" descr="Map-2011-01-21-19-19-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5006"/>
            <a:ext cx="5831306" cy="35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3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572381"/>
              </p:ext>
            </p:extLst>
          </p:nvPr>
        </p:nvGraphicFramePr>
        <p:xfrm>
          <a:off x="4" y="594360"/>
          <a:ext cx="9143995" cy="565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196"/>
                <a:gridCol w="1219200"/>
                <a:gridCol w="1295400"/>
                <a:gridCol w="1219200"/>
                <a:gridCol w="1197429"/>
                <a:gridCol w="1240971"/>
                <a:gridCol w="1371599"/>
              </a:tblGrid>
              <a:tr h="10668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Cluster</a:t>
                      </a:r>
                    </a:p>
                    <a:p>
                      <a:pPr algn="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l"/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Manufactuer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ID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Technocean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“old”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-SVPB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40176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</a:t>
                      </a:r>
                      <a:endParaRPr lang="en-US" sz="1400" dirty="0">
                        <a:solidFill>
                          <a:srgbClr val="4D933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40294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4D933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40179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ID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Technocean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“new”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-SVPB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102553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102554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207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207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102558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107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102555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102557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102556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ID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Clearwater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-SVP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43647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38595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186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43572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172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82410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121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82413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</a:t>
                      </a:r>
                      <a:endParaRPr lang="en-US" sz="1400" dirty="0">
                        <a:solidFill>
                          <a:srgbClr val="4D933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82447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8610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ID</a:t>
                      </a:r>
                    </a:p>
                    <a:p>
                      <a:pPr algn="ctr"/>
                      <a:r>
                        <a:rPr lang="en-US" b="1" dirty="0" err="1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Metocean</a:t>
                      </a:r>
                      <a:r>
                        <a:rPr lang="en-US" b="1" baseline="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-SVP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88574</a:t>
                      </a:r>
                    </a:p>
                    <a:p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4D933D"/>
                          </a:solidFill>
                          <a:latin typeface="Times New Roman"/>
                          <a:cs typeface="Times New Roman"/>
                        </a:rPr>
                        <a:t>249*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248400"/>
            <a:ext cx="3352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Max. Days Possible = 249 days </a:t>
            </a:r>
            <a:endParaRPr lang="en-US" b="1" dirty="0" smtClean="0"/>
          </a:p>
          <a:p>
            <a:pPr fontAlgn="base"/>
            <a:r>
              <a:rPr lang="en-US" b="1" dirty="0" smtClean="0"/>
              <a:t>(</a:t>
            </a:r>
            <a:r>
              <a:rPr lang="en-US" b="1" dirty="0"/>
              <a:t>as of 02 September, 2011)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6226692"/>
            <a:ext cx="47558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Top number: Transmitter life, </a:t>
            </a:r>
            <a:r>
              <a:rPr lang="en-US" sz="1400" b="1" dirty="0" smtClean="0">
                <a:latin typeface="Times New Roman"/>
                <a:cs typeface="Times New Roman"/>
              </a:rPr>
              <a:t> </a:t>
            </a:r>
            <a:r>
              <a:rPr lang="en-US" sz="1400" b="1" dirty="0">
                <a:latin typeface="Times New Roman"/>
                <a:cs typeface="Times New Roman"/>
              </a:rPr>
              <a:t>Bottom number: Drogue life </a:t>
            </a:r>
            <a:endParaRPr lang="en-US" sz="1400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4D933D"/>
                </a:solidFill>
                <a:latin typeface="Times New Roman"/>
                <a:cs typeface="Times New Roman"/>
              </a:rPr>
              <a:t>* </a:t>
            </a:r>
            <a:r>
              <a:rPr lang="en-US" b="1" dirty="0">
                <a:solidFill>
                  <a:srgbClr val="4D933D"/>
                </a:solidFill>
                <a:latin typeface="Times New Roman"/>
                <a:cs typeface="Times New Roman"/>
              </a:rPr>
              <a:t>Alive or drogue 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0" y="609600"/>
            <a:ext cx="0" cy="5638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24000" y="3124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57800" y="3124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77000" y="4267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72400" y="4267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000" y="1981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0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D21D5"/>
                </a:solidFill>
                <a:latin typeface="Helvetica" pitchFamily="34" charset="0"/>
              </a:rPr>
              <a:t>Argos-3 Drifters</a:t>
            </a:r>
            <a:endParaRPr lang="en-US" b="1" dirty="0">
              <a:solidFill>
                <a:srgbClr val="1D21D5"/>
              </a:solidFill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There was a total of 24 Argos-3 drifters deployed from August 2010 through April 2011, all processed at AOML.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All SVPB with no GPS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9  Clearwater</a:t>
            </a:r>
          </a:p>
          <a:p>
            <a:pPr lvl="1"/>
            <a:r>
              <a:rPr lang="en-US" dirty="0" smtClean="0">
                <a:solidFill>
                  <a:srgbClr val="FF33CC"/>
                </a:solidFill>
                <a:latin typeface="Helvetica" pitchFamily="34" charset="0"/>
              </a:rPr>
              <a:t>8  Marlin-</a:t>
            </a:r>
            <a:r>
              <a:rPr lang="en-US" dirty="0" err="1" smtClean="0">
                <a:solidFill>
                  <a:srgbClr val="FF33CC"/>
                </a:solidFill>
                <a:latin typeface="Helvetica" pitchFamily="34" charset="0"/>
              </a:rPr>
              <a:t>Yug</a:t>
            </a:r>
            <a:endParaRPr lang="en-US" dirty="0" smtClean="0">
              <a:solidFill>
                <a:srgbClr val="FF33CC"/>
              </a:solidFill>
              <a:latin typeface="Helvetica" pitchFamily="34" charset="0"/>
            </a:endParaRPr>
          </a:p>
          <a:p>
            <a:pPr lvl="1"/>
            <a:r>
              <a:rPr lang="en-US" dirty="0" smtClean="0">
                <a:solidFill>
                  <a:srgbClr val="1D21D5"/>
                </a:solidFill>
                <a:latin typeface="Helvetica" pitchFamily="34" charset="0"/>
              </a:rPr>
              <a:t>7  Pacific Gyre</a:t>
            </a:r>
            <a:endParaRPr lang="en-US" dirty="0">
              <a:solidFill>
                <a:srgbClr val="1D21D5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24" name="Group 844"/>
          <p:cNvGraphicFramePr>
            <a:graphicFrameLocks noGrp="1"/>
          </p:cNvGraphicFramePr>
          <p:nvPr/>
        </p:nvGraphicFramePr>
        <p:xfrm>
          <a:off x="304800" y="1936749"/>
          <a:ext cx="4419600" cy="3854451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595*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236*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236*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147*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82585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147*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48" name="Group 768"/>
          <p:cNvGraphicFramePr>
            <a:graphicFrameLocks noGrp="1"/>
          </p:cNvGraphicFramePr>
          <p:nvPr/>
        </p:nvGraphicFramePr>
        <p:xfrm>
          <a:off x="304800" y="1357312"/>
          <a:ext cx="4419600" cy="579120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Argos-3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alive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Drogue 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50" name="Text Box 770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D21D5"/>
                </a:solidFill>
                <a:latin typeface="Helvetica" pitchFamily="34" charset="0"/>
              </a:rPr>
              <a:t>Argos-3  -- Summary Table as of August 31, 2011</a:t>
            </a:r>
            <a:r>
              <a:rPr lang="en-US" sz="3200" b="1" dirty="0" smtClean="0">
                <a:solidFill>
                  <a:srgbClr val="1D21D5"/>
                </a:solidFill>
                <a:latin typeface="Helvetica" pitchFamily="34" charset="0"/>
              </a:rPr>
              <a:t>  </a:t>
            </a:r>
            <a:r>
              <a:rPr lang="en-US" sz="3200" b="1" dirty="0" smtClean="0">
                <a:latin typeface="Helvetica" pitchFamily="34" charset="0"/>
              </a:rPr>
              <a:t>Manufacturer: Clearwater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295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A total of 9 SVPB Clearwater Argos-3 drifters were  deployed in 2011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3 failed on deployment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4 are still alive, one of them with the transmitter still alive after 595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One had drogue on for 425 days, and another one  has drogue still on after 236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52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Star and green color mean transmitter  is working, or drogue is on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24" name="Group 844"/>
          <p:cNvGraphicFramePr>
            <a:graphicFrameLocks noGrp="1"/>
          </p:cNvGraphicFramePr>
          <p:nvPr/>
        </p:nvGraphicFramePr>
        <p:xfrm>
          <a:off x="304800" y="1936749"/>
          <a:ext cx="4419600" cy="3427413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41803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354*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41882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289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42957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303*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42961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362*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42965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168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42973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362*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42964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41885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F.O.D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48" name="Group 768"/>
          <p:cNvGraphicFramePr>
            <a:graphicFrameLocks noGrp="1"/>
          </p:cNvGraphicFramePr>
          <p:nvPr/>
        </p:nvGraphicFramePr>
        <p:xfrm>
          <a:off x="304800" y="1357312"/>
          <a:ext cx="4419600" cy="579120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Argos-3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alive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Drogue 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50" name="Text Box 770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Argos-3  -- Summary Table as of August 31, 2011  </a:t>
            </a:r>
            <a:r>
              <a:rPr lang="en-US" sz="2800" b="1" dirty="0" smtClean="0">
                <a:solidFill>
                  <a:srgbClr val="FF33CC"/>
                </a:solidFill>
                <a:latin typeface="Helvetica" pitchFamily="34" charset="0"/>
              </a:rPr>
              <a:t>Manufacturer: Marlin-</a:t>
            </a:r>
            <a:r>
              <a:rPr lang="en-US" sz="2800" b="1" dirty="0" err="1" smtClean="0">
                <a:solidFill>
                  <a:srgbClr val="FF33CC"/>
                </a:solidFill>
                <a:latin typeface="Helvetica" pitchFamily="34" charset="0"/>
              </a:rPr>
              <a:t>Yug</a:t>
            </a:r>
            <a:endParaRPr lang="en-US" sz="2800" b="1" dirty="0">
              <a:solidFill>
                <a:srgbClr val="FF33CC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0668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8 Argos-3 drifters from Marlin-</a:t>
            </a:r>
            <a:r>
              <a:rPr lang="en-US" sz="2400" dirty="0" err="1" smtClean="0">
                <a:latin typeface="Helvetica" pitchFamily="34" charset="0"/>
              </a:rPr>
              <a:t>Yug</a:t>
            </a:r>
            <a:r>
              <a:rPr lang="en-US" sz="2400" dirty="0" smtClean="0">
                <a:latin typeface="Helvetica" pitchFamily="34" charset="0"/>
              </a:rPr>
              <a:t> were deployed between August – November 2010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2 failed on deployment and 2 ran aground after 289 and 168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4 are still alive after more than 300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4 had drogues on close to 6 months, with one drogue lasting only 3 days, and another one lasting 329 days 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983069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Star and green color mean transmitter  is working, or drogue is on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24" name="Group 844"/>
          <p:cNvGraphicFramePr>
            <a:graphicFrameLocks noGrp="1"/>
          </p:cNvGraphicFramePr>
          <p:nvPr/>
        </p:nvGraphicFramePr>
        <p:xfrm>
          <a:off x="304800" y="1936749"/>
          <a:ext cx="4419600" cy="2998788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181*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181*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182*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180*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240*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240*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42759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SVPB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</a:rPr>
                        <a:t>181*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48" name="Group 768"/>
          <p:cNvGraphicFramePr>
            <a:graphicFrameLocks noGrp="1"/>
          </p:cNvGraphicFramePr>
          <p:nvPr/>
        </p:nvGraphicFramePr>
        <p:xfrm>
          <a:off x="304800" y="1357312"/>
          <a:ext cx="4419600" cy="579120"/>
        </p:xfrm>
        <a:graphic>
          <a:graphicData uri="http://schemas.openxmlformats.org/drawingml/2006/table">
            <a:tbl>
              <a:tblPr/>
              <a:tblGrid>
                <a:gridCol w="850900"/>
                <a:gridCol w="558800"/>
                <a:gridCol w="876300"/>
                <a:gridCol w="1066800"/>
                <a:gridCol w="1066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Argos-3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alive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Days Drogue 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50" name="Text Box 770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Argos-3  -- Summary Table as of August 31, 2011  Manufacturer: Pacific Gyre</a:t>
            </a:r>
            <a:endParaRPr lang="en-US" sz="2800" b="1" dirty="0">
              <a:solidFill>
                <a:srgbClr val="1D21D5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372612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7 Argos-3 drifters from Pacific Gyre were deployed in 2011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1 SST sensor  lasted only 97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none failed on deployment and 1 died after 30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6 are still alive after 180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Helvetica" pitchFamily="34" charset="0"/>
              </a:rPr>
              <a:t>One has drogue on after 240 days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558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Star and green color mean transmitter  is working, or drogue is on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7543800" cy="533399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1D21D5"/>
                </a:solidFill>
                <a:latin typeface="Helvetica" pitchFamily="34" charset="0"/>
              </a:rPr>
              <a:t>Metocean</a:t>
            </a:r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 Iridium Drifters Processed by AOML</a:t>
            </a:r>
            <a:endParaRPr lang="en-US" sz="2800" b="1" dirty="0">
              <a:solidFill>
                <a:srgbClr val="1D21D5"/>
              </a:solidFill>
              <a:latin typeface="Helvetica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33400" y="457200"/>
            <a:ext cx="8153400" cy="3847665"/>
            <a:chOff x="533400" y="533400"/>
            <a:chExt cx="8153400" cy="3847665"/>
          </a:xfrm>
        </p:grpSpPr>
        <p:grpSp>
          <p:nvGrpSpPr>
            <p:cNvPr id="4" name="Group 9"/>
            <p:cNvGrpSpPr/>
            <p:nvPr/>
          </p:nvGrpSpPr>
          <p:grpSpPr>
            <a:xfrm>
              <a:off x="533400" y="975159"/>
              <a:ext cx="8153400" cy="3405906"/>
              <a:chOff x="533400" y="914400"/>
              <a:chExt cx="8153400" cy="340590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38200" y="4058696"/>
                <a:ext cx="7848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E                                       60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E                                      90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E                                      120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E                                     150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E                                   180</a:t>
                </a:r>
                <a:r>
                  <a:rPr lang="en-US" sz="1100" baseline="30000" dirty="0" smtClean="0"/>
                  <a:t>0                  </a:t>
                </a:r>
                <a:endParaRPr lang="en-US" sz="1100" baseline="300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3400" y="3886200"/>
                <a:ext cx="533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60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S</a:t>
                </a:r>
                <a:endParaRPr lang="en-US" sz="11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400" y="2895600"/>
                <a:ext cx="533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S</a:t>
                </a:r>
                <a:endParaRPr lang="en-US" sz="1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3400" y="1905000"/>
                <a:ext cx="533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S</a:t>
                </a:r>
                <a:endParaRPr lang="en-US" sz="11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3400" y="914400"/>
                <a:ext cx="533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 0</a:t>
                </a:r>
                <a:r>
                  <a:rPr lang="en-US" sz="1100" baseline="30000" dirty="0" smtClean="0"/>
                  <a:t>0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p:grpSp>
        <p:pic>
          <p:nvPicPr>
            <p:cNvPr id="11" name="Picture 10" descr="all_iridium_drifters2r2.JPG"/>
            <p:cNvPicPr>
              <a:picLocks noChangeAspect="1"/>
            </p:cNvPicPr>
            <p:nvPr/>
          </p:nvPicPr>
          <p:blipFill>
            <a:blip r:embed="rId2" cstate="print"/>
            <a:srcRect l="4700" t="6734" b="2972"/>
            <a:stretch>
              <a:fillRect/>
            </a:stretch>
          </p:blipFill>
          <p:spPr>
            <a:xfrm>
              <a:off x="914400" y="533400"/>
              <a:ext cx="7694676" cy="3657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68185" y="4168676"/>
            <a:ext cx="80234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AOML: 19 deployed between February – July 2011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 1 died after 13 days, all others are still alive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New Zealand:  2 deployed in July  both are alive and with drogues 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Australia: 11 deployed between December 2010 – July 2011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3 grounded after 28, 93 and 94 days, 1 died after  113 days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2 died between 181-210 days and 2 died between 241-270 days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3 are still alive, 1 deployed in April (&gt; 120 days and 2 in May (&gt; 90days)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Note: AOML drifters were upgraded by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</a:rPr>
              <a:t>Meteo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-France and  DBCP</a:t>
            </a:r>
            <a:r>
              <a:rPr lang="en-US" dirty="0" smtClean="0">
                <a:latin typeface="Helvetica" pitchFamily="34" charset="0"/>
              </a:rPr>
              <a:t>   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1702" y="371201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August 15, 2011</a:t>
            </a:r>
            <a:endParaRPr lang="en-US" b="1" dirty="0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D21D5"/>
                </a:solidFill>
                <a:latin typeface="Helvetica" pitchFamily="34" charset="0"/>
              </a:rPr>
              <a:t>Iridium Drifters Processed by AOML </a:t>
            </a:r>
            <a:r>
              <a:rPr lang="en-US" sz="2400" dirty="0" smtClean="0">
                <a:solidFill>
                  <a:srgbClr val="1D21D5"/>
                </a:solidFill>
                <a:latin typeface="Helvetica" pitchFamily="34" charset="0"/>
              </a:rPr>
              <a:t/>
            </a:r>
            <a:br>
              <a:rPr lang="en-US" sz="2400" dirty="0" smtClean="0">
                <a:solidFill>
                  <a:srgbClr val="1D21D5"/>
                </a:solidFill>
                <a:latin typeface="Helvetica" pitchFamily="34" charset="0"/>
              </a:rPr>
            </a:br>
            <a:r>
              <a:rPr lang="en-US" sz="2800" dirty="0" smtClean="0">
                <a:solidFill>
                  <a:srgbClr val="1D21D5"/>
                </a:solidFill>
                <a:latin typeface="Helvetica" pitchFamily="34" charset="0"/>
              </a:rPr>
              <a:t>through August 15, 2011</a:t>
            </a:r>
            <a:br>
              <a:rPr lang="en-US" sz="2800" dirty="0" smtClean="0">
                <a:solidFill>
                  <a:srgbClr val="1D21D5"/>
                </a:solidFill>
                <a:latin typeface="Helvetica" pitchFamily="34" charset="0"/>
              </a:rPr>
            </a:br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Drogue life</a:t>
            </a:r>
            <a:endParaRPr lang="en-US" sz="2400" b="1" dirty="0">
              <a:solidFill>
                <a:srgbClr val="1D21D5"/>
              </a:solidFill>
              <a:latin typeface="Helvetic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207264" cy="135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466"/>
                <a:gridCol w="1043466"/>
                <a:gridCol w="1043466"/>
                <a:gridCol w="1043466"/>
                <a:gridCol w="1043466"/>
                <a:gridCol w="1043466"/>
                <a:gridCol w="946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Days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0-30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31-60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61-90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91-120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121-150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 pitchFamily="34" charset="0"/>
                        </a:rPr>
                        <a:t>&gt;300 </a:t>
                      </a:r>
                      <a:r>
                        <a:rPr lang="en-US" sz="1600" dirty="0" smtClean="0">
                          <a:latin typeface="Helvetica" pitchFamily="34" charset="0"/>
                        </a:rPr>
                        <a:t>Still ON</a:t>
                      </a:r>
                      <a:endParaRPr lang="en-US" b="1" dirty="0"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AOML</a:t>
                      </a:r>
                      <a:endParaRPr lang="en-US" b="1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2*</a:t>
                      </a:r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6</a:t>
                      </a:r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7</a:t>
                      </a:r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3</a:t>
                      </a:r>
                      <a:endParaRPr lang="en-US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ABOM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1**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4***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3528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</a:rPr>
              <a:t>1 died with drogue on after 13 days, 1 had drogue off since the beginning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Helvetica" pitchFamily="34" charset="0"/>
              </a:rPr>
              <a:t> ** 1 grounded with drogue on after 28 days,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Helvetica" pitchFamily="34" charset="0"/>
              </a:rPr>
              <a:t>***2 were grounded with drogue on</a:t>
            </a:r>
          </a:p>
          <a:p>
            <a:endParaRPr lang="en-US" sz="24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Manufacturer: </a:t>
            </a:r>
            <a:r>
              <a:rPr lang="en-US" sz="2400" dirty="0" err="1" smtClean="0">
                <a:latin typeface="Helvetica" pitchFamily="34" charset="0"/>
              </a:rPr>
              <a:t>Metocean</a:t>
            </a:r>
            <a:r>
              <a:rPr lang="en-US" sz="2400" dirty="0" smtClean="0">
                <a:latin typeface="Helvetica" pitchFamily="34" charset="0"/>
              </a:rPr>
              <a:t>.   All drogues are strain gauge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en-US" sz="3200" i="1" u="sng" dirty="0" smtClean="0">
                <a:ln>
                  <a:solidFill>
                    <a:schemeClr val="accent1"/>
                  </a:solidFill>
                </a:ln>
                <a:solidFill>
                  <a:srgbClr val="1D2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Drogue life needs improvement!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89254" y="1600200"/>
          <a:ext cx="895978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5978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pitchFamily="34" charset="0"/>
                        </a:rPr>
                        <a:t>Total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19</a:t>
                      </a:r>
                      <a:endParaRPr lang="en-US" b="1" dirty="0">
                        <a:solidFill>
                          <a:srgbClr val="C00000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Helvetica" pitchFamily="34" charset="0"/>
                        </a:rPr>
                        <a:t>11</a:t>
                      </a:r>
                      <a:endParaRPr lang="en-US" b="1" dirty="0">
                        <a:solidFill>
                          <a:schemeClr val="accent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2895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Number of buoys</a:t>
            </a:r>
            <a:endParaRPr lang="en-US" sz="2000" dirty="0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350"/>
            <a:ext cx="9144000" cy="121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Helvetica" pitchFamily="34" charset="0"/>
              </a:rPr>
              <a:t>AOML Drifter Buoy (ADB) </a:t>
            </a:r>
          </a:p>
          <a:p>
            <a:pPr algn="ct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Helvetica" pitchFamily="34" charset="0"/>
              </a:rPr>
              <a:t>Comparison Study</a:t>
            </a:r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330" y="1295400"/>
            <a:ext cx="9007475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Compare </a:t>
            </a:r>
            <a:r>
              <a:rPr lang="en-US" sz="2400" dirty="0">
                <a:latin typeface="Helvetica" pitchFamily="34" charset="0"/>
              </a:rPr>
              <a:t>drifters from different manufacturers, deployed in clusters  (at the same time and at the same location</a:t>
            </a:r>
            <a:r>
              <a:rPr lang="en-US" sz="2400" dirty="0" smtClean="0">
                <a:latin typeface="Helvetica" pitchFamily="34" charset="0"/>
              </a:rPr>
              <a:t>), in different regions of the world.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The goals of the ADB Comparison Study are:</a:t>
            </a:r>
            <a:endParaRPr lang="en-US" sz="2400" dirty="0">
              <a:latin typeface="Helvetica" pitchFamily="34" charset="0"/>
            </a:endParaRPr>
          </a:p>
          <a:p>
            <a:pPr lvl="1">
              <a:buClr>
                <a:srgbClr val="0000FF"/>
              </a:buClr>
              <a:buFontTx/>
              <a:buChar char="•"/>
            </a:pPr>
            <a:r>
              <a:rPr lang="en-US" sz="2400" dirty="0" smtClean="0">
                <a:latin typeface="Helvetica" pitchFamily="34" charset="0"/>
              </a:rPr>
              <a:t>Determine how well drifter transmitters</a:t>
            </a:r>
            <a:r>
              <a:rPr lang="en-US" sz="2400" b="1" dirty="0" smtClean="0">
                <a:latin typeface="Helvetica" pitchFamily="34" charset="0"/>
              </a:rPr>
              <a:t> </a:t>
            </a:r>
            <a:r>
              <a:rPr lang="en-US" sz="2400" dirty="0">
                <a:latin typeface="Helvetica" pitchFamily="34" charset="0"/>
              </a:rPr>
              <a:t>are </a:t>
            </a:r>
            <a:r>
              <a:rPr lang="en-US" sz="2400" dirty="0" smtClean="0">
                <a:latin typeface="Helvetica" pitchFamily="34" charset="0"/>
              </a:rPr>
              <a:t>surviving in     </a:t>
            </a:r>
          </a:p>
          <a:p>
            <a:pPr lvl="1">
              <a:buClr>
                <a:srgbClr val="0000FF"/>
              </a:buClr>
            </a:pPr>
            <a:r>
              <a:rPr lang="en-US" sz="2400" dirty="0" smtClean="0">
                <a:latin typeface="Helvetica" pitchFamily="34" charset="0"/>
              </a:rPr>
              <a:t>  varying ocean conditions. </a:t>
            </a:r>
          </a:p>
          <a:p>
            <a:pPr lvl="1">
              <a:buClr>
                <a:srgbClr val="0000FF"/>
              </a:buClr>
              <a:buFontTx/>
              <a:buChar char="•"/>
            </a:pPr>
            <a:r>
              <a:rPr lang="en-US" sz="2400" dirty="0" smtClean="0">
                <a:latin typeface="Helvetica" pitchFamily="34" charset="0"/>
              </a:rPr>
              <a:t>Compare actual transmitter lifetimes to the </a:t>
            </a:r>
            <a:r>
              <a:rPr lang="en-US" sz="2400" dirty="0">
                <a:latin typeface="Helvetica" pitchFamily="34" charset="0"/>
              </a:rPr>
              <a:t>450 </a:t>
            </a:r>
            <a:r>
              <a:rPr lang="en-US" sz="2400" dirty="0" smtClean="0">
                <a:latin typeface="Helvetica" pitchFamily="34" charset="0"/>
              </a:rPr>
              <a:t>day  </a:t>
            </a:r>
          </a:p>
          <a:p>
            <a:pPr lvl="1">
              <a:buClr>
                <a:srgbClr val="0000FF"/>
              </a:buClr>
            </a:pPr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 requirement. </a:t>
            </a:r>
            <a:endParaRPr lang="en-US" sz="2400" dirty="0">
              <a:latin typeface="Helvetica" pitchFamily="34" charset="0"/>
            </a:endParaRPr>
          </a:p>
          <a:p>
            <a:pPr lvl="1">
              <a:buClr>
                <a:srgbClr val="0000FF"/>
              </a:buClr>
              <a:buFontTx/>
              <a:buChar char="•"/>
            </a:pPr>
            <a:r>
              <a:rPr lang="en-US" sz="2400" dirty="0" smtClean="0">
                <a:latin typeface="Helvetica" pitchFamily="34" charset="0"/>
              </a:rPr>
              <a:t>Examine drogue presence detection.</a:t>
            </a:r>
          </a:p>
          <a:p>
            <a:pPr lvl="1">
              <a:buClr>
                <a:srgbClr val="0000FF"/>
              </a:buClr>
              <a:buFontTx/>
              <a:buChar char="•"/>
            </a:pPr>
            <a:r>
              <a:rPr lang="en-US" sz="2400" dirty="0" smtClean="0">
                <a:latin typeface="Helvetica" pitchFamily="34" charset="0"/>
              </a:rPr>
              <a:t>Determine drogue lifetimes and compare this finding </a:t>
            </a:r>
            <a:r>
              <a:rPr lang="en-US" sz="2400" dirty="0">
                <a:latin typeface="Helvetica" pitchFamily="34" charset="0"/>
              </a:rPr>
              <a:t>to the expected </a:t>
            </a:r>
            <a:r>
              <a:rPr lang="en-US" sz="2400" dirty="0" smtClean="0">
                <a:latin typeface="Helvetica" pitchFamily="34" charset="0"/>
              </a:rPr>
              <a:t>lifetime </a:t>
            </a:r>
            <a:r>
              <a:rPr lang="en-US" sz="2400" dirty="0">
                <a:latin typeface="Helvetica" pitchFamily="34" charset="0"/>
              </a:rPr>
              <a:t>of 300 </a:t>
            </a:r>
            <a:r>
              <a:rPr lang="en-US" sz="2400" dirty="0" smtClean="0">
                <a:latin typeface="Helvetica" pitchFamily="34" charset="0"/>
              </a:rPr>
              <a:t>days.</a:t>
            </a:r>
          </a:p>
          <a:p>
            <a:pPr lvl="1">
              <a:buClr>
                <a:srgbClr val="0000FF"/>
              </a:buClr>
              <a:buFontTx/>
              <a:buChar char="•"/>
            </a:pPr>
            <a:r>
              <a:rPr lang="en-US" sz="2400" dirty="0" smtClean="0">
                <a:latin typeface="Helvetica" pitchFamily="34" charset="0"/>
              </a:rPr>
              <a:t>Evaluate packaging and ease of deployment. </a:t>
            </a:r>
            <a:endParaRPr lang="en-US" sz="2400" dirty="0">
              <a:latin typeface="Helvetica" pitchFamily="34" charset="0"/>
            </a:endParaRPr>
          </a:p>
          <a:p>
            <a:r>
              <a:rPr lang="en-US" sz="2400" dirty="0">
                <a:latin typeface="Helvetica" pitchFamily="34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29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Helvetica" pitchFamily="34" charset="0"/>
              </a:rPr>
              <a:t>SST</a:t>
            </a:r>
            <a:r>
              <a:rPr lang="en-US" dirty="0" smtClean="0">
                <a:latin typeface="Helvetica" pitchFamily="34" charset="0"/>
              </a:rPr>
              <a:t> had no problems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Helvetica" pitchFamily="34" charset="0"/>
              </a:rPr>
              <a:t>SLP</a:t>
            </a:r>
            <a:r>
              <a:rPr lang="en-US" dirty="0" smtClean="0">
                <a:latin typeface="Helvetica" pitchFamily="34" charset="0"/>
              </a:rPr>
              <a:t>: Two AOML drifter’s pressure sensors went bad and taken off GTS after 5 months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Helvetica" pitchFamily="34" charset="0"/>
              </a:rPr>
              <a:t>Voltage</a:t>
            </a:r>
            <a:r>
              <a:rPr lang="en-US" dirty="0" smtClean="0">
                <a:latin typeface="Helvetica" pitchFamily="34" charset="0"/>
              </a:rPr>
              <a:t>:  Voltage drops to near or below 10 volts after 6 months of operation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Helvetica" pitchFamily="34" charset="0"/>
              </a:rPr>
              <a:t>Metocean</a:t>
            </a:r>
            <a:r>
              <a:rPr lang="en-US" dirty="0" smtClean="0">
                <a:latin typeface="Helvetica" pitchFamily="34" charset="0"/>
              </a:rPr>
              <a:t> communicated that a new Iridium  SVP will be released by mid 2012 with a larger hull with ruggedized tether/drogue assembly, more batteries, etc. They believe the smaller hull configuration is just not suitable for the existing mini-SVP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1D21D5"/>
                </a:solidFill>
                <a:latin typeface="Helvetica" pitchFamily="34" charset="0"/>
              </a:rPr>
              <a:t>Iridium Drifters Processed by AOML </a:t>
            </a:r>
            <a:endParaRPr lang="en-US" sz="3600" b="1" dirty="0">
              <a:solidFill>
                <a:srgbClr val="1D21D5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_June_Cruise 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lgerian" pitchFamily="82" charset="0"/>
              </a:rPr>
              <a:t>Thank you!</a:t>
            </a:r>
            <a:endParaRPr lang="en-US" sz="60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58674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Algerian" pitchFamily="82" charset="0"/>
              </a:rPr>
              <a:t>Merci!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400800" y="5867400"/>
            <a:ext cx="2541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Algerian" pitchFamily="82" charset="0"/>
              </a:rPr>
              <a:t>Gracias!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mayra.pazos\My Documents\pictures\ADB06_Cluster2_inwater.jpg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10433" y="1066800"/>
            <a:ext cx="91059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50292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	2005 </a:t>
            </a:r>
            <a:r>
              <a:rPr lang="en-US" dirty="0">
                <a:latin typeface="Helvetica" pitchFamily="34" charset="0"/>
              </a:rPr>
              <a:t>– 8 clusters were deployed in the Atlantic, all SVPs</a:t>
            </a:r>
          </a:p>
          <a:p>
            <a:r>
              <a:rPr lang="en-US" dirty="0">
                <a:latin typeface="Helvetica" pitchFamily="34" charset="0"/>
              </a:rPr>
              <a:t>	</a:t>
            </a:r>
            <a:r>
              <a:rPr lang="en-US" b="1" dirty="0">
                <a:latin typeface="Helvetica" pitchFamily="34" charset="0"/>
              </a:rPr>
              <a:t>2006</a:t>
            </a:r>
            <a:r>
              <a:rPr lang="en-US" dirty="0">
                <a:latin typeface="Helvetica" pitchFamily="34" charset="0"/>
              </a:rPr>
              <a:t> – 8 clusters were deployed in the Atlantic, all SVPs</a:t>
            </a:r>
          </a:p>
          <a:p>
            <a:r>
              <a:rPr lang="en-US" dirty="0">
                <a:latin typeface="Helvetica" pitchFamily="34" charset="0"/>
              </a:rPr>
              <a:t>	</a:t>
            </a:r>
            <a:r>
              <a:rPr lang="en-US" b="1" dirty="0">
                <a:latin typeface="Helvetica" pitchFamily="34" charset="0"/>
              </a:rPr>
              <a:t>2008</a:t>
            </a:r>
            <a:r>
              <a:rPr lang="en-US" dirty="0">
                <a:latin typeface="Helvetica" pitchFamily="34" charset="0"/>
              </a:rPr>
              <a:t> – 5 clusters of SVPs, in different regions of the world</a:t>
            </a:r>
          </a:p>
          <a:p>
            <a:r>
              <a:rPr lang="en-US" dirty="0">
                <a:latin typeface="Helvetica" pitchFamily="34" charset="0"/>
              </a:rPr>
              <a:t>	</a:t>
            </a:r>
            <a:r>
              <a:rPr lang="en-US" b="1" dirty="0" smtClean="0">
                <a:latin typeface="Helvetica" pitchFamily="34" charset="0"/>
              </a:rPr>
              <a:t>2010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</a:rPr>
              <a:t>– 5 clusters of SVPs from 4 manufacturers and</a:t>
            </a:r>
          </a:p>
          <a:p>
            <a:r>
              <a:rPr lang="en-US" dirty="0">
                <a:latin typeface="Helvetica" pitchFamily="34" charset="0"/>
              </a:rPr>
              <a:t>	            5 clusters of SVPBs from 5 manufacturers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History of the ADB Comparison Study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56200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152400"/>
            <a:ext cx="8210550" cy="4105275"/>
            <a:chOff x="294" y="96"/>
            <a:chExt cx="5172" cy="258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94" y="96"/>
              <a:ext cx="5172" cy="2586"/>
              <a:chOff x="294" y="96"/>
              <a:chExt cx="5172" cy="2586"/>
            </a:xfrm>
          </p:grpSpPr>
          <p:pic>
            <p:nvPicPr>
              <p:cNvPr id="5122" name="Picture 2" descr="\\phodnet\share\pazos\dbcp26\adb10\depmap10_r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4" y="96"/>
                <a:ext cx="5172" cy="2586"/>
              </a:xfrm>
              <a:prstGeom prst="rect">
                <a:avLst/>
              </a:prstGeom>
              <a:noFill/>
            </p:spPr>
          </p:pic>
          <p:sp>
            <p:nvSpPr>
              <p:cNvPr id="5123" name="AutoShape 3"/>
              <p:cNvSpPr>
                <a:spLocks noChangeArrowheads="1"/>
              </p:cNvSpPr>
              <p:nvPr/>
            </p:nvSpPr>
            <p:spPr bwMode="auto">
              <a:xfrm>
                <a:off x="1208" y="1064"/>
                <a:ext cx="144" cy="14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4" name="AutoShape 4"/>
              <p:cNvSpPr>
                <a:spLocks noChangeArrowheads="1"/>
              </p:cNvSpPr>
              <p:nvPr/>
            </p:nvSpPr>
            <p:spPr bwMode="auto">
              <a:xfrm>
                <a:off x="2240" y="1352"/>
                <a:ext cx="144" cy="14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5" name="AutoShape 5"/>
              <p:cNvSpPr>
                <a:spLocks noChangeArrowheads="1"/>
              </p:cNvSpPr>
              <p:nvPr/>
            </p:nvSpPr>
            <p:spPr bwMode="auto">
              <a:xfrm>
                <a:off x="3072" y="1464"/>
                <a:ext cx="144" cy="14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6" name="AutoShape 6"/>
              <p:cNvSpPr>
                <a:spLocks noChangeArrowheads="1"/>
              </p:cNvSpPr>
              <p:nvPr/>
            </p:nvSpPr>
            <p:spPr bwMode="auto">
              <a:xfrm>
                <a:off x="3520" y="704"/>
                <a:ext cx="144" cy="14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4584" y="1728"/>
                <a:ext cx="144" cy="14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>
                <a:off x="1560" y="1976"/>
                <a:ext cx="144" cy="144"/>
              </a:xfrm>
              <a:prstGeom prst="star5">
                <a:avLst/>
              </a:prstGeom>
              <a:solidFill>
                <a:srgbClr val="1D21D5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9" name="AutoShape 9"/>
              <p:cNvSpPr>
                <a:spLocks noChangeArrowheads="1"/>
              </p:cNvSpPr>
              <p:nvPr/>
            </p:nvSpPr>
            <p:spPr bwMode="auto">
              <a:xfrm>
                <a:off x="4224" y="696"/>
                <a:ext cx="144" cy="144"/>
              </a:xfrm>
              <a:prstGeom prst="star5">
                <a:avLst/>
              </a:prstGeom>
              <a:solidFill>
                <a:srgbClr val="1D21D5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1089" y="1168"/>
              <a:ext cx="4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Jan 23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2112" y="1440"/>
              <a:ext cx="4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Jan 23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928" y="1564"/>
              <a:ext cx="4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Jan 12</a:t>
              </a: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464" y="1824"/>
              <a:ext cx="4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Mar 6</a:t>
              </a: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3400" y="784"/>
              <a:ext cx="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Aug 15</a:t>
              </a: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488" y="2072"/>
              <a:ext cx="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Aug 23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4088" y="784"/>
              <a:ext cx="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Aug 19</a:t>
              </a:r>
            </a:p>
          </p:txBody>
        </p:sp>
      </p:grp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020763" y="4308475"/>
            <a:ext cx="7102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</a:rPr>
              <a:t>5 </a:t>
            </a:r>
            <a:r>
              <a:rPr lang="en-US" sz="2400" dirty="0">
                <a:solidFill>
                  <a:srgbClr val="FF0000"/>
                </a:solidFill>
                <a:latin typeface="Helvetica" pitchFamily="34" charset="0"/>
              </a:rPr>
              <a:t>clusters each of 4 SVP drifters from 4 different </a:t>
            </a: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</a:rPr>
              <a:t>manufacturers, total 20 drifters</a:t>
            </a:r>
          </a:p>
          <a:p>
            <a:endParaRPr lang="en-US" sz="2400" dirty="0">
              <a:solidFill>
                <a:srgbClr val="FF0000"/>
              </a:solidFill>
              <a:latin typeface="Helvetica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Helvetica" pitchFamily="34" charset="0"/>
              </a:rPr>
              <a:t>5 clusters each of 5 SVPB drifters from 5 different manufacturers, </a:t>
            </a:r>
            <a:r>
              <a:rPr lang="en-US" sz="2400" dirty="0" smtClean="0">
                <a:solidFill>
                  <a:srgbClr val="0000FF"/>
                </a:solidFill>
                <a:latin typeface="Helvetica" pitchFamily="34" charset="0"/>
              </a:rPr>
              <a:t>total 25 drifters</a:t>
            </a:r>
            <a:endParaRPr lang="en-US" sz="2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524000" y="1219200"/>
            <a:ext cx="228600" cy="228600"/>
          </a:xfrm>
          <a:prstGeom prst="star5">
            <a:avLst/>
          </a:prstGeom>
          <a:solidFill>
            <a:srgbClr val="1D21D5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95400" y="1371600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Oct 8</a:t>
            </a:r>
            <a:endParaRPr lang="en-US" sz="1600" dirty="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429000" y="1010696"/>
            <a:ext cx="228600" cy="228600"/>
          </a:xfrm>
          <a:prstGeom prst="star5">
            <a:avLst/>
          </a:prstGeom>
          <a:solidFill>
            <a:srgbClr val="1D21D5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59105" y="1163096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Oct 2</a:t>
            </a:r>
            <a:endParaRPr lang="en-US" sz="1600" dirty="0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620000" y="2819400"/>
            <a:ext cx="228600" cy="228600"/>
          </a:xfrm>
          <a:prstGeom prst="star5">
            <a:avLst/>
          </a:prstGeom>
          <a:solidFill>
            <a:srgbClr val="1D21D5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91400" y="2557046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Aug 26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913161"/>
              </p:ext>
            </p:extLst>
          </p:nvPr>
        </p:nvGraphicFramePr>
        <p:xfrm>
          <a:off x="533400" y="533400"/>
          <a:ext cx="8153400" cy="4687699"/>
        </p:xfrm>
        <a:graphic>
          <a:graphicData uri="http://schemas.openxmlformats.org/drawingml/2006/table">
            <a:tbl>
              <a:tblPr/>
              <a:tblGrid>
                <a:gridCol w="1828800"/>
                <a:gridCol w="1264920"/>
                <a:gridCol w="1264920"/>
                <a:gridCol w="1264920"/>
                <a:gridCol w="1264920"/>
                <a:gridCol w="1264920"/>
              </a:tblGrid>
              <a:tr h="10241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Cluster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Manufacturer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Clearwater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381*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Technocean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delayed 32 d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Metocean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596*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585*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543*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Pacific Gyre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596*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596*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297 grounded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543*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3352800" y="14634"/>
            <a:ext cx="308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Helvetica" pitchFamily="34" charset="0"/>
              </a:rPr>
              <a:t>SVP Clusters</a:t>
            </a:r>
          </a:p>
        </p:txBody>
      </p:sp>
      <p:sp>
        <p:nvSpPr>
          <p:cNvPr id="8239" name="Text Box 47" descr="Blue tissue paper"/>
          <p:cNvSpPr txBox="1">
            <a:spLocks noChangeArrowheads="1"/>
          </p:cNvSpPr>
          <p:nvPr/>
        </p:nvSpPr>
        <p:spPr bwMode="auto">
          <a:xfrm>
            <a:off x="1295400" y="5934670"/>
            <a:ext cx="6705600" cy="92333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Helvetica" pitchFamily="34" charset="0"/>
              </a:rPr>
              <a:t>Top number: Transmitter life,  Bottom number: Drogue life </a:t>
            </a:r>
          </a:p>
          <a:p>
            <a:pPr algn="ctr"/>
            <a:r>
              <a:rPr lang="en-US" sz="1800" b="1" dirty="0">
                <a:solidFill>
                  <a:srgbClr val="4D933D"/>
                </a:solidFill>
                <a:latin typeface="Helvetica" pitchFamily="34" charset="0"/>
              </a:rPr>
              <a:t>* </a:t>
            </a:r>
            <a:r>
              <a:rPr lang="en-US" sz="1800" b="1" dirty="0" smtClean="0">
                <a:solidFill>
                  <a:srgbClr val="4D933D"/>
                </a:solidFill>
                <a:latin typeface="Helvetica" pitchFamily="34" charset="0"/>
              </a:rPr>
              <a:t>Alive or </a:t>
            </a:r>
            <a:r>
              <a:rPr lang="en-US" sz="1800" b="1" dirty="0">
                <a:solidFill>
                  <a:srgbClr val="4D933D"/>
                </a:solidFill>
                <a:latin typeface="Helvetica" pitchFamily="34" charset="0"/>
              </a:rPr>
              <a:t>drogue on</a:t>
            </a:r>
          </a:p>
          <a:p>
            <a:pPr algn="ctr"/>
            <a:r>
              <a:rPr lang="en-US" sz="1800" b="1" dirty="0">
                <a:latin typeface="Helvetica" pitchFamily="34" charset="0"/>
              </a:rPr>
              <a:t>Last updated: August 31, </a:t>
            </a:r>
            <a:r>
              <a:rPr lang="en-US" sz="1800" b="1" dirty="0" smtClean="0">
                <a:latin typeface="Helvetica" pitchFamily="34" charset="0"/>
              </a:rPr>
              <a:t>2011</a:t>
            </a:r>
            <a:endParaRPr lang="en-US" sz="1800" b="1" dirty="0">
              <a:latin typeface="Helvetica" pitchFamily="34" charset="0"/>
            </a:endParaRPr>
          </a:p>
        </p:txBody>
      </p:sp>
      <p:graphicFrame>
        <p:nvGraphicFramePr>
          <p:cNvPr id="82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739763"/>
              </p:ext>
            </p:extLst>
          </p:nvPr>
        </p:nvGraphicFramePr>
        <p:xfrm>
          <a:off x="533400" y="5257800"/>
          <a:ext cx="8153398" cy="640080"/>
        </p:xfrm>
        <a:graphic>
          <a:graphicData uri="http://schemas.openxmlformats.org/drawingml/2006/table">
            <a:tbl>
              <a:tblPr/>
              <a:tblGrid>
                <a:gridCol w="1828798"/>
                <a:gridCol w="1264920"/>
                <a:gridCol w="1264920"/>
                <a:gridCol w="1264920"/>
                <a:gridCol w="1264920"/>
                <a:gridCol w="1264920"/>
              </a:tblGrid>
              <a:tr h="34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Max. Days Possible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b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226" b="7909"/>
          <a:stretch>
            <a:fillRect/>
          </a:stretch>
        </p:blipFill>
        <p:spPr>
          <a:xfrm rot="5400000">
            <a:off x="2134382" y="6125"/>
            <a:ext cx="6323037" cy="7391400"/>
          </a:xfrm>
        </p:spPr>
      </p:pic>
      <p:grpSp>
        <p:nvGrpSpPr>
          <p:cNvPr id="13" name="Group 12"/>
          <p:cNvGrpSpPr/>
          <p:nvPr/>
        </p:nvGrpSpPr>
        <p:grpSpPr>
          <a:xfrm>
            <a:off x="0" y="1"/>
            <a:ext cx="9144000" cy="4685250"/>
            <a:chOff x="-685801" y="-311706"/>
            <a:chExt cx="9144000" cy="4685250"/>
          </a:xfrm>
        </p:grpSpPr>
        <p:sp>
          <p:nvSpPr>
            <p:cNvPr id="5" name="Flowchart: Connector 4"/>
            <p:cNvSpPr/>
            <p:nvPr/>
          </p:nvSpPr>
          <p:spPr>
            <a:xfrm>
              <a:off x="1730825" y="4170066"/>
              <a:ext cx="118071" cy="109696"/>
            </a:xfrm>
            <a:prstGeom prst="flowChartConnector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1742553" y="3306744"/>
              <a:ext cx="118071" cy="109696"/>
            </a:xfrm>
            <a:prstGeom prst="flowChartConnector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814185" y="1600200"/>
              <a:ext cx="118071" cy="109696"/>
            </a:xfrm>
            <a:prstGeom prst="flowChartConnector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2256" y="1524000"/>
              <a:ext cx="579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F.O.D</a:t>
              </a:r>
              <a:endParaRPr lang="en-US" sz="1200" dirty="0">
                <a:latin typeface="Helvetic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244334"/>
              <a:ext cx="5795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F.O.D</a:t>
              </a:r>
              <a:endParaRPr lang="en-US" sz="1200" dirty="0">
                <a:latin typeface="Helvetic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1195" y="4096545"/>
              <a:ext cx="5795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F.O.D</a:t>
              </a:r>
              <a:endParaRPr lang="en-US" sz="1200" dirty="0">
                <a:latin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85801" y="-311706"/>
              <a:ext cx="9144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Helvetica" pitchFamily="34" charset="0"/>
                </a:rPr>
                <a:t>SVP Clusters</a:t>
              </a:r>
              <a:endParaRPr lang="en-US" sz="3200" b="1" dirty="0">
                <a:solidFill>
                  <a:srgbClr val="FF0000"/>
                </a:solidFill>
                <a:latin typeface="Helvetica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1" y="997507"/>
            <a:ext cx="1676400" cy="161582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1D21D5"/>
                </a:solidFill>
                <a:latin typeface="Times New Roman"/>
              </a:rPr>
              <a:t>--Pacific Gyre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CC66"/>
                </a:solidFill>
                <a:latin typeface="Times New Roman"/>
              </a:rPr>
              <a:t>--Metocean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Times New Roman"/>
              </a:rPr>
              <a:t>--</a:t>
            </a:r>
            <a:r>
              <a:rPr lang="en-US" dirty="0" smtClean="0">
                <a:solidFill>
                  <a:srgbClr val="FF3300"/>
                </a:solidFill>
                <a:latin typeface="Times New Roman"/>
              </a:rPr>
              <a:t>Technocean</a:t>
            </a:r>
            <a:endParaRPr lang="en-US" dirty="0" smtClean="0">
              <a:latin typeface="Times New Roman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latin typeface="Times New Roman"/>
              </a:rPr>
              <a:t>-- Clearwater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1" y="3131107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grounded</a:t>
            </a:r>
            <a:endParaRPr lang="en-US" sz="1200" dirty="0">
              <a:latin typeface="Helvetic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258787"/>
              </p:ext>
            </p:extLst>
          </p:nvPr>
        </p:nvGraphicFramePr>
        <p:xfrm>
          <a:off x="0" y="457199"/>
          <a:ext cx="9144000" cy="5309616"/>
        </p:xfrm>
        <a:graphic>
          <a:graphicData uri="http://schemas.openxmlformats.org/drawingml/2006/table">
            <a:tbl>
              <a:tblPr/>
              <a:tblGrid>
                <a:gridCol w="2032000"/>
                <a:gridCol w="1405467"/>
                <a:gridCol w="1405467"/>
                <a:gridCol w="1422399"/>
                <a:gridCol w="1388534"/>
                <a:gridCol w="1490133"/>
              </a:tblGrid>
              <a:tr h="7620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Cluster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Manufacturer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Clearwater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Delayed 11 d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Delayed 2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370*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Delayed 10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F.O.D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Technocean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Delayed 17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75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Metocean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62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Pacific Gyre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377*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377*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370*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333*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327*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75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1D98"/>
                          </a:solidFill>
                          <a:effectLst/>
                          <a:latin typeface="Times New Roman" pitchFamily="18" charset="0"/>
                        </a:rPr>
                        <a:t>Marlin-Yug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377*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377*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933D"/>
                          </a:solidFill>
                          <a:effectLst/>
                          <a:latin typeface="Times New Roman" pitchFamily="18" charset="0"/>
                        </a:rPr>
                        <a:t>370*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0" y="-76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SVPB </a:t>
            </a:r>
            <a:r>
              <a:rPr lang="en-US" sz="2800" b="1" dirty="0">
                <a:solidFill>
                  <a:srgbClr val="1D21D5"/>
                </a:solidFill>
                <a:latin typeface="Helvetica" pitchFamily="34" charset="0"/>
              </a:rPr>
              <a:t>Clusters</a:t>
            </a:r>
          </a:p>
        </p:txBody>
      </p:sp>
      <p:sp>
        <p:nvSpPr>
          <p:cNvPr id="8239" name="Text Box 47" descr="Blue tissue paper"/>
          <p:cNvSpPr txBox="1">
            <a:spLocks noChangeArrowheads="1"/>
          </p:cNvSpPr>
          <p:nvPr/>
        </p:nvSpPr>
        <p:spPr bwMode="auto">
          <a:xfrm>
            <a:off x="37634" y="6172200"/>
            <a:ext cx="9106366" cy="646331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34" charset="0"/>
              </a:rPr>
              <a:t>Top number: Transmitter life,  Bottom number: Drogue life </a:t>
            </a:r>
          </a:p>
          <a:p>
            <a:pPr algn="ctr"/>
            <a:r>
              <a:rPr lang="en-US" b="1" dirty="0">
                <a:solidFill>
                  <a:srgbClr val="4D933D"/>
                </a:solidFill>
                <a:latin typeface="Helvetica" pitchFamily="34" charset="0"/>
              </a:rPr>
              <a:t>* </a:t>
            </a:r>
            <a:r>
              <a:rPr lang="en-US" b="1" dirty="0" smtClean="0">
                <a:solidFill>
                  <a:srgbClr val="4D933D"/>
                </a:solidFill>
                <a:latin typeface="Helvetica" pitchFamily="34" charset="0"/>
              </a:rPr>
              <a:t>Alive or </a:t>
            </a:r>
            <a:r>
              <a:rPr lang="en-US" b="1" dirty="0">
                <a:solidFill>
                  <a:srgbClr val="4D933D"/>
                </a:solidFill>
                <a:latin typeface="Helvetica" pitchFamily="34" charset="0"/>
              </a:rPr>
              <a:t>drogue </a:t>
            </a:r>
            <a:r>
              <a:rPr lang="en-US" b="1" dirty="0" smtClean="0">
                <a:solidFill>
                  <a:srgbClr val="4D933D"/>
                </a:solidFill>
                <a:latin typeface="Helvetica" pitchFamily="34" charset="0"/>
              </a:rPr>
              <a:t>on </a:t>
            </a:r>
            <a:r>
              <a:rPr lang="en-US" b="1" dirty="0" smtClean="0">
                <a:latin typeface="Helvetica" pitchFamily="34" charset="0"/>
              </a:rPr>
              <a:t>-- Last </a:t>
            </a:r>
            <a:r>
              <a:rPr lang="en-US" b="1" dirty="0">
                <a:latin typeface="Helvetica" pitchFamily="34" charset="0"/>
              </a:rPr>
              <a:t>updated: August 31, </a:t>
            </a:r>
            <a:r>
              <a:rPr lang="en-US" b="1" dirty="0" smtClean="0">
                <a:latin typeface="Helvetica" pitchFamily="34" charset="0"/>
              </a:rPr>
              <a:t>2011</a:t>
            </a:r>
            <a:endParaRPr lang="en-US" b="1" dirty="0">
              <a:latin typeface="Helvetica" pitchFamily="34" charset="0"/>
            </a:endParaRPr>
          </a:p>
        </p:txBody>
      </p:sp>
      <p:graphicFrame>
        <p:nvGraphicFramePr>
          <p:cNvPr id="824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328771"/>
              </p:ext>
            </p:extLst>
          </p:nvPr>
        </p:nvGraphicFramePr>
        <p:xfrm>
          <a:off x="0" y="5791200"/>
          <a:ext cx="9143998" cy="396240"/>
        </p:xfrm>
        <a:graphic>
          <a:graphicData uri="http://schemas.openxmlformats.org/drawingml/2006/table">
            <a:tbl>
              <a:tblPr/>
              <a:tblGrid>
                <a:gridCol w="2050988"/>
                <a:gridCol w="1418602"/>
                <a:gridCol w="1418602"/>
                <a:gridCol w="1418602"/>
                <a:gridCol w="1418602"/>
                <a:gridCol w="141860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Max. Days Possible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905000" y="1371600"/>
            <a:ext cx="1676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1447800"/>
            <a:ext cx="1676400" cy="838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fedrgplt_svpb.jpeg"/>
          <p:cNvPicPr>
            <a:picLocks noChangeAspect="1"/>
          </p:cNvPicPr>
          <p:nvPr/>
        </p:nvPicPr>
        <p:blipFill>
          <a:blip r:embed="rId2" cstate="print"/>
          <a:srcRect l="6087" r="6957"/>
          <a:stretch>
            <a:fillRect/>
          </a:stretch>
        </p:blipFill>
        <p:spPr>
          <a:xfrm>
            <a:off x="1497544" y="381000"/>
            <a:ext cx="7620000" cy="657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"/>
            <a:ext cx="182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rgbClr val="FF33CC"/>
                </a:solidFill>
                <a:latin typeface="Times New Roman"/>
              </a:rPr>
              <a:t>-- Marlin-Yug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1D21D5"/>
                </a:solidFill>
                <a:latin typeface="Times New Roman"/>
              </a:rPr>
              <a:t>--Pacific Gyre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CC66"/>
                </a:solidFill>
                <a:latin typeface="Times New Roman"/>
              </a:rPr>
              <a:t>--Metocean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Times New Roman"/>
              </a:rPr>
              <a:t>--Technocean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Times New Roman"/>
              </a:rPr>
              <a:t>-- </a:t>
            </a:r>
            <a:r>
              <a:rPr lang="en-US" dirty="0" smtClean="0">
                <a:latin typeface="Times New Roman"/>
              </a:rPr>
              <a:t>Clearwater</a:t>
            </a:r>
            <a:endParaRPr lang="en-US" dirty="0">
              <a:latin typeface="Times New Roman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091881" y="2762218"/>
            <a:ext cx="118071" cy="109696"/>
          </a:xfrm>
          <a:prstGeom prst="flowChartConnector">
            <a:avLst/>
          </a:prstGeom>
          <a:solidFill>
            <a:srgbClr val="00206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3944" y="2686050"/>
            <a:ext cx="76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F.O.D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86187" y="1198058"/>
            <a:ext cx="125925" cy="112013"/>
          </a:xfrm>
          <a:prstGeom prst="flowChartConnector">
            <a:avLst/>
          </a:prstGeom>
          <a:solidFill>
            <a:srgbClr val="FF33CC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117840" y="2080829"/>
            <a:ext cx="125925" cy="112013"/>
          </a:xfrm>
          <a:prstGeom prst="flowChartConnector">
            <a:avLst/>
          </a:prstGeom>
          <a:solidFill>
            <a:srgbClr val="FF33CC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14137" y="1857898"/>
            <a:ext cx="118071" cy="109696"/>
          </a:xfrm>
          <a:prstGeom prst="flowChartConnector">
            <a:avLst/>
          </a:prstGeom>
          <a:solidFill>
            <a:srgbClr val="00206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9952" y="2018003"/>
            <a:ext cx="579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F.O.D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3657" y="1801794"/>
            <a:ext cx="579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F.O.D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3609" y="1126042"/>
            <a:ext cx="579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F.O.D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32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D21D5"/>
                </a:solidFill>
                <a:latin typeface="Helvetica" pitchFamily="34" charset="0"/>
              </a:rPr>
              <a:t>SVPB Clusters</a:t>
            </a:r>
            <a:endParaRPr lang="en-US" sz="2800" b="1" dirty="0">
              <a:solidFill>
                <a:srgbClr val="1D21D5"/>
              </a:solidFill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9544" y="253365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grounded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77400" y="3969059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 pitchFamily="34" charset="0"/>
              </a:rPr>
              <a:t>grounded</a:t>
            </a:r>
            <a:endParaRPr lang="en-US" sz="1200" dirty="0">
              <a:latin typeface="Helvetic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2011 ADB Cluster Deployment Plan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3" name="Picture 2" descr="2011 Deployments-Wil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2209800"/>
            <a:ext cx="9753600" cy="12622305"/>
          </a:xfrm>
          <a:prstGeom prst="rect">
            <a:avLst/>
          </a:prstGeom>
        </p:spPr>
      </p:pic>
      <p:sp>
        <p:nvSpPr>
          <p:cNvPr id="9" name="7-Point Star 8"/>
          <p:cNvSpPr/>
          <p:nvPr/>
        </p:nvSpPr>
        <p:spPr>
          <a:xfrm>
            <a:off x="5486400" y="4953000"/>
            <a:ext cx="304800" cy="381000"/>
          </a:xfrm>
          <a:prstGeom prst="star7">
            <a:avLst/>
          </a:prstGeom>
          <a:solidFill>
            <a:schemeClr val="bg1">
              <a:alpha val="8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1219200" y="4572000"/>
            <a:ext cx="304800" cy="381000"/>
          </a:xfrm>
          <a:prstGeom prst="star7">
            <a:avLst/>
          </a:prstGeom>
          <a:solidFill>
            <a:schemeClr val="bg1">
              <a:alpha val="78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8305800" y="2971800"/>
            <a:ext cx="304800" cy="381000"/>
          </a:xfrm>
          <a:prstGeom prst="star7">
            <a:avLst/>
          </a:prstGeom>
          <a:solidFill>
            <a:schemeClr val="bg1">
              <a:alpha val="79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3429000" y="2895600"/>
            <a:ext cx="304800" cy="381000"/>
          </a:xfrm>
          <a:prstGeom prst="star7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7-Point Star 12"/>
          <p:cNvSpPr/>
          <p:nvPr/>
        </p:nvSpPr>
        <p:spPr>
          <a:xfrm>
            <a:off x="4495800" y="4343400"/>
            <a:ext cx="304800" cy="381000"/>
          </a:xfrm>
          <a:prstGeom prst="star7">
            <a:avLst/>
          </a:prstGeom>
          <a:solidFill>
            <a:schemeClr val="bg1">
              <a:alpha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17313</TotalTime>
  <Words>1376</Words>
  <Application>Microsoft Office PowerPoint</Application>
  <PresentationFormat>On-screen Show (4:3)</PresentationFormat>
  <Paragraphs>539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ADB Comparison Study, Argos-3, Iridium </vt:lpstr>
      <vt:lpstr>Slide 2</vt:lpstr>
      <vt:lpstr>Slide 3</vt:lpstr>
      <vt:lpstr>Slide 4</vt:lpstr>
      <vt:lpstr>Slide 5</vt:lpstr>
      <vt:lpstr>Slide 6</vt:lpstr>
      <vt:lpstr>Slide 7</vt:lpstr>
      <vt:lpstr>Slide 8</vt:lpstr>
      <vt:lpstr>2011 ADB Cluster Deployment Plan</vt:lpstr>
      <vt:lpstr>Additional Testing in 2011</vt:lpstr>
      <vt:lpstr>Slide 11</vt:lpstr>
      <vt:lpstr>Key Factors:</vt:lpstr>
      <vt:lpstr>Results</vt:lpstr>
      <vt:lpstr>Argos-3 Drifters</vt:lpstr>
      <vt:lpstr>Slide 15</vt:lpstr>
      <vt:lpstr>Slide 16</vt:lpstr>
      <vt:lpstr>Slide 17</vt:lpstr>
      <vt:lpstr>Metocean Iridium Drifters Processed by AOML</vt:lpstr>
      <vt:lpstr>Iridium Drifters Processed by AOML  through August 15, 2011 Drogue life</vt:lpstr>
      <vt:lpstr>Slide 20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Iridium Drifters Processed by AOML through August 15, 2011</dc:title>
  <dc:creator/>
  <cp:lastModifiedBy>Mayra.Pazos</cp:lastModifiedBy>
  <cp:revision>188</cp:revision>
  <dcterms:created xsi:type="dcterms:W3CDTF">2006-08-16T00:00:00Z</dcterms:created>
  <dcterms:modified xsi:type="dcterms:W3CDTF">2011-09-23T15:51:52Z</dcterms:modified>
</cp:coreProperties>
</file>