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5.jpg" ContentType="image/png"/>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421" r:id="rId2"/>
    <p:sldId id="377" r:id="rId3"/>
    <p:sldId id="429" r:id="rId4"/>
    <p:sldId id="419" r:id="rId5"/>
    <p:sldId id="319" r:id="rId6"/>
    <p:sldId id="425" r:id="rId7"/>
    <p:sldId id="432" r:id="rId8"/>
    <p:sldId id="428" r:id="rId9"/>
    <p:sldId id="359" r:id="rId10"/>
    <p:sldId id="418" r:id="rId11"/>
    <p:sldId id="424" r:id="rId12"/>
    <p:sldId id="430" r:id="rId13"/>
  </p:sldIdLst>
  <p:sldSz cx="9144000" cy="6858000" type="screen4x3"/>
  <p:notesSz cx="6934200" cy="92329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89FFE3"/>
    <a:srgbClr val="669900"/>
    <a:srgbClr val="009900"/>
    <a:srgbClr val="FF3300"/>
    <a:srgbClr val="990000"/>
    <a:srgbClr val="FF9933"/>
    <a:srgbClr val="FF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89" autoAdjust="0"/>
    <p:restoredTop sz="84948" autoAdjust="0"/>
  </p:normalViewPr>
  <p:slideViewPr>
    <p:cSldViewPr>
      <p:cViewPr>
        <p:scale>
          <a:sx n="66" d="100"/>
          <a:sy n="66" d="100"/>
        </p:scale>
        <p:origin x="-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05138" cy="4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5" tIns="46147" rIns="92295" bIns="46147" numCol="1" anchor="t" anchorCtr="0" compatLnSpc="1">
            <a:prstTxWarp prst="textNoShape">
              <a:avLst/>
            </a:prstTxWarp>
          </a:bodyPr>
          <a:lstStyle>
            <a:lvl1pPr algn="l" defTabSz="922338">
              <a:defRPr sz="1200"/>
            </a:lvl1pPr>
          </a:lstStyle>
          <a:p>
            <a:pPr>
              <a:defRPr/>
            </a:pPr>
            <a:endParaRPr lang="en-US"/>
          </a:p>
        </p:txBody>
      </p:sp>
      <p:sp>
        <p:nvSpPr>
          <p:cNvPr id="4099" name="Rectangle 3"/>
          <p:cNvSpPr>
            <a:spLocks noGrp="1" noChangeArrowheads="1"/>
          </p:cNvSpPr>
          <p:nvPr>
            <p:ph type="dt" sz="quarter" idx="1"/>
          </p:nvPr>
        </p:nvSpPr>
        <p:spPr bwMode="auto">
          <a:xfrm>
            <a:off x="3929064" y="1"/>
            <a:ext cx="3005137" cy="4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5" tIns="46147" rIns="92295" bIns="46147" numCol="1" anchor="t" anchorCtr="0" compatLnSpc="1">
            <a:prstTxWarp prst="textNoShape">
              <a:avLst/>
            </a:prstTxWarp>
          </a:bodyPr>
          <a:lstStyle>
            <a:lvl1pPr algn="r" defTabSz="922338">
              <a:defRPr sz="1200"/>
            </a:lvl1pPr>
          </a:lstStyle>
          <a:p>
            <a:pPr>
              <a:defRPr/>
            </a:pPr>
            <a:endParaRPr lang="en-US"/>
          </a:p>
        </p:txBody>
      </p:sp>
      <p:sp>
        <p:nvSpPr>
          <p:cNvPr id="4100" name="Rectangle 4"/>
          <p:cNvSpPr>
            <a:spLocks noGrp="1" noChangeArrowheads="1"/>
          </p:cNvSpPr>
          <p:nvPr>
            <p:ph type="ftr" sz="quarter" idx="2"/>
          </p:nvPr>
        </p:nvSpPr>
        <p:spPr bwMode="auto">
          <a:xfrm>
            <a:off x="0" y="8770302"/>
            <a:ext cx="3005138" cy="4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5" tIns="46147" rIns="92295" bIns="46147" numCol="1" anchor="b" anchorCtr="0" compatLnSpc="1">
            <a:prstTxWarp prst="textNoShape">
              <a:avLst/>
            </a:prstTxWarp>
          </a:bodyPr>
          <a:lstStyle>
            <a:lvl1pPr algn="l" defTabSz="922338">
              <a:defRPr sz="1200"/>
            </a:lvl1pPr>
          </a:lstStyle>
          <a:p>
            <a:pPr>
              <a:defRPr/>
            </a:pPr>
            <a:endParaRPr lang="en-US"/>
          </a:p>
        </p:txBody>
      </p:sp>
      <p:sp>
        <p:nvSpPr>
          <p:cNvPr id="4101" name="Rectangle 5"/>
          <p:cNvSpPr>
            <a:spLocks noGrp="1" noChangeArrowheads="1"/>
          </p:cNvSpPr>
          <p:nvPr>
            <p:ph type="sldNum" sz="quarter" idx="3"/>
          </p:nvPr>
        </p:nvSpPr>
        <p:spPr bwMode="auto">
          <a:xfrm>
            <a:off x="3929064" y="8770302"/>
            <a:ext cx="3005137" cy="4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5" tIns="46147" rIns="92295" bIns="46147" numCol="1" anchor="b" anchorCtr="0" compatLnSpc="1">
            <a:prstTxWarp prst="textNoShape">
              <a:avLst/>
            </a:prstTxWarp>
          </a:bodyPr>
          <a:lstStyle>
            <a:lvl1pPr algn="r" defTabSz="922338">
              <a:defRPr sz="1200"/>
            </a:lvl1pPr>
          </a:lstStyle>
          <a:p>
            <a:pPr>
              <a:defRPr/>
            </a:pPr>
            <a:fld id="{101D0292-8632-486F-8491-1B5EA7D60855}" type="slidenum">
              <a:rPr lang="en-US"/>
              <a:pPr>
                <a:defRPr/>
              </a:pPr>
              <a:t>‹#›</a:t>
            </a:fld>
            <a:endParaRPr lang="en-US"/>
          </a:p>
        </p:txBody>
      </p:sp>
    </p:spTree>
    <p:extLst>
      <p:ext uri="{BB962C8B-B14F-4D97-AF65-F5344CB8AC3E}">
        <p14:creationId xmlns:p14="http://schemas.microsoft.com/office/powerpoint/2010/main" val="452461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0"/>
            <a:ext cx="3014663" cy="45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3" tIns="45457" rIns="90913" bIns="45457" numCol="1" anchor="t" anchorCtr="0" compatLnSpc="1">
            <a:prstTxWarp prst="textNoShape">
              <a:avLst/>
            </a:prstTxWarp>
          </a:bodyPr>
          <a:lstStyle>
            <a:lvl1pPr algn="l" defTabSz="908050">
              <a:defRPr sz="1200"/>
            </a:lvl1pPr>
          </a:lstStyle>
          <a:p>
            <a:pPr>
              <a:defRPr/>
            </a:pPr>
            <a:endParaRPr lang="en-US"/>
          </a:p>
        </p:txBody>
      </p:sp>
      <p:sp>
        <p:nvSpPr>
          <p:cNvPr id="39939" name="Rectangle 3"/>
          <p:cNvSpPr>
            <a:spLocks noGrp="1" noChangeArrowheads="1"/>
          </p:cNvSpPr>
          <p:nvPr>
            <p:ph type="dt" idx="1"/>
          </p:nvPr>
        </p:nvSpPr>
        <p:spPr bwMode="auto">
          <a:xfrm>
            <a:off x="3919538" y="0"/>
            <a:ext cx="3014662" cy="45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3" tIns="45457" rIns="90913" bIns="45457" numCol="1" anchor="t" anchorCtr="0" compatLnSpc="1">
            <a:prstTxWarp prst="textNoShape">
              <a:avLst/>
            </a:prstTxWarp>
          </a:bodyPr>
          <a:lstStyle>
            <a:lvl1pPr algn="r" defTabSz="908050">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33475" y="685800"/>
            <a:ext cx="4668838" cy="35036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903289" y="4417740"/>
            <a:ext cx="5127625" cy="411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3" tIns="45457" rIns="90913" bIns="454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1" y="8759173"/>
            <a:ext cx="3014663" cy="45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3" tIns="45457" rIns="90913" bIns="45457" numCol="1" anchor="b" anchorCtr="0" compatLnSpc="1">
            <a:prstTxWarp prst="textNoShape">
              <a:avLst/>
            </a:prstTxWarp>
          </a:bodyPr>
          <a:lstStyle>
            <a:lvl1pPr algn="l" defTabSz="908050">
              <a:defRPr sz="1200"/>
            </a:lvl1pPr>
          </a:lstStyle>
          <a:p>
            <a:pPr>
              <a:defRPr/>
            </a:pPr>
            <a:endParaRPr lang="en-US"/>
          </a:p>
        </p:txBody>
      </p:sp>
      <p:sp>
        <p:nvSpPr>
          <p:cNvPr id="39943" name="Rectangle 7"/>
          <p:cNvSpPr>
            <a:spLocks noGrp="1" noChangeArrowheads="1"/>
          </p:cNvSpPr>
          <p:nvPr>
            <p:ph type="sldNum" sz="quarter" idx="5"/>
          </p:nvPr>
        </p:nvSpPr>
        <p:spPr bwMode="auto">
          <a:xfrm>
            <a:off x="3919538" y="8759173"/>
            <a:ext cx="3014662" cy="45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3" tIns="45457" rIns="90913" bIns="45457" numCol="1" anchor="b" anchorCtr="0" compatLnSpc="1">
            <a:prstTxWarp prst="textNoShape">
              <a:avLst/>
            </a:prstTxWarp>
          </a:bodyPr>
          <a:lstStyle>
            <a:lvl1pPr algn="r" defTabSz="908050">
              <a:defRPr sz="1200"/>
            </a:lvl1pPr>
          </a:lstStyle>
          <a:p>
            <a:pPr>
              <a:defRPr/>
            </a:pPr>
            <a:fld id="{79ACA4E8-EAE5-41D9-B9A4-A944B12B5AB7}" type="slidenum">
              <a:rPr lang="en-US"/>
              <a:pPr>
                <a:defRPr/>
              </a:pPr>
              <a:t>‹#›</a:t>
            </a:fld>
            <a:endParaRPr lang="en-US"/>
          </a:p>
        </p:txBody>
      </p:sp>
    </p:spTree>
    <p:extLst>
      <p:ext uri="{BB962C8B-B14F-4D97-AF65-F5344CB8AC3E}">
        <p14:creationId xmlns:p14="http://schemas.microsoft.com/office/powerpoint/2010/main" val="164721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ACA4E8-EAE5-41D9-B9A4-A944B12B5AB7}" type="slidenum">
              <a:rPr lang="en-US" smtClean="0"/>
              <a:pPr>
                <a:defRPr/>
              </a:pPr>
              <a:t>1</a:t>
            </a:fld>
            <a:endParaRPr lang="en-US"/>
          </a:p>
        </p:txBody>
      </p:sp>
    </p:spTree>
    <p:extLst>
      <p:ext uri="{BB962C8B-B14F-4D97-AF65-F5344CB8AC3E}">
        <p14:creationId xmlns:p14="http://schemas.microsoft.com/office/powerpoint/2010/main" val="52184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08050" eaLnBrk="0" hangingPunct="0">
              <a:spcBef>
                <a:spcPct val="30000"/>
              </a:spcBef>
              <a:defRPr sz="1200">
                <a:solidFill>
                  <a:schemeClr val="tx1"/>
                </a:solidFill>
                <a:latin typeface="Times New Roman" pitchFamily="18" charset="0"/>
              </a:defRPr>
            </a:lvl1pPr>
            <a:lvl2pPr marL="742950" indent="-285750" algn="l" defTabSz="908050" eaLnBrk="0" hangingPunct="0">
              <a:spcBef>
                <a:spcPct val="30000"/>
              </a:spcBef>
              <a:defRPr sz="1200">
                <a:solidFill>
                  <a:schemeClr val="tx1"/>
                </a:solidFill>
                <a:latin typeface="Times New Roman" pitchFamily="18" charset="0"/>
              </a:defRPr>
            </a:lvl2pPr>
            <a:lvl3pPr marL="1143000" indent="-228600" algn="l" defTabSz="908050" eaLnBrk="0" hangingPunct="0">
              <a:spcBef>
                <a:spcPct val="30000"/>
              </a:spcBef>
              <a:defRPr sz="1200">
                <a:solidFill>
                  <a:schemeClr val="tx1"/>
                </a:solidFill>
                <a:latin typeface="Times New Roman" pitchFamily="18" charset="0"/>
              </a:defRPr>
            </a:lvl3pPr>
            <a:lvl4pPr marL="1600200" indent="-228600" algn="l" defTabSz="908050" eaLnBrk="0" hangingPunct="0">
              <a:spcBef>
                <a:spcPct val="30000"/>
              </a:spcBef>
              <a:defRPr sz="1200">
                <a:solidFill>
                  <a:schemeClr val="tx1"/>
                </a:solidFill>
                <a:latin typeface="Times New Roman" pitchFamily="18" charset="0"/>
              </a:defRPr>
            </a:lvl4pPr>
            <a:lvl5pPr marL="2057400" indent="-228600" algn="l" defTabSz="908050" eaLnBrk="0" hangingPunct="0">
              <a:spcBef>
                <a:spcPct val="30000"/>
              </a:spcBef>
              <a:defRPr sz="1200">
                <a:solidFill>
                  <a:schemeClr val="tx1"/>
                </a:solidFill>
                <a:latin typeface="Times New Roman" pitchFamily="18" charset="0"/>
              </a:defRPr>
            </a:lvl5pPr>
            <a:lvl6pPr marL="2514600" indent="-228600" defTabSz="908050" eaLnBrk="0" fontAlgn="base" hangingPunct="0">
              <a:spcBef>
                <a:spcPct val="30000"/>
              </a:spcBef>
              <a:spcAft>
                <a:spcPct val="0"/>
              </a:spcAft>
              <a:defRPr sz="1200">
                <a:solidFill>
                  <a:schemeClr val="tx1"/>
                </a:solidFill>
                <a:latin typeface="Times New Roman" pitchFamily="18" charset="0"/>
              </a:defRPr>
            </a:lvl6pPr>
            <a:lvl7pPr marL="2971800" indent="-228600" defTabSz="908050" eaLnBrk="0" fontAlgn="base" hangingPunct="0">
              <a:spcBef>
                <a:spcPct val="30000"/>
              </a:spcBef>
              <a:spcAft>
                <a:spcPct val="0"/>
              </a:spcAft>
              <a:defRPr sz="1200">
                <a:solidFill>
                  <a:schemeClr val="tx1"/>
                </a:solidFill>
                <a:latin typeface="Times New Roman" pitchFamily="18" charset="0"/>
              </a:defRPr>
            </a:lvl7pPr>
            <a:lvl8pPr marL="3429000" indent="-228600" defTabSz="908050" eaLnBrk="0" fontAlgn="base" hangingPunct="0">
              <a:spcBef>
                <a:spcPct val="30000"/>
              </a:spcBef>
              <a:spcAft>
                <a:spcPct val="0"/>
              </a:spcAft>
              <a:defRPr sz="1200">
                <a:solidFill>
                  <a:schemeClr val="tx1"/>
                </a:solidFill>
                <a:latin typeface="Times New Roman" pitchFamily="18" charset="0"/>
              </a:defRPr>
            </a:lvl8pPr>
            <a:lvl9pPr marL="3886200" indent="-228600" defTabSz="9080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8D4626D4-DDE9-44EC-90AC-EF60D2BC0DFB}" type="slidenum">
              <a:rPr lang="en-US" altLang="en-US" smtClean="0"/>
              <a:pPr algn="r" eaLnBrk="1" hangingPunct="1">
                <a:spcBef>
                  <a:spcPct val="0"/>
                </a:spcBef>
              </a:pPr>
              <a:t>2</a:t>
            </a:fld>
            <a:endParaRPr lang="en-US" altLang="en-US" smtClean="0"/>
          </a:p>
        </p:txBody>
      </p:sp>
      <p:sp>
        <p:nvSpPr>
          <p:cNvPr id="32771" name="Rectangle 2"/>
          <p:cNvSpPr>
            <a:spLocks noGrp="1" noRot="1" noChangeAspect="1" noChangeArrowheads="1" noTextEdit="1"/>
          </p:cNvSpPr>
          <p:nvPr>
            <p:ph type="sldImg"/>
          </p:nvPr>
        </p:nvSpPr>
        <p:spPr>
          <a:xfrm>
            <a:off x="1158875" y="692150"/>
            <a:ext cx="4616450" cy="3462338"/>
          </a:xfrm>
          <a:ln/>
        </p:spPr>
      </p:sp>
      <p:sp>
        <p:nvSpPr>
          <p:cNvPr id="32772" name="Rectangle 3"/>
          <p:cNvSpPr>
            <a:spLocks noGrp="1" noChangeArrowheads="1"/>
          </p:cNvSpPr>
          <p:nvPr>
            <p:ph type="body" idx="1"/>
          </p:nvPr>
        </p:nvSpPr>
        <p:spPr>
          <a:xfrm>
            <a:off x="925514" y="4385946"/>
            <a:ext cx="5083175" cy="4155441"/>
          </a:xfrm>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ACA4E8-EAE5-41D9-B9A4-A944B12B5AB7}" type="slidenum">
              <a:rPr lang="en-US" smtClean="0"/>
              <a:pPr>
                <a:defRPr/>
              </a:pPr>
              <a:t>3</a:t>
            </a:fld>
            <a:endParaRPr lang="en-US"/>
          </a:p>
        </p:txBody>
      </p:sp>
    </p:spTree>
    <p:extLst>
      <p:ext uri="{BB962C8B-B14F-4D97-AF65-F5344CB8AC3E}">
        <p14:creationId xmlns:p14="http://schemas.microsoft.com/office/powerpoint/2010/main" val="4171041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l" defTabSz="908050" eaLnBrk="0" hangingPunct="0">
              <a:spcBef>
                <a:spcPct val="30000"/>
              </a:spcBef>
              <a:defRPr sz="1200">
                <a:solidFill>
                  <a:schemeClr val="tx1"/>
                </a:solidFill>
                <a:latin typeface="Times New Roman" pitchFamily="18" charset="0"/>
              </a:defRPr>
            </a:lvl1pPr>
            <a:lvl2pPr marL="742950" indent="-285750" algn="l" defTabSz="908050" eaLnBrk="0" hangingPunct="0">
              <a:spcBef>
                <a:spcPct val="30000"/>
              </a:spcBef>
              <a:defRPr sz="1200">
                <a:solidFill>
                  <a:schemeClr val="tx1"/>
                </a:solidFill>
                <a:latin typeface="Times New Roman" pitchFamily="18" charset="0"/>
              </a:defRPr>
            </a:lvl2pPr>
            <a:lvl3pPr marL="1143000" indent="-228600" algn="l" defTabSz="908050" eaLnBrk="0" hangingPunct="0">
              <a:spcBef>
                <a:spcPct val="30000"/>
              </a:spcBef>
              <a:defRPr sz="1200">
                <a:solidFill>
                  <a:schemeClr val="tx1"/>
                </a:solidFill>
                <a:latin typeface="Times New Roman" pitchFamily="18" charset="0"/>
              </a:defRPr>
            </a:lvl3pPr>
            <a:lvl4pPr marL="1600200" indent="-228600" algn="l" defTabSz="908050" eaLnBrk="0" hangingPunct="0">
              <a:spcBef>
                <a:spcPct val="30000"/>
              </a:spcBef>
              <a:defRPr sz="1200">
                <a:solidFill>
                  <a:schemeClr val="tx1"/>
                </a:solidFill>
                <a:latin typeface="Times New Roman" pitchFamily="18" charset="0"/>
              </a:defRPr>
            </a:lvl4pPr>
            <a:lvl5pPr marL="2057400" indent="-228600" algn="l" defTabSz="908050" eaLnBrk="0" hangingPunct="0">
              <a:spcBef>
                <a:spcPct val="30000"/>
              </a:spcBef>
              <a:defRPr sz="1200">
                <a:solidFill>
                  <a:schemeClr val="tx1"/>
                </a:solidFill>
                <a:latin typeface="Times New Roman" pitchFamily="18" charset="0"/>
              </a:defRPr>
            </a:lvl5pPr>
            <a:lvl6pPr marL="2514600" indent="-228600" defTabSz="908050" eaLnBrk="0" fontAlgn="base" hangingPunct="0">
              <a:spcBef>
                <a:spcPct val="30000"/>
              </a:spcBef>
              <a:spcAft>
                <a:spcPct val="0"/>
              </a:spcAft>
              <a:defRPr sz="1200">
                <a:solidFill>
                  <a:schemeClr val="tx1"/>
                </a:solidFill>
                <a:latin typeface="Times New Roman" pitchFamily="18" charset="0"/>
              </a:defRPr>
            </a:lvl6pPr>
            <a:lvl7pPr marL="2971800" indent="-228600" defTabSz="908050" eaLnBrk="0" fontAlgn="base" hangingPunct="0">
              <a:spcBef>
                <a:spcPct val="30000"/>
              </a:spcBef>
              <a:spcAft>
                <a:spcPct val="0"/>
              </a:spcAft>
              <a:defRPr sz="1200">
                <a:solidFill>
                  <a:schemeClr val="tx1"/>
                </a:solidFill>
                <a:latin typeface="Times New Roman" pitchFamily="18" charset="0"/>
              </a:defRPr>
            </a:lvl7pPr>
            <a:lvl8pPr marL="3429000" indent="-228600" defTabSz="908050" eaLnBrk="0" fontAlgn="base" hangingPunct="0">
              <a:spcBef>
                <a:spcPct val="30000"/>
              </a:spcBef>
              <a:spcAft>
                <a:spcPct val="0"/>
              </a:spcAft>
              <a:defRPr sz="1200">
                <a:solidFill>
                  <a:schemeClr val="tx1"/>
                </a:solidFill>
                <a:latin typeface="Times New Roman" pitchFamily="18" charset="0"/>
              </a:defRPr>
            </a:lvl8pPr>
            <a:lvl9pPr marL="3886200" indent="-228600" defTabSz="9080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6EDAA853-60D5-48A8-A056-7AFA2EE0216C}" type="slidenum">
              <a:rPr lang="en-US" altLang="en-US" smtClean="0"/>
              <a:pPr algn="r" eaLnBrk="1" hangingPunct="1">
                <a:spcBef>
                  <a:spcPct val="0"/>
                </a:spcBef>
              </a:pPr>
              <a:t>5</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dirty="0" smtClean="0"/>
              <a:t>- The data are received</a:t>
            </a:r>
            <a:r>
              <a:rPr lang="en-US" altLang="en-US" baseline="0" dirty="0" smtClean="0"/>
              <a:t> at AOML in many different ways and from different sources </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l" defTabSz="908050" eaLnBrk="0" hangingPunct="0">
              <a:spcBef>
                <a:spcPct val="30000"/>
              </a:spcBef>
              <a:defRPr sz="1200">
                <a:solidFill>
                  <a:schemeClr val="tx1"/>
                </a:solidFill>
                <a:latin typeface="Times New Roman" pitchFamily="18" charset="0"/>
              </a:defRPr>
            </a:lvl1pPr>
            <a:lvl2pPr marL="742950" indent="-285750" algn="l" defTabSz="908050" eaLnBrk="0" hangingPunct="0">
              <a:spcBef>
                <a:spcPct val="30000"/>
              </a:spcBef>
              <a:defRPr sz="1200">
                <a:solidFill>
                  <a:schemeClr val="tx1"/>
                </a:solidFill>
                <a:latin typeface="Times New Roman" pitchFamily="18" charset="0"/>
              </a:defRPr>
            </a:lvl2pPr>
            <a:lvl3pPr marL="1143000" indent="-228600" algn="l" defTabSz="908050" eaLnBrk="0" hangingPunct="0">
              <a:spcBef>
                <a:spcPct val="30000"/>
              </a:spcBef>
              <a:defRPr sz="1200">
                <a:solidFill>
                  <a:schemeClr val="tx1"/>
                </a:solidFill>
                <a:latin typeface="Times New Roman" pitchFamily="18" charset="0"/>
              </a:defRPr>
            </a:lvl3pPr>
            <a:lvl4pPr marL="1600200" indent="-228600" algn="l" defTabSz="908050" eaLnBrk="0" hangingPunct="0">
              <a:spcBef>
                <a:spcPct val="30000"/>
              </a:spcBef>
              <a:defRPr sz="1200">
                <a:solidFill>
                  <a:schemeClr val="tx1"/>
                </a:solidFill>
                <a:latin typeface="Times New Roman" pitchFamily="18" charset="0"/>
              </a:defRPr>
            </a:lvl4pPr>
            <a:lvl5pPr marL="2057400" indent="-228600" algn="l" defTabSz="908050" eaLnBrk="0" hangingPunct="0">
              <a:spcBef>
                <a:spcPct val="30000"/>
              </a:spcBef>
              <a:defRPr sz="1200">
                <a:solidFill>
                  <a:schemeClr val="tx1"/>
                </a:solidFill>
                <a:latin typeface="Times New Roman" pitchFamily="18" charset="0"/>
              </a:defRPr>
            </a:lvl5pPr>
            <a:lvl6pPr marL="2514600" indent="-228600" defTabSz="908050" eaLnBrk="0" fontAlgn="base" hangingPunct="0">
              <a:spcBef>
                <a:spcPct val="30000"/>
              </a:spcBef>
              <a:spcAft>
                <a:spcPct val="0"/>
              </a:spcAft>
              <a:defRPr sz="1200">
                <a:solidFill>
                  <a:schemeClr val="tx1"/>
                </a:solidFill>
                <a:latin typeface="Times New Roman" pitchFamily="18" charset="0"/>
              </a:defRPr>
            </a:lvl6pPr>
            <a:lvl7pPr marL="2971800" indent="-228600" defTabSz="908050" eaLnBrk="0" fontAlgn="base" hangingPunct="0">
              <a:spcBef>
                <a:spcPct val="30000"/>
              </a:spcBef>
              <a:spcAft>
                <a:spcPct val="0"/>
              </a:spcAft>
              <a:defRPr sz="1200">
                <a:solidFill>
                  <a:schemeClr val="tx1"/>
                </a:solidFill>
                <a:latin typeface="Times New Roman" pitchFamily="18" charset="0"/>
              </a:defRPr>
            </a:lvl7pPr>
            <a:lvl8pPr marL="3429000" indent="-228600" defTabSz="908050" eaLnBrk="0" fontAlgn="base" hangingPunct="0">
              <a:spcBef>
                <a:spcPct val="30000"/>
              </a:spcBef>
              <a:spcAft>
                <a:spcPct val="0"/>
              </a:spcAft>
              <a:defRPr sz="1200">
                <a:solidFill>
                  <a:schemeClr val="tx1"/>
                </a:solidFill>
                <a:latin typeface="Times New Roman" pitchFamily="18" charset="0"/>
              </a:defRPr>
            </a:lvl8pPr>
            <a:lvl9pPr marL="3886200" indent="-228600" defTabSz="9080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6EDAA853-60D5-48A8-A056-7AFA2EE0216C}" type="slidenum">
              <a:rPr lang="en-US" altLang="en-US" smtClean="0"/>
              <a:pPr algn="r" eaLnBrk="1" hangingPunct="1">
                <a:spcBef>
                  <a:spcPct val="0"/>
                </a:spcBef>
              </a:pPr>
              <a:t>6</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dirty="0" smtClean="0"/>
              <a:t>- The data are received</a:t>
            </a:r>
            <a:r>
              <a:rPr lang="en-US" altLang="en-US" baseline="0" dirty="0" smtClean="0"/>
              <a:t> at AOML in many different ways and from different sources </a:t>
            </a: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l" defTabSz="908050" eaLnBrk="0" hangingPunct="0">
              <a:spcBef>
                <a:spcPct val="30000"/>
              </a:spcBef>
              <a:defRPr sz="1200">
                <a:solidFill>
                  <a:schemeClr val="tx1"/>
                </a:solidFill>
                <a:latin typeface="Times New Roman" pitchFamily="18" charset="0"/>
              </a:defRPr>
            </a:lvl1pPr>
            <a:lvl2pPr marL="742950" indent="-285750" algn="l" defTabSz="908050" eaLnBrk="0" hangingPunct="0">
              <a:spcBef>
                <a:spcPct val="30000"/>
              </a:spcBef>
              <a:defRPr sz="1200">
                <a:solidFill>
                  <a:schemeClr val="tx1"/>
                </a:solidFill>
                <a:latin typeface="Times New Roman" pitchFamily="18" charset="0"/>
              </a:defRPr>
            </a:lvl2pPr>
            <a:lvl3pPr marL="1143000" indent="-228600" algn="l" defTabSz="908050" eaLnBrk="0" hangingPunct="0">
              <a:spcBef>
                <a:spcPct val="30000"/>
              </a:spcBef>
              <a:defRPr sz="1200">
                <a:solidFill>
                  <a:schemeClr val="tx1"/>
                </a:solidFill>
                <a:latin typeface="Times New Roman" pitchFamily="18" charset="0"/>
              </a:defRPr>
            </a:lvl3pPr>
            <a:lvl4pPr marL="1600200" indent="-228600" algn="l" defTabSz="908050" eaLnBrk="0" hangingPunct="0">
              <a:spcBef>
                <a:spcPct val="30000"/>
              </a:spcBef>
              <a:defRPr sz="1200">
                <a:solidFill>
                  <a:schemeClr val="tx1"/>
                </a:solidFill>
                <a:latin typeface="Times New Roman" pitchFamily="18" charset="0"/>
              </a:defRPr>
            </a:lvl4pPr>
            <a:lvl5pPr marL="2057400" indent="-228600" algn="l" defTabSz="908050" eaLnBrk="0" hangingPunct="0">
              <a:spcBef>
                <a:spcPct val="30000"/>
              </a:spcBef>
              <a:defRPr sz="1200">
                <a:solidFill>
                  <a:schemeClr val="tx1"/>
                </a:solidFill>
                <a:latin typeface="Times New Roman" pitchFamily="18" charset="0"/>
              </a:defRPr>
            </a:lvl5pPr>
            <a:lvl6pPr marL="2514600" indent="-228600" defTabSz="908050" eaLnBrk="0" fontAlgn="base" hangingPunct="0">
              <a:spcBef>
                <a:spcPct val="30000"/>
              </a:spcBef>
              <a:spcAft>
                <a:spcPct val="0"/>
              </a:spcAft>
              <a:defRPr sz="1200">
                <a:solidFill>
                  <a:schemeClr val="tx1"/>
                </a:solidFill>
                <a:latin typeface="Times New Roman" pitchFamily="18" charset="0"/>
              </a:defRPr>
            </a:lvl6pPr>
            <a:lvl7pPr marL="2971800" indent="-228600" defTabSz="908050" eaLnBrk="0" fontAlgn="base" hangingPunct="0">
              <a:spcBef>
                <a:spcPct val="30000"/>
              </a:spcBef>
              <a:spcAft>
                <a:spcPct val="0"/>
              </a:spcAft>
              <a:defRPr sz="1200">
                <a:solidFill>
                  <a:schemeClr val="tx1"/>
                </a:solidFill>
                <a:latin typeface="Times New Roman" pitchFamily="18" charset="0"/>
              </a:defRPr>
            </a:lvl7pPr>
            <a:lvl8pPr marL="3429000" indent="-228600" defTabSz="908050" eaLnBrk="0" fontAlgn="base" hangingPunct="0">
              <a:spcBef>
                <a:spcPct val="30000"/>
              </a:spcBef>
              <a:spcAft>
                <a:spcPct val="0"/>
              </a:spcAft>
              <a:defRPr sz="1200">
                <a:solidFill>
                  <a:schemeClr val="tx1"/>
                </a:solidFill>
                <a:latin typeface="Times New Roman" pitchFamily="18" charset="0"/>
              </a:defRPr>
            </a:lvl8pPr>
            <a:lvl9pPr marL="3886200" indent="-228600" defTabSz="9080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6EDAA853-60D5-48A8-A056-7AFA2EE0216C}" type="slidenum">
              <a:rPr lang="en-US" altLang="en-US" smtClean="0"/>
              <a:pPr algn="r" eaLnBrk="1" hangingPunct="1">
                <a:spcBef>
                  <a:spcPct val="0"/>
                </a:spcBef>
              </a:pPr>
              <a:t>7</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dirty="0" smtClean="0"/>
              <a:t>- The data are received</a:t>
            </a:r>
            <a:r>
              <a:rPr lang="en-US" altLang="en-US" baseline="0" dirty="0" smtClean="0"/>
              <a:t> at AOML in many different ways and from different sources </a:t>
            </a: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ACA4E8-EAE5-41D9-B9A4-A944B12B5AB7}" type="slidenum">
              <a:rPr lang="en-US" smtClean="0"/>
              <a:pPr>
                <a:defRPr/>
              </a:pPr>
              <a:t>11</a:t>
            </a:fld>
            <a:endParaRPr lang="en-US"/>
          </a:p>
        </p:txBody>
      </p:sp>
    </p:spTree>
    <p:extLst>
      <p:ext uri="{BB962C8B-B14F-4D97-AF65-F5344CB8AC3E}">
        <p14:creationId xmlns:p14="http://schemas.microsoft.com/office/powerpoint/2010/main" val="1412898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ACA4E8-EAE5-41D9-B9A4-A944B12B5AB7}" type="slidenum">
              <a:rPr lang="en-US" smtClean="0"/>
              <a:pPr>
                <a:defRPr/>
              </a:pPr>
              <a:t>12</a:t>
            </a:fld>
            <a:endParaRPr lang="en-US"/>
          </a:p>
        </p:txBody>
      </p:sp>
    </p:spTree>
    <p:extLst>
      <p:ext uri="{BB962C8B-B14F-4D97-AF65-F5344CB8AC3E}">
        <p14:creationId xmlns:p14="http://schemas.microsoft.com/office/powerpoint/2010/main" val="78655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35261F1-8CD0-4392-8690-22E5ECB28502}" type="slidenum">
              <a:rPr lang="en-US"/>
              <a:pPr>
                <a:defRPr/>
              </a:pPr>
              <a:t>‹#›</a:t>
            </a:fld>
            <a:endParaRPr lang="en-US"/>
          </a:p>
        </p:txBody>
      </p:sp>
    </p:spTree>
    <p:extLst>
      <p:ext uri="{BB962C8B-B14F-4D97-AF65-F5344CB8AC3E}">
        <p14:creationId xmlns:p14="http://schemas.microsoft.com/office/powerpoint/2010/main" val="4424797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D416EF3-DD84-4EED-B259-2531C981948C}" type="slidenum">
              <a:rPr lang="en-US"/>
              <a:pPr>
                <a:defRPr/>
              </a:pPr>
              <a:t>‹#›</a:t>
            </a:fld>
            <a:endParaRPr lang="en-US"/>
          </a:p>
        </p:txBody>
      </p:sp>
    </p:spTree>
    <p:extLst>
      <p:ext uri="{BB962C8B-B14F-4D97-AF65-F5344CB8AC3E}">
        <p14:creationId xmlns:p14="http://schemas.microsoft.com/office/powerpoint/2010/main" val="30138795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225E396-1BBC-4A93-A84C-F054534547FB}" type="slidenum">
              <a:rPr lang="en-US"/>
              <a:pPr>
                <a:defRPr/>
              </a:pPr>
              <a:t>‹#›</a:t>
            </a:fld>
            <a:endParaRPr lang="en-US"/>
          </a:p>
        </p:txBody>
      </p:sp>
    </p:spTree>
    <p:extLst>
      <p:ext uri="{BB962C8B-B14F-4D97-AF65-F5344CB8AC3E}">
        <p14:creationId xmlns:p14="http://schemas.microsoft.com/office/powerpoint/2010/main" val="17347751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39129BD-D9E8-45C7-9105-EFB848966B83}" type="slidenum">
              <a:rPr lang="en-US"/>
              <a:pPr>
                <a:defRPr/>
              </a:pPr>
              <a:t>‹#›</a:t>
            </a:fld>
            <a:endParaRPr lang="en-US"/>
          </a:p>
        </p:txBody>
      </p:sp>
    </p:spTree>
    <p:extLst>
      <p:ext uri="{BB962C8B-B14F-4D97-AF65-F5344CB8AC3E}">
        <p14:creationId xmlns:p14="http://schemas.microsoft.com/office/powerpoint/2010/main" val="34917426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1E1A933-E2DC-412E-98E1-F3E8F0AF1E97}" type="slidenum">
              <a:rPr lang="en-US"/>
              <a:pPr>
                <a:defRPr/>
              </a:pPr>
              <a:t>‹#›</a:t>
            </a:fld>
            <a:endParaRPr lang="en-US"/>
          </a:p>
        </p:txBody>
      </p:sp>
    </p:spTree>
    <p:extLst>
      <p:ext uri="{BB962C8B-B14F-4D97-AF65-F5344CB8AC3E}">
        <p14:creationId xmlns:p14="http://schemas.microsoft.com/office/powerpoint/2010/main" val="19130386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D53E06-E3DD-4D29-BC49-DF91F35B5A04}" type="slidenum">
              <a:rPr lang="en-US"/>
              <a:pPr>
                <a:defRPr/>
              </a:pPr>
              <a:t>‹#›</a:t>
            </a:fld>
            <a:endParaRPr lang="en-US"/>
          </a:p>
        </p:txBody>
      </p:sp>
    </p:spTree>
    <p:extLst>
      <p:ext uri="{BB962C8B-B14F-4D97-AF65-F5344CB8AC3E}">
        <p14:creationId xmlns:p14="http://schemas.microsoft.com/office/powerpoint/2010/main" val="17630582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B7795BE-DEDA-4157-A63C-69ADE38E3766}" type="slidenum">
              <a:rPr lang="en-US"/>
              <a:pPr>
                <a:defRPr/>
              </a:pPr>
              <a:t>‹#›</a:t>
            </a:fld>
            <a:endParaRPr lang="en-US"/>
          </a:p>
        </p:txBody>
      </p:sp>
    </p:spTree>
    <p:extLst>
      <p:ext uri="{BB962C8B-B14F-4D97-AF65-F5344CB8AC3E}">
        <p14:creationId xmlns:p14="http://schemas.microsoft.com/office/powerpoint/2010/main" val="250613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A2D3CB1-FD87-4668-BC19-67D4A7EFA1EB}" type="slidenum">
              <a:rPr lang="en-US"/>
              <a:pPr>
                <a:defRPr/>
              </a:pPr>
              <a:t>‹#›</a:t>
            </a:fld>
            <a:endParaRPr lang="en-US"/>
          </a:p>
        </p:txBody>
      </p:sp>
    </p:spTree>
    <p:extLst>
      <p:ext uri="{BB962C8B-B14F-4D97-AF65-F5344CB8AC3E}">
        <p14:creationId xmlns:p14="http://schemas.microsoft.com/office/powerpoint/2010/main" val="7544591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49BCB124-10D0-4568-B9DA-011D31A1B0F0}" type="slidenum">
              <a:rPr lang="en-US"/>
              <a:pPr>
                <a:defRPr/>
              </a:pPr>
              <a:t>‹#›</a:t>
            </a:fld>
            <a:endParaRPr lang="en-US"/>
          </a:p>
        </p:txBody>
      </p:sp>
    </p:spTree>
    <p:extLst>
      <p:ext uri="{BB962C8B-B14F-4D97-AF65-F5344CB8AC3E}">
        <p14:creationId xmlns:p14="http://schemas.microsoft.com/office/powerpoint/2010/main" val="19850330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96198C6-EC94-449B-8D94-5F7ABE385102}" type="slidenum">
              <a:rPr lang="en-US"/>
              <a:pPr>
                <a:defRPr/>
              </a:pPr>
              <a:t>‹#›</a:t>
            </a:fld>
            <a:endParaRPr lang="en-US"/>
          </a:p>
        </p:txBody>
      </p:sp>
    </p:spTree>
    <p:extLst>
      <p:ext uri="{BB962C8B-B14F-4D97-AF65-F5344CB8AC3E}">
        <p14:creationId xmlns:p14="http://schemas.microsoft.com/office/powerpoint/2010/main" val="8858086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C972F95-B14F-4576-85C8-5CDCABBEE8B4}" type="slidenum">
              <a:rPr lang="en-US"/>
              <a:pPr>
                <a:defRPr/>
              </a:pPr>
              <a:t>‹#›</a:t>
            </a:fld>
            <a:endParaRPr lang="en-US"/>
          </a:p>
        </p:txBody>
      </p:sp>
    </p:spTree>
    <p:extLst>
      <p:ext uri="{BB962C8B-B14F-4D97-AF65-F5344CB8AC3E}">
        <p14:creationId xmlns:p14="http://schemas.microsoft.com/office/powerpoint/2010/main" val="842508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50327F0-8BC1-404A-8942-A6F611189F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aoml.noaa.gov/phod/dac/dac_reports.php" TargetMode="External"/><Relationship Id="rId5" Type="http://schemas.openxmlformats.org/officeDocument/2006/relationships/hyperlink" Target="http://www.aoml.noaa.gov/phod/dac/dirall.html" TargetMode="External"/><Relationship Id="rId4" Type="http://schemas.openxmlformats.org/officeDocument/2006/relationships/hyperlink" Target="http://www.aoml.noaa.gov/envids/gld/dirkrig/parttrk_spatial_temporal.php"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472" y="76200"/>
            <a:ext cx="7805057" cy="3662541"/>
          </a:xfrm>
          <a:prstGeom prst="rect">
            <a:avLst/>
          </a:prstGeom>
          <a:noFill/>
        </p:spPr>
        <p:txBody>
          <a:bodyPr wrap="square" rtlCol="0">
            <a:spAutoFit/>
          </a:bodyPr>
          <a:lstStyle/>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
            </a:r>
            <a:r>
              <a:rPr lang="en-US" sz="4000" b="1" dirty="0" smtClean="0">
                <a:ln w="1905"/>
                <a:solidFill>
                  <a:srgbClr val="0070C0"/>
                </a:solidFill>
                <a:effectLst>
                  <a:innerShdw blurRad="69850" dist="43180" dir="5400000">
                    <a:srgbClr val="000000">
                      <a:alpha val="65000"/>
                    </a:srgbClr>
                  </a:innerShdw>
                </a:effectLst>
              </a:rPr>
              <a:t>a</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 Management and Activities of the</a:t>
            </a:r>
          </a:p>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Global Drifter Program/</a:t>
            </a:r>
          </a:p>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 Assembly Center(DAC)</a:t>
            </a:r>
          </a:p>
          <a:p>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3200" b="1" dirty="0" smtClean="0">
                <a:ln w="1905"/>
                <a:solidFill>
                  <a:schemeClr val="accent6"/>
                </a:solidFill>
                <a:effectLst>
                  <a:innerShdw blurRad="69850" dist="43180" dir="5400000">
                    <a:srgbClr val="000000">
                      <a:alpha val="65000"/>
                    </a:srgbClr>
                  </a:innerShdw>
                </a:effectLst>
              </a:rPr>
              <a:t>Mayra </a:t>
            </a:r>
            <a:r>
              <a:rPr lang="en-US" sz="3200" b="1" dirty="0" err="1" smtClean="0">
                <a:ln w="1905"/>
                <a:solidFill>
                  <a:schemeClr val="accent6"/>
                </a:solidFill>
                <a:effectLst>
                  <a:innerShdw blurRad="69850" dist="43180" dir="5400000">
                    <a:srgbClr val="000000">
                      <a:alpha val="65000"/>
                    </a:srgbClr>
                  </a:innerShdw>
                </a:effectLst>
              </a:rPr>
              <a:t>Pazos</a:t>
            </a:r>
            <a:r>
              <a:rPr lang="en-US" sz="3200" b="1" dirty="0" smtClean="0">
                <a:ln w="1905"/>
                <a:solidFill>
                  <a:schemeClr val="accent6"/>
                </a:solidFill>
                <a:effectLst>
                  <a:innerShdw blurRad="69850" dist="43180" dir="5400000">
                    <a:srgbClr val="000000">
                      <a:alpha val="65000"/>
                    </a:srgbClr>
                  </a:innerShdw>
                </a:effectLst>
              </a:rPr>
              <a:t> – Manager , DAC</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49914"/>
            <a:ext cx="2958517" cy="29194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descr="\\PHODNET\share\pazos\Mayra_PC\Training CD Pictures\buoy_drogue_in_wate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736" t="26091" r="13417" b="-160"/>
          <a:stretch/>
        </p:blipFill>
        <p:spPr bwMode="auto">
          <a:xfrm>
            <a:off x="5486399" y="3817928"/>
            <a:ext cx="3459793" cy="2963872"/>
          </a:xfrm>
          <a:prstGeom prst="rect">
            <a:avLst/>
          </a:prstGeom>
          <a:noFill/>
          <a:ln cmpd="thickThin">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912" y="4343401"/>
            <a:ext cx="1607688" cy="155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Documents and Settings\lumpkin.AOML\My Documents\My Pictures\logos\noaa logo.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693533"/>
            <a:ext cx="6858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Documents and Settings\lumpkin.AOML\My Documents\My Pictures\logos\aoml paste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2775" y="2677658"/>
            <a:ext cx="682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4647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37" y="4495800"/>
            <a:ext cx="1789163" cy="830997"/>
          </a:xfrm>
          <a:prstGeom prst="rect">
            <a:avLst/>
          </a:prstGeom>
          <a:noFill/>
          <a:ln>
            <a:solidFill>
              <a:srgbClr val="002060"/>
            </a:solidFill>
          </a:ln>
        </p:spPr>
        <p:txBody>
          <a:bodyPr wrap="square" rtlCol="0">
            <a:spAutoFit/>
          </a:bodyPr>
          <a:lstStyle/>
          <a:p>
            <a:pPr algn="l"/>
            <a:r>
              <a:rPr lang="en-US" b="1" dirty="0" smtClean="0">
                <a:solidFill>
                  <a:srgbClr val="FF0000"/>
                </a:solidFill>
              </a:rPr>
              <a:t>70% Argos </a:t>
            </a:r>
            <a:r>
              <a:rPr lang="en-US" dirty="0" smtClean="0">
                <a:solidFill>
                  <a:schemeClr val="accent2"/>
                </a:solidFill>
              </a:rPr>
              <a:t>30% Iridium</a:t>
            </a:r>
            <a:endParaRPr lang="en-US" dirty="0">
              <a:solidFill>
                <a:schemeClr val="accent2"/>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5745" t="2247" r="8946" b="51746"/>
          <a:stretch/>
        </p:blipFill>
        <p:spPr>
          <a:xfrm>
            <a:off x="2928252" y="4539342"/>
            <a:ext cx="6096000" cy="2289629"/>
          </a:xfrm>
          <a:prstGeom prst="rect">
            <a:avLst/>
          </a:prstGeom>
        </p:spPr>
      </p:pic>
      <p:sp>
        <p:nvSpPr>
          <p:cNvPr id="6" name="TextBox 5"/>
          <p:cNvSpPr txBox="1"/>
          <p:nvPr/>
        </p:nvSpPr>
        <p:spPr>
          <a:xfrm>
            <a:off x="3733800" y="6086119"/>
            <a:ext cx="765628" cy="400110"/>
          </a:xfrm>
          <a:prstGeom prst="rect">
            <a:avLst/>
          </a:prstGeom>
          <a:noFill/>
        </p:spPr>
        <p:txBody>
          <a:bodyPr wrap="square" rtlCol="0">
            <a:spAutoFit/>
          </a:bodyPr>
          <a:lstStyle/>
          <a:p>
            <a:r>
              <a:rPr lang="en-US" sz="2000" dirty="0" smtClean="0"/>
              <a:t>FY15</a:t>
            </a:r>
            <a:endParaRPr lang="en-US" sz="2000" dirty="0"/>
          </a:p>
        </p:txBody>
      </p:sp>
      <p:sp>
        <p:nvSpPr>
          <p:cNvPr id="7" name="TextBox 6"/>
          <p:cNvSpPr txBox="1"/>
          <p:nvPr/>
        </p:nvSpPr>
        <p:spPr>
          <a:xfrm>
            <a:off x="5221515" y="6093377"/>
            <a:ext cx="765628" cy="400110"/>
          </a:xfrm>
          <a:prstGeom prst="rect">
            <a:avLst/>
          </a:prstGeom>
          <a:noFill/>
        </p:spPr>
        <p:txBody>
          <a:bodyPr wrap="square" rtlCol="0">
            <a:spAutoFit/>
          </a:bodyPr>
          <a:lstStyle/>
          <a:p>
            <a:r>
              <a:rPr lang="en-US" sz="2000" dirty="0" smtClean="0"/>
              <a:t>FY16</a:t>
            </a:r>
            <a:endParaRPr lang="en-US" sz="2000" dirty="0"/>
          </a:p>
        </p:txBody>
      </p:sp>
      <p:sp>
        <p:nvSpPr>
          <p:cNvPr id="8" name="TextBox 7"/>
          <p:cNvSpPr txBox="1"/>
          <p:nvPr/>
        </p:nvSpPr>
        <p:spPr>
          <a:xfrm>
            <a:off x="6665687" y="6100635"/>
            <a:ext cx="765628" cy="400110"/>
          </a:xfrm>
          <a:prstGeom prst="rect">
            <a:avLst/>
          </a:prstGeom>
          <a:noFill/>
        </p:spPr>
        <p:txBody>
          <a:bodyPr wrap="square" rtlCol="0">
            <a:spAutoFit/>
          </a:bodyPr>
          <a:lstStyle/>
          <a:p>
            <a:r>
              <a:rPr lang="en-US" sz="2000" dirty="0" smtClean="0"/>
              <a:t>FY17</a:t>
            </a:r>
            <a:endParaRPr lang="en-US" sz="2000" dirty="0"/>
          </a:p>
        </p:txBody>
      </p:sp>
      <p:sp>
        <p:nvSpPr>
          <p:cNvPr id="9" name="TextBox 8"/>
          <p:cNvSpPr txBox="1"/>
          <p:nvPr/>
        </p:nvSpPr>
        <p:spPr>
          <a:xfrm>
            <a:off x="7895859" y="6100635"/>
            <a:ext cx="765628" cy="400110"/>
          </a:xfrm>
          <a:prstGeom prst="rect">
            <a:avLst/>
          </a:prstGeom>
          <a:noFill/>
        </p:spPr>
        <p:txBody>
          <a:bodyPr wrap="square" rtlCol="0">
            <a:spAutoFit/>
          </a:bodyPr>
          <a:lstStyle/>
          <a:p>
            <a:r>
              <a:rPr lang="en-US" sz="2000" dirty="0" smtClean="0"/>
              <a:t>FY18</a:t>
            </a:r>
            <a:endParaRPr lang="en-US" sz="2000" dirty="0"/>
          </a:p>
        </p:txBody>
      </p:sp>
      <p:sp>
        <p:nvSpPr>
          <p:cNvPr id="10" name="TextBox 9"/>
          <p:cNvSpPr txBox="1"/>
          <p:nvPr/>
        </p:nvSpPr>
        <p:spPr>
          <a:xfrm>
            <a:off x="533400" y="5562600"/>
            <a:ext cx="2377999" cy="1200329"/>
          </a:xfrm>
          <a:prstGeom prst="rect">
            <a:avLst/>
          </a:prstGeom>
          <a:noFill/>
          <a:ln>
            <a:solidFill>
              <a:srgbClr val="0070C0"/>
            </a:solidFill>
          </a:ln>
        </p:spPr>
        <p:txBody>
          <a:bodyPr wrap="square" rtlCol="0">
            <a:spAutoFit/>
          </a:bodyPr>
          <a:lstStyle/>
          <a:p>
            <a:pPr algn="l"/>
            <a:r>
              <a:rPr lang="en-US" dirty="0" smtClean="0"/>
              <a:t>At end of 2018: </a:t>
            </a:r>
            <a:r>
              <a:rPr lang="en-US" b="1" dirty="0" smtClean="0">
                <a:solidFill>
                  <a:srgbClr val="FF0000"/>
                </a:solidFill>
              </a:rPr>
              <a:t>20% Argos</a:t>
            </a:r>
          </a:p>
          <a:p>
            <a:pPr algn="l"/>
            <a:r>
              <a:rPr lang="en-US" b="1" dirty="0" smtClean="0">
                <a:solidFill>
                  <a:schemeClr val="accent2"/>
                </a:solidFill>
              </a:rPr>
              <a:t>80% Iridium</a:t>
            </a:r>
            <a:endParaRPr lang="en-US" b="1" dirty="0">
              <a:solidFill>
                <a:schemeClr val="accent2"/>
              </a:solidFill>
            </a:endParaRPr>
          </a:p>
        </p:txBody>
      </p:sp>
      <p:sp>
        <p:nvSpPr>
          <p:cNvPr id="11" name="TextBox 10"/>
          <p:cNvSpPr txBox="1"/>
          <p:nvPr/>
        </p:nvSpPr>
        <p:spPr>
          <a:xfrm>
            <a:off x="8246762" y="0"/>
            <a:ext cx="414726" cy="4154984"/>
          </a:xfrm>
          <a:prstGeom prst="rect">
            <a:avLst/>
          </a:prstGeom>
          <a:noFill/>
        </p:spPr>
        <p:txBody>
          <a:bodyPr wrap="square" rtlCol="0">
            <a:spAutoFit/>
          </a:bodyPr>
          <a:lstStyle/>
          <a:p>
            <a:r>
              <a:rPr lang="en-US" dirty="0" smtClean="0"/>
              <a:t>Weekly</a:t>
            </a:r>
            <a:endParaRPr lang="en-US" dirty="0"/>
          </a:p>
          <a:p>
            <a:endParaRPr lang="en-US" dirty="0" smtClean="0"/>
          </a:p>
          <a:p>
            <a:r>
              <a:rPr lang="en-US" dirty="0" smtClean="0"/>
              <a:t>Maps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7" y="0"/>
            <a:ext cx="8278673" cy="4463446"/>
          </a:xfrm>
          <a:prstGeom prst="rect">
            <a:avLst/>
          </a:prstGeom>
        </p:spPr>
      </p:pic>
    </p:spTree>
    <p:extLst>
      <p:ext uri="{BB962C8B-B14F-4D97-AF65-F5344CB8AC3E}">
        <p14:creationId xmlns:p14="http://schemas.microsoft.com/office/powerpoint/2010/main" val="23363604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
            <a:ext cx="9328066" cy="523220"/>
          </a:xfrm>
          <a:prstGeom prst="rect">
            <a:avLst/>
          </a:prstGeom>
          <a:noFill/>
        </p:spPr>
        <p:txBody>
          <a:bodyPr wrap="none" rtlCol="0">
            <a:spAutoFit/>
          </a:bodyPr>
          <a:lstStyle/>
          <a:p>
            <a:r>
              <a:rPr lang="en-US" sz="2800" b="1" dirty="0" smtClean="0">
                <a:solidFill>
                  <a:schemeClr val="accent2"/>
                </a:solidFill>
              </a:rPr>
              <a:t>Data and Products updated on the web (weekly or monthly</a:t>
            </a:r>
            <a:r>
              <a:rPr lang="en-US" sz="2800" dirty="0" smtClean="0">
                <a:solidFill>
                  <a:schemeClr val="accent2"/>
                </a:solidFill>
              </a:rPr>
              <a:t>)</a:t>
            </a:r>
            <a:endParaRPr lang="en-US" sz="2800" dirty="0">
              <a:solidFill>
                <a:schemeClr val="accent2"/>
              </a:solidFill>
            </a:endParaRPr>
          </a:p>
        </p:txBody>
      </p:sp>
      <p:sp>
        <p:nvSpPr>
          <p:cNvPr id="4" name="TextBox 3"/>
          <p:cNvSpPr txBox="1"/>
          <p:nvPr/>
        </p:nvSpPr>
        <p:spPr>
          <a:xfrm>
            <a:off x="1488721" y="457198"/>
            <a:ext cx="5831083" cy="461665"/>
          </a:xfrm>
          <a:prstGeom prst="rect">
            <a:avLst/>
          </a:prstGeom>
          <a:noFill/>
        </p:spPr>
        <p:txBody>
          <a:bodyPr wrap="none" rtlCol="0">
            <a:spAutoFit/>
          </a:bodyPr>
          <a:lstStyle/>
          <a:p>
            <a:r>
              <a:rPr lang="en-US" b="1" dirty="0" smtClean="0"/>
              <a:t>www.aoml.noaa.gov/phod/dac/dacdata.php</a:t>
            </a:r>
            <a:endParaRPr lang="en-US" b="1"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000" t="18771" r="28413" b="18771"/>
          <a:stretch/>
        </p:blipFill>
        <p:spPr>
          <a:xfrm>
            <a:off x="419543" y="1143000"/>
            <a:ext cx="8336579" cy="5284010"/>
          </a:xfrm>
          <a:prstGeom prst="rect">
            <a:avLst/>
          </a:prstGeom>
        </p:spPr>
      </p:pic>
      <p:cxnSp>
        <p:nvCxnSpPr>
          <p:cNvPr id="9" name="Straight Arrow Connector 8">
            <a:hlinkClick r:id="rId4"/>
          </p:cNvPr>
          <p:cNvCxnSpPr/>
          <p:nvPr/>
        </p:nvCxnSpPr>
        <p:spPr bwMode="auto">
          <a:xfrm flipH="1">
            <a:off x="2133600" y="3276600"/>
            <a:ext cx="304800" cy="30480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H="1">
            <a:off x="2133600" y="3505200"/>
            <a:ext cx="304800" cy="30480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hlinkClick r:id="rId5"/>
          </p:cNvPr>
          <p:cNvCxnSpPr/>
          <p:nvPr/>
        </p:nvCxnSpPr>
        <p:spPr bwMode="auto">
          <a:xfrm flipH="1">
            <a:off x="2133600" y="3810000"/>
            <a:ext cx="304800" cy="30480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hlinkClick r:id="rId6"/>
          </p:cNvPr>
          <p:cNvCxnSpPr/>
          <p:nvPr/>
        </p:nvCxnSpPr>
        <p:spPr bwMode="auto">
          <a:xfrm flipH="1">
            <a:off x="2209800" y="4572000"/>
            <a:ext cx="304800" cy="30480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0126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262" y="76200"/>
            <a:ext cx="4887235" cy="1200329"/>
          </a:xfrm>
          <a:prstGeom prst="rect">
            <a:avLst/>
          </a:prstGeom>
        </p:spPr>
        <p:txBody>
          <a:bodyPr wrap="none">
            <a:spAutoFit/>
          </a:bodyPr>
          <a:lstStyle/>
          <a:p>
            <a:r>
              <a:rPr lang="en-US" altLang="en-US" sz="3600" b="1" dirty="0" smtClean="0">
                <a:solidFill>
                  <a:schemeClr val="accent2"/>
                </a:solidFill>
              </a:rPr>
              <a:t>Other Activities </a:t>
            </a:r>
            <a:r>
              <a:rPr lang="en-US" altLang="en-US" sz="3600" b="1" dirty="0">
                <a:solidFill>
                  <a:schemeClr val="accent2"/>
                </a:solidFill>
              </a:rPr>
              <a:t>of the </a:t>
            </a:r>
            <a:endParaRPr lang="en-US" altLang="en-US" sz="3600" b="1" dirty="0" smtClean="0">
              <a:solidFill>
                <a:schemeClr val="accent2"/>
              </a:solidFill>
            </a:endParaRPr>
          </a:p>
          <a:p>
            <a:r>
              <a:rPr lang="en-US" altLang="en-US" sz="3600" b="1" dirty="0" smtClean="0">
                <a:solidFill>
                  <a:schemeClr val="accent2"/>
                </a:solidFill>
              </a:rPr>
              <a:t>Global Drifter Program</a:t>
            </a:r>
            <a:endParaRPr lang="en-US" sz="3600" dirty="0"/>
          </a:p>
        </p:txBody>
      </p:sp>
      <p:sp>
        <p:nvSpPr>
          <p:cNvPr id="4" name="TextBox 3"/>
          <p:cNvSpPr txBox="1"/>
          <p:nvPr/>
        </p:nvSpPr>
        <p:spPr>
          <a:xfrm>
            <a:off x="762000" y="1371600"/>
            <a:ext cx="7696200" cy="5262979"/>
          </a:xfrm>
          <a:prstGeom prst="rect">
            <a:avLst/>
          </a:prstGeom>
          <a:noFill/>
        </p:spPr>
        <p:txBody>
          <a:bodyPr wrap="square" rtlCol="0">
            <a:spAutoFit/>
          </a:bodyPr>
          <a:lstStyle/>
          <a:p>
            <a:pPr marL="342900" indent="-342900" algn="l">
              <a:buFont typeface="Arial" panose="020B0604020202020204" pitchFamily="34" charset="0"/>
              <a:buChar char="•"/>
            </a:pPr>
            <a:r>
              <a:rPr lang="en-US" sz="3200" b="1" dirty="0" smtClean="0"/>
              <a:t>Evaluate Drifter performance</a:t>
            </a:r>
          </a:p>
          <a:p>
            <a:pPr marL="800100" lvl="1" indent="-342900" algn="l">
              <a:buClr>
                <a:schemeClr val="accent2"/>
              </a:buClr>
              <a:buFont typeface="Wingdings" panose="05000000000000000000" pitchFamily="2" charset="2"/>
              <a:buChar char="Ø"/>
            </a:pPr>
            <a:r>
              <a:rPr lang="en-US" dirty="0" smtClean="0"/>
              <a:t>The </a:t>
            </a:r>
            <a:r>
              <a:rPr lang="en-US" dirty="0"/>
              <a:t>Global Drifter Program has been conducting comparison studies by deploying drifters from different manufacturers in clusters, at the same time and location since 2005 to evaluate their performances (2005, 2006, 2008, 2010, 2014</a:t>
            </a:r>
            <a:r>
              <a:rPr lang="en-US" dirty="0" smtClean="0"/>
              <a:t>).  Results from these studies have been communicated to manufacturers </a:t>
            </a:r>
            <a:r>
              <a:rPr lang="en-US" dirty="0"/>
              <a:t>to address and correct problems </a:t>
            </a:r>
            <a:r>
              <a:rPr lang="en-US" dirty="0" smtClean="0"/>
              <a:t>found</a:t>
            </a:r>
            <a:endParaRPr lang="en-US" dirty="0"/>
          </a:p>
          <a:p>
            <a:pPr marL="342900" indent="-342900" algn="l">
              <a:buFont typeface="Wingdings" panose="05000000000000000000" pitchFamily="2" charset="2"/>
              <a:buChar char="Ø"/>
            </a:pPr>
            <a:endParaRPr lang="en-US" dirty="0" smtClean="0"/>
          </a:p>
          <a:p>
            <a:pPr marL="342900" indent="-342900" algn="l">
              <a:buFont typeface="Arial" panose="020B0604020202020204" pitchFamily="34" charset="0"/>
              <a:buChar char="•"/>
            </a:pPr>
            <a:r>
              <a:rPr lang="en-US" sz="3200" b="1" dirty="0" smtClean="0"/>
              <a:t>Additional methods to determine drogue off:</a:t>
            </a:r>
          </a:p>
          <a:p>
            <a:pPr marL="800100" lvl="1" indent="-342900" algn="l">
              <a:buClr>
                <a:schemeClr val="accent2"/>
              </a:buClr>
              <a:buFont typeface="Wingdings" panose="05000000000000000000" pitchFamily="2" charset="2"/>
              <a:buChar char="Ø"/>
            </a:pPr>
            <a:r>
              <a:rPr lang="en-US" dirty="0" smtClean="0"/>
              <a:t>Tether strain versus GPS information</a:t>
            </a:r>
          </a:p>
          <a:p>
            <a:pPr lvl="1" algn="l"/>
            <a:endParaRPr lang="en-US" dirty="0"/>
          </a:p>
        </p:txBody>
      </p:sp>
    </p:spTree>
    <p:extLst>
      <p:ext uri="{BB962C8B-B14F-4D97-AF65-F5344CB8AC3E}">
        <p14:creationId xmlns:p14="http://schemas.microsoft.com/office/powerpoint/2010/main" val="292445183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6019800" y="2057400"/>
            <a:ext cx="2667000" cy="1905000"/>
          </a:xfrm>
          <a:prstGeom prst="ellipse">
            <a:avLst/>
          </a:prstGeom>
          <a:noFill/>
          <a:ln w="9525">
            <a:noFill/>
            <a:round/>
            <a:headEnd/>
            <a:tailEnd/>
          </a:ln>
          <a:effectLs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b="11038"/>
          <a:stretch>
            <a:fillRect/>
          </a:stretch>
        </p:blipFill>
        <p:spPr bwMode="auto">
          <a:xfrm>
            <a:off x="3761015" y="76201"/>
            <a:ext cx="1268185" cy="115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Line 4"/>
          <p:cNvSpPr>
            <a:spLocks noChangeShapeType="1"/>
          </p:cNvSpPr>
          <p:nvPr/>
        </p:nvSpPr>
        <p:spPr bwMode="auto">
          <a:xfrm flipH="1">
            <a:off x="2614386" y="1371600"/>
            <a:ext cx="433614" cy="4191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Line 5"/>
          <p:cNvSpPr>
            <a:spLocks noChangeShapeType="1"/>
          </p:cNvSpPr>
          <p:nvPr/>
        </p:nvSpPr>
        <p:spPr bwMode="auto">
          <a:xfrm flipH="1">
            <a:off x="4470400" y="1371599"/>
            <a:ext cx="0" cy="51749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6" name="Line 6"/>
          <p:cNvSpPr>
            <a:spLocks noChangeShapeType="1"/>
          </p:cNvSpPr>
          <p:nvPr/>
        </p:nvSpPr>
        <p:spPr bwMode="auto">
          <a:xfrm>
            <a:off x="3048000" y="1371600"/>
            <a:ext cx="2819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7" name="Line 7"/>
          <p:cNvSpPr>
            <a:spLocks noChangeShapeType="1"/>
          </p:cNvSpPr>
          <p:nvPr/>
        </p:nvSpPr>
        <p:spPr bwMode="auto">
          <a:xfrm>
            <a:off x="5842000" y="1371600"/>
            <a:ext cx="406400" cy="4191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Line 8"/>
          <p:cNvSpPr>
            <a:spLocks noChangeShapeType="1"/>
          </p:cNvSpPr>
          <p:nvPr/>
        </p:nvSpPr>
        <p:spPr bwMode="auto">
          <a:xfrm flipH="1">
            <a:off x="1095828" y="2667000"/>
            <a:ext cx="203200" cy="41243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Line 9"/>
          <p:cNvSpPr>
            <a:spLocks noChangeShapeType="1"/>
          </p:cNvSpPr>
          <p:nvPr/>
        </p:nvSpPr>
        <p:spPr bwMode="auto">
          <a:xfrm>
            <a:off x="2340428" y="2667000"/>
            <a:ext cx="133350" cy="41243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Text Box 10"/>
          <p:cNvSpPr txBox="1">
            <a:spLocks noChangeArrowheads="1"/>
          </p:cNvSpPr>
          <p:nvPr/>
        </p:nvSpPr>
        <p:spPr bwMode="auto">
          <a:xfrm>
            <a:off x="76200" y="3003235"/>
            <a:ext cx="16764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000" b="1" dirty="0"/>
              <a:t>Drifter </a:t>
            </a:r>
            <a:r>
              <a:rPr lang="en-US" altLang="en-US" sz="2000" b="1" dirty="0" smtClean="0"/>
              <a:t>Operations Center (DOC) </a:t>
            </a:r>
          </a:p>
          <a:p>
            <a:pPr algn="ctr" eaLnBrk="1" hangingPunct="1">
              <a:spcBef>
                <a:spcPct val="50000"/>
              </a:spcBef>
              <a:buFontTx/>
              <a:buNone/>
            </a:pPr>
            <a:r>
              <a:rPr lang="en-US" altLang="en-US" sz="2000" dirty="0" smtClean="0"/>
              <a:t>Shaun </a:t>
            </a:r>
            <a:r>
              <a:rPr lang="en-US" altLang="en-US" sz="2000" dirty="0" err="1" smtClean="0"/>
              <a:t>Dolk</a:t>
            </a:r>
            <a:r>
              <a:rPr lang="en-US" altLang="en-US" sz="2000" dirty="0" smtClean="0"/>
              <a:t> (Manager)</a:t>
            </a:r>
            <a:endParaRPr lang="en-US" altLang="en-US" sz="2000" dirty="0"/>
          </a:p>
        </p:txBody>
      </p:sp>
      <p:sp>
        <p:nvSpPr>
          <p:cNvPr id="15371" name="Text Box 11"/>
          <p:cNvSpPr txBox="1">
            <a:spLocks noChangeArrowheads="1"/>
          </p:cNvSpPr>
          <p:nvPr/>
        </p:nvSpPr>
        <p:spPr bwMode="auto">
          <a:xfrm>
            <a:off x="1600199" y="3003235"/>
            <a:ext cx="180521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000" b="1" dirty="0">
                <a:solidFill>
                  <a:srgbClr val="FF0000"/>
                </a:solidFill>
              </a:rPr>
              <a:t>Drifter Data Assembly </a:t>
            </a:r>
            <a:r>
              <a:rPr lang="en-US" altLang="en-US" sz="2000" b="1" dirty="0" smtClean="0">
                <a:solidFill>
                  <a:srgbClr val="FF0000"/>
                </a:solidFill>
              </a:rPr>
              <a:t>Center</a:t>
            </a:r>
            <a:r>
              <a:rPr lang="en-US" altLang="en-US" sz="2000" b="1" dirty="0">
                <a:solidFill>
                  <a:srgbClr val="FF0000"/>
                </a:solidFill>
              </a:rPr>
              <a:t> </a:t>
            </a:r>
            <a:r>
              <a:rPr lang="en-US" altLang="en-US" sz="2000" b="1" dirty="0" smtClean="0">
                <a:solidFill>
                  <a:srgbClr val="FF0000"/>
                </a:solidFill>
              </a:rPr>
              <a:t> (DAC)</a:t>
            </a:r>
          </a:p>
        </p:txBody>
      </p:sp>
      <p:sp>
        <p:nvSpPr>
          <p:cNvPr id="15372" name="Text Box 12"/>
          <p:cNvSpPr txBox="1">
            <a:spLocks noChangeArrowheads="1"/>
          </p:cNvSpPr>
          <p:nvPr/>
        </p:nvSpPr>
        <p:spPr bwMode="auto">
          <a:xfrm>
            <a:off x="76200" y="76200"/>
            <a:ext cx="28194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800" b="1" dirty="0">
                <a:solidFill>
                  <a:schemeClr val="accent2"/>
                </a:solidFill>
              </a:rPr>
              <a:t>Organization of the Global Drifter Program</a:t>
            </a:r>
          </a:p>
        </p:txBody>
      </p:sp>
      <p:sp>
        <p:nvSpPr>
          <p:cNvPr id="15373" name="Rectangle 13"/>
          <p:cNvSpPr>
            <a:spLocks noChangeArrowheads="1"/>
          </p:cNvSpPr>
          <p:nvPr/>
        </p:nvSpPr>
        <p:spPr bwMode="auto">
          <a:xfrm>
            <a:off x="3417207" y="1889095"/>
            <a:ext cx="2667000" cy="158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b="1" dirty="0"/>
              <a:t>Scripps</a:t>
            </a:r>
            <a:r>
              <a:rPr lang="en-US" altLang="en-US" sz="1600" dirty="0"/>
              <a:t> (La Jolla, CA)</a:t>
            </a:r>
          </a:p>
          <a:p>
            <a:pPr algn="ctr">
              <a:spcBef>
                <a:spcPct val="0"/>
              </a:spcBef>
              <a:buFontTx/>
              <a:buNone/>
            </a:pPr>
            <a:r>
              <a:rPr lang="en-US" altLang="en-US" sz="1600" b="1" dirty="0"/>
              <a:t>Luca </a:t>
            </a:r>
            <a:r>
              <a:rPr lang="en-US" altLang="en-US" sz="1600" b="1" dirty="0" err="1"/>
              <a:t>Centurioni</a:t>
            </a:r>
            <a:endParaRPr lang="en-US" altLang="en-US" sz="1600" b="1" dirty="0"/>
          </a:p>
          <a:p>
            <a:pPr>
              <a:spcBef>
                <a:spcPct val="0"/>
              </a:spcBef>
              <a:buFontTx/>
              <a:buNone/>
            </a:pPr>
            <a:r>
              <a:rPr lang="en-US" altLang="en-US" sz="1600" dirty="0"/>
              <a:t>Supervises the industry, upgrades the technology, purchases most drifters, and develops enhanced data sets. </a:t>
            </a:r>
          </a:p>
        </p:txBody>
      </p:sp>
      <p:sp>
        <p:nvSpPr>
          <p:cNvPr id="15374" name="Rectangle 14"/>
          <p:cNvSpPr>
            <a:spLocks noChangeArrowheads="1"/>
          </p:cNvSpPr>
          <p:nvPr/>
        </p:nvSpPr>
        <p:spPr bwMode="auto">
          <a:xfrm>
            <a:off x="6019800" y="1905000"/>
            <a:ext cx="23622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b="1" dirty="0" smtClean="0"/>
              <a:t>Manufacturers</a:t>
            </a:r>
            <a:r>
              <a:rPr lang="en-US" altLang="en-US" sz="1600" dirty="0" smtClean="0"/>
              <a:t> </a:t>
            </a:r>
          </a:p>
          <a:p>
            <a:pPr algn="ctr">
              <a:spcBef>
                <a:spcPct val="0"/>
              </a:spcBef>
              <a:buFontTx/>
              <a:buNone/>
            </a:pPr>
            <a:r>
              <a:rPr lang="en-US" altLang="en-US" sz="1600" dirty="0"/>
              <a:t>(</a:t>
            </a:r>
            <a:r>
              <a:rPr lang="en-US" altLang="en-US" sz="1600" dirty="0" smtClean="0"/>
              <a:t>who </a:t>
            </a:r>
            <a:r>
              <a:rPr lang="en-US" altLang="en-US" sz="1600" dirty="0"/>
              <a:t>build the drifters according to closely monitored </a:t>
            </a:r>
            <a:r>
              <a:rPr lang="en-US" altLang="en-US" sz="1600" dirty="0" smtClean="0"/>
              <a:t>specifications)</a:t>
            </a:r>
          </a:p>
          <a:p>
            <a:pPr algn="ctr">
              <a:spcBef>
                <a:spcPct val="0"/>
              </a:spcBef>
              <a:buFontTx/>
              <a:buNone/>
            </a:pPr>
            <a:r>
              <a:rPr lang="en-US" altLang="en-US" sz="1600" b="1" dirty="0" smtClean="0"/>
              <a:t>Operational Partners</a:t>
            </a:r>
          </a:p>
          <a:p>
            <a:pPr algn="ctr">
              <a:spcBef>
                <a:spcPct val="0"/>
              </a:spcBef>
              <a:buFontTx/>
              <a:buNone/>
            </a:pPr>
            <a:r>
              <a:rPr lang="en-US" altLang="en-US" sz="1600" dirty="0" smtClean="0"/>
              <a:t>(help with deployments and/or  share their data) </a:t>
            </a:r>
            <a:endParaRPr lang="en-US" altLang="en-US" sz="1600" dirty="0"/>
          </a:p>
        </p:txBody>
      </p:sp>
      <p:sp>
        <p:nvSpPr>
          <p:cNvPr id="15377" name="Rectangle 17"/>
          <p:cNvSpPr>
            <a:spLocks noChangeArrowheads="1"/>
          </p:cNvSpPr>
          <p:nvPr/>
        </p:nvSpPr>
        <p:spPr bwMode="auto">
          <a:xfrm>
            <a:off x="533400" y="1751012"/>
            <a:ext cx="2743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b="1" dirty="0"/>
              <a:t>AOML</a:t>
            </a:r>
            <a:r>
              <a:rPr lang="en-US" altLang="en-US" sz="1600" dirty="0"/>
              <a:t> (Miami, FL)</a:t>
            </a:r>
          </a:p>
          <a:p>
            <a:pPr algn="ctr">
              <a:spcBef>
                <a:spcPct val="0"/>
              </a:spcBef>
              <a:buFontTx/>
              <a:buNone/>
            </a:pPr>
            <a:r>
              <a:rPr lang="en-US" altLang="en-US" sz="1600" b="1" dirty="0"/>
              <a:t>Rick </a:t>
            </a:r>
            <a:r>
              <a:rPr lang="en-US" altLang="en-US" sz="1600" b="1" dirty="0" smtClean="0"/>
              <a:t>Lumpkin (Manager, PI)</a:t>
            </a:r>
          </a:p>
          <a:p>
            <a:pPr algn="ctr">
              <a:spcBef>
                <a:spcPct val="0"/>
              </a:spcBef>
              <a:buFontTx/>
              <a:buNone/>
            </a:pPr>
            <a:r>
              <a:rPr lang="en-US" altLang="en-US" sz="1600" b="1" dirty="0" err="1" smtClean="0"/>
              <a:t>Renellys</a:t>
            </a:r>
            <a:r>
              <a:rPr lang="en-US" altLang="en-US" sz="1600" b="1" dirty="0" smtClean="0"/>
              <a:t> Perez (co-PI)</a:t>
            </a:r>
            <a:endParaRPr lang="en-US" altLang="en-US" sz="1600" b="1" dirty="0"/>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0623" y="4549775"/>
            <a:ext cx="5211353" cy="230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Box 11"/>
          <p:cNvSpPr txBox="1">
            <a:spLocks noChangeArrowheads="1"/>
          </p:cNvSpPr>
          <p:nvPr/>
        </p:nvSpPr>
        <p:spPr bwMode="auto">
          <a:xfrm>
            <a:off x="1600201" y="3917635"/>
            <a:ext cx="30860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dirty="0" smtClean="0"/>
              <a:t>Mayra </a:t>
            </a:r>
            <a:r>
              <a:rPr lang="en-US" altLang="en-US" sz="2000" dirty="0" err="1" smtClean="0"/>
              <a:t>Pazos</a:t>
            </a:r>
            <a:r>
              <a:rPr lang="en-US" altLang="en-US" sz="2000" dirty="0" smtClean="0"/>
              <a:t> (Manager) Erik Valdes (quality control)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581400" y="746125"/>
            <a:ext cx="5478463"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b="1" dirty="0"/>
              <a:t>Spherical surface float</a:t>
            </a:r>
          </a:p>
          <a:p>
            <a:pPr eaLnBrk="1" hangingPunct="1">
              <a:spcBef>
                <a:spcPct val="50000"/>
              </a:spcBef>
              <a:buFontTx/>
              <a:buNone/>
            </a:pPr>
            <a:r>
              <a:rPr lang="en-US" altLang="en-US" sz="2000" b="1" dirty="0"/>
              <a:t>Polyurethane impregnated tether</a:t>
            </a:r>
          </a:p>
          <a:p>
            <a:pPr eaLnBrk="1" hangingPunct="1">
              <a:spcBef>
                <a:spcPct val="50000"/>
              </a:spcBef>
              <a:buFontTx/>
              <a:buNone/>
            </a:pPr>
            <a:r>
              <a:rPr lang="en-US" altLang="en-US" sz="2000" b="1" dirty="0"/>
              <a:t>Holey Sock nylon drogue centered at 15-m depth</a:t>
            </a:r>
          </a:p>
          <a:p>
            <a:pPr eaLnBrk="1" hangingPunct="1">
              <a:spcBef>
                <a:spcPct val="50000"/>
              </a:spcBef>
              <a:buFontTx/>
              <a:buNone/>
            </a:pPr>
            <a:r>
              <a:rPr lang="en-US" altLang="en-US" sz="2000" b="1" dirty="0"/>
              <a:t>D-cells batteries inside the float</a:t>
            </a:r>
          </a:p>
          <a:p>
            <a:pPr eaLnBrk="1" hangingPunct="1">
              <a:spcBef>
                <a:spcPct val="50000"/>
              </a:spcBef>
              <a:buFontTx/>
              <a:buNone/>
            </a:pPr>
            <a:r>
              <a:rPr lang="en-US" altLang="en-US" sz="2000" dirty="0">
                <a:solidFill>
                  <a:schemeClr val="accent2"/>
                </a:solidFill>
              </a:rPr>
              <a:t>	</a:t>
            </a:r>
            <a:r>
              <a:rPr lang="en-US" altLang="en-US" sz="2000" b="1" dirty="0">
                <a:solidFill>
                  <a:schemeClr val="accent2"/>
                </a:solidFill>
              </a:rPr>
              <a:t>Sensors:</a:t>
            </a:r>
            <a:r>
              <a:rPr lang="en-US" altLang="en-US" sz="2000" dirty="0"/>
              <a:t> </a:t>
            </a:r>
          </a:p>
          <a:p>
            <a:pPr eaLnBrk="1" hangingPunct="1">
              <a:spcBef>
                <a:spcPct val="50000"/>
              </a:spcBef>
              <a:buFontTx/>
              <a:buNone/>
            </a:pPr>
            <a:r>
              <a:rPr lang="en-US" altLang="en-US" sz="2000" b="1" dirty="0">
                <a:solidFill>
                  <a:schemeClr val="accent2"/>
                </a:solidFill>
              </a:rPr>
              <a:t>Drogue:</a:t>
            </a:r>
            <a:r>
              <a:rPr lang="en-US" altLang="en-US" sz="2000" b="1" dirty="0"/>
              <a:t> drogue detection by submergence or tether strain sensor</a:t>
            </a:r>
          </a:p>
          <a:p>
            <a:pPr eaLnBrk="1" hangingPunct="1">
              <a:spcBef>
                <a:spcPct val="50000"/>
              </a:spcBef>
              <a:buFontTx/>
              <a:buNone/>
            </a:pPr>
            <a:r>
              <a:rPr lang="en-US" altLang="en-US" sz="2000" b="1" dirty="0">
                <a:solidFill>
                  <a:schemeClr val="accent2"/>
                </a:solidFill>
              </a:rPr>
              <a:t>Thermistor:</a:t>
            </a:r>
            <a:r>
              <a:rPr lang="en-US" altLang="en-US" sz="2000" b="1" dirty="0"/>
              <a:t> 	measure SST</a:t>
            </a:r>
          </a:p>
          <a:p>
            <a:pPr eaLnBrk="1" hangingPunct="1">
              <a:spcBef>
                <a:spcPct val="50000"/>
              </a:spcBef>
              <a:buFontTx/>
              <a:buNone/>
            </a:pPr>
            <a:r>
              <a:rPr lang="en-US" altLang="en-US" sz="2000" b="1" dirty="0">
                <a:solidFill>
                  <a:schemeClr val="accent2"/>
                </a:solidFill>
              </a:rPr>
              <a:t>Voltage:</a:t>
            </a:r>
            <a:r>
              <a:rPr lang="en-US" altLang="en-US" sz="2000" b="1" dirty="0"/>
              <a:t> Indicates batteries’ life</a:t>
            </a:r>
          </a:p>
          <a:p>
            <a:pPr eaLnBrk="1" hangingPunct="1">
              <a:spcBef>
                <a:spcPct val="50000"/>
              </a:spcBef>
              <a:buFontTx/>
              <a:buNone/>
            </a:pPr>
            <a:r>
              <a:rPr lang="en-US" altLang="en-US" sz="2000" b="1" dirty="0"/>
              <a:t>	</a:t>
            </a:r>
          </a:p>
          <a:p>
            <a:pPr eaLnBrk="1" hangingPunct="1">
              <a:spcBef>
                <a:spcPct val="50000"/>
              </a:spcBef>
              <a:buFontTx/>
              <a:buNone/>
            </a:pPr>
            <a:r>
              <a:rPr lang="en-US" altLang="en-US" sz="2000" b="1" dirty="0">
                <a:solidFill>
                  <a:srgbClr val="0000CC"/>
                </a:solidFill>
              </a:rPr>
              <a:t>Cost:</a:t>
            </a:r>
            <a:r>
              <a:rPr lang="en-US" altLang="en-US" sz="2000" b="1" dirty="0"/>
              <a:t> </a:t>
            </a:r>
            <a:r>
              <a:rPr lang="en-US" altLang="en-US" sz="2000" b="1" dirty="0" smtClean="0"/>
              <a:t>~$2000-$3000</a:t>
            </a:r>
            <a:endParaRPr lang="en-US" altLang="en-US" sz="2000" b="1" dirty="0"/>
          </a:p>
          <a:p>
            <a:pPr eaLnBrk="1" hangingPunct="1">
              <a:spcBef>
                <a:spcPct val="50000"/>
              </a:spcBef>
              <a:buFontTx/>
              <a:buNone/>
            </a:pPr>
            <a:r>
              <a:rPr lang="en-US" altLang="en-US" sz="2000" b="1" dirty="0">
                <a:solidFill>
                  <a:schemeClr val="accent2"/>
                </a:solidFill>
              </a:rPr>
              <a:t>Other Sensors that can be added:</a:t>
            </a:r>
          </a:p>
          <a:p>
            <a:pPr algn="ctr" eaLnBrk="1" hangingPunct="1">
              <a:spcBef>
                <a:spcPct val="50000"/>
              </a:spcBef>
              <a:buFontTx/>
              <a:buNone/>
            </a:pPr>
            <a:r>
              <a:rPr lang="en-US" altLang="en-US" sz="2000" b="1" dirty="0"/>
              <a:t>Barometric pressure, wind, subsurface temperatures, </a:t>
            </a:r>
            <a:r>
              <a:rPr lang="en-US" altLang="en-US" sz="2000" b="1" dirty="0" smtClean="0"/>
              <a:t>salinity, GPS</a:t>
            </a:r>
            <a:endParaRPr lang="en-US" altLang="en-US" sz="2400" b="1" dirty="0"/>
          </a:p>
        </p:txBody>
      </p:sp>
      <p:grpSp>
        <p:nvGrpSpPr>
          <p:cNvPr id="3" name="Group 4"/>
          <p:cNvGrpSpPr>
            <a:grpSpLocks/>
          </p:cNvGrpSpPr>
          <p:nvPr/>
        </p:nvGrpSpPr>
        <p:grpSpPr bwMode="auto">
          <a:xfrm>
            <a:off x="117475" y="990600"/>
            <a:ext cx="3463925" cy="5638800"/>
            <a:chOff x="74" y="624"/>
            <a:chExt cx="2182" cy="3552"/>
          </a:xfrm>
        </p:grpSpPr>
        <p:pic>
          <p:nvPicPr>
            <p:cNvPr id="4" name="Picture 5" descr="colorfuldrif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 y="624"/>
              <a:ext cx="2182" cy="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1056" y="2160"/>
              <a:ext cx="1008" cy="462"/>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b="1">
                  <a:latin typeface="Arial" pitchFamily="34" charset="0"/>
                </a:rPr>
                <a:t>Holey-sock drogue</a:t>
              </a:r>
            </a:p>
            <a:p>
              <a:pPr algn="ctr" eaLnBrk="1" hangingPunct="1">
                <a:spcBef>
                  <a:spcPct val="0"/>
                </a:spcBef>
                <a:buFontTx/>
                <a:buNone/>
              </a:pPr>
              <a:r>
                <a:rPr lang="en-US" altLang="en-US" sz="1600" b="1">
                  <a:latin typeface="Arial" pitchFamily="34" charset="0"/>
                </a:rPr>
                <a:t>(sea anchor)</a:t>
              </a:r>
            </a:p>
          </p:txBody>
        </p:sp>
        <p:sp>
          <p:nvSpPr>
            <p:cNvPr id="6" name="Line 7"/>
            <p:cNvSpPr>
              <a:spLocks noChangeShapeType="1"/>
            </p:cNvSpPr>
            <p:nvPr/>
          </p:nvSpPr>
          <p:spPr bwMode="auto">
            <a:xfrm flipV="1">
              <a:off x="912" y="2400"/>
              <a:ext cx="288"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 name="Rectangle 6"/>
          <p:cNvSpPr/>
          <p:nvPr/>
        </p:nvSpPr>
        <p:spPr>
          <a:xfrm>
            <a:off x="1412106" y="72366"/>
            <a:ext cx="5673349" cy="646331"/>
          </a:xfrm>
          <a:prstGeom prst="rect">
            <a:avLst/>
          </a:prstGeom>
        </p:spPr>
        <p:txBody>
          <a:bodyPr wrap="none" anchor="ctr">
            <a:spAutoFit/>
          </a:bodyPr>
          <a:lstStyle/>
          <a:p>
            <a:r>
              <a:rPr lang="en-US" altLang="en-US" sz="3600" b="1" dirty="0">
                <a:solidFill>
                  <a:schemeClr val="accent2"/>
                </a:solidFill>
              </a:rPr>
              <a:t>The satellite-tracked </a:t>
            </a:r>
            <a:r>
              <a:rPr lang="en-US" altLang="en-US" sz="3600" b="1" dirty="0" smtClean="0">
                <a:solidFill>
                  <a:schemeClr val="accent2"/>
                </a:solidFill>
              </a:rPr>
              <a:t>drifter</a:t>
            </a:r>
            <a:endParaRPr lang="en-US" sz="3600" b="1" dirty="0">
              <a:solidFill>
                <a:schemeClr val="accent2"/>
              </a:solidFill>
            </a:endParaRPr>
          </a:p>
        </p:txBody>
      </p:sp>
    </p:spTree>
    <p:extLst>
      <p:ext uri="{BB962C8B-B14F-4D97-AF65-F5344CB8AC3E}">
        <p14:creationId xmlns:p14="http://schemas.microsoft.com/office/powerpoint/2010/main" val="408723028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6695" y="0"/>
            <a:ext cx="6690614" cy="584775"/>
          </a:xfrm>
          <a:prstGeom prst="rect">
            <a:avLst/>
          </a:prstGeom>
        </p:spPr>
        <p:txBody>
          <a:bodyPr wrap="none">
            <a:spAutoFit/>
          </a:bodyPr>
          <a:lstStyle/>
          <a:p>
            <a:r>
              <a:rPr lang="en-US" sz="3200" b="1" dirty="0">
                <a:solidFill>
                  <a:schemeClr val="accent2"/>
                </a:solidFill>
              </a:rPr>
              <a:t>Drifter Data Assembly </a:t>
            </a:r>
            <a:r>
              <a:rPr lang="en-US" sz="3200" b="1" dirty="0" smtClean="0">
                <a:solidFill>
                  <a:schemeClr val="accent2"/>
                </a:solidFill>
              </a:rPr>
              <a:t>Center (DAC)</a:t>
            </a:r>
            <a:endParaRPr lang="en-US" sz="3200" b="1" dirty="0">
              <a:solidFill>
                <a:schemeClr val="accent2"/>
              </a:solidFill>
            </a:endParaRPr>
          </a:p>
        </p:txBody>
      </p:sp>
      <p:sp>
        <p:nvSpPr>
          <p:cNvPr id="3" name="Rectangle 2"/>
          <p:cNvSpPr/>
          <p:nvPr/>
        </p:nvSpPr>
        <p:spPr>
          <a:xfrm>
            <a:off x="152400" y="533400"/>
            <a:ext cx="8991600" cy="2677656"/>
          </a:xfrm>
          <a:prstGeom prst="rect">
            <a:avLst/>
          </a:prstGeom>
        </p:spPr>
        <p:txBody>
          <a:bodyPr wrap="square">
            <a:spAutoFit/>
          </a:bodyPr>
          <a:lstStyle/>
          <a:p>
            <a:pPr algn="l"/>
            <a:r>
              <a:rPr lang="en-US" b="1" dirty="0" smtClean="0"/>
              <a:t>Objectives</a:t>
            </a:r>
            <a:r>
              <a:rPr lang="en-US" b="1" dirty="0"/>
              <a:t>:</a:t>
            </a:r>
          </a:p>
          <a:p>
            <a:pPr algn="l"/>
            <a:r>
              <a:rPr lang="en-US" dirty="0"/>
              <a:t>The goal of the Drifter Data Assembly </a:t>
            </a:r>
            <a:r>
              <a:rPr lang="en-US" dirty="0" smtClean="0"/>
              <a:t>Center </a:t>
            </a:r>
            <a:r>
              <a:rPr lang="en-US" dirty="0"/>
              <a:t>is to assemble and provide uniform </a:t>
            </a:r>
            <a:r>
              <a:rPr lang="en-US" dirty="0" smtClean="0"/>
              <a:t>quality controlled data </a:t>
            </a:r>
            <a:r>
              <a:rPr lang="en-US" dirty="0"/>
              <a:t>of </a:t>
            </a:r>
            <a:r>
              <a:rPr lang="en-US" dirty="0" smtClean="0"/>
              <a:t>research quality for </a:t>
            </a:r>
            <a:r>
              <a:rPr lang="en-US" dirty="0"/>
              <a:t>sea surface temperature and surface </a:t>
            </a:r>
            <a:r>
              <a:rPr lang="en-US" dirty="0" smtClean="0"/>
              <a:t>velocity measurements, to support: </a:t>
            </a:r>
          </a:p>
          <a:p>
            <a:pPr marL="800100" lvl="1" indent="-342900" algn="l">
              <a:buFont typeface="Wingdings" panose="05000000000000000000" pitchFamily="2" charset="2"/>
              <a:buChar char="Ø"/>
            </a:pPr>
            <a:r>
              <a:rPr lang="en-US" dirty="0" smtClean="0"/>
              <a:t>Short </a:t>
            </a:r>
            <a:r>
              <a:rPr lang="en-US" dirty="0"/>
              <a:t>term climate </a:t>
            </a:r>
            <a:r>
              <a:rPr lang="en-US" dirty="0" smtClean="0"/>
              <a:t>prediction</a:t>
            </a:r>
            <a:endParaRPr lang="en-US" dirty="0"/>
          </a:p>
          <a:p>
            <a:pPr marL="800100" lvl="1" indent="-342900" algn="l">
              <a:buFont typeface="Wingdings" panose="05000000000000000000" pitchFamily="2" charset="2"/>
              <a:buChar char="Ø"/>
            </a:pPr>
            <a:r>
              <a:rPr lang="en-US" dirty="0"/>
              <a:t>Satellite observation calibration</a:t>
            </a:r>
          </a:p>
          <a:p>
            <a:pPr marL="800100" lvl="1" indent="-342900" algn="l">
              <a:buFont typeface="Wingdings" panose="05000000000000000000" pitchFamily="2" charset="2"/>
              <a:buChar char="Ø"/>
            </a:pPr>
            <a:r>
              <a:rPr lang="en-US" dirty="0" smtClean="0"/>
              <a:t>Climate </a:t>
            </a:r>
            <a:r>
              <a:rPr lang="en-US" dirty="0"/>
              <a:t>research and </a:t>
            </a:r>
            <a:r>
              <a:rPr lang="en-US" dirty="0" smtClean="0"/>
              <a:t>monitoring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2" y="3124200"/>
            <a:ext cx="4848446" cy="3631448"/>
          </a:xfrm>
          <a:prstGeom prst="rect">
            <a:avLst/>
          </a:prstGeom>
        </p:spPr>
      </p:pic>
    </p:spTree>
    <p:extLst>
      <p:ext uri="{BB962C8B-B14F-4D97-AF65-F5344CB8AC3E}">
        <p14:creationId xmlns:p14="http://schemas.microsoft.com/office/powerpoint/2010/main" val="9606107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0"/>
            <a:ext cx="7772400" cy="381000"/>
          </a:xfrm>
        </p:spPr>
        <p:txBody>
          <a:bodyPr/>
          <a:lstStyle/>
          <a:p>
            <a:pPr eaLnBrk="1" hangingPunct="1"/>
            <a:r>
              <a:rPr lang="en-US" altLang="en-US" sz="3600" b="1" dirty="0" smtClean="0">
                <a:solidFill>
                  <a:schemeClr val="accent2"/>
                </a:solidFill>
              </a:rPr>
              <a:t>Activities of the DAC</a:t>
            </a:r>
            <a:endParaRPr lang="en-US" altLang="en-US" sz="2800" b="1" dirty="0" smtClean="0">
              <a:solidFill>
                <a:schemeClr val="accent2"/>
              </a:solidFill>
            </a:endParaRPr>
          </a:p>
        </p:txBody>
      </p:sp>
      <p:sp>
        <p:nvSpPr>
          <p:cNvPr id="16387" name="AutoShape 6" descr="http://www.aoml.noaa.gov/phod/graphics/dacdata/globpop.gif"/>
          <p:cNvSpPr>
            <a:spLocks noChangeAspect="1" noChangeArrowheads="1"/>
          </p:cNvSpPr>
          <p:nvPr/>
        </p:nvSpPr>
        <p:spPr bwMode="auto">
          <a:xfrm>
            <a:off x="0" y="-182563"/>
            <a:ext cx="8105775" cy="617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p>
        </p:txBody>
      </p:sp>
      <p:sp>
        <p:nvSpPr>
          <p:cNvPr id="2" name="TextBox 1"/>
          <p:cNvSpPr txBox="1"/>
          <p:nvPr/>
        </p:nvSpPr>
        <p:spPr>
          <a:xfrm>
            <a:off x="76200" y="475357"/>
            <a:ext cx="8915400" cy="6063198"/>
          </a:xfrm>
          <a:prstGeom prst="rect">
            <a:avLst/>
          </a:prstGeom>
          <a:noFill/>
        </p:spPr>
        <p:txBody>
          <a:bodyPr wrap="square" rtlCol="0">
            <a:spAutoFit/>
          </a:bodyPr>
          <a:lstStyle/>
          <a:p>
            <a:pPr marL="342900" indent="-342900" algn="l">
              <a:buFont typeface="Arial" panose="020B0604020202020204" pitchFamily="34" charset="0"/>
              <a:buChar char="•"/>
            </a:pPr>
            <a:r>
              <a:rPr lang="en-US" sz="2800" dirty="0" smtClean="0"/>
              <a:t>Drifter data are collected by Argos (70%) and Iridium systems (30%) </a:t>
            </a:r>
            <a:endParaRPr lang="en-US" sz="2800" dirty="0"/>
          </a:p>
          <a:p>
            <a:pPr marL="342900" indent="-342900" algn="l">
              <a:buFont typeface="Arial" panose="020B0604020202020204" pitchFamily="34" charset="0"/>
              <a:buChar char="•"/>
            </a:pPr>
            <a:r>
              <a:rPr lang="en-US" sz="2800" dirty="0" smtClean="0"/>
              <a:t>Data arrive at AOML in different ways and from  several sources: </a:t>
            </a:r>
          </a:p>
          <a:p>
            <a:pPr marL="800100" lvl="1" indent="-342900" algn="l">
              <a:buFont typeface="Wingdings" panose="05000000000000000000" pitchFamily="2" charset="2"/>
              <a:buChar char="Ø"/>
            </a:pPr>
            <a:r>
              <a:rPr lang="en-US" sz="2800" dirty="0" smtClean="0"/>
              <a:t>Argos system data comes </a:t>
            </a:r>
            <a:r>
              <a:rPr lang="en-US" sz="2800" dirty="0"/>
              <a:t>d</a:t>
            </a:r>
            <a:r>
              <a:rPr lang="en-US" sz="2800" dirty="0" smtClean="0"/>
              <a:t>irectly from CLS-America.</a:t>
            </a:r>
          </a:p>
          <a:p>
            <a:pPr marL="800100" lvl="1" indent="-342900" algn="l">
              <a:buFont typeface="Wingdings" panose="05000000000000000000" pitchFamily="2" charset="2"/>
              <a:buChar char="Ø"/>
            </a:pPr>
            <a:r>
              <a:rPr lang="en-US" sz="2800" dirty="0" smtClean="0"/>
              <a:t>Iridium data comes in several different ways:</a:t>
            </a:r>
          </a:p>
          <a:p>
            <a:pPr marL="1257300" lvl="2" indent="-342900" algn="l">
              <a:buFont typeface="Wingdings" panose="05000000000000000000" pitchFamily="2" charset="2"/>
              <a:buChar char="Ø"/>
            </a:pPr>
            <a:r>
              <a:rPr lang="en-US" sz="2800" dirty="0" smtClean="0"/>
              <a:t>On FTP server (from Scripps</a:t>
            </a:r>
            <a:r>
              <a:rPr lang="en-US" sz="2800" dirty="0"/>
              <a:t> </a:t>
            </a:r>
            <a:r>
              <a:rPr lang="en-US" sz="2800" dirty="0" smtClean="0"/>
              <a:t>and </a:t>
            </a:r>
            <a:r>
              <a:rPr lang="en-US" sz="2800" dirty="0" err="1" smtClean="0"/>
              <a:t>Meteo</a:t>
            </a:r>
            <a:r>
              <a:rPr lang="en-US" sz="2800" dirty="0" smtClean="0"/>
              <a:t>-France) </a:t>
            </a:r>
          </a:p>
          <a:p>
            <a:pPr marL="1257300" lvl="2" indent="-342900" algn="l">
              <a:buFont typeface="Wingdings" panose="05000000000000000000" pitchFamily="2" charset="2"/>
              <a:buChar char="Ø"/>
            </a:pPr>
            <a:r>
              <a:rPr lang="en-US" sz="2800" dirty="0"/>
              <a:t>D</a:t>
            </a:r>
            <a:r>
              <a:rPr lang="en-US" sz="2800" dirty="0" smtClean="0"/>
              <a:t>ownloads from </a:t>
            </a:r>
            <a:r>
              <a:rPr lang="en-US" sz="2800" dirty="0" err="1" smtClean="0"/>
              <a:t>Joubeh’s</a:t>
            </a:r>
            <a:r>
              <a:rPr lang="en-US" sz="2800" dirty="0" smtClean="0"/>
              <a:t> web portal </a:t>
            </a:r>
          </a:p>
          <a:p>
            <a:pPr marL="1257300" lvl="2" indent="-342900" algn="l">
              <a:buFont typeface="Wingdings" panose="05000000000000000000" pitchFamily="2" charset="2"/>
              <a:buChar char="Ø"/>
            </a:pPr>
            <a:r>
              <a:rPr lang="en-US" sz="2800" dirty="0"/>
              <a:t>E</a:t>
            </a:r>
            <a:r>
              <a:rPr lang="en-US" sz="2800" dirty="0" smtClean="0"/>
              <a:t>-mail </a:t>
            </a:r>
            <a:r>
              <a:rPr lang="en-US" sz="2800" dirty="0"/>
              <a:t>messages with Short Bust Data (SBD) </a:t>
            </a:r>
            <a:endParaRPr lang="en-US" sz="2800" dirty="0" smtClean="0"/>
          </a:p>
          <a:p>
            <a:pPr lvl="2" algn="l"/>
            <a:endParaRPr lang="en-US" sz="2800" dirty="0"/>
          </a:p>
          <a:p>
            <a:pPr lvl="2" algn="l"/>
            <a:r>
              <a:rPr lang="en-US" sz="2800" dirty="0" smtClean="0"/>
              <a:t>Once the data are assembled, we proceed to </a:t>
            </a:r>
          </a:p>
          <a:p>
            <a:pPr lvl="2"/>
            <a:r>
              <a:rPr lang="en-US" sz="2800" b="1" dirty="0" smtClean="0">
                <a:solidFill>
                  <a:srgbClr val="CC3300"/>
                </a:solidFill>
              </a:rPr>
              <a:t>Delayed Mode and </a:t>
            </a:r>
            <a:r>
              <a:rPr lang="en-US" sz="2800" b="1" dirty="0" smtClean="0">
                <a:solidFill>
                  <a:schemeClr val="accent2"/>
                </a:solidFill>
              </a:rPr>
              <a:t>Real Time (GTS) </a:t>
            </a:r>
          </a:p>
          <a:p>
            <a:pPr lvl="2"/>
            <a:r>
              <a:rPr lang="en-US" sz="2800" b="1" dirty="0" smtClean="0"/>
              <a:t>Quality Control &amp; </a:t>
            </a:r>
            <a:r>
              <a:rPr lang="en-US" sz="2800" b="1" dirty="0"/>
              <a:t>M</a:t>
            </a:r>
            <a:r>
              <a:rPr lang="en-US" sz="2800" b="1" dirty="0" smtClean="0"/>
              <a:t>onitoring</a:t>
            </a:r>
          </a:p>
          <a:p>
            <a:endParaRPr lang="en-US" b="1"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0"/>
            <a:ext cx="7772400" cy="381000"/>
          </a:xfrm>
        </p:spPr>
        <p:txBody>
          <a:bodyPr/>
          <a:lstStyle/>
          <a:p>
            <a:pPr eaLnBrk="1" hangingPunct="1"/>
            <a:r>
              <a:rPr lang="en-US" altLang="en-US" sz="3600" b="1" dirty="0" smtClean="0">
                <a:solidFill>
                  <a:schemeClr val="accent2"/>
                </a:solidFill>
              </a:rPr>
              <a:t>Activities of the DAC</a:t>
            </a:r>
            <a:endParaRPr lang="en-US" altLang="en-US" sz="2800" b="1" dirty="0" smtClean="0">
              <a:solidFill>
                <a:schemeClr val="accent2"/>
              </a:solidFill>
            </a:endParaRPr>
          </a:p>
        </p:txBody>
      </p:sp>
      <p:sp>
        <p:nvSpPr>
          <p:cNvPr id="16387" name="AutoShape 6" descr="http://www.aoml.noaa.gov/phod/graphics/dacdata/globpop.gif"/>
          <p:cNvSpPr>
            <a:spLocks noChangeAspect="1" noChangeArrowheads="1"/>
          </p:cNvSpPr>
          <p:nvPr/>
        </p:nvSpPr>
        <p:spPr bwMode="auto">
          <a:xfrm>
            <a:off x="0" y="-115408"/>
            <a:ext cx="8105775" cy="617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p>
        </p:txBody>
      </p:sp>
      <p:sp>
        <p:nvSpPr>
          <p:cNvPr id="2" name="TextBox 1"/>
          <p:cNvSpPr txBox="1"/>
          <p:nvPr/>
        </p:nvSpPr>
        <p:spPr>
          <a:xfrm>
            <a:off x="152400" y="1853148"/>
            <a:ext cx="8839200" cy="4247317"/>
          </a:xfrm>
          <a:prstGeom prst="rect">
            <a:avLst/>
          </a:prstGeom>
          <a:noFill/>
        </p:spPr>
        <p:txBody>
          <a:bodyPr wrap="square" rtlCol="0">
            <a:spAutoFit/>
          </a:bodyPr>
          <a:lstStyle/>
          <a:p>
            <a:pPr marL="342900" indent="-342900" algn="l">
              <a:buFont typeface="Arial" panose="020B0604020202020204" pitchFamily="34" charset="0"/>
              <a:buChar char="•"/>
            </a:pPr>
            <a:r>
              <a:rPr lang="en-US" sz="3000" dirty="0" smtClean="0">
                <a:solidFill>
                  <a:srgbClr val="C00000"/>
                </a:solidFill>
              </a:rPr>
              <a:t>Maintain </a:t>
            </a:r>
            <a:r>
              <a:rPr lang="en-US" sz="3000" dirty="0">
                <a:solidFill>
                  <a:srgbClr val="C00000"/>
                </a:solidFill>
              </a:rPr>
              <a:t>a database with drifter </a:t>
            </a:r>
            <a:r>
              <a:rPr lang="en-US" sz="3000" dirty="0" smtClean="0">
                <a:solidFill>
                  <a:srgbClr val="C00000"/>
                </a:solidFill>
              </a:rPr>
              <a:t>data </a:t>
            </a:r>
            <a:r>
              <a:rPr lang="en-US" sz="3000" dirty="0">
                <a:solidFill>
                  <a:srgbClr val="C00000"/>
                </a:solidFill>
              </a:rPr>
              <a:t>from deployment until buoy </a:t>
            </a:r>
            <a:r>
              <a:rPr lang="en-US" sz="3000" dirty="0" smtClean="0">
                <a:solidFill>
                  <a:srgbClr val="C00000"/>
                </a:solidFill>
              </a:rPr>
              <a:t>stops transmitting.</a:t>
            </a:r>
          </a:p>
          <a:p>
            <a:pPr algn="l"/>
            <a:endParaRPr lang="en-US" sz="3000" dirty="0" smtClean="0">
              <a:solidFill>
                <a:srgbClr val="C00000"/>
              </a:solidFill>
            </a:endParaRPr>
          </a:p>
          <a:p>
            <a:pPr marL="342900" indent="-342900" algn="l">
              <a:buFont typeface="Arial" panose="020B0604020202020204" pitchFamily="34" charset="0"/>
              <a:buChar char="•"/>
            </a:pPr>
            <a:r>
              <a:rPr lang="en-US" sz="3000" dirty="0" smtClean="0">
                <a:solidFill>
                  <a:srgbClr val="C00000"/>
                </a:solidFill>
              </a:rPr>
              <a:t>Keep metadata with information about each drifter: </a:t>
            </a:r>
          </a:p>
          <a:p>
            <a:pPr marL="800100" lvl="1" indent="-342900" algn="l">
              <a:buFont typeface="Wingdings" panose="05000000000000000000" pitchFamily="2" charset="2"/>
              <a:buChar char="Ø"/>
            </a:pPr>
            <a:r>
              <a:rPr lang="en-US" sz="3000" dirty="0" smtClean="0">
                <a:solidFill>
                  <a:srgbClr val="C00000"/>
                </a:solidFill>
              </a:rPr>
              <a:t>first and last good time and position, drogue off date, buoy type, cause of death.</a:t>
            </a:r>
          </a:p>
          <a:p>
            <a:pPr lvl="1" algn="l"/>
            <a:endParaRPr lang="en-US" sz="3000" dirty="0">
              <a:solidFill>
                <a:srgbClr val="C00000"/>
              </a:solidFill>
            </a:endParaRPr>
          </a:p>
          <a:p>
            <a:pPr marL="342900" indent="-342900" algn="l">
              <a:buFont typeface="Arial" panose="020B0604020202020204" pitchFamily="34" charset="0"/>
              <a:buChar char="•"/>
            </a:pPr>
            <a:r>
              <a:rPr lang="en-US" sz="3000" dirty="0" smtClean="0">
                <a:solidFill>
                  <a:srgbClr val="C00000"/>
                </a:solidFill>
              </a:rPr>
              <a:t>Decode </a:t>
            </a:r>
            <a:r>
              <a:rPr lang="en-US" sz="3000" dirty="0">
                <a:solidFill>
                  <a:srgbClr val="C00000"/>
                </a:solidFill>
              </a:rPr>
              <a:t>raw data &amp; </a:t>
            </a:r>
            <a:r>
              <a:rPr lang="en-US" sz="3000" dirty="0" smtClean="0">
                <a:solidFill>
                  <a:srgbClr val="C00000"/>
                </a:solidFill>
              </a:rPr>
              <a:t>apply calibrations to convert from raw counts to units.</a:t>
            </a:r>
            <a:endParaRPr lang="en-US" sz="3000" dirty="0">
              <a:solidFill>
                <a:srgbClr val="C00000"/>
              </a:solidFill>
            </a:endParaRPr>
          </a:p>
        </p:txBody>
      </p:sp>
      <p:sp>
        <p:nvSpPr>
          <p:cNvPr id="3" name="TextBox 2"/>
          <p:cNvSpPr txBox="1"/>
          <p:nvPr/>
        </p:nvSpPr>
        <p:spPr>
          <a:xfrm>
            <a:off x="1289917" y="609600"/>
            <a:ext cx="6564169" cy="1077218"/>
          </a:xfrm>
          <a:prstGeom prst="rect">
            <a:avLst/>
          </a:prstGeom>
          <a:noFill/>
        </p:spPr>
        <p:txBody>
          <a:bodyPr wrap="none" rtlCol="0">
            <a:spAutoFit/>
          </a:bodyPr>
          <a:lstStyle/>
          <a:p>
            <a:r>
              <a:rPr lang="en-US" sz="3200" b="1" dirty="0" smtClean="0">
                <a:solidFill>
                  <a:srgbClr val="FF0000"/>
                </a:solidFill>
              </a:rPr>
              <a:t>Delayed Mode </a:t>
            </a:r>
            <a:r>
              <a:rPr lang="en-US" sz="3200" b="1" dirty="0" smtClean="0"/>
              <a:t>and</a:t>
            </a:r>
            <a:r>
              <a:rPr lang="en-US" sz="3200" dirty="0" smtClean="0"/>
              <a:t> </a:t>
            </a:r>
            <a:r>
              <a:rPr lang="en-US" sz="3200" b="1" dirty="0" smtClean="0">
                <a:solidFill>
                  <a:schemeClr val="accent2"/>
                </a:solidFill>
              </a:rPr>
              <a:t>Real Time (GTS)</a:t>
            </a:r>
          </a:p>
          <a:p>
            <a:r>
              <a:rPr lang="en-US" sz="3200" b="1" dirty="0" smtClean="0"/>
              <a:t>Quality Control and Monitoring</a:t>
            </a:r>
            <a:endParaRPr lang="en-US" sz="3200" b="1" dirty="0"/>
          </a:p>
        </p:txBody>
      </p:sp>
    </p:spTree>
    <p:extLst>
      <p:ext uri="{BB962C8B-B14F-4D97-AF65-F5344CB8AC3E}">
        <p14:creationId xmlns:p14="http://schemas.microsoft.com/office/powerpoint/2010/main" val="6575744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0"/>
            <a:ext cx="7772400" cy="381000"/>
          </a:xfrm>
        </p:spPr>
        <p:txBody>
          <a:bodyPr/>
          <a:lstStyle/>
          <a:p>
            <a:pPr eaLnBrk="1" hangingPunct="1"/>
            <a:r>
              <a:rPr lang="en-US" altLang="en-US" sz="3600" b="1" dirty="0" smtClean="0">
                <a:solidFill>
                  <a:schemeClr val="accent2"/>
                </a:solidFill>
              </a:rPr>
              <a:t>Activities of the DAC</a:t>
            </a:r>
            <a:endParaRPr lang="en-US" altLang="en-US" sz="2800" b="1" dirty="0" smtClean="0">
              <a:solidFill>
                <a:schemeClr val="accent2"/>
              </a:solidFill>
            </a:endParaRPr>
          </a:p>
        </p:txBody>
      </p:sp>
      <p:sp>
        <p:nvSpPr>
          <p:cNvPr id="16387" name="AutoShape 6" descr="http://www.aoml.noaa.gov/phod/graphics/dacdata/globpop.gif"/>
          <p:cNvSpPr>
            <a:spLocks noChangeAspect="1" noChangeArrowheads="1"/>
          </p:cNvSpPr>
          <p:nvPr/>
        </p:nvSpPr>
        <p:spPr bwMode="auto">
          <a:xfrm>
            <a:off x="0" y="-115408"/>
            <a:ext cx="8105775" cy="617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p>
        </p:txBody>
      </p:sp>
      <p:sp>
        <p:nvSpPr>
          <p:cNvPr id="2" name="TextBox 1"/>
          <p:cNvSpPr txBox="1"/>
          <p:nvPr/>
        </p:nvSpPr>
        <p:spPr>
          <a:xfrm>
            <a:off x="152400" y="1676400"/>
            <a:ext cx="8839200" cy="5170646"/>
          </a:xfrm>
          <a:prstGeom prst="rect">
            <a:avLst/>
          </a:prstGeom>
          <a:noFill/>
        </p:spPr>
        <p:txBody>
          <a:bodyPr wrap="square" rtlCol="0">
            <a:spAutoFit/>
          </a:bodyPr>
          <a:lstStyle/>
          <a:p>
            <a:pPr marL="342900" indent="-342900" algn="l">
              <a:buFont typeface="Arial" panose="020B0604020202020204" pitchFamily="34" charset="0"/>
              <a:buChar char="•"/>
            </a:pPr>
            <a:r>
              <a:rPr lang="en-US" sz="3000" dirty="0" smtClean="0">
                <a:solidFill>
                  <a:srgbClr val="C00000"/>
                </a:solidFill>
              </a:rPr>
              <a:t>Run quality control programs to edit positions and SST and then interpolate data to 6-hour intervals.</a:t>
            </a:r>
          </a:p>
          <a:p>
            <a:pPr algn="l"/>
            <a:endParaRPr lang="en-US" sz="3000" dirty="0" smtClean="0">
              <a:solidFill>
                <a:srgbClr val="C00000"/>
              </a:solidFill>
            </a:endParaRPr>
          </a:p>
          <a:p>
            <a:pPr marL="342900" indent="-342900" algn="l">
              <a:buFont typeface="Arial" panose="020B0604020202020204" pitchFamily="34" charset="0"/>
              <a:buChar char="•"/>
            </a:pPr>
            <a:r>
              <a:rPr lang="en-US" sz="3000" dirty="0" smtClean="0">
                <a:solidFill>
                  <a:srgbClr val="C00000"/>
                </a:solidFill>
              </a:rPr>
              <a:t>Make data, metadata and products available on web weekly or monthly.</a:t>
            </a:r>
          </a:p>
          <a:p>
            <a:pPr algn="l"/>
            <a:endParaRPr lang="en-US" sz="3000" dirty="0" smtClean="0">
              <a:solidFill>
                <a:srgbClr val="C00000"/>
              </a:solidFill>
            </a:endParaRPr>
          </a:p>
          <a:p>
            <a:pPr marL="342900" indent="-342900" algn="l">
              <a:buFont typeface="Arial" panose="020B0604020202020204" pitchFamily="34" charset="0"/>
              <a:buChar char="•"/>
            </a:pPr>
            <a:r>
              <a:rPr lang="en-US" sz="3000" dirty="0" smtClean="0">
                <a:solidFill>
                  <a:srgbClr val="C00000"/>
                </a:solidFill>
              </a:rPr>
              <a:t>Send updates to MEDS, the RNODC for Drifting Buoys, for archival and further distribution.</a:t>
            </a:r>
          </a:p>
          <a:p>
            <a:pPr algn="l"/>
            <a:endParaRPr lang="en-US" sz="3000" dirty="0" smtClean="0">
              <a:solidFill>
                <a:srgbClr val="C00000"/>
              </a:solidFill>
            </a:endParaRPr>
          </a:p>
          <a:p>
            <a:pPr marL="342900" indent="-342900" algn="l">
              <a:buFont typeface="Arial" panose="020B0604020202020204" pitchFamily="34" charset="0"/>
              <a:buChar char="•"/>
            </a:pPr>
            <a:r>
              <a:rPr lang="en-US" sz="3000" dirty="0" smtClean="0">
                <a:solidFill>
                  <a:schemeClr val="accent6"/>
                </a:solidFill>
              </a:rPr>
              <a:t>Start GTS process and monitor data for GTS insertion or removal.</a:t>
            </a:r>
            <a:r>
              <a:rPr lang="en-US" dirty="0" smtClean="0">
                <a:solidFill>
                  <a:schemeClr val="accent6"/>
                </a:solidFill>
              </a:rPr>
              <a:t> </a:t>
            </a:r>
            <a:endParaRPr lang="en-US" dirty="0" smtClean="0"/>
          </a:p>
        </p:txBody>
      </p:sp>
      <p:sp>
        <p:nvSpPr>
          <p:cNvPr id="3" name="TextBox 2"/>
          <p:cNvSpPr txBox="1"/>
          <p:nvPr/>
        </p:nvSpPr>
        <p:spPr>
          <a:xfrm>
            <a:off x="1289917" y="609600"/>
            <a:ext cx="6564169" cy="1077218"/>
          </a:xfrm>
          <a:prstGeom prst="rect">
            <a:avLst/>
          </a:prstGeom>
          <a:noFill/>
        </p:spPr>
        <p:txBody>
          <a:bodyPr wrap="none" rtlCol="0">
            <a:spAutoFit/>
          </a:bodyPr>
          <a:lstStyle/>
          <a:p>
            <a:r>
              <a:rPr lang="en-US" sz="3200" b="1" dirty="0" smtClean="0">
                <a:solidFill>
                  <a:srgbClr val="FF0000"/>
                </a:solidFill>
              </a:rPr>
              <a:t>Delayed Mode </a:t>
            </a:r>
            <a:r>
              <a:rPr lang="en-US" sz="3200" b="1" dirty="0" smtClean="0"/>
              <a:t>and</a:t>
            </a:r>
            <a:r>
              <a:rPr lang="en-US" sz="3200" dirty="0" smtClean="0"/>
              <a:t> </a:t>
            </a:r>
            <a:r>
              <a:rPr lang="en-US" sz="3200" b="1" dirty="0" smtClean="0">
                <a:solidFill>
                  <a:schemeClr val="accent2"/>
                </a:solidFill>
              </a:rPr>
              <a:t>Real Time (GTS)</a:t>
            </a:r>
          </a:p>
          <a:p>
            <a:r>
              <a:rPr lang="en-US" sz="3200" b="1" dirty="0" smtClean="0"/>
              <a:t>Quality Control and Monitoring</a:t>
            </a:r>
            <a:endParaRPr lang="en-US" sz="3200" b="1" dirty="0"/>
          </a:p>
        </p:txBody>
      </p:sp>
    </p:spTree>
    <p:extLst>
      <p:ext uri="{BB962C8B-B14F-4D97-AF65-F5344CB8AC3E}">
        <p14:creationId xmlns:p14="http://schemas.microsoft.com/office/powerpoint/2010/main" val="302974677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74"/>
          <p:cNvGrpSpPr>
            <a:grpSpLocks/>
          </p:cNvGrpSpPr>
          <p:nvPr/>
        </p:nvGrpSpPr>
        <p:grpSpPr bwMode="auto">
          <a:xfrm>
            <a:off x="0" y="-44450"/>
            <a:ext cx="7772400" cy="5575300"/>
            <a:chOff x="0" y="0"/>
            <a:chExt cx="4896" cy="3512"/>
          </a:xfrm>
        </p:grpSpPr>
        <p:pic>
          <p:nvPicPr>
            <p:cNvPr id="4" name="Picture 1047" descr="C:\My Documents\MAYRA\PRESENTATIONS\k14176_nodate.jpg"/>
            <p:cNvPicPr>
              <a:picLocks noChangeAspect="1" noChangeArrowheads="1"/>
            </p:cNvPicPr>
            <p:nvPr/>
          </p:nvPicPr>
          <p:blipFill>
            <a:blip r:embed="rId2">
              <a:extLst>
                <a:ext uri="{28A0092B-C50C-407E-A947-70E740481C1C}">
                  <a14:useLocalDpi xmlns:a14="http://schemas.microsoft.com/office/drawing/2010/main" val="0"/>
                </a:ext>
              </a:extLst>
            </a:blip>
            <a:srcRect l="7672" r="5978" b="960"/>
            <a:stretch>
              <a:fillRect/>
            </a:stretch>
          </p:blipFill>
          <p:spPr bwMode="auto">
            <a:xfrm>
              <a:off x="0" y="0"/>
              <a:ext cx="4896" cy="351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48"/>
            <p:cNvSpPr txBox="1">
              <a:spLocks noChangeArrowheads="1"/>
            </p:cNvSpPr>
            <p:nvPr/>
          </p:nvSpPr>
          <p:spPr bwMode="auto">
            <a:xfrm>
              <a:off x="3264" y="1248"/>
              <a:ext cx="10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rPr>
                <a:t>15-Mar-1999</a:t>
              </a:r>
            </a:p>
          </p:txBody>
        </p:sp>
        <p:sp>
          <p:nvSpPr>
            <p:cNvPr id="6" name="Text Box 1050"/>
            <p:cNvSpPr txBox="1">
              <a:spLocks noChangeArrowheads="1"/>
            </p:cNvSpPr>
            <p:nvPr/>
          </p:nvSpPr>
          <p:spPr bwMode="auto">
            <a:xfrm>
              <a:off x="1680" y="2160"/>
              <a:ext cx="10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rPr>
                <a:t>30-Jul-2000</a:t>
              </a:r>
            </a:p>
          </p:txBody>
        </p:sp>
      </p:grpSp>
      <p:grpSp>
        <p:nvGrpSpPr>
          <p:cNvPr id="7" name="Group 1109"/>
          <p:cNvGrpSpPr>
            <a:grpSpLocks/>
          </p:cNvGrpSpPr>
          <p:nvPr/>
        </p:nvGrpSpPr>
        <p:grpSpPr bwMode="auto">
          <a:xfrm>
            <a:off x="4329113" y="2352675"/>
            <a:ext cx="4814887" cy="4505325"/>
            <a:chOff x="2727" y="1200"/>
            <a:chExt cx="3033" cy="2838"/>
          </a:xfrm>
        </p:grpSpPr>
        <p:grpSp>
          <p:nvGrpSpPr>
            <p:cNvPr id="8" name="Group 1089"/>
            <p:cNvGrpSpPr>
              <a:grpSpLocks/>
            </p:cNvGrpSpPr>
            <p:nvPr/>
          </p:nvGrpSpPr>
          <p:grpSpPr bwMode="auto">
            <a:xfrm>
              <a:off x="2727" y="1200"/>
              <a:ext cx="3033" cy="2838"/>
              <a:chOff x="2727" y="1482"/>
              <a:chExt cx="3033" cy="2838"/>
            </a:xfrm>
          </p:grpSpPr>
          <p:grpSp>
            <p:nvGrpSpPr>
              <p:cNvPr id="11" name="Group 1087"/>
              <p:cNvGrpSpPr>
                <a:grpSpLocks/>
              </p:cNvGrpSpPr>
              <p:nvPr/>
            </p:nvGrpSpPr>
            <p:grpSpPr bwMode="auto">
              <a:xfrm>
                <a:off x="2727" y="1482"/>
                <a:ext cx="3033" cy="2838"/>
                <a:chOff x="2727" y="1482"/>
                <a:chExt cx="3033" cy="2838"/>
              </a:xfrm>
            </p:grpSpPr>
            <p:grpSp>
              <p:nvGrpSpPr>
                <p:cNvPr id="13" name="Group 1086"/>
                <p:cNvGrpSpPr>
                  <a:grpSpLocks/>
                </p:cNvGrpSpPr>
                <p:nvPr/>
              </p:nvGrpSpPr>
              <p:grpSpPr bwMode="auto">
                <a:xfrm>
                  <a:off x="2727" y="1482"/>
                  <a:ext cx="3033" cy="2838"/>
                  <a:chOff x="2727" y="1482"/>
                  <a:chExt cx="3033" cy="2838"/>
                </a:xfrm>
              </p:grpSpPr>
              <p:pic>
                <p:nvPicPr>
                  <p:cNvPr id="15" name="Picture 1052" descr="C:\My Documents\MAYRA\PRESENTATIONS\d14176.jpg"/>
                  <p:cNvPicPr>
                    <a:picLocks noChangeAspect="1" noChangeArrowheads="1"/>
                  </p:cNvPicPr>
                  <p:nvPr/>
                </p:nvPicPr>
                <p:blipFill>
                  <a:blip r:embed="rId3">
                    <a:extLst>
                      <a:ext uri="{28A0092B-C50C-407E-A947-70E740481C1C}">
                        <a14:useLocalDpi xmlns:a14="http://schemas.microsoft.com/office/drawing/2010/main" val="0"/>
                      </a:ext>
                    </a:extLst>
                  </a:blip>
                  <a:srcRect l="16985" r="23149"/>
                  <a:stretch>
                    <a:fillRect/>
                  </a:stretch>
                </p:blipFill>
                <p:spPr bwMode="auto">
                  <a:xfrm>
                    <a:off x="2736" y="1482"/>
                    <a:ext cx="2990" cy="2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Text Box 1073"/>
                  <p:cNvSpPr txBox="1">
                    <a:spLocks noChangeArrowheads="1"/>
                  </p:cNvSpPr>
                  <p:nvPr/>
                </p:nvSpPr>
                <p:spPr bwMode="auto">
                  <a:xfrm>
                    <a:off x="3024" y="4032"/>
                    <a:ext cx="273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2/24/99       6/11/99       9/25/99      1/10//00       4/26/00      8/10/00      11/25/00     </a:t>
                    </a:r>
                    <a:r>
                      <a:rPr lang="en-US" altLang="en-US" sz="1200"/>
                      <a:t>   </a:t>
                    </a:r>
                  </a:p>
                </p:txBody>
              </p:sp>
              <p:sp>
                <p:nvSpPr>
                  <p:cNvPr id="17" name="Rectangle 1079"/>
                  <p:cNvSpPr>
                    <a:spLocks noChangeArrowheads="1"/>
                  </p:cNvSpPr>
                  <p:nvPr/>
                </p:nvSpPr>
                <p:spPr bwMode="auto">
                  <a:xfrm>
                    <a:off x="2727" y="1488"/>
                    <a:ext cx="2988" cy="2832"/>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 name="Rectangle 1070"/>
                <p:cNvSpPr>
                  <a:spLocks noChangeArrowheads="1"/>
                </p:cNvSpPr>
                <p:nvPr/>
              </p:nvSpPr>
              <p:spPr bwMode="auto">
                <a:xfrm>
                  <a:off x="3027" y="4071"/>
                  <a:ext cx="2640"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Text Box 1088"/>
              <p:cNvSpPr txBox="1">
                <a:spLocks noChangeArrowheads="1"/>
              </p:cNvSpPr>
              <p:nvPr/>
            </p:nvSpPr>
            <p:spPr bwMode="auto">
              <a:xfrm>
                <a:off x="3045" y="4080"/>
                <a:ext cx="26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2/24/99        6/11/99       9/25/99      1/10/00      4/26/00      8/10/00      11/25/00</a:t>
                </a:r>
              </a:p>
            </p:txBody>
          </p:sp>
        </p:grpSp>
        <p:sp>
          <p:nvSpPr>
            <p:cNvPr id="9" name="Text Box 1091"/>
            <p:cNvSpPr txBox="1">
              <a:spLocks noChangeArrowheads="1"/>
            </p:cNvSpPr>
            <p:nvPr/>
          </p:nvSpPr>
          <p:spPr bwMode="auto">
            <a:xfrm>
              <a:off x="3648" y="1638"/>
              <a:ext cx="1152"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rgbClr val="FF0000"/>
                  </a:solidFill>
                </a:rPr>
                <a:t>Drogue lost day</a:t>
              </a:r>
            </a:p>
            <a:p>
              <a:pPr algn="ctr">
                <a:spcBef>
                  <a:spcPct val="50000"/>
                </a:spcBef>
              </a:pPr>
              <a:r>
                <a:rPr lang="en-US" altLang="en-US" sz="2000" b="1">
                  <a:solidFill>
                    <a:srgbClr val="FF0000"/>
                  </a:solidFill>
                </a:rPr>
                <a:t>21-Mar-2000</a:t>
              </a:r>
            </a:p>
          </p:txBody>
        </p:sp>
        <p:sp>
          <p:nvSpPr>
            <p:cNvPr id="10" name="Line 1093"/>
            <p:cNvSpPr>
              <a:spLocks noChangeShapeType="1"/>
            </p:cNvSpPr>
            <p:nvPr/>
          </p:nvSpPr>
          <p:spPr bwMode="auto">
            <a:xfrm>
              <a:off x="4656" y="2406"/>
              <a:ext cx="0" cy="1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 name="Group 1108"/>
          <p:cNvGrpSpPr>
            <a:grpSpLocks/>
          </p:cNvGrpSpPr>
          <p:nvPr/>
        </p:nvGrpSpPr>
        <p:grpSpPr bwMode="auto">
          <a:xfrm>
            <a:off x="0" y="3886200"/>
            <a:ext cx="3886200" cy="2971800"/>
            <a:chOff x="0" y="2448"/>
            <a:chExt cx="2448" cy="1872"/>
          </a:xfrm>
        </p:grpSpPr>
        <p:grpSp>
          <p:nvGrpSpPr>
            <p:cNvPr id="19" name="Group 1107"/>
            <p:cNvGrpSpPr>
              <a:grpSpLocks/>
            </p:cNvGrpSpPr>
            <p:nvPr/>
          </p:nvGrpSpPr>
          <p:grpSpPr bwMode="auto">
            <a:xfrm>
              <a:off x="0" y="2466"/>
              <a:ext cx="2448" cy="1854"/>
              <a:chOff x="0" y="2466"/>
              <a:chExt cx="2448" cy="1854"/>
            </a:xfrm>
          </p:grpSpPr>
          <p:pic>
            <p:nvPicPr>
              <p:cNvPr id="21" name="Picture 1097" descr="C:\My Documents\MAYRA\PRESENTATIONS\b14176.jpg"/>
              <p:cNvPicPr>
                <a:picLocks noChangeAspect="1" noChangeArrowheads="1"/>
              </p:cNvPicPr>
              <p:nvPr/>
            </p:nvPicPr>
            <p:blipFill>
              <a:blip r:embed="rId4">
                <a:extLst>
                  <a:ext uri="{28A0092B-C50C-407E-A947-70E740481C1C}">
                    <a14:useLocalDpi xmlns:a14="http://schemas.microsoft.com/office/drawing/2010/main" val="0"/>
                  </a:ext>
                </a:extLst>
              </a:blip>
              <a:srcRect l="5978" r="8519"/>
              <a:stretch>
                <a:fillRect/>
              </a:stretch>
            </p:blipFill>
            <p:spPr bwMode="auto">
              <a:xfrm>
                <a:off x="0" y="2466"/>
                <a:ext cx="2448" cy="1854"/>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1098"/>
              <p:cNvSpPr>
                <a:spLocks noChangeArrowheads="1"/>
              </p:cNvSpPr>
              <p:nvPr/>
            </p:nvSpPr>
            <p:spPr bwMode="auto">
              <a:xfrm rot="-1017932">
                <a:off x="1908" y="3116"/>
                <a:ext cx="427" cy="130"/>
              </a:xfrm>
              <a:prstGeom prst="wedgeRectCallout">
                <a:avLst>
                  <a:gd name="adj1" fmla="val -122676"/>
                  <a:gd name="adj2" fmla="val 16775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700" b="1">
                    <a:solidFill>
                      <a:srgbClr val="FF0000"/>
                    </a:solidFill>
                  </a:rPr>
                  <a:t>Ship track</a:t>
                </a:r>
              </a:p>
            </p:txBody>
          </p:sp>
          <p:sp>
            <p:nvSpPr>
              <p:cNvPr id="23" name="AutoShape 1099"/>
              <p:cNvSpPr>
                <a:spLocks/>
              </p:cNvSpPr>
              <p:nvPr/>
            </p:nvSpPr>
            <p:spPr bwMode="auto">
              <a:xfrm rot="-6458998">
                <a:off x="2121" y="3003"/>
                <a:ext cx="52" cy="226"/>
              </a:xfrm>
              <a:prstGeom prst="leftBrace">
                <a:avLst>
                  <a:gd name="adj1" fmla="val 36218"/>
                  <a:gd name="adj2" fmla="val 57657"/>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solidFill>
                    <a:srgbClr val="FF0000"/>
                  </a:solidFill>
                </a:endParaRPr>
              </a:p>
            </p:txBody>
          </p:sp>
          <p:sp>
            <p:nvSpPr>
              <p:cNvPr id="24" name="Line 1100"/>
              <p:cNvSpPr>
                <a:spLocks noChangeShapeType="1"/>
              </p:cNvSpPr>
              <p:nvPr/>
            </p:nvSpPr>
            <p:spPr bwMode="auto">
              <a:xfrm rot="1513291" flipH="1" flipV="1">
                <a:off x="1073" y="3661"/>
                <a:ext cx="82" cy="18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1101"/>
              <p:cNvSpPr txBox="1">
                <a:spLocks noChangeArrowheads="1"/>
              </p:cNvSpPr>
              <p:nvPr/>
            </p:nvSpPr>
            <p:spPr bwMode="auto">
              <a:xfrm>
                <a:off x="931" y="3844"/>
                <a:ext cx="5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solidFill>
                      <a:srgbClr val="FF0000"/>
                    </a:solidFill>
                  </a:rPr>
                  <a:t>Picked up</a:t>
                </a:r>
              </a:p>
            </p:txBody>
          </p:sp>
          <p:sp>
            <p:nvSpPr>
              <p:cNvPr id="26" name="Line 1102"/>
              <p:cNvSpPr>
                <a:spLocks noChangeShapeType="1"/>
              </p:cNvSpPr>
              <p:nvPr/>
            </p:nvSpPr>
            <p:spPr bwMode="auto">
              <a:xfrm flipV="1">
                <a:off x="1657" y="3116"/>
                <a:ext cx="301" cy="31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Text Box 1103"/>
              <p:cNvSpPr txBox="1">
                <a:spLocks noChangeArrowheads="1"/>
              </p:cNvSpPr>
              <p:nvPr/>
            </p:nvSpPr>
            <p:spPr bwMode="auto">
              <a:xfrm>
                <a:off x="1381" y="3403"/>
                <a:ext cx="67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rgbClr val="FF0000"/>
                    </a:solidFill>
                  </a:rPr>
                  <a:t>Deployed </a:t>
                </a:r>
              </a:p>
            </p:txBody>
          </p:sp>
          <p:sp>
            <p:nvSpPr>
              <p:cNvPr id="28" name="Text Box 1104"/>
              <p:cNvSpPr txBox="1">
                <a:spLocks noChangeArrowheads="1"/>
              </p:cNvSpPr>
              <p:nvPr/>
            </p:nvSpPr>
            <p:spPr bwMode="auto">
              <a:xfrm>
                <a:off x="352" y="3896"/>
                <a:ext cx="6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FF0000"/>
                    </a:solidFill>
                  </a:rPr>
                  <a:t>11-Oct-2000</a:t>
                </a:r>
              </a:p>
            </p:txBody>
          </p:sp>
        </p:grpSp>
        <p:sp>
          <p:nvSpPr>
            <p:cNvPr id="20" name="Rectangle 1105"/>
            <p:cNvSpPr>
              <a:spLocks noChangeArrowheads="1"/>
            </p:cNvSpPr>
            <p:nvPr/>
          </p:nvSpPr>
          <p:spPr bwMode="auto">
            <a:xfrm>
              <a:off x="0" y="2448"/>
              <a:ext cx="2448" cy="1872"/>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02678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371" y="1196876"/>
            <a:ext cx="8284029" cy="3108543"/>
          </a:xfrm>
          <a:prstGeom prst="rect">
            <a:avLst/>
          </a:prstGeom>
        </p:spPr>
        <p:txBody>
          <a:bodyPr wrap="square">
            <a:spAutoFit/>
          </a:bodyPr>
          <a:lstStyle/>
          <a:p>
            <a:pPr marL="457200" indent="-457200" algn="l">
              <a:buClr>
                <a:schemeClr val="accent2"/>
              </a:buClr>
              <a:buFont typeface="Wingdings" panose="05000000000000000000" pitchFamily="2" charset="2"/>
              <a:buChar char="Ø"/>
            </a:pPr>
            <a:r>
              <a:rPr lang="en-US" sz="2800" dirty="0" smtClean="0"/>
              <a:t>Drifters </a:t>
            </a:r>
            <a:r>
              <a:rPr lang="en-US" sz="2800" dirty="0"/>
              <a:t>average life: </a:t>
            </a:r>
            <a:r>
              <a:rPr lang="en-US" sz="2800" dirty="0" smtClean="0"/>
              <a:t>~</a:t>
            </a:r>
            <a:r>
              <a:rPr lang="en-US" sz="2800" dirty="0"/>
              <a:t>450 </a:t>
            </a:r>
            <a:r>
              <a:rPr lang="en-US" sz="2800" dirty="0" smtClean="0"/>
              <a:t>days</a:t>
            </a:r>
          </a:p>
          <a:p>
            <a:pPr marL="457200" indent="-457200" algn="l">
              <a:buClr>
                <a:schemeClr val="accent2"/>
              </a:buClr>
              <a:buFont typeface="Wingdings" panose="05000000000000000000" pitchFamily="2" charset="2"/>
              <a:buChar char="Ø"/>
            </a:pPr>
            <a:r>
              <a:rPr lang="en-US" sz="2800" dirty="0" smtClean="0"/>
              <a:t>Longest </a:t>
            </a:r>
            <a:r>
              <a:rPr lang="en-US" sz="2800" dirty="0"/>
              <a:t>Lived: </a:t>
            </a:r>
            <a:r>
              <a:rPr lang="en-US" sz="2800" dirty="0" smtClean="0"/>
              <a:t>10 </a:t>
            </a:r>
            <a:r>
              <a:rPr lang="en-US" sz="2800" dirty="0"/>
              <a:t>years, 4 months, 21 </a:t>
            </a:r>
            <a:r>
              <a:rPr lang="en-US" sz="2800" dirty="0" smtClean="0"/>
              <a:t>days</a:t>
            </a:r>
          </a:p>
          <a:p>
            <a:pPr marL="457200" indent="-457200" algn="l">
              <a:buClr>
                <a:schemeClr val="accent2"/>
              </a:buClr>
              <a:buFont typeface="Wingdings" panose="05000000000000000000" pitchFamily="2" charset="2"/>
              <a:buChar char="Ø"/>
            </a:pPr>
            <a:r>
              <a:rPr lang="en-US" sz="2800" dirty="0" smtClean="0"/>
              <a:t>Drogue expected average </a:t>
            </a:r>
            <a:r>
              <a:rPr lang="en-US" sz="2800" dirty="0"/>
              <a:t>life: </a:t>
            </a:r>
            <a:r>
              <a:rPr lang="en-US" sz="2800" dirty="0" smtClean="0"/>
              <a:t>~</a:t>
            </a:r>
            <a:r>
              <a:rPr lang="en-US" sz="2800" dirty="0"/>
              <a:t>300 </a:t>
            </a:r>
            <a:r>
              <a:rPr lang="en-US" sz="2800" dirty="0" smtClean="0"/>
              <a:t>days</a:t>
            </a:r>
          </a:p>
          <a:p>
            <a:pPr marL="457200" indent="-457200" algn="l">
              <a:buClr>
                <a:schemeClr val="accent2"/>
              </a:buClr>
              <a:buFont typeface="Wingdings" panose="05000000000000000000" pitchFamily="2" charset="2"/>
              <a:buChar char="Ø"/>
            </a:pPr>
            <a:r>
              <a:rPr lang="en-US" sz="2800" dirty="0" smtClean="0"/>
              <a:t>Longest </a:t>
            </a:r>
            <a:r>
              <a:rPr lang="en-US" sz="2800" dirty="0"/>
              <a:t>Drogue on : </a:t>
            </a:r>
            <a:r>
              <a:rPr lang="en-US" sz="2800" dirty="0" smtClean="0"/>
              <a:t>5 </a:t>
            </a:r>
            <a:r>
              <a:rPr lang="en-US" sz="2800" dirty="0"/>
              <a:t>years, 6 months, 21 </a:t>
            </a:r>
            <a:r>
              <a:rPr lang="en-US" sz="2800" dirty="0" smtClean="0"/>
              <a:t>days</a:t>
            </a:r>
          </a:p>
          <a:p>
            <a:pPr marL="457200" indent="-457200" algn="l">
              <a:buClr>
                <a:schemeClr val="accent2"/>
              </a:buClr>
              <a:buFont typeface="Wingdings" panose="05000000000000000000" pitchFamily="2" charset="2"/>
              <a:buChar char="Ø"/>
            </a:pPr>
            <a:r>
              <a:rPr lang="en-US" sz="2800" dirty="0" smtClean="0"/>
              <a:t>Average </a:t>
            </a:r>
            <a:r>
              <a:rPr lang="en-US" sz="2800" dirty="0"/>
              <a:t>failure on deployment: </a:t>
            </a:r>
            <a:r>
              <a:rPr lang="en-US" sz="2800" dirty="0" smtClean="0"/>
              <a:t>~2% -3%</a:t>
            </a:r>
          </a:p>
          <a:p>
            <a:pPr marL="457200" indent="-457200" algn="l">
              <a:buClr>
                <a:schemeClr val="accent2"/>
              </a:buClr>
              <a:buFont typeface="Wingdings" panose="05000000000000000000" pitchFamily="2" charset="2"/>
              <a:buChar char="Ø"/>
            </a:pPr>
            <a:r>
              <a:rPr lang="en-US" sz="2800" dirty="0" smtClean="0"/>
              <a:t>Common death </a:t>
            </a:r>
            <a:r>
              <a:rPr lang="en-US" sz="2800" dirty="0"/>
              <a:t>r</a:t>
            </a:r>
            <a:r>
              <a:rPr lang="en-US" sz="2800" dirty="0" smtClean="0"/>
              <a:t>easons</a:t>
            </a:r>
            <a:r>
              <a:rPr lang="en-US" sz="2800" dirty="0"/>
              <a:t>: </a:t>
            </a:r>
            <a:r>
              <a:rPr lang="en-US" sz="2800" dirty="0" smtClean="0"/>
              <a:t>Run </a:t>
            </a:r>
            <a:r>
              <a:rPr lang="en-US" sz="2800" dirty="0"/>
              <a:t>aground, picked </a:t>
            </a:r>
            <a:r>
              <a:rPr lang="en-US" sz="2800" dirty="0" smtClean="0"/>
              <a:t>up, stop </a:t>
            </a:r>
            <a:r>
              <a:rPr lang="en-US" sz="2800" dirty="0"/>
              <a:t>transmitting</a:t>
            </a:r>
          </a:p>
        </p:txBody>
      </p:sp>
      <p:sp>
        <p:nvSpPr>
          <p:cNvPr id="3" name="TextBox 2"/>
          <p:cNvSpPr txBox="1"/>
          <p:nvPr/>
        </p:nvSpPr>
        <p:spPr>
          <a:xfrm>
            <a:off x="2362200" y="71880"/>
            <a:ext cx="4267200" cy="646331"/>
          </a:xfrm>
          <a:prstGeom prst="rect">
            <a:avLst/>
          </a:prstGeom>
          <a:noFill/>
          <a:ln>
            <a:solidFill>
              <a:srgbClr val="0070C0"/>
            </a:solidFill>
          </a:ln>
        </p:spPr>
        <p:txBody>
          <a:bodyPr wrap="square" rtlCol="0">
            <a:spAutoFit/>
          </a:bodyPr>
          <a:lstStyle/>
          <a:p>
            <a:r>
              <a:rPr lang="en-US" sz="3600" b="1" dirty="0" smtClean="0">
                <a:solidFill>
                  <a:schemeClr val="accent2"/>
                </a:solidFill>
              </a:rPr>
              <a:t>Some Drifter’s Facts</a:t>
            </a:r>
            <a:endParaRPr lang="en-US" sz="3600" b="1" dirty="0">
              <a:solidFill>
                <a:schemeClr val="accent2"/>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35689</TotalTime>
  <Words>698</Words>
  <Application>Microsoft Office PowerPoint</Application>
  <PresentationFormat>On-screen Show (4:3)</PresentationFormat>
  <Paragraphs>119</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PowerPoint Presentation</vt:lpstr>
      <vt:lpstr>PowerPoint Presentation</vt:lpstr>
      <vt:lpstr>PowerPoint Presentation</vt:lpstr>
      <vt:lpstr>Activities of the DAC</vt:lpstr>
      <vt:lpstr>Activities of the DAC</vt:lpstr>
      <vt:lpstr>Activities of the DAC</vt:lpstr>
      <vt:lpstr>PowerPoint Presentation</vt:lpstr>
      <vt:lpstr>PowerPoint Presentation</vt:lpstr>
      <vt:lpstr>PowerPoint Presentation</vt:lpstr>
      <vt:lpstr>PowerPoint Presentation</vt:lpstr>
      <vt:lpstr>PowerPoint Presentation</vt:lpstr>
    </vt:vector>
  </TitlesOfParts>
  <Company>NOAA/AOML/PhOD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Drifter Program</dc:title>
  <dc:creator>Rick Lumpkin</dc:creator>
  <cp:lastModifiedBy>Mayra Pazos</cp:lastModifiedBy>
  <cp:revision>673</cp:revision>
  <cp:lastPrinted>2015-09-21T14:47:42Z</cp:lastPrinted>
  <dcterms:created xsi:type="dcterms:W3CDTF">2000-10-11T22:49:59Z</dcterms:created>
  <dcterms:modified xsi:type="dcterms:W3CDTF">2016-01-13T17:23:31Z</dcterms:modified>
</cp:coreProperties>
</file>