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32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79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 showGuides="1">
      <p:cViewPr>
        <p:scale>
          <a:sx n="76" d="100"/>
          <a:sy n="76" d="100"/>
        </p:scale>
        <p:origin x="-1206" y="204"/>
      </p:cViewPr>
      <p:guideLst>
        <p:guide orient="horz" pos="2779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58D4-42D1-084F-AB31-84105925B7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364E9-EBDD-1942-A25B-3A5313C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6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285750" y="321469"/>
            <a:ext cx="7858125" cy="32146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145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700" cap="all" spc="84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4447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0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1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7DCE-018A-1242-B955-3A8E5F7625A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8134-F91B-BF4E-9B8B-FF11F50B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coral.noaa.gov/accrete/oaps.htm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028" y="25688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NOAA’s Atlantic Oceanographic and Meteorological Laboratory (AOML) Ocean Acidification activities </a:t>
            </a:r>
            <a:r>
              <a:rPr lang="en-US" b="1" dirty="0"/>
              <a:t>in the Caribbean </a:t>
            </a:r>
            <a:r>
              <a:rPr lang="en-US" b="1" dirty="0" smtClean="0"/>
              <a:t>region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 smtClean="0"/>
              <a:t>prepared by Leticia </a:t>
            </a:r>
            <a:r>
              <a:rPr lang="en-US" sz="3600" b="1" dirty="0" err="1" smtClean="0"/>
              <a:t>Barbero</a:t>
            </a:r>
            <a:r>
              <a:rPr lang="en-US" sz="3600" b="1" dirty="0" smtClean="0"/>
              <a:t>, AOML</a:t>
            </a:r>
            <a:endParaRPr lang="en-US" sz="3600" dirty="0"/>
          </a:p>
        </p:txBody>
      </p:sp>
      <p:pic>
        <p:nvPicPr>
          <p:cNvPr id="5" name="Picture 13" descr="Y:\bjerknes\admin\logo\NOAA-Transparen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85498" cy="12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0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5169" y="964840"/>
            <a:ext cx="822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CPO provides funds for pCO</a:t>
            </a:r>
            <a:r>
              <a:rPr lang="en-US" baseline="-25000" dirty="0"/>
              <a:t>2</a:t>
            </a:r>
            <a:r>
              <a:rPr lang="en-US" dirty="0"/>
              <a:t> measurements on board several ships including </a:t>
            </a:r>
            <a:r>
              <a:rPr lang="en-US" dirty="0" smtClean="0"/>
              <a:t>Royal Caribbean’s </a:t>
            </a:r>
            <a:r>
              <a:rPr lang="en-US" i="1" dirty="0"/>
              <a:t>Explorer of the Seas</a:t>
            </a:r>
            <a:r>
              <a:rPr lang="en-US" dirty="0"/>
              <a:t>, </a:t>
            </a:r>
            <a:r>
              <a:rPr lang="en-US" i="1" dirty="0" err="1"/>
              <a:t>Equinoz</a:t>
            </a:r>
            <a:r>
              <a:rPr lang="en-US" dirty="0"/>
              <a:t> and </a:t>
            </a:r>
            <a:r>
              <a:rPr lang="en-US" i="1" dirty="0"/>
              <a:t>Allure of the Seas</a:t>
            </a:r>
            <a:r>
              <a:rPr lang="en-US" dirty="0"/>
              <a:t>, collecting data in the </a:t>
            </a:r>
            <a:r>
              <a:rPr lang="en-US" dirty="0" smtClean="0"/>
              <a:t>Caribbean, and two </a:t>
            </a:r>
            <a:r>
              <a:rPr lang="en-US" dirty="0"/>
              <a:t>NOAA ships: </a:t>
            </a:r>
            <a:r>
              <a:rPr lang="en-US" dirty="0" smtClean="0"/>
              <a:t>R/Vs </a:t>
            </a:r>
            <a:r>
              <a:rPr lang="en-US" i="1" dirty="0" smtClean="0"/>
              <a:t>Gordon </a:t>
            </a:r>
            <a:r>
              <a:rPr lang="en-US" i="1" dirty="0"/>
              <a:t>Gunter </a:t>
            </a:r>
            <a:r>
              <a:rPr lang="en-US" dirty="0"/>
              <a:t>and </a:t>
            </a:r>
            <a:r>
              <a:rPr lang="en-US" i="1" dirty="0"/>
              <a:t>Henry Bigelow.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37643" y="2177830"/>
            <a:ext cx="288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/>
              <a:t>AOML</a:t>
            </a:r>
            <a:r>
              <a:rPr lang="en-US" b="1" u="sng" dirty="0"/>
              <a:t> data in the Caribbean</a:t>
            </a:r>
          </a:p>
        </p:txBody>
      </p:sp>
      <p:pic>
        <p:nvPicPr>
          <p:cNvPr id="11" name="Picture 13" descr="Y:\bjerknes\admin\logo\NOAA-Transparen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Y:\bjerknes\meeting\phod_sciene_retreat_2011\ci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16" y="50013"/>
            <a:ext cx="1146241" cy="5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3434" y="59627"/>
            <a:ext cx="7306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Ships of Opportunity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198" y="6161380"/>
            <a:ext cx="861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data routinely made available at: http://</a:t>
            </a:r>
            <a:r>
              <a:rPr lang="en-US" dirty="0" err="1"/>
              <a:t>www.aoml.noaa.gov</a:t>
            </a:r>
            <a:r>
              <a:rPr lang="en-US" dirty="0"/>
              <a:t>/</a:t>
            </a:r>
            <a:r>
              <a:rPr lang="en-US" dirty="0" err="1"/>
              <a:t>ocd</a:t>
            </a:r>
            <a:r>
              <a:rPr lang="en-US" dirty="0"/>
              <a:t>/</a:t>
            </a:r>
            <a:r>
              <a:rPr lang="en-US" dirty="0" err="1"/>
              <a:t>ocdweb</a:t>
            </a:r>
            <a:r>
              <a:rPr lang="en-US" dirty="0"/>
              <a:t>/</a:t>
            </a:r>
            <a:r>
              <a:rPr lang="en-US" dirty="0" err="1"/>
              <a:t>occ.html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81772" y="2463429"/>
            <a:ext cx="2718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Wingdings" charset="2"/>
              <a:buChar char="Ø"/>
            </a:pPr>
            <a:r>
              <a:rPr lang="en-US" sz="1600" dirty="0"/>
              <a:t>Data is sent to CDIAC/NCEI for storage as well as to SOCAT (</a:t>
            </a:r>
            <a:r>
              <a:rPr lang="en-US" sz="1600" dirty="0" err="1"/>
              <a:t>socat.info</a:t>
            </a:r>
            <a:r>
              <a:rPr lang="en-US" sz="1600" dirty="0"/>
              <a:t>).</a:t>
            </a:r>
          </a:p>
          <a:p>
            <a:endParaRPr lang="en-US" sz="1600" dirty="0"/>
          </a:p>
          <a:p>
            <a:pPr marL="173038" indent="-173038">
              <a:buFont typeface="Wingdings" charset="2"/>
              <a:buChar char="Ø"/>
            </a:pPr>
            <a:r>
              <a:rPr lang="en-US" sz="1600" dirty="0"/>
              <a:t>Data are used in several annual carbon estimates, e.g. Global Carbon Budget. 2018 budget available at: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C041FA-787C-D748-B645-FAE6E5AAA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0" r="6130" b="3208"/>
          <a:stretch/>
        </p:blipFill>
        <p:spPr>
          <a:xfrm>
            <a:off x="318498" y="2582514"/>
            <a:ext cx="4469259" cy="31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3192BCF-3D8A-E148-BE06-07CF119F0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149" y="893852"/>
            <a:ext cx="7858125" cy="2190471"/>
          </a:xfrm>
        </p:spPr>
        <p:txBody>
          <a:bodyPr/>
          <a:lstStyle/>
          <a:p>
            <a:r>
              <a:rPr lang="en-US" cap="none" dirty="0" smtClean="0">
                <a:latin typeface="+mj-lt"/>
              </a:rPr>
              <a:t>A tool </a:t>
            </a:r>
            <a:r>
              <a:rPr lang="en-US" cap="none" dirty="0">
                <a:latin typeface="+mj-lt"/>
              </a:rPr>
              <a:t>to view ocean acidification in the Gulf of Mexico and </a:t>
            </a:r>
            <a:r>
              <a:rPr lang="en-US" cap="none" dirty="0" smtClean="0">
                <a:latin typeface="+mj-lt"/>
              </a:rPr>
              <a:t>Caribbean, using </a:t>
            </a:r>
            <a:r>
              <a:rPr lang="en-US" cap="none" dirty="0">
                <a:latin typeface="+mj-lt"/>
              </a:rPr>
              <a:t>satellite data and a data-assimilative hybrid model to map the components of the carbonate system of surface water.</a:t>
            </a:r>
          </a:p>
          <a:p>
            <a:endParaRPr lang="en-US" cap="none" dirty="0">
              <a:latin typeface="+mj-lt"/>
            </a:endParaRPr>
          </a:p>
          <a:p>
            <a:r>
              <a:rPr lang="en-US" cap="none" dirty="0">
                <a:latin typeface="+mj-lt"/>
              </a:rPr>
              <a:t>Animations </a:t>
            </a:r>
            <a:r>
              <a:rPr lang="en-US" cap="none" dirty="0" smtClean="0">
                <a:latin typeface="+mj-lt"/>
              </a:rPr>
              <a:t>show </a:t>
            </a:r>
            <a:r>
              <a:rPr lang="en-US" cap="none" dirty="0">
                <a:latin typeface="+mj-lt"/>
              </a:rPr>
              <a:t>the monthly progression of pH, surface pressure of CO</a:t>
            </a:r>
            <a:r>
              <a:rPr lang="en-US" cap="none" baseline="-25000" dirty="0">
                <a:latin typeface="+mj-lt"/>
              </a:rPr>
              <a:t>2</a:t>
            </a:r>
            <a:r>
              <a:rPr lang="en-US" cap="none" dirty="0">
                <a:latin typeface="+mj-lt"/>
              </a:rPr>
              <a:t>, total alkalinity, </a:t>
            </a:r>
            <a:r>
              <a:rPr lang="en-US" cap="none" dirty="0" smtClean="0">
                <a:latin typeface="+mj-lt"/>
              </a:rPr>
              <a:t>aragonite, </a:t>
            </a:r>
            <a:r>
              <a:rPr lang="en-US" cap="none" dirty="0">
                <a:latin typeface="+mj-lt"/>
              </a:rPr>
              <a:t>and calcite saturation states (</a:t>
            </a:r>
            <a:r>
              <a:rPr lang="en-US" cap="none" dirty="0" err="1">
                <a:latin typeface="Symbol" pitchFamily="2" charset="2"/>
              </a:rPr>
              <a:t>W</a:t>
            </a:r>
            <a:r>
              <a:rPr lang="en-US" cap="none" baseline="-25000" dirty="0" err="1">
                <a:latin typeface="+mj-lt"/>
              </a:rPr>
              <a:t>Ar</a:t>
            </a:r>
            <a:r>
              <a:rPr lang="en-US" cap="none" dirty="0">
                <a:latin typeface="+mj-lt"/>
              </a:rPr>
              <a:t> and </a:t>
            </a:r>
            <a:r>
              <a:rPr lang="en-US" cap="none" dirty="0" err="1">
                <a:latin typeface="Symbol" pitchFamily="2" charset="2"/>
              </a:rPr>
              <a:t>W</a:t>
            </a:r>
            <a:r>
              <a:rPr lang="en-US" cap="none" baseline="-25000" dirty="0" err="1">
                <a:latin typeface="+mj-lt"/>
              </a:rPr>
              <a:t>Ca</a:t>
            </a:r>
            <a:r>
              <a:rPr lang="en-US" cap="none" dirty="0">
                <a:latin typeface="+mj-lt"/>
              </a:rPr>
              <a:t>), as well as </a:t>
            </a:r>
            <a:r>
              <a:rPr lang="en-US" cap="none" dirty="0" err="1" smtClean="0">
                <a:solidFill>
                  <a:prstClr val="black"/>
                </a:solidFill>
                <a:latin typeface="Calibri"/>
              </a:rPr>
              <a:t>NetCDF</a:t>
            </a:r>
            <a:r>
              <a:rPr lang="en-US" cap="none" dirty="0" smtClean="0">
                <a:solidFill>
                  <a:prstClr val="black"/>
                </a:solidFill>
                <a:latin typeface="Calibri"/>
              </a:rPr>
              <a:t> files </a:t>
            </a:r>
            <a:r>
              <a:rPr lang="en-US" cap="none" dirty="0">
                <a:solidFill>
                  <a:prstClr val="black"/>
                </a:solidFill>
                <a:latin typeface="Calibri"/>
              </a:rPr>
              <a:t>for each </a:t>
            </a:r>
            <a:r>
              <a:rPr lang="en-US" cap="none" dirty="0" smtClean="0">
                <a:solidFill>
                  <a:prstClr val="black"/>
                </a:solidFill>
                <a:latin typeface="Calibri"/>
              </a:rPr>
              <a:t>variable, </a:t>
            </a:r>
            <a:r>
              <a:rPr lang="en-US" cap="none" dirty="0">
                <a:latin typeface="+mj-lt"/>
              </a:rPr>
              <a:t>can be found </a:t>
            </a:r>
            <a:r>
              <a:rPr lang="en-US" cap="none" dirty="0" smtClean="0">
                <a:latin typeface="+mj-lt"/>
              </a:rPr>
              <a:t>at: </a:t>
            </a:r>
            <a:endParaRPr lang="en-US" cap="none" dirty="0">
              <a:latin typeface="+mj-lt"/>
            </a:endParaRPr>
          </a:p>
          <a:p>
            <a:endParaRPr lang="en-US" cap="none" dirty="0">
              <a:latin typeface="+mj-lt"/>
            </a:endParaRPr>
          </a:p>
          <a:p>
            <a:r>
              <a:rPr lang="en-US" u="sng" cap="none" dirty="0">
                <a:latin typeface="+mj-lt"/>
                <a:hlinkClick r:id="rId2"/>
              </a:rPr>
              <a:t>https://www.coral.noaa.gov/accrete/oaps.html</a:t>
            </a:r>
            <a:endParaRPr lang="en-US" u="sng" cap="none" dirty="0">
              <a:latin typeface="+mj-lt"/>
            </a:endParaRPr>
          </a:p>
          <a:p>
            <a:endParaRPr lang="en-US" u="sng" cap="none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FDA6D56-115B-1742-8F65-210C73BA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49" y="202719"/>
            <a:ext cx="7556644" cy="5061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Ocean Acidification Product Suite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50A01C-97AE-2E44-BFCE-CF9DF8B43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18" y="2971740"/>
            <a:ext cx="5969284" cy="37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433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7577</TotalTime>
  <Words>194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NOAA’s Atlantic Oceanographic and Meteorological Laboratory (AOML) Ocean Acidification activities in the Caribbean region  prepared by Leticia Barbero, AOML</vt:lpstr>
      <vt:lpstr>PowerPoint Presentation</vt:lpstr>
      <vt:lpstr>Ocean Acidification Product Suite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Leticia Barbero</dc:creator>
  <cp:lastModifiedBy>Rick Lumpkin</cp:lastModifiedBy>
  <cp:revision>53</cp:revision>
  <dcterms:created xsi:type="dcterms:W3CDTF">2016-12-29T09:45:56Z</dcterms:created>
  <dcterms:modified xsi:type="dcterms:W3CDTF">2019-05-03T19:13:59Z</dcterms:modified>
</cp:coreProperties>
</file>