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32" r:id="rId2"/>
    <p:sldMasterId id="2147483858" r:id="rId3"/>
    <p:sldMasterId id="2147483870" r:id="rId4"/>
    <p:sldMasterId id="2147483894" r:id="rId5"/>
  </p:sldMasterIdLst>
  <p:notesMasterIdLst>
    <p:notesMasterId r:id="rId47"/>
  </p:notesMasterIdLst>
  <p:handoutMasterIdLst>
    <p:handoutMasterId r:id="rId48"/>
  </p:handoutMasterIdLst>
  <p:sldIdLst>
    <p:sldId id="501" r:id="rId6"/>
    <p:sldId id="293" r:id="rId7"/>
    <p:sldId id="377" r:id="rId8"/>
    <p:sldId id="489" r:id="rId9"/>
    <p:sldId id="441" r:id="rId10"/>
    <p:sldId id="487" r:id="rId11"/>
    <p:sldId id="488" r:id="rId12"/>
    <p:sldId id="490" r:id="rId13"/>
    <p:sldId id="462" r:id="rId14"/>
    <p:sldId id="319" r:id="rId15"/>
    <p:sldId id="480" r:id="rId16"/>
    <p:sldId id="446" r:id="rId17"/>
    <p:sldId id="439" r:id="rId18"/>
    <p:sldId id="440" r:id="rId19"/>
    <p:sldId id="491" r:id="rId20"/>
    <p:sldId id="492" r:id="rId21"/>
    <p:sldId id="493" r:id="rId22"/>
    <p:sldId id="495" r:id="rId23"/>
    <p:sldId id="496" r:id="rId24"/>
    <p:sldId id="497" r:id="rId25"/>
    <p:sldId id="467" r:id="rId26"/>
    <p:sldId id="483" r:id="rId27"/>
    <p:sldId id="470" r:id="rId28"/>
    <p:sldId id="484" r:id="rId29"/>
    <p:sldId id="482" r:id="rId30"/>
    <p:sldId id="502" r:id="rId31"/>
    <p:sldId id="498" r:id="rId32"/>
    <p:sldId id="499" r:id="rId33"/>
    <p:sldId id="485" r:id="rId34"/>
    <p:sldId id="486" r:id="rId35"/>
    <p:sldId id="481" r:id="rId36"/>
    <p:sldId id="468" r:id="rId37"/>
    <p:sldId id="469" r:id="rId38"/>
    <p:sldId id="478" r:id="rId39"/>
    <p:sldId id="500" r:id="rId40"/>
    <p:sldId id="479" r:id="rId41"/>
    <p:sldId id="465" r:id="rId42"/>
    <p:sldId id="466" r:id="rId43"/>
    <p:sldId id="461" r:id="rId44"/>
    <p:sldId id="464" r:id="rId45"/>
    <p:sldId id="447" r:id="rId46"/>
  </p:sldIdLst>
  <p:sldSz cx="9144000" cy="6858000" type="screen4x3"/>
  <p:notesSz cx="6934200" cy="92202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CC3300"/>
    <a:srgbClr val="009900"/>
    <a:srgbClr val="FF3300"/>
    <a:srgbClr val="990000"/>
    <a:srgbClr val="FF9933"/>
    <a:srgbClr val="FF00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7" autoAdjust="0"/>
    <p:restoredTop sz="90169" autoAdjust="0"/>
  </p:normalViewPr>
  <p:slideViewPr>
    <p:cSldViewPr>
      <p:cViewPr varScale="1">
        <p:scale>
          <a:sx n="77" d="100"/>
          <a:sy n="77" d="100"/>
        </p:scale>
        <p:origin x="-12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5" tIns="46147" rIns="92295" bIns="46147" numCol="1" anchor="t" anchorCtr="0" compatLnSpc="1">
            <a:prstTxWarp prst="textNoShape">
              <a:avLst/>
            </a:prstTxWarp>
          </a:bodyPr>
          <a:lstStyle>
            <a:lvl1pPr algn="l" defTabSz="922338">
              <a:defRPr sz="1200"/>
            </a:lvl1pPr>
          </a:lstStyle>
          <a:p>
            <a:pPr>
              <a:defRPr/>
            </a:pPr>
            <a:endParaRPr lang="en-US"/>
          </a:p>
        </p:txBody>
      </p:sp>
      <p:sp>
        <p:nvSpPr>
          <p:cNvPr id="4099" name="Rectangle 3"/>
          <p:cNvSpPr>
            <a:spLocks noGrp="1" noChangeArrowheads="1"/>
          </p:cNvSpPr>
          <p:nvPr>
            <p:ph type="dt" sz="quarter" idx="1"/>
          </p:nvPr>
        </p:nvSpPr>
        <p:spPr bwMode="auto">
          <a:xfrm>
            <a:off x="3929063" y="0"/>
            <a:ext cx="30051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5" tIns="46147" rIns="92295" bIns="46147" numCol="1" anchor="t" anchorCtr="0" compatLnSpc="1">
            <a:prstTxWarp prst="textNoShape">
              <a:avLst/>
            </a:prstTxWarp>
          </a:bodyPr>
          <a:lstStyle>
            <a:lvl1pPr algn="r" defTabSz="922338">
              <a:defRPr sz="1200"/>
            </a:lvl1pPr>
          </a:lstStyle>
          <a:p>
            <a:pPr>
              <a:defRPr/>
            </a:pPr>
            <a:endParaRPr lang="en-US"/>
          </a:p>
        </p:txBody>
      </p:sp>
      <p:sp>
        <p:nvSpPr>
          <p:cNvPr id="4100" name="Rectangle 4"/>
          <p:cNvSpPr>
            <a:spLocks noGrp="1" noChangeArrowheads="1"/>
          </p:cNvSpPr>
          <p:nvPr>
            <p:ph type="ftr" sz="quarter" idx="2"/>
          </p:nvPr>
        </p:nvSpPr>
        <p:spPr bwMode="auto">
          <a:xfrm>
            <a:off x="0" y="8758238"/>
            <a:ext cx="30051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5" tIns="46147" rIns="92295" bIns="46147" numCol="1" anchor="b" anchorCtr="0" compatLnSpc="1">
            <a:prstTxWarp prst="textNoShape">
              <a:avLst/>
            </a:prstTxWarp>
          </a:bodyPr>
          <a:lstStyle>
            <a:lvl1pPr algn="l" defTabSz="922338">
              <a:defRPr sz="1200"/>
            </a:lvl1pPr>
          </a:lstStyle>
          <a:p>
            <a:pPr>
              <a:defRPr/>
            </a:pPr>
            <a:endParaRPr lang="en-US"/>
          </a:p>
        </p:txBody>
      </p:sp>
      <p:sp>
        <p:nvSpPr>
          <p:cNvPr id="4101" name="Rectangle 5"/>
          <p:cNvSpPr>
            <a:spLocks noGrp="1" noChangeArrowheads="1"/>
          </p:cNvSpPr>
          <p:nvPr>
            <p:ph type="sldNum" sz="quarter" idx="3"/>
          </p:nvPr>
        </p:nvSpPr>
        <p:spPr bwMode="auto">
          <a:xfrm>
            <a:off x="3929063" y="8758238"/>
            <a:ext cx="30051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5" tIns="46147" rIns="92295" bIns="46147" numCol="1" anchor="b" anchorCtr="0" compatLnSpc="1">
            <a:prstTxWarp prst="textNoShape">
              <a:avLst/>
            </a:prstTxWarp>
          </a:bodyPr>
          <a:lstStyle>
            <a:lvl1pPr algn="r" defTabSz="922338">
              <a:defRPr sz="1200"/>
            </a:lvl1pPr>
          </a:lstStyle>
          <a:p>
            <a:pPr>
              <a:defRPr/>
            </a:pPr>
            <a:fld id="{101D0292-8632-486F-8491-1B5EA7D60855}" type="slidenum">
              <a:rPr lang="en-US"/>
              <a:pPr>
                <a:defRPr/>
              </a:pPr>
              <a:t>‹#›</a:t>
            </a:fld>
            <a:endParaRPr lang="en-US"/>
          </a:p>
        </p:txBody>
      </p:sp>
    </p:spTree>
    <p:extLst>
      <p:ext uri="{BB962C8B-B14F-4D97-AF65-F5344CB8AC3E}">
        <p14:creationId xmlns:p14="http://schemas.microsoft.com/office/powerpoint/2010/main" val="452461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1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13" tIns="45457" rIns="90913" bIns="45457" numCol="1" anchor="t" anchorCtr="0" compatLnSpc="1">
            <a:prstTxWarp prst="textNoShape">
              <a:avLst/>
            </a:prstTxWarp>
          </a:bodyPr>
          <a:lstStyle>
            <a:lvl1pPr algn="l" defTabSz="908050">
              <a:defRPr sz="1200"/>
            </a:lvl1pPr>
          </a:lstStyle>
          <a:p>
            <a:pPr>
              <a:defRPr/>
            </a:pPr>
            <a:endParaRPr lang="en-US"/>
          </a:p>
        </p:txBody>
      </p:sp>
      <p:sp>
        <p:nvSpPr>
          <p:cNvPr id="39939" name="Rectangle 3"/>
          <p:cNvSpPr>
            <a:spLocks noGrp="1" noChangeArrowheads="1"/>
          </p:cNvSpPr>
          <p:nvPr>
            <p:ph type="dt" idx="1"/>
          </p:nvPr>
        </p:nvSpPr>
        <p:spPr bwMode="auto">
          <a:xfrm>
            <a:off x="3919538" y="0"/>
            <a:ext cx="3014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13" tIns="45457" rIns="90913" bIns="45457" numCol="1" anchor="t" anchorCtr="0" compatLnSpc="1">
            <a:prstTxWarp prst="textNoShape">
              <a:avLst/>
            </a:prstTxWarp>
          </a:bodyPr>
          <a:lstStyle>
            <a:lvl1pPr algn="r" defTabSz="908050">
              <a:defRPr sz="120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35063" y="684213"/>
            <a:ext cx="4665662" cy="3498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903288" y="4411663"/>
            <a:ext cx="512762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13" tIns="45457" rIns="90913" bIns="4545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747125"/>
            <a:ext cx="3014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13" tIns="45457" rIns="90913" bIns="45457" numCol="1" anchor="b" anchorCtr="0" compatLnSpc="1">
            <a:prstTxWarp prst="textNoShape">
              <a:avLst/>
            </a:prstTxWarp>
          </a:bodyPr>
          <a:lstStyle>
            <a:lvl1pPr algn="l" defTabSz="908050">
              <a:defRPr sz="1200"/>
            </a:lvl1pPr>
          </a:lstStyle>
          <a:p>
            <a:pPr>
              <a:defRPr/>
            </a:pPr>
            <a:endParaRPr lang="en-US"/>
          </a:p>
        </p:txBody>
      </p:sp>
      <p:sp>
        <p:nvSpPr>
          <p:cNvPr id="39943" name="Rectangle 7"/>
          <p:cNvSpPr>
            <a:spLocks noGrp="1" noChangeArrowheads="1"/>
          </p:cNvSpPr>
          <p:nvPr>
            <p:ph type="sldNum" sz="quarter" idx="5"/>
          </p:nvPr>
        </p:nvSpPr>
        <p:spPr bwMode="auto">
          <a:xfrm>
            <a:off x="3919538" y="8747125"/>
            <a:ext cx="3014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13" tIns="45457" rIns="90913" bIns="45457" numCol="1" anchor="b" anchorCtr="0" compatLnSpc="1">
            <a:prstTxWarp prst="textNoShape">
              <a:avLst/>
            </a:prstTxWarp>
          </a:bodyPr>
          <a:lstStyle>
            <a:lvl1pPr algn="r" defTabSz="908050">
              <a:defRPr sz="1200"/>
            </a:lvl1pPr>
          </a:lstStyle>
          <a:p>
            <a:pPr>
              <a:defRPr/>
            </a:pPr>
            <a:fld id="{79ACA4E8-EAE5-41D9-B9A4-A944B12B5AB7}" type="slidenum">
              <a:rPr lang="en-US"/>
              <a:pPr>
                <a:defRPr/>
              </a:pPr>
              <a:t>‹#›</a:t>
            </a:fld>
            <a:endParaRPr lang="en-US"/>
          </a:p>
        </p:txBody>
      </p:sp>
    </p:spTree>
    <p:extLst>
      <p:ext uri="{BB962C8B-B14F-4D97-AF65-F5344CB8AC3E}">
        <p14:creationId xmlns:p14="http://schemas.microsoft.com/office/powerpoint/2010/main" val="164721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C685439-4764-4375-8188-D7E6093E47CA}" type="slidenum">
              <a:rPr lang="en-US" altLang="en-US" smtClean="0"/>
              <a:pPr algn="r" eaLnBrk="1" hangingPunct="1">
                <a:spcBef>
                  <a:spcPct val="0"/>
                </a:spcBef>
              </a:pPr>
              <a:t>1</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mtClean="0"/>
              <a:t>Global drifter program: an overview.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t>
            </a:r>
            <a:r>
              <a:rPr lang="en-US" baseline="0" dirty="0" smtClean="0"/>
              <a:t> </a:t>
            </a:r>
            <a:r>
              <a:rPr lang="en-US" baseline="0" dirty="0" err="1" smtClean="0"/>
              <a:t>Henaff</a:t>
            </a:r>
            <a:r>
              <a:rPr lang="en-US" baseline="0" dirty="0" smtClean="0"/>
              <a:t> et al. (2014): </a:t>
            </a:r>
            <a:r>
              <a:rPr lang="en-US" sz="1200" kern="1200" dirty="0" smtClean="0">
                <a:solidFill>
                  <a:schemeClr val="tx1"/>
                </a:solidFill>
                <a:effectLst/>
                <a:latin typeface="Times New Roman" pitchFamily="18" charset="0"/>
                <a:ea typeface="+mn-ea"/>
                <a:cs typeface="+mn-cs"/>
              </a:rPr>
              <a:t>The Loop Current</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(LC) is the dominant dynamical feature in the </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Gulf of Mexico (</a:t>
            </a:r>
            <a:r>
              <a:rPr lang="en-US" sz="1200" kern="1200" dirty="0" err="1" smtClean="0">
                <a:solidFill>
                  <a:schemeClr val="tx1"/>
                </a:solidFill>
                <a:effectLst/>
                <a:latin typeface="Times New Roman" pitchFamily="18" charset="0"/>
                <a:ea typeface="+mn-ea"/>
                <a:cs typeface="+mn-cs"/>
              </a:rPr>
              <a:t>GoM</a:t>
            </a:r>
            <a:r>
              <a:rPr lang="en-US" sz="1200" kern="1200" dirty="0" smtClean="0">
                <a:solidFill>
                  <a:schemeClr val="tx1"/>
                </a:solidFill>
                <a:effectLst/>
                <a:latin typeface="Times New Roman" pitchFamily="18" charset="0"/>
                <a:ea typeface="+mn-ea"/>
                <a:cs typeface="+mn-cs"/>
              </a:rPr>
              <a:t>). Its journey varies with time from a retracted position to an extended one, in which it can interact with the northern </a:t>
            </a:r>
            <a:r>
              <a:rPr lang="en-US" sz="1200" kern="1200" dirty="0" err="1" smtClean="0">
                <a:solidFill>
                  <a:schemeClr val="tx1"/>
                </a:solidFill>
                <a:effectLst/>
                <a:latin typeface="Times New Roman" pitchFamily="18" charset="0"/>
                <a:ea typeface="+mn-ea"/>
                <a:cs typeface="+mn-cs"/>
              </a:rPr>
              <a:t>GoM</a:t>
            </a:r>
            <a:r>
              <a:rPr lang="en-US" sz="1200" kern="1200" dirty="0" smtClean="0">
                <a:solidFill>
                  <a:schemeClr val="tx1"/>
                </a:solidFill>
                <a:effectLst/>
                <a:latin typeface="Times New Roman" pitchFamily="18" charset="0"/>
                <a:ea typeface="+mn-ea"/>
                <a:cs typeface="+mn-cs"/>
              </a:rPr>
              <a:t> continental shelf. Once extended, the LC eventually closes its circulation and sheds a large anticyclonic eddy, or ring, while the base of the LC retracts. These changes in the LC extension have important economical, ecological and biological impacts. </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The ring shedding sequence of the LC is strongly influenced by</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the presence of smaller, cyclonic eddies, named Loop Current frontal eddies (LCFEs), which are </a:t>
            </a:r>
            <a:r>
              <a:rPr lang="en-US" sz="1200" kern="1200" dirty="0" err="1" smtClean="0">
                <a:solidFill>
                  <a:schemeClr val="tx1"/>
                </a:solidFill>
                <a:effectLst/>
                <a:latin typeface="Times New Roman" pitchFamily="18" charset="0"/>
                <a:ea typeface="+mn-ea"/>
                <a:cs typeface="+mn-cs"/>
              </a:rPr>
              <a:t>advected</a:t>
            </a:r>
            <a:r>
              <a:rPr lang="en-US" sz="1200" kern="1200" dirty="0" smtClean="0">
                <a:solidFill>
                  <a:schemeClr val="tx1"/>
                </a:solidFill>
                <a:effectLst/>
                <a:latin typeface="Times New Roman" pitchFamily="18" charset="0"/>
                <a:ea typeface="+mn-ea"/>
                <a:cs typeface="+mn-cs"/>
              </a:rPr>
              <a:t> along the edge of the LC. </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Results from a modeling study, based on the Hybrid Coordinate Ocean Model (HYCOM), show that the specific topography of the northern </a:t>
            </a:r>
            <a:r>
              <a:rPr lang="en-US" sz="1200" kern="1200" dirty="0" err="1" smtClean="0">
                <a:solidFill>
                  <a:schemeClr val="tx1"/>
                </a:solidFill>
                <a:effectLst/>
                <a:latin typeface="Times New Roman" pitchFamily="18" charset="0"/>
                <a:ea typeface="+mn-ea"/>
                <a:cs typeface="+mn-cs"/>
              </a:rPr>
              <a:t>GoM</a:t>
            </a:r>
            <a:r>
              <a:rPr lang="en-US" sz="1200" kern="1200" dirty="0" smtClean="0">
                <a:solidFill>
                  <a:schemeClr val="tx1"/>
                </a:solidFill>
                <a:effectLst/>
                <a:latin typeface="Times New Roman" pitchFamily="18" charset="0"/>
                <a:ea typeface="+mn-ea"/>
                <a:cs typeface="+mn-cs"/>
              </a:rPr>
              <a:t> shelf slope is responsible for the </a:t>
            </a:r>
          </a:p>
          <a:p>
            <a:r>
              <a:rPr lang="en-US" sz="1200" kern="1200" dirty="0" smtClean="0">
                <a:solidFill>
                  <a:schemeClr val="tx1"/>
                </a:solidFill>
                <a:effectLst/>
                <a:latin typeface="Times New Roman" pitchFamily="18" charset="0"/>
                <a:ea typeface="+mn-ea"/>
                <a:cs typeface="+mn-cs"/>
              </a:rPr>
              <a:t>intensification of LCFEs. This intensification allows the LCFEs to play an effective role during the ring shedding. This localized intensification is </a:t>
            </a:r>
            <a:r>
              <a:rPr lang="en-US" sz="1200" kern="1200" baseline="0" dirty="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confirmed by ~20 years of surface </a:t>
            </a:r>
            <a:r>
              <a:rPr lang="en-US" sz="1200" kern="1200" dirty="0" err="1" smtClean="0">
                <a:solidFill>
                  <a:schemeClr val="tx1"/>
                </a:solidFill>
                <a:effectLst/>
                <a:latin typeface="Times New Roman" pitchFamily="18" charset="0"/>
                <a:ea typeface="+mn-ea"/>
                <a:cs typeface="+mn-cs"/>
              </a:rPr>
              <a:t>drifterobservation</a:t>
            </a:r>
            <a:r>
              <a:rPr lang="en-US" sz="1200" kern="1200" dirty="0" smtClean="0">
                <a:solidFill>
                  <a:schemeClr val="tx1"/>
                </a:solidFill>
                <a:effectLst/>
                <a:latin typeface="Times New Roman" pitchFamily="18" charset="0"/>
                <a:ea typeface="+mn-ea"/>
                <a:cs typeface="+mn-cs"/>
              </a:rPr>
              <a:t> data, which also illustrate new aspects of the LCFE dynamics. </a:t>
            </a:r>
          </a:p>
          <a:p>
            <a:endParaRPr lang="en-US" dirty="0" smtClean="0"/>
          </a:p>
          <a:p>
            <a:r>
              <a:rPr lang="en-US" dirty="0" smtClean="0"/>
              <a:t>Lumpkin (2016): </a:t>
            </a:r>
            <a:r>
              <a:rPr lang="en-US" sz="1200" kern="1200" dirty="0" smtClean="0">
                <a:solidFill>
                  <a:schemeClr val="tx1"/>
                </a:solidFill>
                <a:effectLst/>
                <a:latin typeface="Times New Roman" pitchFamily="18" charset="0"/>
                <a:ea typeface="+mn-ea"/>
                <a:cs typeface="+mn-cs"/>
              </a:rPr>
              <a:t>An algorithm is developed that can automatically identify loopers in Lagrangian trajectory data, i.e., looping trajectories that complete at least two orbits .  This algorithm is applied to the Global Drifter Program data set, and over 15,000 looping trajectory segments are identified worldwide</a:t>
            </a:r>
            <a:r>
              <a:rPr lang="en-US" sz="1200" kern="1200" smtClean="0">
                <a:solidFill>
                  <a:schemeClr val="tx1"/>
                </a:solidFill>
                <a:effectLst/>
                <a:latin typeface="Times New Roman" pitchFamily="18" charset="0"/>
                <a:ea typeface="+mn-ea"/>
                <a:cs typeface="+mn-cs"/>
              </a:rPr>
              <a:t>. The </a:t>
            </a:r>
            <a:r>
              <a:rPr lang="en-US" sz="1200" kern="1200" dirty="0" smtClean="0">
                <a:solidFill>
                  <a:schemeClr val="tx1"/>
                </a:solidFill>
                <a:effectLst/>
                <a:latin typeface="Times New Roman" pitchFamily="18" charset="0"/>
                <a:ea typeface="+mn-ea"/>
                <a:cs typeface="+mn-cs"/>
              </a:rPr>
              <a:t>paths taken by the vortices at the center of these looper trajectory segments can be calculated from these data.   The Lagrangian integral time scale can also be estimated for the looper segments, and is generally very close to the orbital period – a value several times larger than the integral time scales characterizing nonloopers.   Fundamental time-mean quantities such as total kinetic energy and velocity are shown to be significantly different between loopers and nonloopers.  These results suggest that a careful approach to the data might require separately calculating means of the nonloopers and loopers, and only afterward combining the weighted results for an overall time-mean picture.  While many of the loopers with large radii orbit vortices identified in altimeter-derived eddy census data, many with smaller radii do not match vortices resolved in altimetry.  The data from this study are available at http://www.aoml.noaa.gov/phod/loopers/.</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31</a:t>
            </a:fld>
            <a:endParaRPr lang="en-US"/>
          </a:p>
        </p:txBody>
      </p:sp>
    </p:spTree>
    <p:extLst>
      <p:ext uri="{BB962C8B-B14F-4D97-AF65-F5344CB8AC3E}">
        <p14:creationId xmlns:p14="http://schemas.microsoft.com/office/powerpoint/2010/main" val="176883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34</a:t>
            </a:fld>
            <a:endParaRPr lang="en-US"/>
          </a:p>
        </p:txBody>
      </p:sp>
    </p:spTree>
    <p:extLst>
      <p:ext uri="{BB962C8B-B14F-4D97-AF65-F5344CB8AC3E}">
        <p14:creationId xmlns:p14="http://schemas.microsoft.com/office/powerpoint/2010/main" val="47516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C685439-4764-4375-8188-D7E6093E47CA}" type="slidenum">
              <a:rPr lang="en-US" altLang="en-US" smtClean="0"/>
              <a:pPr algn="r" eaLnBrk="1" hangingPunct="1">
                <a:spcBef>
                  <a:spcPct val="0"/>
                </a:spcBef>
              </a:pPr>
              <a:t>35</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mtClean="0"/>
              <a:t>Global drifter program: an overview.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Via</a:t>
            </a:r>
            <a:r>
              <a:rPr lang="en-US" baseline="0" dirty="0" smtClean="0"/>
              <a:t> </a:t>
            </a:r>
            <a:r>
              <a:rPr lang="en-US" baseline="0" dirty="0" err="1" smtClean="0"/>
              <a:t>calcdeathrate.m</a:t>
            </a:r>
            <a:r>
              <a:rPr lang="en-US" baseline="0" dirty="0" smtClean="0"/>
              <a:t> (top), </a:t>
            </a:r>
            <a:r>
              <a:rPr lang="en-US" baseline="0" dirty="0" err="1" smtClean="0"/>
              <a:t>array_age.m</a:t>
            </a:r>
            <a:r>
              <a:rPr lang="en-US" baseline="0" dirty="0" smtClean="0"/>
              <a:t> (bottom).  Cost savings assumes half of drifters are $1800 each, the other half are $3000 each (</a:t>
            </a:r>
            <a:r>
              <a:rPr lang="en-US" baseline="0" dirty="0" err="1" smtClean="0"/>
              <a:t>baro</a:t>
            </a:r>
            <a:r>
              <a:rPr lang="en-US" baseline="0" dirty="0" smtClean="0"/>
              <a:t>), i.e. mean cost $2400</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37</a:t>
            </a:fld>
            <a:endParaRPr lang="en-US"/>
          </a:p>
        </p:txBody>
      </p:sp>
    </p:spTree>
    <p:extLst>
      <p:ext uri="{BB962C8B-B14F-4D97-AF65-F5344CB8AC3E}">
        <p14:creationId xmlns:p14="http://schemas.microsoft.com/office/powerpoint/2010/main" val="43523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In light of the strong and successful</a:t>
            </a:r>
            <a:r>
              <a:rPr lang="en-US" baseline="0" dirty="0" smtClean="0"/>
              <a:t> rationale provided by the SST metric studies we have recently began a parallel effort to quantify the impact of the SLP data</a:t>
            </a:r>
          </a:p>
          <a:p>
            <a:pPr marL="171450" indent="-171450">
              <a:buFont typeface="Arial" charset="0"/>
              <a:buChar char="•"/>
            </a:pPr>
            <a:r>
              <a:rPr lang="en-US" baseline="0" dirty="0" smtClean="0"/>
              <a:t>Also driven by budget cuts threats at NOAA</a:t>
            </a:r>
          </a:p>
          <a:p>
            <a:pPr marL="171450" indent="-171450">
              <a:buFont typeface="Arial" charset="0"/>
              <a:buChar char="•"/>
            </a:pPr>
            <a:r>
              <a:rPr lang="en-US" baseline="0" dirty="0" smtClean="0"/>
              <a:t>In 2002 I was funded by the World meteorological Organization to run a pilot study on the impact of drifter data on numerical weather prediction </a:t>
            </a:r>
            <a:r>
              <a:rPr lang="en-US" baseline="0" dirty="0" err="1" smtClean="0"/>
              <a:t>beyiond</a:t>
            </a:r>
            <a:r>
              <a:rPr lang="en-US" baseline="0" dirty="0" smtClean="0"/>
              <a:t> SST</a:t>
            </a:r>
          </a:p>
          <a:p>
            <a:pPr marL="171450" indent="-171450">
              <a:buFont typeface="Arial" charset="0"/>
              <a:buChar char="•"/>
            </a:pPr>
            <a:r>
              <a:rPr lang="en-US" baseline="0" dirty="0" smtClean="0"/>
              <a:t>I have contracted ECMWF to run a data denial experiment and to analyze their Forecast Sensitivity to Observation Impact (</a:t>
            </a:r>
            <a:r>
              <a:rPr lang="en-US" baseline="0" dirty="0" err="1" smtClean="0"/>
              <a:t>adjoint</a:t>
            </a:r>
            <a:r>
              <a:rPr lang="en-US" baseline="0" dirty="0" smtClean="0"/>
              <a:t> model) for the drifting buoys only and we have designed the experiments together</a:t>
            </a:r>
          </a:p>
          <a:p>
            <a:pPr marL="171450" indent="-171450">
              <a:buFont typeface="Arial" charset="0"/>
              <a:buChar char="•"/>
            </a:pPr>
            <a:r>
              <a:rPr lang="en-US" baseline="0" dirty="0" smtClean="0"/>
              <a:t>Results show the global beneficial effect for the medium range (up to five days)</a:t>
            </a:r>
          </a:p>
          <a:p>
            <a:pPr marL="171450" indent="-171450">
              <a:buFont typeface="Arial" charset="0"/>
              <a:buChar char="•"/>
            </a:pPr>
            <a:r>
              <a:rPr lang="en-US" baseline="0" dirty="0" smtClean="0"/>
              <a:t>Not only for the pressure field but for the geopotential and wind</a:t>
            </a:r>
          </a:p>
          <a:p>
            <a:pPr marL="171450" indent="-171450">
              <a:buFont typeface="Arial" charset="0"/>
              <a:buChar char="•"/>
            </a:pPr>
            <a:r>
              <a:rPr lang="en-US" baseline="0" dirty="0" smtClean="0"/>
              <a:t>The affect 9not shown) propagates up in the troposphere, to 200 </a:t>
            </a:r>
            <a:r>
              <a:rPr lang="en-US" baseline="0" dirty="0" err="1" smtClean="0"/>
              <a:t>hPa</a:t>
            </a:r>
            <a:endParaRPr lang="en-US" baseline="0" dirty="0" smtClean="0"/>
          </a:p>
          <a:p>
            <a:pPr marL="171450" indent="-171450">
              <a:buFont typeface="Arial" charset="0"/>
              <a:buChar char="•"/>
            </a:pPr>
            <a:r>
              <a:rPr lang="en-US" baseline="0" dirty="0" smtClean="0"/>
              <a:t>Southern ocean and northern latitudes are strongly affected</a:t>
            </a:r>
          </a:p>
          <a:p>
            <a:pPr marL="171450" indent="-171450">
              <a:buFont typeface="Arial" charset="0"/>
              <a:buChar char="•"/>
            </a:pPr>
            <a:r>
              <a:rPr lang="en-US" baseline="0" dirty="0" smtClean="0"/>
              <a:t>But also the tropics, where there are drifter data.</a:t>
            </a:r>
          </a:p>
          <a:p>
            <a:pPr marL="171450" indent="-171450">
              <a:buFont typeface="Arial" charset="0"/>
              <a:buChar char="•"/>
            </a:pPr>
            <a:r>
              <a:rPr lang="en-US" baseline="0" dirty="0" smtClean="0"/>
              <a:t>Since the tropical array is very sparse, I think the beneficial effect is not shown.</a:t>
            </a:r>
          </a:p>
          <a:p>
            <a:pPr marL="171450" indent="-171450">
              <a:buFont typeface="Arial" charset="0"/>
              <a:buChar char="•"/>
            </a:pPr>
            <a:r>
              <a:rPr lang="en-US" baseline="0" dirty="0" smtClean="0"/>
              <a:t>The contribution of drifter SLP is not limited to NWP. The reanalysis of SLP (not shown here) is crucial for the altimeter mission (inverse barometer effect correction) and for the climate record and definition of various climate indexes</a:t>
            </a:r>
            <a:endParaRPr lang="en-US" dirty="0"/>
          </a:p>
        </p:txBody>
      </p:sp>
      <p:sp>
        <p:nvSpPr>
          <p:cNvPr id="4" name="Slide Number Placeholder 3"/>
          <p:cNvSpPr>
            <a:spLocks noGrp="1"/>
          </p:cNvSpPr>
          <p:nvPr>
            <p:ph type="sldNum" sz="quarter" idx="10"/>
          </p:nvPr>
        </p:nvSpPr>
        <p:spPr/>
        <p:txBody>
          <a:bodyPr/>
          <a:lstStyle/>
          <a:p>
            <a:fld id="{B4EF7772-89F6-7849-9EA0-31C5ABD32BA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6614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C5FC9E5-1836-4591-BAD3-2EC6BCC347A3}" type="slidenum">
              <a:rPr lang="en-US" altLang="en-US" smtClean="0"/>
              <a:pPr algn="r" eaLnBrk="1" hangingPunct="1">
                <a:spcBef>
                  <a:spcPct val="0"/>
                </a:spcBef>
              </a:pPr>
              <a:t>2</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smtClean="0"/>
              <a:t>Goals of the GDP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D4626D4-DDE9-44EC-90AC-EF60D2BC0DFB}" type="slidenum">
              <a:rPr lang="en-US" altLang="en-US" smtClean="0"/>
              <a:pPr algn="r" eaLnBrk="1" hangingPunct="1">
                <a:spcBef>
                  <a:spcPct val="0"/>
                </a:spcBef>
              </a:pPr>
              <a:t>3</a:t>
            </a:fld>
            <a:endParaRPr lang="en-US" altLang="en-US" smtClean="0"/>
          </a:p>
        </p:txBody>
      </p:sp>
      <p:sp>
        <p:nvSpPr>
          <p:cNvPr id="32771" name="Rectangle 2"/>
          <p:cNvSpPr>
            <a:spLocks noGrp="1" noRot="1" noChangeAspect="1" noChangeArrowheads="1" noTextEdit="1"/>
          </p:cNvSpPr>
          <p:nvPr>
            <p:ph type="sldImg"/>
          </p:nvPr>
        </p:nvSpPr>
        <p:spPr>
          <a:xfrm>
            <a:off x="1162050" y="690563"/>
            <a:ext cx="4610100" cy="3457575"/>
          </a:xfrm>
          <a:ln/>
        </p:spPr>
      </p:sp>
      <p:sp>
        <p:nvSpPr>
          <p:cNvPr id="32772" name="Rectangle 3"/>
          <p:cNvSpPr>
            <a:spLocks noGrp="1" noChangeArrowheads="1"/>
          </p:cNvSpPr>
          <p:nvPr>
            <p:ph type="body" idx="1"/>
          </p:nvPr>
        </p:nvSpPr>
        <p:spPr>
          <a:xfrm>
            <a:off x="925513" y="4379913"/>
            <a:ext cx="5083175" cy="4149725"/>
          </a:xfrm>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0008" indent="-288465" eaLnBrk="0" hangingPunct="0">
              <a:spcBef>
                <a:spcPct val="30000"/>
              </a:spcBef>
              <a:defRPr sz="1200">
                <a:solidFill>
                  <a:schemeClr val="tx1"/>
                </a:solidFill>
                <a:latin typeface="Times New Roman" pitchFamily="18" charset="0"/>
              </a:defRPr>
            </a:lvl2pPr>
            <a:lvl3pPr marL="1153859" indent="-230772" eaLnBrk="0" hangingPunct="0">
              <a:spcBef>
                <a:spcPct val="30000"/>
              </a:spcBef>
              <a:defRPr sz="1200">
                <a:solidFill>
                  <a:schemeClr val="tx1"/>
                </a:solidFill>
                <a:latin typeface="Times New Roman" pitchFamily="18" charset="0"/>
              </a:defRPr>
            </a:lvl3pPr>
            <a:lvl4pPr marL="1615402" indent="-230772" eaLnBrk="0" hangingPunct="0">
              <a:spcBef>
                <a:spcPct val="30000"/>
              </a:spcBef>
              <a:defRPr sz="1200">
                <a:solidFill>
                  <a:schemeClr val="tx1"/>
                </a:solidFill>
                <a:latin typeface="Times New Roman" pitchFamily="18" charset="0"/>
              </a:defRPr>
            </a:lvl4pPr>
            <a:lvl5pPr marL="2076945" indent="-230772" eaLnBrk="0" hangingPunct="0">
              <a:spcBef>
                <a:spcPct val="30000"/>
              </a:spcBef>
              <a:defRPr sz="1200">
                <a:solidFill>
                  <a:schemeClr val="tx1"/>
                </a:solidFill>
                <a:latin typeface="Times New Roman" pitchFamily="18" charset="0"/>
              </a:defRPr>
            </a:lvl5pPr>
            <a:lvl6pPr marL="2538489" indent="-230772" eaLnBrk="0" fontAlgn="base" hangingPunct="0">
              <a:spcBef>
                <a:spcPct val="30000"/>
              </a:spcBef>
              <a:spcAft>
                <a:spcPct val="0"/>
              </a:spcAft>
              <a:defRPr sz="1200">
                <a:solidFill>
                  <a:schemeClr val="tx1"/>
                </a:solidFill>
                <a:latin typeface="Times New Roman" pitchFamily="18" charset="0"/>
              </a:defRPr>
            </a:lvl6pPr>
            <a:lvl7pPr marL="3000032" indent="-230772" eaLnBrk="0" fontAlgn="base" hangingPunct="0">
              <a:spcBef>
                <a:spcPct val="30000"/>
              </a:spcBef>
              <a:spcAft>
                <a:spcPct val="0"/>
              </a:spcAft>
              <a:defRPr sz="1200">
                <a:solidFill>
                  <a:schemeClr val="tx1"/>
                </a:solidFill>
                <a:latin typeface="Times New Roman" pitchFamily="18" charset="0"/>
              </a:defRPr>
            </a:lvl7pPr>
            <a:lvl8pPr marL="3461576" indent="-230772" eaLnBrk="0" fontAlgn="base" hangingPunct="0">
              <a:spcBef>
                <a:spcPct val="30000"/>
              </a:spcBef>
              <a:spcAft>
                <a:spcPct val="0"/>
              </a:spcAft>
              <a:defRPr sz="1200">
                <a:solidFill>
                  <a:schemeClr val="tx1"/>
                </a:solidFill>
                <a:latin typeface="Times New Roman" pitchFamily="18" charset="0"/>
              </a:defRPr>
            </a:lvl8pPr>
            <a:lvl9pPr marL="3923119" indent="-230772"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771B938-307A-43AC-AEA7-62407E6DBEB9}" type="slidenum">
              <a:rPr lang="en-US" altLang="en-US" smtClean="0"/>
              <a:pPr eaLnBrk="1" hangingPunct="1">
                <a:spcBef>
                  <a:spcPct val="0"/>
                </a:spcBef>
              </a:pPr>
              <a:t>4</a:t>
            </a:fld>
            <a:endParaRPr lang="en-US" altLang="en-US" smtClean="0"/>
          </a:p>
        </p:txBody>
      </p:sp>
      <p:sp>
        <p:nvSpPr>
          <p:cNvPr id="24579" name="Rectangle 2"/>
          <p:cNvSpPr>
            <a:spLocks noGrp="1" noRot="1" noChangeAspect="1" noChangeArrowheads="1" noTextEdit="1"/>
          </p:cNvSpPr>
          <p:nvPr>
            <p:ph type="sldImg"/>
          </p:nvPr>
        </p:nvSpPr>
        <p:spPr>
          <a:xfrm>
            <a:off x="1162050" y="690563"/>
            <a:ext cx="4610100" cy="3457575"/>
          </a:xfrm>
          <a:ln/>
        </p:spPr>
      </p:sp>
      <p:sp>
        <p:nvSpPr>
          <p:cNvPr id="24580" name="Rectangle 3"/>
          <p:cNvSpPr>
            <a:spLocks noGrp="1" noChangeArrowheads="1"/>
          </p:cNvSpPr>
          <p:nvPr>
            <p:ph type="body" idx="1"/>
          </p:nvPr>
        </p:nvSpPr>
        <p:spPr>
          <a:xfrm>
            <a:off x="924560" y="4379595"/>
            <a:ext cx="5085080" cy="4150691"/>
          </a:xfrm>
          <a:noFill/>
        </p:spPr>
        <p:txBody>
          <a:bodyPr/>
          <a:lstStyle/>
          <a:p>
            <a:r>
              <a:rPr lang="en-US" altLang="en-US" smtClean="0"/>
              <a:t>Batteries provide power, nominal operation of 2 years. Average life ~ 400 days</a:t>
            </a:r>
          </a:p>
          <a:p>
            <a:r>
              <a:rPr lang="en-US" altLang="en-US" smtClean="0"/>
              <a:t>Cost of basic drifter ~ $1800, ~ $3000 Barometer, ~ $1200 for baro upgrade</a:t>
            </a:r>
          </a:p>
          <a:p>
            <a:r>
              <a:rPr lang="en-US" altLang="en-US" smtClean="0"/>
              <a:t>Drogued at 15-m depth to measure mixed layer currents.</a:t>
            </a:r>
          </a:p>
          <a:p>
            <a:r>
              <a:rPr lang="en-US" altLang="en-US" smtClean="0"/>
              <a:t>Original SVP made out of ordura nylon, original designed: 7 sections each 92 cm long and 92 cm in diameter.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arraysize.m</a:t>
            </a:r>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9</a:t>
            </a:fld>
            <a:endParaRPr lang="en-US"/>
          </a:p>
        </p:txBody>
      </p:sp>
    </p:spTree>
    <p:extLst>
      <p:ext uri="{BB962C8B-B14F-4D97-AF65-F5344CB8AC3E}">
        <p14:creationId xmlns:p14="http://schemas.microsoft.com/office/powerpoint/2010/main" val="185601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EDAA853-60D5-48A8-A056-7AFA2EE0216C}" type="slidenum">
              <a:rPr lang="en-US" altLang="en-US" smtClean="0"/>
              <a:pPr algn="r" eaLnBrk="1" hangingPunct="1">
                <a:spcBef>
                  <a:spcPct val="0"/>
                </a:spcBef>
              </a:pPr>
              <a:t>10</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EDAA853-60D5-48A8-A056-7AFA2EE0216C}" type="slidenum">
              <a:rPr lang="en-US" altLang="en-US" smtClean="0"/>
              <a:pPr algn="r" eaLnBrk="1" hangingPunct="1">
                <a:spcBef>
                  <a:spcPct val="0"/>
                </a:spcBef>
              </a:pPr>
              <a:t>11</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B4EF7772-89F6-7849-9EA0-31C5ABD32BA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0037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ACA4E8-EAE5-41D9-B9A4-A944B12B5AB7}" type="slidenum">
              <a:rPr lang="en-US" smtClean="0"/>
              <a:pPr>
                <a:defRPr/>
              </a:pPr>
              <a:t>21</a:t>
            </a:fld>
            <a:endParaRPr lang="en-US"/>
          </a:p>
        </p:txBody>
      </p:sp>
    </p:spTree>
    <p:extLst>
      <p:ext uri="{BB962C8B-B14F-4D97-AF65-F5344CB8AC3E}">
        <p14:creationId xmlns:p14="http://schemas.microsoft.com/office/powerpoint/2010/main" val="124135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30.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9.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5261F1-8CD0-4392-8690-22E5ECB28502}" type="slidenum">
              <a:rPr lang="en-US" smtClean="0"/>
              <a:pPr>
                <a:defRPr/>
              </a:pPr>
              <a:t>‹#›</a:t>
            </a:fld>
            <a:endParaRPr lang="en-US"/>
          </a:p>
        </p:txBody>
      </p:sp>
    </p:spTree>
    <p:extLst>
      <p:ext uri="{BB962C8B-B14F-4D97-AF65-F5344CB8AC3E}">
        <p14:creationId xmlns:p14="http://schemas.microsoft.com/office/powerpoint/2010/main" val="214342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416EF3-DD84-4EED-B259-2531C981948C}" type="slidenum">
              <a:rPr lang="en-US" smtClean="0"/>
              <a:pPr>
                <a:defRPr/>
              </a:pPr>
              <a:t>‹#›</a:t>
            </a:fld>
            <a:endParaRPr lang="en-US"/>
          </a:p>
        </p:txBody>
      </p:sp>
    </p:spTree>
    <p:extLst>
      <p:ext uri="{BB962C8B-B14F-4D97-AF65-F5344CB8AC3E}">
        <p14:creationId xmlns:p14="http://schemas.microsoft.com/office/powerpoint/2010/main" val="251405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25E396-1BBC-4A93-A84C-F054534547FB}" type="slidenum">
              <a:rPr lang="en-US" smtClean="0"/>
              <a:pPr>
                <a:defRPr/>
              </a:pPr>
              <a:t>‹#›</a:t>
            </a:fld>
            <a:endParaRPr lang="en-US"/>
          </a:p>
        </p:txBody>
      </p:sp>
    </p:spTree>
    <p:extLst>
      <p:ext uri="{BB962C8B-B14F-4D97-AF65-F5344CB8AC3E}">
        <p14:creationId xmlns:p14="http://schemas.microsoft.com/office/powerpoint/2010/main" val="226456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2999" y="-1143002"/>
            <a:ext cx="6858002" cy="9144001"/>
          </a:xfrm>
          <a:prstGeom prst="rect">
            <a:avLst/>
          </a:prstGeom>
        </p:spPr>
      </p:pic>
      <p:sp>
        <p:nvSpPr>
          <p:cNvPr id="56323" name="Rectangle 2"/>
          <p:cNvSpPr>
            <a:spLocks noGrp="1" noChangeArrowheads="1"/>
          </p:cNvSpPr>
          <p:nvPr>
            <p:ph type="subTitle" idx="1"/>
          </p:nvPr>
        </p:nvSpPr>
        <p:spPr>
          <a:xfrm>
            <a:off x="614361" y="3886200"/>
            <a:ext cx="7948800" cy="419100"/>
          </a:xfrm>
          <a:prstGeom prst="rect">
            <a:avLst/>
          </a:prstGeo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47" name="Text Box 27"/>
          <p:cNvSpPr txBox="1">
            <a:spLocks noChangeArrowheads="1"/>
          </p:cNvSpPr>
          <p:nvPr userDrawn="1"/>
        </p:nvSpPr>
        <p:spPr bwMode="auto">
          <a:xfrm>
            <a:off x="296975" y="5849826"/>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GB" sz="800" dirty="0">
              <a:solidFill>
                <a:srgbClr val="000000"/>
              </a:solidFill>
              <a:latin typeface="Verdana" pitchFamily="34" charset="0"/>
            </a:endParaRPr>
          </a:p>
        </p:txBody>
      </p:sp>
      <p:grpSp>
        <p:nvGrpSpPr>
          <p:cNvPr id="10" name="Group 9"/>
          <p:cNvGrpSpPr/>
          <p:nvPr userDrawn="1"/>
        </p:nvGrpSpPr>
        <p:grpSpPr>
          <a:xfrm>
            <a:off x="171652" y="6621093"/>
            <a:ext cx="6436141" cy="111519"/>
            <a:chOff x="171652" y="6621093"/>
            <a:chExt cx="6436141" cy="111519"/>
          </a:xfrm>
        </p:grpSpPr>
        <p:pic>
          <p:nvPicPr>
            <p:cNvPr id="11" name="Picture 10"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5" name="Picture 24"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print">
            <a:extLst>
              <a:ext uri="{28A0092B-C50C-407E-A947-70E740481C1C}">
                <a14:useLocalDpi xmlns:a14="http://schemas.microsoft.com/office/drawing/2010/main" val="0"/>
              </a:ext>
            </a:extLst>
          </a:blip>
          <a:srcRect t="83098" b="-5313"/>
          <a:stretch/>
        </p:blipFill>
        <p:spPr>
          <a:xfrm>
            <a:off x="7788176" y="6611881"/>
            <a:ext cx="1196912" cy="144000"/>
          </a:xfrm>
          <a:prstGeom prst="rect">
            <a:avLst/>
          </a:prstGeom>
        </p:spPr>
      </p:pic>
      <p:cxnSp>
        <p:nvCxnSpPr>
          <p:cNvPr id="35" name="Straight Connector 34"/>
          <p:cNvCxnSpPr/>
          <p:nvPr userDrawn="1"/>
        </p:nvCxnSpPr>
        <p:spPr>
          <a:xfrm>
            <a:off x="165932" y="650447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5" name="Rectangle 6"/>
          <p:cNvSpPr>
            <a:spLocks noGrp="1" noChangeArrowheads="1"/>
          </p:cNvSpPr>
          <p:nvPr>
            <p:ph type="ctrTitle"/>
          </p:nvPr>
        </p:nvSpPr>
        <p:spPr>
          <a:xfrm>
            <a:off x="587374" y="2574925"/>
            <a:ext cx="7947025" cy="579438"/>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en-US" noProof="0" smtClean="0"/>
              <a:t>Click to edit Master title style</a:t>
            </a:r>
            <a:endParaRPr lang="en-GB" noProof="0" dirty="0" smtClean="0"/>
          </a:p>
        </p:txBody>
      </p:sp>
      <p:sp>
        <p:nvSpPr>
          <p:cNvPr id="42" name="Text Box 58"/>
          <p:cNvSpPr txBox="1">
            <a:spLocks noChangeArrowheads="1"/>
          </p:cNvSpPr>
          <p:nvPr userDrawn="1"/>
        </p:nvSpPr>
        <p:spPr bwMode="auto">
          <a:xfrm>
            <a:off x="78032" y="628770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a:spcBef>
                <a:spcPct val="50000"/>
              </a:spcBef>
            </a:pPr>
            <a:r>
              <a:rPr lang="en-US" sz="800" smtClean="0">
                <a:solidFill>
                  <a:srgbClr val="FFFFFF"/>
                </a:solidFill>
                <a:latin typeface="Verdana" pitchFamily="34" charset="0"/>
              </a:rPr>
              <a:t>ESA UNCLASSIFIED - For Official Use</a:t>
            </a:r>
            <a:endParaRPr lang="en-GB" sz="800" dirty="0">
              <a:solidFill>
                <a:srgbClr val="FFFFFF"/>
              </a:solidFill>
              <a:latin typeface="Verdana" pitchFamily="34" charset="0"/>
            </a:endParaRPr>
          </a:p>
        </p:txBody>
      </p:sp>
    </p:spTree>
  </p:cSld>
  <p:clrMapOvr>
    <a:masterClrMapping/>
  </p:clrMapOvr>
  <p:timing>
    <p:tnLst>
      <p:par>
        <p:cT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smtClean="0"/>
              <a:t>Click to edit Master title style</a:t>
            </a:r>
            <a:endParaRPr lang="en-GB" noProof="0" dirty="0"/>
          </a:p>
        </p:txBody>
      </p:sp>
      <p:sp>
        <p:nvSpPr>
          <p:cNvPr id="3" name="Content Placeholder 2"/>
          <p:cNvSpPr>
            <a:spLocks noGrp="1"/>
          </p:cNvSpPr>
          <p:nvPr>
            <p:ph idx="1"/>
          </p:nvPr>
        </p:nvSpPr>
        <p:spPr>
          <a:xfrm>
            <a:off x="172800" y="864000"/>
            <a:ext cx="8748000" cy="53388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smtClean="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smtClean="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smtClean="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smtClean="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1600" b="0" i="0" u="none" strike="noStrike" kern="0" cap="none" spc="0" normalizeH="0" baseline="0" noProof="0" smtClean="0">
                <a:ln>
                  <a:noFill/>
                </a:ln>
                <a:solidFill>
                  <a:srgbClr val="4D4F53"/>
                </a:solidFill>
                <a:effectLst/>
                <a:uLnTx/>
                <a:uFillTx/>
                <a:latin typeface="+mn-lt"/>
                <a:ea typeface="+mn-ea"/>
                <a:cs typeface="Verdana"/>
              </a:rPr>
              <a:t>Fifth level</a:t>
            </a:r>
            <a:endParaRPr lang="en-GB" noProof="0" dirty="0"/>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806416"/>
            <a:ext cx="77890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5"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smtClean="0"/>
              <a:t>Click to edit Master title style</a:t>
            </a:r>
            <a:endParaRPr lang="en-GB" noProof="0"/>
          </a:p>
        </p:txBody>
      </p:sp>
      <p:sp>
        <p:nvSpPr>
          <p:cNvPr id="5" name="Content Placeholder 5"/>
          <p:cNvSpPr>
            <a:spLocks noGrp="1"/>
          </p:cNvSpPr>
          <p:nvPr>
            <p:ph sz="quarter" idx="10"/>
          </p:nvPr>
        </p:nvSpPr>
        <p:spPr>
          <a:xfrm>
            <a:off x="615600" y="1674000"/>
            <a:ext cx="3888000" cy="43164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Fifth level</a:t>
            </a:r>
            <a:endParaRPr lang="en-GB" noProof="0" dirty="0"/>
          </a:p>
        </p:txBody>
      </p:sp>
      <p:sp>
        <p:nvSpPr>
          <p:cNvPr id="6" name="Content Placeholder 5"/>
          <p:cNvSpPr>
            <a:spLocks noGrp="1"/>
          </p:cNvSpPr>
          <p:nvPr>
            <p:ph sz="quarter" idx="4"/>
          </p:nvPr>
        </p:nvSpPr>
        <p:spPr>
          <a:xfrm>
            <a:off x="4658400" y="1674000"/>
            <a:ext cx="3888000" cy="43164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lstStyle>
            <a:lvl1pPr>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9123" y="1666800"/>
            <a:ext cx="3895200" cy="4968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666875"/>
            <a:ext cx="3896416" cy="495324"/>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2174875"/>
            <a:ext cx="3898900" cy="381635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2174400"/>
            <a:ext cx="3898900" cy="381635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Fifth level</a:t>
            </a:r>
            <a:endParaRPr lang="en-GB" noProof="0" dirty="0"/>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7038"/>
          </a:xfrm>
          <a:prstGeom prst="rect">
            <a:avLst/>
          </a:prstGeom>
        </p:spPr>
        <p:txBody>
          <a:bodyPr/>
          <a:lstStyle/>
          <a:p>
            <a:r>
              <a:rPr lang="en-US" noProof="0" smtClean="0"/>
              <a:t>Click to edit Master title style</a:t>
            </a:r>
            <a:endParaRPr lang="en-GB" noProof="0"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62000"/>
            <a:ext cx="7174800" cy="428400"/>
          </a:xfrm>
          <a:prstGeom prst="rect">
            <a:avLst/>
          </a:prstGeom>
        </p:spPr>
        <p:txBody>
          <a:bodyPr anchor="b"/>
          <a:lstStyle>
            <a:lvl1pPr algn="l">
              <a:defRPr sz="2200" b="0"/>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3575050" y="1666874"/>
            <a:ext cx="4968875" cy="4324351"/>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en-US" noProof="0" smtClean="0"/>
              <a:t>Fifth level</a:t>
            </a:r>
            <a:endParaRPr lang="en-GB" noProof="0" dirty="0"/>
          </a:p>
        </p:txBody>
      </p:sp>
      <p:sp>
        <p:nvSpPr>
          <p:cNvPr id="4" name="Text Placeholder 3"/>
          <p:cNvSpPr>
            <a:spLocks noGrp="1"/>
          </p:cNvSpPr>
          <p:nvPr>
            <p:ph type="body" sz="half" idx="2"/>
          </p:nvPr>
        </p:nvSpPr>
        <p:spPr>
          <a:xfrm>
            <a:off x="619125" y="1666800"/>
            <a:ext cx="2846388" cy="43243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9129BD-D9E8-45C7-9105-EFB848966B83}" type="slidenum">
              <a:rPr lang="en-US" smtClean="0"/>
              <a:pPr>
                <a:defRPr/>
              </a:pPr>
              <a:t>‹#›</a:t>
            </a:fld>
            <a:endParaRPr lang="en-US"/>
          </a:p>
        </p:txBody>
      </p:sp>
    </p:spTree>
    <p:extLst>
      <p:ext uri="{BB962C8B-B14F-4D97-AF65-F5344CB8AC3E}">
        <p14:creationId xmlns:p14="http://schemas.microsoft.com/office/powerpoint/2010/main" val="149773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a:prstGeom prst="rect">
            <a:avLst/>
          </a:prstGeo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666873"/>
            <a:ext cx="5932488" cy="3390901"/>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GB" dirty="0"/>
          </a:p>
        </p:txBody>
      </p:sp>
      <p:sp>
        <p:nvSpPr>
          <p:cNvPr id="4" name="Text Placeholder 3"/>
          <p:cNvSpPr>
            <a:spLocks noGrp="1"/>
          </p:cNvSpPr>
          <p:nvPr>
            <p:ph type="body" sz="half" idx="2"/>
          </p:nvPr>
        </p:nvSpPr>
        <p:spPr>
          <a:xfrm>
            <a:off x="1602000" y="5372100"/>
            <a:ext cx="5932800" cy="6191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feld 7"/>
          <p:cNvSpPr txBox="1"/>
          <p:nvPr userDrawn="1"/>
        </p:nvSpPr>
        <p:spPr>
          <a:xfrm>
            <a:off x="609600" y="6172200"/>
            <a:ext cx="52578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l">
              <a:defRPr/>
            </a:pPr>
            <a:r>
              <a:rPr lang="en-US" sz="1800" b="1" kern="0" dirty="0">
                <a:solidFill>
                  <a:srgbClr val="92D050"/>
                </a:solidFill>
                <a:latin typeface="Frutiger 45 Light"/>
                <a:ea typeface="Times New Roman"/>
                <a:cs typeface="Arial"/>
              </a:rPr>
              <a:t>Working Group on Calibration and Validation</a:t>
            </a:r>
            <a:endParaRPr lang="en-US" sz="1800" kern="0" dirty="0">
              <a:solidFill>
                <a:srgbClr val="002569"/>
              </a:solidFill>
              <a:latin typeface="Times New Roman"/>
              <a:ea typeface="Times New Roman"/>
              <a:cs typeface="Times"/>
            </a:endParaRPr>
          </a:p>
        </p:txBody>
      </p:sp>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1E1A933-E2DC-412E-98E1-F3E8F0AF1E97}" type="slidenum">
              <a:rPr lang="en-US" smtClean="0"/>
              <a:pPr>
                <a:defRPr/>
              </a:pPr>
              <a:t>‹#›</a:t>
            </a:fld>
            <a:endParaRPr lang="en-US"/>
          </a:p>
        </p:txBody>
      </p:sp>
    </p:spTree>
    <p:extLst>
      <p:ext uri="{BB962C8B-B14F-4D97-AF65-F5344CB8AC3E}">
        <p14:creationId xmlns:p14="http://schemas.microsoft.com/office/powerpoint/2010/main" val="2024403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D53E06-E3DD-4D29-BC49-DF91F35B5A04}" type="slidenum">
              <a:rPr lang="en-US" smtClean="0"/>
              <a:pPr>
                <a:defRPr/>
              </a:pPr>
              <a:t>‹#›</a:t>
            </a:fld>
            <a:endParaRPr lang="en-US"/>
          </a:p>
        </p:txBody>
      </p:sp>
    </p:spTree>
    <p:extLst>
      <p:ext uri="{BB962C8B-B14F-4D97-AF65-F5344CB8AC3E}">
        <p14:creationId xmlns:p14="http://schemas.microsoft.com/office/powerpoint/2010/main" val="2510955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5A58-565C-C642-BD5E-A9DF8FB49C30}" type="datetimeFigureOut">
              <a:rPr lang="en-US" smtClean="0">
                <a:solidFill>
                  <a:prstClr val="black">
                    <a:tint val="75000"/>
                  </a:prstClr>
                </a:solidFill>
              </a:rPr>
              <a:pPr/>
              <a:t>3/16/2017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C38905-F944-2341-AFD9-06DD7684236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D76511-4622-7B4F-831D-F1E30EAF43E1}"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00A318F-D21C-2446-8143-EF52ECFCDCE4}"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689752-3294-4E48-B392-498970157093}"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792CE4-58B9-8348-9E38-29192542C5EC}"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56D9DE-732C-644B-BF00-ADB6E0BB2E8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9DE45D8-D2E4-FB4F-B43B-C13ACE661EB9}" type="slidenum">
              <a:rPr lang="en-US" altLang="en-US">
                <a:solidFill>
                  <a:srgbClr val="000000"/>
                </a:solidFill>
              </a:rPr>
              <a:pPr/>
              <a:t>‹#›</a:t>
            </a:fld>
            <a:endParaRPr lang="en-US" altLang="en-US">
              <a:solidFill>
                <a:srgbClr val="000000"/>
              </a:solidFill>
            </a:endParaRPr>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B7795BE-DEDA-4157-A63C-69ADE38E3766}" type="slidenum">
              <a:rPr lang="en-US" smtClean="0"/>
              <a:pPr>
                <a:defRPr/>
              </a:pPr>
              <a:t>‹#›</a:t>
            </a:fld>
            <a:endParaRPr lang="en-US"/>
          </a:p>
        </p:txBody>
      </p:sp>
    </p:spTree>
    <p:extLst>
      <p:ext uri="{BB962C8B-B14F-4D97-AF65-F5344CB8AC3E}">
        <p14:creationId xmlns:p14="http://schemas.microsoft.com/office/powerpoint/2010/main" val="2091572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2D12346-02A0-D94D-8D41-DDAAA37AEF93}"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7EE5AA-08F0-3C41-ACF8-42B0D5E2669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DCFDC9-E688-E347-80F8-B52C9F5FE25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5A67879-A6C5-8C45-AD11-4C847C9C365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D9D064-6C89-1841-BD3D-D458AB54669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2D3CB1-FD87-4668-BC19-67D4A7EFA1EB}" type="slidenum">
              <a:rPr lang="en-US" smtClean="0"/>
              <a:pPr>
                <a:defRPr/>
              </a:pPr>
              <a:t>‹#›</a:t>
            </a:fld>
            <a:endParaRPr lang="en-US"/>
          </a:p>
        </p:txBody>
      </p:sp>
    </p:spTree>
    <p:extLst>
      <p:ext uri="{BB962C8B-B14F-4D97-AF65-F5344CB8AC3E}">
        <p14:creationId xmlns:p14="http://schemas.microsoft.com/office/powerpoint/2010/main" val="418091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9BCB124-10D0-4568-B9DA-011D31A1B0F0}" type="slidenum">
              <a:rPr lang="en-US" smtClean="0"/>
              <a:pPr>
                <a:defRPr/>
              </a:pPr>
              <a:t>‹#›</a:t>
            </a:fld>
            <a:endParaRPr lang="en-US"/>
          </a:p>
        </p:txBody>
      </p:sp>
    </p:spTree>
    <p:extLst>
      <p:ext uri="{BB962C8B-B14F-4D97-AF65-F5344CB8AC3E}">
        <p14:creationId xmlns:p14="http://schemas.microsoft.com/office/powerpoint/2010/main" val="67571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96198C6-EC94-449B-8D94-5F7ABE385102}" type="slidenum">
              <a:rPr lang="en-US" smtClean="0"/>
              <a:pPr>
                <a:defRPr/>
              </a:pPr>
              <a:t>‹#›</a:t>
            </a:fld>
            <a:endParaRPr lang="en-US"/>
          </a:p>
        </p:txBody>
      </p:sp>
    </p:spTree>
    <p:extLst>
      <p:ext uri="{BB962C8B-B14F-4D97-AF65-F5344CB8AC3E}">
        <p14:creationId xmlns:p14="http://schemas.microsoft.com/office/powerpoint/2010/main" val="156596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972F95-B14F-4576-85C8-5CDCABBEE8B4}" type="slidenum">
              <a:rPr lang="en-US" smtClean="0"/>
              <a:pPr>
                <a:defRPr/>
              </a:pPr>
              <a:t>‹#›</a:t>
            </a:fld>
            <a:endParaRPr lang="en-US"/>
          </a:p>
        </p:txBody>
      </p:sp>
    </p:spTree>
    <p:extLst>
      <p:ext uri="{BB962C8B-B14F-4D97-AF65-F5344CB8AC3E}">
        <p14:creationId xmlns:p14="http://schemas.microsoft.com/office/powerpoint/2010/main" val="324659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39" Type="http://schemas.openxmlformats.org/officeDocument/2006/relationships/image" Target="../media/image28.png"/><Relationship Id="rId3" Type="http://schemas.openxmlformats.org/officeDocument/2006/relationships/slideLayout" Target="../slideLayouts/slideLayout14.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8.xml"/><Relationship Id="rId12" Type="http://schemas.openxmlformats.org/officeDocument/2006/relationships/image" Target="../media/image1.jpe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13.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6.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50327F0-8BC1-404A-8942-A6F611189FF9}" type="slidenum">
              <a:rPr lang="en-US" smtClean="0"/>
              <a:pPr>
                <a:defRPr/>
              </a:pPr>
              <a:t>‹#›</a:t>
            </a:fld>
            <a:endParaRPr lang="en-US"/>
          </a:p>
        </p:txBody>
      </p:sp>
    </p:spTree>
    <p:extLst>
      <p:ext uri="{BB962C8B-B14F-4D97-AF65-F5344CB8AC3E}">
        <p14:creationId xmlns:p14="http://schemas.microsoft.com/office/powerpoint/2010/main" val="2565145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491287"/>
            <a:ext cx="9144000" cy="366713"/>
          </a:xfrm>
          <a:prstGeom prst="rect">
            <a:avLst/>
          </a:prstGeom>
        </p:spPr>
      </p:pic>
      <p:sp>
        <p:nvSpPr>
          <p:cNvPr id="4" name="Text Box 34"/>
          <p:cNvSpPr txBox="1">
            <a:spLocks noChangeAspect="1" noChangeArrowheads="1"/>
          </p:cNvSpPr>
          <p:nvPr/>
        </p:nvSpPr>
        <p:spPr bwMode="auto">
          <a:xfrm>
            <a:off x="7086066" y="6279900"/>
            <a:ext cx="1914747"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rgbClr val="4D4F53"/>
                </a:solidFill>
                <a:latin typeface="Verdana" pitchFamily="34" charset="0"/>
              </a:rPr>
              <a:t>C Donlon | 13/10/2016 | Slide  </a:t>
            </a:r>
            <a:fld id="{6EDC3D03-FE45-B448-AD0E-ACEB5C2E77C3}" type="slidenum">
              <a:rPr lang="en-GB" sz="800" noProof="1" smtClean="0">
                <a:solidFill>
                  <a:srgbClr val="4D4F53"/>
                </a:solidFill>
                <a:latin typeface="Verdana" pitchFamily="34" charset="0"/>
              </a:rPr>
              <a:pPr algn="r">
                <a:spcBef>
                  <a:spcPct val="50000"/>
                </a:spcBef>
              </a:pPr>
              <a:t>‹#›</a:t>
            </a:fld>
            <a:endParaRPr lang="en-GB" sz="800" noProof="1">
              <a:solidFill>
                <a:srgbClr val="4D4F53"/>
              </a:solidFill>
              <a:latin typeface="Verdana" pitchFamily="34" charset="0"/>
            </a:endParaRPr>
          </a:p>
        </p:txBody>
      </p:sp>
      <p:sp>
        <p:nvSpPr>
          <p:cNvPr id="5" name="Text Box 38"/>
          <p:cNvSpPr txBox="1">
            <a:spLocks noChangeArrowheads="1"/>
          </p:cNvSpPr>
          <p:nvPr/>
        </p:nvSpPr>
        <p:spPr bwMode="auto">
          <a:xfrm>
            <a:off x="166064" y="6279900"/>
            <a:ext cx="201593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US" sz="800" smtClean="0">
                <a:solidFill>
                  <a:srgbClr val="000000">
                    <a:lumMod val="75000"/>
                    <a:lumOff val="25000"/>
                  </a:srgbClr>
                </a:solidFill>
                <a:latin typeface="Verdana" pitchFamily="34" charset="0"/>
              </a:rPr>
              <a:t>ESA UNCLASSIFIED - For Official Use</a:t>
            </a:r>
            <a:endParaRPr lang="en-GB" sz="800" dirty="0">
              <a:solidFill>
                <a:srgbClr val="000000">
                  <a:lumMod val="75000"/>
                  <a:lumOff val="25000"/>
                </a:srgbClr>
              </a:solidFill>
              <a:latin typeface="Verdana" pitchFamily="34" charset="0"/>
            </a:endParaRPr>
          </a:p>
        </p:txBody>
      </p:sp>
      <p:pic>
        <p:nvPicPr>
          <p:cNvPr id="6" name="Picture 5"/>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291514"/>
            <a:ext cx="1210456" cy="504000"/>
          </a:xfrm>
          <a:prstGeom prst="rect">
            <a:avLst/>
          </a:prstGeom>
        </p:spPr>
      </p:pic>
      <p:grpSp>
        <p:nvGrpSpPr>
          <p:cNvPr id="7" name="Group 6"/>
          <p:cNvGrpSpPr/>
          <p:nvPr/>
        </p:nvGrpSpPr>
        <p:grpSpPr>
          <a:xfrm>
            <a:off x="171652" y="6621093"/>
            <a:ext cx="6436141" cy="111519"/>
            <a:chOff x="171652" y="6621093"/>
            <a:chExt cx="6436141" cy="111519"/>
          </a:xfrm>
        </p:grpSpPr>
        <p:pic>
          <p:nvPicPr>
            <p:cNvPr id="8" name="Picture 7"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238216"/>
            <a:ext cx="7174846" cy="523220"/>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smtClean="0"/>
              <a:t>Click to edit Master title style</a:t>
            </a:r>
            <a:endParaRPr lang="en-GB" dirty="0" smtClean="0"/>
          </a:p>
        </p:txBody>
      </p:sp>
      <p:sp>
        <p:nvSpPr>
          <p:cNvPr id="33" name="Rectangle 2"/>
          <p:cNvSpPr/>
          <p:nvPr/>
        </p:nvSpPr>
        <p:spPr>
          <a:xfrm>
            <a:off x="172800" y="864000"/>
            <a:ext cx="8748000" cy="533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it-IT" sz="1800" dirty="0">
              <a:solidFill>
                <a:srgbClr val="000000"/>
              </a:solidFill>
            </a:endParaRPr>
          </a:p>
        </p:txBody>
      </p:sp>
      <p:pic>
        <p:nvPicPr>
          <p:cNvPr id="34" name="Picture 36" descr="PPT_Header01" hidden="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5" descr="PPT_Header02" hidden="1"/>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signature" hidden="1"/>
          <p:cNvPicPr>
            <a:picLocks noChangeAspect="1" noChangeArrowheads="1"/>
          </p:cNvPicPr>
          <p:nvPr/>
        </p:nvPicPr>
        <p:blipFill>
          <a:blip r:embed="rId39" cstate="print">
            <a:extLst>
              <a:ext uri="{28A0092B-C50C-407E-A947-70E740481C1C}">
                <a14:useLocalDpi xmlns:a14="http://schemas.microsoft.com/office/drawing/2010/main" val="0"/>
              </a:ext>
            </a:extLst>
          </a:blip>
          <a:srcRect l="84271" t="-8163"/>
          <a:stretch>
            <a:fillRect/>
          </a:stretch>
        </p:blipFill>
        <p:spPr bwMode="auto">
          <a:xfrm>
            <a:off x="7705725" y="6391276"/>
            <a:ext cx="14382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864000"/>
            <a:ext cx="8748000" cy="5338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t-IT" dirty="0"/>
          </a:p>
        </p:txBody>
      </p:sp>
    </p:spTree>
    <p:extLst>
      <p:ext uri="{BB962C8B-B14F-4D97-AF65-F5344CB8AC3E}">
        <p14:creationId xmlns:p14="http://schemas.microsoft.com/office/powerpoint/2010/main" val="172218519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800" b="1"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a:buChar char="•"/>
        <a:defRPr sz="24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20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20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20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20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3C15A58-565C-C642-BD5E-A9DF8FB49C30}" type="datetimeFigureOut">
              <a:rPr lang="en-US" smtClean="0">
                <a:solidFill>
                  <a:prstClr val="black">
                    <a:tint val="75000"/>
                  </a:prstClr>
                </a:solidFill>
                <a:latin typeface="Calibri" panose="020F0502020204030204"/>
              </a:rPr>
              <a:pPr fontAlgn="auto">
                <a:spcBef>
                  <a:spcPts val="0"/>
                </a:spcBef>
                <a:spcAft>
                  <a:spcPts val="0"/>
                </a:spcAft>
              </a:pPr>
              <a:t>3/16/2017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8C38905-F944-2341-AFD9-06DD76842364}"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12942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3C15A58-565C-C642-BD5E-A9DF8FB49C30}" type="datetimeFigureOut">
              <a:rPr lang="en-US" smtClean="0">
                <a:solidFill>
                  <a:prstClr val="black">
                    <a:tint val="75000"/>
                  </a:prstClr>
                </a:solidFill>
                <a:latin typeface="Calibri" panose="020F0502020204030204"/>
              </a:rPr>
              <a:pPr fontAlgn="auto">
                <a:spcBef>
                  <a:spcPts val="0"/>
                </a:spcBef>
                <a:spcAft>
                  <a:spcPts val="0"/>
                </a:spcAft>
              </a:pPr>
              <a:t>3/16/2017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8C38905-F944-2341-AFD9-06DD76842364}"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55040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C9CFE3-0393-2948-8BA2-A93B945C4654}" type="slidenum">
              <a:rPr lang="en-US" altLang="en-US" smtClean="0">
                <a:solidFill>
                  <a:srgbClr val="000000"/>
                </a:solidFill>
                <a:latin typeface="Times New Roman" charset="0"/>
              </a:rPr>
              <a:pPr/>
              <a:t>‹#›</a:t>
            </a:fld>
            <a:endParaRPr lang="en-US" altLang="en-US" smtClean="0">
              <a:solidFill>
                <a:srgbClr val="000000"/>
              </a:solidFill>
              <a:latin typeface="Times New Roman" charset="0"/>
            </a:endParaRPr>
          </a:p>
        </p:txBody>
      </p:sp>
    </p:spTree>
    <p:extLst>
      <p:ext uri="{BB962C8B-B14F-4D97-AF65-F5344CB8AC3E}">
        <p14:creationId xmlns:p14="http://schemas.microsoft.com/office/powerpoint/2010/main" val="16729418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tiff"/></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9.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9.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9.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685800" y="304800"/>
            <a:ext cx="7772400" cy="685800"/>
          </a:xfrm>
        </p:spPr>
        <p:txBody>
          <a:bodyPr>
            <a:normAutofit fontScale="90000"/>
          </a:bodyPr>
          <a:lstStyle/>
          <a:p>
            <a:pPr eaLnBrk="1" hangingPunct="1"/>
            <a:r>
              <a:rPr lang="en-US" altLang="en-US" smtClean="0"/>
              <a:t>Global Drifter Program (GDP)</a:t>
            </a:r>
            <a:br>
              <a:rPr lang="en-US" altLang="en-US" smtClean="0"/>
            </a:br>
            <a:endParaRPr lang="en-US" altLang="en-US" smtClean="0"/>
          </a:p>
        </p:txBody>
      </p:sp>
      <p:sp>
        <p:nvSpPr>
          <p:cNvPr id="13316" name="Rectangle 8"/>
          <p:cNvSpPr>
            <a:spLocks noChangeArrowheads="1"/>
          </p:cNvSpPr>
          <p:nvPr/>
        </p:nvSpPr>
        <p:spPr bwMode="auto">
          <a:xfrm>
            <a:off x="1143000" y="681038"/>
            <a:ext cx="670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i="1" dirty="0">
                <a:latin typeface="+mn-lt"/>
                <a:ea typeface="Times" pitchFamily="18" charset="0"/>
                <a:cs typeface="Times" pitchFamily="18" charset="0"/>
              </a:rPr>
              <a:t>Drifting buoy measurements of </a:t>
            </a:r>
            <a:r>
              <a:rPr lang="en-US" altLang="en-US" sz="1600" b="1" i="1" dirty="0" smtClean="0">
                <a:latin typeface="+mn-lt"/>
                <a:ea typeface="Times" pitchFamily="18" charset="0"/>
                <a:cs typeface="Times" pitchFamily="18" charset="0"/>
              </a:rPr>
              <a:t>Mixed Layer Currents (and Sea </a:t>
            </a:r>
            <a:r>
              <a:rPr lang="en-US" altLang="en-US" sz="1600" b="1" i="1" dirty="0">
                <a:latin typeface="+mn-lt"/>
                <a:ea typeface="Times" pitchFamily="18" charset="0"/>
                <a:cs typeface="Times" pitchFamily="18" charset="0"/>
              </a:rPr>
              <a:t>Surface </a:t>
            </a:r>
            <a:r>
              <a:rPr lang="en-US" altLang="en-US" sz="1600" b="1" i="1" dirty="0" smtClean="0">
                <a:latin typeface="+mn-lt"/>
                <a:ea typeface="Times" pitchFamily="18" charset="0"/>
                <a:cs typeface="Times" pitchFamily="18" charset="0"/>
              </a:rPr>
              <a:t>Temperature, </a:t>
            </a:r>
            <a:r>
              <a:rPr lang="en-US" altLang="en-US" sz="1600" b="1" i="1" dirty="0">
                <a:latin typeface="+mn-lt"/>
                <a:ea typeface="Times" pitchFamily="18" charset="0"/>
                <a:cs typeface="Times" pitchFamily="18" charset="0"/>
              </a:rPr>
              <a:t>Atmospheric </a:t>
            </a:r>
            <a:r>
              <a:rPr lang="en-US" altLang="en-US" sz="1600" b="1" i="1" dirty="0" smtClean="0">
                <a:latin typeface="+mn-lt"/>
                <a:ea typeface="Times" pitchFamily="18" charset="0"/>
                <a:cs typeface="Times" pitchFamily="18" charset="0"/>
              </a:rPr>
              <a:t>Pressure, Salinity, Wind, and Waves)</a:t>
            </a:r>
            <a:endParaRPr lang="en-US" altLang="en-US" sz="1600" dirty="0">
              <a:latin typeface="+mn-lt"/>
            </a:endParaRPr>
          </a:p>
          <a:p>
            <a:pPr algn="ctr" eaLnBrk="1" hangingPunct="1">
              <a:spcBef>
                <a:spcPct val="0"/>
              </a:spcBef>
              <a:buFontTx/>
              <a:buNone/>
            </a:pPr>
            <a:r>
              <a:rPr lang="en-US" altLang="en-US" sz="1600" dirty="0">
                <a:latin typeface="+mn-lt"/>
              </a:rPr>
              <a:t>http://www.aoml.noaa.gov/phod/dac/gdp.html</a:t>
            </a:r>
          </a:p>
        </p:txBody>
      </p:sp>
      <p:pic>
        <p:nvPicPr>
          <p:cNvPr id="13318" name="Picture 13" descr="C:\Documents and Settings\lumpkin\My Documents\My Pictures\logos\gdp_logo.jpg"/>
          <p:cNvPicPr>
            <a:picLocks noChangeAspect="1" noChangeArrowheads="1"/>
          </p:cNvPicPr>
          <p:nvPr/>
        </p:nvPicPr>
        <p:blipFill>
          <a:blip r:embed="rId3" cstate="print">
            <a:extLst>
              <a:ext uri="{28A0092B-C50C-407E-A947-70E740481C1C}">
                <a14:useLocalDpi xmlns:a14="http://schemas.microsoft.com/office/drawing/2010/main" val="0"/>
              </a:ext>
            </a:extLst>
          </a:blip>
          <a:srcRect l="4036" t="3836" r="4036" b="11510"/>
          <a:stretch>
            <a:fillRect/>
          </a:stretch>
        </p:blipFill>
        <p:spPr bwMode="auto">
          <a:xfrm>
            <a:off x="3782343" y="1468519"/>
            <a:ext cx="1426913" cy="138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5"/>
          <p:cNvSpPr txBox="1">
            <a:spLocks noChangeArrowheads="1"/>
          </p:cNvSpPr>
          <p:nvPr/>
        </p:nvSpPr>
        <p:spPr bwMode="auto">
          <a:xfrm>
            <a:off x="152400" y="6048832"/>
            <a:ext cx="769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b="1" dirty="0" err="1" smtClean="0">
                <a:latin typeface="+mn-lt"/>
              </a:rPr>
              <a:t>GlobCurrent</a:t>
            </a:r>
            <a:r>
              <a:rPr lang="en-US" altLang="en-US" sz="1800" b="1" dirty="0" smtClean="0">
                <a:latin typeface="+mn-lt"/>
              </a:rPr>
              <a:t> User Consultation Meeting, March </a:t>
            </a:r>
            <a:r>
              <a:rPr lang="en-US" altLang="en-US" sz="1800" b="1" dirty="0" smtClean="0">
                <a:latin typeface="+mn-lt"/>
              </a:rPr>
              <a:t>21—23, </a:t>
            </a:r>
            <a:r>
              <a:rPr lang="en-US" altLang="en-US" sz="1800" b="1" dirty="0" err="1" smtClean="0">
                <a:latin typeface="+mn-lt"/>
              </a:rPr>
              <a:t>Frascati</a:t>
            </a:r>
            <a:r>
              <a:rPr lang="en-US" altLang="en-US" sz="1800" b="1" dirty="0" smtClean="0">
                <a:latin typeface="+mn-lt"/>
              </a:rPr>
              <a:t>, Italy</a:t>
            </a:r>
            <a:endParaRPr lang="en-US" altLang="en-US" sz="1800" b="1" dirty="0">
              <a:latin typeface="+mn-lt"/>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5530" t="23542" r="24891" b="14597"/>
          <a:stretch/>
        </p:blipFill>
        <p:spPr>
          <a:xfrm>
            <a:off x="6524367" y="2950601"/>
            <a:ext cx="2355520" cy="276439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19" y="2944423"/>
            <a:ext cx="6255220" cy="277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aoml.noaa.gov/phod/instrument_development/bin/icon/aoml_logo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935" cy="908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ance\Documents\myrepo\DBCP\28\documents\images\Scripps_Seal.png"/>
          <p:cNvPicPr>
            <a:picLocks noChangeAspect="1" noChangeArrowheads="1"/>
          </p:cNvPicPr>
          <p:nvPr/>
        </p:nvPicPr>
        <p:blipFill>
          <a:blip r:embed="rId7" cstate="print"/>
          <a:srcRect/>
          <a:stretch>
            <a:fillRect/>
          </a:stretch>
        </p:blipFill>
        <p:spPr bwMode="auto">
          <a:xfrm>
            <a:off x="8289375" y="0"/>
            <a:ext cx="854625" cy="854625"/>
          </a:xfrm>
          <a:prstGeom prst="rect">
            <a:avLst/>
          </a:prstGeom>
          <a:noFill/>
        </p:spPr>
      </p:pic>
    </p:spTree>
    <p:extLst>
      <p:ext uri="{BB962C8B-B14F-4D97-AF65-F5344CB8AC3E}">
        <p14:creationId xmlns:p14="http://schemas.microsoft.com/office/powerpoint/2010/main" val="256345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152400"/>
            <a:ext cx="7772400" cy="533400"/>
          </a:xfrm>
        </p:spPr>
        <p:txBody>
          <a:bodyPr>
            <a:normAutofit fontScale="90000"/>
          </a:bodyPr>
          <a:lstStyle/>
          <a:p>
            <a:pPr eaLnBrk="1" hangingPunct="1"/>
            <a:r>
              <a:rPr lang="en-US" altLang="en-US" sz="3600" smtClean="0"/>
              <a:t>Current status of the global array</a:t>
            </a:r>
            <a:r>
              <a:rPr lang="en-US" altLang="en-US" smtClean="0"/>
              <a:t> </a:t>
            </a:r>
            <a:endParaRPr lang="en-US" altLang="en-US" sz="2800" smtClean="0"/>
          </a:p>
        </p:txBody>
      </p:sp>
      <p:sp>
        <p:nvSpPr>
          <p:cNvPr id="16387" name="AutoShape 6" descr="http://www.aoml.noaa.gov/phod/graphics/dacdata/globpop.gif"/>
          <p:cNvSpPr>
            <a:spLocks noChangeAspect="1" noChangeArrowheads="1"/>
          </p:cNvSpPr>
          <p:nvPr/>
        </p:nvSpPr>
        <p:spPr bwMode="auto">
          <a:xfrm>
            <a:off x="0" y="-182563"/>
            <a:ext cx="8105775" cy="617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pic>
        <p:nvPicPr>
          <p:cNvPr id="2" name="Picture 2" descr="http://www.aoml.noaa.gov/phod/graphics/dacdata/globpo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6800"/>
            <a:ext cx="9130742" cy="4922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152400"/>
            <a:ext cx="7772400" cy="533400"/>
          </a:xfrm>
        </p:spPr>
        <p:txBody>
          <a:bodyPr>
            <a:normAutofit fontScale="90000"/>
          </a:bodyPr>
          <a:lstStyle/>
          <a:p>
            <a:pPr eaLnBrk="1" hangingPunct="1"/>
            <a:r>
              <a:rPr lang="en-US" altLang="en-US" sz="3600" smtClean="0"/>
              <a:t>Current status of the global array</a:t>
            </a:r>
            <a:r>
              <a:rPr lang="en-US" altLang="en-US" smtClean="0"/>
              <a:t> </a:t>
            </a:r>
            <a:endParaRPr lang="en-US" altLang="en-US" sz="2800" smtClean="0"/>
          </a:p>
        </p:txBody>
      </p:sp>
      <p:sp>
        <p:nvSpPr>
          <p:cNvPr id="16387" name="AutoShape 6" descr="http://www.aoml.noaa.gov/phod/graphics/dacdata/globpop.gif"/>
          <p:cNvSpPr>
            <a:spLocks noChangeAspect="1" noChangeArrowheads="1"/>
          </p:cNvSpPr>
          <p:nvPr/>
        </p:nvSpPr>
        <p:spPr bwMode="auto">
          <a:xfrm>
            <a:off x="0" y="-182563"/>
            <a:ext cx="8105775" cy="617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pic>
        <p:nvPicPr>
          <p:cNvPr id="2052" name="Picture 4" descr="http://www.aoml.noaa.gov/phod/graphics/dacdata/globpop_countri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400"/>
            <a:ext cx="9144001" cy="647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18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600" dirty="0" smtClean="0"/>
              <a:t>Use of Velocity from Drifters at Low Frequency: the </a:t>
            </a:r>
            <a:r>
              <a:rPr lang="en-US" sz="3600" dirty="0"/>
              <a:t>Mean Dynamic </a:t>
            </a:r>
            <a:r>
              <a:rPr lang="en-US" sz="3600" dirty="0" smtClean="0"/>
              <a:t>Topography (MDT)</a:t>
            </a:r>
            <a:endParaRPr lang="en-US" sz="3600" dirty="0"/>
          </a:p>
        </p:txBody>
      </p:sp>
      <p:pic>
        <p:nvPicPr>
          <p:cNvPr id="9" name="Picture 8"/>
          <p:cNvPicPr>
            <a:picLocks noChangeAspect="1"/>
          </p:cNvPicPr>
          <p:nvPr/>
        </p:nvPicPr>
        <p:blipFill>
          <a:blip r:embed="rId3"/>
          <a:stretch>
            <a:fillRect/>
          </a:stretch>
        </p:blipFill>
        <p:spPr>
          <a:xfrm>
            <a:off x="0" y="2518498"/>
            <a:ext cx="4819384" cy="2206550"/>
          </a:xfrm>
          <a:prstGeom prst="rect">
            <a:avLst/>
          </a:prstGeom>
        </p:spPr>
      </p:pic>
      <p:sp>
        <p:nvSpPr>
          <p:cNvPr id="10" name="TextBox 9"/>
          <p:cNvSpPr txBox="1"/>
          <p:nvPr/>
        </p:nvSpPr>
        <p:spPr>
          <a:xfrm>
            <a:off x="0" y="1447800"/>
            <a:ext cx="9060873" cy="707886"/>
          </a:xfrm>
          <a:prstGeom prst="rect">
            <a:avLst/>
          </a:prstGeom>
          <a:noFill/>
        </p:spPr>
        <p:txBody>
          <a:bodyPr wrap="square" rtlCol="0">
            <a:spAutoFit/>
          </a:bodyPr>
          <a:lstStyle/>
          <a:p>
            <a:pPr fontAlgn="auto">
              <a:spcBef>
                <a:spcPts val="0"/>
              </a:spcBef>
              <a:spcAft>
                <a:spcPts val="0"/>
              </a:spcAft>
            </a:pPr>
            <a:r>
              <a:rPr lang="en-US" sz="2000" dirty="0" smtClean="0">
                <a:solidFill>
                  <a:prstClr val="black"/>
                </a:solidFill>
                <a:latin typeface="Calibri" panose="020F0502020204030204"/>
              </a:rPr>
              <a:t>The </a:t>
            </a:r>
            <a:r>
              <a:rPr lang="en-US" sz="2000" dirty="0" smtClean="0">
                <a:solidFill>
                  <a:prstClr val="black"/>
                </a:solidFill>
                <a:latin typeface="Calibri" panose="020F0502020204030204"/>
              </a:rPr>
              <a:t>MDT can be computed from large-scale information (GRACE) and small-scale information (geostrophic currents derived from drifters).</a:t>
            </a:r>
          </a:p>
        </p:txBody>
      </p:sp>
      <p:sp>
        <p:nvSpPr>
          <p:cNvPr id="11" name="TextBox 10"/>
          <p:cNvSpPr txBox="1"/>
          <p:nvPr/>
        </p:nvSpPr>
        <p:spPr>
          <a:xfrm>
            <a:off x="1155855" y="4798110"/>
            <a:ext cx="2507673" cy="338554"/>
          </a:xfrm>
          <a:prstGeom prst="rect">
            <a:avLst/>
          </a:prstGeom>
          <a:noFill/>
        </p:spPr>
        <p:txBody>
          <a:bodyPr wrap="square" rtlCol="0">
            <a:spAutoFit/>
          </a:bodyPr>
          <a:lstStyle/>
          <a:p>
            <a:pPr algn="l" fontAlgn="auto">
              <a:spcBef>
                <a:spcPts val="0"/>
              </a:spcBef>
              <a:spcAft>
                <a:spcPts val="0"/>
              </a:spcAft>
            </a:pPr>
            <a:r>
              <a:rPr lang="en-US" sz="1600" dirty="0" err="1" smtClean="0">
                <a:solidFill>
                  <a:prstClr val="black"/>
                </a:solidFill>
                <a:latin typeface="Calibri" panose="020F0502020204030204"/>
              </a:rPr>
              <a:t>Maximenko</a:t>
            </a:r>
            <a:r>
              <a:rPr lang="en-US" sz="1600" dirty="0" smtClean="0">
                <a:solidFill>
                  <a:prstClr val="black"/>
                </a:solidFill>
                <a:latin typeface="Calibri" panose="020F0502020204030204"/>
              </a:rPr>
              <a:t> et al. (2009)</a:t>
            </a:r>
            <a:endParaRPr lang="en-US" sz="1600" dirty="0">
              <a:solidFill>
                <a:prstClr val="black"/>
              </a:solidFill>
              <a:latin typeface="Calibri" panose="020F0502020204030204"/>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314" y="2445435"/>
            <a:ext cx="4105275" cy="227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10200" y="5031542"/>
            <a:ext cx="3306475" cy="584775"/>
          </a:xfrm>
          <a:prstGeom prst="rect">
            <a:avLst/>
          </a:prstGeom>
          <a:noFill/>
        </p:spPr>
        <p:txBody>
          <a:bodyPr wrap="square" rtlCol="0">
            <a:spAutoFit/>
          </a:bodyPr>
          <a:lstStyle/>
          <a:p>
            <a:pPr algn="l" fontAlgn="auto">
              <a:spcBef>
                <a:spcPts val="0"/>
              </a:spcBef>
              <a:spcAft>
                <a:spcPts val="0"/>
              </a:spcAft>
            </a:pPr>
            <a:r>
              <a:rPr lang="en-US" sz="1600" dirty="0" smtClean="0">
                <a:solidFill>
                  <a:prstClr val="black"/>
                </a:solidFill>
                <a:latin typeface="Calibri" panose="020F0502020204030204"/>
              </a:rPr>
              <a:t>Rio et al. (2014): CNES-CLS13 MDT used in </a:t>
            </a:r>
            <a:r>
              <a:rPr lang="en-US" sz="1600" dirty="0" err="1" smtClean="0">
                <a:solidFill>
                  <a:prstClr val="black"/>
                </a:solidFill>
                <a:latin typeface="Calibri" panose="020F0502020204030204"/>
              </a:rPr>
              <a:t>GlobCurrent</a:t>
            </a:r>
            <a:r>
              <a:rPr lang="en-US" sz="1600" dirty="0" smtClean="0">
                <a:solidFill>
                  <a:prstClr val="black"/>
                </a:solidFill>
                <a:latin typeface="Calibri" panose="020F0502020204030204"/>
              </a:rPr>
              <a:t> v2.0</a:t>
            </a:r>
            <a:endParaRPr lang="en-US" sz="1600" dirty="0">
              <a:solidFill>
                <a:prstClr val="black"/>
              </a:solidFill>
              <a:latin typeface="Calibri" panose="020F0502020204030204"/>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501" y="4798110"/>
            <a:ext cx="3390900" cy="23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397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normAutofit/>
          </a:bodyPr>
          <a:lstStyle/>
          <a:p>
            <a:r>
              <a:rPr lang="en-GB" sz="3200" dirty="0"/>
              <a:t>Drifter Sampling </a:t>
            </a:r>
            <a:r>
              <a:rPr lang="en-GB" sz="3200" dirty="0" err="1"/>
              <a:t>Submesoscale</a:t>
            </a:r>
            <a:r>
              <a:rPr lang="en-GB" sz="3200" dirty="0"/>
              <a:t>, Inertial, </a:t>
            </a:r>
            <a:r>
              <a:rPr lang="en-GB" sz="3200" dirty="0" err="1"/>
              <a:t>Superinertial</a:t>
            </a:r>
            <a:r>
              <a:rPr lang="en-GB" sz="3200" dirty="0"/>
              <a:t>, Tidal and Diurnal Cycle</a:t>
            </a:r>
            <a:endParaRPr lang="en-US" sz="3200" dirty="0"/>
          </a:p>
        </p:txBody>
      </p:sp>
      <p:pic>
        <p:nvPicPr>
          <p:cNvPr id="3" name="Content Placeholder 7" descr="AfricaDesertCombo44607.jpg"/>
          <p:cNvPicPr>
            <a:picLocks noChangeAspect="1"/>
          </p:cNvPicPr>
          <p:nvPr/>
        </p:nvPicPr>
        <p:blipFill>
          <a:blip r:embed="rId2" cstate="print"/>
          <a:srcRect l="3391" t="1431" b="7162"/>
          <a:stretch>
            <a:fillRect/>
          </a:stretch>
        </p:blipFill>
        <p:spPr>
          <a:xfrm>
            <a:off x="5724097" y="1317450"/>
            <a:ext cx="3180970" cy="4263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7450"/>
            <a:ext cx="5656300" cy="877601"/>
          </a:xfrm>
          <a:prstGeom prst="rect">
            <a:avLst/>
          </a:prstGeom>
        </p:spPr>
      </p:pic>
      <p:pic>
        <p:nvPicPr>
          <p:cNvPr id="5" name="Picture 4"/>
          <p:cNvPicPr>
            <a:picLocks noChangeAspect="1"/>
          </p:cNvPicPr>
          <p:nvPr/>
        </p:nvPicPr>
        <p:blipFill>
          <a:blip r:embed="rId4"/>
          <a:stretch>
            <a:fillRect/>
          </a:stretch>
        </p:blipFill>
        <p:spPr>
          <a:xfrm>
            <a:off x="0" y="2362200"/>
            <a:ext cx="5410200" cy="3300289"/>
          </a:xfrm>
          <a:prstGeom prst="rect">
            <a:avLst/>
          </a:prstGeom>
        </p:spPr>
      </p:pic>
      <p:sp>
        <p:nvSpPr>
          <p:cNvPr id="6" name="TextBox 5"/>
          <p:cNvSpPr txBox="1"/>
          <p:nvPr/>
        </p:nvSpPr>
        <p:spPr>
          <a:xfrm>
            <a:off x="228600" y="5715000"/>
            <a:ext cx="5181600" cy="584775"/>
          </a:xfrm>
          <a:prstGeom prst="rect">
            <a:avLst/>
          </a:prstGeom>
          <a:noFill/>
        </p:spPr>
        <p:txBody>
          <a:bodyPr wrap="square" rtlCol="0">
            <a:spAutoFit/>
          </a:bodyPr>
          <a:lstStyle/>
          <a:p>
            <a:pPr algn="l"/>
            <a:r>
              <a:rPr lang="en-US" sz="1600" dirty="0" smtClean="0"/>
              <a:t>Near-inertial variance from hourly drifter position, from </a:t>
            </a:r>
            <a:r>
              <a:rPr lang="en-US" sz="1600" dirty="0" err="1" smtClean="0"/>
              <a:t>Elipot</a:t>
            </a:r>
            <a:r>
              <a:rPr lang="en-US" sz="1600" dirty="0" smtClean="0"/>
              <a:t> et al. 2010</a:t>
            </a:r>
            <a:endParaRPr lang="en-US" sz="1600" dirty="0"/>
          </a:p>
        </p:txBody>
      </p:sp>
    </p:spTree>
    <p:extLst>
      <p:ext uri="{BB962C8B-B14F-4D97-AF65-F5344CB8AC3E}">
        <p14:creationId xmlns:p14="http://schemas.microsoft.com/office/powerpoint/2010/main" val="190678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st_drifters_current_20150424.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 y="960989"/>
            <a:ext cx="4483100" cy="4152878"/>
          </a:xfrm>
          <a:prstGeom prst="rect">
            <a:avLst/>
          </a:prstGeom>
        </p:spPr>
      </p:pic>
      <p:sp>
        <p:nvSpPr>
          <p:cNvPr id="6" name="TextBox 5"/>
          <p:cNvSpPr txBox="1"/>
          <p:nvPr/>
        </p:nvSpPr>
        <p:spPr>
          <a:xfrm>
            <a:off x="13421" y="5266137"/>
            <a:ext cx="4469679" cy="646331"/>
          </a:xfrm>
          <a:prstGeom prst="rect">
            <a:avLst/>
          </a:prstGeom>
          <a:noFill/>
        </p:spPr>
        <p:txBody>
          <a:bodyPr wrap="square" rtlCol="0">
            <a:spAutoFit/>
          </a:bodyPr>
          <a:lstStyle/>
          <a:p>
            <a:r>
              <a:rPr lang="en-US" sz="1800" dirty="0" smtClean="0">
                <a:solidFill>
                  <a:srgbClr val="000000"/>
                </a:solidFill>
                <a:latin typeface="Verdana" pitchFamily="34" charset="0"/>
              </a:rPr>
              <a:t>Streamlines </a:t>
            </a:r>
            <a:r>
              <a:rPr lang="en-US" sz="1800" dirty="0">
                <a:solidFill>
                  <a:srgbClr val="000000"/>
                </a:solidFill>
                <a:latin typeface="Verdana" pitchFamily="34" charset="0"/>
              </a:rPr>
              <a:t>of </a:t>
            </a:r>
            <a:r>
              <a:rPr lang="en-US" sz="1800" dirty="0" smtClean="0">
                <a:solidFill>
                  <a:srgbClr val="000000"/>
                </a:solidFill>
                <a:latin typeface="Verdana" pitchFamily="34" charset="0"/>
              </a:rPr>
              <a:t>altimeter derived velocities overlaid microwave </a:t>
            </a:r>
            <a:r>
              <a:rPr lang="en-US" sz="1800" dirty="0">
                <a:solidFill>
                  <a:srgbClr val="000000"/>
                </a:solidFill>
                <a:latin typeface="Verdana" pitchFamily="34" charset="0"/>
              </a:rPr>
              <a:t>SST and </a:t>
            </a:r>
            <a:r>
              <a:rPr lang="en-US" sz="1800" dirty="0" smtClean="0">
                <a:solidFill>
                  <a:srgbClr val="000000"/>
                </a:solidFill>
                <a:latin typeface="Verdana" pitchFamily="34" charset="0"/>
              </a:rPr>
              <a:t>drifters</a:t>
            </a:r>
            <a:r>
              <a:rPr lang="en-US" sz="1800" dirty="0">
                <a:solidFill>
                  <a:srgbClr val="000000"/>
                </a:solidFill>
                <a:latin typeface="Verdana" pitchFamily="34" charset="0"/>
              </a:rPr>
              <a:t>.</a:t>
            </a:r>
          </a:p>
        </p:txBody>
      </p:sp>
      <p:sp>
        <p:nvSpPr>
          <p:cNvPr id="9" name="TextBox 8"/>
          <p:cNvSpPr txBox="1"/>
          <p:nvPr/>
        </p:nvSpPr>
        <p:spPr>
          <a:xfrm>
            <a:off x="322198" y="175526"/>
            <a:ext cx="3400640" cy="646331"/>
          </a:xfrm>
          <a:prstGeom prst="rect">
            <a:avLst/>
          </a:prstGeom>
          <a:noFill/>
        </p:spPr>
        <p:txBody>
          <a:bodyPr wrap="square" rtlCol="0">
            <a:spAutoFit/>
          </a:bodyPr>
          <a:lstStyle/>
          <a:p>
            <a:pPr algn="l"/>
            <a:r>
              <a:rPr lang="en-US" sz="1800" dirty="0" smtClean="0">
                <a:solidFill>
                  <a:srgbClr val="004C6D"/>
                </a:solidFill>
                <a:latin typeface="Verdana" pitchFamily="34" charset="0"/>
              </a:rPr>
              <a:t>24 April 2015, Uncorrected velocity field</a:t>
            </a:r>
            <a:endParaRPr lang="en-US" sz="1800" dirty="0">
              <a:solidFill>
                <a:srgbClr val="004C6D"/>
              </a:solidFill>
              <a:latin typeface="Verdana" pitchFamily="34" charset="0"/>
            </a:endParaRPr>
          </a:p>
        </p:txBody>
      </p:sp>
      <p:sp>
        <p:nvSpPr>
          <p:cNvPr id="8" name="TextBox 7"/>
          <p:cNvSpPr txBox="1"/>
          <p:nvPr/>
        </p:nvSpPr>
        <p:spPr>
          <a:xfrm>
            <a:off x="4716911" y="5266137"/>
            <a:ext cx="4440510" cy="1200329"/>
          </a:xfrm>
          <a:prstGeom prst="rect">
            <a:avLst/>
          </a:prstGeom>
          <a:noFill/>
        </p:spPr>
        <p:txBody>
          <a:bodyPr wrap="square" rtlCol="0">
            <a:spAutoFit/>
          </a:bodyPr>
          <a:lstStyle/>
          <a:p>
            <a:r>
              <a:rPr lang="en-US" sz="1800" dirty="0">
                <a:solidFill>
                  <a:srgbClr val="000000"/>
                </a:solidFill>
                <a:latin typeface="Verdana" pitchFamily="34" charset="0"/>
              </a:rPr>
              <a:t>S</a:t>
            </a:r>
            <a:r>
              <a:rPr lang="en-US" sz="1800" dirty="0" smtClean="0">
                <a:solidFill>
                  <a:srgbClr val="000000"/>
                </a:solidFill>
                <a:latin typeface="Verdana" pitchFamily="34" charset="0"/>
              </a:rPr>
              <a:t>treamlines </a:t>
            </a:r>
            <a:r>
              <a:rPr lang="en-US" sz="1800" dirty="0">
                <a:solidFill>
                  <a:srgbClr val="000000"/>
                </a:solidFill>
                <a:latin typeface="Verdana" pitchFamily="34" charset="0"/>
              </a:rPr>
              <a:t>of corrected velocities using SST plotted </a:t>
            </a:r>
            <a:r>
              <a:rPr lang="en-US" sz="1800" dirty="0" smtClean="0">
                <a:solidFill>
                  <a:srgbClr val="000000"/>
                </a:solidFill>
                <a:latin typeface="Verdana" pitchFamily="34" charset="0"/>
              </a:rPr>
              <a:t>with microwave </a:t>
            </a:r>
            <a:r>
              <a:rPr lang="en-US" sz="1800" dirty="0">
                <a:solidFill>
                  <a:srgbClr val="000000"/>
                </a:solidFill>
                <a:latin typeface="Verdana" pitchFamily="34" charset="0"/>
              </a:rPr>
              <a:t>SST and </a:t>
            </a:r>
            <a:r>
              <a:rPr lang="en-US" sz="1800" dirty="0" smtClean="0">
                <a:solidFill>
                  <a:srgbClr val="000000"/>
                </a:solidFill>
                <a:latin typeface="Verdana" pitchFamily="34" charset="0"/>
              </a:rPr>
              <a:t>drifters.</a:t>
            </a:r>
            <a:endParaRPr lang="en-US" sz="1800" dirty="0">
              <a:solidFill>
                <a:srgbClr val="000000"/>
              </a:solidFill>
              <a:latin typeface="Verdana" pitchFamily="34" charset="0"/>
            </a:endParaRPr>
          </a:p>
          <a:p>
            <a:pPr algn="l"/>
            <a:endParaRPr lang="en-US" sz="1800" dirty="0">
              <a:solidFill>
                <a:srgbClr val="000000"/>
              </a:solidFill>
              <a:latin typeface="Verdana" pitchFamily="34" charset="0"/>
            </a:endParaRPr>
          </a:p>
        </p:txBody>
      </p:sp>
      <p:sp>
        <p:nvSpPr>
          <p:cNvPr id="11" name="TextBox 10"/>
          <p:cNvSpPr txBox="1"/>
          <p:nvPr/>
        </p:nvSpPr>
        <p:spPr>
          <a:xfrm>
            <a:off x="4682119" y="177697"/>
            <a:ext cx="3026980" cy="646331"/>
          </a:xfrm>
          <a:prstGeom prst="rect">
            <a:avLst/>
          </a:prstGeom>
          <a:noFill/>
        </p:spPr>
        <p:txBody>
          <a:bodyPr wrap="square" rtlCol="0">
            <a:spAutoFit/>
          </a:bodyPr>
          <a:lstStyle/>
          <a:p>
            <a:pPr algn="l"/>
            <a:r>
              <a:rPr lang="en-US" sz="1800" dirty="0" smtClean="0">
                <a:solidFill>
                  <a:srgbClr val="004C6D"/>
                </a:solidFill>
                <a:latin typeface="Verdana" pitchFamily="34" charset="0"/>
              </a:rPr>
              <a:t>24 April 2015, Corrected velocity field</a:t>
            </a:r>
            <a:endParaRPr lang="en-US" sz="1800" dirty="0">
              <a:solidFill>
                <a:srgbClr val="004C6D"/>
              </a:solidFill>
              <a:latin typeface="Verdana" pitchFamily="34" charset="0"/>
            </a:endParaRPr>
          </a:p>
        </p:txBody>
      </p:sp>
      <p:grpSp>
        <p:nvGrpSpPr>
          <p:cNvPr id="13" name="Group 12"/>
          <p:cNvGrpSpPr/>
          <p:nvPr/>
        </p:nvGrpSpPr>
        <p:grpSpPr>
          <a:xfrm>
            <a:off x="4682119" y="958873"/>
            <a:ext cx="4440510" cy="4154994"/>
            <a:chOff x="4716911" y="2127250"/>
            <a:chExt cx="4440510" cy="3167286"/>
          </a:xfrm>
        </p:grpSpPr>
        <p:pic>
          <p:nvPicPr>
            <p:cNvPr id="2" name="Picture 1" descr="sst_drifters_corrcurrent_2015042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911" y="2127250"/>
              <a:ext cx="4440510" cy="3167286"/>
            </a:xfrm>
            <a:prstGeom prst="rect">
              <a:avLst/>
            </a:prstGeom>
          </p:spPr>
        </p:pic>
        <p:pic>
          <p:nvPicPr>
            <p:cNvPr id="12" name="Picture 11" descr="Screen Shot 2016-05-11 at 10.29.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800" y="2127250"/>
              <a:ext cx="965200" cy="622300"/>
            </a:xfrm>
            <a:prstGeom prst="rect">
              <a:avLst/>
            </a:prstGeom>
          </p:spPr>
        </p:pic>
      </p:grpSp>
      <p:sp>
        <p:nvSpPr>
          <p:cNvPr id="3" name="TextBox 2"/>
          <p:cNvSpPr txBox="1"/>
          <p:nvPr/>
        </p:nvSpPr>
        <p:spPr>
          <a:xfrm>
            <a:off x="2529266" y="962012"/>
            <a:ext cx="3942906" cy="369332"/>
          </a:xfrm>
          <a:prstGeom prst="rect">
            <a:avLst/>
          </a:prstGeom>
          <a:noFill/>
          <a:ln>
            <a:noFill/>
          </a:ln>
        </p:spPr>
        <p:txBody>
          <a:bodyPr wrap="none" rtlCol="0">
            <a:spAutoFit/>
          </a:bodyPr>
          <a:lstStyle/>
          <a:p>
            <a:pPr algn="l"/>
            <a:r>
              <a:rPr lang="en-US" sz="1800" dirty="0" smtClean="0">
                <a:solidFill>
                  <a:srgbClr val="000000"/>
                </a:solidFill>
                <a:latin typeface="Verdana" pitchFamily="34" charset="0"/>
              </a:rPr>
              <a:t>Courtesy Lucille </a:t>
            </a:r>
            <a:r>
              <a:rPr lang="en-US" sz="1800" dirty="0" err="1" smtClean="0">
                <a:solidFill>
                  <a:srgbClr val="000000"/>
                </a:solidFill>
                <a:latin typeface="Verdana" pitchFamily="34" charset="0"/>
              </a:rPr>
              <a:t>Gaultier</a:t>
            </a:r>
            <a:r>
              <a:rPr lang="en-US" sz="1800" dirty="0" smtClean="0">
                <a:solidFill>
                  <a:srgbClr val="000000"/>
                </a:solidFill>
                <a:latin typeface="Verdana" pitchFamily="34" charset="0"/>
              </a:rPr>
              <a:t>, </a:t>
            </a:r>
            <a:r>
              <a:rPr lang="en-US" sz="1800" dirty="0" err="1" smtClean="0">
                <a:solidFill>
                  <a:srgbClr val="000000"/>
                </a:solidFill>
                <a:latin typeface="Verdana" pitchFamily="34" charset="0"/>
              </a:rPr>
              <a:t>OceanDataLab</a:t>
            </a:r>
            <a:endParaRPr lang="en-US" sz="1800" dirty="0">
              <a:solidFill>
                <a:srgbClr val="000000"/>
              </a:solidFill>
              <a:latin typeface="Verdana" pitchFamily="34" charset="0"/>
            </a:endParaRPr>
          </a:p>
        </p:txBody>
      </p:sp>
    </p:spTree>
    <p:extLst>
      <p:ext uri="{BB962C8B-B14F-4D97-AF65-F5344CB8AC3E}">
        <p14:creationId xmlns:p14="http://schemas.microsoft.com/office/powerpoint/2010/main" val="982045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28600"/>
            <a:ext cx="8915400" cy="1143000"/>
          </a:xfrm>
        </p:spPr>
        <p:txBody>
          <a:bodyPr>
            <a:normAutofit fontScale="90000"/>
          </a:bodyPr>
          <a:lstStyle/>
          <a:p>
            <a:pPr eaLnBrk="1" hangingPunct="1"/>
            <a:r>
              <a:rPr lang="en-US" altLang="en-US" sz="3200" smtClean="0"/>
              <a:t>Drifter array in the Gulf Stream region</a:t>
            </a:r>
            <a:br>
              <a:rPr lang="en-US" altLang="en-US" sz="3200" smtClean="0"/>
            </a:br>
            <a:r>
              <a:rPr lang="en-US" altLang="en-US" sz="3200" smtClean="0"/>
              <a:t>February—March 2007 cruise, R/V </a:t>
            </a:r>
            <a:r>
              <a:rPr lang="en-US" altLang="en-US" sz="3200" i="1" smtClean="0"/>
              <a:t>Knorr</a:t>
            </a:r>
            <a:r>
              <a:rPr lang="en-US" altLang="en-US" sz="3200" smtClean="0"/>
              <a:t/>
            </a:r>
            <a:br>
              <a:rPr lang="en-US" altLang="en-US" sz="3200" smtClean="0"/>
            </a:br>
            <a:r>
              <a:rPr lang="en-US" altLang="en-US" sz="3200" b="1" i="1" smtClean="0"/>
              <a:t>Goal</a:t>
            </a:r>
            <a:r>
              <a:rPr lang="en-US" altLang="en-US" sz="3200" smtClean="0"/>
              <a:t>: measure dispersion (spreading)</a:t>
            </a:r>
          </a:p>
        </p:txBody>
      </p:sp>
      <p:pic>
        <p:nvPicPr>
          <p:cNvPr id="13315" name="Picture 4" descr="C:\Documents and Settings\lumpkin\My Documents\My Pictures\personal photos\CLIMODE07\Adopt A Drifter\Riviera and Geelong\dep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514600"/>
            <a:ext cx="17097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C:\Documents and Settings\lumpkin\My Documents\My Pictures\personal photos\CLIMODE07\Adopt A Drifter\Riviera and Geelong\batch3 002.jpg"/>
          <p:cNvPicPr>
            <a:picLocks noChangeAspect="1" noChangeArrowheads="1"/>
          </p:cNvPicPr>
          <p:nvPr/>
        </p:nvPicPr>
        <p:blipFill>
          <a:blip r:embed="rId3" cstate="print">
            <a:extLst>
              <a:ext uri="{28A0092B-C50C-407E-A947-70E740481C1C}">
                <a14:useLocalDpi xmlns:a14="http://schemas.microsoft.com/office/drawing/2010/main" val="0"/>
              </a:ext>
            </a:extLst>
          </a:blip>
          <a:srcRect r="23438" b="31250"/>
          <a:stretch>
            <a:fillRect/>
          </a:stretch>
        </p:blipFill>
        <p:spPr bwMode="auto">
          <a:xfrm>
            <a:off x="6324600" y="4419600"/>
            <a:ext cx="25908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7" descr="Parchment"/>
          <p:cNvSpPr txBox="1">
            <a:spLocks noChangeArrowheads="1"/>
          </p:cNvSpPr>
          <p:nvPr/>
        </p:nvSpPr>
        <p:spPr bwMode="auto">
          <a:xfrm>
            <a:off x="1905000" y="1676400"/>
            <a:ext cx="5486400" cy="4572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t>60 drifters </a:t>
            </a:r>
            <a:r>
              <a:rPr lang="en-US" altLang="en-US" sz="2400" dirty="0" smtClean="0"/>
              <a:t>deployed in trios and pairs</a:t>
            </a:r>
            <a:endParaRPr lang="en-US" altLang="en-US" sz="2400" dirty="0"/>
          </a:p>
        </p:txBody>
      </p:sp>
      <p:pic>
        <p:nvPicPr>
          <p:cNvPr id="133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6248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Text Box 9"/>
          <p:cNvSpPr txBox="1">
            <a:spLocks noChangeArrowheads="1"/>
          </p:cNvSpPr>
          <p:nvPr/>
        </p:nvSpPr>
        <p:spPr bwMode="auto">
          <a:xfrm>
            <a:off x="228600" y="6491288"/>
            <a:ext cx="563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t>Black: February.  Dark Grey: March.  Light Grey: Apr-July</a:t>
            </a:r>
          </a:p>
        </p:txBody>
      </p:sp>
    </p:spTree>
    <p:extLst>
      <p:ext uri="{BB962C8B-B14F-4D97-AF65-F5344CB8AC3E}">
        <p14:creationId xmlns:p14="http://schemas.microsoft.com/office/powerpoint/2010/main" val="3989837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8486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p:cNvSpPr>
            <a:spLocks noGrp="1" noChangeArrowheads="1"/>
          </p:cNvSpPr>
          <p:nvPr>
            <p:ph type="title"/>
          </p:nvPr>
        </p:nvSpPr>
        <p:spPr>
          <a:xfrm>
            <a:off x="381000" y="228600"/>
            <a:ext cx="8458200" cy="762000"/>
          </a:xfrm>
        </p:spPr>
        <p:txBody>
          <a:bodyPr/>
          <a:lstStyle/>
          <a:p>
            <a:pPr eaLnBrk="1" hangingPunct="1"/>
            <a:r>
              <a:rPr lang="en-US" altLang="en-US" smtClean="0"/>
              <a:t>A typical pair</a:t>
            </a:r>
          </a:p>
        </p:txBody>
      </p:sp>
      <p:sp>
        <p:nvSpPr>
          <p:cNvPr id="14340" name="Text Box 5"/>
          <p:cNvSpPr txBox="1">
            <a:spLocks noChangeArrowheads="1"/>
          </p:cNvSpPr>
          <p:nvPr/>
        </p:nvSpPr>
        <p:spPr bwMode="auto">
          <a:xfrm>
            <a:off x="1905000" y="1371600"/>
            <a:ext cx="1006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deployed</a:t>
            </a:r>
          </a:p>
        </p:txBody>
      </p:sp>
      <p:sp>
        <p:nvSpPr>
          <p:cNvPr id="14341" name="Text Box 6"/>
          <p:cNvSpPr txBox="1">
            <a:spLocks noChangeArrowheads="1"/>
          </p:cNvSpPr>
          <p:nvPr/>
        </p:nvSpPr>
        <p:spPr bwMode="auto">
          <a:xfrm>
            <a:off x="1524000" y="2971800"/>
            <a:ext cx="895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20 days</a:t>
            </a:r>
          </a:p>
        </p:txBody>
      </p:sp>
      <p:sp>
        <p:nvSpPr>
          <p:cNvPr id="14342" name="Text Box 7"/>
          <p:cNvSpPr txBox="1">
            <a:spLocks noChangeArrowheads="1"/>
          </p:cNvSpPr>
          <p:nvPr/>
        </p:nvSpPr>
        <p:spPr bwMode="auto">
          <a:xfrm>
            <a:off x="1219200" y="2057400"/>
            <a:ext cx="895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10 days</a:t>
            </a:r>
          </a:p>
        </p:txBody>
      </p:sp>
      <p:sp>
        <p:nvSpPr>
          <p:cNvPr id="14343" name="Text Box 9"/>
          <p:cNvSpPr txBox="1">
            <a:spLocks noChangeArrowheads="1"/>
          </p:cNvSpPr>
          <p:nvPr/>
        </p:nvSpPr>
        <p:spPr bwMode="auto">
          <a:xfrm>
            <a:off x="838200" y="434340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a:t>Deployed on 4 March 2007 as part of a trio.  Separation at rate close to the mean for all of the drifter pairs.</a:t>
            </a:r>
          </a:p>
        </p:txBody>
      </p:sp>
      <p:sp>
        <p:nvSpPr>
          <p:cNvPr id="14344" name="Text Box 10"/>
          <p:cNvSpPr txBox="1">
            <a:spLocks noChangeArrowheads="1"/>
          </p:cNvSpPr>
          <p:nvPr/>
        </p:nvSpPr>
        <p:spPr bwMode="auto">
          <a:xfrm>
            <a:off x="5638800" y="6484938"/>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en-US" sz="1800"/>
              <a:t>Lumpkin and Elipot (2010)</a:t>
            </a:r>
          </a:p>
        </p:txBody>
      </p:sp>
    </p:spTree>
    <p:extLst>
      <p:ext uri="{BB962C8B-B14F-4D97-AF65-F5344CB8AC3E}">
        <p14:creationId xmlns:p14="http://schemas.microsoft.com/office/powerpoint/2010/main" val="105526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228600"/>
            <a:ext cx="8458200" cy="762000"/>
          </a:xfrm>
        </p:spPr>
        <p:txBody>
          <a:bodyPr/>
          <a:lstStyle/>
          <a:p>
            <a:pPr eaLnBrk="1" hangingPunct="1"/>
            <a:r>
              <a:rPr lang="en-US" altLang="en-US" smtClean="0"/>
              <a:t>A very unusual pair</a:t>
            </a:r>
          </a:p>
        </p:txBody>
      </p:sp>
      <p:grpSp>
        <p:nvGrpSpPr>
          <p:cNvPr id="15363" name="Group 3"/>
          <p:cNvGrpSpPr>
            <a:grpSpLocks/>
          </p:cNvGrpSpPr>
          <p:nvPr/>
        </p:nvGrpSpPr>
        <p:grpSpPr bwMode="auto">
          <a:xfrm>
            <a:off x="914400" y="1371600"/>
            <a:ext cx="7296150" cy="2486025"/>
            <a:chOff x="576" y="912"/>
            <a:chExt cx="4596" cy="1566"/>
          </a:xfrm>
        </p:grpSpPr>
        <p:pic>
          <p:nvPicPr>
            <p:cNvPr id="153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912"/>
              <a:ext cx="4596" cy="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Text Box 5"/>
            <p:cNvSpPr txBox="1">
              <a:spLocks noChangeArrowheads="1"/>
            </p:cNvSpPr>
            <p:nvPr/>
          </p:nvSpPr>
          <p:spPr bwMode="auto">
            <a:xfrm>
              <a:off x="1200" y="1056"/>
              <a:ext cx="6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deployed</a:t>
              </a:r>
            </a:p>
          </p:txBody>
        </p:sp>
        <p:sp>
          <p:nvSpPr>
            <p:cNvPr id="15368" name="Text Box 6"/>
            <p:cNvSpPr txBox="1">
              <a:spLocks noChangeArrowheads="1"/>
            </p:cNvSpPr>
            <p:nvPr/>
          </p:nvSpPr>
          <p:spPr bwMode="auto">
            <a:xfrm>
              <a:off x="1680" y="1728"/>
              <a:ext cx="5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20 days</a:t>
              </a:r>
            </a:p>
          </p:txBody>
        </p:sp>
        <p:sp>
          <p:nvSpPr>
            <p:cNvPr id="15369" name="Text Box 7"/>
            <p:cNvSpPr txBox="1">
              <a:spLocks noChangeArrowheads="1"/>
            </p:cNvSpPr>
            <p:nvPr/>
          </p:nvSpPr>
          <p:spPr bwMode="auto">
            <a:xfrm>
              <a:off x="864" y="1536"/>
              <a:ext cx="5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10 days</a:t>
              </a:r>
            </a:p>
          </p:txBody>
        </p:sp>
        <p:sp>
          <p:nvSpPr>
            <p:cNvPr id="15370" name="Text Box 8"/>
            <p:cNvSpPr txBox="1">
              <a:spLocks noChangeArrowheads="1"/>
            </p:cNvSpPr>
            <p:nvPr/>
          </p:nvSpPr>
          <p:spPr bwMode="auto">
            <a:xfrm>
              <a:off x="1776" y="1200"/>
              <a:ext cx="5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latin typeface="Arial" pitchFamily="34" charset="0"/>
                </a:rPr>
                <a:t>30 days</a:t>
              </a:r>
            </a:p>
          </p:txBody>
        </p:sp>
      </p:grpSp>
      <p:sp>
        <p:nvSpPr>
          <p:cNvPr id="15364" name="Text Box 9"/>
          <p:cNvSpPr txBox="1">
            <a:spLocks noChangeArrowheads="1"/>
          </p:cNvSpPr>
          <p:nvPr/>
        </p:nvSpPr>
        <p:spPr bwMode="auto">
          <a:xfrm>
            <a:off x="730611" y="3733800"/>
            <a:ext cx="7848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400" dirty="0"/>
              <a:t>Deployed on 4 March 2007 (a different pair of the same trio as “typical pair”).   Separated to 14 km at day 6, but then </a:t>
            </a:r>
            <a:r>
              <a:rPr lang="en-US" altLang="en-US" sz="2400" dirty="0" err="1"/>
              <a:t>reconverged</a:t>
            </a:r>
            <a:r>
              <a:rPr lang="en-US" altLang="en-US" sz="2400" dirty="0"/>
              <a:t> and stayed &lt;3km apart for 23 days!  </a:t>
            </a:r>
          </a:p>
        </p:txBody>
      </p:sp>
      <p:sp>
        <p:nvSpPr>
          <p:cNvPr id="15365" name="Text Box 11"/>
          <p:cNvSpPr txBox="1">
            <a:spLocks noChangeArrowheads="1"/>
          </p:cNvSpPr>
          <p:nvPr/>
        </p:nvSpPr>
        <p:spPr bwMode="auto">
          <a:xfrm>
            <a:off x="5638800" y="6484938"/>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en-US" sz="1800"/>
              <a:t>Lumpkin and Elipot (2010)</a:t>
            </a: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21250"/>
            <a:ext cx="500716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1"/>
          <p:cNvSpPr txBox="1">
            <a:spLocks noChangeArrowheads="1"/>
          </p:cNvSpPr>
          <p:nvPr/>
        </p:nvSpPr>
        <p:spPr bwMode="auto">
          <a:xfrm>
            <a:off x="5257800" y="5287629"/>
            <a:ext cx="2590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400" dirty="0">
                <a:latin typeface="Arial" pitchFamily="34" charset="0"/>
              </a:rPr>
              <a:t>Cyclonic submesoscale vortex, orbital period 0.87-0.9 days (IP: 0.83d), radius &lt;3km.</a:t>
            </a:r>
          </a:p>
        </p:txBody>
      </p:sp>
    </p:spTree>
    <p:extLst>
      <p:ext uri="{BB962C8B-B14F-4D97-AF65-F5344CB8AC3E}">
        <p14:creationId xmlns:p14="http://schemas.microsoft.com/office/powerpoint/2010/main" val="256569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altLang="en-US" smtClean="0"/>
              <a:t>Using drifter statistics to estimate the fate of floating marine debris</a:t>
            </a:r>
          </a:p>
        </p:txBody>
      </p:sp>
      <p:sp>
        <p:nvSpPr>
          <p:cNvPr id="17411" name="Text Box 3"/>
          <p:cNvSpPr txBox="1">
            <a:spLocks noChangeArrowheads="1"/>
          </p:cNvSpPr>
          <p:nvPr/>
        </p:nvSpPr>
        <p:spPr bwMode="auto">
          <a:xfrm>
            <a:off x="533400" y="2286000"/>
            <a:ext cx="8077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50000"/>
              </a:spcBef>
              <a:buFontTx/>
              <a:buNone/>
            </a:pPr>
            <a:r>
              <a:rPr lang="en-US" altLang="en-US" sz="2400" i="1" dirty="0" smtClean="0"/>
              <a:t>		Strategy</a:t>
            </a:r>
            <a:r>
              <a:rPr lang="en-US" altLang="en-US" sz="2400" dirty="0"/>
              <a:t>: </a:t>
            </a:r>
          </a:p>
          <a:p>
            <a:pPr algn="l" eaLnBrk="1" hangingPunct="1">
              <a:spcBef>
                <a:spcPct val="50000"/>
              </a:spcBef>
            </a:pPr>
            <a:r>
              <a:rPr lang="en-US" altLang="en-US" sz="2400" dirty="0"/>
              <a:t> Divide world’s oceans into small boxes.  </a:t>
            </a:r>
          </a:p>
          <a:p>
            <a:pPr algn="l" eaLnBrk="1" hangingPunct="1">
              <a:spcBef>
                <a:spcPct val="50000"/>
              </a:spcBef>
            </a:pPr>
            <a:r>
              <a:rPr lang="en-US" altLang="en-US" sz="2400" dirty="0"/>
              <a:t> For each box, find all the drifters that were ever in the box.</a:t>
            </a:r>
          </a:p>
          <a:p>
            <a:pPr algn="l" eaLnBrk="1" hangingPunct="1">
              <a:spcBef>
                <a:spcPct val="50000"/>
              </a:spcBef>
            </a:pPr>
            <a:r>
              <a:rPr lang="en-US" altLang="en-US" sz="2400" dirty="0"/>
              <a:t> Calculate where each of those drifters went five days later.</a:t>
            </a:r>
          </a:p>
          <a:p>
            <a:pPr algn="l" eaLnBrk="1" hangingPunct="1">
              <a:spcBef>
                <a:spcPct val="50000"/>
              </a:spcBef>
            </a:pPr>
            <a:r>
              <a:rPr lang="en-US" altLang="en-US" sz="2400" dirty="0"/>
              <a:t> Assume that those statistics will also describe how marine 	debris will be carried by ocean currents and winds.</a:t>
            </a:r>
          </a:p>
          <a:p>
            <a:pPr algn="l" eaLnBrk="1" hangingPunct="1">
              <a:spcBef>
                <a:spcPct val="50000"/>
              </a:spcBef>
            </a:pPr>
            <a:r>
              <a:rPr lang="en-US" altLang="en-US" sz="2400" dirty="0"/>
              <a:t> Use these statistics to simulate the spread of hundreds, 	thousands or millions of particles.</a:t>
            </a:r>
          </a:p>
        </p:txBody>
      </p:sp>
    </p:spTree>
    <p:extLst>
      <p:ext uri="{BB962C8B-B14F-4D97-AF65-F5344CB8AC3E}">
        <p14:creationId xmlns:p14="http://schemas.microsoft.com/office/powerpoint/2010/main" val="200042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37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6477000" y="228600"/>
            <a:ext cx="2438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a:t>Simulations by Nikolai Maximenko and Jan Hafner (Univ. Hawaii) using drifter statistics, to simulate fate of debris from 11 March 2011 earthquake and tsunami.</a:t>
            </a:r>
          </a:p>
        </p:txBody>
      </p:sp>
    </p:spTree>
    <p:extLst>
      <p:ext uri="{BB962C8B-B14F-4D97-AF65-F5344CB8AC3E}">
        <p14:creationId xmlns:p14="http://schemas.microsoft.com/office/powerpoint/2010/main" val="387121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514600"/>
            <a:ext cx="7772400" cy="1143000"/>
          </a:xfrm>
        </p:spPr>
        <p:txBody>
          <a:bodyPr/>
          <a:lstStyle/>
          <a:p>
            <a:pPr eaLnBrk="1" hangingPunct="1"/>
            <a:r>
              <a:rPr lang="en-US" altLang="en-US" smtClean="0"/>
              <a:t>GDP purpose</a:t>
            </a:r>
          </a:p>
        </p:txBody>
      </p:sp>
      <p:sp>
        <p:nvSpPr>
          <p:cNvPr id="14339" name="Rectangle 4" descr="Parchment"/>
          <p:cNvSpPr>
            <a:spLocks noChangeArrowheads="1"/>
          </p:cNvSpPr>
          <p:nvPr/>
        </p:nvSpPr>
        <p:spPr bwMode="auto">
          <a:xfrm>
            <a:off x="457200" y="762000"/>
            <a:ext cx="8305800" cy="5549900"/>
          </a:xfrm>
          <a:prstGeom prst="rect">
            <a:avLst/>
          </a:prstGeom>
          <a:solidFill>
            <a:schemeClr val="bg1"/>
          </a:solidFill>
          <a:ln w="9525">
            <a:solidFill>
              <a:schemeClr val="tx1"/>
            </a:solidFill>
            <a:miter lim="800000"/>
            <a:headEnd/>
            <a:tailEnd/>
          </a:ln>
          <a:effectLst>
            <a:outerShdw dist="53882" dir="2700000" algn="ctr" rotWithShape="0">
              <a:schemeClr val="tx1"/>
            </a:outerShdw>
          </a:effec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latin typeface="+mn-lt"/>
                <a:ea typeface="Batang" pitchFamily="18" charset="-127"/>
              </a:rPr>
              <a:t>GDP:</a:t>
            </a:r>
            <a:r>
              <a:rPr lang="en-US" altLang="en-US" sz="2400" dirty="0">
                <a:latin typeface="+mn-lt"/>
                <a:ea typeface="Batang" pitchFamily="18" charset="-127"/>
              </a:rPr>
              <a:t>  the principal component of the </a:t>
            </a:r>
            <a:r>
              <a:rPr lang="en-US" altLang="en-US" sz="2400" i="1" dirty="0">
                <a:latin typeface="+mn-lt"/>
                <a:ea typeface="Batang" pitchFamily="18" charset="-127"/>
              </a:rPr>
              <a:t>Global Surface Drifting Buoy Array</a:t>
            </a:r>
            <a:r>
              <a:rPr lang="en-US" altLang="en-US" sz="2400" dirty="0">
                <a:latin typeface="+mn-lt"/>
                <a:ea typeface="Batang" pitchFamily="18" charset="-127"/>
              </a:rPr>
              <a:t>, a branch of NOAA’s </a:t>
            </a:r>
            <a:r>
              <a:rPr lang="en-US" altLang="en-US" sz="2400" i="1" dirty="0">
                <a:latin typeface="+mn-lt"/>
                <a:ea typeface="Batang" pitchFamily="18" charset="-127"/>
              </a:rPr>
              <a:t>Global Ocean Observing System</a:t>
            </a:r>
            <a:r>
              <a:rPr lang="en-US" altLang="en-US" sz="2400" dirty="0">
                <a:latin typeface="+mn-lt"/>
                <a:ea typeface="Batang" pitchFamily="18" charset="-127"/>
              </a:rPr>
              <a:t> </a:t>
            </a:r>
            <a:r>
              <a:rPr lang="en-US" altLang="en-US" sz="2400" dirty="0" smtClean="0">
                <a:latin typeface="+mn-lt"/>
                <a:ea typeface="Batang" pitchFamily="18" charset="-127"/>
              </a:rPr>
              <a:t>and </a:t>
            </a:r>
            <a:r>
              <a:rPr lang="en-US" altLang="en-US" sz="2400" i="1" dirty="0">
                <a:latin typeface="+mn-lt"/>
                <a:ea typeface="Batang" pitchFamily="18" charset="-127"/>
              </a:rPr>
              <a:t>Global Climate Observing System</a:t>
            </a:r>
            <a:r>
              <a:rPr lang="en-US" altLang="en-US" sz="2400" dirty="0">
                <a:latin typeface="+mn-lt"/>
                <a:ea typeface="Batang" pitchFamily="18" charset="-127"/>
              </a:rPr>
              <a:t> </a:t>
            </a:r>
            <a:r>
              <a:rPr lang="en-US" altLang="en-US" sz="2400" dirty="0" smtClean="0">
                <a:latin typeface="+mn-lt"/>
                <a:ea typeface="Batang" pitchFamily="18" charset="-127"/>
              </a:rPr>
              <a:t>and </a:t>
            </a:r>
            <a:r>
              <a:rPr lang="en-US" altLang="en-US" sz="2400" dirty="0">
                <a:latin typeface="+mn-lt"/>
                <a:ea typeface="Batang" pitchFamily="18" charset="-127"/>
              </a:rPr>
              <a:t>a scientific project of the </a:t>
            </a:r>
            <a:r>
              <a:rPr lang="en-US" altLang="en-US" sz="2400" dirty="0" smtClean="0">
                <a:latin typeface="+mn-lt"/>
                <a:ea typeface="Batang" pitchFamily="18" charset="-127"/>
              </a:rPr>
              <a:t>Dat</a:t>
            </a:r>
            <a:r>
              <a:rPr lang="en-US" altLang="en-US" sz="2400" dirty="0" smtClean="0">
                <a:latin typeface="+mn-lt"/>
                <a:ea typeface="Batang" pitchFamily="18" charset="-127"/>
              </a:rPr>
              <a:t>a Buoy Cooperation Panel</a:t>
            </a:r>
            <a:r>
              <a:rPr lang="en-US" altLang="en-US" sz="2400" dirty="0" smtClean="0">
                <a:latin typeface="+mn-lt"/>
                <a:ea typeface="Batang" pitchFamily="18" charset="-127"/>
              </a:rPr>
              <a:t>.</a:t>
            </a:r>
            <a:endParaRPr lang="en-US" altLang="en-US" sz="2400" dirty="0">
              <a:latin typeface="+mn-lt"/>
              <a:ea typeface="Batang" pitchFamily="18" charset="-127"/>
            </a:endParaRPr>
          </a:p>
          <a:p>
            <a:pPr eaLnBrk="1" hangingPunct="1">
              <a:spcBef>
                <a:spcPct val="0"/>
              </a:spcBef>
              <a:buFontTx/>
              <a:buNone/>
            </a:pPr>
            <a:endParaRPr lang="en-US" altLang="en-US" sz="2400" dirty="0">
              <a:latin typeface="+mn-lt"/>
              <a:ea typeface="Batang" pitchFamily="18" charset="-127"/>
            </a:endParaRPr>
          </a:p>
          <a:p>
            <a:pPr eaLnBrk="1" hangingPunct="1">
              <a:spcBef>
                <a:spcPct val="0"/>
              </a:spcBef>
              <a:buFontTx/>
              <a:buNone/>
            </a:pPr>
            <a:r>
              <a:rPr lang="en-US" altLang="en-US" sz="2400" b="1" i="1" dirty="0">
                <a:latin typeface="+mn-lt"/>
                <a:ea typeface="Batang" pitchFamily="18" charset="-127"/>
              </a:rPr>
              <a:t>Objectives</a:t>
            </a:r>
            <a:r>
              <a:rPr lang="en-US" altLang="en-US" sz="2400" b="1" dirty="0">
                <a:latin typeface="+mn-lt"/>
                <a:ea typeface="Batang" pitchFamily="18" charset="-127"/>
              </a:rPr>
              <a:t>:</a:t>
            </a:r>
            <a:r>
              <a:rPr lang="en-US" altLang="en-US" sz="2400" dirty="0">
                <a:latin typeface="+mn-lt"/>
                <a:ea typeface="Batang" pitchFamily="18" charset="-127"/>
              </a:rPr>
              <a:t>  </a:t>
            </a:r>
          </a:p>
          <a:p>
            <a:pPr eaLnBrk="1" hangingPunct="1">
              <a:spcBef>
                <a:spcPct val="0"/>
              </a:spcBef>
              <a:buFontTx/>
              <a:buNone/>
            </a:pPr>
            <a:r>
              <a:rPr lang="en-US" altLang="en-US" sz="1400" dirty="0">
                <a:latin typeface="+mn-lt"/>
                <a:ea typeface="Batang" pitchFamily="18" charset="-127"/>
              </a:rPr>
              <a:t> </a:t>
            </a:r>
          </a:p>
          <a:p>
            <a:pPr eaLnBrk="1" hangingPunct="1">
              <a:spcBef>
                <a:spcPct val="0"/>
              </a:spcBef>
              <a:buFontTx/>
              <a:buNone/>
            </a:pPr>
            <a:r>
              <a:rPr lang="en-US" altLang="en-US" sz="2800" b="1" dirty="0">
                <a:latin typeface="+mn-lt"/>
                <a:ea typeface="Batang" pitchFamily="18" charset="-127"/>
              </a:rPr>
              <a:t>Maintain</a:t>
            </a:r>
            <a:r>
              <a:rPr lang="en-US" altLang="en-US" sz="2400" dirty="0">
                <a:latin typeface="+mn-lt"/>
                <a:ea typeface="Batang" pitchFamily="18" charset="-127"/>
              </a:rPr>
              <a:t> a global </a:t>
            </a:r>
            <a:r>
              <a:rPr lang="en-US" altLang="en-US" sz="2400" dirty="0" smtClean="0">
                <a:latin typeface="+mn-lt"/>
                <a:ea typeface="Batang" pitchFamily="18" charset="-127"/>
              </a:rPr>
              <a:t>5</a:t>
            </a:r>
            <a:r>
              <a:rPr lang="en-US" altLang="en-US" sz="2400" dirty="0" smtClean="0">
                <a:latin typeface="MS PGothic"/>
                <a:ea typeface="MS PGothic"/>
              </a:rPr>
              <a:t>º</a:t>
            </a:r>
            <a:r>
              <a:rPr lang="en-US" altLang="en-US" sz="2400" dirty="0" smtClean="0">
                <a:latin typeface="+mn-lt"/>
                <a:ea typeface="Batang" pitchFamily="18" charset="-127"/>
              </a:rPr>
              <a:t>x5</a:t>
            </a:r>
            <a:r>
              <a:rPr lang="en-US" altLang="en-US" sz="2400" dirty="0">
                <a:latin typeface="MS PGothic"/>
                <a:ea typeface="MS PGothic"/>
              </a:rPr>
              <a:t>º</a:t>
            </a:r>
            <a:r>
              <a:rPr lang="en-US" altLang="en-US" sz="2400" dirty="0" smtClean="0">
                <a:latin typeface="+mn-lt"/>
                <a:ea typeface="Batang" pitchFamily="18" charset="-127"/>
              </a:rPr>
              <a:t> </a:t>
            </a:r>
            <a:r>
              <a:rPr lang="en-US" altLang="en-US" sz="2400" dirty="0">
                <a:latin typeface="+mn-lt"/>
                <a:ea typeface="Batang" pitchFamily="18" charset="-127"/>
              </a:rPr>
              <a:t>array of ~</a:t>
            </a:r>
            <a:r>
              <a:rPr lang="en-US" altLang="en-US" sz="2400" dirty="0" smtClean="0">
                <a:latin typeface="+mn-lt"/>
                <a:ea typeface="Batang" pitchFamily="18" charset="-127"/>
              </a:rPr>
              <a:t>1300 </a:t>
            </a:r>
            <a:r>
              <a:rPr lang="en-US" altLang="en-US" sz="2400" dirty="0">
                <a:latin typeface="+mn-lt"/>
                <a:ea typeface="Batang" pitchFamily="18" charset="-127"/>
              </a:rPr>
              <a:t>satellite-tracked Lagrangian surface drifting buoys to meet the need for an accurate and globally dense set of in-situ </a:t>
            </a:r>
            <a:r>
              <a:rPr lang="en-US" altLang="en-US" sz="2400" dirty="0" smtClean="0">
                <a:latin typeface="+mn-lt"/>
                <a:ea typeface="Batang" pitchFamily="18" charset="-127"/>
              </a:rPr>
              <a:t>observations of </a:t>
            </a:r>
            <a:r>
              <a:rPr lang="en-US" altLang="en-US" sz="2400" dirty="0">
                <a:latin typeface="+mn-lt"/>
                <a:ea typeface="Batang" pitchFamily="18" charset="-127"/>
              </a:rPr>
              <a:t>mixed layer currents, SST, atmospheric pressure, winds, and salinity.  </a:t>
            </a:r>
          </a:p>
          <a:p>
            <a:pPr eaLnBrk="1" hangingPunct="1">
              <a:spcBef>
                <a:spcPct val="0"/>
              </a:spcBef>
              <a:buFontTx/>
              <a:buNone/>
            </a:pPr>
            <a:r>
              <a:rPr lang="en-US" altLang="en-US" sz="2800" b="1" dirty="0">
                <a:latin typeface="+mn-lt"/>
                <a:ea typeface="Batang" pitchFamily="18" charset="-127"/>
              </a:rPr>
              <a:t>Provide</a:t>
            </a:r>
            <a:r>
              <a:rPr lang="en-US" altLang="en-US" sz="2400" dirty="0">
                <a:latin typeface="+mn-lt"/>
                <a:ea typeface="Batang" pitchFamily="18" charset="-127"/>
              </a:rPr>
              <a:t> data processing system for scientific use of these data.</a:t>
            </a:r>
          </a:p>
          <a:p>
            <a:pPr eaLnBrk="1" hangingPunct="1">
              <a:spcBef>
                <a:spcPct val="0"/>
              </a:spcBef>
              <a:buFontTx/>
              <a:buNone/>
            </a:pPr>
            <a:endParaRPr lang="en-US" altLang="en-US" sz="2400" dirty="0">
              <a:latin typeface="+mn-lt"/>
              <a:ea typeface="Batang" pitchFamily="18" charset="-127"/>
            </a:endParaRPr>
          </a:p>
          <a:p>
            <a:pPr eaLnBrk="1" hangingPunct="1">
              <a:spcBef>
                <a:spcPct val="0"/>
              </a:spcBef>
              <a:buFontTx/>
              <a:buNone/>
            </a:pPr>
            <a:r>
              <a:rPr lang="en-US" altLang="en-US" sz="2400" dirty="0">
                <a:latin typeface="+mn-lt"/>
                <a:ea typeface="Batang" pitchFamily="18" charset="-127"/>
              </a:rPr>
              <a:t>These data support short-term (seasonal-to-</a:t>
            </a:r>
            <a:r>
              <a:rPr lang="en-US" altLang="en-US" sz="2400" dirty="0" err="1">
                <a:latin typeface="+mn-lt"/>
                <a:ea typeface="Batang" pitchFamily="18" charset="-127"/>
              </a:rPr>
              <a:t>interannual</a:t>
            </a:r>
            <a:r>
              <a:rPr lang="en-US" altLang="en-US" sz="2400" dirty="0">
                <a:latin typeface="+mn-lt"/>
                <a:ea typeface="Batang" pitchFamily="18" charset="-127"/>
              </a:rPr>
              <a:t>) climate predictions as well as climate research and monitoring.</a:t>
            </a:r>
            <a:endParaRPr lang="en-US" altLang="en-US" sz="2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81000"/>
            <a:ext cx="7772400" cy="533400"/>
          </a:xfrm>
        </p:spPr>
        <p:txBody>
          <a:bodyPr>
            <a:normAutofit fontScale="90000"/>
          </a:bodyPr>
          <a:lstStyle/>
          <a:p>
            <a:pPr eaLnBrk="1" hangingPunct="1"/>
            <a:r>
              <a:rPr lang="en-US" altLang="en-US" smtClean="0"/>
              <a:t>Exposure to marine debris</a:t>
            </a:r>
          </a:p>
        </p:txBody>
      </p:sp>
      <p:sp>
        <p:nvSpPr>
          <p:cNvPr id="19459" name="Text Box 3"/>
          <p:cNvSpPr txBox="1">
            <a:spLocks noChangeArrowheads="1"/>
          </p:cNvSpPr>
          <p:nvPr/>
        </p:nvSpPr>
        <p:spPr bwMode="auto">
          <a:xfrm>
            <a:off x="5257800" y="6484938"/>
            <a:ext cx="3886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en-US" sz="1800" dirty="0"/>
              <a:t>Lumpkin, </a:t>
            </a:r>
            <a:r>
              <a:rPr lang="en-US" altLang="en-US" sz="1800" dirty="0" err="1"/>
              <a:t>Maximenko</a:t>
            </a:r>
            <a:r>
              <a:rPr lang="en-US" altLang="en-US" sz="1800" dirty="0"/>
              <a:t> and </a:t>
            </a:r>
            <a:r>
              <a:rPr lang="en-US" altLang="en-US" sz="1800" dirty="0" err="1"/>
              <a:t>Pazos</a:t>
            </a:r>
            <a:r>
              <a:rPr lang="en-US" altLang="en-US" sz="1800" dirty="0"/>
              <a:t> (</a:t>
            </a:r>
            <a:r>
              <a:rPr lang="en-US" altLang="en-US" sz="1800" dirty="0" smtClean="0"/>
              <a:t>2012)</a:t>
            </a:r>
            <a:endParaRPr lang="en-US" altLang="en-US" sz="1800" dirty="0"/>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20102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33400" y="5029200"/>
            <a:ext cx="7893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t>Distribution of the concentration of floating marine debris in arbitrary units, 10 years after being released homogeneously at a concentration of 1.  Vertical bars indicate the concentration of material that has washed ashore, with color corresponding to 10X the value in the color bar.</a:t>
            </a:r>
          </a:p>
        </p:txBody>
      </p:sp>
    </p:spTree>
    <p:extLst>
      <p:ext uri="{BB962C8B-B14F-4D97-AF65-F5344CB8AC3E}">
        <p14:creationId xmlns:p14="http://schemas.microsoft.com/office/powerpoint/2010/main" val="65998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normAutofit/>
          </a:bodyPr>
          <a:lstStyle/>
          <a:p>
            <a:r>
              <a:rPr lang="en-US" dirty="0" smtClean="0"/>
              <a:t>Other recent advances</a:t>
            </a:r>
            <a:endParaRPr lang="en-US" dirty="0"/>
          </a:p>
        </p:txBody>
      </p:sp>
      <p:sp>
        <p:nvSpPr>
          <p:cNvPr id="3" name="TextBox 2"/>
          <p:cNvSpPr txBox="1"/>
          <p:nvPr/>
        </p:nvSpPr>
        <p:spPr>
          <a:xfrm>
            <a:off x="302394" y="1447800"/>
            <a:ext cx="8534400" cy="3477875"/>
          </a:xfrm>
          <a:prstGeom prst="rect">
            <a:avLst/>
          </a:prstGeom>
          <a:noFill/>
        </p:spPr>
        <p:txBody>
          <a:bodyPr wrap="square" rtlCol="0">
            <a:spAutoFit/>
          </a:bodyPr>
          <a:lstStyle/>
          <a:p>
            <a:pPr marL="342900" indent="-342900" algn="l">
              <a:buFont typeface="Arial" panose="020B0604020202020204" pitchFamily="34" charset="0"/>
              <a:buChar char="•"/>
            </a:pPr>
            <a:r>
              <a:rPr lang="en-US" sz="2200" dirty="0" smtClean="0">
                <a:latin typeface="+mn-lt"/>
              </a:rPr>
              <a:t>Drifter array transitioning to 80% </a:t>
            </a:r>
            <a:r>
              <a:rPr lang="en-US" sz="2200" dirty="0" err="1" smtClean="0">
                <a:latin typeface="+mn-lt"/>
              </a:rPr>
              <a:t>Iridium+GPS</a:t>
            </a:r>
            <a:r>
              <a:rPr lang="en-US" sz="2200" dirty="0" smtClean="0">
                <a:latin typeface="+mn-lt"/>
              </a:rPr>
              <a:t> </a:t>
            </a:r>
            <a:r>
              <a:rPr lang="en-US" sz="2200" dirty="0" smtClean="0">
                <a:latin typeface="+mn-lt"/>
              </a:rPr>
              <a:t>by mid-2019.  Now &gt;50%.</a:t>
            </a:r>
            <a:endParaRPr lang="en-US" sz="2200" dirty="0">
              <a:latin typeface="+mn-lt"/>
            </a:endParaRPr>
          </a:p>
          <a:p>
            <a:pPr marL="342900" indent="-342900" algn="l">
              <a:buFont typeface="Arial" panose="020B0604020202020204" pitchFamily="34" charset="0"/>
              <a:buChar char="•"/>
            </a:pPr>
            <a:endParaRPr lang="en-US" sz="2200" dirty="0" smtClean="0">
              <a:latin typeface="+mn-lt"/>
            </a:endParaRPr>
          </a:p>
          <a:p>
            <a:pPr marL="342900" indent="-342900" algn="l">
              <a:buFont typeface="Arial" panose="020B0604020202020204" pitchFamily="34" charset="0"/>
              <a:buChar char="•"/>
            </a:pPr>
            <a:r>
              <a:rPr lang="en-US" sz="2200" dirty="0" smtClean="0">
                <a:latin typeface="+mn-lt"/>
              </a:rPr>
              <a:t>Drogue presence using </a:t>
            </a:r>
            <a:r>
              <a:rPr lang="en-US" sz="2200" dirty="0" smtClean="0">
                <a:latin typeface="+mn-lt"/>
              </a:rPr>
              <a:t>Time To First Fix (from </a:t>
            </a:r>
            <a:r>
              <a:rPr lang="en-US" sz="2200" dirty="0" smtClean="0">
                <a:latin typeface="+mn-lt"/>
              </a:rPr>
              <a:t>GPS)  has been validated as more robust than tether strain.</a:t>
            </a:r>
          </a:p>
          <a:p>
            <a:pPr algn="l"/>
            <a:endParaRPr lang="en-US" sz="2200" dirty="0">
              <a:latin typeface="+mn-lt"/>
            </a:endParaRPr>
          </a:p>
          <a:p>
            <a:pPr marL="342900" indent="-342900" algn="l">
              <a:buFont typeface="Arial" panose="020B0604020202020204" pitchFamily="34" charset="0"/>
              <a:buChar char="•"/>
            </a:pPr>
            <a:r>
              <a:rPr lang="en-US" sz="2200" dirty="0" smtClean="0">
                <a:latin typeface="+mn-lt"/>
              </a:rPr>
              <a:t>Real-time drogue detection is being developed as more drifters transition to Iridium with GPS, thus allowing operational near-surface currents to be released  to the GTS.</a:t>
            </a:r>
          </a:p>
          <a:p>
            <a:pPr algn="l"/>
            <a:endParaRPr lang="en-US" sz="2200" dirty="0" smtClean="0">
              <a:latin typeface="+mn-lt"/>
            </a:endParaRPr>
          </a:p>
        </p:txBody>
      </p:sp>
    </p:spTree>
    <p:extLst>
      <p:ext uri="{BB962C8B-B14F-4D97-AF65-F5344CB8AC3E}">
        <p14:creationId xmlns:p14="http://schemas.microsoft.com/office/powerpoint/2010/main" val="143713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93" y="2135448"/>
            <a:ext cx="4586748" cy="428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07064" y="2897448"/>
            <a:ext cx="3429000" cy="2554545"/>
          </a:xfrm>
          <a:prstGeom prst="rect">
            <a:avLst/>
          </a:prstGeom>
        </p:spPr>
        <p:txBody>
          <a:bodyPr wrap="square">
            <a:spAutoFit/>
          </a:bodyPr>
          <a:lstStyle/>
          <a:p>
            <a:pPr algn="l"/>
            <a:r>
              <a:rPr lang="en-US" sz="2000" dirty="0" smtClean="0"/>
              <a:t>Left: spectral energy density in hourly drifter observations as a function of latitude, showing inertial, tidal (diurnal and semidiurnal) and </a:t>
            </a:r>
            <a:r>
              <a:rPr lang="en-US" sz="2000" dirty="0" err="1" smtClean="0"/>
              <a:t>subinertial</a:t>
            </a:r>
            <a:r>
              <a:rPr lang="en-US" sz="2000" dirty="0" smtClean="0"/>
              <a:t> (primarily geostrophic) variations (</a:t>
            </a:r>
            <a:r>
              <a:rPr lang="en-US" sz="2000" dirty="0" err="1" smtClean="0"/>
              <a:t>Elipot</a:t>
            </a:r>
            <a:r>
              <a:rPr lang="en-US" sz="2000" dirty="0" smtClean="0"/>
              <a:t> and Lumpkin, 2008)</a:t>
            </a:r>
            <a:endParaRPr lang="en-US" sz="2000" dirty="0"/>
          </a:p>
        </p:txBody>
      </p:sp>
      <p:grpSp>
        <p:nvGrpSpPr>
          <p:cNvPr id="11" name="Group 10"/>
          <p:cNvGrpSpPr/>
          <p:nvPr/>
        </p:nvGrpSpPr>
        <p:grpSpPr>
          <a:xfrm>
            <a:off x="635431" y="2135448"/>
            <a:ext cx="8127569" cy="4281487"/>
            <a:chOff x="635431" y="2135448"/>
            <a:chExt cx="8127569" cy="4281487"/>
          </a:xfrm>
        </p:grpSpPr>
        <p:grpSp>
          <p:nvGrpSpPr>
            <p:cNvPr id="7" name="Group 6"/>
            <p:cNvGrpSpPr/>
            <p:nvPr/>
          </p:nvGrpSpPr>
          <p:grpSpPr>
            <a:xfrm>
              <a:off x="635431" y="2135448"/>
              <a:ext cx="8127569" cy="4281487"/>
              <a:chOff x="635431" y="2135448"/>
              <a:chExt cx="8127569" cy="4281487"/>
            </a:xfrm>
          </p:grpSpPr>
          <p:sp>
            <p:nvSpPr>
              <p:cNvPr id="3" name="Rectangle 2"/>
              <p:cNvSpPr/>
              <p:nvPr/>
            </p:nvSpPr>
            <p:spPr>
              <a:xfrm>
                <a:off x="838200" y="2135448"/>
                <a:ext cx="7924800" cy="4281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foo.png"/>
              <p:cNvPicPr/>
              <p:nvPr/>
            </p:nvPicPr>
            <p:blipFill rotWithShape="1">
              <a:blip r:embed="rId3">
                <a:extLst/>
              </a:blip>
              <a:srcRect l="8684" r="10370"/>
              <a:stretch/>
            </p:blipFill>
            <p:spPr>
              <a:xfrm>
                <a:off x="635431" y="2569977"/>
                <a:ext cx="4027283" cy="3245648"/>
              </a:xfrm>
              <a:prstGeom prst="rect">
                <a:avLst/>
              </a:prstGeom>
              <a:ln w="12700">
                <a:miter lim="400000"/>
              </a:ln>
            </p:spPr>
          </p:pic>
          <p:pic>
            <p:nvPicPr>
              <p:cNvPr id="9" name="distance_err_stats.png"/>
              <p:cNvPicPr/>
              <p:nvPr/>
            </p:nvPicPr>
            <p:blipFill rotWithShape="1">
              <a:blip r:embed="rId4">
                <a:extLst/>
              </a:blip>
              <a:srcRect l="50000"/>
              <a:stretch/>
            </p:blipFill>
            <p:spPr>
              <a:xfrm>
                <a:off x="5105400" y="2286000"/>
                <a:ext cx="2986933" cy="3529625"/>
              </a:xfrm>
              <a:prstGeom prst="rect">
                <a:avLst/>
              </a:prstGeom>
              <a:ln w="12700">
                <a:miter lim="400000"/>
              </a:ln>
            </p:spPr>
          </p:pic>
        </p:grpSp>
        <p:sp>
          <p:nvSpPr>
            <p:cNvPr id="10" name="TextBox 9"/>
            <p:cNvSpPr txBox="1"/>
            <p:nvPr/>
          </p:nvSpPr>
          <p:spPr>
            <a:xfrm>
              <a:off x="990600" y="2286000"/>
              <a:ext cx="3429000" cy="457200"/>
            </a:xfrm>
            <a:prstGeom prst="rect">
              <a:avLst/>
            </a:prstGeom>
            <a:noFill/>
          </p:spPr>
          <p:txBody>
            <a:bodyPr wrap="square" rtlCol="0">
              <a:spAutoFit/>
            </a:bodyPr>
            <a:lstStyle/>
            <a:p>
              <a:r>
                <a:rPr lang="en-US" dirty="0" smtClean="0"/>
                <a:t>SPURS drifters</a:t>
              </a:r>
              <a:endParaRPr lang="en-US" dirty="0"/>
            </a:p>
          </p:txBody>
        </p:sp>
      </p:grpSp>
      <p:sp>
        <p:nvSpPr>
          <p:cNvPr id="12" name="Title 11"/>
          <p:cNvSpPr>
            <a:spLocks noGrp="1"/>
          </p:cNvSpPr>
          <p:nvPr>
            <p:ph type="title"/>
          </p:nvPr>
        </p:nvSpPr>
        <p:spPr>
          <a:xfrm>
            <a:off x="776514" y="304800"/>
            <a:ext cx="7772400" cy="1143000"/>
          </a:xfrm>
        </p:spPr>
        <p:txBody>
          <a:bodyPr>
            <a:normAutofit fontScale="90000"/>
          </a:bodyPr>
          <a:lstStyle/>
          <a:p>
            <a:r>
              <a:rPr lang="en-US" dirty="0" smtClean="0"/>
              <a:t>New product:</a:t>
            </a:r>
            <a:br>
              <a:rPr lang="en-US" dirty="0" smtClean="0"/>
            </a:br>
            <a:r>
              <a:rPr lang="en-US" sz="3600" dirty="0" smtClean="0"/>
              <a:t>hourly drifter data </a:t>
            </a:r>
            <a:r>
              <a:rPr lang="en-US" sz="3600" dirty="0"/>
              <a:t/>
            </a:r>
            <a:br>
              <a:rPr lang="en-US" sz="3600" dirty="0"/>
            </a:br>
            <a:r>
              <a:rPr lang="en-US" sz="2400" dirty="0" smtClean="0"/>
              <a:t>includes error estimates for hourly position</a:t>
            </a:r>
            <a:endParaRPr lang="en-US" sz="2400" dirty="0"/>
          </a:p>
        </p:txBody>
      </p:sp>
      <p:sp>
        <p:nvSpPr>
          <p:cNvPr id="13" name="Text Box 15"/>
          <p:cNvSpPr txBox="1">
            <a:spLocks noChangeArrowheads="1"/>
          </p:cNvSpPr>
          <p:nvPr/>
        </p:nvSpPr>
        <p:spPr bwMode="auto">
          <a:xfrm>
            <a:off x="146418" y="6507885"/>
            <a:ext cx="8962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800" dirty="0" err="1" smtClean="0"/>
              <a:t>Elipot</a:t>
            </a:r>
            <a:r>
              <a:rPr lang="en-US" altLang="en-US" sz="1800" dirty="0" smtClean="0"/>
              <a:t> et al., 2016</a:t>
            </a:r>
            <a:endParaRPr lang="en-US" altLang="en-US" sz="1800" dirty="0"/>
          </a:p>
        </p:txBody>
      </p:sp>
    </p:spTree>
    <p:extLst>
      <p:ext uri="{BB962C8B-B14F-4D97-AF65-F5344CB8AC3E}">
        <p14:creationId xmlns:p14="http://schemas.microsoft.com/office/powerpoint/2010/main" val="155439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p:cNvSpPr txBox="1">
            <a:spLocks noChangeArrowheads="1"/>
          </p:cNvSpPr>
          <p:nvPr/>
        </p:nvSpPr>
        <p:spPr bwMode="auto">
          <a:xfrm>
            <a:off x="181429" y="6488668"/>
            <a:ext cx="8962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800" dirty="0" err="1" smtClean="0"/>
              <a:t>Elipot</a:t>
            </a:r>
            <a:r>
              <a:rPr lang="en-US" altLang="en-US" sz="1800" dirty="0" smtClean="0"/>
              <a:t> et al., 2016</a:t>
            </a:r>
            <a:endParaRPr lang="en-US" altLang="en-US" sz="1800" dirty="0"/>
          </a:p>
        </p:txBody>
      </p:sp>
      <p:sp>
        <p:nvSpPr>
          <p:cNvPr id="12" name="Title 11"/>
          <p:cNvSpPr>
            <a:spLocks noGrp="1"/>
          </p:cNvSpPr>
          <p:nvPr>
            <p:ph type="title"/>
          </p:nvPr>
        </p:nvSpPr>
        <p:spPr>
          <a:xfrm>
            <a:off x="586014" y="304800"/>
            <a:ext cx="7772400" cy="1143000"/>
          </a:xfrm>
        </p:spPr>
        <p:txBody>
          <a:bodyPr>
            <a:normAutofit fontScale="90000"/>
          </a:bodyPr>
          <a:lstStyle/>
          <a:p>
            <a:r>
              <a:rPr lang="en-US" dirty="0" smtClean="0"/>
              <a:t>New Product:</a:t>
            </a:r>
            <a:br>
              <a:rPr lang="en-US" dirty="0" smtClean="0"/>
            </a:br>
            <a:r>
              <a:rPr lang="en-US" sz="3600" dirty="0" smtClean="0"/>
              <a:t>hourly drifter data</a:t>
            </a:r>
            <a:br>
              <a:rPr lang="en-US" sz="3600" dirty="0" smtClean="0"/>
            </a:br>
            <a:r>
              <a:rPr lang="en-US" sz="2400" dirty="0" smtClean="0"/>
              <a:t>includes error estimates for position, velocity</a:t>
            </a:r>
            <a:endParaRPr lang="en-US" sz="2400" dirty="0"/>
          </a:p>
        </p:txBody>
      </p:sp>
      <p:sp>
        <p:nvSpPr>
          <p:cNvPr id="13" name="TextBox 2"/>
          <p:cNvSpPr txBox="1">
            <a:spLocks noChangeArrowheads="1"/>
          </p:cNvSpPr>
          <p:nvPr/>
        </p:nvSpPr>
        <p:spPr bwMode="auto">
          <a:xfrm>
            <a:off x="881743" y="502920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dirty="0" smtClean="0">
                <a:latin typeface="+mn-lt"/>
              </a:rPr>
              <a:t>Left: drifter exhibiting inertial oscillations in 6h data.</a:t>
            </a:r>
          </a:p>
          <a:p>
            <a:pPr eaLnBrk="1" hangingPunct="1"/>
            <a:r>
              <a:rPr lang="en-US" altLang="en-US" sz="2000" dirty="0" smtClean="0">
                <a:latin typeface="+mn-lt"/>
              </a:rPr>
              <a:t>Right: the same drifter with hourly resolution.</a:t>
            </a:r>
            <a:endParaRPr lang="en-US" altLang="en-US" sz="1600" dirty="0">
              <a:latin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9" y="2093517"/>
            <a:ext cx="89177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387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468" y="457200"/>
            <a:ext cx="7772400" cy="1143000"/>
          </a:xfrm>
        </p:spPr>
        <p:txBody>
          <a:bodyPr>
            <a:normAutofit fontScale="90000"/>
          </a:bodyPr>
          <a:lstStyle/>
          <a:p>
            <a:r>
              <a:rPr lang="en-US" dirty="0" smtClean="0"/>
              <a:t>New Product:</a:t>
            </a:r>
            <a:br>
              <a:rPr lang="en-US" dirty="0" smtClean="0"/>
            </a:br>
            <a:r>
              <a:rPr lang="en-US" sz="3600" dirty="0" smtClean="0"/>
              <a:t>hourly drifter data</a:t>
            </a:r>
            <a:br>
              <a:rPr lang="en-US" sz="3600" dirty="0" smtClean="0"/>
            </a:br>
            <a:r>
              <a:rPr lang="en-US" sz="2400" dirty="0" smtClean="0"/>
              <a:t>Version </a:t>
            </a:r>
            <a:r>
              <a:rPr lang="en-US" sz="2400" dirty="0" smtClean="0"/>
              <a:t>1.01 update: </a:t>
            </a:r>
            <a:r>
              <a:rPr lang="en-US" sz="2400" dirty="0" smtClean="0"/>
              <a:t>now includes data before January </a:t>
            </a:r>
            <a:r>
              <a:rPr lang="en-US" sz="2400" dirty="0" smtClean="0"/>
              <a:t>2005, plus one year of newer data</a:t>
            </a:r>
            <a:endParaRPr lang="en-US" sz="2400" dirty="0"/>
          </a:p>
        </p:txBody>
      </p:sp>
      <p:pic>
        <p:nvPicPr>
          <p:cNvPr id="2" name="Picture 2" descr="http://www.aoml.noaa.gov/phod/dac/data_distribution_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057400"/>
            <a:ext cx="7443737"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76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p:cNvSpPr txBox="1">
            <a:spLocks/>
          </p:cNvSpPr>
          <p:nvPr/>
        </p:nvSpPr>
        <p:spPr bwMode="auto">
          <a:xfrm>
            <a:off x="586014"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smtClean="0"/>
              <a:t>New Product:</a:t>
            </a:r>
            <a:br>
              <a:rPr lang="en-US" kern="0" dirty="0" smtClean="0"/>
            </a:br>
            <a:r>
              <a:rPr lang="en-US" sz="3600" kern="0" dirty="0" smtClean="0"/>
              <a:t>monthly surface current and EKE </a:t>
            </a:r>
            <a:r>
              <a:rPr lang="en-US" sz="3600" kern="0" dirty="0" err="1" smtClean="0"/>
              <a:t>climatologies</a:t>
            </a:r>
            <a:endParaRPr lang="en-US" sz="2400" kern="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982" y="1299053"/>
            <a:ext cx="5993267" cy="216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2"/>
          <p:cNvSpPr txBox="1">
            <a:spLocks noChangeArrowheads="1"/>
          </p:cNvSpPr>
          <p:nvPr/>
        </p:nvSpPr>
        <p:spPr bwMode="auto">
          <a:xfrm>
            <a:off x="181429" y="6061504"/>
            <a:ext cx="7209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dirty="0" smtClean="0">
                <a:latin typeface="+mn-lt"/>
              </a:rPr>
              <a:t>Downwind slip of </a:t>
            </a:r>
            <a:r>
              <a:rPr lang="en-US" altLang="en-US" sz="1800" dirty="0" err="1" smtClean="0">
                <a:latin typeface="+mn-lt"/>
              </a:rPr>
              <a:t>undrogued</a:t>
            </a:r>
            <a:r>
              <a:rPr lang="en-US" altLang="en-US" sz="1800" dirty="0" smtClean="0">
                <a:latin typeface="+mn-lt"/>
              </a:rPr>
              <a:t> drifters corrected with spatially-varying coefficient to make velocities consistent with drogued velocities</a:t>
            </a:r>
            <a:endParaRPr lang="en-US" altLang="en-US" sz="1400" dirty="0">
              <a:latin typeface="+mn-lt"/>
            </a:endParaRPr>
          </a:p>
        </p:txBody>
      </p:sp>
      <p:sp>
        <p:nvSpPr>
          <p:cNvPr id="6" name="Text Box 15"/>
          <p:cNvSpPr txBox="1">
            <a:spLocks noChangeArrowheads="1"/>
          </p:cNvSpPr>
          <p:nvPr/>
        </p:nvSpPr>
        <p:spPr bwMode="auto">
          <a:xfrm>
            <a:off x="181429" y="6488668"/>
            <a:ext cx="89625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600" dirty="0" smtClean="0"/>
              <a:t>Laurindo et </a:t>
            </a:r>
            <a:r>
              <a:rPr lang="en-US" altLang="en-US" sz="1600" dirty="0" smtClean="0"/>
              <a:t>al., </a:t>
            </a:r>
            <a:r>
              <a:rPr lang="en-US" altLang="en-US" sz="1600" dirty="0" smtClean="0"/>
              <a:t>in </a:t>
            </a:r>
            <a:r>
              <a:rPr lang="en-US" altLang="en-US" sz="1600" dirty="0" err="1" smtClean="0"/>
              <a:t>revsion</a:t>
            </a:r>
            <a:endParaRPr lang="en-US" altLang="en-US" sz="1600" dirty="0"/>
          </a:p>
        </p:txBody>
      </p:sp>
      <p:grpSp>
        <p:nvGrpSpPr>
          <p:cNvPr id="2" name="Group 1"/>
          <p:cNvGrpSpPr/>
          <p:nvPr/>
        </p:nvGrpSpPr>
        <p:grpSpPr>
          <a:xfrm>
            <a:off x="1267162" y="3429000"/>
            <a:ext cx="6480524" cy="2610598"/>
            <a:chOff x="1267162" y="3429000"/>
            <a:chExt cx="6480524" cy="2610598"/>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162" y="3429000"/>
              <a:ext cx="6410099" cy="239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310" y="5813854"/>
              <a:ext cx="6060376" cy="22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6124561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1"/>
          <p:cNvSpPr txBox="1">
            <a:spLocks/>
          </p:cNvSpPr>
          <p:nvPr/>
        </p:nvSpPr>
        <p:spPr bwMode="auto">
          <a:xfrm>
            <a:off x="586014"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82500" lnSpcReduction="2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smtClean="0"/>
              <a:t>New Product:</a:t>
            </a:r>
            <a:br>
              <a:rPr lang="en-US" kern="0" dirty="0" smtClean="0"/>
            </a:br>
            <a:r>
              <a:rPr lang="en-US" sz="3600" kern="0" dirty="0" smtClean="0"/>
              <a:t>monthly surface current and EKE </a:t>
            </a:r>
            <a:r>
              <a:rPr lang="en-US" sz="3600" kern="0" dirty="0" err="1" smtClean="0"/>
              <a:t>climatologies</a:t>
            </a:r>
            <a:r>
              <a:rPr lang="en-US" sz="3600" kern="0" dirty="0" smtClean="0"/>
              <a:t/>
            </a:r>
            <a:br>
              <a:rPr lang="en-US" sz="3600" kern="0" dirty="0" smtClean="0"/>
            </a:br>
            <a:endParaRPr lang="en-US" sz="2400" kern="0" dirty="0"/>
          </a:p>
        </p:txBody>
      </p:sp>
      <p:sp>
        <p:nvSpPr>
          <p:cNvPr id="4" name="TextBox 2"/>
          <p:cNvSpPr txBox="1">
            <a:spLocks noChangeArrowheads="1"/>
          </p:cNvSpPr>
          <p:nvPr/>
        </p:nvSpPr>
        <p:spPr bwMode="auto">
          <a:xfrm>
            <a:off x="746686" y="5780782"/>
            <a:ext cx="77288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dirty="0" smtClean="0">
                <a:latin typeface="+mn-lt"/>
              </a:rPr>
              <a:t>Left: present mean velocity climatology of the Gulf Stream (top) and the North Atlantic (bottom).  Right: new climatology.</a:t>
            </a:r>
            <a:endParaRPr lang="en-US" altLang="en-US" sz="1600" dirty="0">
              <a:latin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40" y="1066800"/>
            <a:ext cx="7138351" cy="473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5"/>
          <p:cNvSpPr txBox="1">
            <a:spLocks noChangeArrowheads="1"/>
          </p:cNvSpPr>
          <p:nvPr/>
        </p:nvSpPr>
        <p:spPr bwMode="auto">
          <a:xfrm>
            <a:off x="181429" y="6488668"/>
            <a:ext cx="89625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600" dirty="0" smtClean="0"/>
              <a:t>Laurindo et </a:t>
            </a:r>
            <a:r>
              <a:rPr lang="en-US" altLang="en-US" sz="1600" dirty="0" smtClean="0"/>
              <a:t>al., </a:t>
            </a:r>
            <a:r>
              <a:rPr lang="en-US" altLang="en-US" sz="1600" dirty="0" smtClean="0"/>
              <a:t>in </a:t>
            </a:r>
            <a:r>
              <a:rPr lang="en-US" altLang="en-US" sz="1600" dirty="0" err="1" smtClean="0"/>
              <a:t>revsion</a:t>
            </a:r>
            <a:endParaRPr lang="en-US" altLang="en-US" sz="1600" dirty="0"/>
          </a:p>
        </p:txBody>
      </p:sp>
    </p:spTree>
    <p:extLst>
      <p:ext uri="{BB962C8B-B14F-4D97-AF65-F5344CB8AC3E}">
        <p14:creationId xmlns:p14="http://schemas.microsoft.com/office/powerpoint/2010/main" val="329282525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3200" dirty="0" smtClean="0"/>
              <a:t>Evaluating </a:t>
            </a:r>
            <a:r>
              <a:rPr lang="en-US" sz="3200" dirty="0" err="1" smtClean="0"/>
              <a:t>GlobCurrent</a:t>
            </a:r>
            <a:r>
              <a:rPr lang="en-US" sz="3200" dirty="0" smtClean="0"/>
              <a:t> and OSCAR against </a:t>
            </a:r>
            <a:r>
              <a:rPr lang="en-US" sz="3200" dirty="0" err="1" smtClean="0"/>
              <a:t>lowpassed</a:t>
            </a:r>
            <a:r>
              <a:rPr lang="en-US" sz="3200" dirty="0" smtClean="0"/>
              <a:t>, drogued drifter observations</a:t>
            </a:r>
            <a:endParaRPr lang="en-US" sz="32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725" t="4536" r="65221" b="7577"/>
          <a:stretch/>
        </p:blipFill>
        <p:spPr>
          <a:xfrm rot="5400000">
            <a:off x="3733799" y="-1808653"/>
            <a:ext cx="1676402" cy="9144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3567" t="4536" r="17293" b="7577"/>
          <a:stretch/>
        </p:blipFill>
        <p:spPr>
          <a:xfrm rot="5400000">
            <a:off x="3810001" y="-56055"/>
            <a:ext cx="1523998" cy="9144000"/>
          </a:xfrm>
          <a:prstGeom prst="rect">
            <a:avLst/>
          </a:prstGeom>
        </p:spPr>
      </p:pic>
      <p:sp>
        <p:nvSpPr>
          <p:cNvPr id="5" name="TextBox 4"/>
          <p:cNvSpPr txBox="1"/>
          <p:nvPr/>
        </p:nvSpPr>
        <p:spPr>
          <a:xfrm>
            <a:off x="1143000" y="1525036"/>
            <a:ext cx="7239000" cy="400110"/>
          </a:xfrm>
          <a:prstGeom prst="rect">
            <a:avLst/>
          </a:prstGeom>
          <a:noFill/>
        </p:spPr>
        <p:txBody>
          <a:bodyPr wrap="square" rtlCol="0">
            <a:spAutoFit/>
          </a:bodyPr>
          <a:lstStyle/>
          <a:p>
            <a:pPr algn="l"/>
            <a:r>
              <a:rPr lang="en-US" sz="2000" dirty="0" smtClean="0"/>
              <a:t>Spatially averaged correlation coefficients, Jan. 2012—Dec. 2014</a:t>
            </a:r>
          </a:p>
        </p:txBody>
      </p:sp>
      <p:sp>
        <p:nvSpPr>
          <p:cNvPr id="6" name="TextBox 5"/>
          <p:cNvSpPr txBox="1"/>
          <p:nvPr/>
        </p:nvSpPr>
        <p:spPr>
          <a:xfrm>
            <a:off x="132835" y="5410200"/>
            <a:ext cx="8915400" cy="1200329"/>
          </a:xfrm>
          <a:prstGeom prst="rect">
            <a:avLst/>
          </a:prstGeom>
          <a:noFill/>
        </p:spPr>
        <p:txBody>
          <a:bodyPr wrap="square" rtlCol="0">
            <a:spAutoFit/>
          </a:bodyPr>
          <a:lstStyle/>
          <a:p>
            <a:pPr algn="l"/>
            <a:r>
              <a:rPr lang="en-US" sz="1800" dirty="0" smtClean="0"/>
              <a:t>Both OSCAR and </a:t>
            </a:r>
            <a:r>
              <a:rPr lang="en-US" sz="1800" dirty="0" err="1" smtClean="0"/>
              <a:t>GlobCurrent</a:t>
            </a:r>
            <a:r>
              <a:rPr lang="en-US" sz="1800" dirty="0" smtClean="0"/>
              <a:t> v2 do better for zonal than meridional currents.  Lowest values near equator.  </a:t>
            </a:r>
            <a:r>
              <a:rPr lang="en-US" sz="1800" dirty="0" err="1" smtClean="0"/>
              <a:t>GlobCurrent</a:t>
            </a:r>
            <a:r>
              <a:rPr lang="en-US" sz="1800" dirty="0" smtClean="0"/>
              <a:t> has higher values overall, esp. in eddy-poor North Pacific.  OSCAR is marginally better than </a:t>
            </a:r>
            <a:r>
              <a:rPr lang="en-US" sz="1800" dirty="0" err="1" smtClean="0"/>
              <a:t>GlobCurrent</a:t>
            </a:r>
            <a:r>
              <a:rPr lang="en-US" sz="1800" dirty="0" smtClean="0"/>
              <a:t> in the near-equatorial band (+0.04 at 1S—1N) for zonal currents, but marginally less good (-0.12) for meridional currents.</a:t>
            </a:r>
          </a:p>
        </p:txBody>
      </p:sp>
      <p:sp>
        <p:nvSpPr>
          <p:cNvPr id="7" name="TextBox 6"/>
          <p:cNvSpPr txBox="1"/>
          <p:nvPr/>
        </p:nvSpPr>
        <p:spPr>
          <a:xfrm>
            <a:off x="840259" y="3397666"/>
            <a:ext cx="144780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0.65</a:t>
            </a:r>
          </a:p>
        </p:txBody>
      </p:sp>
      <p:sp>
        <p:nvSpPr>
          <p:cNvPr id="8" name="TextBox 7"/>
          <p:cNvSpPr txBox="1"/>
          <p:nvPr/>
        </p:nvSpPr>
        <p:spPr>
          <a:xfrm>
            <a:off x="840259" y="5049350"/>
            <a:ext cx="144780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0.61</a:t>
            </a:r>
          </a:p>
        </p:txBody>
      </p:sp>
      <p:sp>
        <p:nvSpPr>
          <p:cNvPr id="9" name="TextBox 8"/>
          <p:cNvSpPr txBox="1"/>
          <p:nvPr/>
        </p:nvSpPr>
        <p:spPr>
          <a:xfrm>
            <a:off x="3848100" y="3442523"/>
            <a:ext cx="144780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0.70</a:t>
            </a:r>
          </a:p>
        </p:txBody>
      </p:sp>
      <p:sp>
        <p:nvSpPr>
          <p:cNvPr id="10" name="TextBox 9"/>
          <p:cNvSpPr txBox="1"/>
          <p:nvPr/>
        </p:nvSpPr>
        <p:spPr>
          <a:xfrm>
            <a:off x="3866635" y="5051407"/>
            <a:ext cx="144780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0.66</a:t>
            </a:r>
          </a:p>
        </p:txBody>
      </p:sp>
    </p:spTree>
    <p:extLst>
      <p:ext uri="{BB962C8B-B14F-4D97-AF65-F5344CB8AC3E}">
        <p14:creationId xmlns:p14="http://schemas.microsoft.com/office/powerpoint/2010/main" val="18932599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64449" t="5672" r="18424" b="7794"/>
          <a:stretch/>
        </p:blipFill>
        <p:spPr>
          <a:xfrm rot="5400000">
            <a:off x="3882565" y="-90957"/>
            <a:ext cx="1378869" cy="9144001"/>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1292" t="5672" r="61592" b="7794"/>
          <a:stretch/>
        </p:blipFill>
        <p:spPr>
          <a:xfrm rot="5400000">
            <a:off x="3499020" y="-1873965"/>
            <a:ext cx="2183029" cy="9144001"/>
          </a:xfrm>
          <a:prstGeom prst="rect">
            <a:avLst/>
          </a:prstGeom>
        </p:spPr>
      </p:pic>
      <p:sp>
        <p:nvSpPr>
          <p:cNvPr id="5" name="TextBox 4"/>
          <p:cNvSpPr txBox="1"/>
          <p:nvPr/>
        </p:nvSpPr>
        <p:spPr>
          <a:xfrm>
            <a:off x="533400" y="1406466"/>
            <a:ext cx="8077200" cy="400110"/>
          </a:xfrm>
          <a:prstGeom prst="rect">
            <a:avLst/>
          </a:prstGeom>
          <a:noFill/>
        </p:spPr>
        <p:txBody>
          <a:bodyPr wrap="square" rtlCol="0">
            <a:spAutoFit/>
          </a:bodyPr>
          <a:lstStyle/>
          <a:p>
            <a:pPr algn="l"/>
            <a:r>
              <a:rPr lang="en-US" sz="2000" dirty="0" smtClean="0"/>
              <a:t>Spatially averaged velocity difference and std. dev., Jan. 2012—Dec. 2014</a:t>
            </a:r>
          </a:p>
        </p:txBody>
      </p:sp>
      <p:sp>
        <p:nvSpPr>
          <p:cNvPr id="6" name="TextBox 5"/>
          <p:cNvSpPr txBox="1"/>
          <p:nvPr/>
        </p:nvSpPr>
        <p:spPr>
          <a:xfrm>
            <a:off x="132835" y="5298326"/>
            <a:ext cx="8915400" cy="1477328"/>
          </a:xfrm>
          <a:prstGeom prst="rect">
            <a:avLst/>
          </a:prstGeom>
          <a:noFill/>
        </p:spPr>
        <p:txBody>
          <a:bodyPr wrap="square" rtlCol="0">
            <a:spAutoFit/>
          </a:bodyPr>
          <a:lstStyle/>
          <a:p>
            <a:pPr algn="l"/>
            <a:r>
              <a:rPr lang="en-US" sz="1800" dirty="0" smtClean="0"/>
              <a:t>OSCAR and </a:t>
            </a:r>
            <a:r>
              <a:rPr lang="en-US" sz="1800" dirty="0" err="1" smtClean="0"/>
              <a:t>GlobCurrent</a:t>
            </a:r>
            <a:r>
              <a:rPr lang="en-US" sz="1800" dirty="0" smtClean="0"/>
              <a:t> v2 perform similarly with respect to mean offsets and standard deviations.  </a:t>
            </a:r>
            <a:r>
              <a:rPr lang="en-US" sz="1800" dirty="0" err="1" smtClean="0"/>
              <a:t>GlobCurrent</a:t>
            </a:r>
            <a:r>
              <a:rPr lang="en-US" sz="1800" dirty="0" smtClean="0"/>
              <a:t> has slightly smaller mean offsets than OSCAR everywhere, most markedly at 5S—5N (mean difference: -3.5 cm/s, OSCAR-</a:t>
            </a:r>
            <a:r>
              <a:rPr lang="en-US" sz="1800" dirty="0" err="1" smtClean="0"/>
              <a:t>GlobCurrent</a:t>
            </a:r>
            <a:r>
              <a:rPr lang="en-US" sz="1800" dirty="0" smtClean="0"/>
              <a:t>).</a:t>
            </a:r>
          </a:p>
          <a:p>
            <a:pPr algn="l"/>
            <a:r>
              <a:rPr lang="en-US" sz="1800" dirty="0" smtClean="0"/>
              <a:t>OSCAR has slightly lower </a:t>
            </a:r>
            <a:r>
              <a:rPr lang="en-US" sz="1800" dirty="0" err="1" smtClean="0"/>
              <a:t>std.dev</a:t>
            </a:r>
            <a:r>
              <a:rPr lang="en-US" sz="1800" dirty="0" smtClean="0"/>
              <a:t>. in low latitudes off the equator, while </a:t>
            </a:r>
            <a:r>
              <a:rPr lang="en-US" sz="1800" dirty="0" err="1" smtClean="0"/>
              <a:t>GlobCurrent</a:t>
            </a:r>
            <a:r>
              <a:rPr lang="en-US" sz="1800" dirty="0" smtClean="0"/>
              <a:t> tends to have lower </a:t>
            </a:r>
            <a:r>
              <a:rPr lang="en-US" sz="1800" dirty="0" err="1" smtClean="0"/>
              <a:t>std.dev</a:t>
            </a:r>
            <a:r>
              <a:rPr lang="en-US" sz="1800" dirty="0" smtClean="0"/>
              <a:t>. on the equator and poleward of 20</a:t>
            </a:r>
            <a:r>
              <a:rPr lang="en-US" sz="1800" dirty="0" smtClean="0">
                <a:latin typeface="MS PGothic"/>
                <a:ea typeface="MS PGothic"/>
              </a:rPr>
              <a:t>º</a:t>
            </a:r>
            <a:r>
              <a:rPr lang="en-US" sz="1800" dirty="0" smtClean="0"/>
              <a:t> latitude.</a:t>
            </a:r>
          </a:p>
        </p:txBody>
      </p:sp>
      <p:sp>
        <p:nvSpPr>
          <p:cNvPr id="7" name="TextBox 6"/>
          <p:cNvSpPr txBox="1"/>
          <p:nvPr/>
        </p:nvSpPr>
        <p:spPr>
          <a:xfrm>
            <a:off x="840258" y="3397666"/>
            <a:ext cx="1674341"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5.5 cm/s</a:t>
            </a:r>
          </a:p>
        </p:txBody>
      </p:sp>
      <p:sp>
        <p:nvSpPr>
          <p:cNvPr id="8" name="TextBox 7"/>
          <p:cNvSpPr txBox="1"/>
          <p:nvPr/>
        </p:nvSpPr>
        <p:spPr>
          <a:xfrm>
            <a:off x="840259" y="5057585"/>
            <a:ext cx="167434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16.9 cm/s</a:t>
            </a:r>
          </a:p>
        </p:txBody>
      </p:sp>
      <p:sp>
        <p:nvSpPr>
          <p:cNvPr id="9" name="TextBox 8"/>
          <p:cNvSpPr txBox="1"/>
          <p:nvPr/>
        </p:nvSpPr>
        <p:spPr>
          <a:xfrm>
            <a:off x="3848100" y="3442523"/>
            <a:ext cx="144780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4.8 cm/s</a:t>
            </a:r>
          </a:p>
        </p:txBody>
      </p:sp>
      <p:sp>
        <p:nvSpPr>
          <p:cNvPr id="10" name="TextBox 9"/>
          <p:cNvSpPr txBox="1"/>
          <p:nvPr/>
        </p:nvSpPr>
        <p:spPr>
          <a:xfrm>
            <a:off x="3848100" y="5078878"/>
            <a:ext cx="1638300" cy="246221"/>
          </a:xfrm>
          <a:prstGeom prst="rect">
            <a:avLst/>
          </a:prstGeom>
          <a:noFill/>
        </p:spPr>
        <p:txBody>
          <a:bodyPr wrap="square" rtlCol="0">
            <a:spAutoFit/>
          </a:bodyPr>
          <a:lstStyle/>
          <a:p>
            <a:pPr algn="l"/>
            <a:r>
              <a:rPr lang="en-US" sz="1000" dirty="0" smtClean="0">
                <a:latin typeface="Arial" panose="020B0604020202020204" pitchFamily="34" charset="0"/>
                <a:cs typeface="Arial" panose="020B0604020202020204" pitchFamily="34" charset="0"/>
              </a:rPr>
              <a:t>Global mean: 16.3 cm/s</a:t>
            </a:r>
          </a:p>
        </p:txBody>
      </p:sp>
      <p:sp>
        <p:nvSpPr>
          <p:cNvPr id="14" name="Title 1"/>
          <p:cNvSpPr txBox="1">
            <a:spLocks/>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kern="0" smtClean="0"/>
              <a:t>Evaluating GlobCurrent and OSCAR against lowpassed, drogued drifter observations</a:t>
            </a:r>
            <a:endParaRPr lang="en-US" sz="3200" kern="0" dirty="0"/>
          </a:p>
        </p:txBody>
      </p:sp>
    </p:spTree>
    <p:extLst>
      <p:ext uri="{BB962C8B-B14F-4D97-AF65-F5344CB8AC3E}">
        <p14:creationId xmlns:p14="http://schemas.microsoft.com/office/powerpoint/2010/main" val="112514054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000" dirty="0" smtClean="0"/>
              <a:t>How the drifter program could use </a:t>
            </a:r>
            <a:r>
              <a:rPr lang="en-US" sz="4000" dirty="0" err="1" smtClean="0"/>
              <a:t>GlobCurrent</a:t>
            </a:r>
            <a:endParaRPr lang="en-US" sz="4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622" t="2666" r="19801" b="3566"/>
          <a:stretch/>
        </p:blipFill>
        <p:spPr>
          <a:xfrm>
            <a:off x="304800" y="1606377"/>
            <a:ext cx="4374292" cy="5251623"/>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8967" t="62824" r="2428" b="18422"/>
          <a:stretch/>
        </p:blipFill>
        <p:spPr>
          <a:xfrm>
            <a:off x="4572000" y="5424619"/>
            <a:ext cx="642550" cy="1050324"/>
          </a:xfrm>
          <a:prstGeom prst="rect">
            <a:avLst/>
          </a:prstGeom>
        </p:spPr>
      </p:pic>
      <p:sp>
        <p:nvSpPr>
          <p:cNvPr id="4" name="TextBox 3"/>
          <p:cNvSpPr txBox="1"/>
          <p:nvPr/>
        </p:nvSpPr>
        <p:spPr>
          <a:xfrm>
            <a:off x="4915929" y="1828800"/>
            <a:ext cx="3624650" cy="2554545"/>
          </a:xfrm>
          <a:prstGeom prst="rect">
            <a:avLst/>
          </a:prstGeom>
          <a:noFill/>
        </p:spPr>
        <p:txBody>
          <a:bodyPr wrap="square" rtlCol="0">
            <a:spAutoFit/>
          </a:bodyPr>
          <a:lstStyle/>
          <a:p>
            <a:pPr algn="l"/>
            <a:r>
              <a:rPr lang="en-US" sz="2000" dirty="0"/>
              <a:t>B</a:t>
            </a:r>
            <a:r>
              <a:rPr lang="en-US" sz="2000" dirty="0" smtClean="0"/>
              <a:t>in-averaged </a:t>
            </a:r>
            <a:r>
              <a:rPr lang="en-US" sz="2000" dirty="0" smtClean="0"/>
              <a:t>values of anomalous downwind speed divided by wind speed, drifter minus </a:t>
            </a:r>
            <a:r>
              <a:rPr lang="en-US" sz="2000" dirty="0" err="1" smtClean="0"/>
              <a:t>GlobCurrent</a:t>
            </a:r>
            <a:r>
              <a:rPr lang="en-US" sz="2000" dirty="0" smtClean="0"/>
              <a:t> v2 (15m, total), Jan. 2012-Dec. 2014.</a:t>
            </a:r>
          </a:p>
          <a:p>
            <a:pPr algn="l"/>
            <a:endParaRPr lang="en-US" sz="2000" dirty="0"/>
          </a:p>
          <a:p>
            <a:pPr algn="l"/>
            <a:r>
              <a:rPr lang="en-US" sz="2000" dirty="0" smtClean="0"/>
              <a:t>Top: drogued.</a:t>
            </a:r>
          </a:p>
          <a:p>
            <a:pPr algn="l"/>
            <a:r>
              <a:rPr lang="en-US" sz="2000" dirty="0" smtClean="0"/>
              <a:t>Botto</a:t>
            </a:r>
            <a:r>
              <a:rPr lang="en-US" sz="2000" dirty="0"/>
              <a:t>m</a:t>
            </a:r>
            <a:r>
              <a:rPr lang="en-US" sz="2000" dirty="0" smtClean="0"/>
              <a:t>: </a:t>
            </a:r>
            <a:r>
              <a:rPr lang="en-US" sz="2000" dirty="0" err="1" smtClean="0"/>
              <a:t>undrogued</a:t>
            </a:r>
            <a:r>
              <a:rPr lang="en-US" sz="2000" dirty="0" smtClean="0"/>
              <a:t>, same scale.</a:t>
            </a:r>
          </a:p>
        </p:txBody>
      </p:sp>
    </p:spTree>
    <p:extLst>
      <p:ext uri="{BB962C8B-B14F-4D97-AF65-F5344CB8AC3E}">
        <p14:creationId xmlns:p14="http://schemas.microsoft.com/office/powerpoint/2010/main" val="20467732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oml.noaa.gov/phod/instrument_development/bin/icon/aoml_logo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 y="2551022"/>
            <a:ext cx="1647825" cy="1639978"/>
          </a:xfrm>
          <a:prstGeom prst="rect">
            <a:avLst/>
          </a:prstGeom>
          <a:noFill/>
          <a:extLst>
            <a:ext uri="{909E8E84-426E-40DD-AFC4-6F175D3DCCD1}">
              <a14:hiddenFill xmlns:a14="http://schemas.microsoft.com/office/drawing/2010/main">
                <a:solidFill>
                  <a:srgbClr val="FFFFFF"/>
                </a:solidFill>
              </a14:hiddenFill>
            </a:ext>
          </a:extLst>
        </p:spPr>
      </p:pic>
      <p:sp>
        <p:nvSpPr>
          <p:cNvPr id="15362" name="Oval 2"/>
          <p:cNvSpPr>
            <a:spLocks noChangeArrowheads="1"/>
          </p:cNvSpPr>
          <p:nvPr/>
        </p:nvSpPr>
        <p:spPr bwMode="auto">
          <a:xfrm>
            <a:off x="5943600" y="3124200"/>
            <a:ext cx="2667000" cy="190500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b="11038"/>
          <a:stretch>
            <a:fillRect/>
          </a:stretch>
        </p:blipFill>
        <p:spPr bwMode="auto">
          <a:xfrm>
            <a:off x="3352800" y="0"/>
            <a:ext cx="24384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Line 4"/>
          <p:cNvSpPr>
            <a:spLocks noChangeShapeType="1"/>
          </p:cNvSpPr>
          <p:nvPr/>
        </p:nvSpPr>
        <p:spPr bwMode="auto">
          <a:xfrm flipH="1">
            <a:off x="2438400" y="2235200"/>
            <a:ext cx="787400" cy="787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 name="Line 5"/>
          <p:cNvSpPr>
            <a:spLocks noChangeShapeType="1"/>
          </p:cNvSpPr>
          <p:nvPr/>
        </p:nvSpPr>
        <p:spPr bwMode="auto">
          <a:xfrm>
            <a:off x="4495800" y="2235200"/>
            <a:ext cx="0" cy="508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Line 6"/>
          <p:cNvSpPr>
            <a:spLocks noChangeShapeType="1"/>
          </p:cNvSpPr>
          <p:nvPr/>
        </p:nvSpPr>
        <p:spPr bwMode="auto">
          <a:xfrm>
            <a:off x="3200400" y="2235200"/>
            <a:ext cx="28194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Line 7"/>
          <p:cNvSpPr>
            <a:spLocks noChangeShapeType="1"/>
          </p:cNvSpPr>
          <p:nvPr/>
        </p:nvSpPr>
        <p:spPr bwMode="auto">
          <a:xfrm>
            <a:off x="6019800" y="2209800"/>
            <a:ext cx="812800" cy="838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Line 8"/>
          <p:cNvSpPr>
            <a:spLocks noChangeShapeType="1"/>
          </p:cNvSpPr>
          <p:nvPr/>
        </p:nvSpPr>
        <p:spPr bwMode="auto">
          <a:xfrm flipH="1">
            <a:off x="914400" y="4724400"/>
            <a:ext cx="40640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9" name="Line 9"/>
          <p:cNvSpPr>
            <a:spLocks noChangeShapeType="1"/>
          </p:cNvSpPr>
          <p:nvPr/>
        </p:nvSpPr>
        <p:spPr bwMode="auto">
          <a:xfrm>
            <a:off x="2362200" y="4724400"/>
            <a:ext cx="533400" cy="1219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0" name="Text Box 10"/>
          <p:cNvSpPr txBox="1">
            <a:spLocks noChangeArrowheads="1"/>
          </p:cNvSpPr>
          <p:nvPr/>
        </p:nvSpPr>
        <p:spPr bwMode="auto">
          <a:xfrm>
            <a:off x="0" y="6019800"/>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dirty="0">
                <a:latin typeface="+mn-lt"/>
              </a:rPr>
              <a:t>Drifter Operations </a:t>
            </a:r>
            <a:r>
              <a:rPr lang="en-US" altLang="en-US" sz="2000" b="1" dirty="0" smtClean="0">
                <a:latin typeface="+mn-lt"/>
              </a:rPr>
              <a:t>Center</a:t>
            </a:r>
            <a:endParaRPr lang="en-US" altLang="en-US" sz="2000" b="1" dirty="0">
              <a:latin typeface="+mn-lt"/>
            </a:endParaRPr>
          </a:p>
        </p:txBody>
      </p:sp>
      <p:sp>
        <p:nvSpPr>
          <p:cNvPr id="15371" name="Text Box 11"/>
          <p:cNvSpPr txBox="1">
            <a:spLocks noChangeArrowheads="1"/>
          </p:cNvSpPr>
          <p:nvPr/>
        </p:nvSpPr>
        <p:spPr bwMode="auto">
          <a:xfrm>
            <a:off x="2186971" y="5923359"/>
            <a:ext cx="228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dirty="0">
                <a:latin typeface="+mn-lt"/>
              </a:rPr>
              <a:t>Drifter Data Assembly </a:t>
            </a:r>
            <a:r>
              <a:rPr lang="en-US" altLang="en-US" sz="2000" b="1" dirty="0" smtClean="0">
                <a:latin typeface="+mn-lt"/>
              </a:rPr>
              <a:t>Center</a:t>
            </a:r>
            <a:endParaRPr lang="en-US" altLang="en-US" sz="2000" b="1" dirty="0">
              <a:latin typeface="+mn-lt"/>
            </a:endParaRPr>
          </a:p>
        </p:txBody>
      </p:sp>
      <p:sp>
        <p:nvSpPr>
          <p:cNvPr id="15372" name="Text Box 12"/>
          <p:cNvSpPr txBox="1">
            <a:spLocks noChangeArrowheads="1"/>
          </p:cNvSpPr>
          <p:nvPr/>
        </p:nvSpPr>
        <p:spPr bwMode="auto">
          <a:xfrm>
            <a:off x="152400" y="228600"/>
            <a:ext cx="2819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dirty="0">
                <a:latin typeface="+mj-lt"/>
              </a:rPr>
              <a:t>Organization of the Global Drifter Program</a:t>
            </a:r>
          </a:p>
        </p:txBody>
      </p:sp>
      <p:sp>
        <p:nvSpPr>
          <p:cNvPr id="15373" name="Rectangle 13"/>
          <p:cNvSpPr>
            <a:spLocks noChangeArrowheads="1"/>
          </p:cNvSpPr>
          <p:nvPr/>
        </p:nvSpPr>
        <p:spPr bwMode="auto">
          <a:xfrm>
            <a:off x="3276600" y="4076700"/>
            <a:ext cx="26670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800" b="1" dirty="0">
                <a:latin typeface="+mn-lt"/>
              </a:rPr>
              <a:t>Scripps</a:t>
            </a:r>
            <a:r>
              <a:rPr lang="en-US" altLang="en-US" sz="1600" dirty="0">
                <a:latin typeface="+mn-lt"/>
              </a:rPr>
              <a:t> (La Jolla, CA)</a:t>
            </a:r>
          </a:p>
          <a:p>
            <a:pPr algn="ctr">
              <a:spcBef>
                <a:spcPct val="0"/>
              </a:spcBef>
              <a:buFontTx/>
              <a:buNone/>
            </a:pPr>
            <a:r>
              <a:rPr lang="en-US" altLang="en-US" sz="1600" b="1" dirty="0">
                <a:latin typeface="+mn-lt"/>
              </a:rPr>
              <a:t>Luca </a:t>
            </a:r>
            <a:r>
              <a:rPr lang="en-US" altLang="en-US" sz="1600" b="1" dirty="0" err="1">
                <a:latin typeface="+mn-lt"/>
              </a:rPr>
              <a:t>Centurioni</a:t>
            </a:r>
            <a:endParaRPr lang="en-US" altLang="en-US" sz="1600" b="1" dirty="0">
              <a:latin typeface="+mn-lt"/>
            </a:endParaRPr>
          </a:p>
          <a:p>
            <a:pPr algn="ctr">
              <a:spcBef>
                <a:spcPct val="0"/>
              </a:spcBef>
              <a:buFontTx/>
              <a:buNone/>
            </a:pPr>
            <a:r>
              <a:rPr lang="en-US" altLang="en-US" sz="1600" dirty="0">
                <a:latin typeface="+mn-lt"/>
              </a:rPr>
              <a:t>Supervises the industry, upgrades the technology, purchases most drifters, and </a:t>
            </a:r>
            <a:r>
              <a:rPr lang="en-US" altLang="en-US" sz="1600" dirty="0" smtClean="0">
                <a:latin typeface="+mn-lt"/>
              </a:rPr>
              <a:t>manages several aspects of Iridium data stream</a:t>
            </a:r>
            <a:endParaRPr lang="en-US" altLang="en-US" sz="1600" dirty="0">
              <a:latin typeface="+mn-lt"/>
            </a:endParaRPr>
          </a:p>
        </p:txBody>
      </p:sp>
      <p:sp>
        <p:nvSpPr>
          <p:cNvPr id="15374" name="Rectangle 14"/>
          <p:cNvSpPr>
            <a:spLocks noChangeArrowheads="1"/>
          </p:cNvSpPr>
          <p:nvPr/>
        </p:nvSpPr>
        <p:spPr bwMode="auto">
          <a:xfrm>
            <a:off x="6096000" y="3429000"/>
            <a:ext cx="2362200"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800" b="1">
                <a:latin typeface="+mn-lt"/>
              </a:rPr>
              <a:t>Manufacturers</a:t>
            </a:r>
            <a:r>
              <a:rPr lang="en-US" altLang="en-US" sz="1600">
                <a:latin typeface="+mn-lt"/>
              </a:rPr>
              <a:t> in private industry, who build the drifters according to closely monitored specifications </a:t>
            </a:r>
          </a:p>
        </p:txBody>
      </p:sp>
      <p:sp>
        <p:nvSpPr>
          <p:cNvPr id="15377" name="Rectangle 17"/>
          <p:cNvSpPr>
            <a:spLocks noChangeArrowheads="1"/>
          </p:cNvSpPr>
          <p:nvPr/>
        </p:nvSpPr>
        <p:spPr bwMode="auto">
          <a:xfrm>
            <a:off x="457200" y="4114800"/>
            <a:ext cx="27432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800" b="1" dirty="0">
                <a:latin typeface="+mn-lt"/>
              </a:rPr>
              <a:t>AOML</a:t>
            </a:r>
            <a:r>
              <a:rPr lang="en-US" altLang="en-US" sz="1600" dirty="0">
                <a:latin typeface="+mn-lt"/>
              </a:rPr>
              <a:t> (Miami, FL)</a:t>
            </a:r>
          </a:p>
          <a:p>
            <a:pPr algn="ctr">
              <a:spcBef>
                <a:spcPct val="0"/>
              </a:spcBef>
              <a:buFontTx/>
              <a:buNone/>
            </a:pPr>
            <a:r>
              <a:rPr lang="en-US" altLang="en-US" sz="1600" b="1" dirty="0">
                <a:latin typeface="+mn-lt"/>
              </a:rPr>
              <a:t>Rick Lumpkin</a:t>
            </a:r>
          </a:p>
        </p:txBody>
      </p:sp>
      <p:sp>
        <p:nvSpPr>
          <p:cNvPr id="15378" name="Text Box 18"/>
          <p:cNvSpPr txBox="1">
            <a:spLocks noChangeArrowheads="1"/>
          </p:cNvSpPr>
          <p:nvPr/>
        </p:nvSpPr>
        <p:spPr bwMode="auto">
          <a:xfrm>
            <a:off x="6019800" y="228600"/>
            <a:ext cx="3124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dirty="0">
                <a:latin typeface="+mn-lt"/>
              </a:rPr>
              <a:t>Funding from NOAA’s Climate </a:t>
            </a:r>
            <a:r>
              <a:rPr lang="en-US" altLang="en-US" sz="1800" dirty="0" smtClean="0">
                <a:latin typeface="+mn-lt"/>
              </a:rPr>
              <a:t>Observations Division of the Climate Program Office.  </a:t>
            </a:r>
            <a:r>
              <a:rPr lang="en-US" altLang="en-US" sz="1800" dirty="0">
                <a:latin typeface="+mn-lt"/>
              </a:rPr>
              <a:t>Additional </a:t>
            </a:r>
            <a:r>
              <a:rPr lang="en-US" altLang="en-US" sz="1800" dirty="0" smtClean="0">
                <a:latin typeface="+mn-lt"/>
              </a:rPr>
              <a:t>development and instruments </a:t>
            </a:r>
            <a:r>
              <a:rPr lang="en-US" altLang="en-US" sz="1800" dirty="0">
                <a:latin typeface="+mn-lt"/>
              </a:rPr>
              <a:t>at Scripps funded by ONR.</a:t>
            </a:r>
          </a:p>
        </p:txBody>
      </p:sp>
      <p:pic>
        <p:nvPicPr>
          <p:cNvPr id="19" name="Picture 2" descr="C:\Users\Lance\Documents\myrepo\DBCP\28\documents\images\Scripps_Seal.png"/>
          <p:cNvPicPr>
            <a:picLocks noChangeAspect="1" noChangeArrowheads="1"/>
          </p:cNvPicPr>
          <p:nvPr/>
        </p:nvPicPr>
        <p:blipFill>
          <a:blip r:embed="rId5" cstate="print"/>
          <a:srcRect/>
          <a:stretch>
            <a:fillRect/>
          </a:stretch>
        </p:blipFill>
        <p:spPr bwMode="auto">
          <a:xfrm>
            <a:off x="3786114" y="2761425"/>
            <a:ext cx="1395486" cy="139548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000" dirty="0" smtClean="0"/>
              <a:t>How the drifter program could use </a:t>
            </a:r>
            <a:r>
              <a:rPr lang="en-US" sz="4000" dirty="0" err="1" smtClean="0"/>
              <a:t>GlobCurrent</a:t>
            </a:r>
            <a:endParaRPr lang="en-US" sz="4000" dirty="0"/>
          </a:p>
        </p:txBody>
      </p:sp>
      <p:sp>
        <p:nvSpPr>
          <p:cNvPr id="4" name="TextBox 3"/>
          <p:cNvSpPr txBox="1"/>
          <p:nvPr/>
        </p:nvSpPr>
        <p:spPr>
          <a:xfrm>
            <a:off x="313038" y="1408145"/>
            <a:ext cx="8534400" cy="830997"/>
          </a:xfrm>
          <a:prstGeom prst="rect">
            <a:avLst/>
          </a:prstGeom>
          <a:noFill/>
        </p:spPr>
        <p:txBody>
          <a:bodyPr wrap="square" rtlCol="0">
            <a:spAutoFit/>
          </a:bodyPr>
          <a:lstStyle/>
          <a:p>
            <a:pPr algn="l"/>
            <a:r>
              <a:rPr lang="en-US" dirty="0" smtClean="0"/>
              <a:t>Anomalous downwind </a:t>
            </a:r>
            <a:r>
              <a:rPr lang="en-US" dirty="0" smtClean="0"/>
              <a:t>displacement, </a:t>
            </a:r>
            <a:r>
              <a:rPr lang="en-US" dirty="0" smtClean="0"/>
              <a:t>from integrated </a:t>
            </a:r>
            <a:r>
              <a:rPr lang="en-US" dirty="0" smtClean="0"/>
              <a:t>drifter </a:t>
            </a:r>
            <a:r>
              <a:rPr lang="en-US" dirty="0" smtClean="0"/>
              <a:t>minus </a:t>
            </a:r>
            <a:r>
              <a:rPr lang="en-US" dirty="0" err="1" smtClean="0"/>
              <a:t>GlobCurrent</a:t>
            </a:r>
            <a:r>
              <a:rPr lang="en-US" dirty="0" smtClean="0"/>
              <a:t> v2 (15m, total</a:t>
            </a:r>
            <a:r>
              <a:rPr lang="en-US" dirty="0" smtClean="0"/>
              <a:t>) downwind velocity</a:t>
            </a: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438" y="2209800"/>
            <a:ext cx="6197600" cy="4648200"/>
          </a:xfrm>
          <a:prstGeom prst="rect">
            <a:avLst/>
          </a:prstGeom>
        </p:spPr>
      </p:pic>
      <p:sp>
        <p:nvSpPr>
          <p:cNvPr id="6" name="TextBox 5"/>
          <p:cNvSpPr txBox="1"/>
          <p:nvPr/>
        </p:nvSpPr>
        <p:spPr>
          <a:xfrm>
            <a:off x="457200" y="4364623"/>
            <a:ext cx="1699054"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Drogue off</a:t>
            </a:r>
            <a:endParaRPr lang="en-US" sz="1600" dirty="0">
              <a:latin typeface="Arial" panose="020B0604020202020204" pitchFamily="34" charset="0"/>
              <a:cs typeface="Arial" panose="020B0604020202020204" pitchFamily="34" charset="0"/>
            </a:endParaRPr>
          </a:p>
        </p:txBody>
      </p:sp>
      <p:cxnSp>
        <p:nvCxnSpPr>
          <p:cNvPr id="9" name="Straight Arrow Connector 8"/>
          <p:cNvCxnSpPr/>
          <p:nvPr/>
        </p:nvCxnSpPr>
        <p:spPr>
          <a:xfrm flipV="1">
            <a:off x="1828800" y="4191000"/>
            <a:ext cx="8382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5029200"/>
            <a:ext cx="1940011" cy="1323439"/>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Misdiagnosis? Note that drifter </a:t>
            </a:r>
            <a:r>
              <a:rPr lang="en-US" sz="1600" dirty="0" smtClean="0">
                <a:latin typeface="Arial" panose="020B0604020202020204" pitchFamily="34" charset="0"/>
                <a:cs typeface="Arial" panose="020B0604020202020204" pitchFamily="34" charset="0"/>
              </a:rPr>
              <a:t>is very </a:t>
            </a:r>
            <a:r>
              <a:rPr lang="en-US" sz="1600" dirty="0" smtClean="0">
                <a:latin typeface="Arial" panose="020B0604020202020204" pitchFamily="34" charset="0"/>
                <a:cs typeface="Arial" panose="020B0604020202020204" pitchFamily="34" charset="0"/>
              </a:rPr>
              <a:t>close to equator before drogue loss (&lt;3</a:t>
            </a:r>
            <a:r>
              <a:rPr lang="en-US" sz="1600" dirty="0" smtClean="0">
                <a:latin typeface="MS PGothic"/>
                <a:ea typeface="MS PGothic"/>
                <a:cs typeface="Arial" panose="020B0604020202020204" pitchFamily="34" charset="0"/>
              </a:rPr>
              <a:t>º</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cxnSp>
        <p:nvCxnSpPr>
          <p:cNvPr id="11" name="Straight Arrow Connector 10"/>
          <p:cNvCxnSpPr/>
          <p:nvPr/>
        </p:nvCxnSpPr>
        <p:spPr>
          <a:xfrm>
            <a:off x="1737154" y="5333551"/>
            <a:ext cx="1310846" cy="4259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48384" y="4876800"/>
            <a:ext cx="1699054" cy="1323439"/>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Note: low-latitude drifter (between 3.6—8.5</a:t>
            </a:r>
            <a:r>
              <a:rPr lang="en-US" sz="1600" dirty="0" smtClean="0">
                <a:latin typeface="MS PGothic"/>
                <a:ea typeface="MS PGothic"/>
                <a:cs typeface="Arial" panose="020B0604020202020204" pitchFamily="34" charset="0"/>
              </a:rPr>
              <a:t>º</a:t>
            </a:r>
            <a:r>
              <a:rPr lang="en-US" sz="1600" dirty="0" smtClean="0">
                <a:latin typeface="Arial" panose="020B0604020202020204" pitchFamily="34" charset="0"/>
                <a:cs typeface="Arial" panose="020B0604020202020204" pitchFamily="34" charset="0"/>
              </a:rPr>
              <a:t>N after drogue loss)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0858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normAutofit fontScale="90000"/>
          </a:bodyPr>
          <a:lstStyle/>
          <a:p>
            <a:r>
              <a:rPr lang="en-US" dirty="0" smtClean="0"/>
              <a:t>Recent research </a:t>
            </a:r>
            <a:r>
              <a:rPr lang="en-US" dirty="0" smtClean="0"/>
              <a:t>using Drifters</a:t>
            </a:r>
            <a:endParaRPr lang="en-US" dirty="0"/>
          </a:p>
        </p:txBody>
      </p:sp>
      <p:sp>
        <p:nvSpPr>
          <p:cNvPr id="7" name="TextBox 2"/>
          <p:cNvSpPr txBox="1">
            <a:spLocks noChangeArrowheads="1"/>
          </p:cNvSpPr>
          <p:nvPr/>
        </p:nvSpPr>
        <p:spPr bwMode="auto">
          <a:xfrm>
            <a:off x="6023428" y="1066800"/>
            <a:ext cx="243391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dirty="0" smtClean="0">
                <a:latin typeface="+mn-lt"/>
              </a:rPr>
              <a:t>Structure of cyclonic frontal eddies in the Gulf of Mexico from drifter and satellite measurements</a:t>
            </a:r>
          </a:p>
          <a:p>
            <a:pPr algn="l" eaLnBrk="1" hangingPunct="1"/>
            <a:r>
              <a:rPr lang="en-US" altLang="en-US" sz="1600" dirty="0" smtClean="0">
                <a:latin typeface="+mn-lt"/>
              </a:rPr>
              <a:t>Le </a:t>
            </a:r>
            <a:r>
              <a:rPr lang="en-US" altLang="en-US" sz="1600" dirty="0" err="1" smtClean="0">
                <a:latin typeface="+mn-lt"/>
              </a:rPr>
              <a:t>Henaff</a:t>
            </a:r>
            <a:r>
              <a:rPr lang="en-US" altLang="en-US" sz="1600" dirty="0" smtClean="0">
                <a:latin typeface="+mn-lt"/>
              </a:rPr>
              <a:t> et al. (2014)</a:t>
            </a:r>
            <a:endParaRPr lang="en-US" altLang="en-US" sz="1600" dirty="0">
              <a:latin typeface="+mn-lt"/>
            </a:endParaRPr>
          </a:p>
        </p:txBody>
      </p:sp>
      <p:sp>
        <p:nvSpPr>
          <p:cNvPr id="9" name="TextBox 2"/>
          <p:cNvSpPr txBox="1">
            <a:spLocks noChangeArrowheads="1"/>
          </p:cNvSpPr>
          <p:nvPr/>
        </p:nvSpPr>
        <p:spPr bwMode="auto">
          <a:xfrm>
            <a:off x="2412031" y="5146783"/>
            <a:ext cx="251011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altLang="en-US" sz="2000" dirty="0" smtClean="0">
                <a:latin typeface="+mn-lt"/>
              </a:rPr>
              <a:t>Global characteristics of looping drifter trajectories</a:t>
            </a:r>
          </a:p>
          <a:p>
            <a:pPr algn="r" eaLnBrk="1" hangingPunct="1"/>
            <a:r>
              <a:rPr lang="en-US" altLang="en-US" sz="1600" dirty="0" smtClean="0">
                <a:latin typeface="+mn-lt"/>
              </a:rPr>
              <a:t>Lumpkin (2016)</a:t>
            </a:r>
            <a:endParaRPr lang="en-US" altLang="en-US" sz="1600" dirty="0">
              <a:latin typeface="+mn-l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98" y="809171"/>
            <a:ext cx="5934530" cy="394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797" t="20339" r="6610" b="20904"/>
          <a:stretch/>
        </p:blipFill>
        <p:spPr>
          <a:xfrm>
            <a:off x="4947549" y="4697450"/>
            <a:ext cx="4196451" cy="2160550"/>
          </a:xfrm>
          <a:prstGeom prst="rect">
            <a:avLst/>
          </a:prstGeom>
        </p:spPr>
      </p:pic>
    </p:spTree>
    <p:extLst>
      <p:ext uri="{BB962C8B-B14F-4D97-AF65-F5344CB8AC3E}">
        <p14:creationId xmlns:p14="http://schemas.microsoft.com/office/powerpoint/2010/main" val="19937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normAutofit fontScale="90000"/>
          </a:bodyPr>
          <a:lstStyle/>
          <a:p>
            <a:r>
              <a:rPr lang="en-US" dirty="0"/>
              <a:t>Recent research using Drifters</a:t>
            </a:r>
            <a:endParaRPr lang="en-US" dirty="0"/>
          </a:p>
        </p:txBody>
      </p:sp>
      <p:sp>
        <p:nvSpPr>
          <p:cNvPr id="7" name="TextBox 2"/>
          <p:cNvSpPr txBox="1">
            <a:spLocks noChangeArrowheads="1"/>
          </p:cNvSpPr>
          <p:nvPr/>
        </p:nvSpPr>
        <p:spPr bwMode="auto">
          <a:xfrm>
            <a:off x="4267200" y="4572000"/>
            <a:ext cx="4114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dirty="0" smtClean="0">
                <a:latin typeface="+mn-lt"/>
              </a:rPr>
              <a:t>Drifter trajectories used to diagnose eddy dissipation in the Agulhas Current system. </a:t>
            </a:r>
            <a:r>
              <a:rPr lang="en-US" altLang="en-US" sz="1600" dirty="0" err="1" smtClean="0">
                <a:latin typeface="+mn-lt"/>
              </a:rPr>
              <a:t>Braby</a:t>
            </a:r>
            <a:r>
              <a:rPr lang="en-US" altLang="en-US" sz="1600" dirty="0" smtClean="0">
                <a:latin typeface="+mn-lt"/>
              </a:rPr>
              <a:t> et al. (2016)</a:t>
            </a:r>
          </a:p>
          <a:p>
            <a:pPr algn="l" eaLnBrk="1" hangingPunct="1"/>
            <a:endParaRPr lang="en-US" altLang="en-US" sz="1600" dirty="0">
              <a:latin typeface="+mn-lt"/>
            </a:endParaRPr>
          </a:p>
        </p:txBody>
      </p:sp>
      <p:sp>
        <p:nvSpPr>
          <p:cNvPr id="8" name="TextBox 2"/>
          <p:cNvSpPr txBox="1">
            <a:spLocks noChangeArrowheads="1"/>
          </p:cNvSpPr>
          <p:nvPr/>
        </p:nvSpPr>
        <p:spPr bwMode="auto">
          <a:xfrm>
            <a:off x="0" y="799262"/>
            <a:ext cx="2265288"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altLang="en-US" sz="2000" dirty="0" smtClean="0">
                <a:latin typeface="+mn-lt"/>
              </a:rPr>
              <a:t>High-resolution distribution of M2 tidal amplitude derived from high frequency drifter positions</a:t>
            </a:r>
          </a:p>
          <a:p>
            <a:pPr algn="r" eaLnBrk="1" hangingPunct="1"/>
            <a:r>
              <a:rPr lang="en-US" altLang="en-US" sz="1600" dirty="0" err="1" smtClean="0">
                <a:latin typeface="+mn-lt"/>
              </a:rPr>
              <a:t>Kodaira</a:t>
            </a:r>
            <a:r>
              <a:rPr lang="en-US" altLang="en-US" sz="1600" dirty="0" smtClean="0">
                <a:latin typeface="+mn-lt"/>
              </a:rPr>
              <a:t> et al. (2016)</a:t>
            </a:r>
          </a:p>
          <a:p>
            <a:pPr algn="r" eaLnBrk="1" hangingPunct="1"/>
            <a:endParaRPr lang="en-US" altLang="en-US" sz="1600" dirty="0">
              <a:latin typeface="+mn-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288" y="766605"/>
            <a:ext cx="6882342" cy="350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 y="3722253"/>
            <a:ext cx="4104239" cy="31357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9466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normAutofit fontScale="90000"/>
          </a:bodyPr>
          <a:lstStyle/>
          <a:p>
            <a:r>
              <a:rPr lang="en-US"/>
              <a:t>Recent research using Drifters</a:t>
            </a:r>
            <a:endParaRPr lang="en-US" dirty="0"/>
          </a:p>
        </p:txBody>
      </p:sp>
      <p:sp>
        <p:nvSpPr>
          <p:cNvPr id="7" name="TextBox 2"/>
          <p:cNvSpPr txBox="1">
            <a:spLocks noChangeArrowheads="1"/>
          </p:cNvSpPr>
          <p:nvPr/>
        </p:nvSpPr>
        <p:spPr bwMode="auto">
          <a:xfrm>
            <a:off x="4038600" y="1013004"/>
            <a:ext cx="42672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dirty="0" smtClean="0">
                <a:latin typeface="+mn-lt"/>
              </a:rPr>
              <a:t>Estimate of wind-driven </a:t>
            </a:r>
            <a:r>
              <a:rPr lang="en-US" altLang="en-US" sz="2000" dirty="0" err="1" smtClean="0">
                <a:latin typeface="+mn-lt"/>
              </a:rPr>
              <a:t>ageostrophic</a:t>
            </a:r>
            <a:r>
              <a:rPr lang="en-US" altLang="en-US" sz="2000" dirty="0" smtClean="0">
                <a:latin typeface="+mn-lt"/>
              </a:rPr>
              <a:t> time-mean flow in the Pacific from drifter and Argo float observations, revealing larger values than found in earlier studies</a:t>
            </a:r>
          </a:p>
          <a:p>
            <a:pPr algn="l" eaLnBrk="1" hangingPunct="1"/>
            <a:r>
              <a:rPr lang="en-US" altLang="en-US" sz="1600" dirty="0" err="1" smtClean="0">
                <a:latin typeface="+mn-lt"/>
              </a:rPr>
              <a:t>Chiswell</a:t>
            </a:r>
            <a:r>
              <a:rPr lang="en-US" altLang="en-US" sz="1600" dirty="0" smtClean="0">
                <a:latin typeface="+mn-lt"/>
              </a:rPr>
              <a:t> (2016)</a:t>
            </a:r>
            <a:endParaRPr lang="en-US" altLang="en-US" sz="1600" dirty="0">
              <a:latin typeface="+mn-lt"/>
            </a:endParaRPr>
          </a:p>
        </p:txBody>
      </p:sp>
      <p:sp>
        <p:nvSpPr>
          <p:cNvPr id="9" name="TextBox 2"/>
          <p:cNvSpPr txBox="1">
            <a:spLocks noChangeArrowheads="1"/>
          </p:cNvSpPr>
          <p:nvPr/>
        </p:nvSpPr>
        <p:spPr bwMode="auto">
          <a:xfrm>
            <a:off x="533400" y="5146782"/>
            <a:ext cx="278854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altLang="en-US" sz="2000" dirty="0" smtClean="0">
                <a:latin typeface="+mn-lt"/>
              </a:rPr>
              <a:t>Drifter trajectories used to evaluate the life cycle of Agulhas rings</a:t>
            </a:r>
          </a:p>
          <a:p>
            <a:pPr algn="r" eaLnBrk="1" hangingPunct="1"/>
            <a:r>
              <a:rPr lang="en-US" altLang="en-US" sz="1600" dirty="0" smtClean="0">
                <a:latin typeface="+mn-lt"/>
              </a:rPr>
              <a:t>Wang et al. (2016)</a:t>
            </a:r>
            <a:endParaRPr lang="en-US" altLang="en-US" sz="1600" dirty="0">
              <a:latin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671" y="4343400"/>
            <a:ext cx="561151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24" y="844366"/>
            <a:ext cx="3093349" cy="349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949" y="1905000"/>
            <a:ext cx="4191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18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2400"/>
            <a:ext cx="7772400" cy="1143000"/>
          </a:xfrm>
        </p:spPr>
        <p:txBody>
          <a:bodyPr/>
          <a:lstStyle/>
          <a:p>
            <a:r>
              <a:rPr lang="en-US" dirty="0" smtClean="0"/>
              <a:t>Vision</a:t>
            </a:r>
            <a:endParaRPr lang="en-US" dirty="0"/>
          </a:p>
        </p:txBody>
      </p:sp>
      <p:sp>
        <p:nvSpPr>
          <p:cNvPr id="3" name="Content Placeholder 2"/>
          <p:cNvSpPr>
            <a:spLocks noGrp="1"/>
          </p:cNvSpPr>
          <p:nvPr>
            <p:ph idx="1"/>
          </p:nvPr>
        </p:nvSpPr>
        <p:spPr>
          <a:xfrm>
            <a:off x="304800" y="838200"/>
            <a:ext cx="8610600" cy="5867400"/>
          </a:xfrm>
        </p:spPr>
        <p:txBody>
          <a:bodyPr/>
          <a:lstStyle/>
          <a:p>
            <a:r>
              <a:rPr lang="en-US" sz="2100" dirty="0" smtClean="0"/>
              <a:t>The GDP is in a unique position because it is the only existing global infrastructure from which in-situ air-sea interaction observations can be made</a:t>
            </a:r>
          </a:p>
          <a:p>
            <a:r>
              <a:rPr lang="en-US" sz="2100" dirty="0" smtClean="0"/>
              <a:t>Direct observations of the </a:t>
            </a:r>
            <a:r>
              <a:rPr lang="en-US" sz="2100" dirty="0" err="1" smtClean="0"/>
              <a:t>ageostrophic</a:t>
            </a:r>
            <a:r>
              <a:rPr lang="en-US" sz="2100" dirty="0" smtClean="0"/>
              <a:t> velocity in the upper ocean, </a:t>
            </a:r>
            <a:r>
              <a:rPr lang="en-US" sz="2100" dirty="0"/>
              <a:t>where the transfer of momentum and vorticity from the wind occur, will improve </a:t>
            </a:r>
            <a:r>
              <a:rPr lang="en-US" sz="2100" dirty="0" smtClean="0"/>
              <a:t>our </a:t>
            </a:r>
            <a:r>
              <a:rPr lang="en-US" sz="2100" dirty="0"/>
              <a:t>physical </a:t>
            </a:r>
            <a:r>
              <a:rPr lang="en-US" sz="2100" dirty="0" smtClean="0"/>
              <a:t>understanding, with impact on models on climate and shorter scales</a:t>
            </a:r>
          </a:p>
          <a:p>
            <a:r>
              <a:rPr lang="en-US" sz="2100" dirty="0" smtClean="0"/>
              <a:t>Observations of the </a:t>
            </a:r>
            <a:r>
              <a:rPr lang="en-US" sz="2100" dirty="0" err="1" smtClean="0"/>
              <a:t>ageostrophic</a:t>
            </a:r>
            <a:r>
              <a:rPr lang="en-US" sz="2100" dirty="0" smtClean="0"/>
              <a:t> vertical shear, that can be made globally from drifters, is </a:t>
            </a:r>
            <a:r>
              <a:rPr lang="en-US" sz="2100" dirty="0"/>
              <a:t>virtually unknown </a:t>
            </a:r>
            <a:r>
              <a:rPr lang="en-US" sz="2100" dirty="0" smtClean="0"/>
              <a:t> and will be crucial to </a:t>
            </a:r>
            <a:r>
              <a:rPr lang="en-US" sz="2100" dirty="0"/>
              <a:t>constrain the horizontal and vertical turbulent </a:t>
            </a:r>
            <a:r>
              <a:rPr lang="en-US" sz="2100" dirty="0" smtClean="0"/>
              <a:t>viscosity coefficient, thus improving models</a:t>
            </a:r>
          </a:p>
          <a:p>
            <a:r>
              <a:rPr lang="en-US" sz="2100" dirty="0"/>
              <a:t>H</a:t>
            </a:r>
            <a:r>
              <a:rPr lang="en-US" sz="2100" dirty="0" smtClean="0"/>
              <a:t>ourly, real-time, GPS-quality current observations will elucidate the role of tidal and near-inertial currents, and associated mixing</a:t>
            </a:r>
          </a:p>
          <a:p>
            <a:r>
              <a:rPr lang="en-US" sz="2100" dirty="0" smtClean="0"/>
              <a:t>It is anticipated that global measurements of directional wave spectra will have a significant impact in wave forecasting and ocean physics</a:t>
            </a:r>
          </a:p>
          <a:p>
            <a:r>
              <a:rPr lang="en-US" sz="2100" dirty="0" smtClean="0"/>
              <a:t>It is anticipated that a 100% barometer array will further improve NWP</a:t>
            </a:r>
            <a:endParaRPr lang="en-US" sz="2100" dirty="0"/>
          </a:p>
        </p:txBody>
      </p:sp>
    </p:spTree>
    <p:extLst>
      <p:ext uri="{BB962C8B-B14F-4D97-AF65-F5344CB8AC3E}">
        <p14:creationId xmlns:p14="http://schemas.microsoft.com/office/powerpoint/2010/main" val="8429561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685800" y="304800"/>
            <a:ext cx="7772400" cy="685800"/>
          </a:xfrm>
        </p:spPr>
        <p:txBody>
          <a:bodyPr>
            <a:normAutofit fontScale="90000"/>
          </a:bodyPr>
          <a:lstStyle/>
          <a:p>
            <a:pPr eaLnBrk="1" hangingPunct="1"/>
            <a:r>
              <a:rPr lang="en-US" altLang="en-US" smtClean="0"/>
              <a:t>Global Drifter Program (GDP)</a:t>
            </a:r>
            <a:br>
              <a:rPr lang="en-US" altLang="en-US" smtClean="0"/>
            </a:br>
            <a:endParaRPr lang="en-US" altLang="en-US" smtClean="0"/>
          </a:p>
        </p:txBody>
      </p:sp>
      <p:sp>
        <p:nvSpPr>
          <p:cNvPr id="13316" name="Rectangle 8"/>
          <p:cNvSpPr>
            <a:spLocks noChangeArrowheads="1"/>
          </p:cNvSpPr>
          <p:nvPr/>
        </p:nvSpPr>
        <p:spPr bwMode="auto">
          <a:xfrm>
            <a:off x="1143000" y="681038"/>
            <a:ext cx="670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i="1" dirty="0">
                <a:latin typeface="+mn-lt"/>
                <a:ea typeface="Times" pitchFamily="18" charset="0"/>
                <a:cs typeface="Times" pitchFamily="18" charset="0"/>
              </a:rPr>
              <a:t>Drifting buoy measurements of </a:t>
            </a:r>
            <a:r>
              <a:rPr lang="en-US" altLang="en-US" sz="1600" b="1" i="1" dirty="0" smtClean="0">
                <a:latin typeface="+mn-lt"/>
                <a:ea typeface="Times" pitchFamily="18" charset="0"/>
                <a:cs typeface="Times" pitchFamily="18" charset="0"/>
              </a:rPr>
              <a:t>Mixed Layer Currents (and Sea </a:t>
            </a:r>
            <a:r>
              <a:rPr lang="en-US" altLang="en-US" sz="1600" b="1" i="1" dirty="0">
                <a:latin typeface="+mn-lt"/>
                <a:ea typeface="Times" pitchFamily="18" charset="0"/>
                <a:cs typeface="Times" pitchFamily="18" charset="0"/>
              </a:rPr>
              <a:t>Surface </a:t>
            </a:r>
            <a:r>
              <a:rPr lang="en-US" altLang="en-US" sz="1600" b="1" i="1" dirty="0" smtClean="0">
                <a:latin typeface="+mn-lt"/>
                <a:ea typeface="Times" pitchFamily="18" charset="0"/>
                <a:cs typeface="Times" pitchFamily="18" charset="0"/>
              </a:rPr>
              <a:t>Temperature, </a:t>
            </a:r>
            <a:r>
              <a:rPr lang="en-US" altLang="en-US" sz="1600" b="1" i="1" dirty="0">
                <a:latin typeface="+mn-lt"/>
                <a:ea typeface="Times" pitchFamily="18" charset="0"/>
                <a:cs typeface="Times" pitchFamily="18" charset="0"/>
              </a:rPr>
              <a:t>Atmospheric </a:t>
            </a:r>
            <a:r>
              <a:rPr lang="en-US" altLang="en-US" sz="1600" b="1" i="1" dirty="0" smtClean="0">
                <a:latin typeface="+mn-lt"/>
                <a:ea typeface="Times" pitchFamily="18" charset="0"/>
                <a:cs typeface="Times" pitchFamily="18" charset="0"/>
              </a:rPr>
              <a:t>Pressure, Salinity, Wind, and Waves)</a:t>
            </a:r>
            <a:endParaRPr lang="en-US" altLang="en-US" sz="1600" dirty="0">
              <a:latin typeface="+mn-lt"/>
            </a:endParaRPr>
          </a:p>
          <a:p>
            <a:pPr algn="ctr" eaLnBrk="1" hangingPunct="1">
              <a:spcBef>
                <a:spcPct val="0"/>
              </a:spcBef>
              <a:buFontTx/>
              <a:buNone/>
            </a:pPr>
            <a:r>
              <a:rPr lang="en-US" altLang="en-US" sz="1600" dirty="0">
                <a:latin typeface="+mn-lt"/>
              </a:rPr>
              <a:t>http://www.aoml.noaa.gov/phod/dac/gdp.html</a:t>
            </a:r>
          </a:p>
        </p:txBody>
      </p:sp>
      <p:pic>
        <p:nvPicPr>
          <p:cNvPr id="13318" name="Picture 13" descr="C:\Documents and Settings\lumpkin\My Documents\My Pictures\logos\gdp_logo.jpg"/>
          <p:cNvPicPr>
            <a:picLocks noChangeAspect="1" noChangeArrowheads="1"/>
          </p:cNvPicPr>
          <p:nvPr/>
        </p:nvPicPr>
        <p:blipFill>
          <a:blip r:embed="rId3" cstate="print">
            <a:extLst>
              <a:ext uri="{28A0092B-C50C-407E-A947-70E740481C1C}">
                <a14:useLocalDpi xmlns:a14="http://schemas.microsoft.com/office/drawing/2010/main" val="0"/>
              </a:ext>
            </a:extLst>
          </a:blip>
          <a:srcRect l="4036" t="3836" r="4036" b="11510"/>
          <a:stretch>
            <a:fillRect/>
          </a:stretch>
        </p:blipFill>
        <p:spPr bwMode="auto">
          <a:xfrm>
            <a:off x="3782343" y="1468519"/>
            <a:ext cx="1426913" cy="138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5"/>
          <p:cNvSpPr txBox="1">
            <a:spLocks noChangeArrowheads="1"/>
          </p:cNvSpPr>
          <p:nvPr/>
        </p:nvSpPr>
        <p:spPr bwMode="auto">
          <a:xfrm>
            <a:off x="152400" y="6048832"/>
            <a:ext cx="769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b="1" dirty="0" err="1" smtClean="0">
                <a:latin typeface="+mn-lt"/>
              </a:rPr>
              <a:t>GlobCurrent</a:t>
            </a:r>
            <a:r>
              <a:rPr lang="en-US" altLang="en-US" sz="1800" b="1" dirty="0" smtClean="0">
                <a:latin typeface="+mn-lt"/>
              </a:rPr>
              <a:t> User Consultation Meeting, March </a:t>
            </a:r>
            <a:r>
              <a:rPr lang="en-US" altLang="en-US" sz="1800" b="1" dirty="0" smtClean="0">
                <a:latin typeface="+mn-lt"/>
              </a:rPr>
              <a:t>21—23, </a:t>
            </a:r>
            <a:r>
              <a:rPr lang="en-US" altLang="en-US" sz="1800" b="1" dirty="0" err="1" smtClean="0">
                <a:latin typeface="+mn-lt"/>
              </a:rPr>
              <a:t>Frascati</a:t>
            </a:r>
            <a:r>
              <a:rPr lang="en-US" altLang="en-US" sz="1800" b="1" dirty="0" smtClean="0">
                <a:latin typeface="+mn-lt"/>
              </a:rPr>
              <a:t>, Italy</a:t>
            </a:r>
            <a:endParaRPr lang="en-US" altLang="en-US" sz="1800" b="1" dirty="0">
              <a:latin typeface="+mn-lt"/>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5530" t="23542" r="24891" b="14597"/>
          <a:stretch/>
        </p:blipFill>
        <p:spPr>
          <a:xfrm>
            <a:off x="6524367" y="2950601"/>
            <a:ext cx="2355520" cy="276439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19" y="2944423"/>
            <a:ext cx="6255220" cy="277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www.aoml.noaa.gov/phod/instrument_development/bin/icon/aoml_logo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2935" cy="908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ance\Documents\myrepo\DBCP\28\documents\images\Scripps_Seal.png"/>
          <p:cNvPicPr>
            <a:picLocks noChangeAspect="1" noChangeArrowheads="1"/>
          </p:cNvPicPr>
          <p:nvPr/>
        </p:nvPicPr>
        <p:blipFill>
          <a:blip r:embed="rId7" cstate="print"/>
          <a:srcRect/>
          <a:stretch>
            <a:fillRect/>
          </a:stretch>
        </p:blipFill>
        <p:spPr bwMode="auto">
          <a:xfrm>
            <a:off x="8289375" y="0"/>
            <a:ext cx="854625" cy="854625"/>
          </a:xfrm>
          <a:prstGeom prst="rect">
            <a:avLst/>
          </a:prstGeom>
          <a:noFill/>
        </p:spPr>
      </p:pic>
    </p:spTree>
    <p:extLst>
      <p:ext uri="{BB962C8B-B14F-4D97-AF65-F5344CB8AC3E}">
        <p14:creationId xmlns:p14="http://schemas.microsoft.com/office/powerpoint/2010/main" val="214139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3963329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00" t="6767" r="6886" b="2880"/>
          <a:stretch/>
        </p:blipFill>
        <p:spPr>
          <a:xfrm>
            <a:off x="549729" y="690787"/>
            <a:ext cx="7939314" cy="6147708"/>
          </a:xfrm>
          <a:prstGeom prst="rect">
            <a:avLst/>
          </a:prstGeom>
        </p:spPr>
      </p:pic>
      <p:sp>
        <p:nvSpPr>
          <p:cNvPr id="20483" name="TextBox 2"/>
          <p:cNvSpPr txBox="1">
            <a:spLocks noChangeArrowheads="1"/>
          </p:cNvSpPr>
          <p:nvPr/>
        </p:nvSpPr>
        <p:spPr bwMode="auto">
          <a:xfrm>
            <a:off x="3980543" y="2715531"/>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en-US" sz="2000" dirty="0" smtClean="0">
                <a:latin typeface="+mn-lt"/>
              </a:rPr>
              <a:t>57 per </a:t>
            </a:r>
            <a:r>
              <a:rPr lang="en-US" altLang="en-US" sz="2000" dirty="0">
                <a:latin typeface="+mn-lt"/>
              </a:rPr>
              <a:t>month = </a:t>
            </a:r>
            <a:r>
              <a:rPr lang="en-US" altLang="en-US" sz="2000" dirty="0" smtClean="0">
                <a:latin typeface="+mn-lt"/>
              </a:rPr>
              <a:t>684 per year</a:t>
            </a:r>
            <a:endParaRPr lang="en-US" altLang="en-US" sz="2000" dirty="0">
              <a:latin typeface="+mn-lt"/>
            </a:endParaRPr>
          </a:p>
        </p:txBody>
      </p:sp>
      <p:sp>
        <p:nvSpPr>
          <p:cNvPr id="20484" name="TextBox 3"/>
          <p:cNvSpPr txBox="1">
            <a:spLocks noChangeArrowheads="1"/>
          </p:cNvSpPr>
          <p:nvPr/>
        </p:nvSpPr>
        <p:spPr bwMode="auto">
          <a:xfrm>
            <a:off x="5480957" y="4135719"/>
            <a:ext cx="2385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latin typeface="+mn-lt"/>
              </a:rPr>
              <a:t>Mean age of </a:t>
            </a:r>
            <a:r>
              <a:rPr lang="en-US" altLang="en-US" sz="2000" dirty="0" smtClean="0">
                <a:latin typeface="+mn-lt"/>
              </a:rPr>
              <a:t>drifter</a:t>
            </a:r>
            <a:endParaRPr lang="en-US" altLang="en-US" sz="2000" dirty="0">
              <a:latin typeface="+mn-lt"/>
            </a:endParaRPr>
          </a:p>
        </p:txBody>
      </p:sp>
      <p:sp>
        <p:nvSpPr>
          <p:cNvPr id="20485" name="TextBox 4"/>
          <p:cNvSpPr txBox="1">
            <a:spLocks noChangeArrowheads="1"/>
          </p:cNvSpPr>
          <p:nvPr/>
        </p:nvSpPr>
        <p:spPr bwMode="auto">
          <a:xfrm>
            <a:off x="6673850" y="5097237"/>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latin typeface="+mn-lt"/>
              </a:rPr>
              <a:t>Median age</a:t>
            </a:r>
          </a:p>
        </p:txBody>
      </p:sp>
      <p:sp>
        <p:nvSpPr>
          <p:cNvPr id="9" name="TextBox 2"/>
          <p:cNvSpPr txBox="1">
            <a:spLocks noChangeArrowheads="1"/>
          </p:cNvSpPr>
          <p:nvPr/>
        </p:nvSpPr>
        <p:spPr bwMode="auto">
          <a:xfrm>
            <a:off x="1035049" y="884011"/>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en-US" sz="2000" dirty="0" smtClean="0">
                <a:latin typeface="+mn-lt"/>
              </a:rPr>
              <a:t>160 per </a:t>
            </a:r>
            <a:r>
              <a:rPr lang="en-US" altLang="en-US" sz="2000" dirty="0">
                <a:latin typeface="+mn-lt"/>
              </a:rPr>
              <a:t>month = </a:t>
            </a:r>
            <a:r>
              <a:rPr lang="en-US" altLang="en-US" sz="2000" dirty="0" smtClean="0">
                <a:latin typeface="+mn-lt"/>
              </a:rPr>
              <a:t>1920 per year</a:t>
            </a:r>
            <a:endParaRPr lang="en-US" altLang="en-US" sz="2000" dirty="0">
              <a:latin typeface="+mn-lt"/>
            </a:endParaRPr>
          </a:p>
        </p:txBody>
      </p:sp>
      <p:cxnSp>
        <p:nvCxnSpPr>
          <p:cNvPr id="6" name="Straight Arrow Connector 5"/>
          <p:cNvCxnSpPr/>
          <p:nvPr/>
        </p:nvCxnSpPr>
        <p:spPr>
          <a:xfrm>
            <a:off x="4535714" y="1174751"/>
            <a:ext cx="569686" cy="425449"/>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297057" y="2589552"/>
            <a:ext cx="685800" cy="251958"/>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06735" y="3432504"/>
            <a:ext cx="4054929" cy="369332"/>
          </a:xfrm>
          <a:prstGeom prst="rect">
            <a:avLst/>
          </a:prstGeom>
          <a:noFill/>
        </p:spPr>
        <p:txBody>
          <a:bodyPr wrap="square" rtlCol="0">
            <a:spAutoFit/>
          </a:bodyPr>
          <a:lstStyle/>
          <a:p>
            <a:r>
              <a:rPr lang="en-US" sz="1800" dirty="0" smtClean="0">
                <a:latin typeface="+mn-lt"/>
              </a:rPr>
              <a:t>Cost savings: ~$5.7M per year</a:t>
            </a:r>
            <a:endParaRPr lang="en-US" sz="1800" dirty="0">
              <a:latin typeface="+mn-lt"/>
            </a:endParaRPr>
          </a:p>
        </p:txBody>
      </p:sp>
      <p:sp>
        <p:nvSpPr>
          <p:cNvPr id="11" name="Rectangle 2"/>
          <p:cNvSpPr txBox="1">
            <a:spLocks noChangeArrowheads="1"/>
          </p:cNvSpPr>
          <p:nvPr/>
        </p:nvSpPr>
        <p:spPr>
          <a:xfrm>
            <a:off x="228600" y="57943"/>
            <a:ext cx="8904514" cy="9128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200" dirty="0" smtClean="0"/>
              <a:t>Number of deaths per 1250 drifters per month</a:t>
            </a:r>
          </a:p>
        </p:txBody>
      </p:sp>
    </p:spTree>
    <p:extLst>
      <p:ext uri="{BB962C8B-B14F-4D97-AF65-F5344CB8AC3E}">
        <p14:creationId xmlns:p14="http://schemas.microsoft.com/office/powerpoint/2010/main" val="1949716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990600"/>
            <a:ext cx="7772400" cy="533400"/>
          </a:xfrm>
        </p:spPr>
        <p:txBody>
          <a:bodyPr>
            <a:normAutofit fontScale="90000"/>
          </a:bodyPr>
          <a:lstStyle/>
          <a:p>
            <a:pPr eaLnBrk="1" hangingPunct="1"/>
            <a:r>
              <a:rPr lang="en-US" altLang="en-US" sz="3200" smtClean="0"/>
              <a:t>deployments</a:t>
            </a:r>
          </a:p>
        </p:txBody>
      </p:sp>
      <p:sp>
        <p:nvSpPr>
          <p:cNvPr id="18435" name="Rectangle 5"/>
          <p:cNvSpPr>
            <a:spLocks noChangeArrowheads="1"/>
          </p:cNvSpPr>
          <p:nvPr/>
        </p:nvSpPr>
        <p:spPr bwMode="auto">
          <a:xfrm>
            <a:off x="1314450" y="1609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2400"/>
          </a:p>
        </p:txBody>
      </p:sp>
      <p:sp>
        <p:nvSpPr>
          <p:cNvPr id="2" name="TextBox 1"/>
          <p:cNvSpPr txBox="1"/>
          <p:nvPr/>
        </p:nvSpPr>
        <p:spPr>
          <a:xfrm>
            <a:off x="228600" y="5410200"/>
            <a:ext cx="8534400" cy="1200329"/>
          </a:xfrm>
          <a:prstGeom prst="rect">
            <a:avLst/>
          </a:prstGeom>
          <a:noFill/>
        </p:spPr>
        <p:txBody>
          <a:bodyPr wrap="square" rtlCol="0">
            <a:spAutoFit/>
          </a:bodyPr>
          <a:lstStyle/>
          <a:p>
            <a:pPr algn="l"/>
            <a:r>
              <a:rPr lang="en-US" dirty="0" smtClean="0">
                <a:latin typeface="+mn-lt"/>
              </a:rPr>
              <a:t>A total of 878 drifters were deployed this year, compared to 1086 last year and 1664 the year before (when the array had fallen below 1250 and needed to be replenished).  </a:t>
            </a:r>
            <a:endParaRPr lang="en-US" dirty="0">
              <a:latin typeface="+mn-lt"/>
            </a:endParaRPr>
          </a:p>
        </p:txBody>
      </p:sp>
      <p:pic>
        <p:nvPicPr>
          <p:cNvPr id="2050" name="Picture 2" descr="deployments"/>
          <p:cNvPicPr>
            <a:picLocks noChangeAspect="1" noChangeArrowheads="1"/>
          </p:cNvPicPr>
          <p:nvPr/>
        </p:nvPicPr>
        <p:blipFill>
          <a:blip r:embed="rId2">
            <a:extLst>
              <a:ext uri="{28A0092B-C50C-407E-A947-70E740481C1C}">
                <a14:useLocalDpi xmlns:a14="http://schemas.microsoft.com/office/drawing/2010/main" val="0"/>
              </a:ext>
            </a:extLst>
          </a:blip>
          <a:srcRect l="8566" t="18088" r="7010" b="21829"/>
          <a:stretch>
            <a:fillRect/>
          </a:stretch>
        </p:blipFill>
        <p:spPr bwMode="auto">
          <a:xfrm>
            <a:off x="0" y="152400"/>
            <a:ext cx="913432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58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249" t="18836" r="2748" b="7725"/>
          <a:stretch/>
        </p:blipFill>
        <p:spPr>
          <a:xfrm>
            <a:off x="1676400" y="522350"/>
            <a:ext cx="6019800" cy="6310789"/>
          </a:xfrm>
          <a:prstGeom prst="rect">
            <a:avLst/>
          </a:prstGeom>
        </p:spPr>
      </p:pic>
      <p:sp>
        <p:nvSpPr>
          <p:cNvPr id="2" name="Title 1"/>
          <p:cNvSpPr>
            <a:spLocks noGrp="1"/>
          </p:cNvSpPr>
          <p:nvPr>
            <p:ph type="title"/>
          </p:nvPr>
        </p:nvSpPr>
        <p:spPr>
          <a:xfrm>
            <a:off x="533400" y="0"/>
            <a:ext cx="8229600" cy="685800"/>
          </a:xfrm>
        </p:spPr>
        <p:txBody>
          <a:bodyPr>
            <a:normAutofit/>
          </a:bodyPr>
          <a:lstStyle/>
          <a:p>
            <a:r>
              <a:rPr lang="en-US" sz="3600" dirty="0" smtClean="0"/>
              <a:t>Evaluating the array for 5</a:t>
            </a:r>
            <a:r>
              <a:rPr lang="en-US" altLang="en-US" sz="3600" dirty="0" smtClean="0">
                <a:latin typeface="MS PGothic"/>
                <a:ea typeface="MS PGothic"/>
              </a:rPr>
              <a:t>º</a:t>
            </a:r>
            <a:r>
              <a:rPr lang="en-US" sz="3600" dirty="0" smtClean="0"/>
              <a:t>x5</a:t>
            </a:r>
            <a:r>
              <a:rPr lang="en-US" altLang="en-US" sz="3600" dirty="0">
                <a:latin typeface="MS PGothic"/>
                <a:ea typeface="MS PGothic"/>
              </a:rPr>
              <a:t>º</a:t>
            </a:r>
            <a:r>
              <a:rPr lang="en-US" sz="3600" dirty="0" smtClean="0"/>
              <a:t> coverage</a:t>
            </a:r>
            <a:endParaRPr lang="en-US" sz="3600" dirty="0"/>
          </a:p>
        </p:txBody>
      </p:sp>
    </p:spTree>
    <p:extLst>
      <p:ext uri="{BB962C8B-B14F-4D97-AF65-F5344CB8AC3E}">
        <p14:creationId xmlns:p14="http://schemas.microsoft.com/office/powerpoint/2010/main" val="118408842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3665537" y="989627"/>
            <a:ext cx="547846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eaLnBrk="1" hangingPunct="1">
              <a:spcBef>
                <a:spcPct val="50000"/>
              </a:spcBef>
              <a:buFontTx/>
              <a:buNone/>
            </a:pPr>
            <a:r>
              <a:rPr lang="en-US" altLang="en-US" sz="2000" b="1" dirty="0"/>
              <a:t>Spherical surface float</a:t>
            </a:r>
          </a:p>
          <a:p>
            <a:pPr algn="l" eaLnBrk="1" hangingPunct="1">
              <a:spcBef>
                <a:spcPct val="50000"/>
              </a:spcBef>
              <a:buFontTx/>
              <a:buNone/>
            </a:pPr>
            <a:r>
              <a:rPr lang="en-US" altLang="en-US" sz="2000" b="1" dirty="0"/>
              <a:t>Polyurethane impregnated tether</a:t>
            </a:r>
          </a:p>
          <a:p>
            <a:pPr algn="l" eaLnBrk="1" hangingPunct="1">
              <a:spcBef>
                <a:spcPct val="50000"/>
              </a:spcBef>
              <a:buFontTx/>
              <a:buNone/>
            </a:pPr>
            <a:r>
              <a:rPr lang="en-US" altLang="en-US" sz="2000" b="1" dirty="0"/>
              <a:t>Holey Sock nylon drogue centered at </a:t>
            </a:r>
            <a:r>
              <a:rPr lang="en-US" altLang="en-US" sz="2000" b="1" dirty="0" smtClean="0"/>
              <a:t>15m </a:t>
            </a:r>
            <a:r>
              <a:rPr lang="en-US" altLang="en-US" sz="2000" b="1" dirty="0"/>
              <a:t>depth</a:t>
            </a:r>
          </a:p>
          <a:p>
            <a:pPr algn="l" eaLnBrk="1" hangingPunct="1">
              <a:spcBef>
                <a:spcPct val="50000"/>
              </a:spcBef>
              <a:buFontTx/>
              <a:buNone/>
            </a:pPr>
            <a:r>
              <a:rPr lang="en-US" altLang="en-US" sz="2000" b="1" dirty="0" smtClean="0"/>
              <a:t>D-cell </a:t>
            </a:r>
            <a:r>
              <a:rPr lang="en-US" altLang="en-US" sz="2000" b="1" dirty="0"/>
              <a:t>batteries inside the </a:t>
            </a:r>
            <a:r>
              <a:rPr lang="en-US" altLang="en-US" sz="2000" b="1" dirty="0" smtClean="0"/>
              <a:t>float</a:t>
            </a:r>
          </a:p>
          <a:p>
            <a:pPr algn="l" eaLnBrk="1" hangingPunct="1">
              <a:spcBef>
                <a:spcPct val="50000"/>
              </a:spcBef>
              <a:buFontTx/>
              <a:buNone/>
            </a:pPr>
            <a:endParaRPr lang="en-US" altLang="en-US" sz="2000" b="1" dirty="0"/>
          </a:p>
          <a:p>
            <a:pPr algn="l" eaLnBrk="1" hangingPunct="1">
              <a:spcBef>
                <a:spcPct val="50000"/>
              </a:spcBef>
              <a:buFontTx/>
              <a:buNone/>
            </a:pPr>
            <a:r>
              <a:rPr lang="en-US" altLang="en-US" sz="2000" dirty="0">
                <a:solidFill>
                  <a:schemeClr val="accent2"/>
                </a:solidFill>
              </a:rPr>
              <a:t>	</a:t>
            </a:r>
            <a:r>
              <a:rPr lang="en-US" altLang="en-US" sz="2000" b="1" dirty="0">
                <a:solidFill>
                  <a:schemeClr val="accent2"/>
                </a:solidFill>
              </a:rPr>
              <a:t>Sensors:</a:t>
            </a:r>
            <a:r>
              <a:rPr lang="en-US" altLang="en-US" sz="2000" dirty="0"/>
              <a:t> </a:t>
            </a:r>
          </a:p>
          <a:p>
            <a:pPr algn="l" eaLnBrk="1" hangingPunct="1">
              <a:spcBef>
                <a:spcPct val="50000"/>
              </a:spcBef>
              <a:buFontTx/>
              <a:buNone/>
            </a:pPr>
            <a:r>
              <a:rPr lang="en-US" altLang="en-US" sz="2000" b="1" dirty="0">
                <a:solidFill>
                  <a:schemeClr val="accent2"/>
                </a:solidFill>
              </a:rPr>
              <a:t>Drogue:</a:t>
            </a:r>
            <a:r>
              <a:rPr lang="en-US" altLang="en-US" sz="2000" b="1" dirty="0"/>
              <a:t> drogue detection by submergence or tether strain </a:t>
            </a:r>
            <a:r>
              <a:rPr lang="en-US" altLang="en-US" sz="2000" b="1" dirty="0" smtClean="0"/>
              <a:t>sensor</a:t>
            </a:r>
            <a:endParaRPr lang="en-US" altLang="en-US" sz="2000" b="1" dirty="0"/>
          </a:p>
          <a:p>
            <a:pPr algn="l" eaLnBrk="1" hangingPunct="1">
              <a:spcBef>
                <a:spcPct val="50000"/>
              </a:spcBef>
              <a:buFontTx/>
              <a:buNone/>
            </a:pPr>
            <a:r>
              <a:rPr lang="en-US" altLang="en-US" sz="2000" b="1" dirty="0">
                <a:solidFill>
                  <a:schemeClr val="accent2"/>
                </a:solidFill>
              </a:rPr>
              <a:t>Thermistor:</a:t>
            </a:r>
            <a:r>
              <a:rPr lang="en-US" altLang="en-US" sz="2000" b="1" dirty="0"/>
              <a:t> </a:t>
            </a:r>
            <a:r>
              <a:rPr lang="en-US" altLang="en-US" sz="2000" b="1" dirty="0" smtClean="0"/>
              <a:t>measure </a:t>
            </a:r>
            <a:r>
              <a:rPr lang="en-US" altLang="en-US" sz="2000" b="1" dirty="0"/>
              <a:t>SST</a:t>
            </a:r>
          </a:p>
          <a:p>
            <a:pPr algn="l" eaLnBrk="1" hangingPunct="1">
              <a:spcBef>
                <a:spcPct val="50000"/>
              </a:spcBef>
              <a:buFontTx/>
              <a:buNone/>
            </a:pPr>
            <a:r>
              <a:rPr lang="en-US" altLang="en-US" sz="2000" b="1" dirty="0">
                <a:solidFill>
                  <a:schemeClr val="accent2"/>
                </a:solidFill>
              </a:rPr>
              <a:t>Voltage:</a:t>
            </a:r>
            <a:r>
              <a:rPr lang="en-US" altLang="en-US" sz="2000" b="1" dirty="0"/>
              <a:t> </a:t>
            </a:r>
            <a:r>
              <a:rPr lang="en-US" altLang="en-US" sz="2000" b="1" dirty="0" smtClean="0"/>
              <a:t>indicates </a:t>
            </a:r>
            <a:r>
              <a:rPr lang="en-US" altLang="en-US" sz="2000" b="1" dirty="0"/>
              <a:t>batteries’ life</a:t>
            </a:r>
          </a:p>
          <a:p>
            <a:pPr algn="l" eaLnBrk="1" hangingPunct="1">
              <a:spcBef>
                <a:spcPct val="50000"/>
              </a:spcBef>
              <a:buFontTx/>
              <a:buNone/>
            </a:pPr>
            <a:r>
              <a:rPr lang="en-US" altLang="en-US" sz="2000" b="1" dirty="0"/>
              <a:t>	</a:t>
            </a:r>
          </a:p>
          <a:p>
            <a:pPr algn="l" eaLnBrk="1" hangingPunct="1">
              <a:spcBef>
                <a:spcPct val="50000"/>
              </a:spcBef>
              <a:buFontTx/>
              <a:buNone/>
            </a:pPr>
            <a:r>
              <a:rPr lang="en-US" altLang="en-US" sz="2000" b="1" dirty="0">
                <a:solidFill>
                  <a:srgbClr val="0000CC"/>
                </a:solidFill>
              </a:rPr>
              <a:t>Cost:</a:t>
            </a:r>
            <a:r>
              <a:rPr lang="en-US" altLang="en-US" sz="2000" b="1" dirty="0"/>
              <a:t> ~$</a:t>
            </a:r>
            <a:r>
              <a:rPr lang="en-US" altLang="en-US" sz="2000" b="1" dirty="0" smtClean="0"/>
              <a:t>1600</a:t>
            </a:r>
            <a:endParaRPr lang="en-US" altLang="en-US" sz="2000" b="1" dirty="0"/>
          </a:p>
        </p:txBody>
      </p:sp>
      <p:grpSp>
        <p:nvGrpSpPr>
          <p:cNvPr id="3075" name="Group 4"/>
          <p:cNvGrpSpPr>
            <a:grpSpLocks/>
          </p:cNvGrpSpPr>
          <p:nvPr/>
        </p:nvGrpSpPr>
        <p:grpSpPr bwMode="auto">
          <a:xfrm>
            <a:off x="117475" y="990600"/>
            <a:ext cx="3463925" cy="5638800"/>
            <a:chOff x="74" y="624"/>
            <a:chExt cx="2182" cy="3552"/>
          </a:xfrm>
        </p:grpSpPr>
        <p:pic>
          <p:nvPicPr>
            <p:cNvPr id="3078" name="Picture 5" descr="colorfuldri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 y="624"/>
              <a:ext cx="218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6"/>
            <p:cNvSpPr txBox="1">
              <a:spLocks noChangeArrowheads="1"/>
            </p:cNvSpPr>
            <p:nvPr/>
          </p:nvSpPr>
          <p:spPr bwMode="auto">
            <a:xfrm>
              <a:off x="1056" y="2160"/>
              <a:ext cx="1008" cy="46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b="1">
                  <a:latin typeface="Arial" pitchFamily="34" charset="0"/>
                </a:rPr>
                <a:t>Holey-sock drogue</a:t>
              </a:r>
            </a:p>
            <a:p>
              <a:pPr algn="ctr" eaLnBrk="1" hangingPunct="1">
                <a:spcBef>
                  <a:spcPct val="0"/>
                </a:spcBef>
                <a:buFontTx/>
                <a:buNone/>
              </a:pPr>
              <a:r>
                <a:rPr lang="en-US" altLang="en-US" sz="1600" b="1">
                  <a:latin typeface="Arial" pitchFamily="34" charset="0"/>
                </a:rPr>
                <a:t>(sea anchor)</a:t>
              </a:r>
            </a:p>
          </p:txBody>
        </p:sp>
        <p:sp>
          <p:nvSpPr>
            <p:cNvPr id="3080" name="Line 7"/>
            <p:cNvSpPr>
              <a:spLocks noChangeShapeType="1"/>
            </p:cNvSpPr>
            <p:nvPr/>
          </p:nvSpPr>
          <p:spPr bwMode="auto">
            <a:xfrm flipV="1">
              <a:off x="912" y="2400"/>
              <a:ext cx="288" cy="2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076" name="Picture 8" descr="E:\Training CD Pictures\gdp_logo.jpg"/>
          <p:cNvPicPr>
            <a:picLocks noChangeAspect="1" noChangeArrowheads="1"/>
          </p:cNvPicPr>
          <p:nvPr/>
        </p:nvPicPr>
        <p:blipFill>
          <a:blip r:embed="rId4">
            <a:extLst>
              <a:ext uri="{28A0092B-C50C-407E-A947-70E740481C1C}">
                <a14:useLocalDpi xmlns:a14="http://schemas.microsoft.com/office/drawing/2010/main" val="0"/>
              </a:ext>
            </a:extLst>
          </a:blip>
          <a:srcRect b="11705"/>
          <a:stretch>
            <a:fillRect/>
          </a:stretch>
        </p:blipFill>
        <p:spPr bwMode="auto">
          <a:xfrm>
            <a:off x="0" y="0"/>
            <a:ext cx="8382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9"/>
          <p:cNvSpPr>
            <a:spLocks noGrp="1" noChangeArrowheads="1"/>
          </p:cNvSpPr>
          <p:nvPr>
            <p:ph type="title" idx="4294967295"/>
          </p:nvPr>
        </p:nvSpPr>
        <p:spPr>
          <a:xfrm>
            <a:off x="685800" y="0"/>
            <a:ext cx="7772400" cy="533400"/>
          </a:xfrm>
        </p:spPr>
        <p:txBody>
          <a:bodyPr>
            <a:normAutofit fontScale="90000"/>
          </a:bodyPr>
          <a:lstStyle/>
          <a:p>
            <a:pPr eaLnBrk="1" hangingPunct="1"/>
            <a:r>
              <a:rPr lang="en-US" altLang="en-US" smtClean="0"/>
              <a:t>The satellite-tracked drifter</a:t>
            </a:r>
          </a:p>
        </p:txBody>
      </p:sp>
    </p:spTree>
    <p:extLst>
      <p:ext uri="{BB962C8B-B14F-4D97-AF65-F5344CB8AC3E}">
        <p14:creationId xmlns:p14="http://schemas.microsoft.com/office/powerpoint/2010/main" val="1701434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43"/>
            <a:ext cx="8229600" cy="715962"/>
          </a:xfrm>
        </p:spPr>
        <p:txBody>
          <a:bodyPr>
            <a:normAutofit fontScale="90000"/>
          </a:bodyPr>
          <a:lstStyle/>
          <a:p>
            <a:r>
              <a:rPr lang="en-US" dirty="0" smtClean="0"/>
              <a:t>Evaluating the GOOS for SSV</a:t>
            </a:r>
            <a:endParaRPr lang="en-US" dirty="0"/>
          </a:p>
        </p:txBody>
      </p:sp>
      <p:pic>
        <p:nvPicPr>
          <p:cNvPr id="1026" name="Picture 2" descr="http://www.aoml.noaa.gov/phod/soto/gsc/reports/lat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914400"/>
            <a:ext cx="8436217"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9944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600" dirty="0" smtClean="0"/>
              <a:t>Impact of </a:t>
            </a:r>
            <a:r>
              <a:rPr lang="en-US" sz="3600" i="1" dirty="0" smtClean="0"/>
              <a:t>In-Situ</a:t>
            </a:r>
            <a:r>
              <a:rPr lang="en-US" sz="3600" dirty="0" smtClean="0"/>
              <a:t> Air Pressure Data from Drifters on Marine Weather Forecasting</a:t>
            </a:r>
            <a:endParaRPr lang="en-US" sz="3600" dirty="0"/>
          </a:p>
        </p:txBody>
      </p:sp>
      <p:sp>
        <p:nvSpPr>
          <p:cNvPr id="4" name="TextBox 3"/>
          <p:cNvSpPr txBox="1"/>
          <p:nvPr/>
        </p:nvSpPr>
        <p:spPr>
          <a:xfrm>
            <a:off x="5698168" y="1127383"/>
            <a:ext cx="3445832" cy="5509200"/>
          </a:xfrm>
          <a:prstGeom prst="rect">
            <a:avLst/>
          </a:prstGeom>
          <a:noFill/>
        </p:spPr>
        <p:txBody>
          <a:bodyPr wrap="square" rtlCol="0">
            <a:spAutoFit/>
          </a:bodyPr>
          <a:lstStyle/>
          <a:p>
            <a:pPr algn="just" fontAlgn="auto">
              <a:spcBef>
                <a:spcPts val="0"/>
              </a:spcBef>
              <a:spcAft>
                <a:spcPts val="0"/>
              </a:spcAft>
            </a:pPr>
            <a:r>
              <a:rPr lang="en-GB" sz="1600" dirty="0" smtClean="0">
                <a:solidFill>
                  <a:prstClr val="black"/>
                </a:solidFill>
                <a:latin typeface="Calibri" panose="020F0502020204030204"/>
              </a:rPr>
              <a:t>In-situ sea level air pressure data from drifters were denied during assimilation in the ECMWF forecast model. The plots show normalised </a:t>
            </a:r>
            <a:r>
              <a:rPr lang="en-GB" sz="1600" dirty="0">
                <a:solidFill>
                  <a:prstClr val="black"/>
                </a:solidFill>
                <a:latin typeface="Calibri" panose="020F0502020204030204"/>
              </a:rPr>
              <a:t>differences of mean sea level pressure root </a:t>
            </a:r>
            <a:r>
              <a:rPr lang="en-GB" sz="1600" dirty="0" smtClean="0">
                <a:solidFill>
                  <a:prstClr val="black"/>
                </a:solidFill>
                <a:latin typeface="Calibri" panose="020F0502020204030204"/>
              </a:rPr>
              <a:t>mean-squared </a:t>
            </a:r>
            <a:r>
              <a:rPr lang="en-GB" sz="1600" dirty="0">
                <a:solidFill>
                  <a:prstClr val="black"/>
                </a:solidFill>
                <a:latin typeface="Calibri" panose="020F0502020204030204"/>
              </a:rPr>
              <a:t>errors between </a:t>
            </a:r>
            <a:r>
              <a:rPr lang="en-GB" sz="1600" dirty="0" smtClean="0">
                <a:solidFill>
                  <a:prstClr val="black"/>
                </a:solidFill>
                <a:latin typeface="Calibri" panose="020F0502020204030204"/>
              </a:rPr>
              <a:t>the </a:t>
            </a:r>
            <a:r>
              <a:rPr lang="en-GB" sz="1600" dirty="0">
                <a:solidFill>
                  <a:prstClr val="black"/>
                </a:solidFill>
                <a:latin typeface="Calibri" panose="020F0502020204030204"/>
              </a:rPr>
              <a:t>control and denial </a:t>
            </a:r>
            <a:r>
              <a:rPr lang="en-GB" sz="1600" dirty="0" smtClean="0">
                <a:solidFill>
                  <a:prstClr val="black"/>
                </a:solidFill>
                <a:latin typeface="Calibri" panose="020F0502020204030204"/>
              </a:rPr>
              <a:t>experiment </a:t>
            </a:r>
            <a:r>
              <a:rPr lang="en-GB" sz="1600" dirty="0">
                <a:solidFill>
                  <a:prstClr val="black"/>
                </a:solidFill>
                <a:latin typeface="Calibri" panose="020F0502020204030204"/>
              </a:rPr>
              <a:t>for </a:t>
            </a:r>
            <a:r>
              <a:rPr lang="en-GB" sz="1600" dirty="0" smtClean="0">
                <a:solidFill>
                  <a:prstClr val="black"/>
                </a:solidFill>
                <a:latin typeface="Calibri" panose="020F0502020204030204"/>
              </a:rPr>
              <a:t>November-December </a:t>
            </a:r>
            <a:r>
              <a:rPr lang="en-GB" sz="1600" dirty="0">
                <a:solidFill>
                  <a:prstClr val="black"/>
                </a:solidFill>
                <a:latin typeface="Calibri" panose="020F0502020204030204"/>
              </a:rPr>
              <a:t>2010. Red (blue) </a:t>
            </a:r>
            <a:r>
              <a:rPr lang="en-GB" sz="1600" dirty="0" smtClean="0">
                <a:solidFill>
                  <a:prstClr val="black"/>
                </a:solidFill>
                <a:latin typeface="Calibri" panose="020F0502020204030204"/>
              </a:rPr>
              <a:t>colours </a:t>
            </a:r>
            <a:r>
              <a:rPr lang="en-GB" sz="1600" dirty="0">
                <a:solidFill>
                  <a:prstClr val="black"/>
                </a:solidFill>
                <a:latin typeface="Calibri" panose="020F0502020204030204"/>
              </a:rPr>
              <a:t>indicate degradations </a:t>
            </a:r>
            <a:r>
              <a:rPr lang="en-GB" sz="1600" dirty="0" smtClean="0">
                <a:solidFill>
                  <a:prstClr val="black"/>
                </a:solidFill>
                <a:latin typeface="Calibri" panose="020F0502020204030204"/>
              </a:rPr>
              <a:t>(</a:t>
            </a:r>
            <a:r>
              <a:rPr lang="en-GB" sz="1600" dirty="0">
                <a:solidFill>
                  <a:prstClr val="black"/>
                </a:solidFill>
                <a:latin typeface="Calibri" panose="020F0502020204030204"/>
              </a:rPr>
              <a:t>improvements) in the denial </a:t>
            </a:r>
            <a:r>
              <a:rPr lang="en-GB" sz="1600" dirty="0" smtClean="0">
                <a:solidFill>
                  <a:prstClr val="black"/>
                </a:solidFill>
                <a:latin typeface="Calibri" panose="020F0502020204030204"/>
              </a:rPr>
              <a:t>experiment</a:t>
            </a:r>
            <a:r>
              <a:rPr lang="en-GB" sz="1600" dirty="0">
                <a:solidFill>
                  <a:prstClr val="black"/>
                </a:solidFill>
                <a:latin typeface="Calibri" panose="020F0502020204030204"/>
              </a:rPr>
              <a:t>. Forecast ranges: </a:t>
            </a:r>
            <a:r>
              <a:rPr lang="en-GB" sz="1600" dirty="0" smtClean="0">
                <a:solidFill>
                  <a:prstClr val="black"/>
                </a:solidFill>
                <a:latin typeface="Calibri" panose="020F0502020204030204"/>
              </a:rPr>
              <a:t>12h</a:t>
            </a:r>
            <a:r>
              <a:rPr lang="en-GB" sz="1600" dirty="0">
                <a:solidFill>
                  <a:prstClr val="black"/>
                </a:solidFill>
                <a:latin typeface="Calibri" panose="020F0502020204030204"/>
              </a:rPr>
              <a:t>, 24h, 48h, 72h, 96h </a:t>
            </a:r>
            <a:r>
              <a:rPr lang="en-GB" sz="1600" dirty="0" smtClean="0">
                <a:solidFill>
                  <a:prstClr val="black"/>
                </a:solidFill>
                <a:latin typeface="Calibri" panose="020F0502020204030204"/>
              </a:rPr>
              <a:t>and </a:t>
            </a:r>
            <a:r>
              <a:rPr lang="en-GB" sz="1600" dirty="0">
                <a:solidFill>
                  <a:prstClr val="black"/>
                </a:solidFill>
                <a:latin typeface="Calibri" panose="020F0502020204030204"/>
              </a:rPr>
              <a:t>120h</a:t>
            </a:r>
            <a:r>
              <a:rPr lang="en-GB" sz="1600" dirty="0" smtClean="0">
                <a:solidFill>
                  <a:prstClr val="black"/>
                </a:solidFill>
                <a:latin typeface="Calibri" panose="020F0502020204030204"/>
              </a:rPr>
              <a:t>. </a:t>
            </a:r>
          </a:p>
          <a:p>
            <a:pPr algn="just" fontAlgn="auto">
              <a:spcBef>
                <a:spcPts val="0"/>
              </a:spcBef>
              <a:spcAft>
                <a:spcPts val="0"/>
              </a:spcAft>
            </a:pPr>
            <a:r>
              <a:rPr lang="en-GB" sz="1600" dirty="0" smtClean="0">
                <a:solidFill>
                  <a:prstClr val="black"/>
                </a:solidFill>
                <a:latin typeface="Calibri" panose="020F0502020204030204"/>
              </a:rPr>
              <a:t>The positive effect of the drifters data is felt most in the southern ocean, polar regions and mid latitudes. The fact that the beneficial effect of the drifter data is less apparent in the tropical regions is likely because there are few observations to deny in that latitude band.</a:t>
            </a:r>
          </a:p>
          <a:p>
            <a:pPr algn="just" fontAlgn="auto">
              <a:spcBef>
                <a:spcPts val="0"/>
              </a:spcBef>
              <a:spcAft>
                <a:spcPts val="0"/>
              </a:spcAft>
            </a:pPr>
            <a:endParaRPr lang="en-GB" sz="1600" dirty="0" smtClean="0">
              <a:solidFill>
                <a:prstClr val="black"/>
              </a:solidFill>
              <a:latin typeface="Calibri" panose="020F0502020204030204"/>
            </a:endParaRPr>
          </a:p>
          <a:p>
            <a:pPr algn="just" fontAlgn="auto">
              <a:spcBef>
                <a:spcPts val="0"/>
              </a:spcBef>
              <a:spcAft>
                <a:spcPts val="0"/>
              </a:spcAft>
            </a:pPr>
            <a:r>
              <a:rPr lang="en-GB" sz="1600" b="1" dirty="0" smtClean="0">
                <a:solidFill>
                  <a:prstClr val="black"/>
                </a:solidFill>
                <a:latin typeface="Calibri" panose="020F0502020204030204"/>
              </a:rPr>
              <a:t>Centurioni et al. 2016, BAMS, in press.</a:t>
            </a:r>
            <a:endParaRPr lang="en-US" sz="1600" b="1" dirty="0">
              <a:solidFill>
                <a:prstClr val="black"/>
              </a:solidFill>
              <a:latin typeface="Calibri" panose="020F0502020204030204"/>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bwMode="auto">
          <a:xfrm>
            <a:off x="313376" y="2361228"/>
            <a:ext cx="5294630" cy="433473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902607" y="1311313"/>
            <a:ext cx="1522212"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panose="020F0502020204030204"/>
              </a:rPr>
              <a:t>The OSE study</a:t>
            </a:r>
            <a:endParaRPr lang="en-US" sz="1800" dirty="0">
              <a:solidFill>
                <a:prstClr val="black"/>
              </a:solidFill>
              <a:latin typeface="Calibri" panose="020F0502020204030204"/>
            </a:endParaRPr>
          </a:p>
        </p:txBody>
      </p:sp>
      <p:sp>
        <p:nvSpPr>
          <p:cNvPr id="3" name="TextBox 2"/>
          <p:cNvSpPr txBox="1"/>
          <p:nvPr/>
        </p:nvSpPr>
        <p:spPr>
          <a:xfrm>
            <a:off x="1120898" y="1676400"/>
            <a:ext cx="3603502" cy="646331"/>
          </a:xfrm>
          <a:prstGeom prst="rect">
            <a:avLst/>
          </a:prstGeom>
          <a:noFill/>
        </p:spPr>
        <p:txBody>
          <a:bodyPr wrap="square" rtlCol="0">
            <a:spAutoFit/>
          </a:bodyPr>
          <a:lstStyle/>
          <a:p>
            <a:pPr algn="l" fontAlgn="auto">
              <a:spcBef>
                <a:spcPts val="0"/>
              </a:spcBef>
              <a:spcAft>
                <a:spcPts val="0"/>
              </a:spcAft>
            </a:pPr>
            <a:r>
              <a:rPr lang="en-US" sz="1800" dirty="0" smtClean="0">
                <a:solidFill>
                  <a:prstClr val="black"/>
                </a:solidFill>
                <a:latin typeface="Calibri" panose="020F0502020204030204"/>
              </a:rPr>
              <a:t>RMS error differences (denial-control), Sea level pressure</a:t>
            </a:r>
            <a:endParaRPr lang="en-US" sz="1800" dirty="0">
              <a:solidFill>
                <a:prstClr val="black"/>
              </a:solidFill>
              <a:latin typeface="Calibri" panose="020F0502020204030204"/>
            </a:endParaRPr>
          </a:p>
        </p:txBody>
      </p:sp>
    </p:spTree>
    <p:extLst>
      <p:ext uri="{BB962C8B-B14F-4D97-AF65-F5344CB8AC3E}">
        <p14:creationId xmlns:p14="http://schemas.microsoft.com/office/powerpoint/2010/main" val="255749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2200" dirty="0"/>
              <a:t>Provides a solid global infrastructure to add new sensors to directly measure essential ocean and climate variables such as wind, salinity, subsurface temperature, and waves and supply new </a:t>
            </a:r>
            <a:r>
              <a:rPr lang="en-US" sz="2200" i="1" dirty="0"/>
              <a:t>in situ</a:t>
            </a:r>
            <a:r>
              <a:rPr lang="en-US" sz="2200" dirty="0"/>
              <a:t> measurements for satellite </a:t>
            </a:r>
            <a:r>
              <a:rPr lang="en-US" sz="2200" dirty="0" err="1" smtClean="0"/>
              <a:t>cal</a:t>
            </a:r>
            <a:r>
              <a:rPr lang="en-US" sz="2200" dirty="0" smtClean="0"/>
              <a:t>/</a:t>
            </a:r>
            <a:r>
              <a:rPr lang="en-US" sz="2200" dirty="0" err="1" smtClean="0"/>
              <a:t>val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1" y="1524000"/>
            <a:ext cx="3682388" cy="1600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03" y="3657600"/>
            <a:ext cx="3567586" cy="2819400"/>
          </a:xfrm>
          <a:prstGeom prst="rect">
            <a:avLst/>
          </a:prstGeom>
        </p:spPr>
      </p:pic>
      <p:sp>
        <p:nvSpPr>
          <p:cNvPr id="6" name="TextBox 5"/>
          <p:cNvSpPr txBox="1"/>
          <p:nvPr/>
        </p:nvSpPr>
        <p:spPr>
          <a:xfrm>
            <a:off x="190501" y="3124200"/>
            <a:ext cx="3682388" cy="461665"/>
          </a:xfrm>
          <a:prstGeom prst="rect">
            <a:avLst/>
          </a:prstGeom>
          <a:noFill/>
        </p:spPr>
        <p:txBody>
          <a:bodyPr wrap="square" rtlCol="0">
            <a:spAutoFit/>
          </a:bodyPr>
          <a:lstStyle/>
          <a:p>
            <a:r>
              <a:rPr lang="en-US" smtClean="0"/>
              <a:t>Salinity Drifter</a:t>
            </a:r>
            <a:endParaRPr lang="en-US"/>
          </a:p>
        </p:txBody>
      </p:sp>
      <p:sp>
        <p:nvSpPr>
          <p:cNvPr id="7" name="TextBox 6"/>
          <p:cNvSpPr txBox="1"/>
          <p:nvPr/>
        </p:nvSpPr>
        <p:spPr>
          <a:xfrm>
            <a:off x="76200" y="6477000"/>
            <a:ext cx="3886200" cy="461665"/>
          </a:xfrm>
          <a:prstGeom prst="rect">
            <a:avLst/>
          </a:prstGeom>
          <a:noFill/>
        </p:spPr>
        <p:txBody>
          <a:bodyPr wrap="square" rtlCol="0">
            <a:spAutoFit/>
          </a:bodyPr>
          <a:lstStyle/>
          <a:p>
            <a:r>
              <a:rPr lang="en-US" dirty="0" smtClean="0"/>
              <a:t>ADOS and </a:t>
            </a:r>
            <a:r>
              <a:rPr lang="en-US" dirty="0" err="1" smtClean="0"/>
              <a:t>Minimet</a:t>
            </a:r>
            <a:endParaRPr lang="en-US" dirty="0"/>
          </a:p>
        </p:txBody>
      </p:sp>
      <p:pic>
        <p:nvPicPr>
          <p:cNvPr id="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557298"/>
            <a:ext cx="2792223" cy="2028567"/>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4800600" y="3733800"/>
            <a:ext cx="3581400" cy="457200"/>
          </a:xfrm>
          <a:prstGeom prst="rect">
            <a:avLst/>
          </a:prstGeom>
          <a:noFill/>
        </p:spPr>
        <p:txBody>
          <a:bodyPr wrap="square" rtlCol="0">
            <a:spAutoFit/>
          </a:bodyPr>
          <a:lstStyle/>
          <a:p>
            <a:r>
              <a:rPr lang="en-US" dirty="0" smtClean="0"/>
              <a:t>ADCP Drifter (v. 2004)</a:t>
            </a:r>
            <a:endParaRPr lang="en-US" dirty="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91300" y="4495800"/>
            <a:ext cx="2199488" cy="1649616"/>
          </a:xfrm>
          <a:prstGeom prst="rect">
            <a:avLst/>
          </a:prstGeom>
          <a:noFill/>
          <a:ln w="31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C:\Users\Luca\Documents\DBCP\2015 DBCP31\PRESENTATION PLOTS\wave buoy drifter layou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338935"/>
            <a:ext cx="1828800" cy="19731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54323" y="6398434"/>
            <a:ext cx="4724400" cy="461665"/>
          </a:xfrm>
          <a:prstGeom prst="rect">
            <a:avLst/>
          </a:prstGeom>
          <a:noFill/>
        </p:spPr>
        <p:txBody>
          <a:bodyPr wrap="square" rtlCol="0">
            <a:spAutoFit/>
          </a:bodyPr>
          <a:lstStyle/>
          <a:p>
            <a:r>
              <a:rPr lang="en-US" smtClean="0"/>
              <a:t>Wave Drifter</a:t>
            </a:r>
            <a:endParaRPr lang="en-US"/>
          </a:p>
        </p:txBody>
      </p:sp>
    </p:spTree>
    <p:extLst>
      <p:ext uri="{BB962C8B-B14F-4D97-AF65-F5344CB8AC3E}">
        <p14:creationId xmlns:p14="http://schemas.microsoft.com/office/powerpoint/2010/main" val="1823983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1143000"/>
          </a:xfrm>
        </p:spPr>
        <p:txBody>
          <a:bodyPr/>
          <a:lstStyle/>
          <a:p>
            <a:pPr eaLnBrk="1" hangingPunct="1"/>
            <a:r>
              <a:rPr lang="en-US" altLang="en-US" smtClean="0"/>
              <a:t>Velocity observations</a:t>
            </a:r>
          </a:p>
        </p:txBody>
      </p:sp>
      <p:sp>
        <p:nvSpPr>
          <p:cNvPr id="8195" name="Rectangle 3"/>
          <p:cNvSpPr>
            <a:spLocks noChangeArrowheads="1"/>
          </p:cNvSpPr>
          <p:nvPr/>
        </p:nvSpPr>
        <p:spPr bwMode="auto">
          <a:xfrm>
            <a:off x="381000" y="1676400"/>
            <a:ext cx="8610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r>
              <a:rPr lang="en-US" altLang="en-US" sz="2400" dirty="0"/>
              <a:t>To lowest order, the velocity of a drifter is a combination of the large-scale geostrophic flow and the Ekman flow at a depth of 15m.</a:t>
            </a:r>
          </a:p>
          <a:p>
            <a:pPr algn="l">
              <a:spcBef>
                <a:spcPct val="0"/>
              </a:spcBef>
              <a:buFontTx/>
              <a:buNone/>
            </a:pPr>
            <a:endParaRPr lang="en-US" altLang="en-US" sz="2400" dirty="0"/>
          </a:p>
          <a:p>
            <a:pPr algn="l">
              <a:spcBef>
                <a:spcPct val="0"/>
              </a:spcBef>
              <a:buFontTx/>
              <a:buNone/>
            </a:pPr>
            <a:r>
              <a:rPr lang="en-US" altLang="en-US" sz="2400" dirty="0"/>
              <a:t>However, drifters do not perfectly follow the water at the drogue depth. </a:t>
            </a:r>
          </a:p>
          <a:p>
            <a:pPr algn="l">
              <a:spcBef>
                <a:spcPct val="0"/>
              </a:spcBef>
              <a:buFontTx/>
              <a:buNone/>
            </a:pPr>
            <a:endParaRPr lang="en-US" altLang="en-US" sz="2400" dirty="0"/>
          </a:p>
          <a:p>
            <a:pPr algn="l">
              <a:spcBef>
                <a:spcPct val="0"/>
              </a:spcBef>
              <a:buFontTx/>
              <a:buNone/>
            </a:pPr>
            <a:r>
              <a:rPr lang="en-US" altLang="en-US" sz="2400" dirty="0"/>
              <a:t>For example, water can sink beneath the surface, while the drifter is forced to stay at the sea surface. </a:t>
            </a:r>
          </a:p>
          <a:p>
            <a:pPr algn="l">
              <a:spcBef>
                <a:spcPct val="0"/>
              </a:spcBef>
              <a:buFontTx/>
              <a:buNone/>
            </a:pPr>
            <a:endParaRPr lang="en-US" altLang="en-US" sz="2400" dirty="0"/>
          </a:p>
          <a:p>
            <a:pPr algn="l">
              <a:spcBef>
                <a:spcPct val="0"/>
              </a:spcBef>
              <a:buFontTx/>
              <a:buNone/>
            </a:pPr>
            <a:r>
              <a:rPr lang="en-US" altLang="en-US" sz="2400" dirty="0"/>
              <a:t>Also, the drifter can "slip" through the water with respect to the motion at the drogue depth.</a:t>
            </a:r>
          </a:p>
          <a:p>
            <a:pPr algn="l">
              <a:spcBef>
                <a:spcPct val="0"/>
              </a:spcBef>
              <a:buFontTx/>
              <a:buNone/>
            </a:pPr>
            <a:endParaRPr lang="en-US" altLang="en-US" sz="2400" dirty="0"/>
          </a:p>
        </p:txBody>
      </p:sp>
    </p:spTree>
    <p:extLst>
      <p:ext uri="{BB962C8B-B14F-4D97-AF65-F5344CB8AC3E}">
        <p14:creationId xmlns:p14="http://schemas.microsoft.com/office/powerpoint/2010/main" val="342824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28600"/>
            <a:ext cx="7772400" cy="533400"/>
          </a:xfrm>
        </p:spPr>
        <p:txBody>
          <a:bodyPr>
            <a:normAutofit fontScale="90000"/>
          </a:bodyPr>
          <a:lstStyle/>
          <a:p>
            <a:pPr eaLnBrk="1" hangingPunct="1"/>
            <a:r>
              <a:rPr lang="en-US" altLang="en-US" smtClean="0"/>
              <a:t>Slip</a:t>
            </a:r>
          </a:p>
        </p:txBody>
      </p:sp>
      <p:sp>
        <p:nvSpPr>
          <p:cNvPr id="9219" name="Rectangle 3"/>
          <p:cNvSpPr>
            <a:spLocks noChangeArrowheads="1"/>
          </p:cNvSpPr>
          <p:nvPr/>
        </p:nvSpPr>
        <p:spPr bwMode="auto">
          <a:xfrm>
            <a:off x="533400" y="1219200"/>
            <a:ext cx="838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l">
              <a:spcBef>
                <a:spcPct val="0"/>
              </a:spcBef>
              <a:buFontTx/>
              <a:buNone/>
            </a:pPr>
            <a:r>
              <a:rPr lang="en-US" altLang="en-US" sz="2400" dirty="0"/>
              <a:t>Slip is caused by wind pushing on the surface float, drag on the float and tether, and rectification of surface waves (Niiler et al., 1987; Geyer, 1989). </a:t>
            </a:r>
          </a:p>
          <a:p>
            <a:pPr algn="l">
              <a:spcBef>
                <a:spcPct val="0"/>
              </a:spcBef>
              <a:buFontTx/>
              <a:buNone/>
            </a:pPr>
            <a:endParaRPr lang="en-US" altLang="en-US" sz="2400" dirty="0"/>
          </a:p>
          <a:p>
            <a:pPr algn="l">
              <a:spcBef>
                <a:spcPct val="0"/>
              </a:spcBef>
              <a:buFontTx/>
              <a:buNone/>
            </a:pPr>
            <a:r>
              <a:rPr lang="en-US" altLang="en-US" sz="2400" dirty="0"/>
              <a:t>As long as the drogue remains attached to the drifter, the downwind slip is estimated at 0.7 cm/s in 10 m/s of wind speed (Niiler and </a:t>
            </a:r>
            <a:r>
              <a:rPr lang="en-US" altLang="en-US" sz="2400" dirty="0" err="1"/>
              <a:t>Paduan</a:t>
            </a:r>
            <a:r>
              <a:rPr lang="en-US" altLang="en-US" sz="2400" dirty="0"/>
              <a:t>, 1995).  If a drifter loses its drogue, it will slip downwind at a speed of 8.6 cm/s in 10 m/s of wind (</a:t>
            </a:r>
            <a:r>
              <a:rPr lang="en-US" altLang="en-US" sz="2400" dirty="0" err="1"/>
              <a:t>Pazan</a:t>
            </a:r>
            <a:r>
              <a:rPr lang="en-US" altLang="en-US" sz="2400" dirty="0"/>
              <a:t> and Niiler, 2001).</a:t>
            </a:r>
          </a:p>
          <a:p>
            <a:pPr algn="l">
              <a:spcBef>
                <a:spcPct val="0"/>
              </a:spcBef>
              <a:buFontTx/>
              <a:buNone/>
            </a:pPr>
            <a:endParaRPr lang="en-US" altLang="en-US" sz="2400" dirty="0"/>
          </a:p>
          <a:p>
            <a:pPr algn="l">
              <a:spcBef>
                <a:spcPct val="0"/>
              </a:spcBef>
              <a:buFontTx/>
              <a:buNone/>
            </a:pPr>
            <a:r>
              <a:rPr lang="en-US" altLang="en-US" sz="2400" dirty="0" smtClean="0"/>
              <a:t>Few studies </a:t>
            </a:r>
            <a:r>
              <a:rPr lang="en-US" altLang="en-US" sz="2400" dirty="0"/>
              <a:t>have carefully examined the motion of drifters that have lost their drogues.  However, these data </a:t>
            </a:r>
            <a:r>
              <a:rPr lang="en-US" altLang="en-US" sz="2400" dirty="0" smtClean="0"/>
              <a:t>tell </a:t>
            </a:r>
            <a:r>
              <a:rPr lang="en-US" altLang="en-US" sz="2400" dirty="0"/>
              <a:t>us much about how the ocean carries floating marine </a:t>
            </a:r>
            <a:r>
              <a:rPr lang="en-US" altLang="en-US" sz="2400" dirty="0" smtClean="0"/>
              <a:t>debris (e.g., </a:t>
            </a:r>
            <a:r>
              <a:rPr lang="en-US" altLang="en-US" sz="2400" dirty="0" err="1" smtClean="0"/>
              <a:t>Beron</a:t>
            </a:r>
            <a:r>
              <a:rPr lang="en-US" altLang="en-US" sz="2400" dirty="0" smtClean="0"/>
              <a:t>-Vera et al., 2017).</a:t>
            </a:r>
            <a:endParaRPr lang="en-US" altLang="en-US" sz="2400" dirty="0"/>
          </a:p>
        </p:txBody>
      </p:sp>
    </p:spTree>
    <p:extLst>
      <p:ext uri="{BB962C8B-B14F-4D97-AF65-F5344CB8AC3E}">
        <p14:creationId xmlns:p14="http://schemas.microsoft.com/office/powerpoint/2010/main" val="413986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685800"/>
          </a:xfrm>
        </p:spPr>
        <p:txBody>
          <a:bodyPr>
            <a:normAutofit fontScale="90000"/>
          </a:bodyPr>
          <a:lstStyle/>
          <a:p>
            <a:pPr eaLnBrk="1" hangingPunct="1"/>
            <a:r>
              <a:rPr lang="en-US" altLang="en-US" smtClean="0"/>
              <a:t>Total speed</a:t>
            </a:r>
          </a:p>
        </p:txBody>
      </p:sp>
      <p:sp>
        <p:nvSpPr>
          <p:cNvPr id="10243" name="Rectangle 3"/>
          <p:cNvSpPr>
            <a:spLocks noChangeArrowheads="1"/>
          </p:cNvSpPr>
          <p:nvPr/>
        </p:nvSpPr>
        <p:spPr bwMode="auto">
          <a:xfrm>
            <a:off x="609600" y="990600"/>
            <a:ext cx="2667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t>The resulting total speed of a drifter is a combination of the large-scale geostrophic currents at 15 meters depth, plus the upper-ocean wind-driven Ekman flow, plus the slip. </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l="11464" r="14330" b="27155"/>
          <a:stretch>
            <a:fillRect/>
          </a:stretch>
        </p:blipFill>
        <p:spPr bwMode="auto">
          <a:xfrm>
            <a:off x="3679825" y="609600"/>
            <a:ext cx="5246688"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p:cNvSpPr txBox="1">
            <a:spLocks noChangeArrowheads="1"/>
          </p:cNvSpPr>
          <p:nvPr/>
        </p:nvSpPr>
        <p:spPr bwMode="auto">
          <a:xfrm>
            <a:off x="228600" y="65532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800"/>
              <a:t>Lumpkin and Pazos (2007)</a:t>
            </a:r>
          </a:p>
        </p:txBody>
      </p:sp>
    </p:spTree>
    <p:extLst>
      <p:ext uri="{BB962C8B-B14F-4D97-AF65-F5344CB8AC3E}">
        <p14:creationId xmlns:p14="http://schemas.microsoft.com/office/powerpoint/2010/main" val="81517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0"/>
            <a:ext cx="7772400" cy="912813"/>
          </a:xfrm>
        </p:spPr>
        <p:txBody>
          <a:bodyPr/>
          <a:lstStyle/>
          <a:p>
            <a:pPr eaLnBrk="1" hangingPunct="1"/>
            <a:r>
              <a:rPr lang="en-US" altLang="en-US" sz="4000" dirty="0" smtClean="0"/>
              <a:t>Evolution of the array by basin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190" t="5713" r="7936" b="4339"/>
          <a:stretch/>
        </p:blipFill>
        <p:spPr>
          <a:xfrm>
            <a:off x="566057" y="689429"/>
            <a:ext cx="7852230" cy="6168571"/>
          </a:xfrm>
          <a:prstGeom prst="rect">
            <a:avLst/>
          </a:prstGeom>
        </p:spPr>
      </p:pic>
    </p:spTree>
    <p:extLst>
      <p:ext uri="{BB962C8B-B14F-4D97-AF65-F5344CB8AC3E}">
        <p14:creationId xmlns:p14="http://schemas.microsoft.com/office/powerpoint/2010/main" val="243134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25DD4EE8-CEC2-4097-877B-2881619AB218}" vid="{3EAF496E-73B5-4530-AD30-F997BCCE29B7}"/>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39292</TotalTime>
  <Words>2801</Words>
  <Application>Microsoft Office PowerPoint</Application>
  <PresentationFormat>On-screen Show (4:3)</PresentationFormat>
  <Paragraphs>227</Paragraphs>
  <Slides>41</Slides>
  <Notes>14</Notes>
  <HiddenSlides>0</HiddenSlides>
  <MMClips>0</MMClips>
  <ScaleCrop>false</ScaleCrop>
  <HeadingPairs>
    <vt:vector size="4" baseType="variant">
      <vt:variant>
        <vt:lpstr>Theme</vt:lpstr>
      </vt:variant>
      <vt:variant>
        <vt:i4>5</vt:i4>
      </vt:variant>
      <vt:variant>
        <vt:lpstr>Slide Titles</vt:lpstr>
      </vt:variant>
      <vt:variant>
        <vt:i4>41</vt:i4>
      </vt:variant>
    </vt:vector>
  </HeadingPairs>
  <TitlesOfParts>
    <vt:vector size="46" baseType="lpstr">
      <vt:lpstr>Office Theme</vt:lpstr>
      <vt:lpstr>NEW ESA Presentation</vt:lpstr>
      <vt:lpstr>2_Office Theme</vt:lpstr>
      <vt:lpstr>3_Office Theme</vt:lpstr>
      <vt:lpstr>Default Design</vt:lpstr>
      <vt:lpstr>Global Drifter Program (GDP) </vt:lpstr>
      <vt:lpstr>GDP purpose</vt:lpstr>
      <vt:lpstr>PowerPoint Presentation</vt:lpstr>
      <vt:lpstr>The satellite-tracked drifter</vt:lpstr>
      <vt:lpstr>Provides a solid global infrastructure to add new sensors to directly measure essential ocean and climate variables such as wind, salinity, subsurface temperature, and waves and supply new in situ measurements for satellite cal/val</vt:lpstr>
      <vt:lpstr>Velocity observations</vt:lpstr>
      <vt:lpstr>Slip</vt:lpstr>
      <vt:lpstr>Total speed</vt:lpstr>
      <vt:lpstr>Evolution of the array by basin</vt:lpstr>
      <vt:lpstr>Current status of the global array </vt:lpstr>
      <vt:lpstr>Current status of the global array </vt:lpstr>
      <vt:lpstr>Use of Velocity from Drifters at Low Frequency: the Mean Dynamic Topography (MDT)</vt:lpstr>
      <vt:lpstr>Drifter Sampling Submesoscale, Inertial, Superinertial, Tidal and Diurnal Cycle</vt:lpstr>
      <vt:lpstr>PowerPoint Presentation</vt:lpstr>
      <vt:lpstr>Drifter array in the Gulf Stream region February—March 2007 cruise, R/V Knorr Goal: measure dispersion (spreading)</vt:lpstr>
      <vt:lpstr>A typical pair</vt:lpstr>
      <vt:lpstr>A very unusual pair</vt:lpstr>
      <vt:lpstr>Using drifter statistics to estimate the fate of floating marine debris</vt:lpstr>
      <vt:lpstr>PowerPoint Presentation</vt:lpstr>
      <vt:lpstr>Exposure to marine debris</vt:lpstr>
      <vt:lpstr>Other recent advances</vt:lpstr>
      <vt:lpstr>New product: hourly drifter data  includes error estimates for hourly position</vt:lpstr>
      <vt:lpstr>New Product: hourly drifter data includes error estimates for position, velocity</vt:lpstr>
      <vt:lpstr>New Product: hourly drifter data Version 1.01 update: now includes data before January 2005, plus one year of newer data</vt:lpstr>
      <vt:lpstr>PowerPoint Presentation</vt:lpstr>
      <vt:lpstr>PowerPoint Presentation</vt:lpstr>
      <vt:lpstr>Evaluating GlobCurrent and OSCAR against lowpassed, drogued drifter observations</vt:lpstr>
      <vt:lpstr>PowerPoint Presentation</vt:lpstr>
      <vt:lpstr>How the drifter program could use GlobCurrent</vt:lpstr>
      <vt:lpstr>How the drifter program could use GlobCurrent</vt:lpstr>
      <vt:lpstr>Recent research using Drifters</vt:lpstr>
      <vt:lpstr>Recent research using Drifters</vt:lpstr>
      <vt:lpstr>Recent research using Drifters</vt:lpstr>
      <vt:lpstr>Vision</vt:lpstr>
      <vt:lpstr>Global Drifter Program (GDP) </vt:lpstr>
      <vt:lpstr>PowerPoint Presentation</vt:lpstr>
      <vt:lpstr>PowerPoint Presentation</vt:lpstr>
      <vt:lpstr>deployments</vt:lpstr>
      <vt:lpstr>Evaluating the array for 5ºx5º coverage</vt:lpstr>
      <vt:lpstr>Evaluating the GOOS for SSV</vt:lpstr>
      <vt:lpstr>Impact of In-Situ Air Pressure Data from Drifters on Marine Weather Forecasting</vt:lpstr>
    </vt:vector>
  </TitlesOfParts>
  <Company>NOAA/AOML/PhOD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Drifter Program report</dc:title>
  <dc:creator>Rick Lumpkin</dc:creator>
  <cp:lastModifiedBy>Rick Lumpkin</cp:lastModifiedBy>
  <cp:revision>684</cp:revision>
  <dcterms:created xsi:type="dcterms:W3CDTF">2000-10-11T22:49:59Z</dcterms:created>
  <dcterms:modified xsi:type="dcterms:W3CDTF">2017-03-17T18:53:13Z</dcterms:modified>
</cp:coreProperties>
</file>