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8" r:id="rId2"/>
    <p:sldId id="259" r:id="rId3"/>
  </p:sldIdLst>
  <p:sldSz cx="6858000" cy="9906000" type="A4"/>
  <p:notesSz cx="7099300" cy="10234613"/>
  <p:defaultTextStyle>
    <a:defPPr>
      <a:defRPr lang="en-A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CC00"/>
    <a:srgbClr val="996600"/>
    <a:srgbClr val="003366"/>
    <a:srgbClr val="8DABB6"/>
    <a:srgbClr val="333399"/>
    <a:srgbClr val="E9F3F7"/>
    <a:srgbClr val="007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785" autoAdjust="0"/>
    <p:restoredTop sz="98633" autoAdjust="0"/>
  </p:normalViewPr>
  <p:slideViewPr>
    <p:cSldViewPr snapToGrid="0">
      <p:cViewPr>
        <p:scale>
          <a:sx n="125" d="100"/>
          <a:sy n="125" d="100"/>
        </p:scale>
        <p:origin x="-630" y="4578"/>
      </p:cViewPr>
      <p:guideLst>
        <p:guide orient="horz" pos="3120"/>
        <p:guide pos="216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7" d="100"/>
          <a:sy n="77" d="100"/>
        </p:scale>
        <p:origin x="-3186" y="-84"/>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lvl1pPr algn="l">
              <a:defRPr sz="1300">
                <a:latin typeface="Arial" pitchFamily="34" charset="0"/>
              </a:defRPr>
            </a:lvl1pPr>
          </a:lstStyle>
          <a:p>
            <a:pPr>
              <a:defRPr/>
            </a:pPr>
            <a:endParaRPr lang="en-AU"/>
          </a:p>
        </p:txBody>
      </p:sp>
      <p:sp>
        <p:nvSpPr>
          <p:cNvPr id="1433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lvl1pPr algn="r">
              <a:defRPr sz="1300">
                <a:latin typeface="Arial" pitchFamily="34" charset="0"/>
              </a:defRPr>
            </a:lvl1pPr>
          </a:lstStyle>
          <a:p>
            <a:pPr>
              <a:defRPr/>
            </a:pPr>
            <a:endParaRPr lang="en-AU"/>
          </a:p>
        </p:txBody>
      </p:sp>
      <p:sp>
        <p:nvSpPr>
          <p:cNvPr id="1434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82085" tIns="41042" rIns="82085" bIns="41042" numCol="1" anchor="b" anchorCtr="0" compatLnSpc="1">
            <a:prstTxWarp prst="textNoShape">
              <a:avLst/>
            </a:prstTxWarp>
          </a:bodyPr>
          <a:lstStyle>
            <a:lvl1pPr algn="l">
              <a:defRPr sz="1300">
                <a:latin typeface="Arial" pitchFamily="34" charset="0"/>
              </a:defRPr>
            </a:lvl1pPr>
          </a:lstStyle>
          <a:p>
            <a:pPr>
              <a:defRPr/>
            </a:pPr>
            <a:endParaRPr lang="en-AU"/>
          </a:p>
        </p:txBody>
      </p:sp>
      <p:sp>
        <p:nvSpPr>
          <p:cNvPr id="1434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82085" tIns="41042" rIns="82085" bIns="41042" numCol="1" anchor="b" anchorCtr="0" compatLnSpc="1">
            <a:prstTxWarp prst="textNoShape">
              <a:avLst/>
            </a:prstTxWarp>
          </a:bodyPr>
          <a:lstStyle>
            <a:lvl1pPr algn="r">
              <a:defRPr sz="1300">
                <a:latin typeface="Arial" pitchFamily="34" charset="0"/>
              </a:defRPr>
            </a:lvl1pPr>
          </a:lstStyle>
          <a:p>
            <a:pPr>
              <a:defRPr/>
            </a:pPr>
            <a:fld id="{F3919481-9D68-4C0C-8E43-C21C0F44C253}" type="slidenum">
              <a:rPr lang="en-AU"/>
              <a:pPr>
                <a:defRPr/>
              </a:pPr>
              <a:t>‹#›</a:t>
            </a:fld>
            <a:endParaRPr lang="en-AU" dirty="0"/>
          </a:p>
        </p:txBody>
      </p:sp>
    </p:spTree>
    <p:extLst>
      <p:ext uri="{BB962C8B-B14F-4D97-AF65-F5344CB8AC3E}">
        <p14:creationId xmlns:p14="http://schemas.microsoft.com/office/powerpoint/2010/main" val="233686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lvl1pPr algn="l">
              <a:defRPr sz="1300">
                <a:latin typeface="Arial" pitchFamily="34" charset="0"/>
              </a:defRPr>
            </a:lvl1pPr>
          </a:lstStyle>
          <a:p>
            <a:pPr>
              <a:defRPr/>
            </a:pPr>
            <a:endParaRPr lang="en-AU"/>
          </a:p>
        </p:txBody>
      </p:sp>
      <p:sp>
        <p:nvSpPr>
          <p:cNvPr id="1229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lvl1pPr algn="r">
              <a:defRPr sz="1300">
                <a:latin typeface="Arial" pitchFamily="34" charset="0"/>
              </a:defRPr>
            </a:lvl1pPr>
          </a:lstStyle>
          <a:p>
            <a:pPr>
              <a:defRPr/>
            </a:pPr>
            <a:endParaRPr lang="en-AU"/>
          </a:p>
        </p:txBody>
      </p:sp>
      <p:sp>
        <p:nvSpPr>
          <p:cNvPr id="4100" name="Rectangle 4"/>
          <p:cNvSpPr>
            <a:spLocks noGrp="1" noRot="1" noChangeAspect="1" noChangeArrowheads="1" noTextEdit="1"/>
          </p:cNvSpPr>
          <p:nvPr>
            <p:ph type="sldImg" idx="2"/>
          </p:nvPr>
        </p:nvSpPr>
        <p:spPr bwMode="auto">
          <a:xfrm>
            <a:off x="2220913" y="768350"/>
            <a:ext cx="2659062" cy="384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9613" y="4859338"/>
            <a:ext cx="5680075" cy="460692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p>
            <a:pPr lvl="0"/>
            <a:r>
              <a:rPr lang="en-AU" noProof="0" smtClean="0"/>
              <a:t>Cliquez pour modifier les styles du texte du masque</a:t>
            </a:r>
          </a:p>
          <a:p>
            <a:pPr lvl="1"/>
            <a:r>
              <a:rPr lang="en-AU" noProof="0" smtClean="0"/>
              <a:t>Deuxième niveau</a:t>
            </a:r>
          </a:p>
          <a:p>
            <a:pPr lvl="2"/>
            <a:r>
              <a:rPr lang="en-AU" noProof="0" smtClean="0"/>
              <a:t>Troisième niveau</a:t>
            </a:r>
          </a:p>
          <a:p>
            <a:pPr lvl="3"/>
            <a:r>
              <a:rPr lang="en-AU" noProof="0" smtClean="0"/>
              <a:t>Quatrième niveau</a:t>
            </a:r>
          </a:p>
          <a:p>
            <a:pPr lvl="4"/>
            <a:r>
              <a:rPr lang="en-AU" noProof="0" smtClean="0"/>
              <a:t>Cinquième niveau</a:t>
            </a:r>
          </a:p>
        </p:txBody>
      </p:sp>
      <p:sp>
        <p:nvSpPr>
          <p:cNvPr id="1229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82085" tIns="41042" rIns="82085" bIns="41042" numCol="1" anchor="b" anchorCtr="0" compatLnSpc="1">
            <a:prstTxWarp prst="textNoShape">
              <a:avLst/>
            </a:prstTxWarp>
          </a:bodyPr>
          <a:lstStyle>
            <a:lvl1pPr algn="l">
              <a:defRPr sz="1300">
                <a:latin typeface="Arial" pitchFamily="34" charset="0"/>
              </a:defRPr>
            </a:lvl1pPr>
          </a:lstStyle>
          <a:p>
            <a:pPr>
              <a:defRPr/>
            </a:pPr>
            <a:endParaRPr lang="en-AU"/>
          </a:p>
        </p:txBody>
      </p:sp>
      <p:sp>
        <p:nvSpPr>
          <p:cNvPr id="1229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82085" tIns="41042" rIns="82085" bIns="41042" numCol="1" anchor="b" anchorCtr="0" compatLnSpc="1">
            <a:prstTxWarp prst="textNoShape">
              <a:avLst/>
            </a:prstTxWarp>
          </a:bodyPr>
          <a:lstStyle>
            <a:lvl1pPr algn="r">
              <a:defRPr sz="1300">
                <a:latin typeface="Arial" pitchFamily="34" charset="0"/>
              </a:defRPr>
            </a:lvl1pPr>
          </a:lstStyle>
          <a:p>
            <a:pPr>
              <a:defRPr/>
            </a:pPr>
            <a:fld id="{A0E4AC25-C135-47B6-B0D6-FD65435F4915}" type="slidenum">
              <a:rPr lang="en-AU"/>
              <a:pPr>
                <a:defRPr/>
              </a:pPr>
              <a:t>‹#›</a:t>
            </a:fld>
            <a:endParaRPr lang="en-AU" dirty="0"/>
          </a:p>
        </p:txBody>
      </p:sp>
    </p:spTree>
    <p:extLst>
      <p:ext uri="{BB962C8B-B14F-4D97-AF65-F5344CB8AC3E}">
        <p14:creationId xmlns:p14="http://schemas.microsoft.com/office/powerpoint/2010/main" val="982740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a:ln/>
        </p:spPr>
      </p:sp>
      <p:sp>
        <p:nvSpPr>
          <p:cNvPr id="51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8C078B-8F29-48A5-BD5A-E58397F8173C}" type="slidenum">
              <a:rPr lang="en-AU" altLang="en-US" smtClean="0"/>
              <a:pPr eaLnBrk="1" hangingPunct="1"/>
              <a:t>1</a:t>
            </a:fld>
            <a:endParaRPr lang="en-AU"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a:ln/>
        </p:spPr>
      </p:sp>
      <p:sp>
        <p:nvSpPr>
          <p:cNvPr id="61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00BD3F-1AAC-4F3D-8AC3-2829D19C91C1}" type="slidenum">
              <a:rPr lang="en-AU" altLang="en-US" smtClean="0"/>
              <a:pPr eaLnBrk="1" hangingPunct="1"/>
              <a:t>2</a:t>
            </a:fld>
            <a:endParaRPr lang="en-AU"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6575"/>
            <a:ext cx="5829300" cy="212407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FE69BC49-A001-4CD6-B6A0-BD56CC5429D6}" type="slidenum">
              <a:rPr lang="en-AU"/>
              <a:pPr>
                <a:defRPr/>
              </a:pPr>
              <a:t>‹#›</a:t>
            </a:fld>
            <a:endParaRPr lang="en-AU" dirty="0"/>
          </a:p>
        </p:txBody>
      </p:sp>
    </p:spTree>
    <p:extLst>
      <p:ext uri="{BB962C8B-B14F-4D97-AF65-F5344CB8AC3E}">
        <p14:creationId xmlns:p14="http://schemas.microsoft.com/office/powerpoint/2010/main" val="421441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ED76831C-D97D-481F-93B7-48388705E761}" type="slidenum">
              <a:rPr lang="en-AU"/>
              <a:pPr>
                <a:defRPr/>
              </a:pPr>
              <a:t>‹#›</a:t>
            </a:fld>
            <a:endParaRPr lang="en-AU" dirty="0"/>
          </a:p>
        </p:txBody>
      </p:sp>
    </p:spTree>
    <p:extLst>
      <p:ext uri="{BB962C8B-B14F-4D97-AF65-F5344CB8AC3E}">
        <p14:creationId xmlns:p14="http://schemas.microsoft.com/office/powerpoint/2010/main" val="419935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96875"/>
            <a:ext cx="1543050" cy="8451850"/>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342900" y="396875"/>
            <a:ext cx="4476750" cy="84518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15A1ED0F-6C13-4188-AD97-8571377BF8BE}" type="slidenum">
              <a:rPr lang="en-AU"/>
              <a:pPr>
                <a:defRPr/>
              </a:pPr>
              <a:t>‹#›</a:t>
            </a:fld>
            <a:endParaRPr lang="en-AU" dirty="0"/>
          </a:p>
        </p:txBody>
      </p:sp>
    </p:spTree>
    <p:extLst>
      <p:ext uri="{BB962C8B-B14F-4D97-AF65-F5344CB8AC3E}">
        <p14:creationId xmlns:p14="http://schemas.microsoft.com/office/powerpoint/2010/main" val="2442931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342900" y="396875"/>
            <a:ext cx="6172200" cy="8451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BF734355-96A1-4DC7-8C80-65182F84E023}" type="slidenum">
              <a:rPr lang="en-AU"/>
              <a:pPr>
                <a:defRPr/>
              </a:pPr>
              <a:t>‹#›</a:t>
            </a:fld>
            <a:endParaRPr lang="en-AU" dirty="0"/>
          </a:p>
        </p:txBody>
      </p:sp>
    </p:spTree>
    <p:extLst>
      <p:ext uri="{BB962C8B-B14F-4D97-AF65-F5344CB8AC3E}">
        <p14:creationId xmlns:p14="http://schemas.microsoft.com/office/powerpoint/2010/main" val="403498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9EAEB0E0-591C-4DD6-8F2E-8CEA7AB724A8}" type="slidenum">
              <a:rPr lang="en-AU"/>
              <a:pPr>
                <a:defRPr/>
              </a:pPr>
              <a:t>‹#›</a:t>
            </a:fld>
            <a:endParaRPr lang="en-AU" dirty="0"/>
          </a:p>
        </p:txBody>
      </p:sp>
    </p:spTree>
    <p:extLst>
      <p:ext uri="{BB962C8B-B14F-4D97-AF65-F5344CB8AC3E}">
        <p14:creationId xmlns:p14="http://schemas.microsoft.com/office/powerpoint/2010/main" val="298080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338" y="6365875"/>
            <a:ext cx="5829300" cy="1966913"/>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9CB4BBB4-3095-4E9E-BF33-0D30DA384EE5}" type="slidenum">
              <a:rPr lang="en-AU"/>
              <a:pPr>
                <a:defRPr/>
              </a:pPr>
              <a:t>‹#›</a:t>
            </a:fld>
            <a:endParaRPr lang="en-AU" dirty="0"/>
          </a:p>
        </p:txBody>
      </p:sp>
    </p:spTree>
    <p:extLst>
      <p:ext uri="{BB962C8B-B14F-4D97-AF65-F5344CB8AC3E}">
        <p14:creationId xmlns:p14="http://schemas.microsoft.com/office/powerpoint/2010/main" val="110739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en-US" dirty="0"/>
          </a:p>
        </p:txBody>
      </p:sp>
      <p:sp>
        <p:nvSpPr>
          <p:cNvPr id="3" name="Espace réservé du contenu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Espace réservé du contenu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78DD0C8A-8773-4BAC-910F-0A989A9D0F30}" type="slidenum">
              <a:rPr lang="en-AU"/>
              <a:pPr>
                <a:defRPr/>
              </a:pPr>
              <a:t>‹#›</a:t>
            </a:fld>
            <a:endParaRPr lang="en-AU" dirty="0"/>
          </a:p>
        </p:txBody>
      </p:sp>
    </p:spTree>
    <p:extLst>
      <p:ext uri="{BB962C8B-B14F-4D97-AF65-F5344CB8AC3E}">
        <p14:creationId xmlns:p14="http://schemas.microsoft.com/office/powerpoint/2010/main" val="260919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3A383CEF-255E-4F1C-8390-F8CFC3E1F27F}" type="slidenum">
              <a:rPr lang="en-AU"/>
              <a:pPr>
                <a:defRPr/>
              </a:pPr>
              <a:t>‹#›</a:t>
            </a:fld>
            <a:endParaRPr lang="en-AU" dirty="0"/>
          </a:p>
        </p:txBody>
      </p:sp>
    </p:spTree>
    <p:extLst>
      <p:ext uri="{BB962C8B-B14F-4D97-AF65-F5344CB8AC3E}">
        <p14:creationId xmlns:p14="http://schemas.microsoft.com/office/powerpoint/2010/main" val="188204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073C8381-BB1C-4F6D-B7F5-0CB909208114}" type="slidenum">
              <a:rPr lang="en-AU"/>
              <a:pPr>
                <a:defRPr/>
              </a:pPr>
              <a:t>‹#›</a:t>
            </a:fld>
            <a:endParaRPr lang="en-AU" dirty="0"/>
          </a:p>
        </p:txBody>
      </p:sp>
    </p:spTree>
    <p:extLst>
      <p:ext uri="{BB962C8B-B14F-4D97-AF65-F5344CB8AC3E}">
        <p14:creationId xmlns:p14="http://schemas.microsoft.com/office/powerpoint/2010/main" val="162980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AB1AE08E-C8FF-4D41-B408-5B51D2BEAA8C}" type="slidenum">
              <a:rPr lang="en-AU"/>
              <a:pPr>
                <a:defRPr/>
              </a:pPr>
              <a:t>‹#›</a:t>
            </a:fld>
            <a:endParaRPr lang="en-AU" dirty="0"/>
          </a:p>
        </p:txBody>
      </p:sp>
    </p:spTree>
    <p:extLst>
      <p:ext uri="{BB962C8B-B14F-4D97-AF65-F5344CB8AC3E}">
        <p14:creationId xmlns:p14="http://schemas.microsoft.com/office/powerpoint/2010/main" val="28015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3700"/>
            <a:ext cx="2255838" cy="1679575"/>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F78B7C2E-440A-43D8-94F6-A0E0B110A3E3}" type="slidenum">
              <a:rPr lang="en-AU"/>
              <a:pPr>
                <a:defRPr/>
              </a:pPr>
              <a:t>‹#›</a:t>
            </a:fld>
            <a:endParaRPr lang="en-AU" dirty="0"/>
          </a:p>
        </p:txBody>
      </p:sp>
    </p:spTree>
    <p:extLst>
      <p:ext uri="{BB962C8B-B14F-4D97-AF65-F5344CB8AC3E}">
        <p14:creationId xmlns:p14="http://schemas.microsoft.com/office/powerpoint/2010/main" val="355386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613" y="6934200"/>
            <a:ext cx="4114800" cy="819150"/>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Espace réservé du texte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36569C7B-6CF2-4611-BB91-587B737CEFFE}" type="slidenum">
              <a:rPr lang="en-AU"/>
              <a:pPr>
                <a:defRPr/>
              </a:pPr>
              <a:t>‹#›</a:t>
            </a:fld>
            <a:endParaRPr lang="en-AU" dirty="0"/>
          </a:p>
        </p:txBody>
      </p:sp>
    </p:spTree>
    <p:extLst>
      <p:ext uri="{BB962C8B-B14F-4D97-AF65-F5344CB8AC3E}">
        <p14:creationId xmlns:p14="http://schemas.microsoft.com/office/powerpoint/2010/main" val="190386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ctr" anchorCtr="0" compatLnSpc="1">
            <a:prstTxWarp prst="textNoShape">
              <a:avLst/>
            </a:prstTxWarp>
          </a:bodyPr>
          <a:lstStyle/>
          <a:p>
            <a:pPr lvl="0"/>
            <a:r>
              <a:rPr lang="en-AU" altLang="en-US" smtClean="0"/>
              <a:t>Cliquez pour modifier le style du titre</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t" anchorCtr="0" compatLnSpc="1">
            <a:prstTxWarp prst="textNoShape">
              <a:avLst/>
            </a:prstTxWarp>
          </a:bodyPr>
          <a:lstStyle/>
          <a:p>
            <a:pPr lvl="0"/>
            <a:r>
              <a:rPr lang="en-AU" altLang="en-US" smtClean="0"/>
              <a:t>Cliquez pour modifier les styles du texte du masque</a:t>
            </a:r>
          </a:p>
          <a:p>
            <a:pPr lvl="1"/>
            <a:r>
              <a:rPr lang="en-AU" altLang="en-US" smtClean="0"/>
              <a:t>Deuxième niveau</a:t>
            </a:r>
          </a:p>
          <a:p>
            <a:pPr lvl="2"/>
            <a:r>
              <a:rPr lang="en-AU" altLang="en-US" smtClean="0"/>
              <a:t>Troisième niveau</a:t>
            </a:r>
          </a:p>
          <a:p>
            <a:pPr lvl="3"/>
            <a:r>
              <a:rPr lang="en-AU" altLang="en-US" smtClean="0"/>
              <a:t>Quatrième niveau</a:t>
            </a:r>
          </a:p>
          <a:p>
            <a:pPr lvl="4"/>
            <a:r>
              <a:rPr lang="en-AU" altLang="en-US" smtClean="0"/>
              <a:t>Cinquième niveau</a:t>
            </a:r>
          </a:p>
        </p:txBody>
      </p:sp>
      <p:sp>
        <p:nvSpPr>
          <p:cNvPr id="1028" name="Rectangle 4"/>
          <p:cNvSpPr>
            <a:spLocks noGrp="1" noChangeArrowheads="1"/>
          </p:cNvSpPr>
          <p:nvPr>
            <p:ph type="dt" sz="half" idx="2"/>
          </p:nvPr>
        </p:nvSpPr>
        <p:spPr bwMode="auto">
          <a:xfrm>
            <a:off x="342900" y="9020175"/>
            <a:ext cx="1600200" cy="6873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l">
              <a:defRPr sz="1400">
                <a:latin typeface="Arial" pitchFamily="34" charset="0"/>
              </a:defRPr>
            </a:lvl1pPr>
          </a:lstStyle>
          <a:p>
            <a:pPr>
              <a:defRPr/>
            </a:pPr>
            <a:endParaRPr lang="en-AU"/>
          </a:p>
        </p:txBody>
      </p:sp>
      <p:sp>
        <p:nvSpPr>
          <p:cNvPr id="1029" name="Rectangle 5"/>
          <p:cNvSpPr>
            <a:spLocks noGrp="1" noChangeArrowheads="1"/>
          </p:cNvSpPr>
          <p:nvPr>
            <p:ph type="ftr" sz="quarter" idx="3"/>
          </p:nvPr>
        </p:nvSpPr>
        <p:spPr bwMode="auto">
          <a:xfrm>
            <a:off x="2343150" y="9020175"/>
            <a:ext cx="2171700" cy="6873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ctr">
              <a:defRPr sz="1400">
                <a:latin typeface="Arial" pitchFamily="34" charset="0"/>
              </a:defRPr>
            </a:lvl1pPr>
          </a:lstStyle>
          <a:p>
            <a:pPr>
              <a:defRPr/>
            </a:pPr>
            <a:endParaRPr lang="en-AU"/>
          </a:p>
        </p:txBody>
      </p:sp>
      <p:sp>
        <p:nvSpPr>
          <p:cNvPr id="1030" name="Rectangle 6"/>
          <p:cNvSpPr>
            <a:spLocks noGrp="1" noChangeArrowheads="1"/>
          </p:cNvSpPr>
          <p:nvPr>
            <p:ph type="sldNum" sz="quarter" idx="4"/>
          </p:nvPr>
        </p:nvSpPr>
        <p:spPr bwMode="auto">
          <a:xfrm>
            <a:off x="4914900" y="9020175"/>
            <a:ext cx="1600200" cy="6873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a:defRPr sz="1400">
                <a:latin typeface="Arial" pitchFamily="34" charset="0"/>
              </a:defRPr>
            </a:lvl1pPr>
          </a:lstStyle>
          <a:p>
            <a:pPr>
              <a:defRPr/>
            </a:pPr>
            <a:fld id="{71DFD20F-930C-4C71-9C79-332ABBFA908A}"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7400" indent="-230188" algn="l" rtl="0" eaLnBrk="0" fontAlgn="base" hangingPunct="0">
        <a:spcBef>
          <a:spcPct val="20000"/>
        </a:spcBef>
        <a:spcAft>
          <a:spcPct val="0"/>
        </a:spcAft>
        <a:buChar char="»"/>
        <a:defRPr sz="2000">
          <a:solidFill>
            <a:schemeClr val="tx1"/>
          </a:solidFill>
          <a:latin typeface="+mn-lt"/>
        </a:defRPr>
      </a:lvl5pPr>
      <a:lvl6pPr marL="2514600" indent="-230188" algn="l" rtl="0" fontAlgn="base">
        <a:spcBef>
          <a:spcPct val="20000"/>
        </a:spcBef>
        <a:spcAft>
          <a:spcPct val="0"/>
        </a:spcAft>
        <a:buChar char="»"/>
        <a:defRPr sz="2000">
          <a:solidFill>
            <a:schemeClr val="tx1"/>
          </a:solidFill>
          <a:latin typeface="+mn-lt"/>
        </a:defRPr>
      </a:lvl6pPr>
      <a:lvl7pPr marL="2971800" indent="-230188" algn="l" rtl="0" fontAlgn="base">
        <a:spcBef>
          <a:spcPct val="20000"/>
        </a:spcBef>
        <a:spcAft>
          <a:spcPct val="0"/>
        </a:spcAft>
        <a:buChar char="»"/>
        <a:defRPr sz="2000">
          <a:solidFill>
            <a:schemeClr val="tx1"/>
          </a:solidFill>
          <a:latin typeface="+mn-lt"/>
        </a:defRPr>
      </a:lvl7pPr>
      <a:lvl8pPr marL="3429000" indent="-230188" algn="l" rtl="0" fontAlgn="base">
        <a:spcBef>
          <a:spcPct val="20000"/>
        </a:spcBef>
        <a:spcAft>
          <a:spcPct val="0"/>
        </a:spcAft>
        <a:buChar char="»"/>
        <a:defRPr sz="2000">
          <a:solidFill>
            <a:schemeClr val="tx1"/>
          </a:solidFill>
          <a:latin typeface="+mn-lt"/>
        </a:defRPr>
      </a:lvl8pPr>
      <a:lvl9pPr marL="3886200" indent="-2301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hyperlink" Target="http://www.jcommops.org/dbcp/buoydeploymen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www.wmo.int/" TargetMode="External"/><Relationship Id="rId13" Type="http://schemas.openxmlformats.org/officeDocument/2006/relationships/hyperlink" Target="http://www.jcommops.org/dbcp/manufacturers.html" TargetMode="External"/><Relationship Id="rId3" Type="http://schemas.openxmlformats.org/officeDocument/2006/relationships/image" Target="../media/image8.jpeg"/><Relationship Id="rId7" Type="http://schemas.openxmlformats.org/officeDocument/2006/relationships/image" Target="../media/image10.wmf"/><Relationship Id="rId12" Type="http://schemas.openxmlformats.org/officeDocument/2006/relationships/image" Target="../media/image13.jpe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hyperlink" Target="http://www.ioc-unesco.org/" TargetMode="External"/><Relationship Id="rId11" Type="http://schemas.openxmlformats.org/officeDocument/2006/relationships/image" Target="../media/image12.wmf"/><Relationship Id="rId5" Type="http://schemas.openxmlformats.org/officeDocument/2006/relationships/image" Target="../media/image9.png"/><Relationship Id="rId15" Type="http://schemas.openxmlformats.org/officeDocument/2006/relationships/image" Target="../media/image15.jpeg"/><Relationship Id="rId10" Type="http://schemas.openxmlformats.org/officeDocument/2006/relationships/hyperlink" Target="http://www.jcommops.org/" TargetMode="External"/><Relationship Id="rId4" Type="http://schemas.openxmlformats.org/officeDocument/2006/relationships/hyperlink" Target="http://www.jcommops.org/dbcp" TargetMode="External"/><Relationship Id="rId9" Type="http://schemas.openxmlformats.org/officeDocument/2006/relationships/image" Target="../media/image11.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C:\WORK\DBCP\documents\INFO-DOCUMENTS\Brochure DBCP\imagesDBCPBrochure\NZMO_DSC00327_2_2.jpg"/>
          <p:cNvPicPr>
            <a:picLocks noChangeAspect="1" noChangeArrowheads="1"/>
          </p:cNvPicPr>
          <p:nvPr/>
        </p:nvPicPr>
        <p:blipFill>
          <a:blip r:embed="rId3">
            <a:duotone>
              <a:prstClr val="black"/>
              <a:srgbClr val="003366">
                <a:tint val="45000"/>
                <a:satMod val="400000"/>
              </a:srgbClr>
            </a:duotone>
          </a:blip>
          <a:srcRect l="928" t="16667" r="67340" b="724"/>
          <a:stretch>
            <a:fillRect/>
          </a:stretch>
        </p:blipFill>
        <p:spPr bwMode="auto">
          <a:xfrm flipV="1">
            <a:off x="-19050" y="3181350"/>
            <a:ext cx="3486150" cy="6805044"/>
          </a:xfrm>
          <a:prstGeom prst="rect">
            <a:avLst/>
          </a:prstGeom>
          <a:noFill/>
          <a:ln>
            <a:noFill/>
          </a:ln>
        </p:spPr>
      </p:pic>
      <p:pic>
        <p:nvPicPr>
          <p:cNvPr id="2050" name="Picture 2" descr="C:\WORK\DBCP\documents\INFO-DOCUMENTS\Brochure DBCP\imagesDBCPBrochure\NZMO_DSC00327_2_2.jpg"/>
          <p:cNvPicPr>
            <a:picLocks noChangeAspect="1" noChangeArrowheads="1"/>
          </p:cNvPicPr>
          <p:nvPr/>
        </p:nvPicPr>
        <p:blipFill>
          <a:blip r:embed="rId3">
            <a:duotone>
              <a:prstClr val="black"/>
              <a:srgbClr val="003366">
                <a:tint val="45000"/>
                <a:satMod val="400000"/>
              </a:srgbClr>
            </a:duotone>
          </a:blip>
          <a:srcRect l="47945" t="37884" r="144" b="30385"/>
          <a:stretch>
            <a:fillRect/>
          </a:stretch>
        </p:blipFill>
        <p:spPr bwMode="auto">
          <a:xfrm flipH="1">
            <a:off x="-22514" y="1"/>
            <a:ext cx="6880514" cy="3105150"/>
          </a:xfrm>
          <a:prstGeom prst="rect">
            <a:avLst/>
          </a:prstGeom>
          <a:noFill/>
          <a:ln>
            <a:noFill/>
          </a:ln>
        </p:spPr>
      </p:pic>
      <p:sp>
        <p:nvSpPr>
          <p:cNvPr id="2052" name="Rectangle 29"/>
          <p:cNvSpPr>
            <a:spLocks noChangeArrowheads="1"/>
          </p:cNvSpPr>
          <p:nvPr/>
        </p:nvSpPr>
        <p:spPr bwMode="auto">
          <a:xfrm>
            <a:off x="3425825" y="2762250"/>
            <a:ext cx="3432175" cy="7143750"/>
          </a:xfrm>
          <a:prstGeom prst="rect">
            <a:avLst/>
          </a:prstGeom>
          <a:solidFill>
            <a:srgbClr val="E9F3F7"/>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91430" tIns="45714"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2053" name="Text Box 22"/>
          <p:cNvSpPr txBox="1">
            <a:spLocks noChangeArrowheads="1"/>
          </p:cNvSpPr>
          <p:nvPr/>
        </p:nvSpPr>
        <p:spPr bwMode="auto">
          <a:xfrm rot="10800000">
            <a:off x="185737" y="3438525"/>
            <a:ext cx="6456362" cy="1751058"/>
          </a:xfrm>
          <a:prstGeom prst="rect">
            <a:avLst/>
          </a:prstGeom>
          <a:solidFill>
            <a:srgbClr val="006699">
              <a:alpha val="74901"/>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vert="eaVert" lIns="91430" tIns="89990"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endParaRPr lang="en-US" altLang="en-US" sz="1300" b="1">
              <a:solidFill>
                <a:schemeClr val="folHlink"/>
              </a:solidFill>
              <a:latin typeface="Verdana" pitchFamily="34" charset="0"/>
              <a:ea typeface="MS Mincho" pitchFamily="49" charset="-128"/>
              <a:cs typeface="Arial" pitchFamily="34" charset="0"/>
            </a:endParaRPr>
          </a:p>
        </p:txBody>
      </p:sp>
      <p:sp>
        <p:nvSpPr>
          <p:cNvPr id="2054" name="Text Box 22"/>
          <p:cNvSpPr txBox="1">
            <a:spLocks noChangeArrowheads="1"/>
          </p:cNvSpPr>
          <p:nvPr/>
        </p:nvSpPr>
        <p:spPr bwMode="auto">
          <a:xfrm rot="10800000">
            <a:off x="161925" y="7723374"/>
            <a:ext cx="6480175" cy="1619250"/>
          </a:xfrm>
          <a:prstGeom prst="rect">
            <a:avLst/>
          </a:prstGeom>
          <a:solidFill>
            <a:srgbClr val="006699">
              <a:alpha val="74901"/>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vert="eaVert" lIns="91430" tIns="89990"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endParaRPr lang="en-US" altLang="en-US" sz="1300" b="1">
              <a:solidFill>
                <a:schemeClr val="folHlink"/>
              </a:solidFill>
              <a:latin typeface="Verdana" pitchFamily="34" charset="0"/>
              <a:ea typeface="MS Mincho" pitchFamily="49" charset="-128"/>
              <a:cs typeface="Arial" pitchFamily="34" charset="0"/>
            </a:endParaRPr>
          </a:p>
        </p:txBody>
      </p:sp>
      <p:sp>
        <p:nvSpPr>
          <p:cNvPr id="2055" name="Text Box 22"/>
          <p:cNvSpPr txBox="1">
            <a:spLocks noChangeArrowheads="1"/>
          </p:cNvSpPr>
          <p:nvPr/>
        </p:nvSpPr>
        <p:spPr bwMode="auto">
          <a:xfrm rot="10800000">
            <a:off x="185735" y="5468938"/>
            <a:ext cx="6456364" cy="1431925"/>
          </a:xfrm>
          <a:prstGeom prst="rect">
            <a:avLst/>
          </a:prstGeom>
          <a:solidFill>
            <a:srgbClr val="006699">
              <a:alpha val="74901"/>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vert="eaVert" lIns="91430" tIns="89990"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endParaRPr lang="en-US" altLang="en-US" sz="1300" b="1">
              <a:solidFill>
                <a:schemeClr val="folHlink"/>
              </a:solidFill>
              <a:latin typeface="Verdana" pitchFamily="34" charset="0"/>
              <a:ea typeface="MS Mincho" pitchFamily="49" charset="-128"/>
              <a:cs typeface="Arial" pitchFamily="34" charset="0"/>
            </a:endParaRPr>
          </a:p>
        </p:txBody>
      </p:sp>
      <p:sp>
        <p:nvSpPr>
          <p:cNvPr id="38" name="Rectangle 21"/>
          <p:cNvSpPr>
            <a:spLocks noChangeArrowheads="1"/>
          </p:cNvSpPr>
          <p:nvPr/>
        </p:nvSpPr>
        <p:spPr bwMode="auto">
          <a:xfrm>
            <a:off x="173038" y="3733800"/>
            <a:ext cx="3122612" cy="1455783"/>
          </a:xfrm>
          <a:prstGeom prst="rect">
            <a:avLst/>
          </a:prstGeom>
          <a:noFill/>
          <a:ln w="9525">
            <a:noFill/>
            <a:miter lim="800000"/>
            <a:headEnd/>
            <a:tailEnd/>
          </a:ln>
        </p:spPr>
        <p:txBody>
          <a:bodyPr>
            <a:spAutoFit/>
          </a:bodyPr>
          <a:lstStyle/>
          <a:p>
            <a:pPr marL="108000" algn="just" defTabSz="1039813">
              <a:lnSpc>
                <a:spcPct val="140000"/>
              </a:lnSpc>
              <a:spcBef>
                <a:spcPts val="0"/>
              </a:spcBef>
              <a:spcAft>
                <a:spcPts val="300"/>
              </a:spcAft>
              <a:tabLst>
                <a:tab pos="1528763" algn="l"/>
              </a:tabLst>
              <a:defRPr/>
            </a:pPr>
            <a:r>
              <a:rPr lang="en-AU" sz="1100" dirty="0">
                <a:solidFill>
                  <a:srgbClr val="FFFFCC"/>
                </a:solidFill>
                <a:latin typeface="Arial" charset="0"/>
                <a:ea typeface="MS Mincho" pitchFamily="49" charset="-128"/>
              </a:rPr>
              <a:t>	</a:t>
            </a:r>
          </a:p>
          <a:p>
            <a:pPr marL="108000" algn="just" defTabSz="1039813">
              <a:lnSpc>
                <a:spcPct val="140000"/>
              </a:lnSpc>
              <a:spcBef>
                <a:spcPts val="0"/>
              </a:spcBef>
              <a:spcAft>
                <a:spcPts val="300"/>
              </a:spcAft>
              <a:tabLst>
                <a:tab pos="1528763" algn="l"/>
              </a:tabLst>
              <a:defRPr/>
            </a:pPr>
            <a:r>
              <a:rPr lang="en-US" sz="1050" dirty="0" smtClean="0">
                <a:solidFill>
                  <a:srgbClr val="FFFFCC"/>
                </a:solidFill>
                <a:latin typeface="Franklin Gothic Medium" pitchFamily="34" charset="0"/>
              </a:rPr>
              <a:t>»</a:t>
            </a:r>
            <a:r>
              <a:rPr lang="en-US" sz="800" dirty="0" smtClean="0">
                <a:solidFill>
                  <a:srgbClr val="FFFFCC"/>
                </a:solidFill>
                <a:latin typeface="Franklin Gothic Medium" pitchFamily="34" charset="0"/>
              </a:rPr>
              <a:t>  </a:t>
            </a:r>
            <a:r>
              <a:rPr lang="en-AU" altLang="ja-JP" sz="800" dirty="0" smtClean="0">
                <a:solidFill>
                  <a:srgbClr val="FFFFCC"/>
                </a:solidFill>
                <a:latin typeface="Arial" charset="0"/>
                <a:ea typeface="MS Mincho" pitchFamily="49" charset="-128"/>
              </a:rPr>
              <a:t>Moored and drifting data buoys measure a range of atmospheric and oceanic variables including </a:t>
            </a:r>
            <a:r>
              <a:rPr lang="en-AU" sz="800" dirty="0" smtClean="0">
                <a:solidFill>
                  <a:srgbClr val="FFFFCC"/>
                </a:solidFill>
                <a:latin typeface="+mj-lt"/>
              </a:rPr>
              <a:t>air pressure, temperature (sea-surface &amp; air), salinity, ocean current velocity, winds, and waves </a:t>
            </a:r>
            <a:r>
              <a:rPr lang="en-AU" altLang="ja-JP" sz="800" dirty="0" smtClean="0">
                <a:solidFill>
                  <a:srgbClr val="FFFFCC"/>
                </a:solidFill>
                <a:latin typeface="+mj-lt"/>
                <a:ea typeface="MS Mincho" pitchFamily="49" charset="-128"/>
              </a:rPr>
              <a:t>across all oceans. These o</a:t>
            </a:r>
            <a:r>
              <a:rPr lang="en-AU" altLang="ja-JP" sz="800" dirty="0" smtClean="0">
                <a:solidFill>
                  <a:srgbClr val="FFFFCC"/>
                </a:solidFill>
                <a:latin typeface="Arial" charset="0"/>
                <a:ea typeface="MS Mincho" pitchFamily="49" charset="-128"/>
              </a:rPr>
              <a:t>bservations are relayed by satellite and used to improve forecasts and increase marine safety.</a:t>
            </a:r>
            <a:endParaRPr lang="en-AU" altLang="ja-JP" sz="800" dirty="0">
              <a:solidFill>
                <a:srgbClr val="FFFFCC"/>
              </a:solidFill>
              <a:latin typeface="Arial" charset="0"/>
              <a:ea typeface="MS Mincho" pitchFamily="49" charset="-128"/>
            </a:endParaRPr>
          </a:p>
        </p:txBody>
      </p:sp>
      <p:pic>
        <p:nvPicPr>
          <p:cNvPr id="2" name="Picture 3"/>
          <p:cNvPicPr>
            <a:picLocks noChangeAspect="1" noChangeArrowheads="1"/>
          </p:cNvPicPr>
          <p:nvPr/>
        </p:nvPicPr>
        <p:blipFill>
          <a:blip r:embed="rId4"/>
          <a:srcRect l="20553" t="40057" r="15179" b="47625"/>
          <a:stretch>
            <a:fillRect/>
          </a:stretch>
        </p:blipFill>
        <p:spPr bwMode="auto">
          <a:xfrm>
            <a:off x="3419475" y="4186283"/>
            <a:ext cx="3336338" cy="1070338"/>
          </a:xfrm>
          <a:prstGeom prst="rect">
            <a:avLst/>
          </a:prstGeom>
          <a:ln>
            <a:noFill/>
          </a:ln>
          <a:effectLst>
            <a:outerShdw blurRad="292100" dist="139700" dir="2700000" algn="tl" rotWithShape="0">
              <a:srgbClr val="333333">
                <a:alpha val="65000"/>
              </a:srgbClr>
            </a:outerShdw>
          </a:effectLst>
        </p:spPr>
      </p:pic>
      <p:sp>
        <p:nvSpPr>
          <p:cNvPr id="46" name="Rectangle 21"/>
          <p:cNvSpPr>
            <a:spLocks noChangeArrowheads="1"/>
          </p:cNvSpPr>
          <p:nvPr/>
        </p:nvSpPr>
        <p:spPr bwMode="auto">
          <a:xfrm>
            <a:off x="174625" y="6065838"/>
            <a:ext cx="3121025" cy="835025"/>
          </a:xfrm>
          <a:prstGeom prst="rect">
            <a:avLst/>
          </a:prstGeom>
          <a:noFill/>
          <a:ln w="9525">
            <a:noFill/>
            <a:miter lim="800000"/>
            <a:headEnd/>
            <a:tailEnd/>
          </a:ln>
        </p:spPr>
        <p:txBody>
          <a:bodyPr>
            <a:spAutoFit/>
          </a:bodyPr>
          <a:lstStyle/>
          <a:p>
            <a:pPr marL="108000" algn="just" defTabSz="1039813">
              <a:lnSpc>
                <a:spcPct val="140000"/>
              </a:lnSpc>
              <a:spcBef>
                <a:spcPts val="0"/>
              </a:spcBef>
              <a:spcAft>
                <a:spcPts val="300"/>
              </a:spcAft>
              <a:tabLst>
                <a:tab pos="1528763" algn="l"/>
              </a:tabLst>
              <a:defRPr/>
            </a:pPr>
            <a:r>
              <a:rPr lang="en-US" sz="1050" dirty="0">
                <a:solidFill>
                  <a:srgbClr val="FFFFCC"/>
                </a:solidFill>
                <a:latin typeface="Franklin Gothic Medium" pitchFamily="34" charset="0"/>
              </a:rPr>
              <a:t>» </a:t>
            </a:r>
            <a:r>
              <a:rPr lang="en-US" sz="800" dirty="0">
                <a:solidFill>
                  <a:srgbClr val="FFFFCC"/>
                </a:solidFill>
                <a:latin typeface="Franklin Gothic Medium" pitchFamily="34" charset="0"/>
              </a:rPr>
              <a:t> </a:t>
            </a:r>
            <a:r>
              <a:rPr lang="en-AU" sz="800" dirty="0">
                <a:solidFill>
                  <a:srgbClr val="FFFFCC"/>
                </a:solidFill>
                <a:latin typeface="Arial" charset="0"/>
                <a:ea typeface="MS Mincho" pitchFamily="49" charset="-128"/>
              </a:rPr>
              <a:t>M</a:t>
            </a:r>
            <a:r>
              <a:rPr lang="en-AU" altLang="ja-JP" sz="800" dirty="0">
                <a:solidFill>
                  <a:srgbClr val="FFFFCC"/>
                </a:solidFill>
                <a:latin typeface="Arial" charset="0"/>
                <a:ea typeface="MS Mincho" pitchFamily="49" charset="-128"/>
              </a:rPr>
              <a:t>ost </a:t>
            </a:r>
            <a:r>
              <a:rPr lang="en-AU" altLang="ja-JP" sz="800" dirty="0" smtClean="0">
                <a:solidFill>
                  <a:srgbClr val="FFFFCC"/>
                </a:solidFill>
                <a:latin typeface="Arial" charset="0"/>
                <a:ea typeface="MS Mincho" pitchFamily="49" charset="-128"/>
              </a:rPr>
              <a:t>data buoys </a:t>
            </a:r>
            <a:r>
              <a:rPr lang="en-AU" altLang="ja-JP" sz="800" dirty="0">
                <a:solidFill>
                  <a:srgbClr val="FFFFCC"/>
                </a:solidFill>
                <a:latin typeface="Arial" charset="0"/>
                <a:ea typeface="MS Mincho" pitchFamily="49" charset="-128"/>
              </a:rPr>
              <a:t>are deployed by commercial ships and research vessels. Without such cooperation the global buoy network of </a:t>
            </a:r>
            <a:r>
              <a:rPr lang="en-AU" sz="800" dirty="0">
                <a:solidFill>
                  <a:srgbClr val="FFFFCC"/>
                </a:solidFill>
                <a:latin typeface="Arial" charset="0"/>
              </a:rPr>
              <a:t>over </a:t>
            </a:r>
            <a:r>
              <a:rPr lang="en-AU" sz="800" dirty="0" smtClean="0">
                <a:solidFill>
                  <a:srgbClr val="FFFFCC"/>
                </a:solidFill>
                <a:latin typeface="Arial" charset="0"/>
              </a:rPr>
              <a:t>1300 </a:t>
            </a:r>
            <a:r>
              <a:rPr lang="en-AU" sz="800" b="1" dirty="0" smtClean="0">
                <a:solidFill>
                  <a:srgbClr val="FFFFCC"/>
                </a:solidFill>
                <a:latin typeface="Arial" charset="0"/>
              </a:rPr>
              <a:t>drifting </a:t>
            </a:r>
            <a:r>
              <a:rPr lang="en-AU" sz="800" b="1" dirty="0">
                <a:solidFill>
                  <a:srgbClr val="FFFFCC"/>
                </a:solidFill>
                <a:latin typeface="Arial" charset="0"/>
              </a:rPr>
              <a:t>buoys </a:t>
            </a:r>
            <a:r>
              <a:rPr lang="en-AU" sz="800" dirty="0">
                <a:solidFill>
                  <a:srgbClr val="FFFFCC"/>
                </a:solidFill>
                <a:latin typeface="Arial" charset="0"/>
              </a:rPr>
              <a:t>and 400 </a:t>
            </a:r>
            <a:r>
              <a:rPr lang="en-AU" sz="800" b="1" dirty="0">
                <a:solidFill>
                  <a:srgbClr val="FFFFCC"/>
                </a:solidFill>
                <a:latin typeface="Arial" charset="0"/>
              </a:rPr>
              <a:t>moored buoys</a:t>
            </a:r>
            <a:r>
              <a:rPr lang="en-AU" sz="800" dirty="0">
                <a:solidFill>
                  <a:srgbClr val="FFFFCC"/>
                </a:solidFill>
                <a:latin typeface="Arial" charset="0"/>
              </a:rPr>
              <a:t> </a:t>
            </a:r>
            <a:r>
              <a:rPr lang="en-AU" sz="800" dirty="0">
                <a:solidFill>
                  <a:srgbClr val="FFFFCC"/>
                </a:solidFill>
                <a:latin typeface="Arial" charset="0"/>
                <a:ea typeface="MS Mincho" pitchFamily="49" charset="-128"/>
              </a:rPr>
              <a:t>c</a:t>
            </a:r>
            <a:r>
              <a:rPr lang="en-AU" altLang="ja-JP" sz="800" dirty="0">
                <a:solidFill>
                  <a:srgbClr val="FFFFCC"/>
                </a:solidFill>
                <a:latin typeface="Arial" charset="0"/>
                <a:ea typeface="MS Mincho" pitchFamily="49" charset="-128"/>
              </a:rPr>
              <a:t>ould not exist today and would be hard to sustain in future. </a:t>
            </a:r>
            <a:endParaRPr lang="en-AU" altLang="ja-JP" sz="800" dirty="0">
              <a:solidFill>
                <a:srgbClr val="006699"/>
              </a:solidFill>
              <a:latin typeface="Arial" charset="0"/>
              <a:ea typeface="MS Mincho" pitchFamily="49" charset="-128"/>
            </a:endParaRPr>
          </a:p>
        </p:txBody>
      </p:sp>
      <p:sp>
        <p:nvSpPr>
          <p:cNvPr id="47" name="Rectangle 21"/>
          <p:cNvSpPr>
            <a:spLocks noChangeArrowheads="1"/>
          </p:cNvSpPr>
          <p:nvPr/>
        </p:nvSpPr>
        <p:spPr bwMode="auto">
          <a:xfrm>
            <a:off x="174625" y="8310749"/>
            <a:ext cx="3121025" cy="988219"/>
          </a:xfrm>
          <a:prstGeom prst="rect">
            <a:avLst/>
          </a:prstGeom>
          <a:noFill/>
          <a:ln w="9525">
            <a:noFill/>
            <a:miter lim="800000"/>
            <a:headEnd/>
            <a:tailEnd/>
          </a:ln>
        </p:spPr>
        <p:txBody>
          <a:bodyPr>
            <a:spAutoFit/>
          </a:bodyPr>
          <a:lstStyle/>
          <a:p>
            <a:pPr marL="108000" algn="just" defTabSz="1039813">
              <a:lnSpc>
                <a:spcPct val="140000"/>
              </a:lnSpc>
              <a:spcBef>
                <a:spcPts val="0"/>
              </a:spcBef>
              <a:spcAft>
                <a:spcPts val="300"/>
              </a:spcAft>
              <a:defRPr/>
            </a:pPr>
            <a:r>
              <a:rPr lang="en-US" sz="1050" dirty="0">
                <a:solidFill>
                  <a:srgbClr val="FFFFCC"/>
                </a:solidFill>
                <a:latin typeface="Franklin Gothic Medium" pitchFamily="34" charset="0"/>
              </a:rPr>
              <a:t>» </a:t>
            </a:r>
            <a:r>
              <a:rPr lang="en-AU" altLang="ja-JP" sz="800" dirty="0">
                <a:solidFill>
                  <a:srgbClr val="FFFFCC"/>
                </a:solidFill>
                <a:latin typeface="Arial" charset="0"/>
                <a:ea typeface="MS Mincho" pitchFamily="49" charset="-128"/>
              </a:rPr>
              <a:t>The DBCP is looking for ships to b</a:t>
            </a:r>
            <a:r>
              <a:rPr lang="en-AU" sz="800" dirty="0">
                <a:solidFill>
                  <a:srgbClr val="FFFFCC"/>
                </a:solidFill>
                <a:latin typeface="Arial" charset="0"/>
                <a:ea typeface="MS Mincho" pitchFamily="49" charset="-128"/>
              </a:rPr>
              <a:t>e part of this global effort. We have an ongoing need to deploy </a:t>
            </a:r>
            <a:r>
              <a:rPr lang="en-AU" sz="800" dirty="0" smtClean="0">
                <a:solidFill>
                  <a:srgbClr val="FFFFCC"/>
                </a:solidFill>
                <a:latin typeface="Arial" charset="0"/>
                <a:ea typeface="MS Mincho" pitchFamily="49" charset="-128"/>
              </a:rPr>
              <a:t>drifting buoys </a:t>
            </a:r>
            <a:r>
              <a:rPr lang="en-AU" sz="800" dirty="0">
                <a:solidFill>
                  <a:srgbClr val="FFFFCC"/>
                </a:solidFill>
                <a:latin typeface="Arial" charset="0"/>
                <a:ea typeface="MS Mincho" pitchFamily="49" charset="-128"/>
              </a:rPr>
              <a:t>in order to maintain the </a:t>
            </a:r>
            <a:r>
              <a:rPr lang="en-AU" sz="800" dirty="0" smtClean="0">
                <a:solidFill>
                  <a:srgbClr val="FFFFCC"/>
                </a:solidFill>
                <a:latin typeface="Arial" charset="0"/>
                <a:ea typeface="MS Mincho" pitchFamily="49" charset="-128"/>
              </a:rPr>
              <a:t>global network</a:t>
            </a:r>
            <a:r>
              <a:rPr lang="en-AU" sz="800" dirty="0">
                <a:solidFill>
                  <a:srgbClr val="FFFFCC"/>
                </a:solidFill>
                <a:latin typeface="Arial" charset="0"/>
                <a:ea typeface="MS Mincho" pitchFamily="49" charset="-128"/>
              </a:rPr>
              <a:t>.</a:t>
            </a:r>
            <a:r>
              <a:rPr lang="en-AU" altLang="ja-JP" sz="800" dirty="0">
                <a:solidFill>
                  <a:srgbClr val="FFFFCC"/>
                </a:solidFill>
                <a:latin typeface="Arial" charset="0"/>
                <a:ea typeface="MS Mincho" pitchFamily="49" charset="-128"/>
              </a:rPr>
              <a:t> </a:t>
            </a:r>
            <a:r>
              <a:rPr lang="en-AU" altLang="ja-JP" sz="800" dirty="0" smtClean="0">
                <a:solidFill>
                  <a:srgbClr val="FFFFCC"/>
                </a:solidFill>
                <a:latin typeface="Arial" charset="0"/>
                <a:ea typeface="MS Mincho" pitchFamily="49" charset="-128"/>
              </a:rPr>
              <a:t>Drifters are </a:t>
            </a:r>
            <a:r>
              <a:rPr lang="en-AU" altLang="ja-JP" sz="800" dirty="0">
                <a:solidFill>
                  <a:srgbClr val="FFFFCC"/>
                </a:solidFill>
                <a:latin typeface="Arial" charset="0"/>
                <a:ea typeface="MS Mincho" pitchFamily="49" charset="-128"/>
              </a:rPr>
              <a:t>pre-packaged for easy </a:t>
            </a:r>
            <a:r>
              <a:rPr lang="en-AU" altLang="ja-JP" sz="800" dirty="0" smtClean="0">
                <a:solidFill>
                  <a:srgbClr val="FFFFCC"/>
                </a:solidFill>
                <a:latin typeface="Arial" charset="0"/>
                <a:ea typeface="MS Mincho" pitchFamily="49" charset="-128"/>
              </a:rPr>
              <a:t>deployment </a:t>
            </a:r>
            <a:r>
              <a:rPr lang="en-AU" altLang="ja-JP" sz="800" dirty="0">
                <a:solidFill>
                  <a:srgbClr val="FFFFCC"/>
                </a:solidFill>
                <a:latin typeface="Arial" charset="0"/>
                <a:ea typeface="MS Mincho" pitchFamily="49" charset="-128"/>
              </a:rPr>
              <a:t>from the lowest deck or </a:t>
            </a:r>
            <a:r>
              <a:rPr lang="en-AU" altLang="ja-JP" sz="800" dirty="0" smtClean="0">
                <a:solidFill>
                  <a:srgbClr val="FFFFCC"/>
                </a:solidFill>
                <a:latin typeface="Arial" charset="0"/>
                <a:ea typeface="MS Mincho" pitchFamily="49" charset="-128"/>
              </a:rPr>
              <a:t>ramp whilst </a:t>
            </a:r>
            <a:r>
              <a:rPr lang="en-AU" altLang="ja-JP" sz="800" dirty="0">
                <a:solidFill>
                  <a:srgbClr val="FFFFCC"/>
                </a:solidFill>
                <a:latin typeface="Arial" charset="0"/>
                <a:ea typeface="MS Mincho" pitchFamily="49" charset="-128"/>
              </a:rPr>
              <a:t>underway. </a:t>
            </a:r>
            <a:endParaRPr lang="en-AU" altLang="ja-JP" sz="800" dirty="0">
              <a:solidFill>
                <a:srgbClr val="FFFF99"/>
              </a:solidFill>
              <a:latin typeface="Arial" charset="0"/>
              <a:ea typeface="MS Mincho" pitchFamily="49" charset="-128"/>
            </a:endParaRPr>
          </a:p>
        </p:txBody>
      </p:sp>
      <p:pic>
        <p:nvPicPr>
          <p:cNvPr id="81" name="Image 80" descr="noaa_aoml_drifter_deployed2.jpg"/>
          <p:cNvPicPr>
            <a:picLocks noChangeAspect="1"/>
          </p:cNvPicPr>
          <p:nvPr/>
        </p:nvPicPr>
        <p:blipFill>
          <a:blip r:embed="rId5"/>
          <a:srcRect l="13" t="17251" r="15962" b="17903"/>
          <a:stretch>
            <a:fillRect/>
          </a:stretch>
        </p:blipFill>
        <p:spPr>
          <a:xfrm>
            <a:off x="3419474" y="7991793"/>
            <a:ext cx="3354113" cy="1914207"/>
          </a:xfrm>
          <a:prstGeom prst="rect">
            <a:avLst/>
          </a:prstGeom>
          <a:ln>
            <a:noFill/>
          </a:ln>
          <a:effectLst>
            <a:outerShdw blurRad="292100" dist="139700" dir="2700000" algn="tl" rotWithShape="0">
              <a:srgbClr val="333333">
                <a:alpha val="65000"/>
              </a:srgbClr>
            </a:outerShdw>
          </a:effectLst>
        </p:spPr>
      </p:pic>
      <p:pic>
        <p:nvPicPr>
          <p:cNvPr id="80" name="Picture 2" descr="C:\WORK\DBCP\documents\INFO-DOCUMENTS\Brochure DBCP\imagesDBCPBrochure\sst_latlon_5day_latest.png"/>
          <p:cNvPicPr>
            <a:picLocks noChangeAspect="1" noChangeArrowheads="1"/>
          </p:cNvPicPr>
          <p:nvPr/>
        </p:nvPicPr>
        <p:blipFill>
          <a:blip r:embed="rId6"/>
          <a:srcRect l="36770" t="19780" r="21928" b="55857"/>
          <a:stretch>
            <a:fillRect/>
          </a:stretch>
        </p:blipFill>
        <p:spPr bwMode="auto">
          <a:xfrm>
            <a:off x="3419474" y="3345180"/>
            <a:ext cx="3376941" cy="828403"/>
          </a:xfrm>
          <a:prstGeom prst="rect">
            <a:avLst/>
          </a:prstGeom>
          <a:ln>
            <a:noFill/>
          </a:ln>
          <a:effectLst>
            <a:outerShdw blurRad="292100" dist="139700" dir="2700000" algn="tl" rotWithShape="0">
              <a:srgbClr val="333333">
                <a:alpha val="65000"/>
              </a:srgbClr>
            </a:outerShdw>
          </a:effectLst>
        </p:spPr>
      </p:pic>
      <p:sp>
        <p:nvSpPr>
          <p:cNvPr id="2063" name="Rectangle 62"/>
          <p:cNvSpPr>
            <a:spLocks noChangeArrowheads="1"/>
          </p:cNvSpPr>
          <p:nvPr/>
        </p:nvSpPr>
        <p:spPr bwMode="auto">
          <a:xfrm>
            <a:off x="219075" y="3514725"/>
            <a:ext cx="3203575" cy="419100"/>
          </a:xfrm>
          <a:prstGeom prst="rect">
            <a:avLst/>
          </a:prstGeom>
          <a:solidFill>
            <a:srgbClr val="E9F3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49" name="Rectangle 131"/>
          <p:cNvSpPr>
            <a:spLocks noChangeArrowheads="1"/>
          </p:cNvSpPr>
          <p:nvPr/>
        </p:nvSpPr>
        <p:spPr bwMode="auto">
          <a:xfrm>
            <a:off x="73025" y="3448050"/>
            <a:ext cx="3470275" cy="549275"/>
          </a:xfrm>
          <a:prstGeom prst="rect">
            <a:avLst/>
          </a:prstGeom>
          <a:noFill/>
          <a:ln w="28575">
            <a:noFill/>
            <a:miter lim="800000"/>
            <a:headEnd/>
            <a:tailEnd/>
          </a:ln>
        </p:spPr>
        <p:txBody>
          <a:bodyPr lIns="91430" tIns="45714" rIns="91430" bIns="45714" anchor="ctr"/>
          <a:lstStyle/>
          <a:p>
            <a:pPr algn="ctr">
              <a:lnSpc>
                <a:spcPct val="110000"/>
              </a:lnSpc>
              <a:tabLst>
                <a:tab pos="84138" algn="l"/>
              </a:tabLst>
              <a:defRPr/>
            </a:pPr>
            <a:r>
              <a:rPr lang="en-US" sz="1000" b="1" spc="100" dirty="0">
                <a:solidFill>
                  <a:srgbClr val="003366"/>
                </a:solidFill>
                <a:latin typeface="Verdana" pitchFamily="34" charset="0"/>
              </a:rPr>
              <a:t>IMPROVING</a:t>
            </a:r>
            <a:r>
              <a:rPr lang="en-AU" sz="1000" b="1" spc="100" dirty="0">
                <a:solidFill>
                  <a:srgbClr val="003366"/>
                </a:solidFill>
                <a:latin typeface="Verdana" pitchFamily="34" charset="0"/>
              </a:rPr>
              <a:t> GLOBAL FORECASTS OF WEATHER &amp; OCEAN CONDITIONS</a:t>
            </a:r>
          </a:p>
        </p:txBody>
      </p:sp>
      <p:sp>
        <p:nvSpPr>
          <p:cNvPr id="2065" name="Rectangle 62"/>
          <p:cNvSpPr>
            <a:spLocks noChangeArrowheads="1"/>
          </p:cNvSpPr>
          <p:nvPr/>
        </p:nvSpPr>
        <p:spPr bwMode="auto">
          <a:xfrm>
            <a:off x="220663" y="5532438"/>
            <a:ext cx="3203575" cy="420687"/>
          </a:xfrm>
          <a:prstGeom prst="rect">
            <a:avLst/>
          </a:prstGeom>
          <a:solidFill>
            <a:srgbClr val="E9F3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36" name="Rectangle 131"/>
          <p:cNvSpPr>
            <a:spLocks noChangeArrowheads="1"/>
          </p:cNvSpPr>
          <p:nvPr/>
        </p:nvSpPr>
        <p:spPr bwMode="auto">
          <a:xfrm>
            <a:off x="307975" y="5534025"/>
            <a:ext cx="2990850" cy="417513"/>
          </a:xfrm>
          <a:prstGeom prst="rect">
            <a:avLst/>
          </a:prstGeom>
          <a:noFill/>
          <a:ln w="28575">
            <a:noFill/>
            <a:miter lim="800000"/>
            <a:headEnd/>
            <a:tailEnd/>
          </a:ln>
        </p:spPr>
        <p:txBody>
          <a:bodyPr lIns="91430" tIns="45714" rIns="91430" bIns="45714" anchor="ctr"/>
          <a:lstStyle/>
          <a:p>
            <a:pPr algn="ctr">
              <a:lnSpc>
                <a:spcPct val="110000"/>
              </a:lnSpc>
              <a:tabLst>
                <a:tab pos="84138" algn="l"/>
              </a:tabLst>
              <a:defRPr/>
            </a:pPr>
            <a:r>
              <a:rPr lang="en-AU" sz="1000" b="1" kern="0" spc="600" dirty="0">
                <a:solidFill>
                  <a:srgbClr val="003366"/>
                </a:solidFill>
                <a:latin typeface="Verdana" pitchFamily="34" charset="0"/>
              </a:rPr>
              <a:t> SHIPS AHOY!</a:t>
            </a:r>
          </a:p>
        </p:txBody>
      </p:sp>
      <p:sp>
        <p:nvSpPr>
          <p:cNvPr id="2067" name="Rectangle 62"/>
          <p:cNvSpPr>
            <a:spLocks noChangeArrowheads="1"/>
          </p:cNvSpPr>
          <p:nvPr/>
        </p:nvSpPr>
        <p:spPr bwMode="auto">
          <a:xfrm>
            <a:off x="219075" y="7786874"/>
            <a:ext cx="3205163" cy="422275"/>
          </a:xfrm>
          <a:prstGeom prst="rect">
            <a:avLst/>
          </a:prstGeom>
          <a:solidFill>
            <a:srgbClr val="E9F3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51" name="Rectangle 131"/>
          <p:cNvSpPr>
            <a:spLocks noChangeArrowheads="1"/>
          </p:cNvSpPr>
          <p:nvPr/>
        </p:nvSpPr>
        <p:spPr bwMode="auto">
          <a:xfrm>
            <a:off x="176212" y="7791637"/>
            <a:ext cx="3263900" cy="417512"/>
          </a:xfrm>
          <a:prstGeom prst="rect">
            <a:avLst/>
          </a:prstGeom>
          <a:noFill/>
          <a:ln w="28575">
            <a:noFill/>
            <a:miter lim="800000"/>
            <a:headEnd/>
            <a:tailEnd/>
          </a:ln>
        </p:spPr>
        <p:txBody>
          <a:bodyPr lIns="91430" tIns="45714" rIns="91430" bIns="45714" anchor="ctr"/>
          <a:lstStyle/>
          <a:p>
            <a:pPr algn="ctr">
              <a:lnSpc>
                <a:spcPct val="110000"/>
              </a:lnSpc>
              <a:defRPr/>
            </a:pPr>
            <a:r>
              <a:rPr lang="en-AU" sz="1000" b="1" spc="300" dirty="0">
                <a:solidFill>
                  <a:srgbClr val="003366"/>
                </a:solidFill>
                <a:latin typeface="Verdana" pitchFamily="34" charset="0"/>
              </a:rPr>
              <a:t> HOW CAN MARINERS HELP?</a:t>
            </a:r>
          </a:p>
        </p:txBody>
      </p:sp>
      <p:pic>
        <p:nvPicPr>
          <p:cNvPr id="33" name="Image 32" descr="004_cropped.jpg">
            <a:hlinkClick r:id="rId7"/>
          </p:cNvPr>
          <p:cNvPicPr preferRelativeResize="0">
            <a:picLocks noChangeAspect="1"/>
          </p:cNvPicPr>
          <p:nvPr/>
        </p:nvPicPr>
        <p:blipFill>
          <a:blip r:embed="rId8"/>
          <a:srcRect l="21117" t="24998" r="3844" b="10890"/>
          <a:stretch>
            <a:fillRect/>
          </a:stretch>
        </p:blipFill>
        <p:spPr bwMode="auto">
          <a:xfrm>
            <a:off x="3437731" y="7844790"/>
            <a:ext cx="1866900" cy="101123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070" name="Rectangle 30"/>
          <p:cNvSpPr>
            <a:spLocks noChangeArrowheads="1"/>
          </p:cNvSpPr>
          <p:nvPr/>
        </p:nvSpPr>
        <p:spPr bwMode="auto">
          <a:xfrm rot="5400000">
            <a:off x="3348832" y="6382543"/>
            <a:ext cx="6946900" cy="100013"/>
          </a:xfrm>
          <a:prstGeom prst="rect">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2072" name="Rectangle 30"/>
          <p:cNvSpPr>
            <a:spLocks noChangeArrowheads="1"/>
          </p:cNvSpPr>
          <p:nvPr/>
        </p:nvSpPr>
        <p:spPr bwMode="auto">
          <a:xfrm>
            <a:off x="-17463" y="2536825"/>
            <a:ext cx="6875463" cy="65087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23" name="Rectangle 30"/>
          <p:cNvSpPr>
            <a:spLocks noChangeArrowheads="1"/>
          </p:cNvSpPr>
          <p:nvPr/>
        </p:nvSpPr>
        <p:spPr bwMode="auto">
          <a:xfrm>
            <a:off x="-13043" y="-9525"/>
            <a:ext cx="6876000" cy="118157"/>
          </a:xfrm>
          <a:prstGeom prst="rect">
            <a:avLst/>
          </a:prstGeom>
          <a:gradFill>
            <a:gsLst>
              <a:gs pos="39000">
                <a:srgbClr val="003366"/>
              </a:gs>
              <a:gs pos="100000">
                <a:srgbClr val="FFEBFA">
                  <a:alpha val="0"/>
                </a:srgbClr>
              </a:gs>
            </a:gsLst>
            <a:lin ang="5400000" scaled="0"/>
          </a:gradFill>
          <a:ln w="9525">
            <a:noFill/>
            <a:miter lim="800000"/>
            <a:headEnd/>
            <a:tailEnd/>
          </a:ln>
        </p:spPr>
        <p:txBody>
          <a:bodyPr wrap="none" anchor="ctr"/>
          <a:lstStyle/>
          <a:p>
            <a:pPr algn="ctr">
              <a:defRPr/>
            </a:pPr>
            <a:endParaRPr lang="en-US" dirty="0">
              <a:latin typeface="Arial" charset="0"/>
            </a:endParaRPr>
          </a:p>
        </p:txBody>
      </p:sp>
      <p:pic>
        <p:nvPicPr>
          <p:cNvPr id="3077" name="Picture 13" descr="dbcp_light_text"/>
          <p:cNvPicPr>
            <a:picLocks noChangeAspect="1" noChangeArrowheads="1"/>
          </p:cNvPicPr>
          <p:nvPr/>
        </p:nvPicPr>
        <p:blipFill>
          <a:blip r:embed="rId9" cstate="print"/>
          <a:srcRect/>
          <a:stretch>
            <a:fillRect/>
          </a:stretch>
        </p:blipFill>
        <p:spPr bwMode="auto">
          <a:xfrm>
            <a:off x="469620" y="458827"/>
            <a:ext cx="1427967" cy="1427967"/>
          </a:xfrm>
          <a:prstGeom prst="rect">
            <a:avLst/>
          </a:prstGeom>
          <a:noFill/>
          <a:ln w="9525">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sp>
        <p:nvSpPr>
          <p:cNvPr id="77" name="Rectangle 76"/>
          <p:cNvSpPr/>
          <p:nvPr/>
        </p:nvSpPr>
        <p:spPr>
          <a:xfrm>
            <a:off x="2111693" y="327481"/>
            <a:ext cx="4243387" cy="1708160"/>
          </a:xfrm>
          <a:prstGeom prst="rect">
            <a:avLst/>
          </a:prstGeom>
          <a:noFill/>
          <a:ln>
            <a:noFill/>
          </a:ln>
          <a:effectLst>
            <a:outerShdw blurRad="50800" dist="25400" dir="2700000" algn="tl" rotWithShape="0">
              <a:srgbClr val="003366">
                <a:alpha val="28000"/>
              </a:srgbClr>
            </a:outerShdw>
          </a:effectLst>
        </p:spPr>
        <p:txBody>
          <a:bodyPr wrap="square">
            <a:spAutoFit/>
            <a:scene3d>
              <a:camera prst="orthographicFront"/>
              <a:lightRig rig="soft" dir="t">
                <a:rot lat="0" lon="0" rev="10800000"/>
              </a:lightRig>
            </a:scene3d>
            <a:sp3d>
              <a:bevelT w="27940" h="12700"/>
              <a:contourClr>
                <a:srgbClr val="DDDDDD"/>
              </a:contourClr>
            </a:sp3d>
          </a:bodyPr>
          <a:lstStyle/>
          <a:p>
            <a:pPr>
              <a:defRPr/>
            </a:pPr>
            <a:r>
              <a:rPr lang="fr-FR" sz="3500" b="1" kern="0" spc="150" dirty="0">
                <a:ln w="11430"/>
                <a:solidFill>
                  <a:srgbClr val="F8F8F8"/>
                </a:solidFill>
                <a:effectLst>
                  <a:glow rad="101600">
                    <a:srgbClr val="333399">
                      <a:alpha val="40000"/>
                    </a:srgbClr>
                  </a:glow>
                  <a:outerShdw blurRad="25400" algn="tl" rotWithShape="0">
                    <a:srgbClr val="000000">
                      <a:alpha val="43000"/>
                    </a:srgbClr>
                  </a:outerShdw>
                </a:effectLst>
                <a:latin typeface="Verdana" panose="020B0604030504040204" pitchFamily="34" charset="0"/>
                <a:ea typeface="Verdana" panose="020B0604030504040204" pitchFamily="34" charset="0"/>
                <a:cs typeface="Verdana" panose="020B0604030504040204" pitchFamily="34" charset="0"/>
              </a:rPr>
              <a:t>DATA BUOY </a:t>
            </a:r>
            <a:br>
              <a:rPr lang="fr-FR" sz="3500" b="1" kern="0" spc="150" dirty="0">
                <a:ln w="11430"/>
                <a:solidFill>
                  <a:srgbClr val="F8F8F8"/>
                </a:solidFill>
                <a:effectLst>
                  <a:glow rad="101600">
                    <a:srgbClr val="333399">
                      <a:alpha val="40000"/>
                    </a:srgbClr>
                  </a:glow>
                  <a:outerShdw blurRad="25400" algn="tl" rotWithShape="0">
                    <a:srgbClr val="000000">
                      <a:alpha val="43000"/>
                    </a:srgbClr>
                  </a:outerShdw>
                </a:effectLst>
                <a:latin typeface="Verdana" panose="020B0604030504040204" pitchFamily="34" charset="0"/>
                <a:ea typeface="Verdana" panose="020B0604030504040204" pitchFamily="34" charset="0"/>
                <a:cs typeface="Verdana" panose="020B0604030504040204" pitchFamily="34" charset="0"/>
              </a:rPr>
            </a:br>
            <a:r>
              <a:rPr lang="fr-FR" sz="3500" b="1" kern="0" spc="150" dirty="0">
                <a:ln w="11430"/>
                <a:solidFill>
                  <a:srgbClr val="F8F8F8"/>
                </a:solidFill>
                <a:effectLst>
                  <a:glow rad="101600">
                    <a:srgbClr val="333399">
                      <a:alpha val="40000"/>
                    </a:srgbClr>
                  </a:glow>
                  <a:outerShdw blurRad="25400" algn="tl" rotWithShape="0">
                    <a:srgbClr val="000000">
                      <a:alpha val="43000"/>
                    </a:srgbClr>
                  </a:outerShdw>
                </a:effectLst>
                <a:latin typeface="Verdana" panose="020B0604030504040204" pitchFamily="34" charset="0"/>
                <a:ea typeface="Verdana" panose="020B0604030504040204" pitchFamily="34" charset="0"/>
                <a:cs typeface="Verdana" panose="020B0604030504040204" pitchFamily="34" charset="0"/>
              </a:rPr>
              <a:t>COOPERATION PANEL</a:t>
            </a:r>
          </a:p>
        </p:txBody>
      </p:sp>
      <p:sp>
        <p:nvSpPr>
          <p:cNvPr id="71" name="Rectangle 70"/>
          <p:cNvSpPr/>
          <p:nvPr/>
        </p:nvSpPr>
        <p:spPr bwMode="auto">
          <a:xfrm>
            <a:off x="161925" y="2433638"/>
            <a:ext cx="6480175" cy="638175"/>
          </a:xfrm>
          <a:prstGeom prst="rect">
            <a:avLst/>
          </a:prstGeom>
          <a:solidFill>
            <a:srgbClr val="003366"/>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US" dirty="0"/>
          </a:p>
        </p:txBody>
      </p:sp>
      <p:sp>
        <p:nvSpPr>
          <p:cNvPr id="2079" name="Rectangle 58"/>
          <p:cNvSpPr>
            <a:spLocks noChangeArrowheads="1"/>
          </p:cNvSpPr>
          <p:nvPr/>
        </p:nvSpPr>
        <p:spPr bwMode="auto">
          <a:xfrm>
            <a:off x="303213" y="2451100"/>
            <a:ext cx="62690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0" tIns="45714" rIns="91430" bIns="45714" anchor="ctr" anchorCtr="1"/>
          <a:lstStyle>
            <a:lvl1pPr defTabSz="180975" eaLnBrk="0" hangingPunct="0">
              <a:tabLst>
                <a:tab pos="180975" algn="l"/>
              </a:tabLst>
              <a:defRPr>
                <a:solidFill>
                  <a:schemeClr val="tx1"/>
                </a:solidFill>
                <a:latin typeface="Arial" pitchFamily="34" charset="0"/>
              </a:defRPr>
            </a:lvl1pPr>
            <a:lvl2pPr marL="742950" indent="-285750" defTabSz="180975" eaLnBrk="0" hangingPunct="0">
              <a:tabLst>
                <a:tab pos="180975" algn="l"/>
              </a:tabLst>
              <a:defRPr>
                <a:solidFill>
                  <a:schemeClr val="tx1"/>
                </a:solidFill>
                <a:latin typeface="Arial" pitchFamily="34" charset="0"/>
              </a:defRPr>
            </a:lvl2pPr>
            <a:lvl3pPr marL="1143000" indent="-228600" defTabSz="180975" eaLnBrk="0" hangingPunct="0">
              <a:tabLst>
                <a:tab pos="180975" algn="l"/>
              </a:tabLst>
              <a:defRPr>
                <a:solidFill>
                  <a:schemeClr val="tx1"/>
                </a:solidFill>
                <a:latin typeface="Arial" pitchFamily="34" charset="0"/>
              </a:defRPr>
            </a:lvl3pPr>
            <a:lvl4pPr marL="1600200" indent="-228600" defTabSz="180975" eaLnBrk="0" hangingPunct="0">
              <a:tabLst>
                <a:tab pos="180975" algn="l"/>
              </a:tabLst>
              <a:defRPr>
                <a:solidFill>
                  <a:schemeClr val="tx1"/>
                </a:solidFill>
                <a:latin typeface="Arial" pitchFamily="34" charset="0"/>
              </a:defRPr>
            </a:lvl4pPr>
            <a:lvl5pPr marL="2057400" indent="-228600" defTabSz="180975" eaLnBrk="0" hangingPunct="0">
              <a:tabLst>
                <a:tab pos="180975" algn="l"/>
              </a:tabLst>
              <a:defRPr>
                <a:solidFill>
                  <a:schemeClr val="tx1"/>
                </a:solidFill>
                <a:latin typeface="Arial" pitchFamily="34" charset="0"/>
              </a:defRPr>
            </a:lvl5pPr>
            <a:lvl6pPr marL="2514600" indent="-228600" defTabSz="180975" eaLnBrk="0" fontAlgn="base" hangingPunct="0">
              <a:spcBef>
                <a:spcPct val="0"/>
              </a:spcBef>
              <a:spcAft>
                <a:spcPct val="0"/>
              </a:spcAft>
              <a:tabLst>
                <a:tab pos="180975" algn="l"/>
              </a:tabLst>
              <a:defRPr>
                <a:solidFill>
                  <a:schemeClr val="tx1"/>
                </a:solidFill>
                <a:latin typeface="Arial" pitchFamily="34" charset="0"/>
              </a:defRPr>
            </a:lvl6pPr>
            <a:lvl7pPr marL="2971800" indent="-228600" defTabSz="180975" eaLnBrk="0" fontAlgn="base" hangingPunct="0">
              <a:spcBef>
                <a:spcPct val="0"/>
              </a:spcBef>
              <a:spcAft>
                <a:spcPct val="0"/>
              </a:spcAft>
              <a:tabLst>
                <a:tab pos="180975" algn="l"/>
              </a:tabLst>
              <a:defRPr>
                <a:solidFill>
                  <a:schemeClr val="tx1"/>
                </a:solidFill>
                <a:latin typeface="Arial" pitchFamily="34" charset="0"/>
              </a:defRPr>
            </a:lvl7pPr>
            <a:lvl8pPr marL="3429000" indent="-228600" defTabSz="180975" eaLnBrk="0" fontAlgn="base" hangingPunct="0">
              <a:spcBef>
                <a:spcPct val="0"/>
              </a:spcBef>
              <a:spcAft>
                <a:spcPct val="0"/>
              </a:spcAft>
              <a:tabLst>
                <a:tab pos="180975" algn="l"/>
              </a:tabLst>
              <a:defRPr>
                <a:solidFill>
                  <a:schemeClr val="tx1"/>
                </a:solidFill>
                <a:latin typeface="Arial" pitchFamily="34" charset="0"/>
              </a:defRPr>
            </a:lvl8pPr>
            <a:lvl9pPr marL="3886200" indent="-228600" defTabSz="180975" eaLnBrk="0" fontAlgn="base" hangingPunct="0">
              <a:spcBef>
                <a:spcPct val="0"/>
              </a:spcBef>
              <a:spcAft>
                <a:spcPct val="0"/>
              </a:spcAft>
              <a:tabLst>
                <a:tab pos="180975" algn="l"/>
              </a:tabLst>
              <a:defRPr>
                <a:solidFill>
                  <a:schemeClr val="tx1"/>
                </a:solidFill>
                <a:latin typeface="Arial" pitchFamily="34" charset="0"/>
              </a:defRPr>
            </a:lvl9pPr>
          </a:lstStyle>
          <a:p>
            <a:pPr eaLnBrk="1" hangingPunct="1">
              <a:lnSpc>
                <a:spcPct val="110000"/>
              </a:lnSpc>
            </a:pPr>
            <a:r>
              <a:rPr lang="en-AU" altLang="en-US" sz="1300" dirty="0" smtClean="0">
                <a:solidFill>
                  <a:schemeClr val="bg1"/>
                </a:solidFill>
                <a:latin typeface="Franklin Gothic Medium" pitchFamily="34" charset="0"/>
              </a:rPr>
              <a:t>Increasing </a:t>
            </a:r>
            <a:r>
              <a:rPr lang="en-AU" altLang="en-US" sz="1300" dirty="0">
                <a:solidFill>
                  <a:schemeClr val="bg1"/>
                </a:solidFill>
                <a:latin typeface="Franklin Gothic Medium" pitchFamily="34" charset="0"/>
              </a:rPr>
              <a:t>the quantity, quality and timeliness of atmospheric and oceanographic 	data in o</a:t>
            </a:r>
            <a:r>
              <a:rPr lang="en-AU" altLang="en-US" sz="1300" dirty="0">
                <a:solidFill>
                  <a:schemeClr val="bg1"/>
                </a:solidFill>
                <a:latin typeface="Franklin Gothic Medium" pitchFamily="34" charset="0"/>
                <a:ea typeface="MS Mincho" pitchFamily="49" charset="-128"/>
                <a:cs typeface="Times New Roman" pitchFamily="18" charset="0"/>
              </a:rPr>
              <a:t>cean areas where few other measurements are taken.</a:t>
            </a:r>
            <a:endParaRPr lang="en-AU" altLang="en-US" sz="1300" b="1" dirty="0">
              <a:solidFill>
                <a:schemeClr val="bg1"/>
              </a:solidFill>
              <a:latin typeface="Franklin Gothic Medium" pitchFamily="34" charset="0"/>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5824" y="5488946"/>
            <a:ext cx="3329989" cy="2355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71"/>
          <p:cNvSpPr>
            <a:spLocks noChangeArrowheads="1"/>
          </p:cNvSpPr>
          <p:nvPr/>
        </p:nvSpPr>
        <p:spPr bwMode="auto">
          <a:xfrm>
            <a:off x="3440112" y="5256621"/>
            <a:ext cx="3315701" cy="107950"/>
          </a:xfrm>
          <a:prstGeom prst="rect">
            <a:avLst/>
          </a:prstGeom>
          <a:solidFill>
            <a:srgbClr val="CC9900"/>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altLang="en-US" sz="600" i="1" dirty="0" smtClean="0">
                <a:solidFill>
                  <a:schemeClr val="bg1"/>
                </a:solidFill>
                <a:latin typeface="Arial Narrow" pitchFamily="34" charset="0"/>
              </a:rPr>
              <a:t>Top: winds (arrows) and sea temperatures (contours) in the equatorial Pacific.   Bottom: air pressure over the ocean .</a:t>
            </a:r>
            <a:endParaRPr lang="en-US" altLang="en-US" sz="600" i="1"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48" descr="TAO_IMG_cropped.jpg"/>
          <p:cNvPicPr>
            <a:picLocks noChangeAspect="1"/>
          </p:cNvPicPr>
          <p:nvPr/>
        </p:nvPicPr>
        <p:blipFill>
          <a:blip r:embed="rId3">
            <a:extLst>
              <a:ext uri="{28A0092B-C50C-407E-A947-70E740481C1C}">
                <a14:useLocalDpi xmlns:a14="http://schemas.microsoft.com/office/drawing/2010/main" val="0"/>
              </a:ext>
            </a:extLst>
          </a:blip>
          <a:srcRect l="3098" r="4002"/>
          <a:stretch>
            <a:fillRect/>
          </a:stretch>
        </p:blipFill>
        <p:spPr bwMode="auto">
          <a:xfrm>
            <a:off x="0" y="58738"/>
            <a:ext cx="6858000" cy="98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9"/>
          <p:cNvSpPr>
            <a:spLocks noChangeArrowheads="1"/>
          </p:cNvSpPr>
          <p:nvPr/>
        </p:nvSpPr>
        <p:spPr bwMode="auto">
          <a:xfrm>
            <a:off x="3071813" y="5522913"/>
            <a:ext cx="3635375" cy="4284662"/>
          </a:xfrm>
          <a:prstGeom prst="rect">
            <a:avLst/>
          </a:prstGeom>
          <a:solidFill>
            <a:srgbClr val="E9F3F7"/>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91430" tIns="45714"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3076" name="Text Box 22"/>
          <p:cNvSpPr txBox="1">
            <a:spLocks noChangeArrowheads="1"/>
          </p:cNvSpPr>
          <p:nvPr/>
        </p:nvSpPr>
        <p:spPr bwMode="auto">
          <a:xfrm rot="10800000">
            <a:off x="3070225" y="5505450"/>
            <a:ext cx="342900" cy="4302125"/>
          </a:xfrm>
          <a:prstGeom prst="rect">
            <a:avLst/>
          </a:prstGeom>
          <a:solidFill>
            <a:srgbClr val="7FCCE5"/>
          </a:solidFill>
          <a:ln>
            <a:noFill/>
          </a:ln>
          <a:extLst>
            <a:ext uri="{91240B29-F687-4F45-9708-019B960494DF}">
              <a14:hiddenLine xmlns:a14="http://schemas.microsoft.com/office/drawing/2010/main" w="76200">
                <a:solidFill>
                  <a:srgbClr val="000000"/>
                </a:solidFill>
                <a:miter lim="800000"/>
                <a:headEnd/>
                <a:tailEnd/>
              </a14:hiddenLine>
            </a:ext>
          </a:extLst>
        </p:spPr>
        <p:txBody>
          <a:bodyPr vert="eaVert" lIns="91430" tIns="89990"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endParaRPr lang="en-US" altLang="en-US" sz="1300" b="1">
              <a:solidFill>
                <a:schemeClr val="folHlink"/>
              </a:solidFill>
              <a:latin typeface="Verdana" pitchFamily="34" charset="0"/>
              <a:ea typeface="MS Mincho" pitchFamily="49" charset="-128"/>
              <a:cs typeface="Arial" pitchFamily="34" charset="0"/>
            </a:endParaRPr>
          </a:p>
        </p:txBody>
      </p:sp>
      <p:sp>
        <p:nvSpPr>
          <p:cNvPr id="1053" name="Rectangle 10"/>
          <p:cNvSpPr>
            <a:spLocks noChangeArrowheads="1"/>
          </p:cNvSpPr>
          <p:nvPr/>
        </p:nvSpPr>
        <p:spPr bwMode="auto">
          <a:xfrm>
            <a:off x="3192463" y="5581650"/>
            <a:ext cx="3600450" cy="4368800"/>
          </a:xfrm>
          <a:prstGeom prst="rect">
            <a:avLst/>
          </a:prstGeom>
          <a:noFill/>
          <a:ln w="9525">
            <a:noFill/>
            <a:miter lim="800000"/>
            <a:headEnd/>
            <a:tailEnd/>
          </a:ln>
        </p:spPr>
        <p:txBody>
          <a:bodyPr lIns="91430" tIns="45714" rIns="91430" bIns="45714" spcCol="72000"/>
          <a:lstStyle/>
          <a:p>
            <a:pPr>
              <a:lnSpc>
                <a:spcPct val="140000"/>
              </a:lnSpc>
              <a:spcBef>
                <a:spcPts val="200"/>
              </a:spcBef>
              <a:tabLst>
                <a:tab pos="266700" algn="l"/>
              </a:tabLst>
              <a:defRPr/>
            </a:pPr>
            <a:r>
              <a:rPr lang="en-US" sz="600" b="1" dirty="0">
                <a:solidFill>
                  <a:srgbClr val="006699"/>
                </a:solidFill>
                <a:latin typeface="Arial" charset="0"/>
              </a:rPr>
              <a:t>»	</a:t>
            </a:r>
            <a:r>
              <a:rPr lang="en-AU" sz="600" b="1" dirty="0">
                <a:solidFill>
                  <a:srgbClr val="006699"/>
                </a:solidFill>
                <a:latin typeface="Arial" charset="0"/>
                <a:ea typeface="MS Mincho" pitchFamily="49" charset="-128"/>
              </a:rPr>
              <a:t>Membership</a:t>
            </a:r>
            <a:endParaRPr lang="en-AU" sz="700" dirty="0">
              <a:latin typeface="Arial" charset="0"/>
            </a:endParaRPr>
          </a:p>
          <a:p>
            <a:pPr>
              <a:lnSpc>
                <a:spcPct val="140000"/>
              </a:lnSpc>
              <a:spcBef>
                <a:spcPts val="200"/>
              </a:spcBef>
              <a:tabLst>
                <a:tab pos="266700" algn="l"/>
              </a:tabLst>
              <a:defRPr/>
            </a:pPr>
            <a:r>
              <a:rPr lang="en-AU" sz="700" dirty="0">
                <a:solidFill>
                  <a:srgbClr val="006699"/>
                </a:solidFill>
                <a:latin typeface="Arial" charset="0"/>
                <a:ea typeface="MS Mincho" pitchFamily="49" charset="-128"/>
              </a:rPr>
              <a:t>	All IOC and WMO member states are invited to participate in the 	DBCP. Panel membership is also open to any other interested parties, 	such as buoy manufacturers, data users, researchers and ship 	operators.</a:t>
            </a:r>
          </a:p>
          <a:p>
            <a:pPr>
              <a:lnSpc>
                <a:spcPct val="140000"/>
              </a:lnSpc>
              <a:spcBef>
                <a:spcPts val="200"/>
              </a:spcBef>
              <a:tabLst>
                <a:tab pos="266700" algn="l"/>
              </a:tabLst>
              <a:defRPr/>
            </a:pPr>
            <a:r>
              <a:rPr lang="en-US" sz="600" b="1" dirty="0">
                <a:solidFill>
                  <a:srgbClr val="006699"/>
                </a:solidFill>
                <a:latin typeface="Arial" charset="0"/>
              </a:rPr>
              <a:t>»</a:t>
            </a:r>
            <a:r>
              <a:rPr lang="en-AU" sz="600" b="1" dirty="0">
                <a:solidFill>
                  <a:srgbClr val="006699"/>
                </a:solidFill>
                <a:latin typeface="Arial" charset="0"/>
              </a:rPr>
              <a:t> 	</a:t>
            </a:r>
            <a:r>
              <a:rPr lang="en-AU" sz="700" b="1" dirty="0">
                <a:solidFill>
                  <a:srgbClr val="006699"/>
                </a:solidFill>
                <a:latin typeface="Arial" charset="0"/>
                <a:ea typeface="MS Mincho" pitchFamily="49" charset="-128"/>
              </a:rPr>
              <a:t>Annual meetings</a:t>
            </a:r>
          </a:p>
          <a:p>
            <a:pPr>
              <a:lnSpc>
                <a:spcPct val="140000"/>
              </a:lnSpc>
              <a:spcBef>
                <a:spcPts val="200"/>
              </a:spcBef>
              <a:tabLst>
                <a:tab pos="266700" algn="l"/>
              </a:tabLst>
              <a:defRPr/>
            </a:pPr>
            <a:r>
              <a:rPr lang="en-AU" sz="700" dirty="0">
                <a:solidFill>
                  <a:srgbClr val="006699"/>
                </a:solidFill>
                <a:latin typeface="Arial" charset="0"/>
                <a:ea typeface="MS Mincho" pitchFamily="49" charset="-128"/>
              </a:rPr>
              <a:t>	Join us each year as we meet to progress our work and continually 	improve our coordination and impact to users. We meet alternately 	between Switzerland, France and elsewhere in the world.</a:t>
            </a:r>
          </a:p>
          <a:p>
            <a:pPr>
              <a:lnSpc>
                <a:spcPct val="140000"/>
              </a:lnSpc>
              <a:spcBef>
                <a:spcPts val="200"/>
              </a:spcBef>
              <a:tabLst>
                <a:tab pos="266700" algn="l"/>
              </a:tabLst>
              <a:defRPr/>
            </a:pPr>
            <a:endParaRPr lang="en-AU" sz="300" dirty="0">
              <a:solidFill>
                <a:srgbClr val="006699"/>
              </a:solidFill>
              <a:latin typeface="Arial" charset="0"/>
              <a:ea typeface="MS Mincho" pitchFamily="49" charset="-128"/>
            </a:endParaRPr>
          </a:p>
          <a:p>
            <a:pPr>
              <a:lnSpc>
                <a:spcPct val="120000"/>
              </a:lnSpc>
              <a:spcBef>
                <a:spcPts val="200"/>
              </a:spcBef>
              <a:tabLst>
                <a:tab pos="266700" algn="l"/>
              </a:tabLst>
              <a:defRPr/>
            </a:pPr>
            <a:r>
              <a:rPr lang="en-US" sz="700" b="1" dirty="0">
                <a:solidFill>
                  <a:srgbClr val="006699"/>
                </a:solidFill>
                <a:latin typeface="Arial" charset="0"/>
              </a:rPr>
              <a:t>»</a:t>
            </a:r>
            <a:r>
              <a:rPr lang="en-AU" sz="700" dirty="0">
                <a:solidFill>
                  <a:srgbClr val="006699"/>
                </a:solidFill>
                <a:latin typeface="Arial" charset="0"/>
              </a:rPr>
              <a:t>    	</a:t>
            </a:r>
            <a:r>
              <a:rPr lang="en-AU" altLang="ja-JP" sz="700" b="1" dirty="0">
                <a:solidFill>
                  <a:srgbClr val="006699"/>
                </a:solidFill>
                <a:latin typeface="Arial" charset="0"/>
                <a:ea typeface="ＭＳ Ｐゴシック" charset="-128"/>
              </a:rPr>
              <a:t>Contact </a:t>
            </a:r>
            <a:br>
              <a:rPr lang="en-AU" altLang="ja-JP" sz="700" b="1" dirty="0">
                <a:solidFill>
                  <a:srgbClr val="006699"/>
                </a:solidFill>
                <a:latin typeface="Arial" charset="0"/>
                <a:ea typeface="ＭＳ Ｐゴシック" charset="-128"/>
              </a:rPr>
            </a:br>
            <a:r>
              <a:rPr lang="en-AU" altLang="ja-JP" sz="700" b="1" dirty="0">
                <a:solidFill>
                  <a:srgbClr val="006699"/>
                </a:solidFill>
                <a:latin typeface="Arial" charset="0"/>
                <a:ea typeface="ＭＳ Ｐゴシック" charset="-128"/>
              </a:rPr>
              <a:t>	</a:t>
            </a:r>
            <a:r>
              <a:rPr lang="en-AU" altLang="ja-JP" sz="700" dirty="0">
                <a:solidFill>
                  <a:srgbClr val="006699"/>
                </a:solidFill>
                <a:latin typeface="Arial" charset="0"/>
                <a:ea typeface="ＭＳ Ｐゴシック" charset="-128"/>
              </a:rPr>
              <a:t>Long Jiang</a:t>
            </a:r>
          </a:p>
          <a:p>
            <a:pPr>
              <a:lnSpc>
                <a:spcPct val="120000"/>
              </a:lnSpc>
              <a:spcBef>
                <a:spcPts val="200"/>
              </a:spcBef>
              <a:tabLst>
                <a:tab pos="266700" algn="l"/>
              </a:tabLst>
              <a:defRPr/>
            </a:pPr>
            <a:r>
              <a:rPr lang="en-AU" altLang="ja-JP" sz="700" dirty="0">
                <a:solidFill>
                  <a:srgbClr val="006699"/>
                </a:solidFill>
                <a:latin typeface="Arial" charset="0"/>
                <a:ea typeface="ＭＳ Ｐゴシック" charset="-128"/>
              </a:rPr>
              <a:t>	DBCP Technical Coordinator</a:t>
            </a:r>
            <a:br>
              <a:rPr lang="en-AU" altLang="ja-JP" sz="700" dirty="0">
                <a:solidFill>
                  <a:srgbClr val="006699"/>
                </a:solidFill>
                <a:latin typeface="Arial" charset="0"/>
                <a:ea typeface="ＭＳ Ｐゴシック" charset="-128"/>
              </a:rPr>
            </a:br>
            <a:r>
              <a:rPr lang="en-AU" altLang="ja-JP" sz="700" dirty="0">
                <a:solidFill>
                  <a:srgbClr val="006699"/>
                </a:solidFill>
                <a:latin typeface="Arial" charset="0"/>
                <a:ea typeface="ＭＳ Ｐゴシック" charset="-128"/>
              </a:rPr>
              <a:t>	JCOMMOPS (WMO/IOC) c/o</a:t>
            </a:r>
            <a:br>
              <a:rPr lang="en-AU" altLang="ja-JP" sz="700" dirty="0">
                <a:solidFill>
                  <a:srgbClr val="006699"/>
                </a:solidFill>
                <a:latin typeface="Arial" charset="0"/>
                <a:ea typeface="ＭＳ Ｐゴシック" charset="-128"/>
              </a:rPr>
            </a:br>
            <a:r>
              <a:rPr lang="en-AU" altLang="ja-JP" sz="700" dirty="0">
                <a:solidFill>
                  <a:srgbClr val="006699"/>
                </a:solidFill>
                <a:latin typeface="Arial" charset="0"/>
                <a:ea typeface="ＭＳ Ｐゴシック" charset="-128"/>
              </a:rPr>
              <a:t>	World Meteorological Organization</a:t>
            </a:r>
          </a:p>
          <a:p>
            <a:pPr>
              <a:lnSpc>
                <a:spcPct val="120000"/>
              </a:lnSpc>
              <a:spcBef>
                <a:spcPts val="200"/>
              </a:spcBef>
              <a:tabLst>
                <a:tab pos="266700" algn="l"/>
              </a:tabLst>
              <a:defRPr/>
            </a:pPr>
            <a:r>
              <a:rPr lang="en-AU" altLang="ja-JP" sz="700" dirty="0">
                <a:solidFill>
                  <a:srgbClr val="006699"/>
                </a:solidFill>
                <a:latin typeface="Arial" charset="0"/>
                <a:ea typeface="ＭＳ Ｐゴシック" charset="-128"/>
              </a:rPr>
              <a:t>	7bis Avenue de la </a:t>
            </a:r>
            <a:r>
              <a:rPr lang="en-AU" altLang="ja-JP" sz="700" dirty="0" err="1">
                <a:solidFill>
                  <a:srgbClr val="006699"/>
                </a:solidFill>
                <a:latin typeface="Arial" charset="0"/>
                <a:ea typeface="ＭＳ Ｐゴシック" charset="-128"/>
              </a:rPr>
              <a:t>Paix</a:t>
            </a:r>
            <a:endParaRPr lang="en-AU" altLang="ja-JP" sz="700" dirty="0">
              <a:solidFill>
                <a:srgbClr val="006699"/>
              </a:solidFill>
              <a:latin typeface="Arial" charset="0"/>
              <a:ea typeface="ＭＳ Ｐゴシック" charset="-128"/>
            </a:endParaRPr>
          </a:p>
          <a:p>
            <a:pPr>
              <a:lnSpc>
                <a:spcPct val="120000"/>
              </a:lnSpc>
              <a:spcBef>
                <a:spcPts val="200"/>
              </a:spcBef>
              <a:tabLst>
                <a:tab pos="266700" algn="l"/>
              </a:tabLst>
              <a:defRPr/>
            </a:pPr>
            <a:r>
              <a:rPr lang="en-AU" altLang="ja-JP" sz="700" dirty="0">
                <a:solidFill>
                  <a:srgbClr val="006699"/>
                </a:solidFill>
                <a:latin typeface="Arial" charset="0"/>
                <a:ea typeface="ＭＳ Ｐゴシック" charset="-128"/>
              </a:rPr>
              <a:t>	1202 Geneva</a:t>
            </a:r>
          </a:p>
          <a:p>
            <a:pPr>
              <a:lnSpc>
                <a:spcPct val="120000"/>
              </a:lnSpc>
              <a:spcBef>
                <a:spcPts val="200"/>
              </a:spcBef>
              <a:tabLst>
                <a:tab pos="266700" algn="l"/>
              </a:tabLst>
              <a:defRPr/>
            </a:pPr>
            <a:r>
              <a:rPr lang="en-AU" altLang="ja-JP" sz="700" dirty="0">
                <a:solidFill>
                  <a:srgbClr val="006699"/>
                </a:solidFill>
                <a:latin typeface="Arial" charset="0"/>
                <a:ea typeface="ＭＳ Ｐゴシック" charset="-128"/>
              </a:rPr>
              <a:t>	Switzerland</a:t>
            </a:r>
          </a:p>
          <a:p>
            <a:pPr>
              <a:lnSpc>
                <a:spcPct val="120000"/>
              </a:lnSpc>
              <a:spcBef>
                <a:spcPts val="200"/>
              </a:spcBef>
              <a:tabLst>
                <a:tab pos="266700" algn="l"/>
              </a:tabLst>
              <a:defRPr/>
            </a:pPr>
            <a:r>
              <a:rPr lang="en-AU" altLang="ja-JP" sz="700" dirty="0">
                <a:solidFill>
                  <a:srgbClr val="006699"/>
                </a:solidFill>
                <a:latin typeface="Arial" charset="0"/>
                <a:ea typeface="ＭＳ Ｐゴシック" charset="-128"/>
              </a:rPr>
              <a:t>	Tel: +41 22 730 87 78</a:t>
            </a:r>
          </a:p>
          <a:p>
            <a:pPr>
              <a:lnSpc>
                <a:spcPct val="120000"/>
              </a:lnSpc>
              <a:spcBef>
                <a:spcPts val="200"/>
              </a:spcBef>
              <a:tabLst>
                <a:tab pos="266700" algn="l"/>
              </a:tabLst>
              <a:defRPr/>
            </a:pPr>
            <a:r>
              <a:rPr lang="en-AU" altLang="ja-JP" sz="700" dirty="0">
                <a:solidFill>
                  <a:srgbClr val="006699"/>
                </a:solidFill>
                <a:latin typeface="Arial" charset="0"/>
                <a:ea typeface="ＭＳ Ｐゴシック" charset="-128"/>
              </a:rPr>
              <a:t>	Email: dbcp-tc@jcommops.org</a:t>
            </a:r>
            <a:endParaRPr lang="en-AU" altLang="ja-JP" sz="750" dirty="0">
              <a:solidFill>
                <a:srgbClr val="006699"/>
              </a:solidFill>
              <a:latin typeface="Arial" charset="0"/>
              <a:ea typeface="ＭＳ Ｐゴシック" charset="-128"/>
            </a:endParaRPr>
          </a:p>
        </p:txBody>
      </p:sp>
      <p:sp>
        <p:nvSpPr>
          <p:cNvPr id="59" name="Rectangle 212"/>
          <p:cNvSpPr>
            <a:spLocks noChangeArrowheads="1"/>
          </p:cNvSpPr>
          <p:nvPr/>
        </p:nvSpPr>
        <p:spPr bwMode="auto">
          <a:xfrm>
            <a:off x="3070225" y="247650"/>
            <a:ext cx="3636963" cy="3063875"/>
          </a:xfrm>
          <a:prstGeom prst="rect">
            <a:avLst/>
          </a:prstGeom>
          <a:solidFill>
            <a:srgbClr val="CCFF99"/>
          </a:solidFill>
          <a:ln w="28575">
            <a:noFill/>
            <a:miter lim="800000"/>
            <a:headEnd/>
            <a:tailEnd/>
          </a:ln>
        </p:spPr>
        <p:txBody>
          <a:bodyPr vert="vert270" lIns="91430" tIns="45714" rIns="91430" bIns="45714" anchor="ctr"/>
          <a:lstStyle/>
          <a:p>
            <a:pPr marL="85725" algn="dist">
              <a:lnSpc>
                <a:spcPct val="90000"/>
              </a:lnSpc>
              <a:defRPr/>
            </a:pPr>
            <a:endPar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3079" name="Rectangle 30"/>
          <p:cNvSpPr>
            <a:spLocks noChangeArrowheads="1"/>
          </p:cNvSpPr>
          <p:nvPr/>
        </p:nvSpPr>
        <p:spPr bwMode="auto">
          <a:xfrm rot="5400000">
            <a:off x="4380707" y="7428706"/>
            <a:ext cx="4851400" cy="103187"/>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037" name="Text Box 14"/>
          <p:cNvSpPr txBox="1">
            <a:spLocks noChangeArrowheads="1"/>
          </p:cNvSpPr>
          <p:nvPr/>
        </p:nvSpPr>
        <p:spPr bwMode="auto">
          <a:xfrm rot="10800000">
            <a:off x="6729413" y="5056188"/>
            <a:ext cx="165100" cy="4843462"/>
          </a:xfrm>
          <a:prstGeom prst="rect">
            <a:avLst/>
          </a:prstGeom>
          <a:noFill/>
          <a:ln w="76200">
            <a:noFill/>
            <a:miter lim="800000"/>
            <a:headEnd/>
            <a:tailEnd/>
          </a:ln>
        </p:spPr>
        <p:txBody>
          <a:bodyPr vert="eaVert" lIns="91430" tIns="89990" rIns="91430" bIns="45714" anchor="ctr"/>
          <a:lstStyle/>
          <a:p>
            <a:pPr algn="just">
              <a:defRPr/>
            </a:pPr>
            <a:r>
              <a:rPr lang="en-AU" sz="600" i="1" dirty="0">
                <a:solidFill>
                  <a:schemeClr val="bg1">
                    <a:lumMod val="75000"/>
                  </a:schemeClr>
                </a:solidFill>
                <a:latin typeface="Arial Narrow" pitchFamily="34" charset="0"/>
                <a:ea typeface="MS Mincho" pitchFamily="49" charset="-128"/>
                <a:cs typeface="Arial" charset="0"/>
              </a:rPr>
              <a:t>Credits: Produced by JCOMMOPS </a:t>
            </a:r>
            <a:r>
              <a:rPr lang="en-AU" sz="600" i="1" dirty="0" smtClean="0">
                <a:solidFill>
                  <a:schemeClr val="bg1">
                    <a:lumMod val="75000"/>
                  </a:schemeClr>
                </a:solidFill>
                <a:latin typeface="Arial Narrow" pitchFamily="34" charset="0"/>
                <a:ea typeface="MS Mincho" pitchFamily="49" charset="-128"/>
                <a:cs typeface="Arial" charset="0"/>
              </a:rPr>
              <a:t>2019</a:t>
            </a:r>
            <a:r>
              <a:rPr lang="en-AU" sz="600" i="1" dirty="0">
                <a:solidFill>
                  <a:schemeClr val="bg1">
                    <a:lumMod val="75000"/>
                  </a:schemeClr>
                </a:solidFill>
                <a:latin typeface="Arial Narrow" pitchFamily="34" charset="0"/>
                <a:ea typeface="MS Mincho" pitchFamily="49" charset="-128"/>
                <a:cs typeface="Arial" charset="0"/>
              </a:rPr>
              <a:t>. Photos by NOAA USA (AOML, NDBC &amp; PMEL), </a:t>
            </a:r>
            <a:r>
              <a:rPr lang="en-AU" sz="600" i="1" dirty="0" err="1">
                <a:solidFill>
                  <a:schemeClr val="bg1">
                    <a:lumMod val="75000"/>
                  </a:schemeClr>
                </a:solidFill>
                <a:latin typeface="Arial Narrow" pitchFamily="34" charset="0"/>
                <a:ea typeface="MS Mincho" pitchFamily="49" charset="-128"/>
                <a:cs typeface="Arial" charset="0"/>
              </a:rPr>
              <a:t>Metservice</a:t>
            </a:r>
            <a:r>
              <a:rPr lang="en-AU" sz="600" i="1" dirty="0">
                <a:solidFill>
                  <a:schemeClr val="bg1">
                    <a:lumMod val="75000"/>
                  </a:schemeClr>
                </a:solidFill>
                <a:latin typeface="Arial Narrow" pitchFamily="34" charset="0"/>
                <a:ea typeface="MS Mincho" pitchFamily="49" charset="-128"/>
                <a:cs typeface="Arial" charset="0"/>
              </a:rPr>
              <a:t> NZ, Bureau of Meteorology (Aust.) , SAMS (Scotland) and JCOMM.</a:t>
            </a:r>
          </a:p>
        </p:txBody>
      </p:sp>
      <p:sp>
        <p:nvSpPr>
          <p:cNvPr id="3081" name="Text Box 22"/>
          <p:cNvSpPr txBox="1">
            <a:spLocks noChangeArrowheads="1"/>
          </p:cNvSpPr>
          <p:nvPr/>
        </p:nvSpPr>
        <p:spPr bwMode="auto">
          <a:xfrm rot="10800000">
            <a:off x="107950" y="269240"/>
            <a:ext cx="2808288" cy="3155950"/>
          </a:xfrm>
          <a:prstGeom prst="rect">
            <a:avLst/>
          </a:prstGeom>
          <a:solidFill>
            <a:srgbClr val="FFFFCC"/>
          </a:solidFill>
          <a:ln>
            <a:noFill/>
          </a:ln>
          <a:extLst>
            <a:ext uri="{91240B29-F687-4F45-9708-019B960494DF}">
              <a14:hiddenLine xmlns:a14="http://schemas.microsoft.com/office/drawing/2010/main" w="76200">
                <a:solidFill>
                  <a:srgbClr val="000000"/>
                </a:solidFill>
                <a:miter lim="800000"/>
                <a:headEnd/>
                <a:tailEnd/>
              </a14:hiddenLine>
            </a:ext>
          </a:extLst>
        </p:spPr>
        <p:txBody>
          <a:bodyPr vert="eaVert" lIns="91430" tIns="89990"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endParaRPr lang="en-US" altLang="en-US" sz="1300" b="1">
              <a:solidFill>
                <a:schemeClr val="folHlink"/>
              </a:solidFill>
              <a:latin typeface="Verdana" pitchFamily="34" charset="0"/>
              <a:ea typeface="MS Mincho" pitchFamily="49" charset="-128"/>
              <a:cs typeface="Arial" pitchFamily="34" charset="0"/>
            </a:endParaRPr>
          </a:p>
        </p:txBody>
      </p:sp>
      <p:sp>
        <p:nvSpPr>
          <p:cNvPr id="3082" name="Rectangle 6"/>
          <p:cNvSpPr>
            <a:spLocks noChangeArrowheads="1"/>
          </p:cNvSpPr>
          <p:nvPr/>
        </p:nvSpPr>
        <p:spPr bwMode="auto">
          <a:xfrm>
            <a:off x="2825750" y="7097713"/>
            <a:ext cx="27717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1430" tIns="45714"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pic>
        <p:nvPicPr>
          <p:cNvPr id="3083" name="Picture 17" descr="dbcp_light_tex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8440" y="8643938"/>
            <a:ext cx="964056" cy="96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8">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l="1663" t="2667" r="3311" b="14822"/>
          <a:stretch>
            <a:fillRect/>
          </a:stretch>
        </p:blipFill>
        <p:spPr bwMode="auto">
          <a:xfrm>
            <a:off x="5184616" y="8256347"/>
            <a:ext cx="1434624" cy="7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9">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4664" y="7313722"/>
            <a:ext cx="561975" cy="70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Rectangle 33"/>
          <p:cNvSpPr>
            <a:spLocks noChangeArrowheads="1"/>
          </p:cNvSpPr>
          <p:nvPr/>
        </p:nvSpPr>
        <p:spPr bwMode="auto">
          <a:xfrm>
            <a:off x="5162867" y="8008033"/>
            <a:ext cx="1460500" cy="421701"/>
          </a:xfrm>
          <a:prstGeom prst="rect">
            <a:avLst/>
          </a:prstGeom>
          <a:noFill/>
          <a:ln w="9525">
            <a:noFill/>
            <a:miter lim="800000"/>
            <a:headEnd/>
            <a:tailEnd/>
          </a:ln>
        </p:spPr>
        <p:txBody>
          <a:bodyPr lIns="91430" tIns="45714" rIns="91430" bIns="45714"/>
          <a:lstStyle/>
          <a:p>
            <a:pPr algn="ctr">
              <a:lnSpc>
                <a:spcPct val="70000"/>
              </a:lnSpc>
              <a:spcBef>
                <a:spcPct val="50000"/>
              </a:spcBef>
              <a:spcAft>
                <a:spcPts val="500"/>
              </a:spcAft>
              <a:defRPr/>
            </a:pPr>
            <a:r>
              <a:rPr lang="en-AU" altLang="ja-JP" sz="700" dirty="0" smtClean="0">
                <a:solidFill>
                  <a:srgbClr val="006699"/>
                </a:solidFill>
                <a:latin typeface="Verdana" pitchFamily="34" charset="0"/>
                <a:ea typeface="ＭＳ Ｐゴシック" charset="-128"/>
                <a:hlinkClick r:id="rId8"/>
              </a:rPr>
              <a:t>www.wmo.int</a:t>
            </a:r>
            <a:r>
              <a:rPr lang="en-AU" altLang="ja-JP" sz="700" dirty="0" smtClean="0">
                <a:solidFill>
                  <a:srgbClr val="006699"/>
                </a:solidFill>
                <a:latin typeface="Verdana" pitchFamily="34" charset="0"/>
                <a:ea typeface="ＭＳ Ｐゴシック" charset="-128"/>
              </a:rPr>
              <a:t> </a:t>
            </a:r>
            <a:endParaRPr lang="en-AU" altLang="ja-JP" sz="700" dirty="0">
              <a:solidFill>
                <a:srgbClr val="006699"/>
              </a:solidFill>
              <a:latin typeface="Verdana" pitchFamily="34" charset="0"/>
              <a:ea typeface="ＭＳ Ｐゴシック" charset="-128"/>
            </a:endParaRPr>
          </a:p>
        </p:txBody>
      </p:sp>
      <p:sp>
        <p:nvSpPr>
          <p:cNvPr id="34" name="Rectangle 212"/>
          <p:cNvSpPr>
            <a:spLocks noChangeArrowheads="1"/>
          </p:cNvSpPr>
          <p:nvPr/>
        </p:nvSpPr>
        <p:spPr bwMode="auto">
          <a:xfrm>
            <a:off x="3070225" y="1431925"/>
            <a:ext cx="342900" cy="1909763"/>
          </a:xfrm>
          <a:prstGeom prst="rect">
            <a:avLst/>
          </a:prstGeom>
          <a:solidFill>
            <a:srgbClr val="CCE57F"/>
          </a:solidFill>
          <a:ln w="28575">
            <a:noFill/>
            <a:miter lim="800000"/>
            <a:headEnd/>
            <a:tailEnd/>
          </a:ln>
        </p:spPr>
        <p:txBody>
          <a:bodyPr vert="vert270" lIns="91430" tIns="45714" rIns="91430" bIns="45714" anchor="ctr"/>
          <a:lstStyle/>
          <a:p>
            <a:pPr marL="85725" algn="dist">
              <a:lnSpc>
                <a:spcPct val="90000"/>
              </a:lnSpc>
              <a:defRPr/>
            </a:pPr>
            <a:endPar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35" name="Rectangle 8"/>
          <p:cNvSpPr>
            <a:spLocks noChangeArrowheads="1"/>
          </p:cNvSpPr>
          <p:nvPr/>
        </p:nvSpPr>
        <p:spPr bwMode="auto">
          <a:xfrm>
            <a:off x="3173413" y="608013"/>
            <a:ext cx="3463925" cy="942975"/>
          </a:xfrm>
          <a:prstGeom prst="rect">
            <a:avLst/>
          </a:prstGeom>
          <a:noFill/>
          <a:ln w="9525">
            <a:noFill/>
            <a:miter lim="800000"/>
            <a:headEnd/>
            <a:tailEnd/>
          </a:ln>
        </p:spPr>
        <p:txBody>
          <a:bodyPr lIns="91430" tIns="45714" rIns="91430" bIns="45714" anchor="ctr"/>
          <a:lstStyle/>
          <a:p>
            <a:pPr algn="just">
              <a:lnSpc>
                <a:spcPct val="140000"/>
              </a:lnSpc>
              <a:tabLst>
                <a:tab pos="180975" algn="l"/>
              </a:tabLst>
              <a:defRPr/>
            </a:pPr>
            <a:r>
              <a:rPr lang="en-AU" sz="750" dirty="0">
                <a:solidFill>
                  <a:srgbClr val="006600"/>
                </a:solidFill>
                <a:latin typeface="+mj-lt"/>
              </a:rPr>
              <a:t>Much of the work achieved by the DBCP is through </a:t>
            </a:r>
            <a:r>
              <a:rPr lang="en-AU" sz="750" b="1" dirty="0">
                <a:solidFill>
                  <a:srgbClr val="006600"/>
                </a:solidFill>
                <a:latin typeface="+mj-lt"/>
              </a:rPr>
              <a:t>Action Groups. </a:t>
            </a:r>
            <a:r>
              <a:rPr lang="en-AU" sz="750" dirty="0">
                <a:solidFill>
                  <a:srgbClr val="006600"/>
                </a:solidFill>
                <a:latin typeface="+mj-lt"/>
              </a:rPr>
              <a:t>Each group maintains an observational buoy program that supplies data for operational and research purposes. </a:t>
            </a:r>
          </a:p>
          <a:p>
            <a:pPr algn="just">
              <a:lnSpc>
                <a:spcPct val="140000"/>
              </a:lnSpc>
              <a:tabLst>
                <a:tab pos="180975" algn="l"/>
              </a:tabLst>
              <a:defRPr/>
            </a:pPr>
            <a:r>
              <a:rPr lang="en-AU" sz="750" dirty="0">
                <a:solidFill>
                  <a:srgbClr val="006600"/>
                </a:solidFill>
                <a:latin typeface="+mj-lt"/>
              </a:rPr>
              <a:t>The DBCP has the following action groups:</a:t>
            </a:r>
            <a:endParaRPr lang="en-AU" altLang="ja-JP" sz="750" dirty="0">
              <a:solidFill>
                <a:srgbClr val="006600"/>
              </a:solidFill>
              <a:latin typeface="+mj-lt"/>
              <a:ea typeface="ＭＳ Ｐゴシック" charset="-128"/>
            </a:endParaRPr>
          </a:p>
        </p:txBody>
      </p:sp>
      <p:sp>
        <p:nvSpPr>
          <p:cNvPr id="36" name="Rectangle 227"/>
          <p:cNvSpPr>
            <a:spLocks noChangeArrowheads="1"/>
          </p:cNvSpPr>
          <p:nvPr/>
        </p:nvSpPr>
        <p:spPr bwMode="auto">
          <a:xfrm>
            <a:off x="3194050" y="1468438"/>
            <a:ext cx="3387725" cy="1758950"/>
          </a:xfrm>
          <a:prstGeom prst="rect">
            <a:avLst/>
          </a:prstGeom>
          <a:noFill/>
          <a:ln w="9525">
            <a:noFill/>
            <a:miter lim="800000"/>
            <a:headEnd/>
            <a:tailEnd/>
          </a:ln>
        </p:spPr>
        <p:txBody>
          <a:bodyPr lIns="90000" tIns="45714" rIns="91430" bIns="45714" anchor="ctr"/>
          <a:lstStyle/>
          <a:p>
            <a:pPr>
              <a:lnSpc>
                <a:spcPct val="110000"/>
              </a:lnSpc>
              <a:tabLst>
                <a:tab pos="266700" algn="l"/>
              </a:tabLst>
              <a:defRPr/>
            </a:pPr>
            <a:r>
              <a:rPr lang="en-AU" sz="750" b="1" dirty="0">
                <a:solidFill>
                  <a:srgbClr val="006600"/>
                </a:solidFill>
                <a:latin typeface="Arial" charset="0"/>
              </a:rPr>
              <a:t>	Global</a:t>
            </a:r>
          </a:p>
          <a:p>
            <a:pPr>
              <a:lnSpc>
                <a:spcPct val="110000"/>
              </a:lnSpc>
              <a:tabLst>
                <a:tab pos="266700" algn="l"/>
              </a:tabLst>
              <a:defRPr/>
            </a:pPr>
            <a:r>
              <a:rPr lang="en-US" sz="750" b="1" dirty="0">
                <a:solidFill>
                  <a:srgbClr val="006600"/>
                </a:solidFill>
                <a:latin typeface="Arial" charset="0"/>
              </a:rPr>
              <a:t>»</a:t>
            </a:r>
            <a:r>
              <a:rPr lang="en-AU" sz="750" dirty="0">
                <a:solidFill>
                  <a:srgbClr val="006600"/>
                </a:solidFill>
                <a:latin typeface="Arial" charset="0"/>
              </a:rPr>
              <a:t> 	The Global Drifter Program (GDP)</a:t>
            </a:r>
            <a:endParaRPr lang="fr-FR" sz="750" dirty="0">
              <a:solidFill>
                <a:srgbClr val="006600"/>
              </a:solidFill>
              <a:latin typeface="Arial" charset="0"/>
            </a:endParaRPr>
          </a:p>
          <a:p>
            <a:pPr>
              <a:lnSpc>
                <a:spcPct val="110000"/>
              </a:lnSpc>
              <a:tabLst>
                <a:tab pos="266700" algn="l"/>
              </a:tabLst>
              <a:defRPr/>
            </a:pPr>
            <a:r>
              <a:rPr lang="en-US" sz="750" b="1" dirty="0" smtClean="0">
                <a:solidFill>
                  <a:srgbClr val="006600"/>
                </a:solidFill>
                <a:latin typeface="Arial" charset="0"/>
              </a:rPr>
              <a:t>» </a:t>
            </a:r>
            <a:r>
              <a:rPr lang="en-US" sz="750" b="1" dirty="0">
                <a:solidFill>
                  <a:srgbClr val="006600"/>
                </a:solidFill>
                <a:latin typeface="Arial" charset="0"/>
              </a:rPr>
              <a:t>	</a:t>
            </a:r>
            <a:r>
              <a:rPr lang="en-AU" sz="750" dirty="0">
                <a:solidFill>
                  <a:srgbClr val="006600"/>
                </a:solidFill>
                <a:latin typeface="Arial" charset="0"/>
              </a:rPr>
              <a:t>Tropical Moored Buoy Implementation Panel </a:t>
            </a:r>
            <a:br>
              <a:rPr lang="en-AU" sz="750" dirty="0">
                <a:solidFill>
                  <a:srgbClr val="006600"/>
                </a:solidFill>
                <a:latin typeface="Arial" charset="0"/>
              </a:rPr>
            </a:br>
            <a:r>
              <a:rPr lang="en-AU" sz="750" dirty="0">
                <a:solidFill>
                  <a:srgbClr val="006600"/>
                </a:solidFill>
                <a:latin typeface="Arial" charset="0"/>
              </a:rPr>
              <a:t>	(TAO, TRITON, </a:t>
            </a:r>
            <a:r>
              <a:rPr lang="en-AU" sz="750" dirty="0" err="1">
                <a:solidFill>
                  <a:srgbClr val="006600"/>
                </a:solidFill>
                <a:latin typeface="Arial" charset="0"/>
              </a:rPr>
              <a:t>PIRATA</a:t>
            </a:r>
            <a:r>
              <a:rPr lang="en-AU" sz="750" dirty="0">
                <a:solidFill>
                  <a:srgbClr val="006600"/>
                </a:solidFill>
                <a:latin typeface="Arial" charset="0"/>
              </a:rPr>
              <a:t>, RAMA) </a:t>
            </a:r>
            <a:endParaRPr lang="fr-FR" sz="750" dirty="0">
              <a:solidFill>
                <a:srgbClr val="006600"/>
              </a:solidFill>
              <a:latin typeface="Arial" charset="0"/>
            </a:endParaRPr>
          </a:p>
          <a:p>
            <a:pPr>
              <a:lnSpc>
                <a:spcPct val="110000"/>
              </a:lnSpc>
              <a:tabLst>
                <a:tab pos="266700" algn="l"/>
              </a:tabLst>
              <a:defRPr/>
            </a:pPr>
            <a:endParaRPr lang="fr-FR" sz="300" dirty="0">
              <a:solidFill>
                <a:srgbClr val="006600"/>
              </a:solidFill>
              <a:latin typeface="Arial" charset="0"/>
            </a:endParaRPr>
          </a:p>
          <a:p>
            <a:pPr>
              <a:lnSpc>
                <a:spcPct val="110000"/>
              </a:lnSpc>
              <a:tabLst>
                <a:tab pos="266700" algn="l"/>
              </a:tabLst>
              <a:defRPr/>
            </a:pPr>
            <a:r>
              <a:rPr lang="en-AU" sz="750" b="1" dirty="0">
                <a:solidFill>
                  <a:srgbClr val="006600"/>
                </a:solidFill>
                <a:latin typeface="Arial" charset="0"/>
              </a:rPr>
              <a:t>	Regional</a:t>
            </a:r>
          </a:p>
          <a:p>
            <a:pPr>
              <a:lnSpc>
                <a:spcPct val="110000"/>
              </a:lnSpc>
              <a:tabLst>
                <a:tab pos="266700" algn="l"/>
              </a:tabLst>
              <a:defRPr/>
            </a:pPr>
            <a:r>
              <a:rPr lang="en-US" sz="750" b="1" dirty="0">
                <a:solidFill>
                  <a:srgbClr val="006600"/>
                </a:solidFill>
                <a:latin typeface="Arial" charset="0"/>
              </a:rPr>
              <a:t>»</a:t>
            </a:r>
            <a:r>
              <a:rPr lang="en-AU" sz="750" dirty="0">
                <a:solidFill>
                  <a:srgbClr val="006600"/>
                </a:solidFill>
                <a:latin typeface="Arial" charset="0"/>
              </a:rPr>
              <a:t> 	European EUCOS Surface Marine Programme (E-SURFMAR )</a:t>
            </a:r>
            <a:endParaRPr lang="en-AU" altLang="ja-JP" sz="750" dirty="0">
              <a:solidFill>
                <a:srgbClr val="006600"/>
              </a:solidFill>
              <a:latin typeface="Arial" charset="0"/>
              <a:ea typeface="ＭＳ Ｐゴシック" charset="-128"/>
            </a:endParaRP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International Arctic Buoy Programme (IABP) </a:t>
            </a: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International South Atlantic Buoy Programme (ISABP) </a:t>
            </a: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North Pacific Data Buoy Advisory Panel (NPDBAP)</a:t>
            </a: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International Buoy Program for the Indian Ocean (IBPIO)</a:t>
            </a: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International Programme for Antarctic Buoys (</a:t>
            </a:r>
            <a:r>
              <a:rPr lang="en-AU" altLang="ja-JP" sz="750" dirty="0" smtClean="0">
                <a:solidFill>
                  <a:srgbClr val="006600"/>
                </a:solidFill>
                <a:latin typeface="Arial" charset="0"/>
                <a:ea typeface="ＭＳ Ｐゴシック" charset="-128"/>
              </a:rPr>
              <a:t>IPAB)</a:t>
            </a:r>
            <a:r>
              <a:rPr lang="en-AU" sz="800" dirty="0" smtClean="0">
                <a:solidFill>
                  <a:srgbClr val="006600"/>
                </a:solidFill>
                <a:latin typeface="Arial" charset="0"/>
              </a:rPr>
              <a:t>l </a:t>
            </a:r>
            <a:endParaRPr lang="en-AU" sz="800" dirty="0">
              <a:solidFill>
                <a:srgbClr val="006600"/>
              </a:solidFill>
              <a:latin typeface="Arial" charset="0"/>
            </a:endParaRPr>
          </a:p>
          <a:p>
            <a:pPr>
              <a:lnSpc>
                <a:spcPct val="110000"/>
              </a:lnSpc>
              <a:tabLst>
                <a:tab pos="266700" algn="l"/>
              </a:tabLst>
              <a:defRPr/>
            </a:pPr>
            <a:endParaRPr lang="en-AU" altLang="ja-JP" sz="750" dirty="0">
              <a:solidFill>
                <a:srgbClr val="006600"/>
              </a:solidFill>
              <a:latin typeface="Arial" charset="0"/>
              <a:ea typeface="ＭＳ Ｐゴシック" charset="-128"/>
            </a:endParaRPr>
          </a:p>
        </p:txBody>
      </p:sp>
      <p:sp>
        <p:nvSpPr>
          <p:cNvPr id="3091" name="Rectangle 19"/>
          <p:cNvSpPr>
            <a:spLocks noChangeArrowheads="1"/>
          </p:cNvSpPr>
          <p:nvPr/>
        </p:nvSpPr>
        <p:spPr bwMode="auto">
          <a:xfrm>
            <a:off x="3070225" y="5059363"/>
            <a:ext cx="3636963" cy="48577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3092" name="Rectangle 20"/>
          <p:cNvSpPr>
            <a:spLocks noChangeArrowheads="1"/>
          </p:cNvSpPr>
          <p:nvPr/>
        </p:nvSpPr>
        <p:spPr bwMode="auto">
          <a:xfrm>
            <a:off x="3187700" y="5111750"/>
            <a:ext cx="34290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0" tIns="45714"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dist" eaLnBrk="1" hangingPunct="1">
              <a:lnSpc>
                <a:spcPct val="110000"/>
              </a:lnSpc>
            </a:pPr>
            <a:r>
              <a:rPr lang="en-AU" altLang="en-US" sz="1200" b="1">
                <a:solidFill>
                  <a:srgbClr val="FFFFFF"/>
                </a:solidFill>
                <a:latin typeface="Verdana" pitchFamily="34" charset="0"/>
              </a:rPr>
              <a:t>GET </a:t>
            </a:r>
            <a:r>
              <a:rPr lang="en-AU" altLang="en-US" sz="1200" b="1">
                <a:solidFill>
                  <a:srgbClr val="FFFFFF"/>
                </a:solidFill>
                <a:latin typeface="Arial Rounded MT Bold" pitchFamily="34" charset="0"/>
              </a:rPr>
              <a:t>I</a:t>
            </a:r>
            <a:r>
              <a:rPr lang="en-AU" altLang="en-US" sz="1200" b="1">
                <a:solidFill>
                  <a:srgbClr val="FFFFFF"/>
                </a:solidFill>
                <a:latin typeface="Verdana" pitchFamily="34" charset="0"/>
              </a:rPr>
              <a:t>NVOLVED</a:t>
            </a:r>
          </a:p>
        </p:txBody>
      </p:sp>
      <p:pic>
        <p:nvPicPr>
          <p:cNvPr id="3093" name="Picture 2" descr="W:\JCOMMOPS\cartesdeVisite\jcommops-logo\JCOMMOPS-LOGO.eps">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93995" y="9197071"/>
            <a:ext cx="1163320" cy="34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Rectangle 44"/>
          <p:cNvSpPr>
            <a:spLocks noChangeArrowheads="1"/>
          </p:cNvSpPr>
          <p:nvPr/>
        </p:nvSpPr>
        <p:spPr bwMode="auto">
          <a:xfrm>
            <a:off x="5681663" y="3062288"/>
            <a:ext cx="1025525" cy="107950"/>
          </a:xfrm>
          <a:prstGeom prst="rect">
            <a:avLst/>
          </a:prstGeom>
          <a:solidFill>
            <a:srgbClr val="99CC00"/>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altLang="en-US" sz="600" i="1">
                <a:solidFill>
                  <a:srgbClr val="006600"/>
                </a:solidFill>
                <a:latin typeface="Arial Narrow" pitchFamily="34" charset="0"/>
              </a:rPr>
              <a:t>DBCP Action Group Map</a:t>
            </a:r>
            <a:endParaRPr lang="en-US" altLang="en-US" sz="600" i="1">
              <a:solidFill>
                <a:srgbClr val="006600"/>
              </a:solidFill>
              <a:latin typeface="Arial Narrow" pitchFamily="34" charset="0"/>
            </a:endParaRPr>
          </a:p>
        </p:txBody>
      </p:sp>
      <p:sp>
        <p:nvSpPr>
          <p:cNvPr id="3095" name="Rectangle 19"/>
          <p:cNvSpPr>
            <a:spLocks noChangeArrowheads="1"/>
          </p:cNvSpPr>
          <p:nvPr/>
        </p:nvSpPr>
        <p:spPr bwMode="auto">
          <a:xfrm>
            <a:off x="3070225" y="244475"/>
            <a:ext cx="3636963" cy="48577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3096" name="Rectangle 20"/>
          <p:cNvSpPr>
            <a:spLocks noChangeArrowheads="1"/>
          </p:cNvSpPr>
          <p:nvPr/>
        </p:nvSpPr>
        <p:spPr bwMode="auto">
          <a:xfrm>
            <a:off x="3167063" y="293688"/>
            <a:ext cx="34385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0" tIns="45714"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dist" eaLnBrk="1" hangingPunct="1">
              <a:lnSpc>
                <a:spcPct val="110000"/>
              </a:lnSpc>
            </a:pPr>
            <a:r>
              <a:rPr lang="en-AU" altLang="en-US" sz="1200" b="1">
                <a:solidFill>
                  <a:srgbClr val="FFFFFF"/>
                </a:solidFill>
                <a:latin typeface="Verdana" pitchFamily="34" charset="0"/>
              </a:rPr>
              <a:t>WHERE THE ACTION IS</a:t>
            </a:r>
          </a:p>
        </p:txBody>
      </p:sp>
      <p:pic>
        <p:nvPicPr>
          <p:cNvPr id="3097" name="Picture 6" descr="E:\cls-viola_backup\users\General\work\Images\Missions\200509 Halifax\P0010125.JPG"/>
          <p:cNvPicPr>
            <a:picLocks noChangeAspect="1" noChangeArrowheads="1"/>
          </p:cNvPicPr>
          <p:nvPr/>
        </p:nvPicPr>
        <p:blipFill>
          <a:blip r:embed="rId12">
            <a:extLst>
              <a:ext uri="{28A0092B-C50C-407E-A947-70E740481C1C}">
                <a14:useLocalDpi xmlns:a14="http://schemas.microsoft.com/office/drawing/2010/main" val="0"/>
              </a:ext>
            </a:extLst>
          </a:blip>
          <a:srcRect l="20270" t="-1054" r="21945" b="-192"/>
          <a:stretch>
            <a:fillRect/>
          </a:stretch>
        </p:blipFill>
        <p:spPr bwMode="auto">
          <a:xfrm>
            <a:off x="107950" y="2203450"/>
            <a:ext cx="102552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8" name="Rectangle 33"/>
          <p:cNvSpPr>
            <a:spLocks noChangeArrowheads="1"/>
          </p:cNvSpPr>
          <p:nvPr/>
        </p:nvSpPr>
        <p:spPr bwMode="auto">
          <a:xfrm>
            <a:off x="3302477" y="9606915"/>
            <a:ext cx="1898014"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70000"/>
              </a:lnSpc>
              <a:spcBef>
                <a:spcPct val="50000"/>
              </a:spcBef>
              <a:spcAft>
                <a:spcPts val="500"/>
              </a:spcAft>
            </a:pPr>
            <a:r>
              <a:rPr lang="en-AU" altLang="ja-JP" sz="900" b="1" dirty="0">
                <a:solidFill>
                  <a:srgbClr val="006699"/>
                </a:solidFill>
                <a:latin typeface="Verdana" pitchFamily="34" charset="0"/>
                <a:ea typeface="ＭＳ Ｐゴシック" pitchFamily="34" charset="-128"/>
                <a:hlinkClick r:id="rId4"/>
              </a:rPr>
              <a:t>www.jcommops.org/dbcp</a:t>
            </a:r>
            <a:endParaRPr lang="en-AU" altLang="ja-JP" sz="900" b="1" dirty="0">
              <a:solidFill>
                <a:srgbClr val="006699"/>
              </a:solidFill>
              <a:latin typeface="Verdana" pitchFamily="34" charset="0"/>
              <a:ea typeface="ＭＳ Ｐゴシック" pitchFamily="34" charset="-128"/>
            </a:endParaRPr>
          </a:p>
        </p:txBody>
      </p:sp>
      <p:sp>
        <p:nvSpPr>
          <p:cNvPr id="74" name="Rectangle 73"/>
          <p:cNvSpPr/>
          <p:nvPr/>
        </p:nvSpPr>
        <p:spPr>
          <a:xfrm>
            <a:off x="1019175" y="2281238"/>
            <a:ext cx="1876425" cy="1061829"/>
          </a:xfrm>
          <a:prstGeom prst="rect">
            <a:avLst/>
          </a:prstGeom>
        </p:spPr>
        <p:txBody>
          <a:bodyPr>
            <a:spAutoFit/>
          </a:bodyPr>
          <a:lstStyle/>
          <a:p>
            <a:pPr marL="101600" algn="just">
              <a:lnSpc>
                <a:spcPct val="140000"/>
              </a:lnSpc>
              <a:spcBef>
                <a:spcPts val="0"/>
              </a:spcBef>
              <a:defRPr/>
            </a:pPr>
            <a:r>
              <a:rPr lang="en-AU" sz="750" dirty="0">
                <a:solidFill>
                  <a:srgbClr val="996600"/>
                </a:solidFill>
                <a:latin typeface="Arial" charset="0"/>
              </a:rPr>
              <a:t>The DBCP was the first component of the Global Ocean Observing system (GOOS) to achieve its initial goal, when in 2005, it </a:t>
            </a:r>
            <a:r>
              <a:rPr lang="en-AU" sz="750" dirty="0" smtClean="0">
                <a:solidFill>
                  <a:srgbClr val="996600"/>
                </a:solidFill>
                <a:latin typeface="Arial" charset="0"/>
              </a:rPr>
              <a:t>reached its </a:t>
            </a:r>
            <a:r>
              <a:rPr lang="en-AU" sz="750" dirty="0">
                <a:solidFill>
                  <a:srgbClr val="996600"/>
                </a:solidFill>
                <a:latin typeface="Arial" charset="0"/>
              </a:rPr>
              <a:t>1250</a:t>
            </a:r>
            <a:r>
              <a:rPr lang="en-AU" sz="750" baseline="30000" dirty="0">
                <a:solidFill>
                  <a:srgbClr val="996600"/>
                </a:solidFill>
                <a:latin typeface="Arial" charset="0"/>
              </a:rPr>
              <a:t>th</a:t>
            </a:r>
            <a:r>
              <a:rPr lang="en-AU" sz="750" dirty="0">
                <a:solidFill>
                  <a:srgbClr val="996600"/>
                </a:solidFill>
                <a:latin typeface="Arial" charset="0"/>
              </a:rPr>
              <a:t> </a:t>
            </a:r>
            <a:r>
              <a:rPr lang="en-AU" sz="750" dirty="0" smtClean="0">
                <a:solidFill>
                  <a:srgbClr val="996600"/>
                </a:solidFill>
                <a:latin typeface="Arial" charset="0"/>
              </a:rPr>
              <a:t>operating drifter</a:t>
            </a:r>
            <a:r>
              <a:rPr lang="en-AU" sz="750" dirty="0">
                <a:solidFill>
                  <a:srgbClr val="996600"/>
                </a:solidFill>
                <a:latin typeface="Arial" charset="0"/>
              </a:rPr>
              <a:t>, </a:t>
            </a:r>
            <a:r>
              <a:rPr lang="en-AU" sz="750" dirty="0" smtClean="0">
                <a:solidFill>
                  <a:srgbClr val="996600"/>
                </a:solidFill>
                <a:latin typeface="Arial" charset="0"/>
              </a:rPr>
              <a:t>with coverage of approximately every five degrees. </a:t>
            </a:r>
            <a:endParaRPr lang="en-AU" sz="750" dirty="0">
              <a:solidFill>
                <a:srgbClr val="996600"/>
              </a:solidFill>
              <a:latin typeface="Arial" charset="0"/>
            </a:endParaRPr>
          </a:p>
        </p:txBody>
      </p:sp>
      <p:sp>
        <p:nvSpPr>
          <p:cNvPr id="3100" name="Text Box 22"/>
          <p:cNvSpPr txBox="1">
            <a:spLocks noChangeArrowheads="1"/>
          </p:cNvSpPr>
          <p:nvPr/>
        </p:nvSpPr>
        <p:spPr bwMode="auto">
          <a:xfrm rot="10800000">
            <a:off x="109538" y="4032250"/>
            <a:ext cx="2806700" cy="5767388"/>
          </a:xfrm>
          <a:prstGeom prst="rect">
            <a:avLst/>
          </a:prstGeom>
          <a:solidFill>
            <a:srgbClr val="0099CC">
              <a:alpha val="63921"/>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vert="eaVert" lIns="91430" tIns="89990"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endParaRPr lang="en-US" altLang="en-US" sz="1300" b="1">
              <a:solidFill>
                <a:schemeClr val="folHlink"/>
              </a:solidFill>
              <a:latin typeface="Verdana" pitchFamily="34" charset="0"/>
              <a:ea typeface="MS Mincho" pitchFamily="49" charset="-128"/>
              <a:cs typeface="Arial" pitchFamily="34" charset="0"/>
            </a:endParaRPr>
          </a:p>
        </p:txBody>
      </p:sp>
      <p:pic>
        <p:nvPicPr>
          <p:cNvPr id="3101" name="Picture 17">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l="957" r="1137"/>
          <a:stretch>
            <a:fillRect/>
          </a:stretch>
        </p:blipFill>
        <p:spPr bwMode="auto">
          <a:xfrm>
            <a:off x="107950" y="6015038"/>
            <a:ext cx="102711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2"/>
          <p:cNvSpPr txBox="1">
            <a:spLocks noChangeArrowheads="1"/>
          </p:cNvSpPr>
          <p:nvPr/>
        </p:nvSpPr>
        <p:spPr bwMode="auto">
          <a:xfrm>
            <a:off x="136525" y="6122988"/>
            <a:ext cx="2751138" cy="3762375"/>
          </a:xfrm>
          <a:prstGeom prst="rect">
            <a:avLst/>
          </a:prstGeom>
          <a:noFill/>
          <a:ln w="9525">
            <a:noFill/>
            <a:miter lim="800000"/>
            <a:headEnd/>
            <a:tailEnd/>
          </a:ln>
        </p:spPr>
        <p:txBody>
          <a:bodyPr lIns="91430" tIns="45714" rIns="91430" bIns="45714" anchor="ctr"/>
          <a:lstStyle/>
          <a:p>
            <a:pPr algn="just" eaLnBrk="0" hangingPunct="0">
              <a:lnSpc>
                <a:spcPct val="140000"/>
              </a:lnSpc>
              <a:tabLst>
                <a:tab pos="985838" algn="l"/>
                <a:tab pos="3048000" algn="l"/>
              </a:tabLst>
              <a:defRPr/>
            </a:pPr>
            <a:r>
              <a:rPr lang="en-US" sz="750" kern="0" dirty="0">
                <a:solidFill>
                  <a:srgbClr val="E9F3F7"/>
                </a:solidFill>
                <a:latin typeface="ESRI AMFM Water" pitchFamily="2" charset="0"/>
                <a:ea typeface="+mj-ea"/>
                <a:cs typeface="+mj-cs"/>
              </a:rPr>
              <a:t>	</a:t>
            </a:r>
            <a:r>
              <a:rPr lang="en-US" sz="750" kern="0" dirty="0" smtClean="0">
                <a:solidFill>
                  <a:srgbClr val="E9F3F7"/>
                </a:solidFill>
                <a:latin typeface="ESRI AMFM Water" pitchFamily="2" charset="0"/>
                <a:ea typeface="+mj-ea"/>
                <a:cs typeface="+mj-cs"/>
              </a:rPr>
              <a:t>&gt;&gt; </a:t>
            </a:r>
            <a:r>
              <a:rPr lang="en-AU" sz="750" b="1" kern="0" dirty="0">
                <a:solidFill>
                  <a:srgbClr val="E9F3F7"/>
                </a:solidFill>
                <a:latin typeface="+mj-lt"/>
                <a:ea typeface="+mj-ea"/>
                <a:cs typeface="+mj-cs"/>
              </a:rPr>
              <a:t>Drifting Buoys</a:t>
            </a:r>
            <a:r>
              <a:rPr lang="en-AU" sz="750" kern="0" dirty="0">
                <a:solidFill>
                  <a:srgbClr val="E9F3F7"/>
                </a:solidFill>
                <a:latin typeface="+mj-lt"/>
                <a:ea typeface="+mj-ea"/>
                <a:cs typeface="+mj-cs"/>
              </a:rPr>
              <a:t>, generally 	attached to </a:t>
            </a:r>
            <a:r>
              <a:rPr lang="en-AU" sz="750" kern="0" dirty="0" smtClean="0">
                <a:solidFill>
                  <a:srgbClr val="E9F3F7"/>
                </a:solidFill>
                <a:latin typeface="+mj-lt"/>
                <a:ea typeface="+mj-ea"/>
                <a:cs typeface="+mj-cs"/>
              </a:rPr>
              <a:t>a drogue (sea-anchor), 	are </a:t>
            </a:r>
            <a:r>
              <a:rPr lang="en-AU" sz="750" kern="0" dirty="0">
                <a:solidFill>
                  <a:srgbClr val="E9F3F7"/>
                </a:solidFill>
                <a:latin typeface="+mj-lt"/>
                <a:ea typeface="+mj-ea"/>
                <a:cs typeface="+mj-cs"/>
              </a:rPr>
              <a:t>easy to deploy </a:t>
            </a:r>
            <a:r>
              <a:rPr lang="en-AU" sz="750" kern="0" dirty="0" smtClean="0">
                <a:solidFill>
                  <a:srgbClr val="E9F3F7"/>
                </a:solidFill>
                <a:latin typeface="+mj-lt"/>
                <a:ea typeface="+mj-ea"/>
                <a:cs typeface="+mj-cs"/>
              </a:rPr>
              <a:t>and relatively 	inexpensive, with an average lifetime 	of 18 months. They typically measure sea-surface temperature and air pressure, and track ocean currents at the  </a:t>
            </a:r>
            <a:r>
              <a:rPr lang="en-AU" sz="750" dirty="0" smtClean="0">
                <a:solidFill>
                  <a:srgbClr val="E9F3F7"/>
                </a:solidFill>
                <a:latin typeface="Arial" charset="0"/>
              </a:rPr>
              <a:t>depth </a:t>
            </a:r>
            <a:r>
              <a:rPr lang="en-AU" sz="750" dirty="0">
                <a:solidFill>
                  <a:srgbClr val="E9F3F7"/>
                </a:solidFill>
                <a:latin typeface="Arial" charset="0"/>
              </a:rPr>
              <a:t>corresponding to the </a:t>
            </a:r>
            <a:r>
              <a:rPr lang="en-AU" sz="750" dirty="0" smtClean="0">
                <a:solidFill>
                  <a:srgbClr val="E9F3F7"/>
                </a:solidFill>
                <a:latin typeface="Arial" charset="0"/>
              </a:rPr>
              <a:t>centre of </a:t>
            </a:r>
            <a:r>
              <a:rPr lang="en-AU" sz="750" dirty="0">
                <a:solidFill>
                  <a:srgbClr val="E9F3F7"/>
                </a:solidFill>
                <a:latin typeface="Arial" charset="0"/>
              </a:rPr>
              <a:t>their </a:t>
            </a:r>
            <a:r>
              <a:rPr lang="en-AU" sz="750" dirty="0" smtClean="0">
                <a:solidFill>
                  <a:srgbClr val="E9F3F7"/>
                </a:solidFill>
                <a:latin typeface="Arial" charset="0"/>
              </a:rPr>
              <a:t>drogue</a:t>
            </a:r>
            <a:r>
              <a:rPr lang="en-AU" sz="750" kern="0" dirty="0" smtClean="0">
                <a:solidFill>
                  <a:srgbClr val="E9F3F7"/>
                </a:solidFill>
                <a:latin typeface="+mj-lt"/>
                <a:ea typeface="+mj-ea"/>
                <a:cs typeface="+mj-cs"/>
              </a:rPr>
              <a:t>. Under the DBCP there is a standard design for drifting </a:t>
            </a:r>
            <a:r>
              <a:rPr lang="en-AU" sz="750" kern="0" dirty="0">
                <a:solidFill>
                  <a:srgbClr val="E9F3F7"/>
                </a:solidFill>
                <a:latin typeface="+mj-lt"/>
                <a:ea typeface="+mj-ea"/>
                <a:cs typeface="+mj-cs"/>
              </a:rPr>
              <a:t>buoys to </a:t>
            </a:r>
            <a:r>
              <a:rPr lang="en-AU" sz="750" kern="0" dirty="0" smtClean="0">
                <a:solidFill>
                  <a:srgbClr val="E9F3F7"/>
                </a:solidFill>
                <a:latin typeface="+mj-lt"/>
                <a:ea typeface="+mj-ea"/>
                <a:cs typeface="+mj-cs"/>
              </a:rPr>
              <a:t>best meet the observational </a:t>
            </a:r>
            <a:r>
              <a:rPr lang="en-AU" sz="750" kern="0" dirty="0">
                <a:solidFill>
                  <a:srgbClr val="E9F3F7"/>
                </a:solidFill>
                <a:latin typeface="+mj-lt"/>
                <a:ea typeface="+mj-ea"/>
                <a:cs typeface="+mj-cs"/>
              </a:rPr>
              <a:t>requirements for meteorological and oceanographic applications.</a:t>
            </a:r>
          </a:p>
          <a:p>
            <a:pPr algn="just" eaLnBrk="0" hangingPunct="0">
              <a:lnSpc>
                <a:spcPct val="140000"/>
              </a:lnSpc>
              <a:tabLst>
                <a:tab pos="898525" algn="l"/>
                <a:tab pos="3048000" algn="l"/>
              </a:tabLst>
              <a:defRPr/>
            </a:pPr>
            <a:endParaRPr lang="en-AU" sz="750" kern="0" dirty="0">
              <a:solidFill>
                <a:srgbClr val="E9F3F7"/>
              </a:solidFill>
              <a:latin typeface="+mj-lt"/>
              <a:ea typeface="+mj-ea"/>
              <a:cs typeface="+mj-cs"/>
            </a:endParaRPr>
          </a:p>
          <a:p>
            <a:pPr algn="just" eaLnBrk="0" hangingPunct="0">
              <a:lnSpc>
                <a:spcPct val="140000"/>
              </a:lnSpc>
              <a:tabLst>
                <a:tab pos="3048000" algn="l"/>
              </a:tabLst>
              <a:defRPr/>
            </a:pPr>
            <a:r>
              <a:rPr lang="en-US" sz="750" kern="0" dirty="0" smtClean="0">
                <a:solidFill>
                  <a:srgbClr val="E9F3F7"/>
                </a:solidFill>
                <a:latin typeface="ESRI AMFM Water" pitchFamily="2" charset="0"/>
              </a:rPr>
              <a:t>&gt;&gt;  </a:t>
            </a:r>
            <a:r>
              <a:rPr lang="en-AU" sz="750" b="1" kern="0" dirty="0">
                <a:solidFill>
                  <a:srgbClr val="E9F3F7"/>
                </a:solidFill>
                <a:latin typeface="Arial" charset="0"/>
              </a:rPr>
              <a:t>Moored Buoys</a:t>
            </a:r>
            <a:r>
              <a:rPr lang="en-AU" sz="750" kern="0" dirty="0">
                <a:solidFill>
                  <a:srgbClr val="E9F3F7"/>
                </a:solidFill>
                <a:latin typeface="Arial" charset="0"/>
              </a:rPr>
              <a:t> are anchored at fixed locations and </a:t>
            </a:r>
            <a:r>
              <a:rPr lang="en-AU" sz="750" kern="0" dirty="0" smtClean="0">
                <a:solidFill>
                  <a:srgbClr val="E9F3F7"/>
                </a:solidFill>
                <a:latin typeface="Arial" charset="0"/>
              </a:rPr>
              <a:t>can collect </a:t>
            </a:r>
            <a:r>
              <a:rPr lang="en-AU" sz="750" kern="0" dirty="0">
                <a:solidFill>
                  <a:srgbClr val="E9F3F7"/>
                </a:solidFill>
                <a:latin typeface="Arial" charset="0"/>
              </a:rPr>
              <a:t>observations </a:t>
            </a:r>
            <a:r>
              <a:rPr lang="en-AU" sz="750" kern="0" dirty="0" smtClean="0">
                <a:solidFill>
                  <a:srgbClr val="E9F3F7"/>
                </a:solidFill>
                <a:latin typeface="Arial" charset="0"/>
              </a:rPr>
              <a:t>for a much wider range of atmospheric and oceanic variables.</a:t>
            </a:r>
            <a:r>
              <a:rPr lang="en-AU" sz="750" kern="0" dirty="0">
                <a:solidFill>
                  <a:srgbClr val="E9F3F7"/>
                </a:solidFill>
                <a:latin typeface="Arial" charset="0"/>
              </a:rPr>
              <a:t> </a:t>
            </a:r>
            <a:r>
              <a:rPr lang="en-AU" sz="750" kern="0" dirty="0" smtClean="0">
                <a:solidFill>
                  <a:srgbClr val="E9F3F7"/>
                </a:solidFill>
                <a:latin typeface="Arial" charset="0"/>
              </a:rPr>
              <a:t>Moored </a:t>
            </a:r>
            <a:r>
              <a:rPr lang="en-AU" sz="750" kern="0" dirty="0">
                <a:solidFill>
                  <a:srgbClr val="E9F3F7"/>
                </a:solidFill>
                <a:latin typeface="Arial" charset="0"/>
              </a:rPr>
              <a:t>buoys </a:t>
            </a:r>
            <a:endParaRPr lang="en-AU" sz="750" kern="0" dirty="0" smtClean="0">
              <a:solidFill>
                <a:srgbClr val="E9F3F7"/>
              </a:solidFill>
              <a:latin typeface="Arial" charset="0"/>
            </a:endParaRPr>
          </a:p>
          <a:p>
            <a:pPr algn="just" eaLnBrk="0" hangingPunct="0">
              <a:lnSpc>
                <a:spcPct val="140000"/>
              </a:lnSpc>
              <a:tabLst>
                <a:tab pos="3048000" algn="l"/>
              </a:tabLst>
              <a:defRPr/>
            </a:pPr>
            <a:r>
              <a:rPr lang="en-AU" sz="750" kern="0" dirty="0" smtClean="0">
                <a:solidFill>
                  <a:srgbClr val="E9F3F7"/>
                </a:solidFill>
                <a:latin typeface="Arial" charset="0"/>
              </a:rPr>
              <a:t>are </a:t>
            </a:r>
            <a:r>
              <a:rPr lang="en-AU" sz="750" kern="0" dirty="0">
                <a:solidFill>
                  <a:srgbClr val="E9F3F7"/>
                </a:solidFill>
                <a:latin typeface="Arial" charset="0"/>
              </a:rPr>
              <a:t>usually </a:t>
            </a:r>
            <a:r>
              <a:rPr lang="en-AU" sz="750" kern="0" dirty="0" smtClean="0">
                <a:solidFill>
                  <a:srgbClr val="E9F3F7"/>
                </a:solidFill>
                <a:latin typeface="Arial" charset="0"/>
              </a:rPr>
              <a:t>deployed </a:t>
            </a:r>
            <a:r>
              <a:rPr lang="en-AU" sz="750" kern="0" dirty="0">
                <a:solidFill>
                  <a:srgbClr val="E9F3F7"/>
                </a:solidFill>
                <a:latin typeface="Arial" charset="0"/>
              </a:rPr>
              <a:t>to </a:t>
            </a:r>
            <a:r>
              <a:rPr lang="en-AU" sz="750" kern="0" dirty="0" smtClean="0">
                <a:solidFill>
                  <a:srgbClr val="E9F3F7"/>
                </a:solidFill>
                <a:latin typeface="Arial" charset="0"/>
              </a:rPr>
              <a:t>serve </a:t>
            </a:r>
            <a:r>
              <a:rPr lang="en-AU" sz="750" kern="0" dirty="0">
                <a:solidFill>
                  <a:srgbClr val="E9F3F7"/>
                </a:solidFill>
                <a:latin typeface="Arial" charset="0"/>
              </a:rPr>
              <a:t>national </a:t>
            </a:r>
          </a:p>
          <a:p>
            <a:pPr algn="just" eaLnBrk="0" hangingPunct="0">
              <a:lnSpc>
                <a:spcPct val="140000"/>
              </a:lnSpc>
              <a:tabLst>
                <a:tab pos="3048000" algn="l"/>
              </a:tabLst>
              <a:defRPr/>
            </a:pPr>
            <a:r>
              <a:rPr lang="en-AU" sz="750" kern="0" dirty="0" smtClean="0">
                <a:solidFill>
                  <a:srgbClr val="E9F3F7"/>
                </a:solidFill>
                <a:latin typeface="Arial" charset="0"/>
              </a:rPr>
              <a:t>needs for forecasting, maritime </a:t>
            </a:r>
          </a:p>
          <a:p>
            <a:pPr algn="just" eaLnBrk="0" hangingPunct="0">
              <a:lnSpc>
                <a:spcPct val="140000"/>
              </a:lnSpc>
              <a:tabLst>
                <a:tab pos="3048000" algn="l"/>
              </a:tabLst>
              <a:defRPr/>
            </a:pPr>
            <a:r>
              <a:rPr lang="en-AU" sz="750" kern="0" dirty="0" smtClean="0">
                <a:solidFill>
                  <a:srgbClr val="E9F3F7"/>
                </a:solidFill>
                <a:latin typeface="Arial" charset="0"/>
              </a:rPr>
              <a:t>safety, or research,</a:t>
            </a:r>
            <a:r>
              <a:rPr lang="en-AU" sz="750" kern="0" dirty="0">
                <a:solidFill>
                  <a:srgbClr val="E9F3F7"/>
                </a:solidFill>
                <a:latin typeface="Arial" charset="0"/>
              </a:rPr>
              <a:t> </a:t>
            </a:r>
            <a:r>
              <a:rPr lang="en-AU" sz="750" kern="0" dirty="0" smtClean="0">
                <a:solidFill>
                  <a:srgbClr val="E9F3F7"/>
                </a:solidFill>
                <a:latin typeface="Arial" charset="0"/>
              </a:rPr>
              <a:t>or </a:t>
            </a:r>
            <a:r>
              <a:rPr lang="en-AU" sz="750" kern="0" dirty="0">
                <a:solidFill>
                  <a:srgbClr val="E9F3F7"/>
                </a:solidFill>
                <a:latin typeface="Arial" charset="0"/>
              </a:rPr>
              <a:t>to observe </a:t>
            </a:r>
            <a:endParaRPr lang="en-AU" sz="750" kern="0" dirty="0" smtClean="0">
              <a:solidFill>
                <a:srgbClr val="E9F3F7"/>
              </a:solidFill>
              <a:latin typeface="Arial" charset="0"/>
            </a:endParaRPr>
          </a:p>
          <a:p>
            <a:pPr algn="just" eaLnBrk="0" hangingPunct="0">
              <a:lnSpc>
                <a:spcPct val="140000"/>
              </a:lnSpc>
              <a:tabLst>
                <a:tab pos="3048000" algn="l"/>
              </a:tabLst>
              <a:defRPr/>
            </a:pPr>
            <a:r>
              <a:rPr lang="en-AU" sz="750" kern="0" dirty="0" smtClean="0">
                <a:solidFill>
                  <a:srgbClr val="E9F3F7"/>
                </a:solidFill>
                <a:latin typeface="Arial" charset="0"/>
              </a:rPr>
              <a:t>regional climate </a:t>
            </a:r>
            <a:r>
              <a:rPr lang="en-AU" sz="750" kern="0" dirty="0">
                <a:solidFill>
                  <a:srgbClr val="E9F3F7"/>
                </a:solidFill>
                <a:latin typeface="Arial" charset="0"/>
              </a:rPr>
              <a:t>patterns. They are </a:t>
            </a:r>
            <a:endParaRPr lang="en-AU" sz="750" kern="0" dirty="0" smtClean="0">
              <a:solidFill>
                <a:srgbClr val="E9F3F7"/>
              </a:solidFill>
              <a:latin typeface="Arial" charset="0"/>
            </a:endParaRPr>
          </a:p>
          <a:p>
            <a:pPr algn="just" eaLnBrk="0" hangingPunct="0">
              <a:lnSpc>
                <a:spcPct val="140000"/>
              </a:lnSpc>
              <a:tabLst>
                <a:tab pos="3048000" algn="l"/>
              </a:tabLst>
              <a:defRPr/>
            </a:pPr>
            <a:r>
              <a:rPr lang="en-AU" sz="750" kern="0" dirty="0" smtClean="0">
                <a:solidFill>
                  <a:srgbClr val="E9F3F7"/>
                </a:solidFill>
                <a:latin typeface="Arial" charset="0"/>
              </a:rPr>
              <a:t>generally replaced or </a:t>
            </a:r>
            <a:r>
              <a:rPr lang="en-AU" sz="750" kern="0" dirty="0">
                <a:solidFill>
                  <a:srgbClr val="E9F3F7"/>
                </a:solidFill>
                <a:latin typeface="Arial" charset="0"/>
              </a:rPr>
              <a:t>serviced yearly.</a:t>
            </a:r>
            <a:r>
              <a:rPr lang="en-AU" sz="800" dirty="0">
                <a:solidFill>
                  <a:srgbClr val="E9F3F7"/>
                </a:solidFill>
                <a:latin typeface="Arial" charset="0"/>
              </a:rPr>
              <a:t> </a:t>
            </a:r>
            <a:endParaRPr lang="en-US" sz="750" dirty="0">
              <a:solidFill>
                <a:srgbClr val="E9F3F7"/>
              </a:solidFill>
              <a:latin typeface="Arial" charset="0"/>
            </a:endParaRPr>
          </a:p>
        </p:txBody>
      </p:sp>
      <p:sp>
        <p:nvSpPr>
          <p:cNvPr id="3103" name="Rectangle 85"/>
          <p:cNvSpPr>
            <a:spLocks noChangeArrowheads="1"/>
          </p:cNvSpPr>
          <p:nvPr/>
        </p:nvSpPr>
        <p:spPr bwMode="auto">
          <a:xfrm>
            <a:off x="107950" y="7065963"/>
            <a:ext cx="1025525" cy="107950"/>
          </a:xfrm>
          <a:prstGeom prst="rect">
            <a:avLst/>
          </a:prstGeom>
          <a:solidFill>
            <a:srgbClr val="006699"/>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altLang="en-US" sz="600" i="1" dirty="0">
                <a:solidFill>
                  <a:schemeClr val="bg1"/>
                </a:solidFill>
                <a:latin typeface="Arial Narrow" pitchFamily="34" charset="0"/>
              </a:rPr>
              <a:t>Drifting Buoys during manufacture</a:t>
            </a:r>
            <a:endParaRPr lang="en-US" altLang="en-US" sz="600" i="1" dirty="0">
              <a:solidFill>
                <a:schemeClr val="bg1"/>
              </a:solidFill>
              <a:latin typeface="Arial Narrow" pitchFamily="34" charset="0"/>
            </a:endParaRPr>
          </a:p>
        </p:txBody>
      </p:sp>
      <p:sp>
        <p:nvSpPr>
          <p:cNvPr id="64" name="Rectangle 63"/>
          <p:cNvSpPr/>
          <p:nvPr/>
        </p:nvSpPr>
        <p:spPr>
          <a:xfrm>
            <a:off x="92074" y="1225124"/>
            <a:ext cx="2795125" cy="1061829"/>
          </a:xfrm>
          <a:prstGeom prst="rect">
            <a:avLst/>
          </a:prstGeom>
          <a:noFill/>
          <a:effectLst>
            <a:innerShdw blurRad="114300">
              <a:schemeClr val="bg1"/>
            </a:innerShdw>
          </a:effectLst>
        </p:spPr>
        <p:txBody>
          <a:bodyPr wrap="square">
            <a:spAutoFit/>
          </a:bodyPr>
          <a:lstStyle/>
          <a:p>
            <a:pPr algn="just">
              <a:lnSpc>
                <a:spcPct val="140000"/>
              </a:lnSpc>
              <a:spcBef>
                <a:spcPts val="200"/>
              </a:spcBef>
              <a:tabLst>
                <a:tab pos="266700" algn="l"/>
                <a:tab pos="985838" algn="l"/>
              </a:tabLst>
              <a:defRPr/>
            </a:pPr>
            <a:r>
              <a:rPr lang="en-AU" sz="750" dirty="0">
                <a:solidFill>
                  <a:srgbClr val="996600"/>
                </a:solidFill>
                <a:latin typeface="Arial" charset="0"/>
              </a:rPr>
              <a:t>The DBCP was formed in </a:t>
            </a:r>
            <a:r>
              <a:rPr lang="en-AU" sz="750" dirty="0" smtClean="0">
                <a:solidFill>
                  <a:srgbClr val="996600"/>
                </a:solidFill>
                <a:latin typeface="Arial" charset="0"/>
              </a:rPr>
              <a:t>1985 </a:t>
            </a:r>
            <a:r>
              <a:rPr lang="en-AU" sz="750" dirty="0">
                <a:solidFill>
                  <a:srgbClr val="996600"/>
                </a:solidFill>
                <a:latin typeface="Arial" charset="0"/>
              </a:rPr>
              <a:t>as a joint body of the </a:t>
            </a:r>
            <a:r>
              <a:rPr lang="en-AU" altLang="ja-JP" sz="750" dirty="0">
                <a:solidFill>
                  <a:srgbClr val="996600"/>
                </a:solidFill>
                <a:latin typeface="Arial" charset="0"/>
                <a:ea typeface="ＭＳ Ｐゴシック" charset="-128"/>
              </a:rPr>
              <a:t>World Meteorological Organization (WMO) </a:t>
            </a:r>
            <a:r>
              <a:rPr lang="en-AU" sz="750" dirty="0">
                <a:solidFill>
                  <a:srgbClr val="996600"/>
                </a:solidFill>
                <a:latin typeface="Arial" charset="0"/>
              </a:rPr>
              <a:t>and Intergovernmental Oceanographic Commission (IOC) of UNESCO. </a:t>
            </a:r>
            <a:r>
              <a:rPr lang="en-AU" sz="750" dirty="0" smtClean="0">
                <a:solidFill>
                  <a:srgbClr val="996600"/>
                </a:solidFill>
                <a:latin typeface="Arial" charset="0"/>
              </a:rPr>
              <a:t>It coordinates the </a:t>
            </a:r>
            <a:r>
              <a:rPr lang="en-AU" sz="750" dirty="0">
                <a:solidFill>
                  <a:srgbClr val="996600"/>
                </a:solidFill>
                <a:latin typeface="Arial" charset="0"/>
              </a:rPr>
              <a:t>data buoy component of the Joint </a:t>
            </a:r>
            <a:r>
              <a:rPr lang="en-AU" sz="750" dirty="0" smtClean="0">
                <a:solidFill>
                  <a:srgbClr val="996600"/>
                </a:solidFill>
                <a:latin typeface="Arial" charset="0"/>
              </a:rPr>
              <a:t>WMO-IOC Technical Commission for Oceanography and Marine 		Meteorology </a:t>
            </a:r>
            <a:r>
              <a:rPr lang="en-AU" sz="750" dirty="0">
                <a:solidFill>
                  <a:srgbClr val="996600"/>
                </a:solidFill>
                <a:latin typeface="Arial" charset="0"/>
              </a:rPr>
              <a:t>(JCOMM</a:t>
            </a:r>
            <a:r>
              <a:rPr lang="en-AU" sz="750" dirty="0" smtClean="0">
                <a:solidFill>
                  <a:srgbClr val="996600"/>
                </a:solidFill>
                <a:latin typeface="Arial" charset="0"/>
              </a:rPr>
              <a:t>).</a:t>
            </a:r>
            <a:endParaRPr lang="en-AU" sz="750" dirty="0">
              <a:solidFill>
                <a:srgbClr val="996600"/>
              </a:solidFill>
              <a:latin typeface="Arial" charset="0"/>
            </a:endParaRPr>
          </a:p>
        </p:txBody>
      </p:sp>
      <p:sp>
        <p:nvSpPr>
          <p:cNvPr id="3107" name="Rectangle 71"/>
          <p:cNvSpPr>
            <a:spLocks noChangeArrowheads="1"/>
          </p:cNvSpPr>
          <p:nvPr/>
        </p:nvSpPr>
        <p:spPr bwMode="auto">
          <a:xfrm>
            <a:off x="107950" y="2111375"/>
            <a:ext cx="1025525" cy="107950"/>
          </a:xfrm>
          <a:prstGeom prst="rect">
            <a:avLst/>
          </a:prstGeom>
          <a:solidFill>
            <a:srgbClr val="CC9900"/>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altLang="en-US" sz="600" i="1" dirty="0">
                <a:solidFill>
                  <a:schemeClr val="bg1"/>
                </a:solidFill>
                <a:latin typeface="Arial Narrow" pitchFamily="34" charset="0"/>
              </a:rPr>
              <a:t>Global Drifter 1250 </a:t>
            </a:r>
            <a:endParaRPr lang="en-US" altLang="en-US" sz="600" i="1" dirty="0">
              <a:solidFill>
                <a:schemeClr val="bg1"/>
              </a:solidFill>
              <a:latin typeface="Arial Narrow" pitchFamily="34" charset="0"/>
            </a:endParaRPr>
          </a:p>
        </p:txBody>
      </p:sp>
      <p:sp>
        <p:nvSpPr>
          <p:cNvPr id="73" name="Rectangle 2"/>
          <p:cNvSpPr txBox="1">
            <a:spLocks noChangeArrowheads="1"/>
          </p:cNvSpPr>
          <p:nvPr/>
        </p:nvSpPr>
        <p:spPr bwMode="auto">
          <a:xfrm>
            <a:off x="136525" y="3986054"/>
            <a:ext cx="2751138" cy="2234248"/>
          </a:xfrm>
          <a:prstGeom prst="rect">
            <a:avLst/>
          </a:prstGeom>
          <a:noFill/>
          <a:ln w="9525">
            <a:noFill/>
            <a:miter lim="800000"/>
            <a:headEnd/>
            <a:tailEnd/>
          </a:ln>
        </p:spPr>
        <p:txBody>
          <a:bodyPr lIns="91430" tIns="45714" rIns="91430" bIns="45714" anchor="ctr"/>
          <a:lstStyle/>
          <a:p>
            <a:pPr algn="just" eaLnBrk="0" hangingPunct="0">
              <a:lnSpc>
                <a:spcPct val="140000"/>
              </a:lnSpc>
              <a:tabLst>
                <a:tab pos="901700" algn="l"/>
                <a:tab pos="3048000" algn="l"/>
              </a:tabLst>
              <a:defRPr/>
            </a:pPr>
            <a:r>
              <a:rPr lang="el-GR" sz="750" b="1" dirty="0">
                <a:solidFill>
                  <a:srgbClr val="E9F3F7"/>
                </a:solidFill>
                <a:latin typeface="+mj-lt"/>
              </a:rPr>
              <a:t>»</a:t>
            </a:r>
            <a:r>
              <a:rPr lang="en-AU" sz="750" dirty="0">
                <a:solidFill>
                  <a:srgbClr val="E9F3F7"/>
                </a:solidFill>
                <a:latin typeface="+mj-lt"/>
              </a:rPr>
              <a:t> </a:t>
            </a:r>
            <a:r>
              <a:rPr lang="en-AU" sz="750" b="1" dirty="0">
                <a:solidFill>
                  <a:srgbClr val="E9F3F7"/>
                </a:solidFill>
                <a:latin typeface="+mj-lt"/>
              </a:rPr>
              <a:t> Data Buoys</a:t>
            </a:r>
            <a:r>
              <a:rPr lang="en-AU" sz="750" dirty="0">
                <a:solidFill>
                  <a:srgbClr val="E9F3F7"/>
                </a:solidFill>
                <a:latin typeface="+mj-lt"/>
              </a:rPr>
              <a:t>, whether drifting or</a:t>
            </a:r>
          </a:p>
          <a:p>
            <a:pPr algn="just" eaLnBrk="0" hangingPunct="0">
              <a:lnSpc>
                <a:spcPct val="140000"/>
              </a:lnSpc>
              <a:tabLst>
                <a:tab pos="901700" algn="l"/>
                <a:tab pos="3048000" algn="l"/>
              </a:tabLst>
              <a:defRPr/>
            </a:pPr>
            <a:r>
              <a:rPr lang="en-AU" sz="750" dirty="0">
                <a:solidFill>
                  <a:srgbClr val="E9F3F7"/>
                </a:solidFill>
                <a:latin typeface="+mj-lt"/>
              </a:rPr>
              <a:t>moored, measure and </a:t>
            </a:r>
            <a:r>
              <a:rPr lang="en-AU" sz="750" dirty="0" smtClean="0">
                <a:solidFill>
                  <a:srgbClr val="E9F3F7"/>
                </a:solidFill>
                <a:latin typeface="+mj-lt"/>
              </a:rPr>
              <a:t>routinely </a:t>
            </a:r>
          </a:p>
          <a:p>
            <a:pPr algn="just" eaLnBrk="0" hangingPunct="0">
              <a:lnSpc>
                <a:spcPct val="140000"/>
              </a:lnSpc>
              <a:tabLst>
                <a:tab pos="901700" algn="l"/>
                <a:tab pos="3048000" algn="l"/>
              </a:tabLst>
              <a:defRPr/>
            </a:pPr>
            <a:r>
              <a:rPr lang="en-AU" sz="750" dirty="0" smtClean="0">
                <a:solidFill>
                  <a:srgbClr val="E9F3F7"/>
                </a:solidFill>
                <a:latin typeface="+mj-lt"/>
              </a:rPr>
              <a:t>transmit their data in</a:t>
            </a:r>
            <a:r>
              <a:rPr lang="en-AU" sz="750" dirty="0">
                <a:solidFill>
                  <a:srgbClr val="E9F3F7"/>
                </a:solidFill>
                <a:latin typeface="+mj-lt"/>
              </a:rPr>
              <a:t> </a:t>
            </a:r>
            <a:r>
              <a:rPr lang="en-AU" sz="750" dirty="0" smtClean="0">
                <a:solidFill>
                  <a:srgbClr val="E9F3F7"/>
                </a:solidFill>
                <a:latin typeface="+mj-lt"/>
              </a:rPr>
              <a:t>real </a:t>
            </a:r>
            <a:r>
              <a:rPr lang="en-AU" sz="750" dirty="0">
                <a:solidFill>
                  <a:srgbClr val="E9F3F7"/>
                </a:solidFill>
                <a:latin typeface="+mj-lt"/>
              </a:rPr>
              <a:t>time via </a:t>
            </a:r>
            <a:endParaRPr lang="en-AU" sz="750" dirty="0" smtClean="0">
              <a:solidFill>
                <a:srgbClr val="E9F3F7"/>
              </a:solidFill>
              <a:latin typeface="+mj-lt"/>
            </a:endParaRPr>
          </a:p>
          <a:p>
            <a:pPr algn="just" eaLnBrk="0" hangingPunct="0">
              <a:lnSpc>
                <a:spcPct val="140000"/>
              </a:lnSpc>
              <a:tabLst>
                <a:tab pos="901700" algn="l"/>
                <a:tab pos="3048000" algn="l"/>
              </a:tabLst>
              <a:defRPr/>
            </a:pPr>
            <a:r>
              <a:rPr lang="en-AU" sz="750" dirty="0" smtClean="0">
                <a:solidFill>
                  <a:srgbClr val="E9F3F7"/>
                </a:solidFill>
                <a:latin typeface="+mj-lt"/>
              </a:rPr>
              <a:t>satellite </a:t>
            </a:r>
            <a:r>
              <a:rPr lang="en-AU" sz="750" dirty="0">
                <a:solidFill>
                  <a:srgbClr val="E9F3F7"/>
                </a:solidFill>
                <a:latin typeface="+mj-lt"/>
              </a:rPr>
              <a:t>systems such </a:t>
            </a:r>
            <a:r>
              <a:rPr lang="en-AU" sz="750" dirty="0" smtClean="0">
                <a:solidFill>
                  <a:srgbClr val="E9F3F7"/>
                </a:solidFill>
                <a:latin typeface="+mj-lt"/>
              </a:rPr>
              <a:t>as Iridium and </a:t>
            </a:r>
          </a:p>
          <a:p>
            <a:pPr algn="just" eaLnBrk="0" hangingPunct="0">
              <a:lnSpc>
                <a:spcPct val="140000"/>
              </a:lnSpc>
              <a:tabLst>
                <a:tab pos="901700" algn="l"/>
                <a:tab pos="3048000" algn="l"/>
              </a:tabLst>
              <a:defRPr/>
            </a:pPr>
            <a:r>
              <a:rPr lang="en-AU" sz="750" dirty="0" smtClean="0">
                <a:solidFill>
                  <a:srgbClr val="E9F3F7"/>
                </a:solidFill>
                <a:latin typeface="+mj-lt"/>
              </a:rPr>
              <a:t>Argos. </a:t>
            </a:r>
            <a:r>
              <a:rPr lang="en-US" sz="750" dirty="0" smtClean="0">
                <a:solidFill>
                  <a:srgbClr val="E9F3F7"/>
                </a:solidFill>
                <a:latin typeface="+mj-lt"/>
              </a:rPr>
              <a:t>Their</a:t>
            </a:r>
            <a:r>
              <a:rPr lang="en-US" sz="750" dirty="0">
                <a:solidFill>
                  <a:srgbClr val="E9F3F7"/>
                </a:solidFill>
                <a:latin typeface="+mj-lt"/>
              </a:rPr>
              <a:t> </a:t>
            </a:r>
            <a:r>
              <a:rPr lang="en-US" sz="750" dirty="0" smtClean="0">
                <a:solidFill>
                  <a:srgbClr val="E9F3F7"/>
                </a:solidFill>
                <a:latin typeface="+mj-lt"/>
              </a:rPr>
              <a:t>observations </a:t>
            </a:r>
            <a:r>
              <a:rPr lang="en-US" sz="750" dirty="0">
                <a:solidFill>
                  <a:srgbClr val="E9F3F7"/>
                </a:solidFill>
                <a:latin typeface="+mj-lt"/>
              </a:rPr>
              <a:t>make </a:t>
            </a:r>
            <a:endParaRPr lang="en-US" sz="750" dirty="0" smtClean="0">
              <a:solidFill>
                <a:srgbClr val="E9F3F7"/>
              </a:solidFill>
              <a:latin typeface="+mj-lt"/>
            </a:endParaRPr>
          </a:p>
          <a:p>
            <a:pPr algn="just" eaLnBrk="0" hangingPunct="0">
              <a:lnSpc>
                <a:spcPct val="140000"/>
              </a:lnSpc>
              <a:tabLst>
                <a:tab pos="901700" algn="l"/>
                <a:tab pos="3048000" algn="l"/>
              </a:tabLst>
              <a:defRPr/>
            </a:pPr>
            <a:r>
              <a:rPr lang="en-US" sz="750" dirty="0" smtClean="0">
                <a:solidFill>
                  <a:srgbClr val="E9F3F7"/>
                </a:solidFill>
                <a:latin typeface="+mj-lt"/>
              </a:rPr>
              <a:t>significant contributions </a:t>
            </a:r>
            <a:r>
              <a:rPr lang="en-US" sz="750" dirty="0">
                <a:solidFill>
                  <a:srgbClr val="E9F3F7"/>
                </a:solidFill>
                <a:latin typeface="+mj-lt"/>
              </a:rPr>
              <a:t>to our ability </a:t>
            </a:r>
            <a:endParaRPr lang="en-US" sz="750" dirty="0" smtClean="0">
              <a:solidFill>
                <a:srgbClr val="E9F3F7"/>
              </a:solidFill>
              <a:latin typeface="+mj-lt"/>
            </a:endParaRPr>
          </a:p>
          <a:p>
            <a:pPr algn="just" eaLnBrk="0" hangingPunct="0">
              <a:lnSpc>
                <a:spcPct val="140000"/>
              </a:lnSpc>
              <a:tabLst>
                <a:tab pos="901700" algn="l"/>
                <a:tab pos="3048000" algn="l"/>
              </a:tabLst>
              <a:defRPr/>
            </a:pPr>
            <a:r>
              <a:rPr lang="en-US" sz="750" dirty="0" smtClean="0">
                <a:solidFill>
                  <a:srgbClr val="E9F3F7"/>
                </a:solidFill>
                <a:latin typeface="+mj-lt"/>
              </a:rPr>
              <a:t>to </a:t>
            </a:r>
            <a:r>
              <a:rPr lang="en-US" sz="750" dirty="0">
                <a:solidFill>
                  <a:srgbClr val="E9F3F7"/>
                </a:solidFill>
                <a:latin typeface="+mj-lt"/>
              </a:rPr>
              <a:t>model, </a:t>
            </a:r>
            <a:r>
              <a:rPr lang="en-US" sz="750" dirty="0" smtClean="0">
                <a:solidFill>
                  <a:srgbClr val="E9F3F7"/>
                </a:solidFill>
                <a:latin typeface="+mj-lt"/>
              </a:rPr>
              <a:t>understand </a:t>
            </a:r>
            <a:r>
              <a:rPr lang="en-US" sz="750" dirty="0">
                <a:solidFill>
                  <a:srgbClr val="E9F3F7"/>
                </a:solidFill>
                <a:latin typeface="+mj-lt"/>
              </a:rPr>
              <a:t>and describe </a:t>
            </a:r>
            <a:endParaRPr lang="en-US" sz="750" dirty="0" smtClean="0">
              <a:solidFill>
                <a:srgbClr val="E9F3F7"/>
              </a:solidFill>
              <a:latin typeface="+mj-lt"/>
            </a:endParaRPr>
          </a:p>
          <a:p>
            <a:pPr algn="just" eaLnBrk="0" hangingPunct="0">
              <a:lnSpc>
                <a:spcPct val="140000"/>
              </a:lnSpc>
              <a:tabLst>
                <a:tab pos="901700" algn="l"/>
                <a:tab pos="3048000" algn="l"/>
              </a:tabLst>
              <a:defRPr/>
            </a:pPr>
            <a:r>
              <a:rPr lang="en-US" sz="750" dirty="0" smtClean="0">
                <a:solidFill>
                  <a:srgbClr val="E9F3F7"/>
                </a:solidFill>
                <a:latin typeface="+mj-lt"/>
              </a:rPr>
              <a:t>global </a:t>
            </a:r>
            <a:r>
              <a:rPr lang="en-US" sz="750" dirty="0">
                <a:solidFill>
                  <a:srgbClr val="E9F3F7"/>
                </a:solidFill>
                <a:latin typeface="+mj-lt"/>
              </a:rPr>
              <a:t>weather and climate on all time and space scales. </a:t>
            </a:r>
            <a:r>
              <a:rPr lang="en-AU" sz="750" dirty="0">
                <a:solidFill>
                  <a:srgbClr val="E9F3F7"/>
                </a:solidFill>
                <a:latin typeface="+mj-lt"/>
              </a:rPr>
              <a:t>The </a:t>
            </a:r>
            <a:r>
              <a:rPr lang="en-AU" sz="750" dirty="0" smtClean="0">
                <a:solidFill>
                  <a:srgbClr val="E9F3F7"/>
                </a:solidFill>
                <a:latin typeface="+mj-lt"/>
              </a:rPr>
              <a:t>observations complement data </a:t>
            </a:r>
            <a:r>
              <a:rPr lang="en-AU" sz="750" dirty="0">
                <a:solidFill>
                  <a:srgbClr val="E9F3F7"/>
                </a:solidFill>
                <a:latin typeface="+mj-lt"/>
              </a:rPr>
              <a:t>from other platforms </a:t>
            </a:r>
            <a:r>
              <a:rPr lang="en-AU" sz="750" dirty="0" smtClean="0">
                <a:solidFill>
                  <a:srgbClr val="E9F3F7"/>
                </a:solidFill>
                <a:latin typeface="+mj-lt"/>
              </a:rPr>
              <a:t>such </a:t>
            </a:r>
            <a:r>
              <a:rPr lang="en-AU" sz="750" dirty="0">
                <a:solidFill>
                  <a:srgbClr val="E9F3F7"/>
                </a:solidFill>
                <a:latin typeface="+mj-lt"/>
              </a:rPr>
              <a:t>as from </a:t>
            </a:r>
            <a:r>
              <a:rPr lang="en-AU" sz="750" dirty="0" smtClean="0">
                <a:solidFill>
                  <a:srgbClr val="E9F3F7"/>
                </a:solidFill>
                <a:latin typeface="+mj-lt"/>
              </a:rPr>
              <a:t>Voluntary Observing Ships </a:t>
            </a:r>
            <a:r>
              <a:rPr lang="en-AU" sz="750" dirty="0">
                <a:solidFill>
                  <a:srgbClr val="E9F3F7"/>
                </a:solidFill>
                <a:latin typeface="+mj-lt"/>
              </a:rPr>
              <a:t>and </a:t>
            </a:r>
            <a:r>
              <a:rPr lang="en-AU" sz="750" dirty="0" smtClean="0">
                <a:solidFill>
                  <a:srgbClr val="E9F3F7"/>
                </a:solidFill>
                <a:latin typeface="+mj-lt"/>
              </a:rPr>
              <a:t>are used to validate remotely- sensed data from satellites.</a:t>
            </a:r>
            <a:endParaRPr lang="en-AU" sz="750" dirty="0">
              <a:solidFill>
                <a:srgbClr val="E9F3F7"/>
              </a:solidFill>
              <a:latin typeface="+mj-lt"/>
            </a:endParaRPr>
          </a:p>
          <a:p>
            <a:pPr algn="just" eaLnBrk="0" hangingPunct="0">
              <a:lnSpc>
                <a:spcPct val="140000"/>
              </a:lnSpc>
              <a:tabLst>
                <a:tab pos="3048000" algn="l"/>
              </a:tabLst>
              <a:defRPr/>
            </a:pPr>
            <a:endParaRPr lang="en-AU" sz="750" dirty="0">
              <a:solidFill>
                <a:srgbClr val="E9F3F7"/>
              </a:solidFill>
              <a:latin typeface="Arial" charset="0"/>
            </a:endParaRPr>
          </a:p>
        </p:txBody>
      </p:sp>
      <p:sp>
        <p:nvSpPr>
          <p:cNvPr id="3109" name="Rectangle 30"/>
          <p:cNvSpPr>
            <a:spLocks noChangeArrowheads="1"/>
          </p:cNvSpPr>
          <p:nvPr/>
        </p:nvSpPr>
        <p:spPr bwMode="auto">
          <a:xfrm>
            <a:off x="0" y="-9525"/>
            <a:ext cx="6858000" cy="11747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3110" name="Line 11"/>
          <p:cNvSpPr>
            <a:spLocks noChangeShapeType="1"/>
          </p:cNvSpPr>
          <p:nvPr/>
        </p:nvSpPr>
        <p:spPr bwMode="auto">
          <a:xfrm>
            <a:off x="0" y="133350"/>
            <a:ext cx="6859588" cy="0"/>
          </a:xfrm>
          <a:prstGeom prst="line">
            <a:avLst/>
          </a:prstGeom>
          <a:noFill/>
          <a:ln w="50800">
            <a:solidFill>
              <a:srgbClr val="99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pic>
        <p:nvPicPr>
          <p:cNvPr id="3111" name="Picture 4" descr="C:\WORK\DBCP\documents\INFO-DOCUMENTS\Brochure DBCP\2007\images\iridium_drifter_france.jpg"/>
          <p:cNvPicPr>
            <a:picLocks noChangeAspect="1" noChangeArrowheads="1"/>
          </p:cNvPicPr>
          <p:nvPr/>
        </p:nvPicPr>
        <p:blipFill>
          <a:blip r:embed="rId15">
            <a:extLst>
              <a:ext uri="{28A0092B-C50C-407E-A947-70E740481C1C}">
                <a14:useLocalDpi xmlns:a14="http://schemas.microsoft.com/office/drawing/2010/main" val="0"/>
              </a:ext>
            </a:extLst>
          </a:blip>
          <a:srcRect l="17532" t="9021" r="13889" b="15953"/>
          <a:stretch>
            <a:fillRect/>
          </a:stretch>
        </p:blipFill>
        <p:spPr bwMode="auto">
          <a:xfrm>
            <a:off x="1890713" y="4035425"/>
            <a:ext cx="10255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 name="Rectangle 87"/>
          <p:cNvSpPr>
            <a:spLocks noChangeArrowheads="1"/>
          </p:cNvSpPr>
          <p:nvPr/>
        </p:nvSpPr>
        <p:spPr bwMode="auto">
          <a:xfrm>
            <a:off x="1890713" y="5156200"/>
            <a:ext cx="1025525" cy="107950"/>
          </a:xfrm>
          <a:prstGeom prst="rect">
            <a:avLst/>
          </a:prstGeom>
          <a:solidFill>
            <a:srgbClr val="006699"/>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altLang="en-US" sz="600" i="1">
                <a:solidFill>
                  <a:schemeClr val="bg1"/>
                </a:solidFill>
                <a:latin typeface="Arial Narrow" pitchFamily="34" charset="0"/>
              </a:rPr>
              <a:t>A Drifting Buoy at sea</a:t>
            </a:r>
            <a:endParaRPr lang="en-US" altLang="en-US" sz="600" i="1">
              <a:solidFill>
                <a:schemeClr val="bg1"/>
              </a:solidFill>
              <a:latin typeface="Arial Narrow" pitchFamily="34" charset="0"/>
            </a:endParaRPr>
          </a:p>
        </p:txBody>
      </p:sp>
      <p:pic>
        <p:nvPicPr>
          <p:cNvPr id="3113" name="Image 45" descr="TAO_Service.jpg"/>
          <p:cNvPicPr>
            <a:picLocks noChangeAspect="1"/>
          </p:cNvPicPr>
          <p:nvPr/>
        </p:nvPicPr>
        <p:blipFill>
          <a:blip r:embed="rId16">
            <a:extLst>
              <a:ext uri="{28A0092B-C50C-407E-A947-70E740481C1C}">
                <a14:useLocalDpi xmlns:a14="http://schemas.microsoft.com/office/drawing/2010/main" val="0"/>
              </a:ext>
            </a:extLst>
          </a:blip>
          <a:srcRect l="3833" t="-3403"/>
          <a:stretch>
            <a:fillRect/>
          </a:stretch>
        </p:blipFill>
        <p:spPr bwMode="auto">
          <a:xfrm>
            <a:off x="1890713" y="8715375"/>
            <a:ext cx="102552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4" name="Rectangle 86"/>
          <p:cNvSpPr>
            <a:spLocks noChangeArrowheads="1"/>
          </p:cNvSpPr>
          <p:nvPr/>
        </p:nvSpPr>
        <p:spPr bwMode="auto">
          <a:xfrm>
            <a:off x="1890713" y="8643938"/>
            <a:ext cx="1025525" cy="107950"/>
          </a:xfrm>
          <a:prstGeom prst="rect">
            <a:avLst/>
          </a:prstGeom>
          <a:solidFill>
            <a:srgbClr val="006699"/>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altLang="en-US" sz="600" i="1">
                <a:solidFill>
                  <a:schemeClr val="bg1"/>
                </a:solidFill>
                <a:latin typeface="Arial Narrow" pitchFamily="34" charset="0"/>
              </a:rPr>
              <a:t>A Moored Buoy being serviced</a:t>
            </a:r>
            <a:endParaRPr lang="en-US" altLang="en-US" sz="600" i="1">
              <a:solidFill>
                <a:schemeClr val="bg1"/>
              </a:solidFill>
              <a:latin typeface="Arial Narrow" pitchFamily="34" charset="0"/>
            </a:endParaRPr>
          </a:p>
        </p:txBody>
      </p:sp>
      <p:sp>
        <p:nvSpPr>
          <p:cNvPr id="3115" name="Rectangle 62"/>
          <p:cNvSpPr>
            <a:spLocks noChangeArrowheads="1"/>
          </p:cNvSpPr>
          <p:nvPr/>
        </p:nvSpPr>
        <p:spPr bwMode="auto">
          <a:xfrm>
            <a:off x="107950" y="3548063"/>
            <a:ext cx="2808288" cy="48577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solidFill>
                <a:srgbClr val="006699"/>
              </a:solidFill>
            </a:endParaRPr>
          </a:p>
        </p:txBody>
      </p:sp>
      <p:sp>
        <p:nvSpPr>
          <p:cNvPr id="3116" name="Rectangle 131"/>
          <p:cNvSpPr>
            <a:spLocks noChangeArrowheads="1"/>
          </p:cNvSpPr>
          <p:nvPr/>
        </p:nvSpPr>
        <p:spPr bwMode="auto">
          <a:xfrm>
            <a:off x="95250" y="3573463"/>
            <a:ext cx="27559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0" tIns="45714" rIns="91430" bIns="45714" anchor="ctr"/>
          <a:lstStyle>
            <a:lvl1pPr eaLnBrk="0" hangingPunct="0">
              <a:tabLst>
                <a:tab pos="84138" algn="l"/>
              </a:tabLst>
              <a:defRPr>
                <a:solidFill>
                  <a:schemeClr val="tx1"/>
                </a:solidFill>
                <a:latin typeface="Arial" pitchFamily="34" charset="0"/>
              </a:defRPr>
            </a:lvl1pPr>
            <a:lvl2pPr marL="742950" indent="-285750" eaLnBrk="0" hangingPunct="0">
              <a:tabLst>
                <a:tab pos="84138" algn="l"/>
              </a:tabLst>
              <a:defRPr>
                <a:solidFill>
                  <a:schemeClr val="tx1"/>
                </a:solidFill>
                <a:latin typeface="Arial" pitchFamily="34" charset="0"/>
              </a:defRPr>
            </a:lvl2pPr>
            <a:lvl3pPr marL="1143000" indent="-228600" eaLnBrk="0" hangingPunct="0">
              <a:tabLst>
                <a:tab pos="84138" algn="l"/>
              </a:tabLst>
              <a:defRPr>
                <a:solidFill>
                  <a:schemeClr val="tx1"/>
                </a:solidFill>
                <a:latin typeface="Arial" pitchFamily="34" charset="0"/>
              </a:defRPr>
            </a:lvl3pPr>
            <a:lvl4pPr marL="1600200" indent="-228600" eaLnBrk="0" hangingPunct="0">
              <a:tabLst>
                <a:tab pos="84138" algn="l"/>
              </a:tabLst>
              <a:defRPr>
                <a:solidFill>
                  <a:schemeClr val="tx1"/>
                </a:solidFill>
                <a:latin typeface="Arial" pitchFamily="34" charset="0"/>
              </a:defRPr>
            </a:lvl4pPr>
            <a:lvl5pPr marL="2057400" indent="-228600" eaLnBrk="0" hangingPunct="0">
              <a:tabLst>
                <a:tab pos="84138" algn="l"/>
              </a:tabLst>
              <a:defRPr>
                <a:solidFill>
                  <a:schemeClr val="tx1"/>
                </a:solidFill>
                <a:latin typeface="Arial" pitchFamily="34" charset="0"/>
              </a:defRPr>
            </a:lvl5pPr>
            <a:lvl6pPr marL="2514600" indent="-228600" eaLnBrk="0" fontAlgn="base" hangingPunct="0">
              <a:spcBef>
                <a:spcPct val="0"/>
              </a:spcBef>
              <a:spcAft>
                <a:spcPct val="0"/>
              </a:spcAft>
              <a:tabLst>
                <a:tab pos="84138" algn="l"/>
              </a:tabLst>
              <a:defRPr>
                <a:solidFill>
                  <a:schemeClr val="tx1"/>
                </a:solidFill>
                <a:latin typeface="Arial" pitchFamily="34" charset="0"/>
              </a:defRPr>
            </a:lvl6pPr>
            <a:lvl7pPr marL="2971800" indent="-228600" eaLnBrk="0" fontAlgn="base" hangingPunct="0">
              <a:spcBef>
                <a:spcPct val="0"/>
              </a:spcBef>
              <a:spcAft>
                <a:spcPct val="0"/>
              </a:spcAft>
              <a:tabLst>
                <a:tab pos="84138" algn="l"/>
              </a:tabLst>
              <a:defRPr>
                <a:solidFill>
                  <a:schemeClr val="tx1"/>
                </a:solidFill>
                <a:latin typeface="Arial" pitchFamily="34" charset="0"/>
              </a:defRPr>
            </a:lvl7pPr>
            <a:lvl8pPr marL="3429000" indent="-228600" eaLnBrk="0" fontAlgn="base" hangingPunct="0">
              <a:spcBef>
                <a:spcPct val="0"/>
              </a:spcBef>
              <a:spcAft>
                <a:spcPct val="0"/>
              </a:spcAft>
              <a:tabLst>
                <a:tab pos="84138" algn="l"/>
              </a:tabLst>
              <a:defRPr>
                <a:solidFill>
                  <a:schemeClr val="tx1"/>
                </a:solidFill>
                <a:latin typeface="Arial" pitchFamily="34" charset="0"/>
              </a:defRPr>
            </a:lvl8pPr>
            <a:lvl9pPr marL="3886200" indent="-228600" eaLnBrk="0" fontAlgn="base" hangingPunct="0">
              <a:spcBef>
                <a:spcPct val="0"/>
              </a:spcBef>
              <a:spcAft>
                <a:spcPct val="0"/>
              </a:spcAft>
              <a:tabLst>
                <a:tab pos="84138" algn="l"/>
              </a:tabLst>
              <a:defRPr>
                <a:solidFill>
                  <a:schemeClr val="tx1"/>
                </a:solidFill>
                <a:latin typeface="Arial" pitchFamily="34" charset="0"/>
              </a:defRPr>
            </a:lvl9pPr>
          </a:lstStyle>
          <a:p>
            <a:pPr algn="dist" eaLnBrk="1" hangingPunct="1">
              <a:lnSpc>
                <a:spcPct val="110000"/>
              </a:lnSpc>
            </a:pPr>
            <a:r>
              <a:rPr lang="en-AU" altLang="en-US" sz="1200" b="1">
                <a:solidFill>
                  <a:srgbClr val="E9F3F7"/>
                </a:solidFill>
                <a:latin typeface="Verdana" pitchFamily="34" charset="0"/>
              </a:rPr>
              <a:t>	DATA BUOYS</a:t>
            </a:r>
          </a:p>
        </p:txBody>
      </p:sp>
      <p:sp>
        <p:nvSpPr>
          <p:cNvPr id="3117" name="Text Box 22"/>
          <p:cNvSpPr txBox="1">
            <a:spLocks noChangeArrowheads="1"/>
          </p:cNvSpPr>
          <p:nvPr/>
        </p:nvSpPr>
        <p:spPr bwMode="auto">
          <a:xfrm rot="10800000">
            <a:off x="107950" y="241300"/>
            <a:ext cx="2808288" cy="1006475"/>
          </a:xfrm>
          <a:prstGeom prst="rect">
            <a:avLst/>
          </a:prstGeom>
          <a:solidFill>
            <a:srgbClr val="CC9900"/>
          </a:solidFill>
          <a:ln>
            <a:noFill/>
          </a:ln>
          <a:extLst>
            <a:ext uri="{91240B29-F687-4F45-9708-019B960494DF}">
              <a14:hiddenLine xmlns:a14="http://schemas.microsoft.com/office/drawing/2010/main" w="76200">
                <a:solidFill>
                  <a:srgbClr val="000000"/>
                </a:solidFill>
                <a:miter lim="800000"/>
                <a:headEnd/>
                <a:tailEnd/>
              </a14:hiddenLine>
            </a:ext>
          </a:extLst>
        </p:spPr>
        <p:txBody>
          <a:bodyPr vert="eaVert" lIns="91430" tIns="89990"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endParaRPr lang="en-US" altLang="en-US" sz="1300" b="1">
              <a:solidFill>
                <a:schemeClr val="folHlink"/>
              </a:solidFill>
              <a:latin typeface="Verdana" pitchFamily="34" charset="0"/>
              <a:ea typeface="MS Mincho" pitchFamily="49" charset="-128"/>
              <a:cs typeface="Arial" pitchFamily="34" charset="0"/>
            </a:endParaRPr>
          </a:p>
        </p:txBody>
      </p:sp>
      <p:sp>
        <p:nvSpPr>
          <p:cNvPr id="50" name="Rectangle 14"/>
          <p:cNvSpPr>
            <a:spLocks noChangeArrowheads="1"/>
          </p:cNvSpPr>
          <p:nvPr/>
        </p:nvSpPr>
        <p:spPr bwMode="auto">
          <a:xfrm>
            <a:off x="92075" y="257175"/>
            <a:ext cx="2795588" cy="954088"/>
          </a:xfrm>
          <a:prstGeom prst="rect">
            <a:avLst/>
          </a:prstGeom>
          <a:noFill/>
          <a:ln w="9525">
            <a:noFill/>
            <a:miter lim="800000"/>
            <a:headEnd/>
            <a:tailEnd/>
          </a:ln>
          <a:effectLst/>
        </p:spPr>
        <p:txBody>
          <a:bodyPr lIns="91430" tIns="45714" rIns="91430" bIns="45714" anchor="ctr">
            <a:spAutoFit/>
          </a:bodyPr>
          <a:lstStyle/>
          <a:p>
            <a:pPr algn="r" defTabSz="863600">
              <a:lnSpc>
                <a:spcPct val="140000"/>
              </a:lnSpc>
              <a:defRPr/>
            </a:pPr>
            <a:r>
              <a:rPr lang="en-AU" sz="1000" dirty="0">
                <a:solidFill>
                  <a:srgbClr val="FFFFCC"/>
                </a:solidFill>
                <a:latin typeface="Tahoma" pitchFamily="34" charset="0"/>
                <a:ea typeface="MS Mincho" pitchFamily="49" charset="-128"/>
                <a:cs typeface="Times New Roman" pitchFamily="18" charset="0"/>
              </a:rPr>
              <a:t>The DBCP is an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international</a:t>
            </a:r>
            <a:r>
              <a:rPr lang="en-AU" sz="1000"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 </a:t>
            </a:r>
            <a:r>
              <a:rPr lang="en-AU" sz="1000" dirty="0">
                <a:solidFill>
                  <a:srgbClr val="FFFFCC"/>
                </a:solidFill>
                <a:latin typeface="Tahoma" pitchFamily="34" charset="0"/>
                <a:ea typeface="MS Mincho" pitchFamily="49" charset="-128"/>
                <a:cs typeface="Times New Roman" pitchFamily="18" charset="0"/>
              </a:rPr>
              <a:t>program coordinating the use of autonomous</a:t>
            </a:r>
            <a:br>
              <a:rPr lang="en-AU" sz="1000" dirty="0">
                <a:solidFill>
                  <a:srgbClr val="FFFFCC"/>
                </a:solidFill>
                <a:latin typeface="Tahoma" pitchFamily="34" charset="0"/>
                <a:ea typeface="MS Mincho" pitchFamily="49" charset="-128"/>
                <a:cs typeface="Times New Roman" pitchFamily="18" charset="0"/>
              </a:rPr>
            </a:br>
            <a:r>
              <a:rPr lang="en-AU" sz="1000" dirty="0">
                <a:solidFill>
                  <a:srgbClr val="FFFFCC"/>
                </a:solidFill>
                <a:latin typeface="Tahoma" pitchFamily="34" charset="0"/>
                <a:ea typeface="MS Mincho" pitchFamily="49" charset="-128"/>
                <a:cs typeface="Times New Roman" pitchFamily="18" charset="0"/>
              </a:rPr>
              <a:t>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data</a:t>
            </a:r>
            <a:r>
              <a:rPr lang="en-AU" sz="1000" b="1" dirty="0">
                <a:solidFill>
                  <a:srgbClr val="FFFFCC"/>
                </a:solidFill>
                <a:latin typeface="Tahoma" pitchFamily="34" charset="0"/>
                <a:ea typeface="MS Mincho" pitchFamily="49" charset="-128"/>
                <a:cs typeface="Times New Roman" pitchFamily="18" charset="0"/>
              </a:rPr>
              <a:t>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buoys</a:t>
            </a:r>
            <a:r>
              <a:rPr lang="en-AU" sz="1000"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  </a:t>
            </a:r>
            <a:r>
              <a:rPr lang="en-AU" sz="1000" dirty="0">
                <a:solidFill>
                  <a:srgbClr val="FFFFCC"/>
                </a:solidFill>
                <a:latin typeface="Tahoma" pitchFamily="34" charset="0"/>
                <a:ea typeface="MS Mincho" pitchFamily="49" charset="-128"/>
                <a:cs typeface="Times New Roman" pitchFamily="18" charset="0"/>
              </a:rPr>
              <a:t>to observe the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atmosphere</a:t>
            </a:r>
            <a:r>
              <a:rPr lang="en-AU" sz="1000" b="1" dirty="0">
                <a:solidFill>
                  <a:srgbClr val="FFFFCC"/>
                </a:solidFill>
                <a:latin typeface="Tahoma" pitchFamily="34" charset="0"/>
                <a:ea typeface="MS Mincho" pitchFamily="49" charset="-128"/>
                <a:cs typeface="Times New Roman" pitchFamily="18" charset="0"/>
              </a:rPr>
              <a:t> </a:t>
            </a:r>
            <a:r>
              <a:rPr lang="en-AU" sz="1000" dirty="0">
                <a:solidFill>
                  <a:srgbClr val="FFFFCC"/>
                </a:solidFill>
                <a:latin typeface="Tahoma" pitchFamily="34" charset="0"/>
                <a:ea typeface="MS Mincho" pitchFamily="49" charset="-128"/>
                <a:cs typeface="Times New Roman" pitchFamily="18" charset="0"/>
              </a:rPr>
              <a:t>and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ocean</a:t>
            </a:r>
            <a:r>
              <a:rPr lang="en-AU" sz="1000" dirty="0">
                <a:solidFill>
                  <a:srgbClr val="FFFFCC"/>
                </a:solidFill>
                <a:latin typeface="Tahoma" pitchFamily="34" charset="0"/>
                <a:ea typeface="MS Mincho" pitchFamily="49" charset="-128"/>
                <a:cs typeface="Times New Roman" pitchFamily="18" charset="0"/>
              </a:rPr>
              <a:t>  for </a:t>
            </a:r>
            <a:r>
              <a:rPr lang="en-AU" sz="1000" dirty="0">
                <a:solidFill>
                  <a:srgbClr val="FFFFCC"/>
                </a:solidFill>
                <a:latin typeface="Tahoma" pitchFamily="34" charset="0"/>
                <a:ea typeface="MS Mincho" pitchFamily="49" charset="-128"/>
                <a:cs typeface="Tahoma" pitchFamily="34" charset="0"/>
              </a:rPr>
              <a:t>forecasting and research.</a:t>
            </a:r>
          </a:p>
        </p:txBody>
      </p:sp>
      <p:pic>
        <p:nvPicPr>
          <p:cNvPr id="205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29743" y="3170238"/>
            <a:ext cx="3672364" cy="1851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Rectangle 33"/>
          <p:cNvSpPr>
            <a:spLocks noChangeArrowheads="1"/>
          </p:cNvSpPr>
          <p:nvPr/>
        </p:nvSpPr>
        <p:spPr bwMode="auto">
          <a:xfrm>
            <a:off x="5182553" y="9021145"/>
            <a:ext cx="1460500" cy="297148"/>
          </a:xfrm>
          <a:prstGeom prst="rect">
            <a:avLst/>
          </a:prstGeom>
          <a:noFill/>
          <a:ln w="9525">
            <a:noFill/>
            <a:miter lim="800000"/>
            <a:headEnd/>
            <a:tailEnd/>
          </a:ln>
        </p:spPr>
        <p:txBody>
          <a:bodyPr lIns="91430" tIns="45714" rIns="91430" bIns="45714"/>
          <a:lstStyle/>
          <a:p>
            <a:pPr algn="ctr">
              <a:lnSpc>
                <a:spcPct val="70000"/>
              </a:lnSpc>
              <a:spcBef>
                <a:spcPct val="50000"/>
              </a:spcBef>
              <a:spcAft>
                <a:spcPts val="500"/>
              </a:spcAft>
              <a:tabLst>
                <a:tab pos="2870200" algn="r"/>
              </a:tabLst>
              <a:defRPr/>
            </a:pPr>
            <a:r>
              <a:rPr lang="en-AU" altLang="ja-JP" sz="700" dirty="0" smtClean="0">
                <a:solidFill>
                  <a:srgbClr val="006699"/>
                </a:solidFill>
                <a:latin typeface="Verdana" pitchFamily="34" charset="0"/>
                <a:ea typeface="ＭＳ Ｐゴシック" charset="-128"/>
                <a:hlinkClick r:id="rId6"/>
              </a:rPr>
              <a:t>www.ioc-unesco.org</a:t>
            </a:r>
            <a:r>
              <a:rPr lang="en-AU" altLang="ja-JP" sz="700" dirty="0" smtClean="0">
                <a:solidFill>
                  <a:srgbClr val="006699"/>
                </a:solidFill>
                <a:latin typeface="Verdana" pitchFamily="34" charset="0"/>
                <a:ea typeface="ＭＳ Ｐゴシック" charset="-128"/>
              </a:rPr>
              <a:t> </a:t>
            </a:r>
            <a:endParaRPr lang="en-AU" altLang="ja-JP" sz="700" dirty="0">
              <a:solidFill>
                <a:srgbClr val="006699"/>
              </a:solidFill>
              <a:latin typeface="Verdana" pitchFamily="34" charset="0"/>
              <a:ea typeface="ＭＳ Ｐゴシック" charset="-128"/>
            </a:endParaRPr>
          </a:p>
        </p:txBody>
      </p:sp>
      <p:sp>
        <p:nvSpPr>
          <p:cNvPr id="46" name="Rectangle 33"/>
          <p:cNvSpPr>
            <a:spLocks noChangeArrowheads="1"/>
          </p:cNvSpPr>
          <p:nvPr/>
        </p:nvSpPr>
        <p:spPr bwMode="auto">
          <a:xfrm>
            <a:off x="5158740" y="9544417"/>
            <a:ext cx="1460500" cy="448468"/>
          </a:xfrm>
          <a:prstGeom prst="rect">
            <a:avLst/>
          </a:prstGeom>
          <a:noFill/>
          <a:ln w="9525">
            <a:noFill/>
            <a:miter lim="800000"/>
            <a:headEnd/>
            <a:tailEnd/>
          </a:ln>
        </p:spPr>
        <p:txBody>
          <a:bodyPr lIns="91430" tIns="45714" rIns="91430" bIns="45714"/>
          <a:lstStyle/>
          <a:p>
            <a:pPr algn="ctr">
              <a:lnSpc>
                <a:spcPct val="70000"/>
              </a:lnSpc>
              <a:spcBef>
                <a:spcPct val="50000"/>
              </a:spcBef>
              <a:spcAft>
                <a:spcPts val="500"/>
              </a:spcAft>
              <a:tabLst>
                <a:tab pos="2870200" algn="r"/>
              </a:tabLst>
              <a:defRPr/>
            </a:pPr>
            <a:r>
              <a:rPr lang="en-AU" altLang="ja-JP" sz="700" dirty="0" smtClean="0">
                <a:solidFill>
                  <a:srgbClr val="006699"/>
                </a:solidFill>
                <a:latin typeface="Verdana" pitchFamily="34" charset="0"/>
                <a:ea typeface="ＭＳ Ｐゴシック" charset="-128"/>
                <a:hlinkClick r:id="rId10"/>
              </a:rPr>
              <a:t>www.jcommops.org</a:t>
            </a:r>
            <a:endParaRPr lang="en-AU" altLang="ja-JP" sz="700" dirty="0">
              <a:solidFill>
                <a:srgbClr val="006699"/>
              </a:solidFill>
              <a:latin typeface="Verdana" pitchFamily="34" charset="0"/>
              <a:ea typeface="ＭＳ Ｐゴシック"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Personnalisé 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6600"/>
      </a:hlink>
      <a:folHlink>
        <a:srgbClr val="BBE0E3"/>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6699">
            <a:alpha val="50000"/>
          </a:srgbClr>
        </a:solidFill>
        <a:effectLst/>
      </a:spPr>
      <a:bodyPr wrap="square" rtlCol="0" anchor="ctr">
        <a:spAutoFit/>
      </a:bodyPr>
      <a:lstStyle>
        <a:defPPr algn="just" eaLnBrk="0" hangingPunct="0">
          <a:lnSpc>
            <a:spcPct val="110000"/>
          </a:lnSpc>
          <a:tabLst>
            <a:tab pos="180975" algn="l"/>
            <a:tab pos="3048000" algn="l"/>
          </a:tabLst>
          <a:defRPr sz="800" b="1" kern="0" dirty="0" smtClean="0">
            <a:solidFill>
              <a:schemeClr val="bg1"/>
            </a:solidFill>
            <a:latin typeface="Arial Narrow" pitchFamily="34" charset="0"/>
          </a:defRPr>
        </a:defPPr>
      </a:lstStyle>
    </a:spDef>
    <a:lnDef>
      <a:spPr bwMode="auto">
        <a:noFill/>
        <a:ln w="3175" cap="flat" cmpd="sng" algn="ctr">
          <a:solidFill>
            <a:srgbClr val="CC9900"/>
          </a:solidFill>
          <a:prstDash val="sysDot"/>
          <a:round/>
          <a:headEnd type="none" w="med" len="med"/>
          <a:tailEnd type="none" w="med" len="med"/>
        </a:ln>
        <a:effectLst/>
      </a:spPr>
      <a:bodyPr/>
      <a:lstStyle/>
    </a:lnDef>
    <a:txDef>
      <a:spPr bwMode="auto">
        <a:solidFill>
          <a:srgbClr val="006699">
            <a:alpha val="64000"/>
          </a:srgbClr>
        </a:solidFill>
        <a:ln w="76200">
          <a:noFill/>
          <a:miter lim="800000"/>
          <a:headEnd/>
          <a:tailEnd/>
        </a:ln>
      </a:spPr>
      <a:bodyPr vert="eaVert" lIns="91430" tIns="89990" rIns="91430" bIns="45714" anchor="ctr"/>
      <a:lstStyle>
        <a:defPPr algn="just">
          <a:defRPr sz="1000" b="1" dirty="0">
            <a:solidFill>
              <a:schemeClr val="folHlink"/>
            </a:solidFill>
            <a:latin typeface="Verdana" pitchFamily="34" charset="0"/>
            <a:ea typeface="MS Mincho" pitchFamily="49" charset="-128"/>
            <a:cs typeface="Arial" charset="0"/>
          </a:defRPr>
        </a:defPPr>
      </a:lstStyle>
    </a:tx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22077</TotalTime>
  <Words>422</Words>
  <Application>Microsoft Office PowerPoint</Application>
  <PresentationFormat>A4 Paper (210x297 mm)</PresentationFormat>
  <Paragraphs>69</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Modèle par défaut</vt:lpstr>
      <vt:lpstr>PowerPoint Presentation</vt:lpstr>
      <vt:lpstr>PowerPoint Presentation</vt:lpstr>
    </vt:vector>
  </TitlesOfParts>
  <Company>CLS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BUOYS  A majority of ocean data buoys are surface drifting buoys, which constantly move with ocean currents. These instruments are easy to deploy and relatively inexpensive to operate, they last an average of 18 months and are not recovered.   The DBCP has worked, for decades, to develop standard drifting buoys which suit both Meteorological and Oceanographic observational needs. Moored buoys remain in a fixed location and collect observations from many different meteorological and ocean sensors, at short time intervals. Arrays of many moored buoys give good indications of climate changes and patterns.  Transmitting via satellite communications systems such as Argos, Iridium and INMARSAT, data buoys operate unattended, in a predictable and controlled way. The data buoy network measures air pressure, surface current velocity, sea temperature and air temperature for both operational and research purposes.  In-situ data from drifting and moored buoys complements remotely sensed data of the ocean and atmosphere and only with in-situ platforms can we measure air pressure, sub-surface temperature or salinity or ocean currents. Data from these buoys is gathered and shared operationally in real time, as part of the World Weather Watch of WMO, for use in forecasting and analysis of the ocean and atmosphere; for oceanographic research; climate monitoring and research programs, such as GCOS and WCRP. It is also a mechanism for international cooperation in buoy technology development, buoy deployment, data management and quality monitoring.</dc:title>
  <dc:creator>JCOMMOPS</dc:creator>
  <cp:lastModifiedBy>Rick Lumpkin</cp:lastModifiedBy>
  <cp:revision>862</cp:revision>
  <dcterms:created xsi:type="dcterms:W3CDTF">2008-07-10T14:59:55Z</dcterms:created>
  <dcterms:modified xsi:type="dcterms:W3CDTF">2019-08-02T14:36:49Z</dcterms:modified>
</cp:coreProperties>
</file>